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819B-E8AB-4F16-B734-A2B71D088B0B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F681-D202-4F06-930F-199C54F01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DE33-617E-443B-88F5-EAD5F7DAA75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FA53-7A68-42FF-9747-13126058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78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5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0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FA53-7A68-42FF-9747-131260581C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3BB-6479-4CC2-832C-FACAD84C3BA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8672-A765-4A45-85B9-763340BE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5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B3BB-6479-4CC2-832C-FACAD84C3BA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8672-A765-4A45-85B9-763340BE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Interim Analysis of a 3-Year Follow-up Study of NS5A and NS3 Resistance-Associated Variants After Treatment With Grazoprevir-Containing Regimens in Patients With Chronic Hepatitis C Virus (HCV) Infection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GT1 NS3 RAV</a:t>
            </a:r>
            <a:r>
              <a:rPr lang="en-US" cap="none" smtClean="0"/>
              <a:t>s</a:t>
            </a:r>
            <a:r>
              <a:rPr lang="en-US" smtClean="0"/>
              <a:t> Detected at the time of failure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GT1 NS5A RAV</a:t>
            </a:r>
            <a:r>
              <a:rPr lang="en-US" cap="none" smtClean="0"/>
              <a:t>s</a:t>
            </a:r>
            <a:r>
              <a:rPr lang="en-US" smtClean="0"/>
              <a:t> Detected at the time of failure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GT1 NS5A RAV</a:t>
            </a:r>
            <a:r>
              <a:rPr lang="en-US" cap="none" smtClean="0"/>
              <a:t>s</a:t>
            </a:r>
            <a:r>
              <a:rPr lang="en-US" smtClean="0"/>
              <a:t> Detected at the time of failure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Pre-existing</a:t>
            </a:r>
            <a:r>
              <a:rPr lang="en-US" smtClean="0"/>
              <a:t> NS3 and NS5A RAV</a:t>
            </a:r>
            <a:r>
              <a:rPr lang="en-US" cap="none" smtClean="0"/>
              <a:t>s</a:t>
            </a:r>
            <a:r>
              <a:rPr lang="en-US" smtClean="0"/>
              <a:t> Persist</a:t>
            </a:r>
            <a:br>
              <a:rPr lang="en-US" smtClean="0"/>
            </a:br>
            <a:r>
              <a:rPr lang="en-US" smtClean="0"/>
              <a:t>&gt;2 years post-treatment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1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Persistence of </a:t>
            </a:r>
            <a:r>
              <a:rPr lang="en-US" u="sng" smtClean="0"/>
              <a:t>Treatment-emergent</a:t>
            </a:r>
            <a:r>
              <a:rPr lang="en-US" smtClean="0"/>
              <a:t> RAV</a:t>
            </a:r>
            <a:r>
              <a:rPr lang="en-US" cap="none" smtClean="0"/>
              <a:t>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varies by target Region</a:t>
            </a:r>
            <a:endParaRPr lang="en-US" cap="none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The Profile of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u="sng" smtClean="0">
                <a:solidFill>
                  <a:schemeClr val="bg1"/>
                </a:solidFill>
              </a:rPr>
              <a:t>Pre-existing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smtClean="0"/>
              <a:t>NS3 and NS5A RAV</a:t>
            </a:r>
            <a:r>
              <a:rPr lang="en-US" sz="2400" cap="none" smtClean="0"/>
              <a:t>s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is similar at virologic failure and at FW48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NS3 But noT NS5A </a:t>
            </a:r>
            <a:r>
              <a:rPr lang="en-US" sz="2400" u="sng" smtClean="0"/>
              <a:t>Treatment-emergent</a:t>
            </a:r>
            <a:r>
              <a:rPr lang="en-US" sz="2400" smtClean="0"/>
              <a:t> RAV</a:t>
            </a:r>
            <a:r>
              <a:rPr lang="en-US" sz="2400" cap="none" smtClean="0"/>
              <a:t>s</a:t>
            </a:r>
            <a:r>
              <a:rPr lang="en-US" sz="2400" smtClean="0"/>
              <a:t> show </a:t>
            </a:r>
            <a:br>
              <a:rPr lang="en-US" sz="2400" smtClean="0"/>
            </a:br>
            <a:r>
              <a:rPr lang="en-US" sz="2400" smtClean="0"/>
              <a:t>reversion to WT between virologic failure and FW48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Persistence of individual </a:t>
            </a:r>
            <a:r>
              <a:rPr lang="en-US" sz="2400" u="sng" smtClean="0"/>
              <a:t>treatment-emergent</a:t>
            </a:r>
            <a:r>
              <a:rPr lang="en-US" sz="2400" smtClean="0"/>
              <a:t> rav</a:t>
            </a:r>
            <a:r>
              <a:rPr lang="en-US" sz="2400" cap="none" smtClean="0"/>
              <a:t>s</a:t>
            </a:r>
            <a:endParaRPr lang="en-US" sz="2400" cap="none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9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Methods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Grazoprevir treatment regimens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Demographics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GT1 NS3 RAV</a:t>
            </a:r>
            <a:r>
              <a:rPr lang="en-US" cap="none" smtClean="0"/>
              <a:t>s</a:t>
            </a:r>
            <a:r>
              <a:rPr lang="en-US" smtClean="0"/>
              <a:t> Detected at the time of failure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D1E5A15F-2ADB-4DE2-80D8-72DCA3D52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CFAF5-EC6A-4485-A28F-462D99DE6D0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EBFE5C9-481B-4222-9B20-27A80ED4748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A084588-1F2C-46D1-B2E5-51973B91CBB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d353fcf7-205b-40c5-a3af-4cf3a5e9c355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F7259666-56FA-4F8B-9F2A-96F7EA193014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F600D192-8F8C-4CD1-A441-A825F5E9B3C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Interim Analysis of a 3-Year Follow-up Study of NS5A and NS3 Resistance-Associated Variants After Treatment With Grazoprevir-Containing Regimens in Patients With Chronic Hepatitis C Virus (HCV) Infection </vt:lpstr>
      <vt:lpstr>Disclosures</vt:lpstr>
      <vt:lpstr>Acknowledgements</vt:lpstr>
      <vt:lpstr>background</vt:lpstr>
      <vt:lpstr>Background </vt:lpstr>
      <vt:lpstr>Methods</vt:lpstr>
      <vt:lpstr>Grazoprevir treatment regimens</vt:lpstr>
      <vt:lpstr>Patient Demographics</vt:lpstr>
      <vt:lpstr>Patients with GT1 NS3 RAVs Detected at the time of failure</vt:lpstr>
      <vt:lpstr>Patients with GT1 NS3 RAVs Detected at the time of failure</vt:lpstr>
      <vt:lpstr>Patients with GT1 NS5A RAVs Detected at the time of failure</vt:lpstr>
      <vt:lpstr>Patients with GT1 NS5A RAVs Detected at the time of failure</vt:lpstr>
      <vt:lpstr>Pre-existing NS3 and NS5A RAVs Persist &gt;2 years post-treatment</vt:lpstr>
      <vt:lpstr>Persistence of Treatment-emergent RAVs  varies by target Region</vt:lpstr>
      <vt:lpstr>The Profile of Pre-existing NS3 and NS5A RAVs  is similar at virologic failure and at FW48</vt:lpstr>
      <vt:lpstr>NS3 But noT NS5A Treatment-emergent RAVs show  reversion to WT between virologic failure and FW48</vt:lpstr>
      <vt:lpstr>Persistence of individual treatment-emergent ravs</vt:lpstr>
      <vt:lpstr>Summary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Analysis of a 3-Year Follow-up Study of NS5A and NS3 Resistance-Associated Variants After Treatment With Grazoprevir-Containing Regimens in Patients With Chronic Hepatitis C Virus (HCV) Infection </dc:title>
  <dc:creator>Merck &amp; Co., Inc.</dc:creator>
  <cp:lastModifiedBy>Merck &amp; Co., Inc.</cp:lastModifiedBy>
  <cp:revision>2</cp:revision>
  <dcterms:created xsi:type="dcterms:W3CDTF">2016-11-13T16:39:57Z</dcterms:created>
  <dcterms:modified xsi:type="dcterms:W3CDTF">2016-11-15T14:20:46Z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f4bfae12-3470-4af7-88b6-158c20d7a701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144712248</vt:i4>
  </property>
  <property fmtid="{D5CDD505-2E9C-101B-9397-08002B2CF9AE}" pid="11" name="_NewReviewCycle">
    <vt:lpwstr/>
  </property>
  <property fmtid="{D5CDD505-2E9C-101B-9397-08002B2CF9AE}" pid="12" name="_EmailSubject">
    <vt:lpwstr>AASLD 2016 MSD Präsentationen und Poster - Teil 3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2009652174</vt:i4>
  </property>
</Properties>
</file>