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24"/>
  </p:notesMasterIdLst>
  <p:handoutMasterIdLst>
    <p:handoutMasterId r:id="rId25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56045-9235-4898-B339-5537A8961BAB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EE39A-1872-4DE5-A8AD-151AE366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56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9AAD9-CEF3-4095-B215-0E4E06C0414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0B1D4-D4A6-4633-B726-DED288E70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552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1D4-D4A6-4633-B726-DED288E708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52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1D4-D4A6-4633-B726-DED288E708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14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1D4-D4A6-4633-B726-DED288E708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12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1D4-D4A6-4633-B726-DED288E708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89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1D4-D4A6-4633-B726-DED288E708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11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1D4-D4A6-4633-B726-DED288E708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36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1D4-D4A6-4633-B726-DED288E708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42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1D4-D4A6-4633-B726-DED288E708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7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1D4-D4A6-4633-B726-DED288E708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1D4-D4A6-4633-B726-DED288E708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0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1D4-D4A6-4633-B726-DED288E708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3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1D4-D4A6-4633-B726-DED288E708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1D4-D4A6-4633-B726-DED288E708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95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1D4-D4A6-4633-B726-DED288E708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3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1D4-D4A6-4633-B726-DED288E708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54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1D4-D4A6-4633-B726-DED288E708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3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435F-58AB-46FB-B727-D210C7D81DA1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7731-AC34-4424-BC25-9E671C5BC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7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3435F-58AB-46FB-B727-D210C7D81DA1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B7731-AC34-4424-BC25-9E671C5BC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2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Efficacy and Safety of Elbasvir/Grazoprevir in Treatment-Naïve patients with Chronic HCV GT 1, GT 4 and GT 6 Infection (C-CORAL): A Phase III Randomized Multinational Clinical Trial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63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of SVR12: Immediate treatment </a:t>
            </a:r>
            <a:br>
              <a:rPr lang="en-US" smtClean="0"/>
            </a:br>
            <a:r>
              <a:rPr lang="en-US" smtClean="0"/>
              <a:t>group (FAS)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47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SVR12 Subgroup Analysis: immediate </a:t>
            </a:r>
            <a:br>
              <a:rPr lang="en-US" smtClean="0"/>
            </a:br>
            <a:r>
              <a:rPr lang="en-US" smtClean="0"/>
              <a:t>treatment group (FAS)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8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SVR12 Subgroup Analysis: immediate </a:t>
            </a:r>
            <a:br>
              <a:rPr lang="en-US" smtClean="0"/>
            </a:br>
            <a:r>
              <a:rPr lang="en-US" smtClean="0"/>
              <a:t>treatment group (FAS)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62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SVR12 and ns5A resistance associated variants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67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adverse event Summary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05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Laboratory safety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06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6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Disclosures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5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Principal investigators and </a:t>
            </a:r>
            <a:br>
              <a:rPr lang="en-US" smtClean="0"/>
            </a:br>
            <a:r>
              <a:rPr lang="en-US" smtClean="0"/>
              <a:t>acknowledgments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7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9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 DESIGN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3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inclusion/exclusion criteria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35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endpoints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6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demographics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18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6a62444c1f34128b780ba5cabed787d xmlns="d353fcf7-205b-40c5-a3af-4cf3a5e9c3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Research and Development</TermName>
          <TermId xmlns="http://schemas.microsoft.com/office/infopath/2007/PartnerControls">21c897b0-5fbf-4cb0-b037-b08ba264cba8</TermId>
        </TermInfo>
      </Terms>
    </e6a62444c1f34128b780ba5cabed787d>
    <Asset_x0020_Classification xmlns="d353fcf7-205b-40c5-a3af-4cf3a5e9c355">Official</Asset_x0020_Classification>
    <gb4749ced20b4ee0bbf8c7781682d52f xmlns="d353fcf7-205b-40c5-a3af-4cf3a5e9c3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 Documents</TermName>
          <TermId xmlns="http://schemas.microsoft.com/office/infopath/2007/PartnerControls">1f8ffd7a-147a-46ed-8f2f-d45d550d71cd</TermId>
        </TermInfo>
      </Terms>
    </gb4749ced20b4ee0bbf8c7781682d52f>
    <Sensitivity_x0020_Classification xmlns="d353fcf7-205b-40c5-a3af-4cf3a5e9c355">Public</Sensitivity_x0020_Classification>
    <TaxCatchAll xmlns="d353fcf7-205b-40c5-a3af-4cf3a5e9c355">
      <Value>4</Value>
      <Value>2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erck Document" ma:contentTypeID="0x010100D8619B0BB6CDE9439384F909891F4AE300B2FFE51726DB9A4FB1C569E8762FD388" ma:contentTypeVersion="4" ma:contentTypeDescription="The basic content type for all documents" ma:contentTypeScope="" ma:versionID="5a9457ee1aec49b1f64fe4c6e2bbeb8c">
  <xsd:schema xmlns:xsd="http://www.w3.org/2001/XMLSchema" xmlns:xs="http://www.w3.org/2001/XMLSchema" xmlns:p="http://schemas.microsoft.com/office/2006/metadata/properties" xmlns:ns2="d353fcf7-205b-40c5-a3af-4cf3a5e9c355" targetNamespace="http://schemas.microsoft.com/office/2006/metadata/properties" ma:root="true" ma:fieldsID="d23d8702041be938019b6341bf043b33" ns2:_="">
    <xsd:import namespace="d353fcf7-205b-40c5-a3af-4cf3a5e9c3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e6a62444c1f34128b780ba5cabed787d" minOccurs="0"/>
                <xsd:element ref="ns2:TaxCatchAll" minOccurs="0"/>
                <xsd:element ref="ns2:TaxCatchAllLabel" minOccurs="0"/>
                <xsd:element ref="ns2:gb4749ced20b4ee0bbf8c7781682d52f" minOccurs="0"/>
                <xsd:element ref="ns2:Asset_x0020_Classification"/>
                <xsd:element ref="ns2:Sensitivity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3fcf7-205b-40c5-a3af-4cf3a5e9c3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6a62444c1f34128b780ba5cabed787d" ma:index="11" ma:taxonomy="true" ma:internalName="e6a62444c1f34128b780ba5cabed787d" ma:taxonomyFieldName="Topic" ma:displayName="Topic" ma:fieldId="{e6a62444-c1f3-4128-b780-ba5cabed787d}" ma:sspId="58d2a889-b29a-49b5-b5fb-ff07b77a57d2" ma:termSetId="bc5f57fc-5285-4564-b447-d9b0b6e534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ec78e1ee-098a-46d7-8f3b-341728a0eece}" ma:internalName="TaxCatchAll" ma:showField="CatchAllData" ma:web="ad50e6a7-7327-4701-aae1-2b134363b8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ec78e1ee-098a-46d7-8f3b-341728a0eece}" ma:internalName="TaxCatchAllLabel" ma:readOnly="true" ma:showField="CatchAllDataLabel" ma:web="ad50e6a7-7327-4701-aae1-2b134363b8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b4749ced20b4ee0bbf8c7781682d52f" ma:index="15" ma:taxonomy="true" ma:internalName="gb4749ced20b4ee0bbf8c7781682d52f" ma:taxonomyFieldName="Document_x0020_Type" ma:displayName="Document Type" ma:fieldId="{0b4749ce-d20b-4ee0-bbf8-c7781682d52f}" ma:sspId="58d2a889-b29a-49b5-b5fb-ff07b77a57d2" ma:termSetId="1619419b-f3fa-473f-8487-31163384fe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sset_x0020_Classification" ma:index="17" ma:displayName="Asset Classification" ma:description="Please select a value to classify this asset per Policy 26" ma:internalName="Asset_x0020_Classification">
      <xsd:simpleType>
        <xsd:restriction base="dms:Choice">
          <xsd:enumeration value="Administrative"/>
          <xsd:enumeration value="Official"/>
        </xsd:restriction>
      </xsd:simpleType>
    </xsd:element>
    <xsd:element name="Sensitivity_x0020_Classification" ma:index="18" ma:displayName="Sensitivity Classification" ma:description="Set the sensitivity of the item per Policy 26" ma:internalName="Sensitivity_x0020_Classification">
      <xsd:simpleType>
        <xsd:restriction base="dms:Choice">
          <xsd:enumeration value="Public"/>
          <xsd:enumeration value="Proprietary"/>
          <xsd:enumeration value="Confidential"/>
          <xsd:enumeration value="Sensit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58d2a889-b29a-49b5-b5fb-ff07b77a57d2" ContentTypeId="0x010100D8619B0BB6CDE9439384F909891F4AE3" PreviousValue="false"/>
</file>

<file path=customXml/item4.xml><?xml version="1.0" encoding="utf-8"?>
<?mso-contentType ?>
<spe:Receivers xmlns:spe="http://schemas.microsoft.com/sharepoint/event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9920fcc9-9f43-4d43-9e3e-b98a219cfd55" value=""/>
</sisl>
</file>

<file path=customXml/itemProps1.xml><?xml version="1.0" encoding="utf-8"?>
<ds:datastoreItem xmlns:ds="http://schemas.openxmlformats.org/officeDocument/2006/customXml" ds:itemID="{B6DB8CE4-E294-4A1A-B205-8320D0E60C33}">
  <ds:schemaRefs>
    <ds:schemaRef ds:uri="http://purl.org/dc/dcmitype/"/>
    <ds:schemaRef ds:uri="http://purl.org/dc/elements/1.1/"/>
    <ds:schemaRef ds:uri="d353fcf7-205b-40c5-a3af-4cf3a5e9c355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01FAD70-1335-44A7-987F-8428E8F213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53fcf7-205b-40c5-a3af-4cf3a5e9c3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830CB2-390A-4B25-8AA2-344F09EC411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E7EF89C1-DAC1-40BA-8B47-C9A4A87A0BFC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734770FD-D5FF-45CD-AD11-8458822A892C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275048AE-7F06-471E-827D-53144F8A3A34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On-screen Show (4:3)</PresentationFormat>
  <Paragraphs>32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Efficacy and Safety of Elbasvir/Grazoprevir in Treatment-Naïve patients with Chronic HCV GT 1, GT 4 and GT 6 Infection (C-CORAL): A Phase III Randomized Multinational Clinical Trial </vt:lpstr>
      <vt:lpstr>Disclosures</vt:lpstr>
      <vt:lpstr>Principal investigators and  acknowledgments</vt:lpstr>
      <vt:lpstr>Background</vt:lpstr>
      <vt:lpstr>AIM</vt:lpstr>
      <vt:lpstr>STUDY DESIGN</vt:lpstr>
      <vt:lpstr>Key inclusion/exclusion criteria</vt:lpstr>
      <vt:lpstr>endpoints</vt:lpstr>
      <vt:lpstr>demographics</vt:lpstr>
      <vt:lpstr>Analysis of SVR12: Immediate treatment  group (FAS)</vt:lpstr>
      <vt:lpstr>SVR12 Subgroup Analysis: immediate  treatment group (FAS)</vt:lpstr>
      <vt:lpstr>SVR12 Subgroup Analysis: immediate  treatment group (FAS) </vt:lpstr>
      <vt:lpstr>SVR12 and ns5A resistance associated variants</vt:lpstr>
      <vt:lpstr>adverse event Summary </vt:lpstr>
      <vt:lpstr>Laboratory safety</vt:lpstr>
      <vt:lpstr>Summary</vt:lpstr>
    </vt:vector>
  </TitlesOfParts>
  <Company>Merck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Efficacy and Safety of Elbasvir/Grazoprevir in Treatment-Naïve patients with Chronic HCV GT 1, GT 4 and GT 6 Infection (C-CORAL): A Phase III Randomized Multinational Clinical Trial </dc:title>
  <dc:creator>Merck &amp; Co., Inc.</dc:creator>
  <cp:lastModifiedBy>Merck &amp; Co., Inc.</cp:lastModifiedBy>
  <cp:revision>2</cp:revision>
  <dcterms:created xsi:type="dcterms:W3CDTF">2016-11-13T16:44:30Z</dcterms:created>
  <dcterms:modified xsi:type="dcterms:W3CDTF">2016-11-15T14:19:25Z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0x010100D8619B0BB6CDE9439384F909891F4AE300B2FFE51726DB9A4FB1C569E8762FD388</vt:lpwstr>
  </property>
  <property fmtid="{D5CDD505-2E9C-101B-9397-08002B2CF9AE}" pid="3" name="Topic">
    <vt:lpwstr>4;#Research and Development|21c897b0-5fbf-4cb0-b037-b08ba264cba8</vt:lpwstr>
  </property>
  <property fmtid="{D5CDD505-2E9C-101B-9397-08002B2CF9AE}" pid="4" name="Document Type">
    <vt:lpwstr>2;#General Documents|1f8ffd7a-147a-46ed-8f2f-d45d550d71cd</vt:lpwstr>
  </property>
  <property fmtid="{D5CDD505-2E9C-101B-9397-08002B2CF9AE}" pid="5" name="docIndexRef">
    <vt:lpwstr>2928d24c-277c-467a-8804-69ff1d776a08</vt:lpwstr>
  </property>
  <property fmtid="{D5CDD505-2E9C-101B-9397-08002B2CF9AE}" pid="6" name="bjSaver">
    <vt:lpwstr>aNSKDmS5xOSYvOGtduMAvPIRB/HOfLey</vt:lpwstr>
  </property>
  <property fmtid="{D5CDD505-2E9C-101B-9397-08002B2CF9AE}" pid="7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8" name="bjDocumentLabelXML-0">
    <vt:lpwstr>nternal/label"&gt;&lt;element uid="9920fcc9-9f43-4d43-9e3e-b98a219cfd55" value="" /&gt;&lt;/sisl&gt;</vt:lpwstr>
  </property>
  <property fmtid="{D5CDD505-2E9C-101B-9397-08002B2CF9AE}" pid="9" name="bjDocumentSecurityLabel">
    <vt:lpwstr>Not Classified</vt:lpwstr>
  </property>
  <property fmtid="{D5CDD505-2E9C-101B-9397-08002B2CF9AE}" pid="10" name="_AdHocReviewCycleID">
    <vt:i4>323292789</vt:i4>
  </property>
  <property fmtid="{D5CDD505-2E9C-101B-9397-08002B2CF9AE}" pid="11" name="_NewReviewCycle">
    <vt:lpwstr/>
  </property>
  <property fmtid="{D5CDD505-2E9C-101B-9397-08002B2CF9AE}" pid="12" name="_EmailSubject">
    <vt:lpwstr>AASLD Präsentationen und Poster zu Zepatier (Grazoprevir und Elbasvir ) - Teil 1 </vt:lpwstr>
  </property>
  <property fmtid="{D5CDD505-2E9C-101B-9397-08002B2CF9AE}" pid="13" name="_AuthorEmail">
    <vt:lpwstr>frank.mack@msd.de</vt:lpwstr>
  </property>
  <property fmtid="{D5CDD505-2E9C-101B-9397-08002B2CF9AE}" pid="14" name="_AuthorEmailDisplayName">
    <vt:lpwstr>Mack, Frank</vt:lpwstr>
  </property>
  <property fmtid="{D5CDD505-2E9C-101B-9397-08002B2CF9AE}" pid="15" name="_PreviousAdHocReviewCycleID">
    <vt:i4>-2129499435</vt:i4>
  </property>
</Properties>
</file>