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7"/>
  </p:sldMasterIdLst>
  <p:notesMasterIdLst>
    <p:notesMasterId r:id="rId33"/>
  </p:notesMasterIdLst>
  <p:handoutMasterIdLst>
    <p:handoutMasterId r:id="rId34"/>
  </p:handout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25D41-5A15-4CA8-A1F7-E9EEC9C59877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8E1C6-FCC8-4D7D-8938-D682DC986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11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46D03-7629-43A2-A306-EA22734B473A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BE31A-6729-4419-BFEA-A2F853CD0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7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BE31A-6729-4419-BFEA-A2F853CD01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36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BE31A-6729-4419-BFEA-A2F853CD01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16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BE31A-6729-4419-BFEA-A2F853CD01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26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BE31A-6729-4419-BFEA-A2F853CD01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58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BE31A-6729-4419-BFEA-A2F853CD01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86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BE31A-6729-4419-BFEA-A2F853CD01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69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BE31A-6729-4419-BFEA-A2F853CD01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00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BE31A-6729-4419-BFEA-A2F853CD01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BE31A-6729-4419-BFEA-A2F853CD01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668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BE31A-6729-4419-BFEA-A2F853CD01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048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BE31A-6729-4419-BFEA-A2F853CD01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47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BE31A-6729-4419-BFEA-A2F853CD01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38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BE31A-6729-4419-BFEA-A2F853CD01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314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BE31A-6729-4419-BFEA-A2F853CD01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056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BE31A-6729-4419-BFEA-A2F853CD01A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575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BE31A-6729-4419-BFEA-A2F853CD01A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937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BE31A-6729-4419-BFEA-A2F853CD01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750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BE31A-6729-4419-BFEA-A2F853CD01A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90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BE31A-6729-4419-BFEA-A2F853CD01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50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BE31A-6729-4419-BFEA-A2F853CD01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68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BE31A-6729-4419-BFEA-A2F853CD01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BE31A-6729-4419-BFEA-A2F853CD01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67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BE31A-6729-4419-BFEA-A2F853CD01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25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BE31A-6729-4419-BFEA-A2F853CD01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95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BE31A-6729-4419-BFEA-A2F853CD01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44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9FC2-C89F-401A-BE1F-4903FB6AB60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90F37-E6E6-4B41-93CA-6C803F27A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87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D9FC2-C89F-401A-BE1F-4903FB6AB60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90F37-E6E6-4B41-93CA-6C803F27A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2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smtClean="0"/>
              <a:t>Safety and Efficacy of the </a:t>
            </a:r>
            <a:br>
              <a:rPr lang="en-US" sz="2400" smtClean="0"/>
            </a:br>
            <a:r>
              <a:rPr lang="en-US" sz="2400" smtClean="0"/>
              <a:t>Fixed-Dose Combination Regimen of </a:t>
            </a:r>
            <a:br>
              <a:rPr lang="en-US" sz="2400" smtClean="0"/>
            </a:br>
            <a:r>
              <a:rPr lang="en-US" sz="2400" smtClean="0"/>
              <a:t>MK-3682/Grazoprevir/MK-8408 (Ruzasvir) With or </a:t>
            </a:r>
            <a:br>
              <a:rPr lang="en-US" sz="2400" smtClean="0"/>
            </a:br>
            <a:r>
              <a:rPr lang="en-US" sz="2400" smtClean="0"/>
              <a:t>Without Ribavirin in Non-cirrhotic or Cirrhotic Patients with Chronic HCV GT1, 2 or 3 Infection (Part B of C-CREST-1 &amp; -2)</a:t>
            </a:r>
            <a:endParaRPr lang="en-US" sz="2400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61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Inclusion &amp; Exclusion Criteria 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36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Endpoints and Populations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08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06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SVR12 (Full Analysis Set): 8, 12 or 16 Weeks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79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SVR12 (Full Analysis Set): 8, 12 or 16 Weeks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48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SVR12 (Full Analysis Set): 8, 12 or 16 Weeks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18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SVR12 (Per Protocol): 8, 12 or 16 Weeks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SVR12 (Per Protocol)</a:t>
            </a:r>
            <a:br>
              <a:rPr lang="en-US" smtClean="0"/>
            </a:br>
            <a:r>
              <a:rPr lang="en-US" smtClean="0"/>
              <a:t>GT1 Patients With or Without Cirrhosis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74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SVR12 (Per Protocol)</a:t>
            </a:r>
            <a:br>
              <a:rPr lang="en-US" smtClean="0"/>
            </a:br>
            <a:r>
              <a:rPr lang="en-US" smtClean="0"/>
              <a:t>GT2 or GT3 Patients With or Without Ribavirin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30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SVR12 (Per Protocol)</a:t>
            </a:r>
            <a:br>
              <a:rPr lang="en-US" smtClean="0"/>
            </a:br>
            <a:r>
              <a:rPr lang="en-US" smtClean="0"/>
              <a:t>GT2 or GT3 Patients With or Without Cirrhosis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52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Disclosures for Eric Lawitz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32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21368B"/>
                </a:solidFill>
              </a:rPr>
              <a:t>SVR12 (</a:t>
            </a:r>
            <a:r>
              <a:rPr lang="en-US" smtClean="0"/>
              <a:t>Per Protocol</a:t>
            </a:r>
            <a:r>
              <a:rPr lang="en-US" smtClean="0">
                <a:solidFill>
                  <a:srgbClr val="21368B"/>
                </a:solidFill>
              </a:rPr>
              <a:t>)</a:t>
            </a:r>
            <a:br>
              <a:rPr lang="en-US" smtClean="0">
                <a:solidFill>
                  <a:srgbClr val="21368B"/>
                </a:solidFill>
              </a:rPr>
            </a:br>
            <a:r>
              <a:rPr lang="en-US" smtClean="0">
                <a:solidFill>
                  <a:srgbClr val="21368B"/>
                </a:solidFill>
              </a:rPr>
              <a:t>GT3 Patients by Prior Treatment Experience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91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SVR12 (Per Protocol)</a:t>
            </a:r>
            <a:br>
              <a:rPr lang="en-US" smtClean="0"/>
            </a:br>
            <a:r>
              <a:rPr lang="en-US" smtClean="0"/>
              <a:t>GT3 Treatment-experienced Patients with Cirrhosis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57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/>
              <a:t>Selected NS5A RAVs (28, 30, 31, 93): </a:t>
            </a:r>
            <a:br>
              <a:rPr lang="en-US" sz="2800" b="1" smtClean="0"/>
            </a:br>
            <a:r>
              <a:rPr lang="en-US" sz="2800" b="1" smtClean="0"/>
              <a:t>Prevalence and Impact on Efficacy in GT1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34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/>
              <a:t>Selected NS5A RAVs: Prevalence and </a:t>
            </a:r>
            <a:br>
              <a:rPr lang="en-US" sz="2800" b="1" smtClean="0"/>
            </a:br>
            <a:r>
              <a:rPr lang="en-US" sz="2800" b="1" smtClean="0"/>
              <a:t>Impact on Efficacy of L31M in GT2 and Y93H in GT3</a:t>
            </a:r>
            <a:endParaRPr lang="en-US" sz="2800" b="1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83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83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Conclusions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39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Acknowledgements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2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rgbClr val="21368B"/>
                </a:solidFill>
              </a:rPr>
              <a:t>MK3: MK-3682/Grazoprevir/Ruzasvir</a:t>
            </a:r>
            <a:endParaRPr lang="en-US" sz="3600" b="1" dirty="0">
              <a:solidFill>
                <a:srgbClr val="21368B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67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37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26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84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0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36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erck Document" ma:contentTypeID="0x010100D8619B0BB6CDE9439384F909891F4AE300B2FFE51726DB9A4FB1C569E8762FD388" ma:contentTypeVersion="4" ma:contentTypeDescription="The basic content type for all documents" ma:contentTypeScope="" ma:versionID="5a9457ee1aec49b1f64fe4c6e2bbeb8c">
  <xsd:schema xmlns:xsd="http://www.w3.org/2001/XMLSchema" xmlns:xs="http://www.w3.org/2001/XMLSchema" xmlns:p="http://schemas.microsoft.com/office/2006/metadata/properties" xmlns:ns2="d353fcf7-205b-40c5-a3af-4cf3a5e9c355" targetNamespace="http://schemas.microsoft.com/office/2006/metadata/properties" ma:root="true" ma:fieldsID="d23d8702041be938019b6341bf043b33" ns2:_="">
    <xsd:import namespace="d353fcf7-205b-40c5-a3af-4cf3a5e9c35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e6a62444c1f34128b780ba5cabed787d" minOccurs="0"/>
                <xsd:element ref="ns2:TaxCatchAll" minOccurs="0"/>
                <xsd:element ref="ns2:TaxCatchAllLabel" minOccurs="0"/>
                <xsd:element ref="ns2:gb4749ced20b4ee0bbf8c7781682d52f" minOccurs="0"/>
                <xsd:element ref="ns2:Asset_x0020_Classification"/>
                <xsd:element ref="ns2:Sensitivity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53fcf7-205b-40c5-a3af-4cf3a5e9c35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e6a62444c1f34128b780ba5cabed787d" ma:index="11" ma:taxonomy="true" ma:internalName="e6a62444c1f34128b780ba5cabed787d" ma:taxonomyFieldName="Topic" ma:displayName="Topic" ma:fieldId="{e6a62444-c1f3-4128-b780-ba5cabed787d}" ma:sspId="58d2a889-b29a-49b5-b5fb-ff07b77a57d2" ma:termSetId="bc5f57fc-5285-4564-b447-d9b0b6e5348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ec78e1ee-098a-46d7-8f3b-341728a0eece}" ma:internalName="TaxCatchAll" ma:showField="CatchAllData" ma:web="ad50e6a7-7327-4701-aae1-2b134363b8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ec78e1ee-098a-46d7-8f3b-341728a0eece}" ma:internalName="TaxCatchAllLabel" ma:readOnly="true" ma:showField="CatchAllDataLabel" ma:web="ad50e6a7-7327-4701-aae1-2b134363b8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b4749ced20b4ee0bbf8c7781682d52f" ma:index="15" ma:taxonomy="true" ma:internalName="gb4749ced20b4ee0bbf8c7781682d52f" ma:taxonomyFieldName="Document_x0020_Type" ma:displayName="Document Type" ma:fieldId="{0b4749ce-d20b-4ee0-bbf8-c7781682d52f}" ma:sspId="58d2a889-b29a-49b5-b5fb-ff07b77a57d2" ma:termSetId="1619419b-f3fa-473f-8487-31163384fe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sset_x0020_Classification" ma:index="17" ma:displayName="Asset Classification" ma:description="Please select a value to classify this asset per Policy 26" ma:internalName="Asset_x0020_Classification">
      <xsd:simpleType>
        <xsd:restriction base="dms:Choice">
          <xsd:enumeration value="Administrative"/>
          <xsd:enumeration value="Official"/>
        </xsd:restriction>
      </xsd:simpleType>
    </xsd:element>
    <xsd:element name="Sensitivity_x0020_Classification" ma:index="18" ma:displayName="Sensitivity Classification" ma:description="Set the sensitivity of the item per Policy 26" ma:internalName="Sensitivity_x0020_Classification">
      <xsd:simpleType>
        <xsd:restriction base="dms:Choice">
          <xsd:enumeration value="Public"/>
          <xsd:enumeration value="Proprietary"/>
          <xsd:enumeration value="Confidential"/>
          <xsd:enumeration value="Sensitiv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58d2a889-b29a-49b5-b5fb-ff07b77a57d2" ContentTypeId="0x010100D8619B0BB6CDE9439384F909891F4AE3" PreviousValue="false"/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6a62444c1f34128b780ba5cabed787d xmlns="d353fcf7-205b-40c5-a3af-4cf3a5e9c355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Research and Development</TermName>
          <TermId xmlns="http://schemas.microsoft.com/office/infopath/2007/PartnerControls">21c897b0-5fbf-4cb0-b037-b08ba264cba8</TermId>
        </TermInfo>
      </Terms>
    </e6a62444c1f34128b780ba5cabed787d>
    <Asset_x0020_Classification xmlns="d353fcf7-205b-40c5-a3af-4cf3a5e9c355">Official</Asset_x0020_Classification>
    <gb4749ced20b4ee0bbf8c7781682d52f xmlns="d353fcf7-205b-40c5-a3af-4cf3a5e9c355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General Documents</TermName>
          <TermId xmlns="http://schemas.microsoft.com/office/infopath/2007/PartnerControls">1f8ffd7a-147a-46ed-8f2f-d45d550d71cd</TermId>
        </TermInfo>
      </Terms>
    </gb4749ced20b4ee0bbf8c7781682d52f>
    <Sensitivity_x0020_Classification xmlns="d353fcf7-205b-40c5-a3af-4cf3a5e9c355">Public</Sensitivity_x0020_Classification>
    <TaxCatchAll xmlns="d353fcf7-205b-40c5-a3af-4cf3a5e9c355">
      <Value>4</Value>
      <Value>2</Value>
    </TaxCatchAll>
  </documentManagement>
</p:properties>
</file>

<file path=customXml/item6.xml><?xml version="1.0" encoding="utf-8"?>
<sisl xmlns:xsi="http://www.w3.org/2001/XMLSchema-instance" xmlns:xsd="http://www.w3.org/2001/XMLSchema" xmlns="http://www.boldonjames.com/2008/01/sie/internal/label" sislVersion="0" policy="a10f9ac0-5937-4b4f-b459-96aedd9ed2c5">
  <element uid="9920fcc9-9f43-4d43-9e3e-b98a219cfd55" value=""/>
</sisl>
</file>

<file path=customXml/itemProps1.xml><?xml version="1.0" encoding="utf-8"?>
<ds:datastoreItem xmlns:ds="http://schemas.openxmlformats.org/officeDocument/2006/customXml" ds:itemID="{9540C5A7-CD19-425A-BBE3-5FE767E656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53fcf7-205b-40c5-a3af-4cf3a5e9c3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8040BB-34AE-487A-BDBD-A96D89CB2298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49AE5436-D5F1-4FC3-80CB-3C5FB00F918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C30848F-1F75-46D3-903D-CCE67B42F368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CE1397F1-F4E6-48F8-BAF1-24CC374877DC}">
  <ds:schemaRefs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d353fcf7-205b-40c5-a3af-4cf3a5e9c355"/>
    <ds:schemaRef ds:uri="http://schemas.microsoft.com/office/2006/metadata/properties"/>
  </ds:schemaRefs>
</ds:datastoreItem>
</file>

<file path=customXml/itemProps6.xml><?xml version="1.0" encoding="utf-8"?>
<ds:datastoreItem xmlns:ds="http://schemas.openxmlformats.org/officeDocument/2006/customXml" ds:itemID="{FD481CE2-6608-47A0-AE03-048118104FFA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Microsoft Office PowerPoint</Application>
  <PresentationFormat>On-screen Show (4:3)</PresentationFormat>
  <Paragraphs>43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Safety and Efficacy of the  Fixed-Dose Combination Regimen of  MK-3682/Grazoprevir/MK-8408 (Ruzasvir) With or  Without Ribavirin in Non-cirrhotic or Cirrhotic Patients with Chronic HCV GT1, 2 or 3 Infection (Part B of C-CREST-1 &amp; -2)</vt:lpstr>
      <vt:lpstr>Disclosures for Eric Lawitz</vt:lpstr>
      <vt:lpstr>Acknowledgements</vt:lpstr>
      <vt:lpstr>MK3: MK-3682/Grazoprevir/Ruzasvir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Inclusion &amp; Exclusion Criteria  </vt:lpstr>
      <vt:lpstr>Endpoints and Populations</vt:lpstr>
      <vt:lpstr>PowerPoint Presentation</vt:lpstr>
      <vt:lpstr>SVR12 (Full Analysis Set): 8, 12 or 16 Weeks</vt:lpstr>
      <vt:lpstr>SVR12 (Full Analysis Set): 8, 12 or 16 Weeks</vt:lpstr>
      <vt:lpstr>SVR12 (Full Analysis Set): 8, 12 or 16 Weeks</vt:lpstr>
      <vt:lpstr>SVR12 (Per Protocol): 8, 12 or 16 Weeks</vt:lpstr>
      <vt:lpstr>SVR12 (Per Protocol) GT1 Patients With or Without Cirrhosis</vt:lpstr>
      <vt:lpstr>SVR12 (Per Protocol) GT2 or GT3 Patients With or Without Ribavirin</vt:lpstr>
      <vt:lpstr>SVR12 (Per Protocol) GT2 or GT3 Patients With or Without Cirrhosis</vt:lpstr>
      <vt:lpstr>SVR12 (Per Protocol) GT3 Patients by Prior Treatment Experience</vt:lpstr>
      <vt:lpstr>SVR12 (Per Protocol) GT3 Treatment-experienced Patients with Cirrhosis</vt:lpstr>
      <vt:lpstr>Selected NS5A RAVs (28, 30, 31, 93):  Prevalence and Impact on Efficacy in GT1</vt:lpstr>
      <vt:lpstr>Selected NS5A RAVs: Prevalence and  Impact on Efficacy of L31M in GT2 and Y93H in GT3</vt:lpstr>
      <vt:lpstr>PowerPoint Presentation</vt:lpstr>
      <vt:lpstr>Conclusions</vt:lpstr>
    </vt:vector>
  </TitlesOfParts>
  <Company>Merck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and Efficacy of the  Fixed-Dose Combination Regimen of  MK-3682/Grazoprevir/MK-8408 (Ruzasvir) With or  Without Ribavirin in Non-cirrhotic or Cirrhotic Patients with Chronic HCV GT1, 2 or 3 Infection (Part B of C-CREST-1 &amp; -2)</dc:title>
  <dc:creator>Merck &amp; Co., Inc.</dc:creator>
  <cp:lastModifiedBy>Merck &amp; Co., Inc.</cp:lastModifiedBy>
  <cp:revision>2</cp:revision>
  <dcterms:created xsi:type="dcterms:W3CDTF">2016-11-13T16:51:35Z</dcterms:created>
  <dcterms:modified xsi:type="dcterms:W3CDTF">2016-11-14T16:45:49Z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0x010100D8619B0BB6CDE9439384F909891F4AE300B2FFE51726DB9A4FB1C569E8762FD388</vt:lpwstr>
  </property>
  <property fmtid="{D5CDD505-2E9C-101B-9397-08002B2CF9AE}" pid="3" name="Topic">
    <vt:lpwstr>4;#Research and Development|21c897b0-5fbf-4cb0-b037-b08ba264cba8</vt:lpwstr>
  </property>
  <property fmtid="{D5CDD505-2E9C-101B-9397-08002B2CF9AE}" pid="4" name="Document Type">
    <vt:lpwstr>2;#General Documents|1f8ffd7a-147a-46ed-8f2f-d45d550d71cd</vt:lpwstr>
  </property>
  <property fmtid="{D5CDD505-2E9C-101B-9397-08002B2CF9AE}" pid="5" name="docIndexRef">
    <vt:lpwstr>ea7adf92-6c12-40fb-8afb-8943efc41f67</vt:lpwstr>
  </property>
  <property fmtid="{D5CDD505-2E9C-101B-9397-08002B2CF9AE}" pid="6" name="bjSaver">
    <vt:lpwstr>aNSKDmS5xOSYvOGtduMAvPIRB/HOfLey</vt:lpwstr>
  </property>
  <property fmtid="{D5CDD505-2E9C-101B-9397-08002B2CF9AE}" pid="7" name="bjDocumentLabelXML">
    <vt:lpwstr>&lt;?xml version="1.0" encoding="us-ascii"?&gt;&lt;sisl xmlns:xsi="http://www.w3.org/2001/XMLSchema-instance" xmlns:xsd="http://www.w3.org/2001/XMLSchema" sislVersion="0" policy="a10f9ac0-5937-4b4f-b459-96aedd9ed2c5" xmlns="http://www.boldonjames.com/2008/01/sie/i</vt:lpwstr>
  </property>
  <property fmtid="{D5CDD505-2E9C-101B-9397-08002B2CF9AE}" pid="8" name="bjDocumentLabelXML-0">
    <vt:lpwstr>nternal/label"&gt;&lt;element uid="9920fcc9-9f43-4d43-9e3e-b98a219cfd55" value="" /&gt;&lt;/sisl&gt;</vt:lpwstr>
  </property>
  <property fmtid="{D5CDD505-2E9C-101B-9397-08002B2CF9AE}" pid="9" name="bjDocumentSecurityLabel">
    <vt:lpwstr>Not Classified</vt:lpwstr>
  </property>
  <property fmtid="{D5CDD505-2E9C-101B-9397-08002B2CF9AE}" pid="10" name="_AdHocReviewCycleID">
    <vt:i4>47865773</vt:i4>
  </property>
  <property fmtid="{D5CDD505-2E9C-101B-9397-08002B2CF9AE}" pid="11" name="_NewReviewCycle">
    <vt:lpwstr/>
  </property>
  <property fmtid="{D5CDD505-2E9C-101B-9397-08002B2CF9AE}" pid="12" name="_EmailSubject">
    <vt:lpwstr>AASLD 2016 MSD Präsentationen und Poster - Teil 2 </vt:lpwstr>
  </property>
  <property fmtid="{D5CDD505-2E9C-101B-9397-08002B2CF9AE}" pid="13" name="_AuthorEmail">
    <vt:lpwstr>frank.mack@msd.de</vt:lpwstr>
  </property>
  <property fmtid="{D5CDD505-2E9C-101B-9397-08002B2CF9AE}" pid="14" name="_AuthorEmailDisplayName">
    <vt:lpwstr>Mack, Frank</vt:lpwstr>
  </property>
  <property fmtid="{D5CDD505-2E9C-101B-9397-08002B2CF9AE}" pid="15" name="_PreviousAdHocReviewCycleID">
    <vt:i4>-2137839990</vt:i4>
  </property>
</Properties>
</file>