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336E9-C6B7-415F-95B0-B348B3443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0D2C9E-93BA-44C1-AF65-2363ABCD0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FFE36-9C66-49DA-8CCA-57326B08109F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485140-B9A8-4367-8106-EB4C4BBD7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CFE44D-1BAF-4718-BF87-7B18EED2F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48363-9186-4F1E-94BD-54795DF63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977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DF5F1A-824F-4D65-B708-A4E28C420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0DB585-FEC6-46B6-829C-E1C389BE3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E9D821-1D56-44F1-B35A-D1BB240C40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FFE36-9C66-49DA-8CCA-57326B08109F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7C3BBC-81E9-4343-A088-90E63D6B8B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C9248-92B1-4BBB-B1A6-81C6F6B8D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48363-9186-4F1E-94BD-54795DF63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16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A0341CB-7FA8-4602-B332-C0413F75F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3200"/>
              <a:t>Randomized Switch to B/F/TAF in </a:t>
            </a:r>
            <a:br>
              <a:rPr lang="en-US" sz="3200"/>
            </a:br>
            <a:r>
              <a:rPr lang="en-US" sz="3200"/>
              <a:t>African American Adults With HIV </a:t>
            </a:r>
            <a:endParaRPr lang="en-GB" sz="320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2047F1-A310-41F4-B46B-7AC23D706D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032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38338B7-A50B-415B-BE07-1C82C671E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800">
                <a:solidFill>
                  <a:schemeClr val="tx1">
                    <a:lumMod val="50000"/>
                    <a:lumOff val="50000"/>
                  </a:schemeClr>
                </a:solidFill>
              </a:rPr>
              <a:t>BRAAVE 2020</a:t>
            </a:r>
            <a:br>
              <a:rPr lang="en-US" altLang="en-US" sz="180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/>
              <a:t>Baseline Regimens and Resistance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8CA646-5281-405C-8F18-AE56280531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131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6DB8C97-5B96-44D1-8E67-81AD198D3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800">
                <a:solidFill>
                  <a:schemeClr val="tx1">
                    <a:lumMod val="50000"/>
                    <a:lumOff val="50000"/>
                  </a:schemeClr>
                </a:solidFill>
              </a:rPr>
              <a:t>BRAAVE 2020</a:t>
            </a:r>
            <a:br>
              <a:rPr lang="en-US" altLang="en-US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altLang="en-US"/>
              <a:t>Virologic Outcomes at Week 24: Full Analysis Set</a:t>
            </a:r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C112ED-375D-4AF6-BEF4-974DB65B62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76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947AFD1-4994-4181-889C-4EC409419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800">
                <a:solidFill>
                  <a:schemeClr val="tx1">
                    <a:lumMod val="50000"/>
                    <a:lumOff val="50000"/>
                  </a:schemeClr>
                </a:solidFill>
              </a:rPr>
              <a:t>BRAAVE 2020</a:t>
            </a:r>
            <a:br>
              <a:rPr lang="en-US" altLang="en-US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altLang="en-US"/>
              <a:t>Virologic Outcome at Week 24 and Resistance Analysis</a:t>
            </a:r>
            <a:endParaRPr lang="en-US" altLang="en-US" sz="27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A99447-4711-4A88-825F-0B2EFBDB9B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935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CC81FCC-E416-4EEB-8C83-021504356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800">
                <a:solidFill>
                  <a:schemeClr val="tx1">
                    <a:lumMod val="50000"/>
                    <a:lumOff val="50000"/>
                  </a:schemeClr>
                </a:solidFill>
              </a:rPr>
              <a:t>BRAAVE 2020</a:t>
            </a:r>
            <a:br>
              <a:rPr lang="en-US" altLang="en-US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altLang="en-US"/>
              <a:t>Adverse Events and Abnormal Labs Through Week 24</a:t>
            </a:r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6129A4-0963-4893-A3CC-5F302EEEA7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669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B27DE69-0837-4E61-92CA-182F922BE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800">
                <a:solidFill>
                  <a:schemeClr val="tx1">
                    <a:lumMod val="50000"/>
                    <a:lumOff val="50000"/>
                  </a:schemeClr>
                </a:solidFill>
              </a:rPr>
              <a:t>BRAAVE 2020</a:t>
            </a:r>
            <a:br>
              <a:rPr lang="en-US" altLang="en-US" sz="180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altLang="en-US"/>
              <a:t>AEs Leading to Study Drug Discontinuation Through Week 24</a:t>
            </a:r>
            <a:endParaRPr lang="en-US" sz="1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E3CBF6-6D4D-43BA-A7CC-222707D6C2A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605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3DAE493-0B01-4407-8D32-983565431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800">
                <a:solidFill>
                  <a:schemeClr val="tx1">
                    <a:lumMod val="50000"/>
                    <a:lumOff val="50000"/>
                  </a:schemeClr>
                </a:solidFill>
              </a:rPr>
              <a:t>BRAAVE 2020</a:t>
            </a:r>
            <a:br>
              <a:rPr lang="en-US" altLang="en-US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altLang="en-US"/>
              <a:t>Fasting Lipid Changes at Week 24</a:t>
            </a:r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679A7C-EF89-436B-BED0-8A1F7A982D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440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BB330D2-BBD0-47B9-A94B-1ED8214A7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800">
                <a:solidFill>
                  <a:schemeClr val="tx1">
                    <a:lumMod val="50000"/>
                    <a:lumOff val="50000"/>
                  </a:schemeClr>
                </a:solidFill>
              </a:rPr>
              <a:t>BRAAVE 2020</a:t>
            </a:r>
            <a:br>
              <a:rPr lang="en-US" altLang="en-US" sz="180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/>
              <a:t>Weight Change From Baseline Through Week 24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67979B-170F-4890-AEFE-E2359B6D54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5654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858BDF8-F826-4F87-99BB-C4FC6DCD8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800">
                <a:solidFill>
                  <a:schemeClr val="tx1">
                    <a:lumMod val="50000"/>
                    <a:lumOff val="50000"/>
                  </a:schemeClr>
                </a:solidFill>
              </a:rPr>
              <a:t>BRAAVE 2020</a:t>
            </a:r>
            <a:br>
              <a:rPr lang="en-US" altLang="en-US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/>
              <a:t>Conclusions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85F0ED-03C3-4D3A-8B8A-C05A03F46A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639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1D17D61-B42D-432C-B406-DDBC1CC3D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Randomized Switch to B/F/TAF in African American </a:t>
            </a:r>
            <a:br>
              <a:rPr lang="en-US"/>
            </a:br>
            <a:r>
              <a:rPr lang="en-US"/>
              <a:t>Adults With HIV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E3B9AC-00F0-48A8-BCE8-B5B0C55880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348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0FF54F1-AB6C-4AC3-91FA-70311FAB8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altLang="en-US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/>
              <a:t>Acknowledgements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91CAEF-CC1F-4796-8C81-71C64859B1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794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A136F33-FE92-466A-ABC8-E5FB7EAFE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A0BD5A-84EE-4B8C-B0AC-E60B4902F6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571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01DE3E4-E495-40FB-802C-FFF60339B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800">
                <a:solidFill>
                  <a:schemeClr val="tx1">
                    <a:lumMod val="50000"/>
                    <a:lumOff val="50000"/>
                  </a:schemeClr>
                </a:solidFill>
              </a:rPr>
              <a:t>BRAAVE 2020: HIV Suppressed African American Adults Switched From NRTIs + 3</a:t>
            </a:r>
            <a:r>
              <a:rPr lang="en-US" altLang="en-US" sz="1800" baseline="30000">
                <a:solidFill>
                  <a:schemeClr val="tx1">
                    <a:lumMod val="50000"/>
                    <a:lumOff val="50000"/>
                  </a:schemeClr>
                </a:solidFill>
              </a:rPr>
              <a:t>rd</a:t>
            </a:r>
            <a:r>
              <a:rPr lang="en-US" altLang="en-US" sz="1800">
                <a:solidFill>
                  <a:schemeClr val="tx1">
                    <a:lumMod val="50000"/>
                    <a:lumOff val="50000"/>
                  </a:schemeClr>
                </a:solidFill>
              </a:rPr>
              <a:t> Agent</a:t>
            </a:r>
            <a:br>
              <a:rPr lang="en-US" altLang="en-US"/>
            </a:br>
            <a:r>
              <a:rPr lang="en-US" altLang="en-US"/>
              <a:t>Study Design</a:t>
            </a:r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139649-92E0-4018-9871-221EAFEBD46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632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CC66584-6CA4-458B-9A98-2082C0604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Rate of Black Persons Living With HIV: USA 2016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EAF183-6096-41D7-A41A-2B19E562E3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960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A250DE7-D850-49D8-95E0-ECA1455BA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800">
                <a:solidFill>
                  <a:schemeClr val="tx1">
                    <a:lumMod val="50000"/>
                    <a:lumOff val="50000"/>
                  </a:schemeClr>
                </a:solidFill>
              </a:rPr>
              <a:t>BRAAVE 2020</a:t>
            </a:r>
            <a:br>
              <a:rPr lang="en-US" altLang="en-US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/>
              <a:t>Study Sites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FF6B33-1812-467A-BE8E-08230588C0A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391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A16059F-BDF2-471C-AB18-D2F4F4C0A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800">
                <a:solidFill>
                  <a:schemeClr val="tx1">
                    <a:lumMod val="50000"/>
                    <a:lumOff val="50000"/>
                  </a:schemeClr>
                </a:solidFill>
              </a:rPr>
              <a:t>BRAAVE 2020</a:t>
            </a:r>
            <a:br>
              <a:rPr lang="en-US" altLang="en-US" sz="180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/>
              <a:t>Participant Disposition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BAA83C-5062-48F6-9C68-E8E64CB964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323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26C4C4C-F048-4AB0-9367-207156C3A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800">
                <a:solidFill>
                  <a:schemeClr val="tx1">
                    <a:lumMod val="50000"/>
                    <a:lumOff val="50000"/>
                  </a:schemeClr>
                </a:solidFill>
              </a:rPr>
              <a:t>BRAAVE 2020</a:t>
            </a:r>
            <a:br>
              <a:rPr lang="en-US" altLang="en-US" sz="180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/>
              <a:t>Baseline Characteristics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1CEDA2-9787-4A12-B240-9BB023DF6E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7795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</Words>
  <Application>Microsoft Office PowerPoint</Application>
  <PresentationFormat>Widescreen</PresentationFormat>
  <Paragraphs>17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Randomized Switch to B/F/TAF in  African American Adults With HIV </vt:lpstr>
      <vt:lpstr>Randomized Switch to B/F/TAF in African American  Adults With HIV </vt:lpstr>
      <vt:lpstr> Acknowledgements</vt:lpstr>
      <vt:lpstr>Introduction</vt:lpstr>
      <vt:lpstr>BRAAVE 2020: HIV Suppressed African American Adults Switched From NRTIs + 3rd Agent Study Design</vt:lpstr>
      <vt:lpstr>Rate of Black Persons Living With HIV: USA 2016</vt:lpstr>
      <vt:lpstr>BRAAVE 2020 Study Sites</vt:lpstr>
      <vt:lpstr>BRAAVE 2020 Participant Disposition</vt:lpstr>
      <vt:lpstr>BRAAVE 2020 Baseline Characteristics</vt:lpstr>
      <vt:lpstr>BRAAVE 2020 Baseline Regimens and Resistance</vt:lpstr>
      <vt:lpstr>BRAAVE 2020 Virologic Outcomes at Week 24: Full Analysis Set</vt:lpstr>
      <vt:lpstr>BRAAVE 2020 Virologic Outcome at Week 24 and Resistance Analysis</vt:lpstr>
      <vt:lpstr>BRAAVE 2020 Adverse Events and Abnormal Labs Through Week 24</vt:lpstr>
      <vt:lpstr>BRAAVE 2020 AEs Leading to Study Drug Discontinuation Through Week 24</vt:lpstr>
      <vt:lpstr>BRAAVE 2020 Fasting Lipid Changes at Week 24</vt:lpstr>
      <vt:lpstr>BRAAVE 2020 Weight Change From Baseline Through Week 24</vt:lpstr>
      <vt:lpstr>BRAAVE 2020 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Randomized Switch to B/F/TAF in  African American Adults With HIV </dc:title>
  <dc:creator>Sean Collins (Clinical Research - HIV)</dc:creator>
  <cp:lastModifiedBy>Sean Collins (Clinical Research - HIV)</cp:lastModifiedBy>
  <cp:revision>1</cp:revision>
  <dcterms:created xsi:type="dcterms:W3CDTF">2020-03-09T15:38:58Z</dcterms:created>
  <dcterms:modified xsi:type="dcterms:W3CDTF">2020-03-09T15:38:58Z</dcterms:modified>
</cp:coreProperties>
</file>