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18"/>
  </p:notesMasterIdLst>
  <p:handoutMasterIdLst>
    <p:handoutMasterId r:id="rId19"/>
  </p:handoutMasterIdLst>
  <p:sldIdLst>
    <p:sldId id="277" r:id="rId6"/>
    <p:sldId id="525" r:id="rId7"/>
    <p:sldId id="506" r:id="rId8"/>
    <p:sldId id="505" r:id="rId9"/>
    <p:sldId id="529" r:id="rId10"/>
    <p:sldId id="536" r:id="rId11"/>
    <p:sldId id="537" r:id="rId12"/>
    <p:sldId id="530" r:id="rId13"/>
    <p:sldId id="533" r:id="rId14"/>
    <p:sldId id="534" r:id="rId15"/>
    <p:sldId id="535" r:id="rId16"/>
    <p:sldId id="532" r:id="rId17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ndhi, Monica" initials="GM" lastIdx="7" clrIdx="0">
    <p:extLst>
      <p:ext uri="{19B8F6BF-5375-455C-9EA6-DF929625EA0E}">
        <p15:presenceInfo xmlns:p15="http://schemas.microsoft.com/office/powerpoint/2012/main" userId="S-1-5-21-2695169584-3817918341-3537416689-103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3AC"/>
    <a:srgbClr val="990033"/>
    <a:srgbClr val="FFFFE5"/>
    <a:srgbClr val="CCFFCC"/>
    <a:srgbClr val="FFFFCC"/>
    <a:srgbClr val="052049"/>
    <a:srgbClr val="90BD31"/>
    <a:srgbClr val="178CCB"/>
    <a:srgbClr val="000000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3" autoAdjust="0"/>
    <p:restoredTop sz="95859" autoAdjust="0"/>
  </p:normalViewPr>
  <p:slideViewPr>
    <p:cSldViewPr snapToGrid="0" showGuides="1">
      <p:cViewPr varScale="1">
        <p:scale>
          <a:sx n="112" d="100"/>
          <a:sy n="112" d="100"/>
        </p:scale>
        <p:origin x="533" y="62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12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3/9/2020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FBA2C-A68C-41F1-AB21-992C9742FA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7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1" y="380904"/>
            <a:ext cx="3729712" cy="7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logo –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logo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35843"/>
            <a:ext cx="8902097" cy="490765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15766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"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45225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28221" y="377845"/>
            <a:ext cx="3729712" cy="735176"/>
            <a:chOff x="784276" y="216786"/>
            <a:chExt cx="3819176" cy="75281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29" y="241902"/>
            <a:ext cx="8876371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Te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4"/>
            <a:ext cx="8902097" cy="49015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28221" y="377845"/>
            <a:ext cx="3729712" cy="735176"/>
            <a:chOff x="784276" y="216786"/>
            <a:chExt cx="3819176" cy="75281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28221" y="377845"/>
            <a:ext cx="3729712" cy="735176"/>
            <a:chOff x="784276" y="216786"/>
            <a:chExt cx="3819176" cy="752810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log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–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1"/>
          <a:stretch/>
        </p:blipFill>
        <p:spPr>
          <a:xfrm>
            <a:off x="0" y="1480601"/>
            <a:ext cx="6149580" cy="36628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–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3" y="949124"/>
            <a:ext cx="6387247" cy="41943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– Patient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"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8F89-BA78-A741-9421-EBD301566D72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B2BF-CD03-C54A-8CE8-7B0D98A6D35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40677" y="4817783"/>
            <a:ext cx="2008554" cy="30777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54708" y="4945415"/>
            <a:ext cx="1852246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3412716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16B-E572-465E-9A44-18217EDC8C58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C82E-7D79-403A-AF37-8501638B54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244325" y="4855719"/>
            <a:ext cx="1852246" cy="1538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160223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8870" y="4868187"/>
            <a:ext cx="4310907" cy="103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02825" y="4855719"/>
            <a:ext cx="246061" cy="116425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37686" y="486818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61641" y="485571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92025" y="4805944"/>
            <a:ext cx="23042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n-lt"/>
              </a:rPr>
              <a:t>Zuckerberg San Francisco General</a:t>
            </a:r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192025" y="4855719"/>
            <a:ext cx="1852246" cy="1538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2" r:id="rId5"/>
    <p:sldLayoutId id="2147483986" r:id="rId6"/>
    <p:sldLayoutId id="2147483999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37686" y="486818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61641" y="485571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92025" y="4805944"/>
            <a:ext cx="23042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n-lt"/>
              </a:rPr>
              <a:t>Zuckerberg San Francisco General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5" r:id="rId2"/>
    <p:sldLayoutId id="2147484005" r:id="rId3"/>
    <p:sldLayoutId id="2147484006" r:id="rId4"/>
    <p:sldLayoutId id="2147483976" r:id="rId5"/>
    <p:sldLayoutId id="2147484007" r:id="rId6"/>
    <p:sldLayoutId id="2147484001" r:id="rId7"/>
    <p:sldLayoutId id="2147483944" r:id="rId8"/>
    <p:sldLayoutId id="2147483951" r:id="rId9"/>
    <p:sldLayoutId id="2147483953" r:id="rId10"/>
    <p:sldLayoutId id="2147484000" r:id="rId11"/>
    <p:sldLayoutId id="2147483949" r:id="rId12"/>
    <p:sldLayoutId id="2147483960" r:id="rId13"/>
    <p:sldLayoutId id="2147483961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54" r:id="rId21"/>
    <p:sldLayoutId id="2147483959" r:id="rId22"/>
    <p:sldLayoutId id="2147484002" r:id="rId23"/>
    <p:sldLayoutId id="2147484003" r:id="rId24"/>
    <p:sldLayoutId id="2147484004" r:id="rId25"/>
    <p:sldLayoutId id="2147484008" r:id="rId26"/>
    <p:sldLayoutId id="2147484009" r:id="rId27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8464" y="2453706"/>
            <a:ext cx="4976447" cy="1311963"/>
          </a:xfrm>
        </p:spPr>
        <p:txBody>
          <a:bodyPr/>
          <a:lstStyle/>
          <a:p>
            <a:r>
              <a:rPr lang="en-US" b="1" dirty="0"/>
              <a:t>NEAR-PERFECT ACCURACY OF A REAL-TIME URINE TENOFOVIR TEST COMPARED TO LAB-BASED ELISA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19262" y="4497169"/>
            <a:ext cx="9024738" cy="64633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Matthew A. Spinelli MD, MAS; Warren Rodrigues MS;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Guohong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Wang PhD; Michael Vincent; David V. Glidden PhD; Randy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Stalter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MPH; Patricia A.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Defechereux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PhD; Madeline Deutsch MD, MPH; Robert M. Grant MD; Kenneth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Ngure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PhD; Nelly R.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Mugo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MMBChB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MPH; Jared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Baeten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MD, PhD; Monica Gandhi MD, MPH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732788" y="136186"/>
            <a:ext cx="2665379" cy="71984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3737950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F20B-8C78-E54F-BD5B-129F145F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794238"/>
            <a:ext cx="8173580" cy="458587"/>
          </a:xfrm>
        </p:spPr>
        <p:txBody>
          <a:bodyPr/>
          <a:lstStyle/>
          <a:p>
            <a:r>
              <a:rPr lang="en-US" sz="3200" dirty="0">
                <a:solidFill>
                  <a:srgbClr val="990033"/>
                </a:solidFill>
              </a:rPr>
              <a:t>Discussion: Useful in PrEP but Real-Time Adherence Information could inform ART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C6FA5-D05A-7248-8C02-F1AC773EEB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75" y="1702694"/>
            <a:ext cx="8137525" cy="2330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55005" y="4824750"/>
            <a:ext cx="1852246" cy="30777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51823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B85B-7B58-4C4C-930D-CC8E7D2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90033"/>
                </a:solidFill>
              </a:rPr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B000D-C3A7-D346-9CC3-DEAFAC598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42" y="962504"/>
            <a:ext cx="8137665" cy="293204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Recent adherence information is susceptible to “white-coat effects”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seen so far in PrEP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  <a:p>
            <a:pPr lvl="1"/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Will need to test interventions with cumulative adherence metric as outcome (dried blood spot or hair)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Testing targeted adherence interventions in young Kenyan Women (PUMA study NCT03935464) and U.S. Young MSM (PrEP2-BAY study K23MH122286)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CD032-C0AA-3640-BA20-7F36F4C349EA}"/>
              </a:ext>
            </a:extLst>
          </p:cNvPr>
          <p:cNvSpPr txBox="1"/>
          <p:nvPr/>
        </p:nvSpPr>
        <p:spPr bwMode="auto">
          <a:xfrm>
            <a:off x="2596896" y="4824750"/>
            <a:ext cx="4572000" cy="1384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Landovitz</a:t>
            </a:r>
            <a:r>
              <a:rPr lang="en-US" sz="900" dirty="0"/>
              <a:t> JAIDS 2017 2. Koss CID 2018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255005" y="4824750"/>
            <a:ext cx="1852246" cy="30777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691464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1BBA-2988-0A46-A2E0-5CF305DF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57E5B-BFB4-3B4C-B55C-545AE4B433A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3585" y="892478"/>
            <a:ext cx="3826840" cy="2853083"/>
          </a:xfrm>
        </p:spPr>
        <p:txBody>
          <a:bodyPr/>
          <a:lstStyle/>
          <a:p>
            <a:r>
              <a:rPr lang="en-US" sz="1600" b="1" dirty="0"/>
              <a:t>Partners PrEP and IBrEATHe study participants</a:t>
            </a:r>
          </a:p>
          <a:p>
            <a:r>
              <a:rPr lang="en-US" sz="1600" b="1" dirty="0"/>
              <a:t>Coauthors: </a:t>
            </a:r>
          </a:p>
          <a:p>
            <a:pPr lvl="1"/>
            <a:r>
              <a:rPr lang="en-US" sz="1400" dirty="0"/>
              <a:t>Warren C. Rodrigues</a:t>
            </a:r>
            <a:endParaRPr lang="en-US" sz="1400" baseline="30000" dirty="0"/>
          </a:p>
          <a:p>
            <a:pPr lvl="1"/>
            <a:r>
              <a:rPr lang="en-US" sz="1400" dirty="0" err="1"/>
              <a:t>Guohong</a:t>
            </a:r>
            <a:r>
              <a:rPr lang="en-US" sz="1400" dirty="0"/>
              <a:t> Wang</a:t>
            </a:r>
            <a:endParaRPr lang="en-US" sz="1400" baseline="30000" dirty="0"/>
          </a:p>
          <a:p>
            <a:pPr lvl="1"/>
            <a:r>
              <a:rPr lang="en-US" sz="1400" dirty="0"/>
              <a:t>Michael Vincent </a:t>
            </a:r>
          </a:p>
          <a:p>
            <a:pPr lvl="1"/>
            <a:r>
              <a:rPr lang="en-US" sz="1400" dirty="0"/>
              <a:t>David V. Glidden</a:t>
            </a:r>
            <a:r>
              <a:rPr lang="en-US" sz="1400" baseline="30000" dirty="0"/>
              <a:t> </a:t>
            </a:r>
          </a:p>
          <a:p>
            <a:pPr lvl="1"/>
            <a:r>
              <a:rPr lang="en-US" sz="1400" dirty="0"/>
              <a:t>Hideaki Okochi</a:t>
            </a:r>
            <a:r>
              <a:rPr lang="en-US" sz="1400" baseline="30000" dirty="0"/>
              <a:t> </a:t>
            </a:r>
          </a:p>
          <a:p>
            <a:pPr lvl="1"/>
            <a:r>
              <a:rPr lang="en-US" sz="1400" dirty="0"/>
              <a:t>Randy </a:t>
            </a:r>
            <a:r>
              <a:rPr lang="en-US" sz="1400" dirty="0" err="1"/>
              <a:t>Stalter</a:t>
            </a:r>
            <a:endParaRPr lang="en-US" sz="1400" baseline="30000" dirty="0"/>
          </a:p>
          <a:p>
            <a:pPr lvl="1"/>
            <a:r>
              <a:rPr lang="en-US" sz="1400" dirty="0"/>
              <a:t>Patricia </a:t>
            </a:r>
            <a:r>
              <a:rPr lang="en-US" sz="1400" dirty="0" err="1"/>
              <a:t>Defechereux</a:t>
            </a:r>
            <a:endParaRPr lang="en-US" sz="1400" baseline="30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450B10-C2EB-CD40-8492-7653D247182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00325" y="892477"/>
            <a:ext cx="3826840" cy="2853083"/>
          </a:xfrm>
        </p:spPr>
        <p:txBody>
          <a:bodyPr/>
          <a:lstStyle/>
          <a:p>
            <a:pPr lvl="1"/>
            <a:r>
              <a:rPr lang="en-US" sz="1400" dirty="0"/>
              <a:t>Madeline Deutsch</a:t>
            </a:r>
            <a:endParaRPr lang="en-US" sz="1400" baseline="30000" dirty="0"/>
          </a:p>
          <a:p>
            <a:pPr lvl="1"/>
            <a:r>
              <a:rPr lang="en-US" sz="1400" dirty="0"/>
              <a:t>Robert M. Grant</a:t>
            </a:r>
            <a:endParaRPr lang="en-US" sz="1400" baseline="30000" dirty="0"/>
          </a:p>
          <a:p>
            <a:pPr lvl="1"/>
            <a:r>
              <a:rPr lang="en-US" sz="1400" dirty="0"/>
              <a:t>Kenneth </a:t>
            </a:r>
            <a:r>
              <a:rPr lang="en-US" sz="1400" dirty="0" err="1"/>
              <a:t>Ngure</a:t>
            </a:r>
            <a:endParaRPr lang="en-US" sz="1400" baseline="30000" dirty="0"/>
          </a:p>
          <a:p>
            <a:pPr lvl="1"/>
            <a:r>
              <a:rPr lang="en-US" sz="1400" dirty="0"/>
              <a:t>Nelly R. </a:t>
            </a:r>
            <a:r>
              <a:rPr lang="en-US" sz="1400" dirty="0" err="1"/>
              <a:t>Mugo</a:t>
            </a:r>
            <a:endParaRPr lang="en-US" sz="1400" baseline="30000" dirty="0"/>
          </a:p>
          <a:p>
            <a:pPr lvl="1"/>
            <a:r>
              <a:rPr lang="en-US" sz="1400" dirty="0"/>
              <a:t>Jared M. </a:t>
            </a:r>
            <a:r>
              <a:rPr lang="en-US" sz="1400" dirty="0" err="1"/>
              <a:t>Baeten</a:t>
            </a:r>
            <a:endParaRPr lang="en-US" sz="1400" dirty="0"/>
          </a:p>
          <a:p>
            <a:pPr lvl="1"/>
            <a:r>
              <a:rPr lang="en-US" sz="1400" dirty="0"/>
              <a:t>Monica Gandhi</a:t>
            </a:r>
          </a:p>
          <a:p>
            <a:r>
              <a:rPr lang="en-US" sz="1600" dirty="0"/>
              <a:t>Abbott Rapid Diagnostics</a:t>
            </a:r>
          </a:p>
          <a:p>
            <a:r>
              <a:rPr lang="en-US" sz="1400" dirty="0"/>
              <a:t>Mentors:</a:t>
            </a:r>
          </a:p>
          <a:p>
            <a:pPr lvl="1"/>
            <a:r>
              <a:rPr lang="en-US" sz="1200" dirty="0"/>
              <a:t>Monica Gandhi</a:t>
            </a:r>
          </a:p>
          <a:p>
            <a:pPr lvl="1"/>
            <a:r>
              <a:rPr lang="en-US" sz="1200" dirty="0"/>
              <a:t>Susan Buchbinder</a:t>
            </a:r>
          </a:p>
          <a:p>
            <a:pPr lvl="1"/>
            <a:r>
              <a:rPr lang="en-US" sz="1200" dirty="0"/>
              <a:t>Diane Havlir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9C114-E95D-2140-8F66-08E855D538CC}"/>
              </a:ext>
            </a:extLst>
          </p:cNvPr>
          <p:cNvSpPr txBox="1"/>
          <p:nvPr/>
        </p:nvSpPr>
        <p:spPr bwMode="auto">
          <a:xfrm>
            <a:off x="878857" y="4040367"/>
            <a:ext cx="6803136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Reference: </a:t>
            </a:r>
            <a:r>
              <a:rPr lang="en-US" sz="1400" dirty="0"/>
              <a:t>Spinelli et al. High Accuracy Of A Real-time Urine Antibody-based Tenofovir Point-of-care Test Compared To Laboratory-based ELISA In Diverse Populations. </a:t>
            </a:r>
            <a:r>
              <a:rPr lang="en-US" sz="1400" i="1" dirty="0"/>
              <a:t>JAIDS</a:t>
            </a:r>
            <a:r>
              <a:rPr lang="en-US" sz="1400" dirty="0"/>
              <a:t> 2020. March 10. </a:t>
            </a:r>
            <a:r>
              <a:rPr lang="en-US" sz="1400" i="1" dirty="0"/>
              <a:t>In press</a:t>
            </a:r>
            <a:r>
              <a:rPr lang="en-US" sz="1400" dirty="0"/>
              <a:t>.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55005" y="4824750"/>
            <a:ext cx="1852246" cy="30777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96897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4443"/>
            <a:ext cx="8610600" cy="7938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90033"/>
                </a:solidFill>
              </a:rPr>
              <a:t>Background: Rising uptake of PrEP, adherence remains a challenge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81" y="1461519"/>
            <a:ext cx="8684419" cy="2615530"/>
          </a:xfrm>
        </p:spPr>
        <p:txBody>
          <a:bodyPr>
            <a:normAutofit/>
          </a:bodyPr>
          <a:lstStyle/>
          <a:p>
            <a:pPr marL="342887" indent="-342887"/>
            <a:endParaRPr lang="en-US" sz="1000" dirty="0"/>
          </a:p>
          <a:p>
            <a:pPr marL="342887" indent="-342887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Tenofovir disoproxil fumarate/emtricitabine (TDF/FTC) highly effective in preventing HIV with adequate adherence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2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87" indent="-342887"/>
            <a:endParaRPr lang="en-US" sz="12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87" indent="-342887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PrEP adherence a challenge in various settings despite high self-reported adherence: </a:t>
            </a:r>
            <a:r>
              <a:rPr lang="en-US" sz="180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66-91% with low adherence in some demonstration projects: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3,4</a:t>
            </a:r>
            <a:endParaRPr lang="en-US" sz="1800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37" lvl="1" indent="-342887"/>
            <a:r>
              <a:rPr lang="en-US" sz="1650" dirty="0">
                <a:latin typeface="Calibri" panose="020F0502020204030204" pitchFamily="34" charset="0"/>
                <a:cs typeface="Calibri" panose="020F0502020204030204" pitchFamily="34" charset="0"/>
              </a:rPr>
              <a:t>Key groups:  Young MSM, Black and Latinx MSM, young African women </a:t>
            </a:r>
            <a:r>
              <a:rPr lang="en-US" sz="16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3,4,5</a:t>
            </a:r>
            <a:endParaRPr lang="en-US" sz="16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37" lvl="1" indent="-342887"/>
            <a:endParaRPr lang="en-US" sz="16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37" lvl="1" indent="-342887"/>
            <a:endParaRPr lang="en-US" sz="1650" baseline="30000" dirty="0"/>
          </a:p>
          <a:p>
            <a:pPr marL="230174" indent="-342887"/>
            <a:endParaRPr lang="en-US" sz="1250" baseline="30000" dirty="0"/>
          </a:p>
          <a:p>
            <a:pPr marL="342887" indent="-342887"/>
            <a:endParaRPr lang="en-US" b="0" baseline="30000" dirty="0"/>
          </a:p>
          <a:p>
            <a:pPr marL="342887" indent="-342887"/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2162014" y="4774168"/>
            <a:ext cx="89285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Grant Lancet ID 2014        2. Hare CROI 2019    3. </a:t>
            </a:r>
            <a:r>
              <a:rPr lang="en-US" sz="900" dirty="0" err="1"/>
              <a:t>Hosek</a:t>
            </a:r>
            <a:r>
              <a:rPr lang="en-US" sz="900" dirty="0"/>
              <a:t> J Int AIDS Soc 2016    4.  </a:t>
            </a:r>
            <a:r>
              <a:rPr lang="en-US" sz="900" dirty="0" err="1"/>
              <a:t>Celum</a:t>
            </a:r>
            <a:r>
              <a:rPr lang="en-US" sz="900" dirty="0"/>
              <a:t> IAS Conference 2019 </a:t>
            </a:r>
          </a:p>
          <a:p>
            <a:r>
              <a:rPr lang="en-US" sz="900" dirty="0"/>
              <a:t>5. Serota CID 2019                   </a:t>
            </a:r>
          </a:p>
          <a:p>
            <a:r>
              <a:rPr lang="en-US" sz="9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620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12" y="27756"/>
            <a:ext cx="8769575" cy="857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99003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Background: Therapeutic Drug Monitoring Techniques not Scalable—Need a Point-of-Care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13" y="1077078"/>
            <a:ext cx="6172235" cy="2573497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PrEP trials and demonstration projects have often relied on pharmacologic metrics of adherence for interpretation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Usual methods to measure PrEP drugs in any matrix (dried blood spot, urine, hair etc.) require liquid chromatography tandem mass spectrometry </a:t>
            </a:r>
          </a:p>
          <a:p>
            <a:pPr lvl="1"/>
            <a:r>
              <a:rPr lang="en-US" sz="1850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  <a:p>
            <a:pPr lvl="1"/>
            <a:r>
              <a:rPr lang="en-US" sz="1850" dirty="0">
                <a:latin typeface="Calibri" panose="020F0502020204030204" pitchFamily="34" charset="0"/>
                <a:cs typeface="Calibri" panose="020F0502020204030204" pitchFamily="34" charset="0"/>
              </a:rPr>
              <a:t>Trained personnel</a:t>
            </a:r>
          </a:p>
          <a:p>
            <a:pPr lvl="1"/>
            <a:r>
              <a:rPr lang="en-US" sz="1850" dirty="0">
                <a:latin typeface="Calibri" panose="020F0502020204030204" pitchFamily="34" charset="0"/>
                <a:cs typeface="Calibri" panose="020F0502020204030204" pitchFamily="34" charset="0"/>
              </a:rPr>
              <a:t>Sample processing/shipping time</a:t>
            </a:r>
          </a:p>
          <a:p>
            <a:pPr marL="295275" lvl="1" indent="0">
              <a:buNone/>
            </a:pPr>
            <a:endParaRPr lang="en-US" sz="600" dirty="0"/>
          </a:p>
        </p:txBody>
      </p:sp>
      <p:sp>
        <p:nvSpPr>
          <p:cNvPr id="5" name="Rectangle 4"/>
          <p:cNvSpPr/>
          <p:nvPr/>
        </p:nvSpPr>
        <p:spPr>
          <a:xfrm>
            <a:off x="0" y="4670395"/>
            <a:ext cx="9008187" cy="473105"/>
          </a:xfrm>
          <a:prstGeom prst="rect">
            <a:avLst/>
          </a:prstGeom>
          <a:solidFill>
            <a:schemeClr val="bg1"/>
          </a:solidFill>
        </p:spPr>
        <p:txBody>
          <a:bodyPr wrap="square" lIns="57061" tIns="28525" rIns="57061" bIns="28525">
            <a:spAutoFit/>
          </a:bodyPr>
          <a:lstStyle/>
          <a:p>
            <a:pPr>
              <a:buClr>
                <a:srgbClr val="2B85B8"/>
              </a:buClr>
            </a:pPr>
            <a:r>
              <a:rPr lang="en-US" sz="900" baseline="30000" dirty="0"/>
              <a:t>1</a:t>
            </a:r>
            <a:r>
              <a:rPr lang="en-US" sz="900" dirty="0"/>
              <a:t>Hendrix ARHR 2016; </a:t>
            </a:r>
            <a:r>
              <a:rPr lang="en-US" sz="900" baseline="30000" dirty="0"/>
              <a:t>2</a:t>
            </a:r>
            <a:r>
              <a:rPr lang="en-US" sz="900" dirty="0"/>
              <a:t>Hendrix PLOS One 2013; </a:t>
            </a:r>
            <a:r>
              <a:rPr lang="en-US" sz="900" baseline="30000" dirty="0"/>
              <a:t>3</a:t>
            </a:r>
            <a:r>
              <a:rPr lang="en-US" sz="900" dirty="0"/>
              <a:t>Calcagno. Pharmacogenomics 2016; </a:t>
            </a:r>
            <a:r>
              <a:rPr lang="en-US" sz="900" baseline="30000" dirty="0"/>
              <a:t>4</a:t>
            </a:r>
            <a:r>
              <a:rPr lang="en-US" sz="900" dirty="0"/>
              <a:t>Anderson </a:t>
            </a:r>
            <a:r>
              <a:rPr lang="en-US" sz="900" dirty="0" err="1"/>
              <a:t>Sci</a:t>
            </a:r>
            <a:r>
              <a:rPr lang="en-US" sz="900" dirty="0"/>
              <a:t> Trans Med 2012; </a:t>
            </a:r>
            <a:r>
              <a:rPr lang="en-US" sz="900" baseline="30000" dirty="0"/>
              <a:t>5</a:t>
            </a:r>
            <a:r>
              <a:rPr lang="en-US" sz="900" dirty="0"/>
              <a:t>Castillo-Mancilla. ARHR 2013; </a:t>
            </a:r>
            <a:r>
              <a:rPr lang="en-US" sz="900" baseline="30000" dirty="0"/>
              <a:t>6</a:t>
            </a:r>
            <a:r>
              <a:rPr lang="en-US" sz="900" dirty="0"/>
              <a:t>Castillo-Mancilla. ARHR 2015; </a:t>
            </a:r>
            <a:r>
              <a:rPr lang="en-US" sz="900" baseline="30000" dirty="0"/>
              <a:t>7</a:t>
            </a:r>
            <a:r>
              <a:rPr lang="en-US" sz="900" dirty="0"/>
              <a:t>Zheng. J Pharm Biomed Anal 2014; </a:t>
            </a:r>
            <a:r>
              <a:rPr lang="en-US" sz="900" baseline="30000" dirty="0"/>
              <a:t>8</a:t>
            </a:r>
            <a:r>
              <a:rPr lang="en-US" sz="900" dirty="0"/>
              <a:t>Liu PLOS One 2014; Rosen. Anal </a:t>
            </a:r>
            <a:r>
              <a:rPr lang="en-US" sz="900" dirty="0" err="1"/>
              <a:t>Chem</a:t>
            </a:r>
            <a:r>
              <a:rPr lang="en-US" sz="900" dirty="0"/>
              <a:t> 2016;</a:t>
            </a:r>
            <a:r>
              <a:rPr lang="en-US" sz="900" baseline="30000" dirty="0"/>
              <a:t>10</a:t>
            </a:r>
            <a:r>
              <a:rPr lang="en-US" sz="900" dirty="0"/>
              <a:t>Koenig HIV Med 2017; </a:t>
            </a:r>
            <a:r>
              <a:rPr lang="en-US" sz="900" baseline="30000" dirty="0"/>
              <a:t>11</a:t>
            </a:r>
            <a:r>
              <a:rPr lang="en-US" sz="900" dirty="0"/>
              <a:t>Simile. J Pharm Biomed Anal. 2015; </a:t>
            </a:r>
            <a:r>
              <a:rPr lang="en-US" sz="900" baseline="30000" dirty="0"/>
              <a:t>12</a:t>
            </a:r>
            <a:r>
              <a:rPr lang="en-US" sz="900" dirty="0"/>
              <a:t>Haaland AIDS 2017; </a:t>
            </a:r>
            <a:r>
              <a:rPr lang="en-US" sz="900" baseline="30000" dirty="0"/>
              <a:t>13</a:t>
            </a:r>
            <a:r>
              <a:rPr lang="en-US" sz="900" dirty="0"/>
              <a:t>Lalley-Chareczko. Antiviral </a:t>
            </a:r>
            <a:r>
              <a:rPr lang="en-US" sz="900" dirty="0" err="1"/>
              <a:t>Ther</a:t>
            </a:r>
            <a:r>
              <a:rPr lang="en-US" sz="900" dirty="0"/>
              <a:t> 2017</a:t>
            </a:r>
            <a:endParaRPr lang="en-US" sz="900" baseline="30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9023" t="6563" b="11911"/>
          <a:stretch/>
        </p:blipFill>
        <p:spPr bwMode="auto">
          <a:xfrm>
            <a:off x="6294140" y="1149007"/>
            <a:ext cx="2611247" cy="12164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32F3B-FF78-4C4C-96E8-35BB9BBF2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4" b="9198"/>
          <a:stretch/>
        </p:blipFill>
        <p:spPr>
          <a:xfrm>
            <a:off x="6492239" y="2979888"/>
            <a:ext cx="2515949" cy="1086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38612" y="4213860"/>
            <a:ext cx="7602368" cy="6232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Antibody-based tests allow for rapid point-of-care testing</a:t>
            </a:r>
          </a:p>
          <a:p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50390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D40532-7A67-1B4D-BAAD-3314AEC03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1"/>
          <a:stretch/>
        </p:blipFill>
        <p:spPr>
          <a:xfrm>
            <a:off x="5266727" y="2357111"/>
            <a:ext cx="3851890" cy="2316605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5575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97280" rtl="0" eaLnBrk="1" latinLnBrk="0" hangingPunct="1"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 b="1" dirty="0">
                <a:solidFill>
                  <a:srgbClr val="990033"/>
                </a:solidFill>
                <a:latin typeface="Garamond" panose="02020404030301010803" pitchFamily="18" charset="0"/>
              </a:rPr>
              <a:t>Background: Developed one of first antibodies highly selective for tenofovir, then developed a point-of-care test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74810" y="1227829"/>
            <a:ext cx="4766306" cy="31260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Evaluated for antibodies that bind to enzyme-labeled tenofovir derivatives; found one with high selectivity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</a:rPr>
              <a:t>1</a:t>
            </a:r>
          </a:p>
          <a:p>
            <a:pPr marL="257175" indent="-257175" defTabSz="685800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defRPr/>
            </a:pPr>
            <a:endParaRPr lang="en-US" sz="3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Tenofovir levels measured by ELISA with this antibody </a:t>
            </a:r>
            <a:r>
              <a:rPr lang="en-US" sz="18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high correlation and agreement with LC-MS/MS levels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257175" indent="-257175" defTabSz="685800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Developed a lateral flow assay (LFA):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</a:rPr>
              <a:t>3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a point-of-care platform to measure TFV (yes/no) in urine</a:t>
            </a:r>
          </a:p>
          <a:p>
            <a:pPr marL="257175" indent="-257175" defTabSz="685800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Adherence measured over 4-7 days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372" y="4805986"/>
            <a:ext cx="5180355" cy="249965"/>
          </a:xfrm>
          <a:prstGeom prst="rect">
            <a:avLst/>
          </a:prstGeom>
          <a:solidFill>
            <a:schemeClr val="bg1"/>
          </a:solidFill>
        </p:spPr>
        <p:txBody>
          <a:bodyPr wrap="square" lIns="57061" tIns="28524" rIns="57061" bIns="28524">
            <a:spAutoFit/>
          </a:bodyPr>
          <a:lstStyle/>
          <a:p>
            <a:pPr defTabSz="815032">
              <a:buClr>
                <a:srgbClr val="2B85B8"/>
              </a:buClr>
              <a:defRPr/>
            </a:pPr>
            <a:r>
              <a:rPr lang="en-US" sz="1250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250" dirty="0">
                <a:solidFill>
                  <a:prstClr val="black"/>
                </a:solidFill>
                <a:latin typeface="Calibri"/>
              </a:rPr>
              <a:t>Gandhi. </a:t>
            </a:r>
            <a:r>
              <a:rPr lang="en-US" sz="1250" dirty="0" err="1">
                <a:solidFill>
                  <a:prstClr val="black"/>
                </a:solidFill>
                <a:latin typeface="Calibri"/>
              </a:rPr>
              <a:t>EClinicalMedicine</a:t>
            </a:r>
            <a:r>
              <a:rPr lang="en-US" sz="1250" dirty="0">
                <a:solidFill>
                  <a:prstClr val="black"/>
                </a:solidFill>
                <a:latin typeface="Calibri"/>
              </a:rPr>
              <a:t> 2018; </a:t>
            </a:r>
            <a:r>
              <a:rPr lang="en-US" sz="125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250" dirty="0">
                <a:solidFill>
                  <a:prstClr val="black"/>
                </a:solidFill>
                <a:latin typeface="Calibri"/>
              </a:rPr>
              <a:t>Gandhi JAIDS 2019; </a:t>
            </a:r>
            <a:r>
              <a:rPr lang="en-US" sz="1250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250" dirty="0">
                <a:solidFill>
                  <a:prstClr val="black"/>
                </a:solidFill>
                <a:latin typeface="Calibri"/>
              </a:rPr>
              <a:t>Gandhi AIDS 2020</a:t>
            </a:r>
            <a:endParaRPr lang="en-US" sz="1250" baseline="30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ED11AEB-0428-5B44-84BF-965883AC61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27" y="1106924"/>
            <a:ext cx="3733101" cy="7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23" y="79151"/>
            <a:ext cx="8229600" cy="67447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990033"/>
                </a:solidFill>
              </a:rPr>
              <a:t>Current Study-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23" y="1410783"/>
            <a:ext cx="7357941" cy="2608553"/>
          </a:xfrm>
          <a:solidFill>
            <a:srgbClr val="FFFFE5"/>
          </a:solidFill>
        </p:spPr>
        <p:txBody>
          <a:bodyPr/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the point-of-care LFA strip read-out in urine against laboratory-based assays in large, diverse participant populations to show its utility as a real-time adherence measure</a:t>
            </a:r>
          </a:p>
        </p:txBody>
      </p:sp>
    </p:spTree>
    <p:extLst>
      <p:ext uri="{BB962C8B-B14F-4D97-AF65-F5344CB8AC3E}">
        <p14:creationId xmlns:p14="http://schemas.microsoft.com/office/powerpoint/2010/main" val="160074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23" y="79151"/>
            <a:ext cx="8229600" cy="67447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990033"/>
                </a:solidFill>
              </a:rPr>
              <a:t>Study Populations and Samples Tested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64" y="1120678"/>
            <a:ext cx="7357941" cy="2573497"/>
          </a:xfrm>
        </p:spPr>
        <p:txBody>
          <a:bodyPr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Partners PrEP Study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(NCT00557245): First study to establish efficacy of TDF/FTC in heterosexual men and women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Enrolled 4747 heterosexual men and women in Kenya and Uganda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PK substudy included 297 participants/454 urine samples (41% women)</a:t>
            </a:r>
          </a:p>
          <a:p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IBrEATHe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substudy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Triumph Project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Substudy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46 transgender men and women on gender-affirming hormone therapy 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231 urine samples tested; 50% transgender women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920" y="1120678"/>
            <a:ext cx="1197179" cy="100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88" y="3622171"/>
            <a:ext cx="1351435" cy="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5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23" y="79151"/>
            <a:ext cx="8229600" cy="67447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990033"/>
                </a:solidFill>
              </a:rPr>
              <a:t>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3471" y="1107802"/>
            <a:ext cx="8137665" cy="2932045"/>
          </a:xfrm>
        </p:spPr>
        <p:txBody>
          <a:bodyPr/>
          <a:lstStyle/>
          <a:p>
            <a:r>
              <a:rPr lang="en-US" dirty="0"/>
              <a:t>Comparator: ELISA with a lower limit of quantification of 1000 ng/ml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  <a:p>
            <a:r>
              <a:rPr lang="en-US" dirty="0"/>
              <a:t>LFA: 2-3 drops of urine applied and read after 5 minutes visually</a:t>
            </a:r>
          </a:p>
          <a:p>
            <a:endParaRPr lang="en-US" dirty="0"/>
          </a:p>
          <a:p>
            <a:r>
              <a:rPr lang="en-US" dirty="0"/>
              <a:t>Cut-off for LFA is 1,500 ng/ml: &gt;98% positive if daily dosing and negative if no dose at 120 hours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020037" y="4932727"/>
            <a:ext cx="2944535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1.Gandhi JAIDS 2019</a:t>
            </a:r>
          </a:p>
        </p:txBody>
      </p:sp>
    </p:spTree>
    <p:extLst>
      <p:ext uri="{BB962C8B-B14F-4D97-AF65-F5344CB8AC3E}">
        <p14:creationId xmlns:p14="http://schemas.microsoft.com/office/powerpoint/2010/main" val="249264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99D0711-9717-D449-88D7-F5ECF733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8" r="36852" b="5082"/>
          <a:stretch/>
        </p:blipFill>
        <p:spPr>
          <a:xfrm>
            <a:off x="5185113" y="176179"/>
            <a:ext cx="3900723" cy="3981014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5575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97280" rtl="0" eaLnBrk="1" latinLnBrk="0" hangingPunct="1"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800" b="1" dirty="0">
                <a:solidFill>
                  <a:srgbClr val="990033"/>
                </a:solidFill>
                <a:latin typeface="Garamond" panose="02020404030301010803" pitchFamily="18" charset="0"/>
              </a:rPr>
              <a:t>Results: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F0ADA0-2D23-7645-925A-66321C53343B}"/>
              </a:ext>
            </a:extLst>
          </p:cNvPr>
          <p:cNvGrpSpPr/>
          <p:nvPr/>
        </p:nvGrpSpPr>
        <p:grpSpPr>
          <a:xfrm>
            <a:off x="4323618" y="-316611"/>
            <a:ext cx="5097940" cy="5091728"/>
            <a:chOff x="727095" y="35123"/>
            <a:chExt cx="5097940" cy="55266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E61DC0-E060-E241-82BF-E843D654843E}"/>
                </a:ext>
              </a:extLst>
            </p:cNvPr>
            <p:cNvSpPr txBox="1"/>
            <p:nvPr/>
          </p:nvSpPr>
          <p:spPr>
            <a:xfrm>
              <a:off x="1044053" y="4860196"/>
              <a:ext cx="4780982" cy="70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                Negative	      Positive</a:t>
              </a:r>
            </a:p>
            <a:p>
              <a:pPr algn="ctr"/>
              <a:r>
                <a:rPr lang="en-US" dirty="0"/>
                <a:t>Urine Tenofovir Point of Care Test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D7249F-F632-4347-96DD-33511A220D32}"/>
                </a:ext>
              </a:extLst>
            </p:cNvPr>
            <p:cNvSpPr txBox="1"/>
            <p:nvPr/>
          </p:nvSpPr>
          <p:spPr>
            <a:xfrm rot="16200000">
              <a:off x="-1646169" y="2530433"/>
              <a:ext cx="535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ELISA Urine Tenofovir Level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9C24AB-06DA-BB40-BDAD-7AEE236B2C1D}"/>
                </a:ext>
              </a:extLst>
            </p:cNvPr>
            <p:cNvSpPr txBox="1"/>
            <p:nvPr/>
          </p:nvSpPr>
          <p:spPr>
            <a:xfrm>
              <a:off x="905688" y="3170112"/>
              <a:ext cx="742433" cy="36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10</a:t>
              </a:r>
              <a:r>
                <a:rPr lang="en-US" sz="1600" b="1" baseline="30000" dirty="0"/>
                <a:t>4</a:t>
              </a:r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455A69-E66D-D947-96F7-50523D1AF166}"/>
                </a:ext>
              </a:extLst>
            </p:cNvPr>
            <p:cNvSpPr txBox="1"/>
            <p:nvPr/>
          </p:nvSpPr>
          <p:spPr>
            <a:xfrm>
              <a:off x="759108" y="739340"/>
              <a:ext cx="829482" cy="36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10</a:t>
              </a:r>
              <a:r>
                <a:rPr lang="en-US" sz="1600" b="1" baseline="30000" dirty="0"/>
                <a:t>6</a:t>
              </a:r>
              <a:endParaRPr lang="en-US" sz="16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72C0C6-07D1-EF45-9165-005B9B692107}"/>
                </a:ext>
              </a:extLst>
            </p:cNvPr>
            <p:cNvSpPr txBox="1"/>
            <p:nvPr/>
          </p:nvSpPr>
          <p:spPr>
            <a:xfrm>
              <a:off x="859055" y="1978879"/>
              <a:ext cx="742433" cy="36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10</a:t>
              </a:r>
              <a:r>
                <a:rPr lang="en-US" sz="1600" b="1" baseline="30000" dirty="0"/>
                <a:t>5</a:t>
              </a:r>
              <a:endParaRPr lang="en-US" sz="1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5EC8FB-92E4-BA46-9005-F544641C246E}"/>
                </a:ext>
              </a:extLst>
            </p:cNvPr>
            <p:cNvSpPr txBox="1"/>
            <p:nvPr/>
          </p:nvSpPr>
          <p:spPr>
            <a:xfrm>
              <a:off x="727095" y="4146699"/>
              <a:ext cx="1383104" cy="56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1500</a:t>
              </a:r>
            </a:p>
            <a:p>
              <a:pPr algn="ctr"/>
              <a:endParaRPr lang="en-US" sz="1200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7BE4ACB-15B2-7645-8C82-9F19935AD685}"/>
              </a:ext>
            </a:extLst>
          </p:cNvPr>
          <p:cNvSpPr txBox="1"/>
          <p:nvPr/>
        </p:nvSpPr>
        <p:spPr>
          <a:xfrm>
            <a:off x="4370188" y="3961610"/>
            <a:ext cx="122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ng/ml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4EEC9D-F401-F847-BF13-7D7008F2B010}"/>
              </a:ext>
            </a:extLst>
          </p:cNvPr>
          <p:cNvCxnSpPr>
            <a:cxnSpLocks/>
          </p:cNvCxnSpPr>
          <p:nvPr/>
        </p:nvCxnSpPr>
        <p:spPr>
          <a:xfrm>
            <a:off x="9847549" y="952710"/>
            <a:ext cx="0" cy="4293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B73D368E-5753-7943-B58A-5ACF495C7C8C}"/>
              </a:ext>
            </a:extLst>
          </p:cNvPr>
          <p:cNvSpPr txBox="1">
            <a:spLocks/>
          </p:cNvSpPr>
          <p:nvPr/>
        </p:nvSpPr>
        <p:spPr>
          <a:xfrm>
            <a:off x="432758" y="566913"/>
            <a:ext cx="3709878" cy="2573497"/>
          </a:xfrm>
          <a:prstGeom prst="rect">
            <a:avLst/>
          </a:prstGeom>
        </p:spPr>
        <p:txBody>
          <a:bodyPr/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50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C91BF6B-A3CB-CE4E-ACC5-7DB496D5ACF9}"/>
              </a:ext>
            </a:extLst>
          </p:cNvPr>
          <p:cNvSpPr txBox="1">
            <a:spLocks/>
          </p:cNvSpPr>
          <p:nvPr/>
        </p:nvSpPr>
        <p:spPr>
          <a:xfrm>
            <a:off x="219763" y="879937"/>
            <a:ext cx="3630002" cy="2573497"/>
          </a:xfrm>
          <a:prstGeom prst="rect">
            <a:avLst/>
          </a:prstGeom>
        </p:spPr>
        <p:txBody>
          <a:bodyPr/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Overall 684 samples from 324 participants comparing LFA to ELISA (comparator)</a:t>
            </a:r>
          </a:p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Sensitivity: 505/505= 100% (97.5% CI: 99.3)</a:t>
            </a:r>
          </a:p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Specificity: 176/179= 98.3%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(95% CI: 95.2%-99.7%)</a:t>
            </a:r>
          </a:p>
          <a:p>
            <a:pPr marL="0" indent="0">
              <a:buNone/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Accuracy: 681/684= 99.6%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(95% CI: 98.7%-99.9%) </a:t>
            </a:r>
            <a:br>
              <a:rPr lang="en-US" sz="2000" dirty="0"/>
            </a:br>
            <a:endParaRPr lang="en-US" sz="2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59C32-95B3-814C-B619-4F4FBC4D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18" y="4738254"/>
            <a:ext cx="2369025" cy="4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BA03-4279-254B-89BD-C5C95650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90033"/>
                </a:solidFill>
              </a:rPr>
              <a:t>Discussion: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E8679-15DC-0D4E-A1B6-FCA1A82FE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1267091"/>
            <a:ext cx="7922319" cy="293204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Sensitivity, Specificity, and Accuracy of a novel urine point-of-care adherence test all 98-100% compared to the laboratory-based assay in diverse populations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LFA ready for field testing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Literature on drug-level targeted adherence interventions: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real-time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information is most acceptable/effective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1-3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Adherence information can be used to implement interventions in clinical settings: i.e. motivational interviewing, action planning, incentives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5AAA8-6AF0-264E-85B3-DC3FC108BA71}"/>
              </a:ext>
            </a:extLst>
          </p:cNvPr>
          <p:cNvSpPr txBox="1"/>
          <p:nvPr/>
        </p:nvSpPr>
        <p:spPr bwMode="auto">
          <a:xfrm>
            <a:off x="2596896" y="4824750"/>
            <a:ext cx="4572000" cy="1384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Landovitz</a:t>
            </a:r>
            <a:r>
              <a:rPr lang="en-US" sz="900" dirty="0"/>
              <a:t> JAIDS 2017 2. </a:t>
            </a:r>
            <a:r>
              <a:rPr lang="en-US" sz="900" dirty="0" err="1"/>
              <a:t>Celum</a:t>
            </a:r>
            <a:r>
              <a:rPr lang="en-US" sz="900" dirty="0"/>
              <a:t> IAS Conference 2019 3. Koester AIDS Care 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11AEB-0428-5B44-84BF-965883AC61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97" y="96482"/>
            <a:ext cx="4272507" cy="1009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55005" y="4824750"/>
            <a:ext cx="1852246" cy="30777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San Francisco General Hospital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74727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1F330CAC5F34A933658BCF72D18DB" ma:contentTypeVersion="13" ma:contentTypeDescription="Create a new document." ma:contentTypeScope="" ma:versionID="6a8aee6f1df53fdd3f1ee57e7958573f">
  <xsd:schema xmlns:xsd="http://www.w3.org/2001/XMLSchema" xmlns:xs="http://www.w3.org/2001/XMLSchema" xmlns:p="http://schemas.microsoft.com/office/2006/metadata/properties" xmlns:ns3="fb810b14-8bb7-44d5-a1a9-f5736985313c" xmlns:ns4="7e2f91e0-bfad-4aa2-9232-61fab5c290d5" targetNamespace="http://schemas.microsoft.com/office/2006/metadata/properties" ma:root="true" ma:fieldsID="80279e5b490090dea0c22c53ce3b1490" ns3:_="" ns4:_="">
    <xsd:import namespace="fb810b14-8bb7-44d5-a1a9-f5736985313c"/>
    <xsd:import namespace="7e2f91e0-bfad-4aa2-9232-61fab5c290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10b14-8bb7-44d5-a1a9-f573698531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f91e0-bfad-4aa2-9232-61fab5c290d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48DB2A-A2BB-49B9-B517-04CB45F2482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b810b14-8bb7-44d5-a1a9-f5736985313c"/>
    <ds:schemaRef ds:uri="http://purl.org/dc/terms/"/>
    <ds:schemaRef ds:uri="7e2f91e0-bfad-4aa2-9232-61fab5c290d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642310-643F-4654-88AF-3C6D340966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810b14-8bb7-44d5-a1a9-f5736985313c"/>
    <ds:schemaRef ds:uri="7e2f91e0-bfad-4aa2-9232-61fab5c29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3826</TotalTime>
  <Words>914</Words>
  <Application>Microsoft Office PowerPoint</Application>
  <PresentationFormat>On-screen Show (16:9)</PresentationFormat>
  <Paragraphs>109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.AppleSystemUIFont</vt:lpstr>
      <vt:lpstr>Arial</vt:lpstr>
      <vt:lpstr>Calibri</vt:lpstr>
      <vt:lpstr>Garamond</vt:lpstr>
      <vt:lpstr>Helvetica</vt:lpstr>
      <vt:lpstr>Wingdings</vt:lpstr>
      <vt:lpstr>UCSF Classic</vt:lpstr>
      <vt:lpstr>UCSF Contemporary</vt:lpstr>
      <vt:lpstr>NEAR-PERFECT ACCURACY OF A REAL-TIME URINE TENOFOVIR TEST COMPARED TO LAB-BASED ELISA</vt:lpstr>
      <vt:lpstr>Background: Rising uptake of PrEP, adherence remains a challenge</vt:lpstr>
      <vt:lpstr>Background: Therapeutic Drug Monitoring Techniques not Scalable—Need a Point-of-Care Test</vt:lpstr>
      <vt:lpstr>PowerPoint Presentation</vt:lpstr>
      <vt:lpstr>Current Study- Objective</vt:lpstr>
      <vt:lpstr>Study Populations and Samples Tested</vt:lpstr>
      <vt:lpstr>Methods</vt:lpstr>
      <vt:lpstr>PowerPoint Presentation</vt:lpstr>
      <vt:lpstr>Discussion:</vt:lpstr>
      <vt:lpstr>Discussion: Useful in PrEP but Real-Time Adherence Information could inform ART</vt:lpstr>
      <vt:lpstr>Discussion</vt:lpstr>
      <vt:lpstr>Acknowledgements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Chris Nguyen</cp:lastModifiedBy>
  <cp:revision>155</cp:revision>
  <dcterms:created xsi:type="dcterms:W3CDTF">2017-04-18T17:07:44Z</dcterms:created>
  <dcterms:modified xsi:type="dcterms:W3CDTF">2020-03-09T17:11:55Z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0x0101004E31F330CAC5F34A933658BCF72D18DB</vt:lpwstr>
  </property>
</Properties>
</file>