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6" r:id="rId2"/>
  </p:sldMasterIdLst>
  <p:notesMasterIdLst>
    <p:notesMasterId r:id="rId18"/>
  </p:notesMasterIdLst>
  <p:sldIdLst>
    <p:sldId id="20319" r:id="rId3"/>
    <p:sldId id="2141411885" r:id="rId4"/>
    <p:sldId id="1993219249" r:id="rId5"/>
    <p:sldId id="20322" r:id="rId6"/>
    <p:sldId id="2141411886" r:id="rId7"/>
    <p:sldId id="20328" r:id="rId8"/>
    <p:sldId id="20329" r:id="rId9"/>
    <p:sldId id="2141411887" r:id="rId10"/>
    <p:sldId id="20326" r:id="rId11"/>
    <p:sldId id="20324" r:id="rId12"/>
    <p:sldId id="20313" r:id="rId13"/>
    <p:sldId id="20311" r:id="rId14"/>
    <p:sldId id="20304" r:id="rId15"/>
    <p:sldId id="20306" r:id="rId16"/>
    <p:sldId id="2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400" userDrawn="1">
          <p15:clr>
            <a:srgbClr val="A4A3A4"/>
          </p15:clr>
        </p15:guide>
        <p15:guide id="4" orient="horz" pos="2856" userDrawn="1">
          <p15:clr>
            <a:srgbClr val="A4A3A4"/>
          </p15:clr>
        </p15:guide>
        <p15:guide id="5" orient="horz" pos="387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lina German" initials="PG" lastIdx="4" clrIdx="0">
    <p:extLst>
      <p:ext uri="{19B8F6BF-5375-455C-9EA6-DF929625EA0E}">
        <p15:presenceInfo xmlns:p15="http://schemas.microsoft.com/office/powerpoint/2012/main" userId="S::Polina.German@gilead.com::47b80c7f-ff2b-4e11-8f1a-d8dbb34680ed" providerId="AD"/>
      </p:ext>
    </p:extLst>
  </p:cmAuthor>
  <p:cmAuthor id="2" name="Justin Lutz" initials="JL" lastIdx="9" clrIdx="1">
    <p:extLst>
      <p:ext uri="{19B8F6BF-5375-455C-9EA6-DF929625EA0E}">
        <p15:presenceInfo xmlns:p15="http://schemas.microsoft.com/office/powerpoint/2012/main" userId="S::Justin.Lutz@gilead.com::028a3363-c631-49b3-aaf6-e01686bae9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BB24"/>
    <a:srgbClr val="91A7AD"/>
    <a:srgbClr val="7C81D3"/>
    <a:srgbClr val="154695"/>
    <a:srgbClr val="DE5350"/>
    <a:srgbClr val="9F3149"/>
    <a:srgbClr val="FFC668"/>
    <a:srgbClr val="0972C9"/>
    <a:srgbClr val="CE42C0"/>
    <a:srgbClr val="EEBD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09" autoAdjust="0"/>
    <p:restoredTop sz="81185" autoAdjust="0"/>
  </p:normalViewPr>
  <p:slideViewPr>
    <p:cSldViewPr snapToGrid="0">
      <p:cViewPr varScale="1">
        <p:scale>
          <a:sx n="52" d="100"/>
          <a:sy n="52" d="100"/>
        </p:scale>
        <p:origin x="784" y="52"/>
      </p:cViewPr>
      <p:guideLst>
        <p:guide pos="3840"/>
        <p:guide orient="horz" pos="2400"/>
        <p:guide orient="horz" pos="2856"/>
        <p:guide orient="horz" pos="3872"/>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0" d="100"/>
          <a:sy n="80" d="100"/>
        </p:scale>
        <p:origin x="391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9.emf"/><Relationship Id="rId4"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DBB5A2-F8E0-43B9-8EF3-8EDFC60E6AE6}" type="datetimeFigureOut">
              <a:rPr lang="en-US" smtClean="0"/>
              <a:t>2/12/2021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132E30-131D-4BC4-9571-F6436A41B7C8}" type="slidenum">
              <a:rPr lang="en-US" smtClean="0"/>
              <a:t>‹#›</a:t>
            </a:fld>
            <a:endParaRPr lang="en-US"/>
          </a:p>
        </p:txBody>
      </p:sp>
    </p:spTree>
    <p:extLst>
      <p:ext uri="{BB962C8B-B14F-4D97-AF65-F5344CB8AC3E}">
        <p14:creationId xmlns:p14="http://schemas.microsoft.com/office/powerpoint/2010/main" val="3324541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Justin Lutz and I’m in the clinical pharmacology group at Gilead sciences. Today, I will be presenting on the clinical evaluation of drug interactions with </a:t>
            </a:r>
            <a:r>
              <a:rPr lang="en-US" dirty="0" err="1"/>
              <a:t>lenacapravir</a:t>
            </a:r>
            <a:endParaRPr lang="en-US" dirty="0"/>
          </a:p>
        </p:txBody>
      </p:sp>
      <p:sp>
        <p:nvSpPr>
          <p:cNvPr id="4" name="Slide Number Placeholder 3"/>
          <p:cNvSpPr>
            <a:spLocks noGrp="1"/>
          </p:cNvSpPr>
          <p:nvPr>
            <p:ph type="sldNum" sz="quarter" idx="5"/>
          </p:nvPr>
        </p:nvSpPr>
        <p:spPr/>
        <p:txBody>
          <a:bodyPr/>
          <a:lstStyle/>
          <a:p>
            <a:fld id="{CE132E30-131D-4BC4-9571-F6436A41B7C8}" type="slidenum">
              <a:rPr lang="en-US" smtClean="0"/>
              <a:t>1</a:t>
            </a:fld>
            <a:endParaRPr lang="en-US"/>
          </a:p>
        </p:txBody>
      </p:sp>
    </p:spTree>
    <p:extLst>
      <p:ext uri="{BB962C8B-B14F-4D97-AF65-F5344CB8AC3E}">
        <p14:creationId xmlns:p14="http://schemas.microsoft.com/office/powerpoint/2010/main" val="3221668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final part of this study, we evaluated LEN as a perpetrator of DDIs by administering a series of sensitive probe substrates before and after multiple dose LEN.</a:t>
            </a:r>
          </a:p>
          <a:p>
            <a:r>
              <a:rPr lang="en-US" dirty="0"/>
              <a:t>The series consisted of </a:t>
            </a:r>
            <a:r>
              <a:rPr lang="en-US" dirty="0" err="1"/>
              <a:t>pitavastatin</a:t>
            </a:r>
            <a:r>
              <a:rPr lang="en-US" dirty="0"/>
              <a:t>, rosuvastatin, tenofovir alafenamide and midazolam to allow for evaluation of the effect on OATP, BCRP, P-</a:t>
            </a:r>
            <a:r>
              <a:rPr lang="en-US" dirty="0" err="1"/>
              <a:t>gp</a:t>
            </a:r>
            <a:r>
              <a:rPr lang="en-US" dirty="0"/>
              <a:t> and CYP3A.</a:t>
            </a:r>
          </a:p>
          <a:p>
            <a:endParaRPr lang="en-US" dirty="0"/>
          </a:p>
        </p:txBody>
      </p:sp>
      <p:sp>
        <p:nvSpPr>
          <p:cNvPr id="4" name="Slide Number Placeholder 3"/>
          <p:cNvSpPr>
            <a:spLocks noGrp="1"/>
          </p:cNvSpPr>
          <p:nvPr>
            <p:ph type="sldNum" sz="quarter" idx="5"/>
          </p:nvPr>
        </p:nvSpPr>
        <p:spPr/>
        <p:txBody>
          <a:bodyPr/>
          <a:lstStyle/>
          <a:p>
            <a:fld id="{CE132E30-131D-4BC4-9571-F6436A41B7C8}" type="slidenum">
              <a:rPr lang="en-US" smtClean="0"/>
              <a:t>10</a:t>
            </a:fld>
            <a:endParaRPr lang="en-US"/>
          </a:p>
        </p:txBody>
      </p:sp>
    </p:spTree>
    <p:extLst>
      <p:ext uri="{BB962C8B-B14F-4D97-AF65-F5344CB8AC3E}">
        <p14:creationId xmlns:p14="http://schemas.microsoft.com/office/powerpoint/2010/main" val="3268671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should be noted that the LEN dosing regimen used in this part of the study (</a:t>
            </a:r>
            <a:r>
              <a:rPr lang="en-US" dirty="0" err="1"/>
              <a:t>ie</a:t>
            </a:r>
            <a:r>
              <a:rPr lang="en-US" dirty="0"/>
              <a:t> 600mg twice daily for 2 days then every 3 days) is not proposed therapeutic regimen but instead designed to quickly achieve at least therapeutic LEN exposures.  As you can see here, LEN concentrations ended up exceeding therapeutic levels, indicating that the following DDIs with LEN as a perpetrator can be considered as a “worst-case scenario” in clinical practice.</a:t>
            </a:r>
          </a:p>
        </p:txBody>
      </p:sp>
      <p:sp>
        <p:nvSpPr>
          <p:cNvPr id="4" name="Slide Number Placeholder 3"/>
          <p:cNvSpPr>
            <a:spLocks noGrp="1"/>
          </p:cNvSpPr>
          <p:nvPr>
            <p:ph type="sldNum" sz="quarter" idx="5"/>
          </p:nvPr>
        </p:nvSpPr>
        <p:spPr/>
        <p:txBody>
          <a:bodyPr/>
          <a:lstStyle/>
          <a:p>
            <a:fld id="{CE132E30-131D-4BC4-9571-F6436A41B7C8}" type="slidenum">
              <a:rPr lang="en-US" smtClean="0"/>
              <a:t>11</a:t>
            </a:fld>
            <a:endParaRPr lang="en-US"/>
          </a:p>
        </p:txBody>
      </p:sp>
    </p:spTree>
    <p:extLst>
      <p:ext uri="{BB962C8B-B14F-4D97-AF65-F5344CB8AC3E}">
        <p14:creationId xmlns:p14="http://schemas.microsoft.com/office/powerpoint/2010/main" val="3580064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these LEN concentrations, moderate inhibition of CYP3A was observed.  The top left figure depicts a 3.3-fold increase in midazolam exposure with LEN coadministration.  Because of this result, caution is advised with LEN coadministration with sensitive CYP3A substrates.</a:t>
            </a:r>
          </a:p>
          <a:p>
            <a:r>
              <a:rPr lang="en-US" dirty="0"/>
              <a:t>The other three panels depict the interactions observed between LEN and tenofovir alafenamide, rosuvastatin or </a:t>
            </a:r>
            <a:r>
              <a:rPr lang="en-US" dirty="0" err="1"/>
              <a:t>pitavastatin</a:t>
            </a:r>
            <a:r>
              <a:rPr lang="en-US" dirty="0"/>
              <a:t>. Minimal increase in probe exposure indicates that LEN can be administered with sensitive P-</a:t>
            </a:r>
            <a:r>
              <a:rPr lang="en-US" dirty="0" err="1"/>
              <a:t>gp</a:t>
            </a:r>
            <a:r>
              <a:rPr lang="en-US" dirty="0"/>
              <a:t>, BCRP or OATP substrates in the clinic.</a:t>
            </a:r>
          </a:p>
          <a:p>
            <a:endParaRPr lang="en-US" dirty="0"/>
          </a:p>
          <a:p>
            <a:endParaRPr lang="en-US" dirty="0"/>
          </a:p>
        </p:txBody>
      </p:sp>
      <p:sp>
        <p:nvSpPr>
          <p:cNvPr id="4" name="Slide Number Placeholder 3"/>
          <p:cNvSpPr>
            <a:spLocks noGrp="1"/>
          </p:cNvSpPr>
          <p:nvPr>
            <p:ph type="sldNum" sz="quarter" idx="5"/>
          </p:nvPr>
        </p:nvSpPr>
        <p:spPr/>
        <p:txBody>
          <a:bodyPr/>
          <a:lstStyle/>
          <a:p>
            <a:fld id="{CE132E30-131D-4BC4-9571-F6436A41B7C8}" type="slidenum">
              <a:rPr lang="en-US" smtClean="0"/>
              <a:t>12</a:t>
            </a:fld>
            <a:endParaRPr lang="en-US"/>
          </a:p>
        </p:txBody>
      </p:sp>
    </p:spTree>
    <p:extLst>
      <p:ext uri="{BB962C8B-B14F-4D97-AF65-F5344CB8AC3E}">
        <p14:creationId xmlns:p14="http://schemas.microsoft.com/office/powerpoint/2010/main" val="2643510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re-cap, the presented clinical data indicates that LEN is a sensitive substrate of P-</a:t>
            </a:r>
            <a:r>
              <a:rPr lang="en-US" dirty="0" err="1"/>
              <a:t>gp</a:t>
            </a:r>
            <a:r>
              <a:rPr lang="en-US" dirty="0"/>
              <a:t> and UGT1A1, but not particularly sensitive to CYP3A metabolism</a:t>
            </a:r>
          </a:p>
          <a:p>
            <a:r>
              <a:rPr lang="en-US" dirty="0"/>
              <a:t>LEN is also a moderate inhibitor of CYP3A, but only a weak inhibitor of </a:t>
            </a:r>
            <a:r>
              <a:rPr lang="en-US" dirty="0" err="1"/>
              <a:t>Pgp</a:t>
            </a:r>
            <a:r>
              <a:rPr lang="en-US" dirty="0"/>
              <a:t> and BCRP</a:t>
            </a:r>
          </a:p>
          <a:p>
            <a:r>
              <a:rPr lang="en-US" dirty="0"/>
              <a:t>Potent induction significantly decreases LEN exposure.  The effect of moderate induction is still unknown but currently both moderate and strong inducers are disallowed in LEN clinical studies</a:t>
            </a:r>
          </a:p>
          <a:p>
            <a:r>
              <a:rPr lang="en-US" dirty="0"/>
              <a:t>Although not presented here </a:t>
            </a:r>
            <a:r>
              <a:rPr lang="en-US" dirty="0" err="1"/>
              <a:t>dut</a:t>
            </a:r>
            <a:r>
              <a:rPr lang="en-US" dirty="0"/>
              <a:t> to lack of time, increased gastric pH due to famotidine administration did not effect LEN absorption and so LEN can be </a:t>
            </a:r>
            <a:r>
              <a:rPr lang="en-US" dirty="0" err="1"/>
              <a:t>coadministered</a:t>
            </a:r>
            <a:r>
              <a:rPr lang="en-US" dirty="0"/>
              <a:t> with acid reducing agents</a:t>
            </a:r>
          </a:p>
        </p:txBody>
      </p:sp>
      <p:sp>
        <p:nvSpPr>
          <p:cNvPr id="4" name="Slide Number Placeholder 3"/>
          <p:cNvSpPr>
            <a:spLocks noGrp="1"/>
          </p:cNvSpPr>
          <p:nvPr>
            <p:ph type="sldNum" sz="quarter" idx="5"/>
          </p:nvPr>
        </p:nvSpPr>
        <p:spPr/>
        <p:txBody>
          <a:bodyPr/>
          <a:lstStyle/>
          <a:p>
            <a:fld id="{CE132E30-131D-4BC4-9571-F6436A41B7C8}" type="slidenum">
              <a:rPr lang="en-US" smtClean="0"/>
              <a:t>13</a:t>
            </a:fld>
            <a:endParaRPr lang="en-US"/>
          </a:p>
        </p:txBody>
      </p:sp>
    </p:spTree>
    <p:extLst>
      <p:ext uri="{BB962C8B-B14F-4D97-AF65-F5344CB8AC3E}">
        <p14:creationId xmlns:p14="http://schemas.microsoft.com/office/powerpoint/2010/main" val="503360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conclude this presentation by providing the current clinical recommendations for LEN coadministration.</a:t>
            </a:r>
          </a:p>
          <a:p>
            <a:r>
              <a:rPr lang="en-US" dirty="0"/>
              <a:t>CYP3A and P-</a:t>
            </a:r>
            <a:r>
              <a:rPr lang="en-US" dirty="0" err="1"/>
              <a:t>gp</a:t>
            </a:r>
            <a:r>
              <a:rPr lang="en-US" dirty="0"/>
              <a:t> inhibition did not increase LEN exposure to a clinically relevant extent and hence, LEN can be </a:t>
            </a:r>
            <a:r>
              <a:rPr lang="en-US" dirty="0" err="1"/>
              <a:t>coadministered</a:t>
            </a:r>
            <a:r>
              <a:rPr lang="en-US" dirty="0"/>
              <a:t> with strong inhibitors without dose modification</a:t>
            </a:r>
          </a:p>
          <a:p>
            <a:r>
              <a:rPr lang="en-US" dirty="0"/>
              <a:t>Conversely, coadministration of LEN with strong UGT1A1 inhibitors or potent inducers is not recommended.</a:t>
            </a:r>
          </a:p>
          <a:p>
            <a:r>
              <a:rPr lang="en-US" dirty="0"/>
              <a:t>LEN can be </a:t>
            </a:r>
            <a:r>
              <a:rPr lang="en-US" dirty="0" err="1"/>
              <a:t>coadministered</a:t>
            </a:r>
            <a:r>
              <a:rPr lang="en-US" dirty="0"/>
              <a:t> with gastric acid reducers</a:t>
            </a:r>
          </a:p>
          <a:p>
            <a:r>
              <a:rPr lang="en-US" dirty="0"/>
              <a:t>Caution is advised if LEN is </a:t>
            </a:r>
            <a:r>
              <a:rPr lang="en-US" dirty="0" err="1"/>
              <a:t>coadministered</a:t>
            </a:r>
            <a:r>
              <a:rPr lang="en-US" dirty="0"/>
              <a:t> with sensitive CYP3A substrates, but not P-</a:t>
            </a:r>
            <a:r>
              <a:rPr lang="en-US" dirty="0" err="1"/>
              <a:t>gp</a:t>
            </a:r>
            <a:r>
              <a:rPr lang="en-US" dirty="0"/>
              <a:t>, BCRP nor OATP substrates</a:t>
            </a:r>
          </a:p>
          <a:p>
            <a:endParaRPr lang="en-US" dirty="0"/>
          </a:p>
          <a:p>
            <a:endParaRPr lang="en-US" dirty="0"/>
          </a:p>
        </p:txBody>
      </p:sp>
      <p:sp>
        <p:nvSpPr>
          <p:cNvPr id="4" name="Slide Number Placeholder 3"/>
          <p:cNvSpPr>
            <a:spLocks noGrp="1"/>
          </p:cNvSpPr>
          <p:nvPr>
            <p:ph type="sldNum" sz="quarter" idx="5"/>
          </p:nvPr>
        </p:nvSpPr>
        <p:spPr/>
        <p:txBody>
          <a:bodyPr/>
          <a:lstStyle/>
          <a:p>
            <a:fld id="{CE132E30-131D-4BC4-9571-F6436A41B7C8}" type="slidenum">
              <a:rPr lang="en-US" smtClean="0"/>
              <a:t>14</a:t>
            </a:fld>
            <a:endParaRPr lang="en-US"/>
          </a:p>
        </p:txBody>
      </p:sp>
    </p:spTree>
    <p:extLst>
      <p:ext uri="{BB962C8B-B14F-4D97-AF65-F5344CB8AC3E}">
        <p14:creationId xmlns:p14="http://schemas.microsoft.com/office/powerpoint/2010/main" val="1042394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Finally, we would like to extend our thanks to the volunteers, their families, and all participating investigators.</a:t>
            </a:r>
          </a:p>
          <a:p>
            <a:r>
              <a:rPr lang="en-US" dirty="0"/>
              <a:t>Thank you for your time.</a:t>
            </a:r>
          </a:p>
          <a:p>
            <a:endParaRPr lang="en-US" dirty="0"/>
          </a:p>
        </p:txBody>
      </p:sp>
      <p:sp>
        <p:nvSpPr>
          <p:cNvPr id="4" name="Slide Number Placeholder 3"/>
          <p:cNvSpPr>
            <a:spLocks noGrp="1"/>
          </p:cNvSpPr>
          <p:nvPr>
            <p:ph type="sldNum" sz="quarter" idx="10"/>
          </p:nvPr>
        </p:nvSpPr>
        <p:spPr/>
        <p:txBody>
          <a:bodyPr/>
          <a:lstStyle/>
          <a:p>
            <a:pPr>
              <a:defRPr/>
            </a:pPr>
            <a:fld id="{84F240FF-5BF3-42DF-ABEE-C9571F0B3CB7}"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751519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Lenacapravir</a:t>
            </a:r>
            <a:r>
              <a:rPr lang="en-US" dirty="0"/>
              <a:t> (or “LEN”) is a first in class long acting HIV capsid inhibitor that works to disrupt capsid assembly, ultimately inhibiting viral production.</a:t>
            </a:r>
          </a:p>
        </p:txBody>
      </p:sp>
      <p:sp>
        <p:nvSpPr>
          <p:cNvPr id="4" name="Slide Number Placeholder 3"/>
          <p:cNvSpPr>
            <a:spLocks noGrp="1"/>
          </p:cNvSpPr>
          <p:nvPr>
            <p:ph type="sldNum" sz="quarter" idx="5"/>
          </p:nvPr>
        </p:nvSpPr>
        <p:spPr/>
        <p:txBody>
          <a:bodyPr/>
          <a:lstStyle/>
          <a:p>
            <a:fld id="{CE132E30-131D-4BC4-9571-F6436A41B7C8}" type="slidenum">
              <a:rPr lang="en-US" smtClean="0"/>
              <a:t>2</a:t>
            </a:fld>
            <a:endParaRPr lang="en-US"/>
          </a:p>
        </p:txBody>
      </p:sp>
    </p:spTree>
    <p:extLst>
      <p:ext uri="{BB962C8B-B14F-4D97-AF65-F5344CB8AC3E}">
        <p14:creationId xmlns:p14="http://schemas.microsoft.com/office/powerpoint/2010/main" val="454726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LEN has potent antiviral activity against both wild-type and mutant strains of HIV.  In the human proof-of-concept study, LEN demonstrated up to a 2.3 log decrease in HIV RNA and it was these data that triggered the current clinical development of LEN as a component of a long-acting regimen for the treatment of HIV</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D7E88-0AED-4F38-943D-D9ACC309E93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1225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support this development, our team conducted a healthy volunteer study with LEN as both a victim and perpetrator of drug interactions. Our objectives were to evaluate the clinical effects of 1) Strong P-</a:t>
            </a:r>
            <a:r>
              <a:rPr lang="en-US" dirty="0" err="1"/>
              <a:t>gp</a:t>
            </a:r>
            <a:r>
              <a:rPr lang="en-US" dirty="0"/>
              <a:t>, CYP3A and UGT1A1 inhibitors and inducers on LEN exposure, 2) LEN coadministration on sensitive P-</a:t>
            </a:r>
            <a:r>
              <a:rPr lang="en-US" dirty="0" err="1"/>
              <a:t>gp</a:t>
            </a:r>
            <a:r>
              <a:rPr lang="en-US" dirty="0"/>
              <a:t>, BCRP, OATP, and CYP3A substrates, and 3) Increased gastric pH on LEN exposure </a:t>
            </a:r>
          </a:p>
          <a:p>
            <a:endParaRPr lang="en-US" dirty="0"/>
          </a:p>
        </p:txBody>
      </p:sp>
      <p:sp>
        <p:nvSpPr>
          <p:cNvPr id="4" name="Slide Number Placeholder 3"/>
          <p:cNvSpPr>
            <a:spLocks noGrp="1"/>
          </p:cNvSpPr>
          <p:nvPr>
            <p:ph type="sldNum" sz="quarter" idx="5"/>
          </p:nvPr>
        </p:nvSpPr>
        <p:spPr/>
        <p:txBody>
          <a:bodyPr/>
          <a:lstStyle/>
          <a:p>
            <a:fld id="{CE132E30-131D-4BC4-9571-F6436A41B7C8}" type="slidenum">
              <a:rPr lang="en-US" smtClean="0"/>
              <a:t>4</a:t>
            </a:fld>
            <a:endParaRPr lang="en-US"/>
          </a:p>
        </p:txBody>
      </p:sp>
    </p:spTree>
    <p:extLst>
      <p:ext uri="{BB962C8B-B14F-4D97-AF65-F5344CB8AC3E}">
        <p14:creationId xmlns:p14="http://schemas.microsoft.com/office/powerpoint/2010/main" val="3680809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describe the design and results of this study in three parts.  First, single dose LEN was administered with and without strong inhibitors in a systematic manner to evaluate how adding inhibition mechanisms will increase LEN exposure, providing insight into the elimination pathways governing LEN disposition.</a:t>
            </a:r>
          </a:p>
          <a:p>
            <a:r>
              <a:rPr lang="en-US" dirty="0"/>
              <a:t>For this, we used the strong inhibitors, voriconazole for selective CYP3A inhibition, cobicistat (both alone and in combination with darunavir) as a dual CYP3A and </a:t>
            </a:r>
            <a:r>
              <a:rPr lang="en-US" dirty="0" err="1"/>
              <a:t>Pgp</a:t>
            </a:r>
            <a:r>
              <a:rPr lang="en-US" dirty="0"/>
              <a:t> inhibitor, and atazanavir with cobicistat to simultaneously inhibit CYP3A, </a:t>
            </a:r>
            <a:r>
              <a:rPr lang="en-US" dirty="0" err="1"/>
              <a:t>Pgp</a:t>
            </a:r>
            <a:r>
              <a:rPr lang="en-US" dirty="0"/>
              <a:t> and UGT</a:t>
            </a:r>
          </a:p>
        </p:txBody>
      </p:sp>
      <p:sp>
        <p:nvSpPr>
          <p:cNvPr id="4" name="Slide Number Placeholder 3"/>
          <p:cNvSpPr>
            <a:spLocks noGrp="1"/>
          </p:cNvSpPr>
          <p:nvPr>
            <p:ph type="sldNum" sz="quarter" idx="5"/>
          </p:nvPr>
        </p:nvSpPr>
        <p:spPr/>
        <p:txBody>
          <a:bodyPr/>
          <a:lstStyle/>
          <a:p>
            <a:fld id="{CE132E30-131D-4BC4-9571-F6436A41B7C8}" type="slidenum">
              <a:rPr lang="en-US" smtClean="0"/>
              <a:t>5</a:t>
            </a:fld>
            <a:endParaRPr lang="en-US"/>
          </a:p>
        </p:txBody>
      </p:sp>
    </p:spTree>
    <p:extLst>
      <p:ext uri="{BB962C8B-B14F-4D97-AF65-F5344CB8AC3E}">
        <p14:creationId xmlns:p14="http://schemas.microsoft.com/office/powerpoint/2010/main" val="3599796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found was that dual CYP3A plus </a:t>
            </a:r>
            <a:r>
              <a:rPr lang="en-US" dirty="0" err="1"/>
              <a:t>Pgp</a:t>
            </a:r>
            <a:r>
              <a:rPr lang="en-US" dirty="0"/>
              <a:t> inhibition does not cause clinically relevant increases in LEN exposure.  Shown here is the 2.1-fold increase in LEN AUC observed after DRV/COBI coadministration.  A similar increase was observed with COBI alone.  This data indicates that LEN can be safely </a:t>
            </a:r>
            <a:r>
              <a:rPr lang="en-US" dirty="0" err="1"/>
              <a:t>coadministered</a:t>
            </a:r>
            <a:r>
              <a:rPr lang="en-US" dirty="0"/>
              <a:t> with strong CYP3A and/or </a:t>
            </a:r>
            <a:r>
              <a:rPr lang="en-US" dirty="0" err="1"/>
              <a:t>Pgp</a:t>
            </a:r>
            <a:r>
              <a:rPr lang="en-US" dirty="0"/>
              <a:t> inhibitors.</a:t>
            </a:r>
          </a:p>
        </p:txBody>
      </p:sp>
      <p:sp>
        <p:nvSpPr>
          <p:cNvPr id="4" name="Slide Number Placeholder 3"/>
          <p:cNvSpPr>
            <a:spLocks noGrp="1"/>
          </p:cNvSpPr>
          <p:nvPr>
            <p:ph type="sldNum" sz="quarter" idx="5"/>
          </p:nvPr>
        </p:nvSpPr>
        <p:spPr/>
        <p:txBody>
          <a:bodyPr/>
          <a:lstStyle/>
          <a:p>
            <a:fld id="{CE132E30-131D-4BC4-9571-F6436A41B7C8}" type="slidenum">
              <a:rPr lang="en-US" smtClean="0"/>
              <a:t>6</a:t>
            </a:fld>
            <a:endParaRPr lang="en-US"/>
          </a:p>
        </p:txBody>
      </p:sp>
    </p:spTree>
    <p:extLst>
      <p:ext uri="{BB962C8B-B14F-4D97-AF65-F5344CB8AC3E}">
        <p14:creationId xmlns:p14="http://schemas.microsoft.com/office/powerpoint/2010/main" val="1226163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together, we observed that P-</a:t>
            </a:r>
            <a:r>
              <a:rPr lang="en-US" dirty="0" err="1"/>
              <a:t>gp</a:t>
            </a:r>
            <a:r>
              <a:rPr lang="en-US" dirty="0"/>
              <a:t> and UGT1A1 are more important for the disposition of LEN than CYP3A.</a:t>
            </a:r>
          </a:p>
          <a:p>
            <a:r>
              <a:rPr lang="en-US" dirty="0"/>
              <a:t>With only CYP3A inhibition (</a:t>
            </a:r>
            <a:r>
              <a:rPr lang="en-US" dirty="0" err="1"/>
              <a:t>ie</a:t>
            </a:r>
            <a:r>
              <a:rPr lang="en-US" dirty="0"/>
              <a:t> VORI coadministration), only a 30% increase in LEN AUC was observed, but when P-</a:t>
            </a:r>
            <a:r>
              <a:rPr lang="en-US" dirty="0" err="1"/>
              <a:t>gp</a:t>
            </a:r>
            <a:r>
              <a:rPr lang="en-US" dirty="0"/>
              <a:t> was also inhibited (</a:t>
            </a:r>
            <a:r>
              <a:rPr lang="en-US" dirty="0" err="1"/>
              <a:t>ie</a:t>
            </a:r>
            <a:r>
              <a:rPr lang="en-US" dirty="0"/>
              <a:t> COBI coadministration) LEN exposure increased 130% indicating that P-</a:t>
            </a:r>
            <a:r>
              <a:rPr lang="en-US" dirty="0" err="1"/>
              <a:t>gp</a:t>
            </a:r>
            <a:r>
              <a:rPr lang="en-US" dirty="0"/>
              <a:t> plays a role in limiting the oral absorption of LEN.  When atazanavir is combined with COBI to also inhibit UGT1A1, we observe a 300% increase in LEN AUC, indicating that glucuronidation is the primary LEN elimination pathway.</a:t>
            </a:r>
          </a:p>
        </p:txBody>
      </p:sp>
      <p:sp>
        <p:nvSpPr>
          <p:cNvPr id="4" name="Slide Number Placeholder 3"/>
          <p:cNvSpPr>
            <a:spLocks noGrp="1"/>
          </p:cNvSpPr>
          <p:nvPr>
            <p:ph type="sldNum" sz="quarter" idx="5"/>
          </p:nvPr>
        </p:nvSpPr>
        <p:spPr/>
        <p:txBody>
          <a:bodyPr/>
          <a:lstStyle/>
          <a:p>
            <a:fld id="{CE132E30-131D-4BC4-9571-F6436A41B7C8}" type="slidenum">
              <a:rPr lang="en-US" smtClean="0"/>
              <a:t>7</a:t>
            </a:fld>
            <a:endParaRPr lang="en-US"/>
          </a:p>
        </p:txBody>
      </p:sp>
    </p:spTree>
    <p:extLst>
      <p:ext uri="{BB962C8B-B14F-4D97-AF65-F5344CB8AC3E}">
        <p14:creationId xmlns:p14="http://schemas.microsoft.com/office/powerpoint/2010/main" val="3266641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part 2 of this study, we evaluated LEN as a victim of enzyme induction via single dose LEN administration with and without multiple dose rifampin or efavirenz, </a:t>
            </a:r>
            <a:r>
              <a:rPr lang="en-US" dirty="0" err="1"/>
              <a:t>ie</a:t>
            </a:r>
            <a:r>
              <a:rPr lang="en-US" dirty="0"/>
              <a:t> strong and moderate enzyme inducers, respectively.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Preclinical data suggested that LEN may demonstrate pH-dependent absorption and so we additionally evaluated the effect of famotidine, a strong acid reducing agent, on LEN absorption by administering LEN before and 2 hours after famotidine</a:t>
            </a:r>
          </a:p>
        </p:txBody>
      </p:sp>
      <p:sp>
        <p:nvSpPr>
          <p:cNvPr id="4" name="Slide Number Placeholder 3"/>
          <p:cNvSpPr>
            <a:spLocks noGrp="1"/>
          </p:cNvSpPr>
          <p:nvPr>
            <p:ph type="sldNum" sz="quarter" idx="5"/>
          </p:nvPr>
        </p:nvSpPr>
        <p:spPr/>
        <p:txBody>
          <a:bodyPr/>
          <a:lstStyle/>
          <a:p>
            <a:fld id="{CE132E30-131D-4BC4-9571-F6436A41B7C8}" type="slidenum">
              <a:rPr lang="en-US" smtClean="0"/>
              <a:t>8</a:t>
            </a:fld>
            <a:endParaRPr lang="en-US"/>
          </a:p>
        </p:txBody>
      </p:sp>
    </p:spTree>
    <p:extLst>
      <p:ext uri="{BB962C8B-B14F-4D97-AF65-F5344CB8AC3E}">
        <p14:creationId xmlns:p14="http://schemas.microsoft.com/office/powerpoint/2010/main" val="580855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Depicted here is the effect of rifampin coadministration on LEN exposure.  The 85% decrease observed indicates that coadministration of LEN and strong inducers is not advised. We are currently evaluating the effect of moderate induction on LEN exposure with efavirenz, but these results are not yet available.</a:t>
            </a:r>
          </a:p>
        </p:txBody>
      </p:sp>
      <p:sp>
        <p:nvSpPr>
          <p:cNvPr id="4" name="Slide Number Placeholder 3"/>
          <p:cNvSpPr>
            <a:spLocks noGrp="1"/>
          </p:cNvSpPr>
          <p:nvPr>
            <p:ph type="sldNum" sz="quarter" idx="5"/>
          </p:nvPr>
        </p:nvSpPr>
        <p:spPr/>
        <p:txBody>
          <a:bodyPr/>
          <a:lstStyle/>
          <a:p>
            <a:fld id="{CE132E30-131D-4BC4-9571-F6436A41B7C8}" type="slidenum">
              <a:rPr lang="en-US" smtClean="0"/>
              <a:t>9</a:t>
            </a:fld>
            <a:endParaRPr lang="en-US"/>
          </a:p>
        </p:txBody>
      </p:sp>
    </p:spTree>
    <p:extLst>
      <p:ext uri="{BB962C8B-B14F-4D97-AF65-F5344CB8AC3E}">
        <p14:creationId xmlns:p14="http://schemas.microsoft.com/office/powerpoint/2010/main" val="23120985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al Abstract">
    <p:spTree>
      <p:nvGrpSpPr>
        <p:cNvPr id="1" name=""/>
        <p:cNvGrpSpPr/>
        <p:nvPr/>
      </p:nvGrpSpPr>
      <p:grpSpPr>
        <a:xfrm>
          <a:off x="0" y="0"/>
          <a:ext cx="0" cy="0"/>
          <a:chOff x="0" y="0"/>
          <a:chExt cx="0" cy="0"/>
        </a:xfrm>
      </p:grpSpPr>
      <p:sp>
        <p:nvSpPr>
          <p:cNvPr id="24" name="Parallelogram 23">
            <a:extLst>
              <a:ext uri="{FF2B5EF4-FFF2-40B4-BE49-F238E27FC236}">
                <a16:creationId xmlns:a16="http://schemas.microsoft.com/office/drawing/2014/main" id="{14FFDB43-A8E1-5C48-BB95-00665E30E46B}"/>
              </a:ext>
            </a:extLst>
          </p:cNvPr>
          <p:cNvSpPr/>
          <p:nvPr userDrawn="1"/>
        </p:nvSpPr>
        <p:spPr>
          <a:xfrm flipH="1">
            <a:off x="6819900" y="450029"/>
            <a:ext cx="5931800" cy="964077"/>
          </a:xfrm>
          <a:prstGeom prst="parallelogram">
            <a:avLst>
              <a:gd name="adj" fmla="val 56609"/>
            </a:avLst>
          </a:prstGeom>
          <a:gradFill flip="none" rotWithShape="1">
            <a:gsLst>
              <a:gs pos="0">
                <a:schemeClr val="accent5"/>
              </a:gs>
              <a:gs pos="100000">
                <a:schemeClr val="accent2"/>
              </a:gs>
              <a:gs pos="78000">
                <a:schemeClr val="accent3"/>
              </a:gs>
            </a:gsLst>
            <a:lin ang="126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Text Placeholder 12">
            <a:extLst>
              <a:ext uri="{FF2B5EF4-FFF2-40B4-BE49-F238E27FC236}">
                <a16:creationId xmlns:a16="http://schemas.microsoft.com/office/drawing/2014/main" id="{0042F920-0294-0748-9AF7-F4D565B42C61}"/>
              </a:ext>
            </a:extLst>
          </p:cNvPr>
          <p:cNvSpPr>
            <a:spLocks noGrp="1"/>
          </p:cNvSpPr>
          <p:nvPr>
            <p:ph type="body" sz="quarter" idx="13" hasCustomPrompt="1"/>
          </p:nvPr>
        </p:nvSpPr>
        <p:spPr>
          <a:xfrm>
            <a:off x="3227312" y="4576775"/>
            <a:ext cx="8361599" cy="439861"/>
          </a:xfrm>
          <a:prstGeom prst="rect">
            <a:avLst/>
          </a:prstGeom>
        </p:spPr>
        <p:txBody>
          <a:bodyPr/>
          <a:lstStyle>
            <a:lvl1pPr marL="0" marR="0" indent="0" algn="r" defTabSz="1088571" rtl="0" eaLnBrk="1" fontAlgn="auto" latinLnBrk="0" hangingPunct="1">
              <a:lnSpc>
                <a:spcPct val="100000"/>
              </a:lnSpc>
              <a:spcBef>
                <a:spcPct val="20000"/>
              </a:spcBef>
              <a:spcAft>
                <a:spcPts val="0"/>
              </a:spcAft>
              <a:buClrTx/>
              <a:buSzTx/>
              <a:buFont typeface="Arial" panose="020B0604020202020204" pitchFamily="34" charset="0"/>
              <a:buNone/>
              <a:tabLst/>
              <a:defRPr sz="2200" b="1">
                <a:solidFill>
                  <a:schemeClr val="accent3"/>
                </a:solidFill>
                <a:latin typeface="Arial" panose="020B0604020202020204" pitchFamily="34" charset="0"/>
                <a:cs typeface="Arial" panose="020B0604020202020204" pitchFamily="34" charset="0"/>
              </a:defRPr>
            </a:lvl1pPr>
            <a:lvl2pPr marL="544285" indent="0" algn="r">
              <a:buNone/>
              <a:defRPr sz="1667" i="1">
                <a:latin typeface="Oriya MN" panose="02020600050405020304" pitchFamily="18" charset="0"/>
                <a:cs typeface="Oriya MN" panose="02020600050405020304" pitchFamily="18" charset="0"/>
              </a:defRPr>
            </a:lvl2pPr>
            <a:lvl3pPr marL="1088572" indent="0" algn="r">
              <a:buNone/>
              <a:defRPr sz="1867">
                <a:latin typeface="Oriya MN" panose="02020600050405020304" pitchFamily="18" charset="0"/>
                <a:cs typeface="Oriya MN" panose="02020600050405020304" pitchFamily="18" charset="0"/>
              </a:defRPr>
            </a:lvl3pPr>
            <a:lvl4pPr marL="1632858" indent="0" algn="r">
              <a:buNone/>
              <a:defRPr sz="1333">
                <a:latin typeface="Oriya MN" panose="02020600050405020304" pitchFamily="18" charset="0"/>
                <a:cs typeface="Oriya MN" panose="02020600050405020304" pitchFamily="18" charset="0"/>
              </a:defRPr>
            </a:lvl4pPr>
            <a:lvl5pPr marL="2177143" indent="0" algn="r">
              <a:buNone/>
              <a:defRPr sz="1333">
                <a:latin typeface="Oriya MN" panose="02020600050405020304" pitchFamily="18" charset="0"/>
                <a:cs typeface="Oriya MN" panose="02020600050405020304" pitchFamily="18" charset="0"/>
              </a:defRPr>
            </a:lvl5pPr>
          </a:lstStyle>
          <a:p>
            <a:pPr marL="0" marR="0" lvl="0" indent="0" algn="r" defTabSz="1088571"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FirstName </a:t>
            </a:r>
            <a:r>
              <a:rPr lang="en-US" dirty="0" err="1"/>
              <a:t>LastName</a:t>
            </a:r>
            <a:endParaRPr lang="en-US" dirty="0"/>
          </a:p>
        </p:txBody>
      </p:sp>
      <p:sp>
        <p:nvSpPr>
          <p:cNvPr id="36" name="Text Placeholder 3">
            <a:extLst>
              <a:ext uri="{FF2B5EF4-FFF2-40B4-BE49-F238E27FC236}">
                <a16:creationId xmlns:a16="http://schemas.microsoft.com/office/drawing/2014/main" id="{4A627601-C738-AF4A-827D-378AC21770C1}"/>
              </a:ext>
            </a:extLst>
          </p:cNvPr>
          <p:cNvSpPr>
            <a:spLocks noGrp="1"/>
          </p:cNvSpPr>
          <p:nvPr>
            <p:ph type="body" sz="quarter" idx="15"/>
          </p:nvPr>
        </p:nvSpPr>
        <p:spPr>
          <a:xfrm>
            <a:off x="3227312" y="5032965"/>
            <a:ext cx="8361599" cy="798440"/>
          </a:xfrm>
          <a:prstGeom prst="rect">
            <a:avLst/>
          </a:prstGeom>
        </p:spPr>
        <p:txBody>
          <a:bodyPr/>
          <a:lstStyle>
            <a:lvl1pPr marL="0" indent="0" algn="r">
              <a:lnSpc>
                <a:spcPct val="80000"/>
              </a:lnSpc>
              <a:spcBef>
                <a:spcPts val="0"/>
              </a:spcBef>
              <a:buNone/>
              <a:defRPr sz="1667" i="1">
                <a:solidFill>
                  <a:schemeClr val="accent3"/>
                </a:solidFill>
                <a:latin typeface="Arial" panose="020B0604020202020204" pitchFamily="34" charset="0"/>
                <a:cs typeface="Arial" panose="020B0604020202020204" pitchFamily="34" charset="0"/>
              </a:defRPr>
            </a:lvl1pPr>
            <a:lvl2pPr marL="544285" indent="0" algn="r">
              <a:buNone/>
              <a:defRPr sz="1667">
                <a:latin typeface="Oriya MN" pitchFamily="2" charset="0"/>
                <a:cs typeface="Oriya MN" pitchFamily="2" charset="0"/>
              </a:defRPr>
            </a:lvl2pPr>
            <a:lvl3pPr marL="1088572" indent="0" algn="r">
              <a:buNone/>
              <a:defRPr sz="1667">
                <a:latin typeface="Oriya MN" pitchFamily="2" charset="0"/>
                <a:cs typeface="Oriya MN" pitchFamily="2" charset="0"/>
              </a:defRPr>
            </a:lvl3pPr>
            <a:lvl4pPr marL="1632858" indent="0" algn="r">
              <a:buNone/>
              <a:defRPr sz="1667">
                <a:latin typeface="Oriya MN" pitchFamily="2" charset="0"/>
                <a:cs typeface="Oriya MN" pitchFamily="2" charset="0"/>
              </a:defRPr>
            </a:lvl4pPr>
            <a:lvl5pPr marL="2177143" indent="0" algn="r">
              <a:buNone/>
              <a:defRPr sz="1667">
                <a:latin typeface="Oriya MN" pitchFamily="2" charset="0"/>
                <a:cs typeface="Oriya MN" pitchFamily="2" charset="0"/>
              </a:defRPr>
            </a:lvl5pPr>
          </a:lstStyle>
          <a:p>
            <a:pPr lvl="0"/>
            <a:r>
              <a:rPr lang="en-US" dirty="0"/>
              <a:t>Edit Master text styles</a:t>
            </a:r>
          </a:p>
        </p:txBody>
      </p:sp>
      <p:sp>
        <p:nvSpPr>
          <p:cNvPr id="39" name="Title 1">
            <a:extLst>
              <a:ext uri="{FF2B5EF4-FFF2-40B4-BE49-F238E27FC236}">
                <a16:creationId xmlns:a16="http://schemas.microsoft.com/office/drawing/2014/main" id="{738D2C19-41D2-7544-AA29-1666AF5B9FB0}"/>
              </a:ext>
            </a:extLst>
          </p:cNvPr>
          <p:cNvSpPr>
            <a:spLocks noGrp="1"/>
          </p:cNvSpPr>
          <p:nvPr>
            <p:ph type="title" hasCustomPrompt="1"/>
          </p:nvPr>
        </p:nvSpPr>
        <p:spPr>
          <a:xfrm>
            <a:off x="2286002" y="1814271"/>
            <a:ext cx="9325427" cy="2579597"/>
          </a:xfrm>
          <a:prstGeom prst="rect">
            <a:avLst/>
          </a:prstGeom>
        </p:spPr>
        <p:txBody>
          <a:bodyPr anchor="b" anchorCtr="0"/>
          <a:lstStyle>
            <a:lvl1pPr algn="r">
              <a:defRPr lang="en-US" sz="4400" b="1" i="0" dirty="0">
                <a:solidFill>
                  <a:schemeClr val="accent2"/>
                </a:solidFill>
                <a:latin typeface="Arial" panose="020B0604020202020204" pitchFamily="34" charset="0"/>
                <a:cs typeface="Arial" panose="020B0604020202020204" pitchFamily="34" charset="0"/>
              </a:defRPr>
            </a:lvl1pPr>
          </a:lstStyle>
          <a:p>
            <a:pPr lvl="0" algn="r">
              <a:lnSpc>
                <a:spcPct val="80000"/>
              </a:lnSpc>
            </a:pPr>
            <a:r>
              <a:rPr lang="en-US" dirty="0"/>
              <a:t>CLICK TO EDIT MASTER TITLE STYLE</a:t>
            </a:r>
          </a:p>
        </p:txBody>
      </p:sp>
      <p:sp>
        <p:nvSpPr>
          <p:cNvPr id="14" name="Text Placeholder 5">
            <a:extLst>
              <a:ext uri="{FF2B5EF4-FFF2-40B4-BE49-F238E27FC236}">
                <a16:creationId xmlns:a16="http://schemas.microsoft.com/office/drawing/2014/main" id="{EC6ED330-68AE-AD43-93C2-20C49EC890C5}"/>
              </a:ext>
            </a:extLst>
          </p:cNvPr>
          <p:cNvSpPr txBox="1">
            <a:spLocks/>
          </p:cNvSpPr>
          <p:nvPr userDrawn="1"/>
        </p:nvSpPr>
        <p:spPr>
          <a:xfrm>
            <a:off x="1166692" y="5873165"/>
            <a:ext cx="2060620" cy="531033"/>
          </a:xfrm>
          <a:prstGeom prst="rect">
            <a:avLst/>
          </a:prstGeom>
        </p:spPr>
        <p:txBody>
          <a:bodyPr vert="horz" lIns="91440" tIns="45720" rIns="91440" bIns="45720" rtlCol="0">
            <a:normAutofit/>
          </a:bodyPr>
          <a:lstStyle>
            <a:lvl1pPr marL="0" indent="0" algn="r" defTabSz="914400" rtl="0" eaLnBrk="1" latinLnBrk="0" hangingPunct="1">
              <a:lnSpc>
                <a:spcPct val="80000"/>
              </a:lnSpc>
              <a:spcBef>
                <a:spcPts val="0"/>
              </a:spcBef>
              <a:buFont typeface="Arial" panose="020B0604020202020204" pitchFamily="34" charset="0"/>
              <a:buNone/>
              <a:defRPr sz="1667" i="1" kern="1200">
                <a:solidFill>
                  <a:schemeClr val="accent3"/>
                </a:solidFill>
                <a:latin typeface="Arial" panose="020B0604020202020204" pitchFamily="34" charset="0"/>
                <a:ea typeface="+mn-ea"/>
                <a:cs typeface="Arial" panose="020B0604020202020204" pitchFamily="34" charset="0"/>
              </a:defRPr>
            </a:lvl1pPr>
            <a:lvl2pPr marL="544285" indent="0" algn="r" defTabSz="914400" rtl="0" eaLnBrk="1" latinLnBrk="0" hangingPunct="1">
              <a:lnSpc>
                <a:spcPct val="90000"/>
              </a:lnSpc>
              <a:spcBef>
                <a:spcPts val="500"/>
              </a:spcBef>
              <a:buFont typeface="Arial" panose="020B0604020202020204" pitchFamily="34" charset="0"/>
              <a:buNone/>
              <a:defRPr sz="1667" kern="1200">
                <a:solidFill>
                  <a:srgbClr val="F6DCB2"/>
                </a:solidFill>
                <a:latin typeface="Oriya MN" pitchFamily="2" charset="0"/>
                <a:ea typeface="+mn-ea"/>
                <a:cs typeface="Oriya MN" pitchFamily="2" charset="0"/>
              </a:defRPr>
            </a:lvl2pPr>
            <a:lvl3pPr marL="1088572" indent="0" algn="r" defTabSz="914400" rtl="0" eaLnBrk="1" latinLnBrk="0" hangingPunct="1">
              <a:lnSpc>
                <a:spcPct val="90000"/>
              </a:lnSpc>
              <a:spcBef>
                <a:spcPts val="500"/>
              </a:spcBef>
              <a:buFont typeface="Arial" panose="020B0604020202020204" pitchFamily="34" charset="0"/>
              <a:buNone/>
              <a:defRPr sz="1667" kern="1200">
                <a:solidFill>
                  <a:srgbClr val="F6DCB2"/>
                </a:solidFill>
                <a:latin typeface="Oriya MN" pitchFamily="2" charset="0"/>
                <a:ea typeface="+mn-ea"/>
                <a:cs typeface="Oriya MN" pitchFamily="2" charset="0"/>
              </a:defRPr>
            </a:lvl3pPr>
            <a:lvl4pPr marL="1632858" indent="0" algn="r" defTabSz="914400" rtl="0" eaLnBrk="1" latinLnBrk="0" hangingPunct="1">
              <a:lnSpc>
                <a:spcPct val="90000"/>
              </a:lnSpc>
              <a:spcBef>
                <a:spcPts val="500"/>
              </a:spcBef>
              <a:buFont typeface="Arial" panose="020B0604020202020204" pitchFamily="34" charset="0"/>
              <a:buNone/>
              <a:defRPr sz="1667" kern="1200">
                <a:solidFill>
                  <a:srgbClr val="F6DCB2"/>
                </a:solidFill>
                <a:latin typeface="Oriya MN" pitchFamily="2" charset="0"/>
                <a:ea typeface="+mn-ea"/>
                <a:cs typeface="Oriya MN" pitchFamily="2" charset="0"/>
              </a:defRPr>
            </a:lvl4pPr>
            <a:lvl5pPr marL="2177143" indent="0" algn="r" defTabSz="914400" rtl="0" eaLnBrk="1" latinLnBrk="0" hangingPunct="1">
              <a:lnSpc>
                <a:spcPct val="90000"/>
              </a:lnSpc>
              <a:spcBef>
                <a:spcPts val="500"/>
              </a:spcBef>
              <a:buFont typeface="Arial" panose="020B0604020202020204" pitchFamily="34" charset="0"/>
              <a:buNone/>
              <a:defRPr sz="1667" kern="1200">
                <a:solidFill>
                  <a:srgbClr val="F6DCB2"/>
                </a:solidFill>
                <a:latin typeface="Oriya MN" pitchFamily="2" charset="0"/>
                <a:ea typeface="+mn-ea"/>
                <a:cs typeface="Oriya MN"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80000"/>
              </a:lnSpc>
              <a:spcBef>
                <a:spcPts val="0"/>
              </a:spcBef>
              <a:spcAft>
                <a:spcPts val="0"/>
              </a:spcAft>
              <a:buClrTx/>
              <a:buSzTx/>
              <a:buFont typeface="Arial" panose="020B0604020202020204" pitchFamily="34" charset="0"/>
              <a:buNone/>
              <a:tabLst/>
              <a:defRPr/>
            </a:pPr>
            <a:r>
              <a:rPr kumimoji="0" lang="en-US" sz="1667" b="0" i="1" u="none" strike="noStrike" kern="1200" cap="none" spc="0" normalizeH="0" baseline="0" noProof="0" dirty="0">
                <a:ln>
                  <a:noFill/>
                </a:ln>
                <a:solidFill>
                  <a:srgbClr val="F3D5AD"/>
                </a:solidFill>
                <a:effectLst/>
                <a:uLnTx/>
                <a:uFillTx/>
                <a:latin typeface="Arial" panose="020B0604020202020204" pitchFamily="34" charset="0"/>
                <a:ea typeface="+mn-ea"/>
                <a:cs typeface="Arial" panose="020B0604020202020204" pitchFamily="34" charset="0"/>
              </a:rPr>
              <a:t>Disclosure:</a:t>
            </a:r>
          </a:p>
        </p:txBody>
      </p:sp>
      <p:pic>
        <p:nvPicPr>
          <p:cNvPr id="16" name="Picture 15" descr="Logo&#10;&#10;Description automatically generated">
            <a:extLst>
              <a:ext uri="{FF2B5EF4-FFF2-40B4-BE49-F238E27FC236}">
                <a16:creationId xmlns:a16="http://schemas.microsoft.com/office/drawing/2014/main" id="{27EEF60D-8CCD-9F42-9992-AEA7FE6B394A}"/>
              </a:ext>
            </a:extLst>
          </p:cNvPr>
          <p:cNvPicPr>
            <a:picLocks noChangeAspect="1"/>
          </p:cNvPicPr>
          <p:nvPr userDrawn="1"/>
        </p:nvPicPr>
        <p:blipFill>
          <a:blip r:embed="rId2"/>
          <a:stretch>
            <a:fillRect/>
          </a:stretch>
        </p:blipFill>
        <p:spPr>
          <a:xfrm>
            <a:off x="121792" y="6182000"/>
            <a:ext cx="1627466" cy="650403"/>
          </a:xfrm>
          <a:prstGeom prst="rect">
            <a:avLst/>
          </a:prstGeom>
          <a:effectLst>
            <a:outerShdw blurRad="12700" dist="38100" dir="2700000" algn="tl" rotWithShape="0">
              <a:prstClr val="black">
                <a:alpha val="20000"/>
              </a:prstClr>
            </a:outerShdw>
          </a:effectLst>
        </p:spPr>
      </p:pic>
      <p:sp>
        <p:nvSpPr>
          <p:cNvPr id="5" name="Text Placeholder 4">
            <a:extLst>
              <a:ext uri="{FF2B5EF4-FFF2-40B4-BE49-F238E27FC236}">
                <a16:creationId xmlns:a16="http://schemas.microsoft.com/office/drawing/2014/main" id="{1BFE1180-A514-F848-8669-98FE314DD4B0}"/>
              </a:ext>
            </a:extLst>
          </p:cNvPr>
          <p:cNvSpPr>
            <a:spLocks noGrp="1"/>
          </p:cNvSpPr>
          <p:nvPr>
            <p:ph type="body" sz="quarter" idx="16" hasCustomPrompt="1"/>
          </p:nvPr>
        </p:nvSpPr>
        <p:spPr>
          <a:xfrm>
            <a:off x="3227388" y="5873750"/>
            <a:ext cx="8383587" cy="633413"/>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vl2pPr marL="457200" indent="0">
              <a:buNone/>
              <a:defRPr sz="1200"/>
            </a:lvl2pPr>
            <a:lvl3pPr marL="914400" indent="0">
              <a:buNone/>
              <a:defRPr sz="1100"/>
            </a:lvl3pPr>
            <a:lvl4pPr marL="1371600" indent="0">
              <a:buNone/>
              <a:defRPr sz="1050"/>
            </a:lvl4pPr>
            <a:lvl5pPr marL="1828800" indent="0">
              <a:buNone/>
              <a:defRPr sz="105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dirty="0"/>
              <a:t>[Click to add the financial relationships you have with commercial entities. </a:t>
            </a:r>
            <a:br>
              <a:rPr lang="en-US" sz="1200" dirty="0"/>
            </a:br>
            <a:r>
              <a:rPr lang="en-US" sz="1200" dirty="0"/>
              <a:t>If you have no financial relationships, add "None”]</a:t>
            </a:r>
          </a:p>
        </p:txBody>
      </p:sp>
      <p:sp>
        <p:nvSpPr>
          <p:cNvPr id="11" name="TextBox 10">
            <a:extLst>
              <a:ext uri="{FF2B5EF4-FFF2-40B4-BE49-F238E27FC236}">
                <a16:creationId xmlns:a16="http://schemas.microsoft.com/office/drawing/2014/main" id="{0F8210CD-D3DA-AC41-9258-6B0466D81EDC}"/>
              </a:ext>
            </a:extLst>
          </p:cNvPr>
          <p:cNvSpPr txBox="1"/>
          <p:nvPr userDrawn="1"/>
        </p:nvSpPr>
        <p:spPr>
          <a:xfrm>
            <a:off x="7408111" y="722299"/>
            <a:ext cx="4416153" cy="480131"/>
          </a:xfrm>
          <a:prstGeom prst="rect">
            <a:avLst/>
          </a:prstGeom>
          <a:noFill/>
        </p:spPr>
        <p:txBody>
          <a:bodyPr vert="horz" wrap="square" lIns="91440" tIns="45720" rIns="91440" bIns="45720" rtlCol="0" anchor="ctr">
            <a:spAutoFit/>
          </a:bodyPr>
          <a:lstStyle>
            <a:lvl1pPr lvl="0" indent="0" algn="r">
              <a:lnSpc>
                <a:spcPct val="90000"/>
              </a:lnSpc>
              <a:spcBef>
                <a:spcPts val="1000"/>
              </a:spcBef>
              <a:buFont typeface="Arial" panose="020B0604020202020204" pitchFamily="34" charset="0"/>
              <a:buNone/>
              <a:defRPr sz="2800" b="1">
                <a:solidFill>
                  <a:schemeClr val="tx2"/>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rgbClr val="F6DCB2"/>
                </a:solidFill>
              </a:defRPr>
            </a:lvl2pPr>
            <a:lvl3pPr marL="1143000" indent="-228600">
              <a:lnSpc>
                <a:spcPct val="90000"/>
              </a:lnSpc>
              <a:spcBef>
                <a:spcPts val="500"/>
              </a:spcBef>
              <a:buFont typeface="Arial" panose="020B0604020202020204" pitchFamily="34" charset="0"/>
              <a:buChar char="•"/>
              <a:defRPr sz="2000">
                <a:solidFill>
                  <a:srgbClr val="F6DCB2"/>
                </a:solidFill>
              </a:defRPr>
            </a:lvl3pPr>
            <a:lvl4pPr marL="1600200" indent="-228600">
              <a:lnSpc>
                <a:spcPct val="90000"/>
              </a:lnSpc>
              <a:spcBef>
                <a:spcPts val="500"/>
              </a:spcBef>
              <a:buFont typeface="Arial" panose="020B0604020202020204" pitchFamily="34" charset="0"/>
              <a:buChar char="•"/>
              <a:defRPr>
                <a:solidFill>
                  <a:srgbClr val="F6DCB2"/>
                </a:solidFill>
              </a:defRPr>
            </a:lvl4pPr>
            <a:lvl5pPr marL="2057400" indent="-228600">
              <a:lnSpc>
                <a:spcPct val="90000"/>
              </a:lnSpc>
              <a:spcBef>
                <a:spcPts val="500"/>
              </a:spcBef>
              <a:buFont typeface="Arial" panose="020B0604020202020204" pitchFamily="34" charset="0"/>
              <a:buChar char="•"/>
              <a:defRPr>
                <a:solidFill>
                  <a:srgbClr val="F6DCB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34558B"/>
                </a:solidFill>
                <a:effectLst/>
                <a:uLnTx/>
                <a:uFillTx/>
                <a:latin typeface="Arial" panose="020B0604020202020204" pitchFamily="34" charset="0"/>
                <a:ea typeface="+mn-ea"/>
                <a:cs typeface="Arial" panose="020B0604020202020204" pitchFamily="34" charset="0"/>
              </a:rPr>
              <a:t>ORAL ABSTRACT</a:t>
            </a:r>
            <a:endParaRPr kumimoji="0" lang="en-US" sz="2800" b="1" i="0" u="none" strike="noStrike" kern="1200" cap="none" spc="0" normalizeH="0" baseline="30000" noProof="0" dirty="0">
              <a:ln>
                <a:noFill/>
              </a:ln>
              <a:solidFill>
                <a:srgbClr val="34558B"/>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32BC37BD-510A-47C8-BFB4-FC3A358DA17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45" b="27950"/>
          <a:stretch/>
        </p:blipFill>
        <p:spPr>
          <a:xfrm rot="9667545">
            <a:off x="-2881589" y="31796"/>
            <a:ext cx="6336402" cy="4567775"/>
          </a:xfrm>
          <a:custGeom>
            <a:avLst/>
            <a:gdLst>
              <a:gd name="connsiteX0" fmla="*/ 5761388 w 6336402"/>
              <a:gd name="connsiteY0" fmla="*/ 0 h 4567775"/>
              <a:gd name="connsiteX1" fmla="*/ 6336402 w 6336402"/>
              <a:gd name="connsiteY1" fmla="*/ 0 h 4567775"/>
              <a:gd name="connsiteX2" fmla="*/ 6336402 w 6336402"/>
              <a:gd name="connsiteY2" fmla="*/ 196582 h 4567775"/>
              <a:gd name="connsiteX3" fmla="*/ 2690296 w 6336402"/>
              <a:gd name="connsiteY3" fmla="*/ 4567775 h 4567775"/>
              <a:gd name="connsiteX4" fmla="*/ 0 w 6336402"/>
              <a:gd name="connsiteY4" fmla="*/ 3648031 h 4567775"/>
              <a:gd name="connsiteX5" fmla="*/ 0 w 6336402"/>
              <a:gd name="connsiteY5" fmla="*/ 0 h 4567775"/>
              <a:gd name="connsiteX6" fmla="*/ 4251902 w 6336402"/>
              <a:gd name="connsiteY6" fmla="*/ 0 h 456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6402" h="4567775">
                <a:moveTo>
                  <a:pt x="5761388" y="0"/>
                </a:moveTo>
                <a:lnTo>
                  <a:pt x="6336402" y="0"/>
                </a:lnTo>
                <a:lnTo>
                  <a:pt x="6336402" y="196582"/>
                </a:lnTo>
                <a:close/>
                <a:moveTo>
                  <a:pt x="2690296" y="4567775"/>
                </a:moveTo>
                <a:lnTo>
                  <a:pt x="0" y="3648031"/>
                </a:lnTo>
                <a:lnTo>
                  <a:pt x="0" y="0"/>
                </a:lnTo>
                <a:lnTo>
                  <a:pt x="4251902" y="0"/>
                </a:lnTo>
                <a:close/>
              </a:path>
            </a:pathLst>
          </a:custGeom>
          <a:effectLst/>
        </p:spPr>
      </p:pic>
    </p:spTree>
    <p:extLst>
      <p:ext uri="{BB962C8B-B14F-4D97-AF65-F5344CB8AC3E}">
        <p14:creationId xmlns:p14="http://schemas.microsoft.com/office/powerpoint/2010/main" val="192337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 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C4F1E4-1687-DF46-BD66-1D43678AC254}"/>
              </a:ext>
            </a:extLst>
          </p:cNvPr>
          <p:cNvSpPr/>
          <p:nvPr userDrawn="1"/>
        </p:nvSpPr>
        <p:spPr>
          <a:xfrm>
            <a:off x="1" y="1"/>
            <a:ext cx="12192000" cy="6858000"/>
          </a:xfrm>
          <a:prstGeom prst="rect">
            <a:avLst/>
          </a:prstGeom>
          <a:solidFill>
            <a:srgbClr val="355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FD4433A-34D5-0342-91E3-89AECD6652A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5665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0C13C-10DC-884F-B9F6-6BF22BCE139A}"/>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953140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533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167640"/>
            <a:ext cx="10565728" cy="787400"/>
          </a:xfrm>
        </p:spPr>
        <p:txBody>
          <a:bodyPr/>
          <a:lstStyle/>
          <a:p>
            <a:r>
              <a:rPr lang="en-US" dirty="0"/>
              <a:t>Click to edit Master title style</a:t>
            </a:r>
          </a:p>
        </p:txBody>
      </p:sp>
      <p:sp>
        <p:nvSpPr>
          <p:cNvPr id="3" name="Content Placeholder 2"/>
          <p:cNvSpPr>
            <a:spLocks noGrp="1"/>
          </p:cNvSpPr>
          <p:nvPr>
            <p:ph idx="1"/>
          </p:nvPr>
        </p:nvSpPr>
        <p:spPr>
          <a:xfrm>
            <a:off x="812800" y="1676400"/>
            <a:ext cx="10565728" cy="4419600"/>
          </a:xfrm>
        </p:spPr>
        <p:txBody>
          <a:bodyPr rIns="0"/>
          <a:lstStyle>
            <a:lvl1pPr>
              <a:spcBef>
                <a:spcPts val="900"/>
              </a:spcBef>
              <a:defRPr/>
            </a:lvl1pPr>
            <a:lvl2pPr>
              <a:spcBef>
                <a:spcPts val="0"/>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1"/>
          </p:nvPr>
        </p:nvSpPr>
        <p:spPr>
          <a:xfrm>
            <a:off x="812801" y="6520934"/>
            <a:ext cx="10565726" cy="184666"/>
          </a:xfrm>
        </p:spPr>
        <p:txBody>
          <a:bodyPr tIns="0" rIns="0" bIns="0" anchor="b">
            <a:spAutoFit/>
          </a:bodyPr>
          <a:lstStyle>
            <a:lvl1pPr marL="0" indent="0">
              <a:spcBef>
                <a:spcPts val="0"/>
              </a:spcBef>
              <a:buNone/>
              <a:defRPr sz="1200"/>
            </a:lvl1pPr>
          </a:lstStyle>
          <a:p>
            <a:pPr lvl="0"/>
            <a:r>
              <a:rPr lang="en-US" dirty="0"/>
              <a:t>Click to edit Master text styles</a:t>
            </a:r>
          </a:p>
        </p:txBody>
      </p:sp>
      <p:sp>
        <p:nvSpPr>
          <p:cNvPr id="8" name="Slide Number Placeholder 1"/>
          <p:cNvSpPr>
            <a:spLocks noGrp="1"/>
          </p:cNvSpPr>
          <p:nvPr>
            <p:ph type="sldNum" sz="quarter" idx="12"/>
          </p:nvPr>
        </p:nvSpPr>
        <p:spPr>
          <a:xfrm>
            <a:off x="11378528" y="6340475"/>
            <a:ext cx="591800" cy="365125"/>
          </a:xfrm>
        </p:spPr>
        <p:txBody>
          <a:bodyPr lIns="0" tIns="0" rIns="0" bIns="0" anchor="b" anchorCtr="0"/>
          <a:lstStyle>
            <a:lvl1pPr algn="r" fontAlgn="auto">
              <a:spcBef>
                <a:spcPts val="0"/>
              </a:spcBef>
              <a:spcAft>
                <a:spcPts val="0"/>
              </a:spcAft>
              <a:defRPr sz="1200" b="0" baseline="0">
                <a:solidFill>
                  <a:srgbClr val="000000">
                    <a:tint val="75000"/>
                  </a:srgb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BE16F37-D63B-443C-96C0-C234F1098F79}" type="slidenum">
              <a:rPr kumimoji="0" lang="en-US" sz="1200" b="0" i="0" u="none" strike="noStrike" kern="1200" cap="none" spc="0" normalizeH="0" baseline="0" noProof="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228203566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167640"/>
            <a:ext cx="10565728" cy="787400"/>
          </a:xfrm>
        </p:spPr>
        <p:txBody>
          <a:bodyPr/>
          <a:lstStyle/>
          <a:p>
            <a:r>
              <a:rPr lang="en-US" dirty="0"/>
              <a:t>Click to edit Master title style</a:t>
            </a:r>
          </a:p>
        </p:txBody>
      </p:sp>
      <p:sp>
        <p:nvSpPr>
          <p:cNvPr id="7" name="Text Placeholder 5"/>
          <p:cNvSpPr>
            <a:spLocks noGrp="1"/>
          </p:cNvSpPr>
          <p:nvPr>
            <p:ph type="body" sz="quarter" idx="11"/>
          </p:nvPr>
        </p:nvSpPr>
        <p:spPr>
          <a:xfrm>
            <a:off x="812801" y="6520934"/>
            <a:ext cx="10565726" cy="184666"/>
          </a:xfrm>
        </p:spPr>
        <p:txBody>
          <a:bodyPr tIns="0" rIns="0" bIns="0" anchor="b">
            <a:spAutoFit/>
          </a:bodyPr>
          <a:lstStyle>
            <a:lvl1pPr marL="0" indent="0">
              <a:spcBef>
                <a:spcPts val="0"/>
              </a:spcBef>
              <a:buNone/>
              <a:defRPr sz="1200"/>
            </a:lvl1pPr>
          </a:lstStyle>
          <a:p>
            <a:pPr lvl="0"/>
            <a:r>
              <a:rPr lang="en-US" dirty="0"/>
              <a:t>Click to edit Master text styles</a:t>
            </a:r>
          </a:p>
        </p:txBody>
      </p:sp>
      <p:sp>
        <p:nvSpPr>
          <p:cNvPr id="8" name="Slide Number Placeholder 1"/>
          <p:cNvSpPr>
            <a:spLocks noGrp="1"/>
          </p:cNvSpPr>
          <p:nvPr>
            <p:ph type="sldNum" sz="quarter" idx="12"/>
          </p:nvPr>
        </p:nvSpPr>
        <p:spPr>
          <a:xfrm>
            <a:off x="11378528" y="6340475"/>
            <a:ext cx="591800" cy="365125"/>
          </a:xfrm>
        </p:spPr>
        <p:txBody>
          <a:bodyPr lIns="0" tIns="0" rIns="0" bIns="0" anchor="b" anchorCtr="0"/>
          <a:lstStyle>
            <a:lvl1pPr algn="r" fontAlgn="auto">
              <a:spcBef>
                <a:spcPts val="0"/>
              </a:spcBef>
              <a:spcAft>
                <a:spcPts val="0"/>
              </a:spcAft>
              <a:defRPr sz="1200" b="0" baseline="0">
                <a:solidFill>
                  <a:srgbClr val="000000">
                    <a:tint val="75000"/>
                  </a:srgb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BE16F37-D63B-443C-96C0-C234F1098F79}" type="slidenum">
              <a:rPr kumimoji="0" lang="en-US" sz="1200" b="0" i="0" u="none" strike="noStrike" kern="1200" cap="none" spc="0" normalizeH="0" baseline="0" noProof="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1846555088"/>
      </p:ext>
    </p:extLst>
  </p:cSld>
  <p:clrMapOvr>
    <a:masterClrMapping/>
  </p:clrMapOvr>
  <p:extLst>
    <p:ext uri="{DCECCB84-F9BA-43D5-87BE-67443E8EF086}">
      <p15:sldGuideLst xmlns:p15="http://schemas.microsoft.com/office/powerpoint/2012/main">
        <p15:guide id="1" pos="51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bwMode="auto">
          <a:xfrm>
            <a:off x="4" y="0"/>
            <a:ext cx="12221633" cy="6858000"/>
          </a:xfrm>
          <a:prstGeom prst="rect">
            <a:avLst/>
          </a:prstGeom>
          <a:solidFill>
            <a:schemeClr val="bg1"/>
          </a:soli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25000"/>
              </a:spcAft>
              <a:buClrTx/>
              <a:buSzTx/>
              <a:buFontTx/>
              <a:buChar char="•"/>
              <a:tabLst/>
              <a:defRPr/>
            </a:pPr>
            <a:endParaRPr kumimoji="0" lang="en-US" sz="2400" b="1" i="0" u="none" strike="noStrike" kern="1200" cap="none" spc="0" normalizeH="0" baseline="-25000" noProof="0" dirty="0">
              <a:ln>
                <a:noFill/>
              </a:ln>
              <a:solidFill>
                <a:srgbClr val="000000"/>
              </a:solidFill>
              <a:effectLst/>
              <a:uLnTx/>
              <a:uFillTx/>
              <a:latin typeface="Arial"/>
              <a:ea typeface="+mn-ea"/>
              <a:cs typeface="Arial" pitchFamily="34" charset="0"/>
            </a:endParaRPr>
          </a:p>
        </p:txBody>
      </p:sp>
      <p:sp>
        <p:nvSpPr>
          <p:cNvPr id="6" name="Rectangle 2"/>
          <p:cNvSpPr>
            <a:spLocks noChangeArrowheads="1"/>
          </p:cNvSpPr>
          <p:nvPr userDrawn="1"/>
        </p:nvSpPr>
        <p:spPr bwMode="auto">
          <a:xfrm>
            <a:off x="-4233" y="3581400"/>
            <a:ext cx="12227984" cy="3278188"/>
          </a:xfrm>
          <a:prstGeom prst="rect">
            <a:avLst/>
          </a:prstGeom>
          <a:solidFill>
            <a:srgbClr val="DDDDDD"/>
          </a:solidFill>
          <a:ln w="0" algn="ctr">
            <a:noFill/>
            <a:miter lim="800000"/>
            <a:headEnd/>
            <a:tailEnd/>
          </a:ln>
        </p:spPr>
        <p:txBody>
          <a:bodyPr wrap="none" lIns="0" tIns="0" rIns="0" bIns="0" anchor="ctr"/>
          <a:lstStyle/>
          <a:p>
            <a:pPr marL="0" marR="0" lvl="0" indent="0" algn="ctr" defTabSz="914400" rtl="0" eaLnBrk="1" fontAlgn="base" latinLnBrk="0" hangingPunct="1">
              <a:lnSpc>
                <a:spcPct val="100000"/>
              </a:lnSpc>
              <a:spcBef>
                <a:spcPct val="0"/>
              </a:spcBef>
              <a:spcAft>
                <a:spcPct val="2500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7" name="Line 7"/>
          <p:cNvSpPr>
            <a:spLocks noChangeShapeType="1"/>
          </p:cNvSpPr>
          <p:nvPr userDrawn="1"/>
        </p:nvSpPr>
        <p:spPr bwMode="auto">
          <a:xfrm>
            <a:off x="-4233" y="3429000"/>
            <a:ext cx="12227984" cy="0"/>
          </a:xfrm>
          <a:prstGeom prst="line">
            <a:avLst/>
          </a:prstGeom>
          <a:noFill/>
          <a:ln w="57150">
            <a:solidFill>
              <a:srgbClr val="B2B2B2"/>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8" name="Line 8"/>
          <p:cNvSpPr>
            <a:spLocks noChangeShapeType="1"/>
          </p:cNvSpPr>
          <p:nvPr userDrawn="1"/>
        </p:nvSpPr>
        <p:spPr bwMode="auto">
          <a:xfrm>
            <a:off x="-4233" y="3516313"/>
            <a:ext cx="12227984" cy="0"/>
          </a:xfrm>
          <a:prstGeom prst="line">
            <a:avLst/>
          </a:prstGeom>
          <a:noFill/>
          <a:ln w="57150">
            <a:solidFill>
              <a:srgbClr val="A5002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2" name="Title 1"/>
          <p:cNvSpPr>
            <a:spLocks noGrp="1"/>
          </p:cNvSpPr>
          <p:nvPr>
            <p:ph type="ctrTitle"/>
          </p:nvPr>
        </p:nvSpPr>
        <p:spPr>
          <a:xfrm>
            <a:off x="826559" y="457200"/>
            <a:ext cx="10566400" cy="2816352"/>
          </a:xfrm>
        </p:spPr>
        <p:txBody>
          <a:bodyPr/>
          <a:lstStyle>
            <a:lvl1pPr algn="ctr">
              <a:defRPr sz="2800"/>
            </a:lvl1pPr>
          </a:lstStyle>
          <a:p>
            <a:r>
              <a:rPr lang="en-US" dirty="0"/>
              <a:t>Click to edit Master title style</a:t>
            </a:r>
          </a:p>
        </p:txBody>
      </p:sp>
      <p:sp>
        <p:nvSpPr>
          <p:cNvPr id="3" name="Subtitle 2"/>
          <p:cNvSpPr>
            <a:spLocks noGrp="1"/>
          </p:cNvSpPr>
          <p:nvPr>
            <p:ph type="subTitle" idx="1"/>
          </p:nvPr>
        </p:nvSpPr>
        <p:spPr>
          <a:xfrm>
            <a:off x="827619" y="4114800"/>
            <a:ext cx="10566400" cy="609600"/>
          </a:xfrm>
        </p:spPr>
        <p:txBody>
          <a:bodyPr/>
          <a:lstStyle>
            <a:lvl1pPr marL="0" indent="0" algn="ctr">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11" name="Text Placeholder 10"/>
          <p:cNvSpPr>
            <a:spLocks noGrp="1"/>
          </p:cNvSpPr>
          <p:nvPr>
            <p:ph type="body" sz="quarter" idx="11"/>
          </p:nvPr>
        </p:nvSpPr>
        <p:spPr>
          <a:xfrm>
            <a:off x="827619" y="5029200"/>
            <a:ext cx="10566400" cy="914400"/>
          </a:xfrm>
        </p:spPr>
        <p:txBody>
          <a:bodyPr/>
          <a:lstStyle>
            <a:lvl1pPr marL="0" indent="0" algn="ctr">
              <a:buNone/>
              <a:defRPr sz="1600"/>
            </a:lvl1pPr>
          </a:lstStyle>
          <a:p>
            <a:pPr lvl="0"/>
            <a:r>
              <a:rPr lang="en-US" dirty="0"/>
              <a:t>Click to edit Master text styles</a:t>
            </a:r>
          </a:p>
        </p:txBody>
      </p:sp>
    </p:spTree>
    <p:extLst>
      <p:ext uri="{BB962C8B-B14F-4D97-AF65-F5344CB8AC3E}">
        <p14:creationId xmlns:p14="http://schemas.microsoft.com/office/powerpoint/2010/main" val="27819138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7D7B2FF-428D-4C48-A9C3-BBC599C3E456}"/>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4E4403F-6603-8F4A-8B16-12BDB84D6752}"/>
              </a:ext>
            </a:extLst>
          </p:cNvPr>
          <p:cNvSpPr/>
          <p:nvPr userDrawn="1"/>
        </p:nvSpPr>
        <p:spPr>
          <a:xfrm>
            <a:off x="-1" y="0"/>
            <a:ext cx="12191999" cy="6858000"/>
          </a:xfrm>
          <a:prstGeom prst="rect">
            <a:avLst/>
          </a:prstGeom>
          <a:gradFill flip="none" rotWithShape="1">
            <a:gsLst>
              <a:gs pos="0">
                <a:srgbClr val="6B8CC4">
                  <a:alpha val="0"/>
                </a:srgbClr>
              </a:gs>
              <a:gs pos="30000">
                <a:srgbClr val="4B6AA2">
                  <a:alpha val="0"/>
                </a:srgbClr>
              </a:gs>
              <a:gs pos="66000">
                <a:srgbClr val="36548C">
                  <a:alpha val="50000"/>
                </a:srgbClr>
              </a:gs>
            </a:gsLst>
            <a:lin ang="15900000" scaled="0"/>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 name="Title Placeholder 1">
            <a:extLst>
              <a:ext uri="{FF2B5EF4-FFF2-40B4-BE49-F238E27FC236}">
                <a16:creationId xmlns:a16="http://schemas.microsoft.com/office/drawing/2014/main" id="{5D96EF46-E1E3-BF46-A46A-EF29CE6CD965}"/>
              </a:ext>
            </a:extLst>
          </p:cNvPr>
          <p:cNvSpPr>
            <a:spLocks noGrp="1"/>
          </p:cNvSpPr>
          <p:nvPr>
            <p:ph type="title"/>
          </p:nvPr>
        </p:nvSpPr>
        <p:spPr>
          <a:xfrm>
            <a:off x="389467" y="291305"/>
            <a:ext cx="11480799" cy="7794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837DFFB-A983-FA41-948E-3AD60C6535E9}"/>
              </a:ext>
            </a:extLst>
          </p:cNvPr>
          <p:cNvSpPr>
            <a:spLocks noGrp="1"/>
          </p:cNvSpPr>
          <p:nvPr>
            <p:ph type="body" idx="1"/>
          </p:nvPr>
        </p:nvSpPr>
        <p:spPr>
          <a:xfrm>
            <a:off x="389467" y="1188720"/>
            <a:ext cx="11480799" cy="498824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27176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hf hdr="0" ftr="0" dt="0"/>
  <p:txStyles>
    <p:titleStyle>
      <a:lvl1pPr algn="l" defTabSz="914400" rtl="0" eaLnBrk="1" latinLnBrk="0" hangingPunct="1">
        <a:lnSpc>
          <a:spcPct val="90000"/>
        </a:lnSpc>
        <a:spcBef>
          <a:spcPct val="0"/>
        </a:spcBef>
        <a:buNone/>
        <a:defRPr sz="4400" b="1" i="0" kern="1200">
          <a:solidFill>
            <a:srgbClr val="F5B89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6DCB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6DCB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6DCB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6DC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6DCB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2800" y="165100"/>
            <a:ext cx="10566400" cy="787400"/>
          </a:xfrm>
          <a:prstGeom prst="rect">
            <a:avLst/>
          </a:prstGeom>
          <a:solidFill>
            <a:schemeClr val="bg1"/>
          </a:solidFill>
          <a:ln w="9525">
            <a:noFill/>
            <a:miter lim="800000"/>
            <a:headEnd/>
            <a:tailEnd/>
          </a:ln>
        </p:spPr>
        <p:txBody>
          <a:bodyPr vert="horz" wrap="square" lIns="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812800" y="1676400"/>
            <a:ext cx="10566400" cy="441960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87204" name="Line 4"/>
          <p:cNvSpPr>
            <a:spLocks noChangeShapeType="1"/>
          </p:cNvSpPr>
          <p:nvPr/>
        </p:nvSpPr>
        <p:spPr bwMode="auto">
          <a:xfrm>
            <a:off x="812800" y="1066800"/>
            <a:ext cx="10566400" cy="0"/>
          </a:xfrm>
          <a:prstGeom prst="line">
            <a:avLst/>
          </a:prstGeom>
          <a:noFill/>
          <a:ln w="53975">
            <a:solidFill>
              <a:srgbClr val="969696"/>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25000"/>
              </a:spcAft>
              <a:buClrTx/>
              <a:buSzTx/>
              <a:buFontTx/>
              <a:buChar char="•"/>
              <a:tabLst/>
              <a:defRPr/>
            </a:pPr>
            <a:endParaRPr kumimoji="0" lang="en-US" sz="3600" b="1" i="0" u="none" strike="noStrike" kern="1200" cap="none" spc="0" normalizeH="0" baseline="-25000" noProof="0" dirty="0">
              <a:ln>
                <a:noFill/>
              </a:ln>
              <a:solidFill>
                <a:srgbClr val="000000"/>
              </a:solidFill>
              <a:effectLst/>
              <a:uLnTx/>
              <a:uFillTx/>
              <a:latin typeface="Arial"/>
              <a:ea typeface="+mn-ea"/>
              <a:cs typeface="+mn-cs"/>
            </a:endParaRPr>
          </a:p>
        </p:txBody>
      </p:sp>
      <p:sp>
        <p:nvSpPr>
          <p:cNvPr id="1587225" name="Line 25"/>
          <p:cNvSpPr>
            <a:spLocks noChangeShapeType="1"/>
          </p:cNvSpPr>
          <p:nvPr userDrawn="1"/>
        </p:nvSpPr>
        <p:spPr bwMode="auto">
          <a:xfrm>
            <a:off x="812800" y="1143000"/>
            <a:ext cx="10566400" cy="0"/>
          </a:xfrm>
          <a:prstGeom prst="line">
            <a:avLst/>
          </a:prstGeom>
          <a:noFill/>
          <a:ln w="53975">
            <a:solidFill>
              <a:srgbClr val="A5002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25000"/>
              </a:spcAft>
              <a:buClrTx/>
              <a:buSzTx/>
              <a:buFontTx/>
              <a:buChar char="•"/>
              <a:tabLst/>
              <a:defRPr/>
            </a:pPr>
            <a:endParaRPr kumimoji="0" lang="en-US" sz="3600" b="1" i="0" u="none" strike="noStrike" kern="1200" cap="none" spc="0" normalizeH="0" baseline="-25000" noProof="0" dirty="0">
              <a:ln>
                <a:noFill/>
              </a:ln>
              <a:solidFill>
                <a:srgbClr val="000000"/>
              </a:solidFill>
              <a:effectLst/>
              <a:uLnTx/>
              <a:uFillTx/>
              <a:latin typeface="Arial"/>
              <a:ea typeface="+mn-ea"/>
              <a:cs typeface="+mn-cs"/>
            </a:endParaRPr>
          </a:p>
        </p:txBody>
      </p:sp>
      <p:sp>
        <p:nvSpPr>
          <p:cNvPr id="2" name="Slide Number Placeholder 1"/>
          <p:cNvSpPr>
            <a:spLocks noGrp="1"/>
          </p:cNvSpPr>
          <p:nvPr>
            <p:ph type="sldNum" sz="quarter" idx="4"/>
          </p:nvPr>
        </p:nvSpPr>
        <p:spPr>
          <a:xfrm>
            <a:off x="9313333" y="6492880"/>
            <a:ext cx="2844800" cy="365125"/>
          </a:xfrm>
          <a:prstGeom prst="rect">
            <a:avLst/>
          </a:prstGeom>
        </p:spPr>
        <p:txBody>
          <a:bodyPr vert="horz" lIns="91440" tIns="45720" rIns="91440" bIns="45720" rtlCol="0" anchor="ctr"/>
          <a:lstStyle>
            <a:lvl1pPr algn="r">
              <a:defRPr sz="1200" b="1" baseline="-25000">
                <a:solidFill>
                  <a:srgbClr val="000000">
                    <a:tint val="75000"/>
                  </a:srgbClr>
                </a:solidFill>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4B6E519-2B19-4FD1-9DB5-C3407DF9395F}" type="slidenum">
              <a:rPr kumimoji="0" lang="en-US" sz="1200" b="1" i="0" u="none" strike="noStrike" kern="1200" cap="none" spc="0" normalizeH="0" baseline="-25000" noProof="0">
                <a:ln>
                  <a:noFill/>
                </a:ln>
                <a:solidFill>
                  <a:srgbClr val="000000">
                    <a:tint val="75000"/>
                  </a:srgbClr>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25000" noProof="0" dirty="0">
              <a:ln>
                <a:noFill/>
              </a:ln>
              <a:solidFill>
                <a:srgbClr val="000000">
                  <a:tint val="75000"/>
                </a:srgbClr>
              </a:solidFill>
              <a:effectLst/>
              <a:uLnTx/>
              <a:uFillTx/>
              <a:latin typeface="Arial"/>
              <a:ea typeface="+mn-ea"/>
              <a:cs typeface="+mn-cs"/>
            </a:endParaRPr>
          </a:p>
        </p:txBody>
      </p:sp>
      <p:sp>
        <p:nvSpPr>
          <p:cNvPr id="7" name="TextBox 6"/>
          <p:cNvSpPr txBox="1"/>
          <p:nvPr userDrawn="1"/>
        </p:nvSpPr>
        <p:spPr>
          <a:xfrm>
            <a:off x="914400" y="6497638"/>
            <a:ext cx="9144000" cy="277812"/>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Box 3"/>
          <p:cNvSpPr txBox="1"/>
          <p:nvPr userDrawn="1"/>
        </p:nvSpPr>
        <p:spPr>
          <a:xfrm>
            <a:off x="914400" y="6407155"/>
            <a:ext cx="8229600" cy="366713"/>
          </a:xfrm>
          <a:prstGeom prst="rect">
            <a:avLst/>
          </a:prstGeom>
          <a:noFill/>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5363760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hf hdr="0" ftr="0" dt="0"/>
  <p:txStyles>
    <p:title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latin typeface="Arial" charset="0"/>
        </a:defRPr>
      </a:lvl2pPr>
      <a:lvl3pPr algn="l" rtl="0" eaLnBrk="0" fontAlgn="base" hangingPunct="0">
        <a:spcBef>
          <a:spcPct val="0"/>
        </a:spcBef>
        <a:spcAft>
          <a:spcPct val="0"/>
        </a:spcAft>
        <a:defRPr sz="2800" b="1">
          <a:solidFill>
            <a:schemeClr val="tx1"/>
          </a:solidFill>
          <a:latin typeface="Arial" charset="0"/>
        </a:defRPr>
      </a:lvl3pPr>
      <a:lvl4pPr algn="l" rtl="0" eaLnBrk="0" fontAlgn="base" hangingPunct="0">
        <a:spcBef>
          <a:spcPct val="0"/>
        </a:spcBef>
        <a:spcAft>
          <a:spcPct val="0"/>
        </a:spcAft>
        <a:defRPr sz="2800" b="1">
          <a:solidFill>
            <a:schemeClr val="tx1"/>
          </a:solidFill>
          <a:latin typeface="Arial" charset="0"/>
        </a:defRPr>
      </a:lvl4pPr>
      <a:lvl5pPr algn="l" rtl="0" eaLnBrk="0" fontAlgn="base" hangingPunct="0">
        <a:spcBef>
          <a:spcPct val="0"/>
        </a:spcBef>
        <a:spcAft>
          <a:spcPct val="0"/>
        </a:spcAft>
        <a:defRPr sz="2800" b="1">
          <a:solidFill>
            <a:schemeClr val="tx1"/>
          </a:solidFill>
          <a:latin typeface="Arial" charset="0"/>
        </a:defRPr>
      </a:lvl5pPr>
      <a:lvl6pPr marL="457200" algn="l" rtl="0" fontAlgn="base">
        <a:spcBef>
          <a:spcPct val="0"/>
        </a:spcBef>
        <a:spcAft>
          <a:spcPct val="0"/>
        </a:spcAft>
        <a:defRPr sz="3200" b="1">
          <a:solidFill>
            <a:schemeClr val="tx1"/>
          </a:solidFill>
          <a:latin typeface="Arial" charset="0"/>
        </a:defRPr>
      </a:lvl6pPr>
      <a:lvl7pPr marL="914400" algn="l" rtl="0" fontAlgn="base">
        <a:spcBef>
          <a:spcPct val="0"/>
        </a:spcBef>
        <a:spcAft>
          <a:spcPct val="0"/>
        </a:spcAft>
        <a:defRPr sz="3200" b="1">
          <a:solidFill>
            <a:schemeClr val="tx1"/>
          </a:solidFill>
          <a:latin typeface="Arial" charset="0"/>
        </a:defRPr>
      </a:lvl7pPr>
      <a:lvl8pPr marL="1371600" algn="l" rtl="0" fontAlgn="base">
        <a:spcBef>
          <a:spcPct val="0"/>
        </a:spcBef>
        <a:spcAft>
          <a:spcPct val="0"/>
        </a:spcAft>
        <a:defRPr sz="3200" b="1">
          <a:solidFill>
            <a:schemeClr val="tx1"/>
          </a:solidFill>
          <a:latin typeface="Arial" charset="0"/>
        </a:defRPr>
      </a:lvl8pPr>
      <a:lvl9pPr marL="1828800" algn="l" rtl="0" fontAlgn="base">
        <a:spcBef>
          <a:spcPct val="0"/>
        </a:spcBef>
        <a:spcAft>
          <a:spcPct val="0"/>
        </a:spcAft>
        <a:defRPr sz="3200" b="1">
          <a:solidFill>
            <a:schemeClr val="tx1"/>
          </a:solidFill>
          <a:latin typeface="Arial" charset="0"/>
        </a:defRPr>
      </a:lvl9pPr>
    </p:titleStyle>
    <p:bodyStyle>
      <a:lvl1pPr marL="342900" indent="-342900" algn="l" rtl="0" eaLnBrk="0" fontAlgn="base" hangingPunct="0">
        <a:spcBef>
          <a:spcPct val="20000"/>
        </a:spcBef>
        <a:spcAft>
          <a:spcPct val="0"/>
        </a:spcAft>
        <a:buClr>
          <a:srgbClr val="990000"/>
        </a:buClr>
        <a:buFont typeface="Symbol" pitchFamily="18"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1.m4a"/><Relationship Id="rId7" Type="http://schemas.openxmlformats.org/officeDocument/2006/relationships/image" Target="../media/image8.emf"/><Relationship Id="rId2" Type="http://schemas.microsoft.com/office/2007/relationships/media" Target="../media/media11.m4a"/><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11.xml"/><Relationship Id="rId4"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2.emf"/><Relationship Id="rId3" Type="http://schemas.openxmlformats.org/officeDocument/2006/relationships/audio" Target="../media/media12.m4a"/><Relationship Id="rId7" Type="http://schemas.openxmlformats.org/officeDocument/2006/relationships/image" Target="../media/image9.emf"/><Relationship Id="rId12" Type="http://schemas.openxmlformats.org/officeDocument/2006/relationships/oleObject" Target="../embeddings/oleObject8.bin"/><Relationship Id="rId2" Type="http://schemas.microsoft.com/office/2007/relationships/media" Target="../media/media12.m4a"/><Relationship Id="rId1" Type="http://schemas.openxmlformats.org/officeDocument/2006/relationships/vmlDrawing" Target="../drawings/vmlDrawing5.vml"/><Relationship Id="rId6" Type="http://schemas.openxmlformats.org/officeDocument/2006/relationships/oleObject" Target="../embeddings/oleObject5.bin"/><Relationship Id="rId11" Type="http://schemas.openxmlformats.org/officeDocument/2006/relationships/image" Target="../media/image11.emf"/><Relationship Id="rId5" Type="http://schemas.openxmlformats.org/officeDocument/2006/relationships/notesSlide" Target="../notesSlides/notesSlide12.xml"/><Relationship Id="rId10" Type="http://schemas.openxmlformats.org/officeDocument/2006/relationships/oleObject" Target="../embeddings/oleObject7.bin"/><Relationship Id="rId4" Type="http://schemas.openxmlformats.org/officeDocument/2006/relationships/slideLayout" Target="../slideLayouts/slideLayout5.xml"/><Relationship Id="rId9" Type="http://schemas.openxmlformats.org/officeDocument/2006/relationships/image" Target="../media/image10.emf"/><Relationship Id="rId1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m4a"/><Relationship Id="rId7" Type="http://schemas.openxmlformats.org/officeDocument/2006/relationships/image" Target="../media/image5.emf"/><Relationship Id="rId2" Type="http://schemas.microsoft.com/office/2007/relationships/media" Target="../media/media3.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3.xml"/><Relationship Id="rId4"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6.m4a"/><Relationship Id="rId7" Type="http://schemas.openxmlformats.org/officeDocument/2006/relationships/image" Target="../media/image6.emf"/><Relationship Id="rId2" Type="http://schemas.microsoft.com/office/2007/relationships/media" Target="../media/media6.m4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6.xml"/><Relationship Id="rId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9.m4a"/><Relationship Id="rId7" Type="http://schemas.openxmlformats.org/officeDocument/2006/relationships/image" Target="../media/image7.emf"/><Relationship Id="rId2" Type="http://schemas.microsoft.com/office/2007/relationships/media" Target="../media/media9.m4a"/><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9.xml"/><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7E235A-9C57-4D65-A616-B2DB6288423C}"/>
              </a:ext>
            </a:extLst>
          </p:cNvPr>
          <p:cNvSpPr>
            <a:spLocks noGrp="1"/>
          </p:cNvSpPr>
          <p:nvPr>
            <p:ph type="body" sz="quarter" idx="13"/>
          </p:nvPr>
        </p:nvSpPr>
        <p:spPr>
          <a:xfrm>
            <a:off x="3227312" y="4576775"/>
            <a:ext cx="8361599" cy="439861"/>
          </a:xfrm>
        </p:spPr>
        <p:txBody>
          <a:bodyPr>
            <a:normAutofit/>
          </a:bodyPr>
          <a:lstStyle/>
          <a:p>
            <a:r>
              <a:rPr lang="en-US" dirty="0"/>
              <a:t>Justin Lutz, PharmD, PhD</a:t>
            </a:r>
          </a:p>
        </p:txBody>
      </p:sp>
      <p:sp>
        <p:nvSpPr>
          <p:cNvPr id="8" name="Text Placeholder 7">
            <a:extLst>
              <a:ext uri="{FF2B5EF4-FFF2-40B4-BE49-F238E27FC236}">
                <a16:creationId xmlns:a16="http://schemas.microsoft.com/office/drawing/2014/main" id="{08C7465F-B568-4DE8-AD24-0DF8F55DD2D9}"/>
              </a:ext>
            </a:extLst>
          </p:cNvPr>
          <p:cNvSpPr>
            <a:spLocks noGrp="1"/>
          </p:cNvSpPr>
          <p:nvPr>
            <p:ph type="body" sz="quarter" idx="15"/>
          </p:nvPr>
        </p:nvSpPr>
        <p:spPr>
          <a:xfrm>
            <a:off x="3227312" y="5032965"/>
            <a:ext cx="8361599" cy="798440"/>
          </a:xfrm>
        </p:spPr>
        <p:txBody>
          <a:bodyPr/>
          <a:lstStyle/>
          <a:p>
            <a:r>
              <a:rPr lang="en-US" dirty="0"/>
              <a:t>Gilead Sciences, Inc, Foster City, CA, USA</a:t>
            </a:r>
          </a:p>
          <a:p>
            <a:endParaRPr lang="en-US" dirty="0"/>
          </a:p>
        </p:txBody>
      </p:sp>
      <p:sp>
        <p:nvSpPr>
          <p:cNvPr id="2" name="Title 1">
            <a:extLst>
              <a:ext uri="{FF2B5EF4-FFF2-40B4-BE49-F238E27FC236}">
                <a16:creationId xmlns:a16="http://schemas.microsoft.com/office/drawing/2014/main" id="{9DD3B87C-7C2E-4004-ACC6-C3F9F56A654D}"/>
              </a:ext>
            </a:extLst>
          </p:cNvPr>
          <p:cNvSpPr>
            <a:spLocks noGrp="1"/>
          </p:cNvSpPr>
          <p:nvPr>
            <p:ph type="title"/>
          </p:nvPr>
        </p:nvSpPr>
        <p:spPr>
          <a:xfrm>
            <a:off x="2286002" y="1814271"/>
            <a:ext cx="9325427" cy="2579597"/>
          </a:xfrm>
        </p:spPr>
        <p:txBody>
          <a:bodyPr>
            <a:normAutofit/>
          </a:bodyPr>
          <a:lstStyle/>
          <a:p>
            <a:r>
              <a:rPr lang="en-US" dirty="0"/>
              <a:t>CLINICAL EVALUATION OF </a:t>
            </a:r>
            <a:br>
              <a:rPr lang="en-US" dirty="0"/>
            </a:br>
            <a:r>
              <a:rPr lang="en-US" dirty="0"/>
              <a:t>DRUG INTERACTIONS WITH ORAL LENACAPAVIR AND PROBE DRUGS</a:t>
            </a:r>
          </a:p>
        </p:txBody>
      </p:sp>
      <p:sp>
        <p:nvSpPr>
          <p:cNvPr id="7" name="Text Placeholder 6">
            <a:extLst>
              <a:ext uri="{FF2B5EF4-FFF2-40B4-BE49-F238E27FC236}">
                <a16:creationId xmlns:a16="http://schemas.microsoft.com/office/drawing/2014/main" id="{FB6B6FB3-2957-4425-AC81-D2AF926CFF1A}"/>
              </a:ext>
            </a:extLst>
          </p:cNvPr>
          <p:cNvSpPr>
            <a:spLocks noGrp="1"/>
          </p:cNvSpPr>
          <p:nvPr>
            <p:ph type="body" sz="quarter" idx="16"/>
          </p:nvPr>
        </p:nvSpPr>
        <p:spPr/>
        <p:txBody>
          <a:bodyPr/>
          <a:lstStyle/>
          <a:p>
            <a:r>
              <a:rPr lang="en-US" dirty="0"/>
              <a:t>Employee and stockholder of Gilead Sciences.</a:t>
            </a:r>
          </a:p>
          <a:p>
            <a:endParaRPr lang="en-US" dirty="0"/>
          </a:p>
        </p:txBody>
      </p:sp>
      <p:pic>
        <p:nvPicPr>
          <p:cNvPr id="11" name="Audio 10">
            <a:hlinkClick r:id="" action="ppaction://media"/>
            <a:extLst>
              <a:ext uri="{FF2B5EF4-FFF2-40B4-BE49-F238E27FC236}">
                <a16:creationId xmlns:a16="http://schemas.microsoft.com/office/drawing/2014/main" id="{CC15AE60-2848-4793-BD59-0D23A78116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4035125"/>
      </p:ext>
    </p:extLst>
  </p:cSld>
  <p:clrMapOvr>
    <a:masterClrMapping/>
  </p:clrMapOvr>
  <mc:AlternateContent xmlns:mc="http://schemas.openxmlformats.org/markup-compatibility/2006" xmlns:p14="http://schemas.microsoft.com/office/powerpoint/2010/main">
    <mc:Choice Requires="p14">
      <p:transition spd="slow" p14:dur="2000" advTm="12621"/>
    </mc:Choice>
    <mc:Fallback xmlns="">
      <p:transition spd="slow" advTm="12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7E1C4-4387-4978-9E08-3E494175154A}"/>
              </a:ext>
            </a:extLst>
          </p:cNvPr>
          <p:cNvSpPr>
            <a:spLocks noGrp="1"/>
          </p:cNvSpPr>
          <p:nvPr>
            <p:ph type="title"/>
          </p:nvPr>
        </p:nvSpPr>
        <p:spPr>
          <a:xfrm>
            <a:off x="812800" y="167640"/>
            <a:ext cx="10565728" cy="787400"/>
          </a:xfrm>
        </p:spPr>
        <p:txBody>
          <a:bodyPr/>
          <a:lstStyle/>
          <a:p>
            <a:r>
              <a:rPr lang="en-US" dirty="0"/>
              <a:t>Study Design (Part 3): LEN as a perpetrator of DDIs</a:t>
            </a:r>
          </a:p>
        </p:txBody>
      </p:sp>
      <p:sp>
        <p:nvSpPr>
          <p:cNvPr id="3" name="Content Placeholder 2">
            <a:extLst>
              <a:ext uri="{FF2B5EF4-FFF2-40B4-BE49-F238E27FC236}">
                <a16:creationId xmlns:a16="http://schemas.microsoft.com/office/drawing/2014/main" id="{9CF5FE0A-8920-4D32-A23E-73D9CD7231C5}"/>
              </a:ext>
            </a:extLst>
          </p:cNvPr>
          <p:cNvSpPr>
            <a:spLocks noGrp="1"/>
          </p:cNvSpPr>
          <p:nvPr>
            <p:ph idx="1"/>
          </p:nvPr>
        </p:nvSpPr>
        <p:spPr>
          <a:xfrm>
            <a:off x="629920" y="5469596"/>
            <a:ext cx="11017250" cy="493776"/>
          </a:xfrm>
        </p:spPr>
        <p:txBody>
          <a:bodyPr>
            <a:normAutofit/>
          </a:bodyPr>
          <a:lstStyle/>
          <a:p>
            <a:r>
              <a:rPr lang="en-US" sz="2000" dirty="0"/>
              <a:t>LEN administration was continued through probe PK evaluation</a:t>
            </a:r>
          </a:p>
        </p:txBody>
      </p:sp>
      <p:sp>
        <p:nvSpPr>
          <p:cNvPr id="12" name="Text Placeholder 11">
            <a:extLst>
              <a:ext uri="{FF2B5EF4-FFF2-40B4-BE49-F238E27FC236}">
                <a16:creationId xmlns:a16="http://schemas.microsoft.com/office/drawing/2014/main" id="{80E2C6B5-5BF7-44AD-836F-C406EFCA5537}"/>
              </a:ext>
            </a:extLst>
          </p:cNvPr>
          <p:cNvSpPr>
            <a:spLocks noGrp="1"/>
          </p:cNvSpPr>
          <p:nvPr>
            <p:ph type="body" sz="quarter" idx="11"/>
          </p:nvPr>
        </p:nvSpPr>
        <p:spPr/>
        <p:txBody>
          <a:bodyPr/>
          <a:lstStyle/>
          <a:p>
            <a:r>
              <a:rPr lang="en-US" dirty="0"/>
              <a:t>Substrate dosing: PIT 2 mg, ROS 5 mg, TAF 25 mg, MDZ 2.5 mg.</a:t>
            </a:r>
          </a:p>
        </p:txBody>
      </p:sp>
      <p:graphicFrame>
        <p:nvGraphicFramePr>
          <p:cNvPr id="38" name="Table 5">
            <a:extLst>
              <a:ext uri="{FF2B5EF4-FFF2-40B4-BE49-F238E27FC236}">
                <a16:creationId xmlns:a16="http://schemas.microsoft.com/office/drawing/2014/main" id="{FCFBAA11-C347-46DD-958E-8CC34C41836F}"/>
              </a:ext>
            </a:extLst>
          </p:cNvPr>
          <p:cNvGraphicFramePr>
            <a:graphicFrameLocks noGrp="1"/>
          </p:cNvGraphicFramePr>
          <p:nvPr>
            <p:extLst>
              <p:ext uri="{D42A27DB-BD31-4B8C-83A1-F6EECF244321}">
                <p14:modId xmlns:p14="http://schemas.microsoft.com/office/powerpoint/2010/main" val="3563301539"/>
              </p:ext>
            </p:extLst>
          </p:nvPr>
        </p:nvGraphicFramePr>
        <p:xfrm>
          <a:off x="3461989" y="3425384"/>
          <a:ext cx="5268022" cy="179832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984816">
                  <a:extLst>
                    <a:ext uri="{9D8B030D-6E8A-4147-A177-3AD203B41FA5}">
                      <a16:colId xmlns:a16="http://schemas.microsoft.com/office/drawing/2014/main" val="3711043375"/>
                    </a:ext>
                  </a:extLst>
                </a:gridCol>
                <a:gridCol w="2283206">
                  <a:extLst>
                    <a:ext uri="{9D8B030D-6E8A-4147-A177-3AD203B41FA5}">
                      <a16:colId xmlns:a16="http://schemas.microsoft.com/office/drawing/2014/main" val="3094815595"/>
                    </a:ext>
                  </a:extLst>
                </a:gridCol>
              </a:tblGrid>
              <a:tr h="156694">
                <a:tc>
                  <a:txBody>
                    <a:bodyPr/>
                    <a:lstStyle/>
                    <a:p>
                      <a:r>
                        <a:rPr lang="en-US" sz="1600" dirty="0">
                          <a:solidFill>
                            <a:schemeClr val="tx1"/>
                          </a:solidFill>
                        </a:rPr>
                        <a:t>Probe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chemeClr val="tx1"/>
                          </a:solidFill>
                        </a:rPr>
                        <a:t>Sensitive Substrate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5349337"/>
                  </a:ext>
                </a:extLst>
              </a:tr>
              <a:tr h="365760">
                <a:tc>
                  <a:txBody>
                    <a:bodyPr/>
                    <a:lstStyle/>
                    <a:p>
                      <a:r>
                        <a:rPr lang="en-US" sz="1600" dirty="0" err="1"/>
                        <a:t>Pitavastatin</a:t>
                      </a:r>
                      <a:r>
                        <a:rPr lang="en-US" sz="1600" dirty="0"/>
                        <a:t> (PIT)</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3F0"/>
                    </a:solidFill>
                  </a:tcPr>
                </a:tc>
                <a:tc>
                  <a:txBody>
                    <a:bodyPr/>
                    <a:lstStyle/>
                    <a:p>
                      <a:r>
                        <a:rPr lang="en-US" sz="1600" dirty="0"/>
                        <a:t>OATP</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3F0"/>
                    </a:solidFill>
                  </a:tcPr>
                </a:tc>
                <a:extLst>
                  <a:ext uri="{0D108BD9-81ED-4DB2-BD59-A6C34878D82A}">
                    <a16:rowId xmlns:a16="http://schemas.microsoft.com/office/drawing/2014/main" val="1254153006"/>
                  </a:ext>
                </a:extLst>
              </a:tr>
              <a:tr h="365760">
                <a:tc>
                  <a:txBody>
                    <a:bodyPr/>
                    <a:lstStyle/>
                    <a:p>
                      <a:r>
                        <a:rPr lang="en-US" sz="1600" dirty="0"/>
                        <a:t>Rosuvastatin (ROS)</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5ACCF"/>
                    </a:solidFill>
                  </a:tcPr>
                </a:tc>
                <a:tc>
                  <a:txBody>
                    <a:bodyPr/>
                    <a:lstStyle/>
                    <a:p>
                      <a:r>
                        <a:rPr lang="en-US" sz="1600" dirty="0"/>
                        <a:t>BCRP/OATP</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5ACCF"/>
                    </a:solidFill>
                  </a:tcPr>
                </a:tc>
                <a:extLst>
                  <a:ext uri="{0D108BD9-81ED-4DB2-BD59-A6C34878D82A}">
                    <a16:rowId xmlns:a16="http://schemas.microsoft.com/office/drawing/2014/main" val="3637090672"/>
                  </a:ext>
                </a:extLst>
              </a:tr>
              <a:tr h="365760">
                <a:tc>
                  <a:txBody>
                    <a:bodyPr/>
                    <a:lstStyle/>
                    <a:p>
                      <a:r>
                        <a:rPr lang="en-US" sz="1600" dirty="0"/>
                        <a:t>Tenofovir alafenamide (TAF)</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99CC"/>
                    </a:solidFill>
                  </a:tcPr>
                </a:tc>
                <a:tc>
                  <a:txBody>
                    <a:bodyPr/>
                    <a:lstStyle/>
                    <a:p>
                      <a:r>
                        <a:rPr lang="en-US" sz="1600" dirty="0"/>
                        <a:t>P-</a:t>
                      </a:r>
                      <a:r>
                        <a:rPr lang="en-US" sz="1600" dirty="0" err="1"/>
                        <a:t>gp</a:t>
                      </a:r>
                      <a:endParaRPr lang="en-US" sz="1600" dirty="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99CC"/>
                    </a:solidFill>
                  </a:tcPr>
                </a:tc>
                <a:extLst>
                  <a:ext uri="{0D108BD9-81ED-4DB2-BD59-A6C34878D82A}">
                    <a16:rowId xmlns:a16="http://schemas.microsoft.com/office/drawing/2014/main" val="4150613966"/>
                  </a:ext>
                </a:extLst>
              </a:tr>
              <a:tr h="365760">
                <a:tc>
                  <a:txBody>
                    <a:bodyPr/>
                    <a:lstStyle/>
                    <a:p>
                      <a:r>
                        <a:rPr lang="en-US" sz="1600" dirty="0"/>
                        <a:t>Midazolam (MDZ)</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BDE9"/>
                    </a:solidFill>
                  </a:tcPr>
                </a:tc>
                <a:tc>
                  <a:txBody>
                    <a:bodyPr/>
                    <a:lstStyle/>
                    <a:p>
                      <a:r>
                        <a:rPr lang="en-US" sz="1600" dirty="0"/>
                        <a:t>CYP3A</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BDE9"/>
                    </a:solidFill>
                  </a:tcPr>
                </a:tc>
                <a:extLst>
                  <a:ext uri="{0D108BD9-81ED-4DB2-BD59-A6C34878D82A}">
                    <a16:rowId xmlns:a16="http://schemas.microsoft.com/office/drawing/2014/main" val="96402850"/>
                  </a:ext>
                </a:extLst>
              </a:tr>
            </a:tbl>
          </a:graphicData>
        </a:graphic>
      </p:graphicFrame>
      <p:sp>
        <p:nvSpPr>
          <p:cNvPr id="5" name="Slide Number Placeholder 4">
            <a:extLst>
              <a:ext uri="{FF2B5EF4-FFF2-40B4-BE49-F238E27FC236}">
                <a16:creationId xmlns:a16="http://schemas.microsoft.com/office/drawing/2014/main" id="{179D4925-901C-4716-8DCE-618F6F0027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16F37-D63B-443C-96C0-C234F1098F79}"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7D40F70A-4139-484F-AF74-D73EC9A4818A}"/>
              </a:ext>
            </a:extLst>
          </p:cNvPr>
          <p:cNvGrpSpPr/>
          <p:nvPr/>
        </p:nvGrpSpPr>
        <p:grpSpPr>
          <a:xfrm>
            <a:off x="1411964" y="1557171"/>
            <a:ext cx="9431295" cy="1437859"/>
            <a:chOff x="2289650" y="1557171"/>
            <a:chExt cx="9431295" cy="1437859"/>
          </a:xfrm>
        </p:grpSpPr>
        <p:sp>
          <p:nvSpPr>
            <p:cNvPr id="88" name="AutoShape 6">
              <a:extLst>
                <a:ext uri="{FF2B5EF4-FFF2-40B4-BE49-F238E27FC236}">
                  <a16:creationId xmlns:a16="http://schemas.microsoft.com/office/drawing/2014/main" id="{1D51ABC8-02DF-4B31-9D84-2576243512A7}"/>
                </a:ext>
              </a:extLst>
            </p:cNvPr>
            <p:cNvSpPr>
              <a:spLocks noChangeArrowheads="1"/>
            </p:cNvSpPr>
            <p:nvPr/>
          </p:nvSpPr>
          <p:spPr bwMode="auto">
            <a:xfrm>
              <a:off x="2289650" y="1979710"/>
              <a:ext cx="9431295" cy="1015320"/>
            </a:xfrm>
            <a:prstGeom prst="rect">
              <a:avLst/>
            </a:prstGeom>
            <a:solidFill>
              <a:srgbClr val="EAEAEA"/>
            </a:solidFill>
            <a:ln w="9525">
              <a:noFill/>
              <a:miter lim="800000"/>
              <a:headEnd/>
              <a:tailEnd/>
            </a:ln>
          </p:spPr>
          <p:txBody>
            <a:bodyPr anchor="ctr"/>
            <a:lstStyle>
              <a:lvl1pPr eaLnBrk="0" hangingPunct="0">
                <a:lnSpc>
                  <a:spcPct val="90000"/>
                </a:lnSpc>
                <a:spcBef>
                  <a:spcPts val="1000"/>
                </a:spcBef>
                <a:buFont typeface="Arial" charset="0"/>
                <a:buChar char="•"/>
                <a:defRPr sz="2800">
                  <a:solidFill>
                    <a:schemeClr val="tx1"/>
                  </a:solidFill>
                  <a:latin typeface="Arial" charset="0"/>
                  <a:ea typeface="Arial" charset="0"/>
                  <a:cs typeface="Arial" charset="0"/>
                </a:defRPr>
              </a:lvl1pPr>
              <a:lvl2pPr marL="742950" indent="-285750" eaLnBrk="0" hangingPunct="0">
                <a:lnSpc>
                  <a:spcPct val="90000"/>
                </a:lnSpc>
                <a:spcBef>
                  <a:spcPts val="500"/>
                </a:spcBef>
                <a:buFont typeface="Arial" charset="0"/>
                <a:buChar char="•"/>
                <a:defRPr sz="2400">
                  <a:solidFill>
                    <a:schemeClr val="tx1"/>
                  </a:solidFill>
                  <a:latin typeface="Arial" charset="0"/>
                  <a:ea typeface="Arial" charset="0"/>
                  <a:cs typeface="Arial" charset="0"/>
                </a:defRPr>
              </a:lvl2pPr>
              <a:lvl3pPr marL="1143000" indent="-228600" eaLnBrk="0" hangingPunct="0">
                <a:lnSpc>
                  <a:spcPct val="90000"/>
                </a:lnSpc>
                <a:spcBef>
                  <a:spcPts val="500"/>
                </a:spcBef>
                <a:buFont typeface="Arial" charset="0"/>
                <a:buChar char="•"/>
                <a:defRPr sz="2000">
                  <a:solidFill>
                    <a:schemeClr val="tx1"/>
                  </a:solidFill>
                  <a:latin typeface="Arial" charset="0"/>
                  <a:ea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Arial" charset="0"/>
                  <a:ea typeface="Arial"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Arial" charset="0"/>
                  <a:ea typeface="Arial"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Arial" charset="0"/>
                  <a:ea typeface="Arial"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Arial" charset="0"/>
                  <a:ea typeface="Arial"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Arial" charset="0"/>
                  <a:ea typeface="Arial"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Arial" charset="0"/>
                  <a:ea typeface="Arial" charset="0"/>
                  <a:cs typeface="Arial" charset="0"/>
                </a:defRPr>
              </a:lvl9pPr>
            </a:lstStyle>
            <a:p>
              <a:pPr eaLnBrk="1" hangingPunct="1">
                <a:lnSpc>
                  <a:spcPct val="100000"/>
                </a:lnSpc>
                <a:spcBef>
                  <a:spcPct val="0"/>
                </a:spcBef>
                <a:buFontTx/>
                <a:buNone/>
              </a:pPr>
              <a:r>
                <a:rPr lang="en-US" sz="1600" b="1" dirty="0"/>
                <a:t>Healthy</a:t>
              </a:r>
              <a:br>
                <a:rPr lang="en-US" sz="1600" b="1" dirty="0"/>
              </a:br>
              <a:r>
                <a:rPr lang="en-US" sz="1600" b="1" dirty="0"/>
                <a:t>Volunteers</a:t>
              </a:r>
            </a:p>
            <a:p>
              <a:pPr eaLnBrk="1" hangingPunct="1">
                <a:lnSpc>
                  <a:spcPct val="100000"/>
                </a:lnSpc>
                <a:spcBef>
                  <a:spcPct val="0"/>
                </a:spcBef>
                <a:buNone/>
              </a:pPr>
              <a:r>
                <a:rPr lang="en-US" sz="1600" dirty="0"/>
                <a:t>n=30</a:t>
              </a:r>
              <a:endParaRPr lang="en-US" sz="1600" baseline="-25000" dirty="0"/>
            </a:p>
          </p:txBody>
        </p:sp>
        <p:sp>
          <p:nvSpPr>
            <p:cNvPr id="53" name="TextBox 52">
              <a:extLst>
                <a:ext uri="{FF2B5EF4-FFF2-40B4-BE49-F238E27FC236}">
                  <a16:creationId xmlns:a16="http://schemas.microsoft.com/office/drawing/2014/main" id="{6770D680-72B9-4E3A-B526-9F763FDCDA09}"/>
                </a:ext>
              </a:extLst>
            </p:cNvPr>
            <p:cNvSpPr txBox="1"/>
            <p:nvPr/>
          </p:nvSpPr>
          <p:spPr>
            <a:xfrm>
              <a:off x="3642974" y="1981774"/>
              <a:ext cx="558393" cy="558393"/>
            </a:xfrm>
            <a:prstGeom prst="ellipse">
              <a:avLst/>
            </a:prstGeom>
            <a:solidFill>
              <a:srgbClr val="7C81D3"/>
            </a:solidFill>
          </p:spPr>
          <p:txBody>
            <a:bodyPr wrap="none" lIns="45720" rIns="45720" rtlCol="0" anchor="ctr" anchorCtr="0">
              <a:noAutofit/>
            </a:bodyPr>
            <a:lstStyle/>
            <a:p>
              <a:pPr lvl="0" algn="ctr">
                <a:defRPr/>
              </a:pPr>
              <a:r>
                <a:rPr lang="en-US" altLang="en-US" sz="1600" b="1" dirty="0">
                  <a:solidFill>
                    <a:schemeClr val="bg1"/>
                  </a:solidFill>
                </a:rPr>
                <a:t>PIT</a:t>
              </a:r>
            </a:p>
          </p:txBody>
        </p:sp>
        <p:sp>
          <p:nvSpPr>
            <p:cNvPr id="55" name="TextBox 54">
              <a:extLst>
                <a:ext uri="{FF2B5EF4-FFF2-40B4-BE49-F238E27FC236}">
                  <a16:creationId xmlns:a16="http://schemas.microsoft.com/office/drawing/2014/main" id="{4360FB27-2C1D-4ED5-854B-F977AAE339F4}"/>
                </a:ext>
              </a:extLst>
            </p:cNvPr>
            <p:cNvSpPr txBox="1"/>
            <p:nvPr/>
          </p:nvSpPr>
          <p:spPr>
            <a:xfrm>
              <a:off x="3496490" y="1557171"/>
              <a:ext cx="326750" cy="21509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50000"/>
                      <a:lumOff val="50000"/>
                    </a:schemeClr>
                  </a:solidFill>
                  <a:effectLst/>
                  <a:uLnTx/>
                  <a:uFillTx/>
                  <a:latin typeface="Arial"/>
                  <a:ea typeface="+mn-ea"/>
                  <a:cs typeface="+mn-cs"/>
                </a:rPr>
                <a:t>Day</a:t>
              </a:r>
            </a:p>
          </p:txBody>
        </p:sp>
        <p:sp>
          <p:nvSpPr>
            <p:cNvPr id="56" name="TextBox 55">
              <a:extLst>
                <a:ext uri="{FF2B5EF4-FFF2-40B4-BE49-F238E27FC236}">
                  <a16:creationId xmlns:a16="http://schemas.microsoft.com/office/drawing/2014/main" id="{FF63F471-4E7A-40DB-A23E-BA3DC6CA0B93}"/>
                </a:ext>
              </a:extLst>
            </p:cNvPr>
            <p:cNvSpPr txBox="1"/>
            <p:nvPr/>
          </p:nvSpPr>
          <p:spPr>
            <a:xfrm>
              <a:off x="3869856" y="1557171"/>
              <a:ext cx="98960" cy="21509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50000"/>
                      <a:lumOff val="50000"/>
                    </a:schemeClr>
                  </a:solidFill>
                  <a:effectLst/>
                  <a:uLnTx/>
                  <a:uFillTx/>
                  <a:latin typeface="Arial"/>
                  <a:ea typeface="+mn-ea"/>
                  <a:cs typeface="+mn-cs"/>
                </a:rPr>
                <a:t>1</a:t>
              </a:r>
            </a:p>
          </p:txBody>
        </p:sp>
        <p:sp>
          <p:nvSpPr>
            <p:cNvPr id="61" name="TextBox 60">
              <a:extLst>
                <a:ext uri="{FF2B5EF4-FFF2-40B4-BE49-F238E27FC236}">
                  <a16:creationId xmlns:a16="http://schemas.microsoft.com/office/drawing/2014/main" id="{D89E2DD8-D4FE-4709-927D-08D4E75216C9}"/>
                </a:ext>
              </a:extLst>
            </p:cNvPr>
            <p:cNvSpPr txBox="1"/>
            <p:nvPr/>
          </p:nvSpPr>
          <p:spPr>
            <a:xfrm>
              <a:off x="10306418" y="1557171"/>
              <a:ext cx="197917" cy="21509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50000"/>
                      <a:lumOff val="50000"/>
                    </a:schemeClr>
                  </a:solidFill>
                  <a:effectLst/>
                  <a:uLnTx/>
                  <a:uFillTx/>
                  <a:latin typeface="Arial"/>
                  <a:ea typeface="+mn-ea"/>
                  <a:cs typeface="+mn-cs"/>
                </a:rPr>
                <a:t>21</a:t>
              </a:r>
            </a:p>
          </p:txBody>
        </p:sp>
        <p:sp>
          <p:nvSpPr>
            <p:cNvPr id="62" name="TextBox 61">
              <a:extLst>
                <a:ext uri="{FF2B5EF4-FFF2-40B4-BE49-F238E27FC236}">
                  <a16:creationId xmlns:a16="http://schemas.microsoft.com/office/drawing/2014/main" id="{E691822B-0AC3-4EBC-96A9-FF8A82121436}"/>
                </a:ext>
              </a:extLst>
            </p:cNvPr>
            <p:cNvSpPr txBox="1"/>
            <p:nvPr/>
          </p:nvSpPr>
          <p:spPr>
            <a:xfrm>
              <a:off x="4847638" y="1557171"/>
              <a:ext cx="98960" cy="21509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50000"/>
                      <a:lumOff val="50000"/>
                    </a:schemeClr>
                  </a:solidFill>
                  <a:effectLst/>
                  <a:uLnTx/>
                  <a:uFillTx/>
                  <a:latin typeface="Arial"/>
                  <a:ea typeface="+mn-ea"/>
                  <a:cs typeface="+mn-cs"/>
                </a:rPr>
                <a:t>4</a:t>
              </a:r>
            </a:p>
          </p:txBody>
        </p:sp>
        <p:sp>
          <p:nvSpPr>
            <p:cNvPr id="77" name="TextBox 76">
              <a:extLst>
                <a:ext uri="{FF2B5EF4-FFF2-40B4-BE49-F238E27FC236}">
                  <a16:creationId xmlns:a16="http://schemas.microsoft.com/office/drawing/2014/main" id="{8F9A7E24-7C70-4564-98FE-9BF9A6E02DC3}"/>
                </a:ext>
              </a:extLst>
            </p:cNvPr>
            <p:cNvSpPr txBox="1"/>
            <p:nvPr/>
          </p:nvSpPr>
          <p:spPr>
            <a:xfrm>
              <a:off x="6738271" y="1557171"/>
              <a:ext cx="197917" cy="21509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50000"/>
                      <a:lumOff val="50000"/>
                    </a:schemeClr>
                  </a:solidFill>
                  <a:effectLst/>
                  <a:uLnTx/>
                  <a:uFillTx/>
                  <a:latin typeface="Arial"/>
                  <a:ea typeface="+mn-ea"/>
                  <a:cs typeface="+mn-cs"/>
                </a:rPr>
                <a:t>10</a:t>
              </a:r>
            </a:p>
          </p:txBody>
        </p:sp>
        <p:sp>
          <p:nvSpPr>
            <p:cNvPr id="83" name="TextBox 82">
              <a:extLst>
                <a:ext uri="{FF2B5EF4-FFF2-40B4-BE49-F238E27FC236}">
                  <a16:creationId xmlns:a16="http://schemas.microsoft.com/office/drawing/2014/main" id="{938FEA50-5B9D-4037-802E-E47341325CF4}"/>
                </a:ext>
              </a:extLst>
            </p:cNvPr>
            <p:cNvSpPr txBox="1"/>
            <p:nvPr/>
          </p:nvSpPr>
          <p:spPr>
            <a:xfrm>
              <a:off x="11279568" y="1557171"/>
              <a:ext cx="197917" cy="21509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50000"/>
                      <a:lumOff val="50000"/>
                    </a:schemeClr>
                  </a:solidFill>
                  <a:effectLst/>
                  <a:uLnTx/>
                  <a:uFillTx/>
                  <a:latin typeface="Arial"/>
                  <a:ea typeface="+mn-ea"/>
                  <a:cs typeface="+mn-cs"/>
                </a:rPr>
                <a:t>24</a:t>
              </a:r>
            </a:p>
          </p:txBody>
        </p:sp>
        <p:sp>
          <p:nvSpPr>
            <p:cNvPr id="84" name="TextBox 83">
              <a:extLst>
                <a:ext uri="{FF2B5EF4-FFF2-40B4-BE49-F238E27FC236}">
                  <a16:creationId xmlns:a16="http://schemas.microsoft.com/office/drawing/2014/main" id="{C99958CA-5FAC-495C-BA6D-CF1807C9C906}"/>
                </a:ext>
              </a:extLst>
            </p:cNvPr>
            <p:cNvSpPr txBox="1"/>
            <p:nvPr/>
          </p:nvSpPr>
          <p:spPr>
            <a:xfrm>
              <a:off x="7159545" y="2568999"/>
              <a:ext cx="4218981" cy="426030"/>
            </a:xfrm>
            <a:prstGeom prst="rect">
              <a:avLst/>
            </a:prstGeom>
            <a:solidFill>
              <a:srgbClr val="0972C9"/>
            </a:solidFill>
          </p:spPr>
          <p:txBody>
            <a:bodyPr wrap="none" lIns="91440" rIns="45720" rtlCol="0" anchor="ctr" anchorCtr="0">
              <a:noAutofit/>
            </a:bodyPr>
            <a:lstStyle/>
            <a:p>
              <a:pPr lvl="0">
                <a:defRPr/>
              </a:pPr>
              <a:r>
                <a:rPr lang="en-US" altLang="en-US" sz="1600" b="1" dirty="0">
                  <a:solidFill>
                    <a:schemeClr val="bg1"/>
                  </a:solidFill>
                </a:rPr>
                <a:t>LEN 600 mg bid x 2d, then q3d</a:t>
              </a:r>
              <a:endParaRPr lang="en-US" altLang="en-US" sz="1200" b="1" dirty="0">
                <a:solidFill>
                  <a:schemeClr val="bg1"/>
                </a:solidFill>
              </a:endParaRPr>
            </a:p>
          </p:txBody>
        </p:sp>
        <p:sp>
          <p:nvSpPr>
            <p:cNvPr id="87" name="Oval 86">
              <a:extLst>
                <a:ext uri="{FF2B5EF4-FFF2-40B4-BE49-F238E27FC236}">
                  <a16:creationId xmlns:a16="http://schemas.microsoft.com/office/drawing/2014/main" id="{51A25571-8A5D-4873-9F99-7C6857DDFCE6}"/>
                </a:ext>
              </a:extLst>
            </p:cNvPr>
            <p:cNvSpPr/>
            <p:nvPr/>
          </p:nvSpPr>
          <p:spPr>
            <a:xfrm>
              <a:off x="4617921" y="1979709"/>
              <a:ext cx="558393" cy="558393"/>
            </a:xfrm>
            <a:prstGeom prst="ellipse">
              <a:avLst/>
            </a:prstGeom>
            <a:solidFill>
              <a:srgbClr val="154695"/>
            </a:solidFill>
          </p:spPr>
          <p:txBody>
            <a:bodyPr wrap="none" anchor="ctr" anchorCtr="0">
              <a:noAutofit/>
            </a:bodyPr>
            <a:lstStyle/>
            <a:p>
              <a:pPr lvl="0" algn="ctr">
                <a:defRPr/>
              </a:pPr>
              <a:r>
                <a:rPr lang="en-US" sz="1600" b="1" dirty="0">
                  <a:solidFill>
                    <a:schemeClr val="bg1"/>
                  </a:solidFill>
                </a:rPr>
                <a:t>ROS</a:t>
              </a:r>
            </a:p>
          </p:txBody>
        </p:sp>
        <p:sp>
          <p:nvSpPr>
            <p:cNvPr id="92" name="TextBox 91">
              <a:extLst>
                <a:ext uri="{FF2B5EF4-FFF2-40B4-BE49-F238E27FC236}">
                  <a16:creationId xmlns:a16="http://schemas.microsoft.com/office/drawing/2014/main" id="{15A31699-DBF4-4716-90CE-26B6FF5ADD56}"/>
                </a:ext>
              </a:extLst>
            </p:cNvPr>
            <p:cNvSpPr txBox="1"/>
            <p:nvPr/>
          </p:nvSpPr>
          <p:spPr>
            <a:xfrm>
              <a:off x="9340996" y="1557171"/>
              <a:ext cx="197917" cy="21509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50000"/>
                      <a:lumOff val="50000"/>
                    </a:schemeClr>
                  </a:solidFill>
                  <a:effectLst/>
                  <a:uLnTx/>
                  <a:uFillTx/>
                  <a:latin typeface="Arial"/>
                  <a:ea typeface="+mn-ea"/>
                  <a:cs typeface="+mn-cs"/>
                </a:rPr>
                <a:t>18</a:t>
              </a:r>
            </a:p>
          </p:txBody>
        </p:sp>
        <p:sp>
          <p:nvSpPr>
            <p:cNvPr id="114" name="TextBox 113">
              <a:extLst>
                <a:ext uri="{FF2B5EF4-FFF2-40B4-BE49-F238E27FC236}">
                  <a16:creationId xmlns:a16="http://schemas.microsoft.com/office/drawing/2014/main" id="{2C1608D6-3113-40D9-AC25-857FDF1E2F64}"/>
                </a:ext>
              </a:extLst>
            </p:cNvPr>
            <p:cNvSpPr txBox="1"/>
            <p:nvPr/>
          </p:nvSpPr>
          <p:spPr>
            <a:xfrm>
              <a:off x="5822288" y="1557171"/>
              <a:ext cx="98960" cy="21509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50000"/>
                      <a:lumOff val="50000"/>
                    </a:schemeClr>
                  </a:solidFill>
                  <a:effectLst/>
                  <a:uLnTx/>
                  <a:uFillTx/>
                  <a:latin typeface="Arial"/>
                  <a:ea typeface="+mn-ea"/>
                  <a:cs typeface="+mn-cs"/>
                </a:rPr>
                <a:t>7</a:t>
              </a:r>
            </a:p>
          </p:txBody>
        </p:sp>
        <p:sp>
          <p:nvSpPr>
            <p:cNvPr id="115" name="TextBox 114">
              <a:extLst>
                <a:ext uri="{FF2B5EF4-FFF2-40B4-BE49-F238E27FC236}">
                  <a16:creationId xmlns:a16="http://schemas.microsoft.com/office/drawing/2014/main" id="{C95D3A16-8914-4748-B87C-B99ECB1F6B98}"/>
                </a:ext>
              </a:extLst>
            </p:cNvPr>
            <p:cNvSpPr txBox="1"/>
            <p:nvPr/>
          </p:nvSpPr>
          <p:spPr>
            <a:xfrm>
              <a:off x="7066806" y="1557171"/>
              <a:ext cx="188058" cy="21509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50000"/>
                      <a:lumOff val="50000"/>
                    </a:schemeClr>
                  </a:solidFill>
                  <a:effectLst/>
                  <a:uLnTx/>
                  <a:uFillTx/>
                  <a:latin typeface="Arial"/>
                  <a:ea typeface="+mn-ea"/>
                  <a:cs typeface="+mn-cs"/>
                </a:rPr>
                <a:t>11</a:t>
              </a:r>
            </a:p>
          </p:txBody>
        </p:sp>
        <p:sp>
          <p:nvSpPr>
            <p:cNvPr id="118" name="Oval 117">
              <a:extLst>
                <a:ext uri="{FF2B5EF4-FFF2-40B4-BE49-F238E27FC236}">
                  <a16:creationId xmlns:a16="http://schemas.microsoft.com/office/drawing/2014/main" id="{542C453F-6D91-410D-871D-C884E0B1F34E}"/>
                </a:ext>
              </a:extLst>
            </p:cNvPr>
            <p:cNvSpPr/>
            <p:nvPr/>
          </p:nvSpPr>
          <p:spPr>
            <a:xfrm>
              <a:off x="5587382" y="1979709"/>
              <a:ext cx="558393" cy="558393"/>
            </a:xfrm>
            <a:prstGeom prst="ellipse">
              <a:avLst/>
            </a:prstGeom>
            <a:solidFill>
              <a:srgbClr val="800080"/>
            </a:solidFill>
          </p:spPr>
          <p:txBody>
            <a:bodyPr wrap="none" anchor="ctr" anchorCtr="0">
              <a:noAutofit/>
            </a:bodyPr>
            <a:lstStyle/>
            <a:p>
              <a:pPr lvl="0" algn="ctr">
                <a:defRPr/>
              </a:pPr>
              <a:r>
                <a:rPr lang="en-US" sz="1600" b="1" dirty="0">
                  <a:solidFill>
                    <a:schemeClr val="bg1"/>
                  </a:solidFill>
                </a:rPr>
                <a:t>TAF</a:t>
              </a:r>
            </a:p>
          </p:txBody>
        </p:sp>
        <p:sp>
          <p:nvSpPr>
            <p:cNvPr id="119" name="Oval 118">
              <a:extLst>
                <a:ext uri="{FF2B5EF4-FFF2-40B4-BE49-F238E27FC236}">
                  <a16:creationId xmlns:a16="http://schemas.microsoft.com/office/drawing/2014/main" id="{91E1FF46-59D5-45B4-8329-35A5DD2A4A88}"/>
                </a:ext>
              </a:extLst>
            </p:cNvPr>
            <p:cNvSpPr/>
            <p:nvPr/>
          </p:nvSpPr>
          <p:spPr>
            <a:xfrm>
              <a:off x="6558032" y="1979709"/>
              <a:ext cx="558393" cy="558393"/>
            </a:xfrm>
            <a:prstGeom prst="ellipse">
              <a:avLst/>
            </a:prstGeom>
            <a:solidFill>
              <a:srgbClr val="CE42C0"/>
            </a:solidFill>
          </p:spPr>
          <p:txBody>
            <a:bodyPr wrap="none" anchor="ctr" anchorCtr="0">
              <a:noAutofit/>
            </a:bodyPr>
            <a:lstStyle/>
            <a:p>
              <a:pPr lvl="0" algn="ctr">
                <a:defRPr/>
              </a:pPr>
              <a:r>
                <a:rPr lang="en-US" sz="1600" b="1" dirty="0">
                  <a:solidFill>
                    <a:schemeClr val="bg1"/>
                  </a:solidFill>
                </a:rPr>
                <a:t>MDZ</a:t>
              </a:r>
            </a:p>
          </p:txBody>
        </p:sp>
        <p:sp>
          <p:nvSpPr>
            <p:cNvPr id="120" name="TextBox 119">
              <a:extLst>
                <a:ext uri="{FF2B5EF4-FFF2-40B4-BE49-F238E27FC236}">
                  <a16:creationId xmlns:a16="http://schemas.microsoft.com/office/drawing/2014/main" id="{701CB79F-44FD-402C-ABA6-C6DA2B0B1C1C}"/>
                </a:ext>
              </a:extLst>
            </p:cNvPr>
            <p:cNvSpPr txBox="1"/>
            <p:nvPr/>
          </p:nvSpPr>
          <p:spPr>
            <a:xfrm>
              <a:off x="8360073" y="1557171"/>
              <a:ext cx="197917" cy="21509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50000"/>
                      <a:lumOff val="50000"/>
                    </a:schemeClr>
                  </a:solidFill>
                  <a:effectLst/>
                  <a:uLnTx/>
                  <a:uFillTx/>
                  <a:latin typeface="Arial"/>
                  <a:ea typeface="+mn-ea"/>
                  <a:cs typeface="+mn-cs"/>
                </a:rPr>
                <a:t>15</a:t>
              </a:r>
            </a:p>
          </p:txBody>
        </p:sp>
        <p:sp>
          <p:nvSpPr>
            <p:cNvPr id="126" name="Oval 125">
              <a:extLst>
                <a:ext uri="{FF2B5EF4-FFF2-40B4-BE49-F238E27FC236}">
                  <a16:creationId xmlns:a16="http://schemas.microsoft.com/office/drawing/2014/main" id="{60A88DEE-0C29-4EA0-9000-CF612EBF647A}"/>
                </a:ext>
              </a:extLst>
            </p:cNvPr>
            <p:cNvSpPr/>
            <p:nvPr/>
          </p:nvSpPr>
          <p:spPr>
            <a:xfrm>
              <a:off x="8179834" y="1979709"/>
              <a:ext cx="558393" cy="558393"/>
            </a:xfrm>
            <a:prstGeom prst="ellipse">
              <a:avLst/>
            </a:prstGeom>
            <a:solidFill>
              <a:srgbClr val="7C81D3"/>
            </a:solidFill>
          </p:spPr>
          <p:txBody>
            <a:bodyPr wrap="none" anchor="ctr" anchorCtr="0">
              <a:noAutofit/>
            </a:bodyPr>
            <a:lstStyle/>
            <a:p>
              <a:pPr lvl="0" algn="ctr">
                <a:defRPr/>
              </a:pPr>
              <a:r>
                <a:rPr lang="en-US" sz="1600" b="1" dirty="0">
                  <a:solidFill>
                    <a:schemeClr val="bg1"/>
                  </a:solidFill>
                </a:rPr>
                <a:t>PIT</a:t>
              </a:r>
            </a:p>
          </p:txBody>
        </p:sp>
        <p:sp>
          <p:nvSpPr>
            <p:cNvPr id="127" name="Oval 126">
              <a:extLst>
                <a:ext uri="{FF2B5EF4-FFF2-40B4-BE49-F238E27FC236}">
                  <a16:creationId xmlns:a16="http://schemas.microsoft.com/office/drawing/2014/main" id="{027FF891-761C-40CA-902F-A0A61FFF7858}"/>
                </a:ext>
              </a:extLst>
            </p:cNvPr>
            <p:cNvSpPr/>
            <p:nvPr/>
          </p:nvSpPr>
          <p:spPr>
            <a:xfrm>
              <a:off x="9151232" y="1979709"/>
              <a:ext cx="558393" cy="558393"/>
            </a:xfrm>
            <a:prstGeom prst="ellipse">
              <a:avLst/>
            </a:prstGeom>
            <a:solidFill>
              <a:srgbClr val="154695"/>
            </a:solidFill>
          </p:spPr>
          <p:txBody>
            <a:bodyPr wrap="none" anchor="ctr" anchorCtr="0">
              <a:noAutofit/>
            </a:bodyPr>
            <a:lstStyle/>
            <a:p>
              <a:pPr lvl="0" algn="ctr">
                <a:defRPr/>
              </a:pPr>
              <a:r>
                <a:rPr lang="en-US" sz="1600" b="1" dirty="0">
                  <a:solidFill>
                    <a:schemeClr val="bg1"/>
                  </a:solidFill>
                </a:rPr>
                <a:t>ROS</a:t>
              </a:r>
            </a:p>
          </p:txBody>
        </p:sp>
        <p:sp>
          <p:nvSpPr>
            <p:cNvPr id="128" name="Oval 127">
              <a:extLst>
                <a:ext uri="{FF2B5EF4-FFF2-40B4-BE49-F238E27FC236}">
                  <a16:creationId xmlns:a16="http://schemas.microsoft.com/office/drawing/2014/main" id="{89BD5FA1-5BE9-4ED7-8425-D1F6A4B2862C}"/>
                </a:ext>
              </a:extLst>
            </p:cNvPr>
            <p:cNvSpPr/>
            <p:nvPr/>
          </p:nvSpPr>
          <p:spPr>
            <a:xfrm>
              <a:off x="10126179" y="1979709"/>
              <a:ext cx="558393" cy="558393"/>
            </a:xfrm>
            <a:prstGeom prst="ellipse">
              <a:avLst/>
            </a:prstGeom>
            <a:solidFill>
              <a:srgbClr val="800080"/>
            </a:solidFill>
          </p:spPr>
          <p:txBody>
            <a:bodyPr wrap="none" anchor="ctr" anchorCtr="0">
              <a:noAutofit/>
            </a:bodyPr>
            <a:lstStyle/>
            <a:p>
              <a:pPr lvl="0" algn="ctr">
                <a:defRPr/>
              </a:pPr>
              <a:r>
                <a:rPr lang="en-US" sz="1600" b="1" dirty="0">
                  <a:solidFill>
                    <a:schemeClr val="bg1"/>
                  </a:solidFill>
                </a:rPr>
                <a:t>TAF</a:t>
              </a:r>
            </a:p>
          </p:txBody>
        </p:sp>
        <p:sp>
          <p:nvSpPr>
            <p:cNvPr id="129" name="Oval 128">
              <a:extLst>
                <a:ext uri="{FF2B5EF4-FFF2-40B4-BE49-F238E27FC236}">
                  <a16:creationId xmlns:a16="http://schemas.microsoft.com/office/drawing/2014/main" id="{04DFEFD7-CB7A-47E0-AA43-1D2CE7C34743}"/>
                </a:ext>
              </a:extLst>
            </p:cNvPr>
            <p:cNvSpPr/>
            <p:nvPr/>
          </p:nvSpPr>
          <p:spPr>
            <a:xfrm>
              <a:off x="11099329" y="1979709"/>
              <a:ext cx="558393" cy="558393"/>
            </a:xfrm>
            <a:prstGeom prst="ellipse">
              <a:avLst/>
            </a:prstGeom>
            <a:solidFill>
              <a:srgbClr val="CE42C0"/>
            </a:solidFill>
          </p:spPr>
          <p:txBody>
            <a:bodyPr wrap="none" anchor="ctr" anchorCtr="0">
              <a:noAutofit/>
            </a:bodyPr>
            <a:lstStyle/>
            <a:p>
              <a:pPr lvl="0" algn="ctr">
                <a:defRPr/>
              </a:pPr>
              <a:r>
                <a:rPr lang="en-US" sz="1600" b="1" dirty="0">
                  <a:solidFill>
                    <a:schemeClr val="bg1"/>
                  </a:solidFill>
                </a:rPr>
                <a:t>MDZ</a:t>
              </a:r>
            </a:p>
          </p:txBody>
        </p:sp>
        <p:sp>
          <p:nvSpPr>
            <p:cNvPr id="60" name="Rectangle 2">
              <a:extLst>
                <a:ext uri="{FF2B5EF4-FFF2-40B4-BE49-F238E27FC236}">
                  <a16:creationId xmlns:a16="http://schemas.microsoft.com/office/drawing/2014/main" id="{D6A34B74-BE9E-4C51-8BF4-5DC5238A9C2E}"/>
                </a:ext>
              </a:extLst>
            </p:cNvPr>
            <p:cNvSpPr/>
            <p:nvPr/>
          </p:nvSpPr>
          <p:spPr bwMode="auto">
            <a:xfrm>
              <a:off x="3922240" y="1782239"/>
              <a:ext cx="7456286" cy="117322"/>
            </a:xfrm>
            <a:custGeom>
              <a:avLst/>
              <a:gdLst>
                <a:gd name="connsiteX0" fmla="*/ 0 w 4715086"/>
                <a:gd name="connsiteY0" fmla="*/ 0 h 307716"/>
                <a:gd name="connsiteX1" fmla="*/ 4715086 w 4715086"/>
                <a:gd name="connsiteY1" fmla="*/ 0 h 307716"/>
                <a:gd name="connsiteX2" fmla="*/ 4715086 w 4715086"/>
                <a:gd name="connsiteY2" fmla="*/ 307716 h 307716"/>
                <a:gd name="connsiteX3" fmla="*/ 0 w 4715086"/>
                <a:gd name="connsiteY3" fmla="*/ 307716 h 307716"/>
                <a:gd name="connsiteX4" fmla="*/ 0 w 4715086"/>
                <a:gd name="connsiteY4" fmla="*/ 0 h 307716"/>
                <a:gd name="connsiteX0" fmla="*/ 4715086 w 4806526"/>
                <a:gd name="connsiteY0" fmla="*/ 0 h 307716"/>
                <a:gd name="connsiteX1" fmla="*/ 4715086 w 4806526"/>
                <a:gd name="connsiteY1" fmla="*/ 307716 h 307716"/>
                <a:gd name="connsiteX2" fmla="*/ 0 w 4806526"/>
                <a:gd name="connsiteY2" fmla="*/ 307716 h 307716"/>
                <a:gd name="connsiteX3" fmla="*/ 0 w 4806526"/>
                <a:gd name="connsiteY3" fmla="*/ 0 h 307716"/>
                <a:gd name="connsiteX4" fmla="*/ 4806526 w 4806526"/>
                <a:gd name="connsiteY4" fmla="*/ 91440 h 307716"/>
                <a:gd name="connsiteX0" fmla="*/ 4715086 w 4715086"/>
                <a:gd name="connsiteY0" fmla="*/ 0 h 307716"/>
                <a:gd name="connsiteX1" fmla="*/ 4715086 w 4715086"/>
                <a:gd name="connsiteY1" fmla="*/ 307716 h 307716"/>
                <a:gd name="connsiteX2" fmla="*/ 0 w 4715086"/>
                <a:gd name="connsiteY2" fmla="*/ 307716 h 307716"/>
                <a:gd name="connsiteX3" fmla="*/ 0 w 4715086"/>
                <a:gd name="connsiteY3" fmla="*/ 0 h 307716"/>
              </a:gdLst>
              <a:ahLst/>
              <a:cxnLst>
                <a:cxn ang="0">
                  <a:pos x="connsiteX0" y="connsiteY0"/>
                </a:cxn>
                <a:cxn ang="0">
                  <a:pos x="connsiteX1" y="connsiteY1"/>
                </a:cxn>
                <a:cxn ang="0">
                  <a:pos x="connsiteX2" y="connsiteY2"/>
                </a:cxn>
                <a:cxn ang="0">
                  <a:pos x="connsiteX3" y="connsiteY3"/>
                </a:cxn>
              </a:cxnLst>
              <a:rect l="l" t="t" r="r" b="b"/>
              <a:pathLst>
                <a:path w="4715086" h="307716">
                  <a:moveTo>
                    <a:pt x="4715086" y="0"/>
                  </a:moveTo>
                  <a:lnTo>
                    <a:pt x="4715086" y="307716"/>
                  </a:lnTo>
                  <a:lnTo>
                    <a:pt x="0" y="307716"/>
                  </a:lnTo>
                  <a:lnTo>
                    <a:pt x="0" y="0"/>
                  </a:lnTo>
                </a:path>
              </a:pathLst>
            </a:custGeom>
            <a:no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25000"/>
                </a:spcAft>
                <a:buClrTx/>
                <a:buSzTx/>
                <a:tabLst/>
                <a:defRPr/>
              </a:pPr>
              <a:endParaRPr kumimoji="0" lang="en-US" b="1" i="0" u="none" strike="noStrike" kern="1200" cap="none" spc="0" normalizeH="0" baseline="-25000" noProof="0" dirty="0">
                <a:ln>
                  <a:noFill/>
                </a:ln>
                <a:solidFill>
                  <a:srgbClr val="000000"/>
                </a:solidFill>
                <a:effectLst/>
                <a:uLnTx/>
                <a:uFillTx/>
                <a:latin typeface="Arial" pitchFamily="34" charset="0"/>
                <a:ea typeface="+mn-ea"/>
                <a:cs typeface="+mn-cs"/>
              </a:endParaRPr>
            </a:p>
          </p:txBody>
        </p:sp>
        <p:sp>
          <p:nvSpPr>
            <p:cNvPr id="59" name="Rectangle 2">
              <a:extLst>
                <a:ext uri="{FF2B5EF4-FFF2-40B4-BE49-F238E27FC236}">
                  <a16:creationId xmlns:a16="http://schemas.microsoft.com/office/drawing/2014/main" id="{99EF8FD0-9BE4-4A6E-8CBE-EBA1FFAB0CD8}"/>
                </a:ext>
              </a:extLst>
            </p:cNvPr>
            <p:cNvSpPr/>
            <p:nvPr/>
          </p:nvSpPr>
          <p:spPr bwMode="auto">
            <a:xfrm>
              <a:off x="6839733" y="1782239"/>
              <a:ext cx="324589" cy="117322"/>
            </a:xfrm>
            <a:custGeom>
              <a:avLst/>
              <a:gdLst>
                <a:gd name="connsiteX0" fmla="*/ 0 w 4715086"/>
                <a:gd name="connsiteY0" fmla="*/ 0 h 307716"/>
                <a:gd name="connsiteX1" fmla="*/ 4715086 w 4715086"/>
                <a:gd name="connsiteY1" fmla="*/ 0 h 307716"/>
                <a:gd name="connsiteX2" fmla="*/ 4715086 w 4715086"/>
                <a:gd name="connsiteY2" fmla="*/ 307716 h 307716"/>
                <a:gd name="connsiteX3" fmla="*/ 0 w 4715086"/>
                <a:gd name="connsiteY3" fmla="*/ 307716 h 307716"/>
                <a:gd name="connsiteX4" fmla="*/ 0 w 4715086"/>
                <a:gd name="connsiteY4" fmla="*/ 0 h 307716"/>
                <a:gd name="connsiteX0" fmla="*/ 4715086 w 4806526"/>
                <a:gd name="connsiteY0" fmla="*/ 0 h 307716"/>
                <a:gd name="connsiteX1" fmla="*/ 4715086 w 4806526"/>
                <a:gd name="connsiteY1" fmla="*/ 307716 h 307716"/>
                <a:gd name="connsiteX2" fmla="*/ 0 w 4806526"/>
                <a:gd name="connsiteY2" fmla="*/ 307716 h 307716"/>
                <a:gd name="connsiteX3" fmla="*/ 0 w 4806526"/>
                <a:gd name="connsiteY3" fmla="*/ 0 h 307716"/>
                <a:gd name="connsiteX4" fmla="*/ 4806526 w 4806526"/>
                <a:gd name="connsiteY4" fmla="*/ 91440 h 307716"/>
                <a:gd name="connsiteX0" fmla="*/ 4715086 w 4715086"/>
                <a:gd name="connsiteY0" fmla="*/ 0 h 307716"/>
                <a:gd name="connsiteX1" fmla="*/ 4715086 w 4715086"/>
                <a:gd name="connsiteY1" fmla="*/ 307716 h 307716"/>
                <a:gd name="connsiteX2" fmla="*/ 0 w 4715086"/>
                <a:gd name="connsiteY2" fmla="*/ 307716 h 307716"/>
                <a:gd name="connsiteX3" fmla="*/ 0 w 4715086"/>
                <a:gd name="connsiteY3" fmla="*/ 0 h 307716"/>
              </a:gdLst>
              <a:ahLst/>
              <a:cxnLst>
                <a:cxn ang="0">
                  <a:pos x="connsiteX0" y="connsiteY0"/>
                </a:cxn>
                <a:cxn ang="0">
                  <a:pos x="connsiteX1" y="connsiteY1"/>
                </a:cxn>
                <a:cxn ang="0">
                  <a:pos x="connsiteX2" y="connsiteY2"/>
                </a:cxn>
                <a:cxn ang="0">
                  <a:pos x="connsiteX3" y="connsiteY3"/>
                </a:cxn>
              </a:cxnLst>
              <a:rect l="l" t="t" r="r" b="b"/>
              <a:pathLst>
                <a:path w="4715086" h="307716">
                  <a:moveTo>
                    <a:pt x="4715086" y="0"/>
                  </a:moveTo>
                  <a:lnTo>
                    <a:pt x="4715086" y="307716"/>
                  </a:lnTo>
                  <a:lnTo>
                    <a:pt x="0" y="307716"/>
                  </a:lnTo>
                  <a:lnTo>
                    <a:pt x="0" y="0"/>
                  </a:lnTo>
                </a:path>
              </a:pathLst>
            </a:custGeom>
            <a:no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25000"/>
                </a:spcAft>
                <a:buClrTx/>
                <a:buSzTx/>
                <a:buFontTx/>
                <a:buChar char="•"/>
                <a:tabLst/>
                <a:defRPr/>
              </a:pPr>
              <a:endParaRPr kumimoji="0" lang="en-US" b="1" i="0" u="none" strike="noStrike" kern="1200" cap="none" spc="0" normalizeH="0" baseline="-25000" noProof="0">
                <a:ln>
                  <a:noFill/>
                </a:ln>
                <a:solidFill>
                  <a:srgbClr val="000000"/>
                </a:solidFill>
                <a:effectLst/>
                <a:uLnTx/>
                <a:uFillTx/>
                <a:latin typeface="Arial" pitchFamily="34" charset="0"/>
                <a:ea typeface="+mn-ea"/>
                <a:cs typeface="+mn-cs"/>
              </a:endParaRPr>
            </a:p>
          </p:txBody>
        </p:sp>
        <p:sp>
          <p:nvSpPr>
            <p:cNvPr id="89" name="Rectangle 2">
              <a:extLst>
                <a:ext uri="{FF2B5EF4-FFF2-40B4-BE49-F238E27FC236}">
                  <a16:creationId xmlns:a16="http://schemas.microsoft.com/office/drawing/2014/main" id="{0A2F3C4E-90EB-4CD7-BB4F-92090068B086}"/>
                </a:ext>
              </a:extLst>
            </p:cNvPr>
            <p:cNvSpPr/>
            <p:nvPr/>
          </p:nvSpPr>
          <p:spPr bwMode="auto">
            <a:xfrm>
              <a:off x="3921526" y="1782607"/>
              <a:ext cx="972978" cy="117322"/>
            </a:xfrm>
            <a:custGeom>
              <a:avLst/>
              <a:gdLst>
                <a:gd name="connsiteX0" fmla="*/ 0 w 4715086"/>
                <a:gd name="connsiteY0" fmla="*/ 0 h 307716"/>
                <a:gd name="connsiteX1" fmla="*/ 4715086 w 4715086"/>
                <a:gd name="connsiteY1" fmla="*/ 0 h 307716"/>
                <a:gd name="connsiteX2" fmla="*/ 4715086 w 4715086"/>
                <a:gd name="connsiteY2" fmla="*/ 307716 h 307716"/>
                <a:gd name="connsiteX3" fmla="*/ 0 w 4715086"/>
                <a:gd name="connsiteY3" fmla="*/ 307716 h 307716"/>
                <a:gd name="connsiteX4" fmla="*/ 0 w 4715086"/>
                <a:gd name="connsiteY4" fmla="*/ 0 h 307716"/>
                <a:gd name="connsiteX0" fmla="*/ 4715086 w 4806526"/>
                <a:gd name="connsiteY0" fmla="*/ 0 h 307716"/>
                <a:gd name="connsiteX1" fmla="*/ 4715086 w 4806526"/>
                <a:gd name="connsiteY1" fmla="*/ 307716 h 307716"/>
                <a:gd name="connsiteX2" fmla="*/ 0 w 4806526"/>
                <a:gd name="connsiteY2" fmla="*/ 307716 h 307716"/>
                <a:gd name="connsiteX3" fmla="*/ 0 w 4806526"/>
                <a:gd name="connsiteY3" fmla="*/ 0 h 307716"/>
                <a:gd name="connsiteX4" fmla="*/ 4806526 w 4806526"/>
                <a:gd name="connsiteY4" fmla="*/ 91440 h 307716"/>
                <a:gd name="connsiteX0" fmla="*/ 4715086 w 4715086"/>
                <a:gd name="connsiteY0" fmla="*/ 0 h 307716"/>
                <a:gd name="connsiteX1" fmla="*/ 4715086 w 4715086"/>
                <a:gd name="connsiteY1" fmla="*/ 307716 h 307716"/>
                <a:gd name="connsiteX2" fmla="*/ 0 w 4715086"/>
                <a:gd name="connsiteY2" fmla="*/ 307716 h 307716"/>
                <a:gd name="connsiteX3" fmla="*/ 0 w 4715086"/>
                <a:gd name="connsiteY3" fmla="*/ 0 h 307716"/>
              </a:gdLst>
              <a:ahLst/>
              <a:cxnLst>
                <a:cxn ang="0">
                  <a:pos x="connsiteX0" y="connsiteY0"/>
                </a:cxn>
                <a:cxn ang="0">
                  <a:pos x="connsiteX1" y="connsiteY1"/>
                </a:cxn>
                <a:cxn ang="0">
                  <a:pos x="connsiteX2" y="connsiteY2"/>
                </a:cxn>
                <a:cxn ang="0">
                  <a:pos x="connsiteX3" y="connsiteY3"/>
                </a:cxn>
              </a:cxnLst>
              <a:rect l="l" t="t" r="r" b="b"/>
              <a:pathLst>
                <a:path w="4715086" h="307716">
                  <a:moveTo>
                    <a:pt x="4715086" y="0"/>
                  </a:moveTo>
                  <a:lnTo>
                    <a:pt x="4715086" y="307716"/>
                  </a:lnTo>
                  <a:lnTo>
                    <a:pt x="0" y="307716"/>
                  </a:lnTo>
                  <a:lnTo>
                    <a:pt x="0" y="0"/>
                  </a:lnTo>
                </a:path>
              </a:pathLst>
            </a:custGeom>
            <a:no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25000"/>
                </a:spcAft>
                <a:buClrTx/>
                <a:buSzTx/>
                <a:buFontTx/>
                <a:buChar char="•"/>
                <a:tabLst/>
                <a:defRPr/>
              </a:pPr>
              <a:endParaRPr kumimoji="0" lang="en-US" b="1" i="0" u="none" strike="noStrike" kern="1200" cap="none" spc="0" normalizeH="0" baseline="-25000" noProof="0">
                <a:ln>
                  <a:noFill/>
                </a:ln>
                <a:solidFill>
                  <a:srgbClr val="000000"/>
                </a:solidFill>
                <a:effectLst/>
                <a:uLnTx/>
                <a:uFillTx/>
                <a:latin typeface="Arial" pitchFamily="34" charset="0"/>
                <a:ea typeface="+mn-ea"/>
                <a:cs typeface="+mn-cs"/>
              </a:endParaRPr>
            </a:p>
          </p:txBody>
        </p:sp>
        <p:sp>
          <p:nvSpPr>
            <p:cNvPr id="45" name="Rectangle 2">
              <a:extLst>
                <a:ext uri="{FF2B5EF4-FFF2-40B4-BE49-F238E27FC236}">
                  <a16:creationId xmlns:a16="http://schemas.microsoft.com/office/drawing/2014/main" id="{3F422A84-FA87-4553-8563-69DBAF2467C8}"/>
                </a:ext>
              </a:extLst>
            </p:cNvPr>
            <p:cNvSpPr/>
            <p:nvPr/>
          </p:nvSpPr>
          <p:spPr bwMode="auto">
            <a:xfrm>
              <a:off x="4894505" y="1782607"/>
              <a:ext cx="973154" cy="117322"/>
            </a:xfrm>
            <a:custGeom>
              <a:avLst/>
              <a:gdLst>
                <a:gd name="connsiteX0" fmla="*/ 0 w 4715086"/>
                <a:gd name="connsiteY0" fmla="*/ 0 h 307716"/>
                <a:gd name="connsiteX1" fmla="*/ 4715086 w 4715086"/>
                <a:gd name="connsiteY1" fmla="*/ 0 h 307716"/>
                <a:gd name="connsiteX2" fmla="*/ 4715086 w 4715086"/>
                <a:gd name="connsiteY2" fmla="*/ 307716 h 307716"/>
                <a:gd name="connsiteX3" fmla="*/ 0 w 4715086"/>
                <a:gd name="connsiteY3" fmla="*/ 307716 h 307716"/>
                <a:gd name="connsiteX4" fmla="*/ 0 w 4715086"/>
                <a:gd name="connsiteY4" fmla="*/ 0 h 307716"/>
                <a:gd name="connsiteX0" fmla="*/ 4715086 w 4806526"/>
                <a:gd name="connsiteY0" fmla="*/ 0 h 307716"/>
                <a:gd name="connsiteX1" fmla="*/ 4715086 w 4806526"/>
                <a:gd name="connsiteY1" fmla="*/ 307716 h 307716"/>
                <a:gd name="connsiteX2" fmla="*/ 0 w 4806526"/>
                <a:gd name="connsiteY2" fmla="*/ 307716 h 307716"/>
                <a:gd name="connsiteX3" fmla="*/ 0 w 4806526"/>
                <a:gd name="connsiteY3" fmla="*/ 0 h 307716"/>
                <a:gd name="connsiteX4" fmla="*/ 4806526 w 4806526"/>
                <a:gd name="connsiteY4" fmla="*/ 91440 h 307716"/>
                <a:gd name="connsiteX0" fmla="*/ 4715086 w 4715086"/>
                <a:gd name="connsiteY0" fmla="*/ 0 h 307716"/>
                <a:gd name="connsiteX1" fmla="*/ 4715086 w 4715086"/>
                <a:gd name="connsiteY1" fmla="*/ 307716 h 307716"/>
                <a:gd name="connsiteX2" fmla="*/ 0 w 4715086"/>
                <a:gd name="connsiteY2" fmla="*/ 307716 h 307716"/>
                <a:gd name="connsiteX3" fmla="*/ 0 w 4715086"/>
                <a:gd name="connsiteY3" fmla="*/ 0 h 307716"/>
              </a:gdLst>
              <a:ahLst/>
              <a:cxnLst>
                <a:cxn ang="0">
                  <a:pos x="connsiteX0" y="connsiteY0"/>
                </a:cxn>
                <a:cxn ang="0">
                  <a:pos x="connsiteX1" y="connsiteY1"/>
                </a:cxn>
                <a:cxn ang="0">
                  <a:pos x="connsiteX2" y="connsiteY2"/>
                </a:cxn>
                <a:cxn ang="0">
                  <a:pos x="connsiteX3" y="connsiteY3"/>
                </a:cxn>
              </a:cxnLst>
              <a:rect l="l" t="t" r="r" b="b"/>
              <a:pathLst>
                <a:path w="4715086" h="307716">
                  <a:moveTo>
                    <a:pt x="4715086" y="0"/>
                  </a:moveTo>
                  <a:lnTo>
                    <a:pt x="4715086" y="307716"/>
                  </a:lnTo>
                  <a:lnTo>
                    <a:pt x="0" y="307716"/>
                  </a:lnTo>
                  <a:lnTo>
                    <a:pt x="0" y="0"/>
                  </a:lnTo>
                </a:path>
              </a:pathLst>
            </a:custGeom>
            <a:no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25000"/>
                </a:spcAft>
                <a:buClrTx/>
                <a:buSzTx/>
                <a:buFontTx/>
                <a:buChar char="•"/>
                <a:tabLst/>
                <a:defRPr/>
              </a:pPr>
              <a:endParaRPr kumimoji="0" lang="en-US" b="1" i="0" u="none" strike="noStrike" kern="1200" cap="none" spc="0" normalizeH="0" baseline="-25000" noProof="0">
                <a:ln>
                  <a:noFill/>
                </a:ln>
                <a:solidFill>
                  <a:srgbClr val="000000"/>
                </a:solidFill>
                <a:effectLst/>
                <a:uLnTx/>
                <a:uFillTx/>
                <a:latin typeface="Arial" pitchFamily="34" charset="0"/>
                <a:ea typeface="+mn-ea"/>
                <a:cs typeface="+mn-cs"/>
              </a:endParaRPr>
            </a:p>
          </p:txBody>
        </p:sp>
        <p:sp>
          <p:nvSpPr>
            <p:cNvPr id="49" name="Rectangle 2">
              <a:extLst>
                <a:ext uri="{FF2B5EF4-FFF2-40B4-BE49-F238E27FC236}">
                  <a16:creationId xmlns:a16="http://schemas.microsoft.com/office/drawing/2014/main" id="{DFF254CD-F406-4A13-ACFF-1EE2937F0143}"/>
                </a:ext>
              </a:extLst>
            </p:cNvPr>
            <p:cNvSpPr/>
            <p:nvPr/>
          </p:nvSpPr>
          <p:spPr bwMode="auto">
            <a:xfrm>
              <a:off x="5866579" y="1782607"/>
              <a:ext cx="973578" cy="117322"/>
            </a:xfrm>
            <a:custGeom>
              <a:avLst/>
              <a:gdLst>
                <a:gd name="connsiteX0" fmla="*/ 0 w 4715086"/>
                <a:gd name="connsiteY0" fmla="*/ 0 h 307716"/>
                <a:gd name="connsiteX1" fmla="*/ 4715086 w 4715086"/>
                <a:gd name="connsiteY1" fmla="*/ 0 h 307716"/>
                <a:gd name="connsiteX2" fmla="*/ 4715086 w 4715086"/>
                <a:gd name="connsiteY2" fmla="*/ 307716 h 307716"/>
                <a:gd name="connsiteX3" fmla="*/ 0 w 4715086"/>
                <a:gd name="connsiteY3" fmla="*/ 307716 h 307716"/>
                <a:gd name="connsiteX4" fmla="*/ 0 w 4715086"/>
                <a:gd name="connsiteY4" fmla="*/ 0 h 307716"/>
                <a:gd name="connsiteX0" fmla="*/ 4715086 w 4806526"/>
                <a:gd name="connsiteY0" fmla="*/ 0 h 307716"/>
                <a:gd name="connsiteX1" fmla="*/ 4715086 w 4806526"/>
                <a:gd name="connsiteY1" fmla="*/ 307716 h 307716"/>
                <a:gd name="connsiteX2" fmla="*/ 0 w 4806526"/>
                <a:gd name="connsiteY2" fmla="*/ 307716 h 307716"/>
                <a:gd name="connsiteX3" fmla="*/ 0 w 4806526"/>
                <a:gd name="connsiteY3" fmla="*/ 0 h 307716"/>
                <a:gd name="connsiteX4" fmla="*/ 4806526 w 4806526"/>
                <a:gd name="connsiteY4" fmla="*/ 91440 h 307716"/>
                <a:gd name="connsiteX0" fmla="*/ 4715086 w 4715086"/>
                <a:gd name="connsiteY0" fmla="*/ 0 h 307716"/>
                <a:gd name="connsiteX1" fmla="*/ 4715086 w 4715086"/>
                <a:gd name="connsiteY1" fmla="*/ 307716 h 307716"/>
                <a:gd name="connsiteX2" fmla="*/ 0 w 4715086"/>
                <a:gd name="connsiteY2" fmla="*/ 307716 h 307716"/>
                <a:gd name="connsiteX3" fmla="*/ 0 w 4715086"/>
                <a:gd name="connsiteY3" fmla="*/ 0 h 307716"/>
              </a:gdLst>
              <a:ahLst/>
              <a:cxnLst>
                <a:cxn ang="0">
                  <a:pos x="connsiteX0" y="connsiteY0"/>
                </a:cxn>
                <a:cxn ang="0">
                  <a:pos x="connsiteX1" y="connsiteY1"/>
                </a:cxn>
                <a:cxn ang="0">
                  <a:pos x="connsiteX2" y="connsiteY2"/>
                </a:cxn>
                <a:cxn ang="0">
                  <a:pos x="connsiteX3" y="connsiteY3"/>
                </a:cxn>
              </a:cxnLst>
              <a:rect l="l" t="t" r="r" b="b"/>
              <a:pathLst>
                <a:path w="4715086" h="307716">
                  <a:moveTo>
                    <a:pt x="4715086" y="0"/>
                  </a:moveTo>
                  <a:lnTo>
                    <a:pt x="4715086" y="307716"/>
                  </a:lnTo>
                  <a:lnTo>
                    <a:pt x="0" y="307716"/>
                  </a:lnTo>
                  <a:lnTo>
                    <a:pt x="0" y="0"/>
                  </a:lnTo>
                </a:path>
              </a:pathLst>
            </a:custGeom>
            <a:no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25000"/>
                </a:spcAft>
                <a:buClrTx/>
                <a:buSzTx/>
                <a:buFontTx/>
                <a:buChar char="•"/>
                <a:tabLst/>
                <a:defRPr/>
              </a:pPr>
              <a:endParaRPr kumimoji="0" lang="en-US" b="1" i="0" u="none" strike="noStrike" kern="1200" cap="none" spc="0" normalizeH="0" baseline="-25000" noProof="0">
                <a:ln>
                  <a:noFill/>
                </a:ln>
                <a:solidFill>
                  <a:srgbClr val="000000"/>
                </a:solidFill>
                <a:effectLst/>
                <a:uLnTx/>
                <a:uFillTx/>
                <a:latin typeface="Arial" pitchFamily="34" charset="0"/>
                <a:ea typeface="+mn-ea"/>
                <a:cs typeface="+mn-cs"/>
              </a:endParaRPr>
            </a:p>
          </p:txBody>
        </p:sp>
        <p:sp>
          <p:nvSpPr>
            <p:cNvPr id="51" name="Rectangle 2">
              <a:extLst>
                <a:ext uri="{FF2B5EF4-FFF2-40B4-BE49-F238E27FC236}">
                  <a16:creationId xmlns:a16="http://schemas.microsoft.com/office/drawing/2014/main" id="{3B865E3E-8394-459F-8BD9-57CDF31C6CE0}"/>
                </a:ext>
              </a:extLst>
            </p:cNvPr>
            <p:cNvSpPr/>
            <p:nvPr/>
          </p:nvSpPr>
          <p:spPr bwMode="auto">
            <a:xfrm>
              <a:off x="7159545" y="1782607"/>
              <a:ext cx="1301441" cy="117322"/>
            </a:xfrm>
            <a:custGeom>
              <a:avLst/>
              <a:gdLst>
                <a:gd name="connsiteX0" fmla="*/ 0 w 4715086"/>
                <a:gd name="connsiteY0" fmla="*/ 0 h 307716"/>
                <a:gd name="connsiteX1" fmla="*/ 4715086 w 4715086"/>
                <a:gd name="connsiteY1" fmla="*/ 0 h 307716"/>
                <a:gd name="connsiteX2" fmla="*/ 4715086 w 4715086"/>
                <a:gd name="connsiteY2" fmla="*/ 307716 h 307716"/>
                <a:gd name="connsiteX3" fmla="*/ 0 w 4715086"/>
                <a:gd name="connsiteY3" fmla="*/ 307716 h 307716"/>
                <a:gd name="connsiteX4" fmla="*/ 0 w 4715086"/>
                <a:gd name="connsiteY4" fmla="*/ 0 h 307716"/>
                <a:gd name="connsiteX0" fmla="*/ 4715086 w 4806526"/>
                <a:gd name="connsiteY0" fmla="*/ 0 h 307716"/>
                <a:gd name="connsiteX1" fmla="*/ 4715086 w 4806526"/>
                <a:gd name="connsiteY1" fmla="*/ 307716 h 307716"/>
                <a:gd name="connsiteX2" fmla="*/ 0 w 4806526"/>
                <a:gd name="connsiteY2" fmla="*/ 307716 h 307716"/>
                <a:gd name="connsiteX3" fmla="*/ 0 w 4806526"/>
                <a:gd name="connsiteY3" fmla="*/ 0 h 307716"/>
                <a:gd name="connsiteX4" fmla="*/ 4806526 w 4806526"/>
                <a:gd name="connsiteY4" fmla="*/ 91440 h 307716"/>
                <a:gd name="connsiteX0" fmla="*/ 4715086 w 4715086"/>
                <a:gd name="connsiteY0" fmla="*/ 0 h 307716"/>
                <a:gd name="connsiteX1" fmla="*/ 4715086 w 4715086"/>
                <a:gd name="connsiteY1" fmla="*/ 307716 h 307716"/>
                <a:gd name="connsiteX2" fmla="*/ 0 w 4715086"/>
                <a:gd name="connsiteY2" fmla="*/ 307716 h 307716"/>
                <a:gd name="connsiteX3" fmla="*/ 0 w 4715086"/>
                <a:gd name="connsiteY3" fmla="*/ 0 h 307716"/>
              </a:gdLst>
              <a:ahLst/>
              <a:cxnLst>
                <a:cxn ang="0">
                  <a:pos x="connsiteX0" y="connsiteY0"/>
                </a:cxn>
                <a:cxn ang="0">
                  <a:pos x="connsiteX1" y="connsiteY1"/>
                </a:cxn>
                <a:cxn ang="0">
                  <a:pos x="connsiteX2" y="connsiteY2"/>
                </a:cxn>
                <a:cxn ang="0">
                  <a:pos x="connsiteX3" y="connsiteY3"/>
                </a:cxn>
              </a:cxnLst>
              <a:rect l="l" t="t" r="r" b="b"/>
              <a:pathLst>
                <a:path w="4715086" h="307716">
                  <a:moveTo>
                    <a:pt x="4715086" y="0"/>
                  </a:moveTo>
                  <a:lnTo>
                    <a:pt x="4715086" y="307716"/>
                  </a:lnTo>
                  <a:lnTo>
                    <a:pt x="0" y="307716"/>
                  </a:lnTo>
                  <a:lnTo>
                    <a:pt x="0" y="0"/>
                  </a:lnTo>
                </a:path>
              </a:pathLst>
            </a:custGeom>
            <a:no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25000"/>
                </a:spcAft>
                <a:buClrTx/>
                <a:buSzTx/>
                <a:buFontTx/>
                <a:buChar char="•"/>
                <a:tabLst/>
                <a:defRPr/>
              </a:pPr>
              <a:endParaRPr kumimoji="0" lang="en-US" b="1" i="0" u="none" strike="noStrike" kern="1200" cap="none" spc="0" normalizeH="0" baseline="-25000" noProof="0">
                <a:ln>
                  <a:noFill/>
                </a:ln>
                <a:solidFill>
                  <a:srgbClr val="000000"/>
                </a:solidFill>
                <a:effectLst/>
                <a:uLnTx/>
                <a:uFillTx/>
                <a:latin typeface="Arial" pitchFamily="34" charset="0"/>
                <a:ea typeface="+mn-ea"/>
                <a:cs typeface="+mn-cs"/>
              </a:endParaRPr>
            </a:p>
          </p:txBody>
        </p:sp>
        <p:sp>
          <p:nvSpPr>
            <p:cNvPr id="63" name="Rectangle 2">
              <a:extLst>
                <a:ext uri="{FF2B5EF4-FFF2-40B4-BE49-F238E27FC236}">
                  <a16:creationId xmlns:a16="http://schemas.microsoft.com/office/drawing/2014/main" id="{ACE718B3-69D0-4D35-8093-E811E5B11F1F}"/>
                </a:ext>
              </a:extLst>
            </p:cNvPr>
            <p:cNvSpPr/>
            <p:nvPr/>
          </p:nvSpPr>
          <p:spPr bwMode="auto">
            <a:xfrm>
              <a:off x="8459965" y="1782607"/>
              <a:ext cx="973514" cy="117322"/>
            </a:xfrm>
            <a:custGeom>
              <a:avLst/>
              <a:gdLst>
                <a:gd name="connsiteX0" fmla="*/ 0 w 4715086"/>
                <a:gd name="connsiteY0" fmla="*/ 0 h 307716"/>
                <a:gd name="connsiteX1" fmla="*/ 4715086 w 4715086"/>
                <a:gd name="connsiteY1" fmla="*/ 0 h 307716"/>
                <a:gd name="connsiteX2" fmla="*/ 4715086 w 4715086"/>
                <a:gd name="connsiteY2" fmla="*/ 307716 h 307716"/>
                <a:gd name="connsiteX3" fmla="*/ 0 w 4715086"/>
                <a:gd name="connsiteY3" fmla="*/ 307716 h 307716"/>
                <a:gd name="connsiteX4" fmla="*/ 0 w 4715086"/>
                <a:gd name="connsiteY4" fmla="*/ 0 h 307716"/>
                <a:gd name="connsiteX0" fmla="*/ 4715086 w 4806526"/>
                <a:gd name="connsiteY0" fmla="*/ 0 h 307716"/>
                <a:gd name="connsiteX1" fmla="*/ 4715086 w 4806526"/>
                <a:gd name="connsiteY1" fmla="*/ 307716 h 307716"/>
                <a:gd name="connsiteX2" fmla="*/ 0 w 4806526"/>
                <a:gd name="connsiteY2" fmla="*/ 307716 h 307716"/>
                <a:gd name="connsiteX3" fmla="*/ 0 w 4806526"/>
                <a:gd name="connsiteY3" fmla="*/ 0 h 307716"/>
                <a:gd name="connsiteX4" fmla="*/ 4806526 w 4806526"/>
                <a:gd name="connsiteY4" fmla="*/ 91440 h 307716"/>
                <a:gd name="connsiteX0" fmla="*/ 4715086 w 4715086"/>
                <a:gd name="connsiteY0" fmla="*/ 0 h 307716"/>
                <a:gd name="connsiteX1" fmla="*/ 4715086 w 4715086"/>
                <a:gd name="connsiteY1" fmla="*/ 307716 h 307716"/>
                <a:gd name="connsiteX2" fmla="*/ 0 w 4715086"/>
                <a:gd name="connsiteY2" fmla="*/ 307716 h 307716"/>
                <a:gd name="connsiteX3" fmla="*/ 0 w 4715086"/>
                <a:gd name="connsiteY3" fmla="*/ 0 h 307716"/>
              </a:gdLst>
              <a:ahLst/>
              <a:cxnLst>
                <a:cxn ang="0">
                  <a:pos x="connsiteX0" y="connsiteY0"/>
                </a:cxn>
                <a:cxn ang="0">
                  <a:pos x="connsiteX1" y="connsiteY1"/>
                </a:cxn>
                <a:cxn ang="0">
                  <a:pos x="connsiteX2" y="connsiteY2"/>
                </a:cxn>
                <a:cxn ang="0">
                  <a:pos x="connsiteX3" y="connsiteY3"/>
                </a:cxn>
              </a:cxnLst>
              <a:rect l="l" t="t" r="r" b="b"/>
              <a:pathLst>
                <a:path w="4715086" h="307716">
                  <a:moveTo>
                    <a:pt x="4715086" y="0"/>
                  </a:moveTo>
                  <a:lnTo>
                    <a:pt x="4715086" y="307716"/>
                  </a:lnTo>
                  <a:lnTo>
                    <a:pt x="0" y="307716"/>
                  </a:lnTo>
                  <a:lnTo>
                    <a:pt x="0" y="0"/>
                  </a:lnTo>
                </a:path>
              </a:pathLst>
            </a:custGeom>
            <a:no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25000"/>
                </a:spcAft>
                <a:buClrTx/>
                <a:buSzTx/>
                <a:buFontTx/>
                <a:buChar char="•"/>
                <a:tabLst/>
                <a:defRPr/>
              </a:pPr>
              <a:endParaRPr kumimoji="0" lang="en-US" b="1" i="0" u="none" strike="noStrike" kern="1200" cap="none" spc="0" normalizeH="0" baseline="-25000" noProof="0">
                <a:ln>
                  <a:noFill/>
                </a:ln>
                <a:solidFill>
                  <a:srgbClr val="000000"/>
                </a:solidFill>
                <a:effectLst/>
                <a:uLnTx/>
                <a:uFillTx/>
                <a:latin typeface="Arial" pitchFamily="34" charset="0"/>
                <a:ea typeface="+mn-ea"/>
                <a:cs typeface="+mn-cs"/>
              </a:endParaRPr>
            </a:p>
          </p:txBody>
        </p:sp>
        <p:sp>
          <p:nvSpPr>
            <p:cNvPr id="66" name="Rectangle 2">
              <a:extLst>
                <a:ext uri="{FF2B5EF4-FFF2-40B4-BE49-F238E27FC236}">
                  <a16:creationId xmlns:a16="http://schemas.microsoft.com/office/drawing/2014/main" id="{4C680511-52B1-4517-A161-239637C474A5}"/>
                </a:ext>
              </a:extLst>
            </p:cNvPr>
            <p:cNvSpPr/>
            <p:nvPr/>
          </p:nvSpPr>
          <p:spPr bwMode="auto">
            <a:xfrm>
              <a:off x="9433114" y="1782607"/>
              <a:ext cx="972264" cy="117322"/>
            </a:xfrm>
            <a:custGeom>
              <a:avLst/>
              <a:gdLst>
                <a:gd name="connsiteX0" fmla="*/ 0 w 4715086"/>
                <a:gd name="connsiteY0" fmla="*/ 0 h 307716"/>
                <a:gd name="connsiteX1" fmla="*/ 4715086 w 4715086"/>
                <a:gd name="connsiteY1" fmla="*/ 0 h 307716"/>
                <a:gd name="connsiteX2" fmla="*/ 4715086 w 4715086"/>
                <a:gd name="connsiteY2" fmla="*/ 307716 h 307716"/>
                <a:gd name="connsiteX3" fmla="*/ 0 w 4715086"/>
                <a:gd name="connsiteY3" fmla="*/ 307716 h 307716"/>
                <a:gd name="connsiteX4" fmla="*/ 0 w 4715086"/>
                <a:gd name="connsiteY4" fmla="*/ 0 h 307716"/>
                <a:gd name="connsiteX0" fmla="*/ 4715086 w 4806526"/>
                <a:gd name="connsiteY0" fmla="*/ 0 h 307716"/>
                <a:gd name="connsiteX1" fmla="*/ 4715086 w 4806526"/>
                <a:gd name="connsiteY1" fmla="*/ 307716 h 307716"/>
                <a:gd name="connsiteX2" fmla="*/ 0 w 4806526"/>
                <a:gd name="connsiteY2" fmla="*/ 307716 h 307716"/>
                <a:gd name="connsiteX3" fmla="*/ 0 w 4806526"/>
                <a:gd name="connsiteY3" fmla="*/ 0 h 307716"/>
                <a:gd name="connsiteX4" fmla="*/ 4806526 w 4806526"/>
                <a:gd name="connsiteY4" fmla="*/ 91440 h 307716"/>
                <a:gd name="connsiteX0" fmla="*/ 4715086 w 4715086"/>
                <a:gd name="connsiteY0" fmla="*/ 0 h 307716"/>
                <a:gd name="connsiteX1" fmla="*/ 4715086 w 4715086"/>
                <a:gd name="connsiteY1" fmla="*/ 307716 h 307716"/>
                <a:gd name="connsiteX2" fmla="*/ 0 w 4715086"/>
                <a:gd name="connsiteY2" fmla="*/ 307716 h 307716"/>
                <a:gd name="connsiteX3" fmla="*/ 0 w 4715086"/>
                <a:gd name="connsiteY3" fmla="*/ 0 h 307716"/>
              </a:gdLst>
              <a:ahLst/>
              <a:cxnLst>
                <a:cxn ang="0">
                  <a:pos x="connsiteX0" y="connsiteY0"/>
                </a:cxn>
                <a:cxn ang="0">
                  <a:pos x="connsiteX1" y="connsiteY1"/>
                </a:cxn>
                <a:cxn ang="0">
                  <a:pos x="connsiteX2" y="connsiteY2"/>
                </a:cxn>
                <a:cxn ang="0">
                  <a:pos x="connsiteX3" y="connsiteY3"/>
                </a:cxn>
              </a:cxnLst>
              <a:rect l="l" t="t" r="r" b="b"/>
              <a:pathLst>
                <a:path w="4715086" h="307716">
                  <a:moveTo>
                    <a:pt x="4715086" y="0"/>
                  </a:moveTo>
                  <a:lnTo>
                    <a:pt x="4715086" y="307716"/>
                  </a:lnTo>
                  <a:lnTo>
                    <a:pt x="0" y="307716"/>
                  </a:lnTo>
                  <a:lnTo>
                    <a:pt x="0" y="0"/>
                  </a:lnTo>
                </a:path>
              </a:pathLst>
            </a:custGeom>
            <a:no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25000"/>
                </a:spcAft>
                <a:buClrTx/>
                <a:buSzTx/>
                <a:buFontTx/>
                <a:buChar char="•"/>
                <a:tabLst/>
                <a:defRPr/>
              </a:pPr>
              <a:endParaRPr kumimoji="0" lang="en-US" b="1" i="0" u="none" strike="noStrike" kern="1200" cap="none" spc="0" normalizeH="0" baseline="-25000" noProof="0">
                <a:ln>
                  <a:noFill/>
                </a:ln>
                <a:solidFill>
                  <a:srgbClr val="000000"/>
                </a:solidFill>
                <a:effectLst/>
                <a:uLnTx/>
                <a:uFillTx/>
                <a:latin typeface="Arial" pitchFamily="34" charset="0"/>
                <a:ea typeface="+mn-ea"/>
                <a:cs typeface="+mn-cs"/>
              </a:endParaRPr>
            </a:p>
          </p:txBody>
        </p:sp>
      </p:grpSp>
      <p:pic>
        <p:nvPicPr>
          <p:cNvPr id="8" name="Audio 7">
            <a:hlinkClick r:id="" action="ppaction://media"/>
            <a:extLst>
              <a:ext uri="{FF2B5EF4-FFF2-40B4-BE49-F238E27FC236}">
                <a16:creationId xmlns:a16="http://schemas.microsoft.com/office/drawing/2014/main" id="{C12578A2-434E-40D7-B66A-92D9B06D95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29178235"/>
      </p:ext>
    </p:extLst>
  </p:cSld>
  <p:clrMapOvr>
    <a:masterClrMapping/>
  </p:clrMapOvr>
  <mc:AlternateContent xmlns:mc="http://schemas.openxmlformats.org/markup-compatibility/2006" xmlns:p14="http://schemas.microsoft.com/office/powerpoint/2010/main">
    <mc:Choice Requires="p14">
      <p:transition spd="slow" p14:dur="2000" advTm="27357"/>
    </mc:Choice>
    <mc:Fallback xmlns="">
      <p:transition spd="slow" advTm="27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C7F14-CD2B-4F3D-BB29-2EA19D543A5F}"/>
              </a:ext>
            </a:extLst>
          </p:cNvPr>
          <p:cNvSpPr>
            <a:spLocks noGrp="1"/>
          </p:cNvSpPr>
          <p:nvPr>
            <p:ph type="title"/>
          </p:nvPr>
        </p:nvSpPr>
        <p:spPr>
          <a:xfrm>
            <a:off x="812800" y="167640"/>
            <a:ext cx="10565728" cy="787400"/>
          </a:xfrm>
        </p:spPr>
        <p:txBody>
          <a:bodyPr>
            <a:noAutofit/>
          </a:bodyPr>
          <a:lstStyle/>
          <a:p>
            <a:r>
              <a:rPr lang="en-US" dirty="0"/>
              <a:t>LEN 600 mg bid for 2 days, then q3d provides for supra-therapeutic exposure; conservative DDI liability assessment</a:t>
            </a:r>
          </a:p>
        </p:txBody>
      </p:sp>
      <p:sp>
        <p:nvSpPr>
          <p:cNvPr id="6" name="Text Placeholder 5">
            <a:extLst>
              <a:ext uri="{FF2B5EF4-FFF2-40B4-BE49-F238E27FC236}">
                <a16:creationId xmlns:a16="http://schemas.microsoft.com/office/drawing/2014/main" id="{AA259DE7-93DA-4460-B567-D5C3046702B6}"/>
              </a:ext>
            </a:extLst>
          </p:cNvPr>
          <p:cNvSpPr>
            <a:spLocks noGrp="1"/>
          </p:cNvSpPr>
          <p:nvPr>
            <p:ph type="body" sz="quarter" idx="11"/>
          </p:nvPr>
        </p:nvSpPr>
        <p:spPr/>
        <p:txBody>
          <a:bodyPr/>
          <a:lstStyle/>
          <a:p>
            <a:endParaRPr lang="en-US"/>
          </a:p>
        </p:txBody>
      </p:sp>
      <p:graphicFrame>
        <p:nvGraphicFramePr>
          <p:cNvPr id="3" name="Object 2">
            <a:extLst>
              <a:ext uri="{FF2B5EF4-FFF2-40B4-BE49-F238E27FC236}">
                <a16:creationId xmlns:a16="http://schemas.microsoft.com/office/drawing/2014/main" id="{0E169B3E-9B37-455A-A0BB-70F2530137B0}"/>
              </a:ext>
            </a:extLst>
          </p:cNvPr>
          <p:cNvGraphicFramePr>
            <a:graphicFrameLocks noChangeAspect="1"/>
          </p:cNvGraphicFramePr>
          <p:nvPr>
            <p:extLst>
              <p:ext uri="{D42A27DB-BD31-4B8C-83A1-F6EECF244321}">
                <p14:modId xmlns:p14="http://schemas.microsoft.com/office/powerpoint/2010/main" val="3223739638"/>
              </p:ext>
            </p:extLst>
          </p:nvPr>
        </p:nvGraphicFramePr>
        <p:xfrm>
          <a:off x="1843088" y="1189038"/>
          <a:ext cx="8096250" cy="5241925"/>
        </p:xfrm>
        <a:graphic>
          <a:graphicData uri="http://schemas.openxmlformats.org/presentationml/2006/ole">
            <mc:AlternateContent xmlns:mc="http://schemas.openxmlformats.org/markup-compatibility/2006">
              <mc:Choice xmlns:v="urn:schemas-microsoft-com:vml" Requires="v">
                <p:oleObj spid="_x0000_s4122" name="Prism 8" r:id="rId6" imgW="7104397" imgH="4601328" progId="Prism8.Document">
                  <p:embed/>
                </p:oleObj>
              </mc:Choice>
              <mc:Fallback>
                <p:oleObj name="Prism 8" r:id="rId6" imgW="7104397" imgH="4601328" progId="Prism8.Document">
                  <p:embed/>
                  <p:pic>
                    <p:nvPicPr>
                      <p:cNvPr id="3" name="Object 2">
                        <a:extLst>
                          <a:ext uri="{FF2B5EF4-FFF2-40B4-BE49-F238E27FC236}">
                            <a16:creationId xmlns:a16="http://schemas.microsoft.com/office/drawing/2014/main" id="{0E169B3E-9B37-455A-A0BB-70F2530137B0}"/>
                          </a:ext>
                        </a:extLst>
                      </p:cNvPr>
                      <p:cNvPicPr/>
                      <p:nvPr/>
                    </p:nvPicPr>
                    <p:blipFill>
                      <a:blip r:embed="rId7"/>
                      <a:stretch>
                        <a:fillRect/>
                      </a:stretch>
                    </p:blipFill>
                    <p:spPr>
                      <a:xfrm>
                        <a:off x="1843088" y="1189038"/>
                        <a:ext cx="8096250" cy="5241925"/>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A86D3480-9C06-41BC-9A61-1C733417DE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16F37-D63B-443C-96C0-C234F1098F79}"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pic>
        <p:nvPicPr>
          <p:cNvPr id="8" name="Audio 7">
            <a:hlinkClick r:id="" action="ppaction://media"/>
            <a:extLst>
              <a:ext uri="{FF2B5EF4-FFF2-40B4-BE49-F238E27FC236}">
                <a16:creationId xmlns:a16="http://schemas.microsoft.com/office/drawing/2014/main" id="{7D93D3F8-F193-4695-83A4-4F982A55F5B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75798102"/>
      </p:ext>
    </p:extLst>
  </p:cSld>
  <p:clrMapOvr>
    <a:masterClrMapping/>
  </p:clrMapOvr>
  <mc:AlternateContent xmlns:mc="http://schemas.openxmlformats.org/markup-compatibility/2006" xmlns:p14="http://schemas.microsoft.com/office/powerpoint/2010/main">
    <mc:Choice Requires="p14">
      <p:transition spd="slow" p14:dur="2000" advTm="28996"/>
    </mc:Choice>
    <mc:Fallback xmlns="">
      <p:transition spd="slow" advTm="28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a:extLst>
              <a:ext uri="{FF2B5EF4-FFF2-40B4-BE49-F238E27FC236}">
                <a16:creationId xmlns:a16="http://schemas.microsoft.com/office/drawing/2014/main" id="{3007CDBB-FA45-4C4E-A66B-DDB08A9C704C}"/>
              </a:ext>
            </a:extLst>
          </p:cNvPr>
          <p:cNvGraphicFramePr>
            <a:graphicFrameLocks noChangeAspect="1"/>
          </p:cNvGraphicFramePr>
          <p:nvPr>
            <p:extLst>
              <p:ext uri="{D42A27DB-BD31-4B8C-83A1-F6EECF244321}">
                <p14:modId xmlns:p14="http://schemas.microsoft.com/office/powerpoint/2010/main" val="2963686713"/>
              </p:ext>
            </p:extLst>
          </p:nvPr>
        </p:nvGraphicFramePr>
        <p:xfrm>
          <a:off x="4397650" y="1363478"/>
          <a:ext cx="3636963" cy="2409825"/>
        </p:xfrm>
        <a:graphic>
          <a:graphicData uri="http://schemas.openxmlformats.org/presentationml/2006/ole">
            <mc:AlternateContent xmlns:mc="http://schemas.openxmlformats.org/markup-compatibility/2006">
              <mc:Choice xmlns:v="urn:schemas-microsoft-com:vml" Requires="v">
                <p:oleObj spid="_x0000_s5226" name="Prism 8" r:id="rId6" imgW="3636290" imgH="2409070" progId="Prism8.Document">
                  <p:embed/>
                </p:oleObj>
              </mc:Choice>
              <mc:Fallback>
                <p:oleObj name="Prism 8" r:id="rId6" imgW="3636290" imgH="2409070" progId="Prism8.Document">
                  <p:embed/>
                  <p:pic>
                    <p:nvPicPr>
                      <p:cNvPr id="7" name="Object 6">
                        <a:extLst>
                          <a:ext uri="{FF2B5EF4-FFF2-40B4-BE49-F238E27FC236}">
                            <a16:creationId xmlns:a16="http://schemas.microsoft.com/office/drawing/2014/main" id="{F2E7C61A-DC16-4117-9994-50DD480490AE}"/>
                          </a:ext>
                        </a:extLst>
                      </p:cNvPr>
                      <p:cNvPicPr>
                        <a:picLocks noChangeAspect="1" noChangeArrowheads="1"/>
                      </p:cNvPicPr>
                      <p:nvPr/>
                    </p:nvPicPr>
                    <p:blipFill>
                      <a:blip r:embed="rId7"/>
                      <a:srcRect/>
                      <a:stretch>
                        <a:fillRect/>
                      </a:stretch>
                    </p:blipFill>
                    <p:spPr bwMode="auto">
                      <a:xfrm>
                        <a:off x="4397650" y="1363478"/>
                        <a:ext cx="3636963" cy="2409825"/>
                      </a:xfrm>
                      <a:prstGeom prst="rect">
                        <a:avLst/>
                      </a:prstGeom>
                      <a:noFill/>
                    </p:spPr>
                  </p:pic>
                </p:oleObj>
              </mc:Fallback>
            </mc:AlternateContent>
          </a:graphicData>
        </a:graphic>
      </p:graphicFrame>
      <p:graphicFrame>
        <p:nvGraphicFramePr>
          <p:cNvPr id="13" name="Object 12">
            <a:extLst>
              <a:ext uri="{FF2B5EF4-FFF2-40B4-BE49-F238E27FC236}">
                <a16:creationId xmlns:a16="http://schemas.microsoft.com/office/drawing/2014/main" id="{FC205939-F567-4AFD-841A-50FC2C159323}"/>
              </a:ext>
            </a:extLst>
          </p:cNvPr>
          <p:cNvGraphicFramePr>
            <a:graphicFrameLocks noChangeAspect="1"/>
          </p:cNvGraphicFramePr>
          <p:nvPr>
            <p:extLst>
              <p:ext uri="{D42A27DB-BD31-4B8C-83A1-F6EECF244321}">
                <p14:modId xmlns:p14="http://schemas.microsoft.com/office/powerpoint/2010/main" val="1085807760"/>
              </p:ext>
            </p:extLst>
          </p:nvPr>
        </p:nvGraphicFramePr>
        <p:xfrm>
          <a:off x="973138" y="1347788"/>
          <a:ext cx="3586162" cy="2454275"/>
        </p:xfrm>
        <a:graphic>
          <a:graphicData uri="http://schemas.openxmlformats.org/presentationml/2006/ole">
            <mc:AlternateContent xmlns:mc="http://schemas.openxmlformats.org/markup-compatibility/2006">
              <mc:Choice xmlns:v="urn:schemas-microsoft-com:vml" Requires="v">
                <p:oleObj spid="_x0000_s5227" name="Prism 8" r:id="rId8" imgW="3585871" imgH="2454810" progId="Prism8.Document">
                  <p:embed/>
                </p:oleObj>
              </mc:Choice>
              <mc:Fallback>
                <p:oleObj name="Prism 8" r:id="rId8" imgW="3585871" imgH="2454810" progId="Prism8.Document">
                  <p:embed/>
                  <p:pic>
                    <p:nvPicPr>
                      <p:cNvPr id="11" name="Object 10">
                        <a:extLst>
                          <a:ext uri="{FF2B5EF4-FFF2-40B4-BE49-F238E27FC236}">
                            <a16:creationId xmlns:a16="http://schemas.microsoft.com/office/drawing/2014/main" id="{8471D4E6-4419-4F5F-B80E-D68A876CC724}"/>
                          </a:ext>
                        </a:extLst>
                      </p:cNvPr>
                      <p:cNvPicPr/>
                      <p:nvPr/>
                    </p:nvPicPr>
                    <p:blipFill>
                      <a:blip r:embed="rId9"/>
                      <a:stretch>
                        <a:fillRect/>
                      </a:stretch>
                    </p:blipFill>
                    <p:spPr>
                      <a:xfrm>
                        <a:off x="973138" y="1347788"/>
                        <a:ext cx="3586162" cy="24542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9DA862C4-DA7E-426C-A9A0-487C93045150}"/>
              </a:ext>
            </a:extLst>
          </p:cNvPr>
          <p:cNvGraphicFramePr>
            <a:graphicFrameLocks noChangeAspect="1"/>
          </p:cNvGraphicFramePr>
          <p:nvPr>
            <p:extLst>
              <p:ext uri="{D42A27DB-BD31-4B8C-83A1-F6EECF244321}">
                <p14:modId xmlns:p14="http://schemas.microsoft.com/office/powerpoint/2010/main" val="4188838142"/>
              </p:ext>
            </p:extLst>
          </p:nvPr>
        </p:nvGraphicFramePr>
        <p:xfrm>
          <a:off x="4451350" y="3883025"/>
          <a:ext cx="3586163" cy="2409825"/>
        </p:xfrm>
        <a:graphic>
          <a:graphicData uri="http://schemas.openxmlformats.org/presentationml/2006/ole">
            <mc:AlternateContent xmlns:mc="http://schemas.openxmlformats.org/markup-compatibility/2006">
              <mc:Choice xmlns:v="urn:schemas-microsoft-com:vml" Requires="v">
                <p:oleObj spid="_x0000_s5228" name="Prism 8" r:id="rId10" imgW="3585871" imgH="2409070" progId="Prism8.Document">
                  <p:embed/>
                </p:oleObj>
              </mc:Choice>
              <mc:Fallback>
                <p:oleObj name="Prism 8" r:id="rId10" imgW="3585871" imgH="2409070" progId="Prism8.Document">
                  <p:embed/>
                  <p:pic>
                    <p:nvPicPr>
                      <p:cNvPr id="12" name="Object 11">
                        <a:extLst>
                          <a:ext uri="{FF2B5EF4-FFF2-40B4-BE49-F238E27FC236}">
                            <a16:creationId xmlns:a16="http://schemas.microsoft.com/office/drawing/2014/main" id="{36EB6BE4-A3FD-4076-A1EF-0023069EF354}"/>
                          </a:ext>
                        </a:extLst>
                      </p:cNvPr>
                      <p:cNvPicPr/>
                      <p:nvPr/>
                    </p:nvPicPr>
                    <p:blipFill>
                      <a:blip r:embed="rId11"/>
                      <a:stretch>
                        <a:fillRect/>
                      </a:stretch>
                    </p:blipFill>
                    <p:spPr>
                      <a:xfrm>
                        <a:off x="4451350" y="3883025"/>
                        <a:ext cx="3586163" cy="24098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7465E2F4-DF05-4C19-8D7F-31131B91B90A}"/>
              </a:ext>
            </a:extLst>
          </p:cNvPr>
          <p:cNvGraphicFramePr>
            <a:graphicFrameLocks noChangeAspect="1"/>
          </p:cNvGraphicFramePr>
          <p:nvPr>
            <p:extLst>
              <p:ext uri="{D42A27DB-BD31-4B8C-83A1-F6EECF244321}">
                <p14:modId xmlns:p14="http://schemas.microsoft.com/office/powerpoint/2010/main" val="669508807"/>
              </p:ext>
            </p:extLst>
          </p:nvPr>
        </p:nvGraphicFramePr>
        <p:xfrm>
          <a:off x="942538" y="3879239"/>
          <a:ext cx="3622675" cy="2436813"/>
        </p:xfrm>
        <a:graphic>
          <a:graphicData uri="http://schemas.openxmlformats.org/presentationml/2006/ole">
            <mc:AlternateContent xmlns:mc="http://schemas.openxmlformats.org/markup-compatibility/2006">
              <mc:Choice xmlns:v="urn:schemas-microsoft-com:vml" Requires="v">
                <p:oleObj spid="_x0000_s5229" name="Prism 8" r:id="rId12" imgW="3622245" imgH="2436442" progId="Prism8.Document">
                  <p:embed/>
                </p:oleObj>
              </mc:Choice>
              <mc:Fallback>
                <p:oleObj name="Prism 8" r:id="rId12" imgW="3622245" imgH="2436442" progId="Prism8.Document">
                  <p:embed/>
                  <p:pic>
                    <p:nvPicPr>
                      <p:cNvPr id="13" name="Object 12">
                        <a:extLst>
                          <a:ext uri="{FF2B5EF4-FFF2-40B4-BE49-F238E27FC236}">
                            <a16:creationId xmlns:a16="http://schemas.microsoft.com/office/drawing/2014/main" id="{3159EFFF-258F-49A4-8924-FBD5620B2F6E}"/>
                          </a:ext>
                        </a:extLst>
                      </p:cNvPr>
                      <p:cNvPicPr/>
                      <p:nvPr/>
                    </p:nvPicPr>
                    <p:blipFill>
                      <a:blip r:embed="rId13"/>
                      <a:stretch>
                        <a:fillRect/>
                      </a:stretch>
                    </p:blipFill>
                    <p:spPr>
                      <a:xfrm>
                        <a:off x="942538" y="3879239"/>
                        <a:ext cx="3622675" cy="2436813"/>
                      </a:xfrm>
                      <a:prstGeom prst="rect">
                        <a:avLst/>
                      </a:prstGeom>
                    </p:spPr>
                  </p:pic>
                </p:oleObj>
              </mc:Fallback>
            </mc:AlternateContent>
          </a:graphicData>
        </a:graphic>
      </p:graphicFrame>
      <p:sp>
        <p:nvSpPr>
          <p:cNvPr id="5" name="Rectangle 2">
            <a:extLst>
              <a:ext uri="{FF2B5EF4-FFF2-40B4-BE49-F238E27FC236}">
                <a16:creationId xmlns:a16="http://schemas.microsoft.com/office/drawing/2014/main" id="{6F292A01-3F3A-4C42-AF0F-88F5B4A4765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itle 5">
            <a:extLst>
              <a:ext uri="{FF2B5EF4-FFF2-40B4-BE49-F238E27FC236}">
                <a16:creationId xmlns:a16="http://schemas.microsoft.com/office/drawing/2014/main" id="{22C8113A-B45D-4B85-A15D-6E7E5714F6B7}"/>
              </a:ext>
            </a:extLst>
          </p:cNvPr>
          <p:cNvSpPr>
            <a:spLocks noGrp="1"/>
          </p:cNvSpPr>
          <p:nvPr>
            <p:ph type="title"/>
          </p:nvPr>
        </p:nvSpPr>
        <p:spPr>
          <a:xfrm>
            <a:off x="812800" y="167640"/>
            <a:ext cx="10565728" cy="787400"/>
          </a:xfrm>
        </p:spPr>
        <p:txBody>
          <a:bodyPr>
            <a:noAutofit/>
          </a:bodyPr>
          <a:lstStyle/>
          <a:p>
            <a:r>
              <a:rPr lang="en-US" dirty="0"/>
              <a:t>LEN is a Moderate Inhibitor of CYP3A: </a:t>
            </a:r>
            <a:br>
              <a:rPr lang="en-US" dirty="0"/>
            </a:br>
            <a:r>
              <a:rPr lang="en-US" dirty="0"/>
              <a:t>3.3x (3.1–3.6x) Increase in MDZ AUC</a:t>
            </a:r>
          </a:p>
        </p:txBody>
      </p:sp>
      <p:sp>
        <p:nvSpPr>
          <p:cNvPr id="8" name="Content Placeholder 7">
            <a:extLst>
              <a:ext uri="{FF2B5EF4-FFF2-40B4-BE49-F238E27FC236}">
                <a16:creationId xmlns:a16="http://schemas.microsoft.com/office/drawing/2014/main" id="{77982FAD-7F3A-4672-819E-CD00F9FA3B92}"/>
              </a:ext>
            </a:extLst>
          </p:cNvPr>
          <p:cNvSpPr>
            <a:spLocks noGrp="1"/>
          </p:cNvSpPr>
          <p:nvPr>
            <p:ph idx="1"/>
          </p:nvPr>
        </p:nvSpPr>
        <p:spPr>
          <a:xfrm>
            <a:off x="7966064" y="1676400"/>
            <a:ext cx="3413135" cy="4419600"/>
          </a:xfrm>
        </p:spPr>
        <p:txBody>
          <a:bodyPr/>
          <a:lstStyle/>
          <a:p>
            <a:r>
              <a:rPr lang="en-US" sz="1800" dirty="0"/>
              <a:t>Caution is advised with LEN coadministration with sensitive CYP3A substrates</a:t>
            </a:r>
          </a:p>
          <a:p>
            <a:r>
              <a:rPr lang="en-US" sz="1800" dirty="0"/>
              <a:t>Minimal increase in TAF, ROS and PIT AUC* indicates that LEN can be administered with sensitive P-</a:t>
            </a:r>
            <a:r>
              <a:rPr lang="en-US" sz="1800" dirty="0" err="1"/>
              <a:t>gp</a:t>
            </a:r>
            <a:r>
              <a:rPr lang="en-US" sz="1800" dirty="0"/>
              <a:t>, BCRP or OATP substrates</a:t>
            </a:r>
          </a:p>
          <a:p>
            <a:endParaRPr lang="en-US" sz="1800" dirty="0"/>
          </a:p>
        </p:txBody>
      </p:sp>
      <p:sp>
        <p:nvSpPr>
          <p:cNvPr id="18" name="Text Placeholder 17">
            <a:extLst>
              <a:ext uri="{FF2B5EF4-FFF2-40B4-BE49-F238E27FC236}">
                <a16:creationId xmlns:a16="http://schemas.microsoft.com/office/drawing/2014/main" id="{345685F3-2825-4ADE-B15E-505B65C97CDF}"/>
              </a:ext>
            </a:extLst>
          </p:cNvPr>
          <p:cNvSpPr>
            <a:spLocks noGrp="1"/>
          </p:cNvSpPr>
          <p:nvPr>
            <p:ph type="body" sz="quarter" idx="11"/>
          </p:nvPr>
        </p:nvSpPr>
        <p:spPr/>
        <p:txBody>
          <a:bodyPr/>
          <a:lstStyle/>
          <a:p>
            <a:endParaRPr lang="en-US"/>
          </a:p>
        </p:txBody>
      </p:sp>
      <p:sp>
        <p:nvSpPr>
          <p:cNvPr id="11" name="TextBox 10">
            <a:extLst>
              <a:ext uri="{FF2B5EF4-FFF2-40B4-BE49-F238E27FC236}">
                <a16:creationId xmlns:a16="http://schemas.microsoft.com/office/drawing/2014/main" id="{62B1D1A4-91F7-4E6E-8C1C-F1D3163E4431}"/>
              </a:ext>
            </a:extLst>
          </p:cNvPr>
          <p:cNvSpPr txBox="1"/>
          <p:nvPr/>
        </p:nvSpPr>
        <p:spPr>
          <a:xfrm>
            <a:off x="8464990" y="4785271"/>
            <a:ext cx="3096285" cy="1200329"/>
          </a:xfrm>
          <a:prstGeom prst="rect">
            <a:avLst/>
          </a:prstGeom>
          <a:noFill/>
        </p:spPr>
        <p:txBody>
          <a:bodyPr wrap="square" rtlCol="0">
            <a:spAutoFit/>
          </a:bodyPr>
          <a:lstStyle/>
          <a:p>
            <a:r>
              <a:rPr lang="en-US" b="1" dirty="0"/>
              <a:t>*AUC↑: </a:t>
            </a:r>
          </a:p>
          <a:p>
            <a:r>
              <a:rPr lang="en-US" b="1" dirty="0"/>
              <a:t> TAF = 1.5x (1.4–1.7x); </a:t>
            </a:r>
          </a:p>
          <a:p>
            <a:r>
              <a:rPr lang="en-US" b="1" dirty="0"/>
              <a:t> ROS = 1.3x (1.2–1.4x); </a:t>
            </a:r>
          </a:p>
          <a:p>
            <a:r>
              <a:rPr lang="en-US" b="1" dirty="0"/>
              <a:t> PIT = 1.1x (1.0–1.2x)</a:t>
            </a:r>
          </a:p>
        </p:txBody>
      </p:sp>
      <p:sp>
        <p:nvSpPr>
          <p:cNvPr id="20" name="TextBox 19">
            <a:extLst>
              <a:ext uri="{FF2B5EF4-FFF2-40B4-BE49-F238E27FC236}">
                <a16:creationId xmlns:a16="http://schemas.microsoft.com/office/drawing/2014/main" id="{A98735FE-1356-4DD5-9C1C-94B92068F453}"/>
              </a:ext>
            </a:extLst>
          </p:cNvPr>
          <p:cNvSpPr txBox="1"/>
          <p:nvPr/>
        </p:nvSpPr>
        <p:spPr>
          <a:xfrm rot="16200000">
            <a:off x="-559094" y="3653554"/>
            <a:ext cx="2803716" cy="307777"/>
          </a:xfrm>
          <a:prstGeom prst="rect">
            <a:avLst/>
          </a:prstGeom>
          <a:noFill/>
        </p:spPr>
        <p:txBody>
          <a:bodyPr wrap="none" rtlCol="0">
            <a:spAutoFit/>
          </a:bodyPr>
          <a:lstStyle/>
          <a:p>
            <a:pPr algn="ctr"/>
            <a:r>
              <a:rPr lang="en-US" sz="1400" dirty="0"/>
              <a:t>Mean Concentration, ng/mL (SD)</a:t>
            </a:r>
          </a:p>
        </p:txBody>
      </p:sp>
      <p:sp>
        <p:nvSpPr>
          <p:cNvPr id="21" name="TextBox 20">
            <a:extLst>
              <a:ext uri="{FF2B5EF4-FFF2-40B4-BE49-F238E27FC236}">
                <a16:creationId xmlns:a16="http://schemas.microsoft.com/office/drawing/2014/main" id="{90C0131A-82A2-43AD-BACB-79CD813EE372}"/>
              </a:ext>
            </a:extLst>
          </p:cNvPr>
          <p:cNvSpPr txBox="1"/>
          <p:nvPr/>
        </p:nvSpPr>
        <p:spPr>
          <a:xfrm>
            <a:off x="1907167" y="6159382"/>
            <a:ext cx="1459054" cy="307777"/>
          </a:xfrm>
          <a:prstGeom prst="rect">
            <a:avLst/>
          </a:prstGeom>
          <a:noFill/>
        </p:spPr>
        <p:txBody>
          <a:bodyPr wrap="none" rtlCol="0">
            <a:spAutoFit/>
          </a:bodyPr>
          <a:lstStyle/>
          <a:p>
            <a:pPr algn="ctr"/>
            <a:r>
              <a:rPr lang="en-US" sz="1400" dirty="0"/>
              <a:t>Hours </a:t>
            </a:r>
            <a:r>
              <a:rPr lang="en-US" sz="1400" dirty="0" err="1"/>
              <a:t>Postdose</a:t>
            </a:r>
            <a:endParaRPr lang="en-US" sz="1400" dirty="0"/>
          </a:p>
        </p:txBody>
      </p:sp>
      <p:sp>
        <p:nvSpPr>
          <p:cNvPr id="22" name="TextBox 21">
            <a:extLst>
              <a:ext uri="{FF2B5EF4-FFF2-40B4-BE49-F238E27FC236}">
                <a16:creationId xmlns:a16="http://schemas.microsoft.com/office/drawing/2014/main" id="{F616A001-36A0-4F79-AE86-58E698A7223A}"/>
              </a:ext>
            </a:extLst>
          </p:cNvPr>
          <p:cNvSpPr txBox="1"/>
          <p:nvPr/>
        </p:nvSpPr>
        <p:spPr>
          <a:xfrm>
            <a:off x="5537154" y="6159382"/>
            <a:ext cx="1459054" cy="307777"/>
          </a:xfrm>
          <a:prstGeom prst="rect">
            <a:avLst/>
          </a:prstGeom>
          <a:noFill/>
        </p:spPr>
        <p:txBody>
          <a:bodyPr wrap="none" rtlCol="0">
            <a:spAutoFit/>
          </a:bodyPr>
          <a:lstStyle/>
          <a:p>
            <a:pPr algn="ctr"/>
            <a:r>
              <a:rPr lang="en-US" sz="1400" dirty="0"/>
              <a:t>Hours </a:t>
            </a:r>
            <a:r>
              <a:rPr lang="en-US" sz="1400" dirty="0" err="1"/>
              <a:t>Postdose</a:t>
            </a:r>
            <a:endParaRPr lang="en-US" sz="1400" dirty="0"/>
          </a:p>
        </p:txBody>
      </p:sp>
      <p:sp>
        <p:nvSpPr>
          <p:cNvPr id="23" name="TextBox 22">
            <a:extLst>
              <a:ext uri="{FF2B5EF4-FFF2-40B4-BE49-F238E27FC236}">
                <a16:creationId xmlns:a16="http://schemas.microsoft.com/office/drawing/2014/main" id="{5A569136-2329-4763-A931-9719B830E561}"/>
              </a:ext>
            </a:extLst>
          </p:cNvPr>
          <p:cNvSpPr txBox="1"/>
          <p:nvPr/>
        </p:nvSpPr>
        <p:spPr>
          <a:xfrm>
            <a:off x="1390650" y="1280977"/>
            <a:ext cx="2726337" cy="313932"/>
          </a:xfrm>
          <a:prstGeom prst="rect">
            <a:avLst/>
          </a:prstGeom>
          <a:noFill/>
        </p:spPr>
        <p:txBody>
          <a:bodyPr wrap="square" tIns="18288" bIns="18288" rtlCol="0" anchor="ctr" anchorCtr="0">
            <a:spAutoFit/>
          </a:bodyPr>
          <a:lstStyle/>
          <a:p>
            <a:pPr algn="ctr"/>
            <a:r>
              <a:rPr lang="en-US" b="1" dirty="0"/>
              <a:t>MDZ</a:t>
            </a:r>
          </a:p>
        </p:txBody>
      </p:sp>
      <p:sp>
        <p:nvSpPr>
          <p:cNvPr id="24" name="TextBox 23">
            <a:extLst>
              <a:ext uri="{FF2B5EF4-FFF2-40B4-BE49-F238E27FC236}">
                <a16:creationId xmlns:a16="http://schemas.microsoft.com/office/drawing/2014/main" id="{CBB2BF66-3B32-49DD-A979-5A29D3C69470}"/>
              </a:ext>
            </a:extLst>
          </p:cNvPr>
          <p:cNvSpPr txBox="1"/>
          <p:nvPr/>
        </p:nvSpPr>
        <p:spPr>
          <a:xfrm>
            <a:off x="5958488" y="1253277"/>
            <a:ext cx="616387" cy="369332"/>
          </a:xfrm>
          <a:prstGeom prst="rect">
            <a:avLst/>
          </a:prstGeom>
          <a:noFill/>
        </p:spPr>
        <p:txBody>
          <a:bodyPr wrap="none" rtlCol="0">
            <a:spAutoFit/>
          </a:bodyPr>
          <a:lstStyle/>
          <a:p>
            <a:pPr algn="ctr"/>
            <a:r>
              <a:rPr lang="en-US" b="1" dirty="0"/>
              <a:t>TAF</a:t>
            </a:r>
          </a:p>
        </p:txBody>
      </p:sp>
      <p:sp>
        <p:nvSpPr>
          <p:cNvPr id="25" name="TextBox 24">
            <a:extLst>
              <a:ext uri="{FF2B5EF4-FFF2-40B4-BE49-F238E27FC236}">
                <a16:creationId xmlns:a16="http://schemas.microsoft.com/office/drawing/2014/main" id="{15628F31-5FEB-44BE-B899-854EDF4129AE}"/>
              </a:ext>
            </a:extLst>
          </p:cNvPr>
          <p:cNvSpPr txBox="1"/>
          <p:nvPr/>
        </p:nvSpPr>
        <p:spPr>
          <a:xfrm>
            <a:off x="2294293" y="3779123"/>
            <a:ext cx="684803" cy="369332"/>
          </a:xfrm>
          <a:prstGeom prst="rect">
            <a:avLst/>
          </a:prstGeom>
          <a:noFill/>
        </p:spPr>
        <p:txBody>
          <a:bodyPr wrap="none" rtlCol="0">
            <a:spAutoFit/>
          </a:bodyPr>
          <a:lstStyle/>
          <a:p>
            <a:pPr algn="ctr"/>
            <a:r>
              <a:rPr lang="en-US" b="1" dirty="0"/>
              <a:t>ROS</a:t>
            </a:r>
          </a:p>
        </p:txBody>
      </p:sp>
      <p:sp>
        <p:nvSpPr>
          <p:cNvPr id="26" name="TextBox 25">
            <a:extLst>
              <a:ext uri="{FF2B5EF4-FFF2-40B4-BE49-F238E27FC236}">
                <a16:creationId xmlns:a16="http://schemas.microsoft.com/office/drawing/2014/main" id="{25774A50-9CC5-4026-8610-BA960545E6E2}"/>
              </a:ext>
            </a:extLst>
          </p:cNvPr>
          <p:cNvSpPr txBox="1"/>
          <p:nvPr/>
        </p:nvSpPr>
        <p:spPr>
          <a:xfrm>
            <a:off x="5994811" y="3779123"/>
            <a:ext cx="543740" cy="369332"/>
          </a:xfrm>
          <a:prstGeom prst="rect">
            <a:avLst/>
          </a:prstGeom>
          <a:noFill/>
        </p:spPr>
        <p:txBody>
          <a:bodyPr wrap="none" rtlCol="0">
            <a:spAutoFit/>
          </a:bodyPr>
          <a:lstStyle/>
          <a:p>
            <a:pPr algn="ctr"/>
            <a:r>
              <a:rPr lang="en-US" b="1" dirty="0"/>
              <a:t>PIT</a:t>
            </a:r>
          </a:p>
        </p:txBody>
      </p:sp>
      <p:sp>
        <p:nvSpPr>
          <p:cNvPr id="2" name="Slide Number Placeholder 1">
            <a:extLst>
              <a:ext uri="{FF2B5EF4-FFF2-40B4-BE49-F238E27FC236}">
                <a16:creationId xmlns:a16="http://schemas.microsoft.com/office/drawing/2014/main" id="{31DDDC9A-CDB5-4763-B279-63B37672A1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16F37-D63B-443C-96C0-C234F1098F79}"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pic>
        <p:nvPicPr>
          <p:cNvPr id="4" name="Audio 3">
            <a:hlinkClick r:id="" action="ppaction://media"/>
            <a:extLst>
              <a:ext uri="{FF2B5EF4-FFF2-40B4-BE49-F238E27FC236}">
                <a16:creationId xmlns:a16="http://schemas.microsoft.com/office/drawing/2014/main" id="{7D2607A5-CC91-42FA-9D00-2AA417940202}"/>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86414578"/>
      </p:ext>
    </p:extLst>
  </p:cSld>
  <p:clrMapOvr>
    <a:masterClrMapping/>
  </p:clrMapOvr>
  <mc:AlternateContent xmlns:mc="http://schemas.openxmlformats.org/markup-compatibility/2006" xmlns:p14="http://schemas.microsoft.com/office/powerpoint/2010/main">
    <mc:Choice Requires="p14">
      <p:transition spd="slow" p14:dur="2000" advTm="38082"/>
    </mc:Choice>
    <mc:Fallback xmlns="">
      <p:transition spd="slow" advTm="38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8C2DB-8E67-4C6F-93C0-AD3DAFADE3FC}"/>
              </a:ext>
            </a:extLst>
          </p:cNvPr>
          <p:cNvSpPr>
            <a:spLocks noGrp="1"/>
          </p:cNvSpPr>
          <p:nvPr>
            <p:ph type="title"/>
          </p:nvPr>
        </p:nvSpPr>
        <p:spPr>
          <a:xfrm>
            <a:off x="812800" y="167640"/>
            <a:ext cx="10565728" cy="787400"/>
          </a:xfrm>
        </p:spPr>
        <p:txBody>
          <a:bodyPr>
            <a:normAutofit/>
          </a:bodyPr>
          <a:lstStyle/>
          <a:p>
            <a:r>
              <a:rPr lang="en-US" dirty="0"/>
              <a:t>LEN Clinical DDI Profile</a:t>
            </a:r>
          </a:p>
        </p:txBody>
      </p:sp>
      <p:sp>
        <p:nvSpPr>
          <p:cNvPr id="8" name="Content Placeholder 7">
            <a:extLst>
              <a:ext uri="{FF2B5EF4-FFF2-40B4-BE49-F238E27FC236}">
                <a16:creationId xmlns:a16="http://schemas.microsoft.com/office/drawing/2014/main" id="{7E7F3998-EFF5-4CC4-B8D6-08C1F1BC2A66}"/>
              </a:ext>
            </a:extLst>
          </p:cNvPr>
          <p:cNvSpPr>
            <a:spLocks noGrp="1"/>
          </p:cNvSpPr>
          <p:nvPr>
            <p:ph idx="1"/>
          </p:nvPr>
        </p:nvSpPr>
        <p:spPr>
          <a:xfrm>
            <a:off x="812800" y="4070605"/>
            <a:ext cx="10566400" cy="1652078"/>
          </a:xfrm>
        </p:spPr>
        <p:txBody>
          <a:bodyPr/>
          <a:lstStyle/>
          <a:p>
            <a:pPr>
              <a:spcBef>
                <a:spcPts val="0"/>
              </a:spcBef>
              <a:spcAft>
                <a:spcPts val="1800"/>
              </a:spcAft>
            </a:pPr>
            <a:r>
              <a:rPr lang="en-US" sz="2000" dirty="0"/>
              <a:t>Potent inducer (RIF) decreased LEN by 85%: potent inducers disallowed</a:t>
            </a:r>
          </a:p>
          <a:p>
            <a:pPr>
              <a:spcBef>
                <a:spcPts val="0"/>
              </a:spcBef>
              <a:spcAft>
                <a:spcPts val="1800"/>
              </a:spcAft>
            </a:pPr>
            <a:r>
              <a:rPr lang="en-US" sz="2000" dirty="0"/>
              <a:t>Moderate inducer data (EFV): data pending, currently disallowed</a:t>
            </a:r>
          </a:p>
          <a:p>
            <a:pPr>
              <a:spcBef>
                <a:spcPts val="0"/>
              </a:spcBef>
              <a:spcAft>
                <a:spcPts val="1800"/>
              </a:spcAft>
            </a:pPr>
            <a:r>
              <a:rPr lang="en-US" sz="2000" dirty="0"/>
              <a:t>No effect of FAM on LEN PK (data not shown): Acid reducing agents (H2RAs/PPIs) allowed</a:t>
            </a:r>
          </a:p>
          <a:p>
            <a:pPr>
              <a:spcBef>
                <a:spcPts val="0"/>
              </a:spcBef>
              <a:spcAft>
                <a:spcPts val="1800"/>
              </a:spcAft>
            </a:pPr>
            <a:endParaRPr lang="en-US" sz="2000" dirty="0"/>
          </a:p>
        </p:txBody>
      </p:sp>
      <p:sp>
        <p:nvSpPr>
          <p:cNvPr id="12" name="Text Placeholder 11">
            <a:extLst>
              <a:ext uri="{FF2B5EF4-FFF2-40B4-BE49-F238E27FC236}">
                <a16:creationId xmlns:a16="http://schemas.microsoft.com/office/drawing/2014/main" id="{6EC2CF1C-C0FF-46C1-B39D-CAB90102BBE0}"/>
              </a:ext>
            </a:extLst>
          </p:cNvPr>
          <p:cNvSpPr>
            <a:spLocks noGrp="1"/>
          </p:cNvSpPr>
          <p:nvPr>
            <p:ph type="body" sz="quarter" idx="11"/>
          </p:nvPr>
        </p:nvSpPr>
        <p:spPr/>
        <p:txBody>
          <a:bodyPr/>
          <a:lstStyle/>
          <a:p>
            <a:r>
              <a:rPr lang="en-US" dirty="0"/>
              <a:t>*Not applicable; Study deemed unnecessary based on pre-clinical data</a:t>
            </a:r>
          </a:p>
        </p:txBody>
      </p:sp>
      <p:graphicFrame>
        <p:nvGraphicFramePr>
          <p:cNvPr id="5" name="Table 4">
            <a:extLst>
              <a:ext uri="{FF2B5EF4-FFF2-40B4-BE49-F238E27FC236}">
                <a16:creationId xmlns:a16="http://schemas.microsoft.com/office/drawing/2014/main" id="{987909F3-7AC3-4FA1-A3EA-0829D7A09B6A}"/>
              </a:ext>
            </a:extLst>
          </p:cNvPr>
          <p:cNvGraphicFramePr>
            <a:graphicFrameLocks noGrp="1"/>
          </p:cNvGraphicFramePr>
          <p:nvPr>
            <p:extLst>
              <p:ext uri="{D42A27DB-BD31-4B8C-83A1-F6EECF244321}">
                <p14:modId xmlns:p14="http://schemas.microsoft.com/office/powerpoint/2010/main" val="2784036311"/>
              </p:ext>
            </p:extLst>
          </p:nvPr>
        </p:nvGraphicFramePr>
        <p:xfrm>
          <a:off x="746760" y="1756394"/>
          <a:ext cx="10698480" cy="1696419"/>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348704">
                  <a:extLst>
                    <a:ext uri="{9D8B030D-6E8A-4147-A177-3AD203B41FA5}">
                      <a16:colId xmlns:a16="http://schemas.microsoft.com/office/drawing/2014/main" val="2545815731"/>
                    </a:ext>
                  </a:extLst>
                </a:gridCol>
                <a:gridCol w="2099062">
                  <a:extLst>
                    <a:ext uri="{9D8B030D-6E8A-4147-A177-3AD203B41FA5}">
                      <a16:colId xmlns:a16="http://schemas.microsoft.com/office/drawing/2014/main" val="128705338"/>
                    </a:ext>
                  </a:extLst>
                </a:gridCol>
                <a:gridCol w="2087894">
                  <a:extLst>
                    <a:ext uri="{9D8B030D-6E8A-4147-A177-3AD203B41FA5}">
                      <a16:colId xmlns:a16="http://schemas.microsoft.com/office/drawing/2014/main" val="3495529903"/>
                    </a:ext>
                  </a:extLst>
                </a:gridCol>
                <a:gridCol w="2039312">
                  <a:extLst>
                    <a:ext uri="{9D8B030D-6E8A-4147-A177-3AD203B41FA5}">
                      <a16:colId xmlns:a16="http://schemas.microsoft.com/office/drawing/2014/main" val="241522925"/>
                    </a:ext>
                  </a:extLst>
                </a:gridCol>
                <a:gridCol w="1641694">
                  <a:extLst>
                    <a:ext uri="{9D8B030D-6E8A-4147-A177-3AD203B41FA5}">
                      <a16:colId xmlns:a16="http://schemas.microsoft.com/office/drawing/2014/main" val="1927238795"/>
                    </a:ext>
                  </a:extLst>
                </a:gridCol>
                <a:gridCol w="1481814">
                  <a:extLst>
                    <a:ext uri="{9D8B030D-6E8A-4147-A177-3AD203B41FA5}">
                      <a16:colId xmlns:a16="http://schemas.microsoft.com/office/drawing/2014/main" val="2364275341"/>
                    </a:ext>
                  </a:extLst>
                </a:gridCol>
              </a:tblGrid>
              <a:tr h="269594">
                <a:tc>
                  <a:txBody>
                    <a:bodyPr/>
                    <a:lstStyle/>
                    <a:p>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2000" dirty="0"/>
                        <a:t>CYP3A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668"/>
                    </a:solidFill>
                  </a:tcPr>
                </a:tc>
                <a:tc>
                  <a:txBody>
                    <a:bodyPr/>
                    <a:lstStyle/>
                    <a:p>
                      <a:pPr algn="ctr"/>
                      <a:r>
                        <a:rPr lang="en-US" sz="2000" dirty="0"/>
                        <a:t>UGT1A1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F3149"/>
                    </a:solidFill>
                  </a:tcPr>
                </a:tc>
                <a:tc>
                  <a:txBody>
                    <a:bodyPr/>
                    <a:lstStyle/>
                    <a:p>
                      <a:pPr algn="ctr"/>
                      <a:r>
                        <a:rPr lang="en-US" sz="2000" dirty="0"/>
                        <a:t>P-</a:t>
                      </a:r>
                      <a:r>
                        <a:rPr lang="en-US" sz="2000" dirty="0" err="1"/>
                        <a:t>gp</a:t>
                      </a:r>
                      <a:endParaRPr lang="en-US" sz="2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5350"/>
                    </a:solidFill>
                  </a:tcPr>
                </a:tc>
                <a:tc>
                  <a:txBody>
                    <a:bodyPr/>
                    <a:lstStyle/>
                    <a:p>
                      <a:pPr algn="ctr"/>
                      <a:r>
                        <a:rPr lang="en-US" sz="2000" dirty="0"/>
                        <a:t>BCRP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54695"/>
                    </a:solidFill>
                  </a:tcPr>
                </a:tc>
                <a:tc>
                  <a:txBody>
                    <a:bodyPr/>
                    <a:lstStyle/>
                    <a:p>
                      <a:pPr algn="ctr"/>
                      <a:r>
                        <a:rPr lang="en-US" sz="2000" dirty="0"/>
                        <a:t>OATP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81D3"/>
                    </a:solidFill>
                  </a:tcPr>
                </a:tc>
                <a:extLst>
                  <a:ext uri="{0D108BD9-81ED-4DB2-BD59-A6C34878D82A}">
                    <a16:rowId xmlns:a16="http://schemas.microsoft.com/office/drawing/2014/main" val="82530048"/>
                  </a:ext>
                </a:extLst>
              </a:tr>
              <a:tr h="505564">
                <a:tc>
                  <a:txBody>
                    <a:bodyPr/>
                    <a:lstStyle/>
                    <a:p>
                      <a:r>
                        <a:rPr lang="en-US" sz="2000" dirty="0"/>
                        <a:t>Substrate</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AEAEA"/>
                    </a:solidFill>
                  </a:tcPr>
                </a:tc>
                <a:tc>
                  <a:txBody>
                    <a:bodyPr/>
                    <a:lstStyle/>
                    <a:p>
                      <a:pPr algn="ctr"/>
                      <a:r>
                        <a:rPr lang="en-US" sz="2000" dirty="0"/>
                        <a:t>Yes — Minor</a:t>
                      </a:r>
                    </a:p>
                    <a:p>
                      <a:pPr algn="ctr"/>
                      <a:r>
                        <a:rPr lang="en-US" sz="2000" dirty="0"/>
                        <a:t>(VORI)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AEAEA"/>
                    </a:solidFill>
                  </a:tcPr>
                </a:tc>
                <a:tc>
                  <a:txBody>
                    <a:bodyPr/>
                    <a:lstStyle/>
                    <a:p>
                      <a:pPr algn="ctr"/>
                      <a:r>
                        <a:rPr lang="en-US" sz="2000" i="0" dirty="0"/>
                        <a:t>Yes — Sensitive</a:t>
                      </a:r>
                    </a:p>
                    <a:p>
                      <a:pPr algn="ctr"/>
                      <a:r>
                        <a:rPr lang="en-US" sz="2000" i="0" dirty="0"/>
                        <a:t>(ATV/COBI)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AEAEA"/>
                    </a:solidFill>
                  </a:tcPr>
                </a:tc>
                <a:tc>
                  <a:txBody>
                    <a:bodyPr/>
                    <a:lstStyle/>
                    <a:p>
                      <a:pPr algn="ctr"/>
                      <a:r>
                        <a:rPr lang="en-US" sz="2000" dirty="0"/>
                        <a:t>Yes</a:t>
                      </a:r>
                    </a:p>
                    <a:p>
                      <a:pPr algn="ctr"/>
                      <a:r>
                        <a:rPr lang="en-US" sz="2000" dirty="0"/>
                        <a:t>(COBI, DRV/co)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AEAEA"/>
                    </a:solidFill>
                  </a:tcPr>
                </a:tc>
                <a:tc>
                  <a:txBody>
                    <a:bodyPr/>
                    <a:lstStyle/>
                    <a:p>
                      <a:pPr algn="ctr"/>
                      <a:r>
                        <a:rPr lang="en-US" sz="2000" dirty="0"/>
                        <a:t>N.A.*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AEAEA"/>
                    </a:solidFill>
                  </a:tcPr>
                </a:tc>
                <a:tc>
                  <a:txBody>
                    <a:bodyPr/>
                    <a:lstStyle/>
                    <a:p>
                      <a:pPr algn="ctr"/>
                      <a:r>
                        <a:rPr lang="en-US" sz="2000" dirty="0"/>
                        <a:t>N.A.*</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AEAEA"/>
                    </a:solidFill>
                  </a:tcPr>
                </a:tc>
                <a:extLst>
                  <a:ext uri="{0D108BD9-81ED-4DB2-BD59-A6C34878D82A}">
                    <a16:rowId xmlns:a16="http://schemas.microsoft.com/office/drawing/2014/main" val="1912367216"/>
                  </a:ext>
                </a:extLst>
              </a:tr>
              <a:tr h="599139">
                <a:tc>
                  <a:txBody>
                    <a:bodyPr/>
                    <a:lstStyle/>
                    <a:p>
                      <a:r>
                        <a:rPr lang="en-US" sz="2000" dirty="0"/>
                        <a:t>Inhibitor</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r>
                        <a:rPr lang="en-US" sz="2000" dirty="0"/>
                        <a:t>Yes — Moderate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r>
                        <a:rPr lang="en-US" sz="2000" dirty="0"/>
                        <a:t>N.A.*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r>
                        <a:rPr lang="en-US" sz="2000" dirty="0"/>
                        <a:t>Yes — Weak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r>
                        <a:rPr lang="en-US" sz="2000" dirty="0"/>
                        <a:t>Yes — Weak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r>
                        <a:rPr lang="en-US" sz="2000" dirty="0"/>
                        <a:t>No</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extLst>
                  <a:ext uri="{0D108BD9-81ED-4DB2-BD59-A6C34878D82A}">
                    <a16:rowId xmlns:a16="http://schemas.microsoft.com/office/drawing/2014/main" val="3084223360"/>
                  </a:ext>
                </a:extLst>
              </a:tr>
            </a:tbl>
          </a:graphicData>
        </a:graphic>
      </p:graphicFrame>
      <p:sp>
        <p:nvSpPr>
          <p:cNvPr id="2" name="Slide Number Placeholder 1">
            <a:extLst>
              <a:ext uri="{FF2B5EF4-FFF2-40B4-BE49-F238E27FC236}">
                <a16:creationId xmlns:a16="http://schemas.microsoft.com/office/drawing/2014/main" id="{66A000E3-FCAD-4615-B97C-9E3FA48000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16F37-D63B-443C-96C0-C234F1098F79}"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pic>
        <p:nvPicPr>
          <p:cNvPr id="3" name="Audio 2">
            <a:hlinkClick r:id="" action="ppaction://media"/>
            <a:extLst>
              <a:ext uri="{FF2B5EF4-FFF2-40B4-BE49-F238E27FC236}">
                <a16:creationId xmlns:a16="http://schemas.microsoft.com/office/drawing/2014/main" id="{FF057CB5-C458-4F60-9F95-40197519EE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9292292"/>
      </p:ext>
    </p:extLst>
  </p:cSld>
  <p:clrMapOvr>
    <a:masterClrMapping/>
  </p:clrMapOvr>
  <mc:AlternateContent xmlns:mc="http://schemas.openxmlformats.org/markup-compatibility/2006" xmlns:p14="http://schemas.microsoft.com/office/powerpoint/2010/main">
    <mc:Choice Requires="p14">
      <p:transition spd="slow" p14:dur="2000" advTm="41038"/>
    </mc:Choice>
    <mc:Fallback xmlns="">
      <p:transition spd="slow" advTm="41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89046-21AA-4D10-AE12-7D7B66CF8945}"/>
              </a:ext>
            </a:extLst>
          </p:cNvPr>
          <p:cNvSpPr>
            <a:spLocks noGrp="1"/>
          </p:cNvSpPr>
          <p:nvPr>
            <p:ph type="title"/>
          </p:nvPr>
        </p:nvSpPr>
        <p:spPr>
          <a:xfrm>
            <a:off x="812800" y="167640"/>
            <a:ext cx="10565728" cy="787400"/>
          </a:xfrm>
        </p:spPr>
        <p:txBody>
          <a:bodyPr>
            <a:normAutofit/>
          </a:bodyPr>
          <a:lstStyle/>
          <a:p>
            <a:r>
              <a:rPr lang="en-US" dirty="0"/>
              <a:t>LEN DDI Clinical Recommendations</a:t>
            </a:r>
          </a:p>
        </p:txBody>
      </p:sp>
      <p:sp>
        <p:nvSpPr>
          <p:cNvPr id="3" name="Content Placeholder 2">
            <a:extLst>
              <a:ext uri="{FF2B5EF4-FFF2-40B4-BE49-F238E27FC236}">
                <a16:creationId xmlns:a16="http://schemas.microsoft.com/office/drawing/2014/main" id="{032DB3F7-0345-4A84-A7D4-61A778A3A65F}"/>
              </a:ext>
            </a:extLst>
          </p:cNvPr>
          <p:cNvSpPr>
            <a:spLocks noGrp="1"/>
          </p:cNvSpPr>
          <p:nvPr>
            <p:ph idx="1"/>
          </p:nvPr>
        </p:nvSpPr>
        <p:spPr>
          <a:xfrm>
            <a:off x="3063240" y="1463040"/>
            <a:ext cx="8315288" cy="4632960"/>
          </a:xfrm>
        </p:spPr>
        <p:txBody>
          <a:bodyPr>
            <a:noAutofit/>
          </a:bodyPr>
          <a:lstStyle/>
          <a:p>
            <a:pPr>
              <a:spcBef>
                <a:spcPts val="0"/>
              </a:spcBef>
              <a:spcAft>
                <a:spcPts val="1200"/>
              </a:spcAft>
            </a:pPr>
            <a:r>
              <a:rPr lang="en-US" sz="2200" dirty="0"/>
              <a:t>Increased LEN exposure after coadministration with strong CYP3A/P-</a:t>
            </a:r>
            <a:r>
              <a:rPr lang="en-US" sz="2200" dirty="0" err="1"/>
              <a:t>gp</a:t>
            </a:r>
            <a:r>
              <a:rPr lang="en-US" sz="2200" dirty="0"/>
              <a:t> inhibitors is not clinically relevant; supports coadministration without dose modification</a:t>
            </a:r>
          </a:p>
          <a:p>
            <a:pPr>
              <a:spcBef>
                <a:spcPts val="0"/>
              </a:spcBef>
              <a:spcAft>
                <a:spcPts val="1200"/>
              </a:spcAft>
            </a:pPr>
            <a:r>
              <a:rPr lang="en-US" sz="2200" dirty="0"/>
              <a:t>In the absence of additional data, coadministration of LEN and strong UGT1A1 inhibitors is not recommended</a:t>
            </a:r>
          </a:p>
          <a:p>
            <a:pPr>
              <a:spcBef>
                <a:spcPts val="0"/>
              </a:spcBef>
              <a:spcAft>
                <a:spcPts val="1200"/>
              </a:spcAft>
            </a:pPr>
            <a:r>
              <a:rPr lang="en-US" sz="2200" dirty="0"/>
              <a:t>Potent inducers of CYP/P-</a:t>
            </a:r>
            <a:r>
              <a:rPr lang="en-US" sz="2200" dirty="0" err="1"/>
              <a:t>gp</a:t>
            </a:r>
            <a:r>
              <a:rPr lang="en-US" sz="2200" dirty="0"/>
              <a:t>/UGT should be avoided </a:t>
            </a:r>
          </a:p>
          <a:p>
            <a:pPr>
              <a:spcBef>
                <a:spcPts val="0"/>
              </a:spcBef>
              <a:spcAft>
                <a:spcPts val="1200"/>
              </a:spcAft>
            </a:pPr>
            <a:endParaRPr lang="en-US" sz="2200" dirty="0"/>
          </a:p>
          <a:p>
            <a:pPr>
              <a:spcBef>
                <a:spcPts val="0"/>
              </a:spcBef>
              <a:spcAft>
                <a:spcPts val="1200"/>
              </a:spcAft>
            </a:pPr>
            <a:r>
              <a:rPr lang="en-US" sz="2200" dirty="0"/>
              <a:t>LEN can be </a:t>
            </a:r>
            <a:r>
              <a:rPr lang="en-US" sz="2200" dirty="0" err="1"/>
              <a:t>coadministered</a:t>
            </a:r>
            <a:r>
              <a:rPr lang="en-US" sz="2200" dirty="0"/>
              <a:t> with gastric acid reducers</a:t>
            </a:r>
          </a:p>
          <a:p>
            <a:pPr>
              <a:spcBef>
                <a:spcPts val="0"/>
              </a:spcBef>
              <a:spcAft>
                <a:spcPts val="1200"/>
              </a:spcAft>
            </a:pPr>
            <a:endParaRPr lang="en-US" sz="2200" dirty="0"/>
          </a:p>
          <a:p>
            <a:pPr>
              <a:spcBef>
                <a:spcPts val="0"/>
              </a:spcBef>
              <a:spcAft>
                <a:spcPts val="1200"/>
              </a:spcAft>
            </a:pPr>
            <a:r>
              <a:rPr lang="en-US" sz="2200" dirty="0"/>
              <a:t>Caution is advised if LEN is </a:t>
            </a:r>
            <a:r>
              <a:rPr lang="en-US" sz="2200" dirty="0" err="1"/>
              <a:t>coadministered</a:t>
            </a:r>
            <a:r>
              <a:rPr lang="en-US" sz="2200" dirty="0"/>
              <a:t> with sensitive CYP3A substrates, but not P-</a:t>
            </a:r>
            <a:r>
              <a:rPr lang="en-US" sz="2200" dirty="0" err="1"/>
              <a:t>gp</a:t>
            </a:r>
            <a:r>
              <a:rPr lang="en-US" sz="2200" dirty="0"/>
              <a:t>, BCRP nor OATP substrates</a:t>
            </a:r>
          </a:p>
        </p:txBody>
      </p:sp>
      <p:sp>
        <p:nvSpPr>
          <p:cNvPr id="7" name="Text Placeholder 6">
            <a:extLst>
              <a:ext uri="{FF2B5EF4-FFF2-40B4-BE49-F238E27FC236}">
                <a16:creationId xmlns:a16="http://schemas.microsoft.com/office/drawing/2014/main" id="{484F21A9-1F4C-484C-B54C-B0D3537BBF5B}"/>
              </a:ext>
            </a:extLst>
          </p:cNvPr>
          <p:cNvSpPr>
            <a:spLocks noGrp="1"/>
          </p:cNvSpPr>
          <p:nvPr>
            <p:ph type="body" sz="quarter" idx="11"/>
          </p:nvPr>
        </p:nvSpPr>
        <p:spPr/>
        <p:txBody>
          <a:bodyPr/>
          <a:lstStyle/>
          <a:p>
            <a:endParaRPr lang="en-US"/>
          </a:p>
        </p:txBody>
      </p:sp>
      <p:sp>
        <p:nvSpPr>
          <p:cNvPr id="4" name="Slide Number Placeholder 3">
            <a:extLst>
              <a:ext uri="{FF2B5EF4-FFF2-40B4-BE49-F238E27FC236}">
                <a16:creationId xmlns:a16="http://schemas.microsoft.com/office/drawing/2014/main" id="{AD017998-A26E-43ED-BCD9-A68398851E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16F37-D63B-443C-96C0-C234F1098F79}"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33767CBB-C8D5-4964-913D-8CC8A08E053C}"/>
              </a:ext>
            </a:extLst>
          </p:cNvPr>
          <p:cNvGrpSpPr/>
          <p:nvPr/>
        </p:nvGrpSpPr>
        <p:grpSpPr>
          <a:xfrm>
            <a:off x="916397" y="1576547"/>
            <a:ext cx="1854781" cy="910466"/>
            <a:chOff x="8719644" y="-132994"/>
            <a:chExt cx="1306537" cy="641350"/>
          </a:xfrm>
        </p:grpSpPr>
        <p:sp>
          <p:nvSpPr>
            <p:cNvPr id="8" name="Right Arrow 14">
              <a:extLst>
                <a:ext uri="{FF2B5EF4-FFF2-40B4-BE49-F238E27FC236}">
                  <a16:creationId xmlns:a16="http://schemas.microsoft.com/office/drawing/2014/main" id="{5B0D1819-7FBA-4D5C-B873-5FAA458B0B7A}"/>
                </a:ext>
              </a:extLst>
            </p:cNvPr>
            <p:cNvSpPr/>
            <p:nvPr/>
          </p:nvSpPr>
          <p:spPr bwMode="auto">
            <a:xfrm>
              <a:off x="9304243" y="-80007"/>
              <a:ext cx="675267" cy="535374"/>
            </a:xfrm>
            <a:prstGeom prst="rightArrow">
              <a:avLst/>
            </a:prstGeom>
            <a:solidFill>
              <a:srgbClr val="EB7E5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sz="2800" b="1" dirty="0"/>
            </a:p>
          </p:txBody>
        </p:sp>
        <p:sp>
          <p:nvSpPr>
            <p:cNvPr id="9" name="Oval 8">
              <a:extLst>
                <a:ext uri="{FF2B5EF4-FFF2-40B4-BE49-F238E27FC236}">
                  <a16:creationId xmlns:a16="http://schemas.microsoft.com/office/drawing/2014/main" id="{7884EE11-D795-4F72-87BB-1264B9F6ABE0}"/>
                </a:ext>
              </a:extLst>
            </p:cNvPr>
            <p:cNvSpPr/>
            <p:nvPr/>
          </p:nvSpPr>
          <p:spPr bwMode="auto">
            <a:xfrm>
              <a:off x="8719644" y="-132994"/>
              <a:ext cx="639761" cy="641349"/>
            </a:xfrm>
            <a:prstGeom prst="ellipse">
              <a:avLst/>
            </a:prstGeom>
            <a:solidFill>
              <a:srgbClr val="EB7E5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sz="2800" b="1" dirty="0"/>
            </a:p>
          </p:txBody>
        </p:sp>
        <p:sp>
          <p:nvSpPr>
            <p:cNvPr id="10" name="TextBox 57">
              <a:extLst>
                <a:ext uri="{FF2B5EF4-FFF2-40B4-BE49-F238E27FC236}">
                  <a16:creationId xmlns:a16="http://schemas.microsoft.com/office/drawing/2014/main" id="{0D278C05-224F-497A-A235-90AA98BC0FE5}"/>
                </a:ext>
              </a:extLst>
            </p:cNvPr>
            <p:cNvSpPr txBox="1">
              <a:spLocks noChangeArrowheads="1"/>
            </p:cNvSpPr>
            <p:nvPr/>
          </p:nvSpPr>
          <p:spPr bwMode="auto">
            <a:xfrm>
              <a:off x="8742393" y="18308"/>
              <a:ext cx="577061" cy="33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200"/>
                </a:spcBef>
                <a:buClr>
                  <a:srgbClr val="A9A9A9"/>
                </a:buClr>
                <a:buSzPct val="90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800"/>
                </a:spcBef>
                <a:buClr>
                  <a:srgbClr val="A9A9A9"/>
                </a:buClr>
                <a:buSzPct val="90000"/>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600"/>
                </a:spcBef>
                <a:buClr>
                  <a:srgbClr val="A9A9A9"/>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600"/>
                </a:spcBef>
                <a:buClr>
                  <a:srgbClr val="A9A9A9"/>
                </a:buClr>
                <a:buSzPct val="90000"/>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600"/>
                </a:spcBef>
                <a:buClr>
                  <a:srgbClr val="A9A9A9"/>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0"/>
                </a:spcBef>
                <a:buClrTx/>
                <a:buSzTx/>
                <a:buFontTx/>
                <a:buNone/>
              </a:pPr>
              <a:r>
                <a:rPr lang="en-US" sz="1800" b="1" dirty="0">
                  <a:solidFill>
                    <a:schemeClr val="bg1"/>
                  </a:solidFill>
                </a:rPr>
                <a:t>CYP3AP-gp</a:t>
              </a:r>
              <a:endParaRPr lang="en-US" altLang="en-US" sz="1800" b="1" dirty="0">
                <a:solidFill>
                  <a:schemeClr val="bg1"/>
                </a:solidFill>
              </a:endParaRPr>
            </a:p>
          </p:txBody>
        </p:sp>
        <p:sp>
          <p:nvSpPr>
            <p:cNvPr id="11" name="Oval 10">
              <a:extLst>
                <a:ext uri="{FF2B5EF4-FFF2-40B4-BE49-F238E27FC236}">
                  <a16:creationId xmlns:a16="http://schemas.microsoft.com/office/drawing/2014/main" id="{D50AE735-97E4-4C59-AE2A-7E726017D833}"/>
                </a:ext>
              </a:extLst>
            </p:cNvPr>
            <p:cNvSpPr/>
            <p:nvPr/>
          </p:nvSpPr>
          <p:spPr bwMode="auto">
            <a:xfrm>
              <a:off x="9386419" y="-132993"/>
              <a:ext cx="639762" cy="641349"/>
            </a:xfrm>
            <a:prstGeom prst="ellipse">
              <a:avLst/>
            </a:prstGeom>
            <a:solidFill>
              <a:schemeClr val="bg1">
                <a:lumMod val="8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sz="2800" b="1" dirty="0"/>
            </a:p>
          </p:txBody>
        </p:sp>
        <p:sp>
          <p:nvSpPr>
            <p:cNvPr id="12" name="Freeform: Shape 34">
              <a:extLst>
                <a:ext uri="{FF2B5EF4-FFF2-40B4-BE49-F238E27FC236}">
                  <a16:creationId xmlns:a16="http://schemas.microsoft.com/office/drawing/2014/main" id="{E3933C8F-47E3-495C-B111-79E6DEEAD0ED}"/>
                </a:ext>
              </a:extLst>
            </p:cNvPr>
            <p:cNvSpPr/>
            <p:nvPr/>
          </p:nvSpPr>
          <p:spPr bwMode="auto">
            <a:xfrm>
              <a:off x="9386422" y="-80895"/>
              <a:ext cx="593087" cy="535374"/>
            </a:xfrm>
            <a:custGeom>
              <a:avLst/>
              <a:gdLst>
                <a:gd name="connsiteX0" fmla="*/ 325400 w 593087"/>
                <a:gd name="connsiteY0" fmla="*/ 0 h 535374"/>
                <a:gd name="connsiteX1" fmla="*/ 593087 w 593087"/>
                <a:gd name="connsiteY1" fmla="*/ 267687 h 535374"/>
                <a:gd name="connsiteX2" fmla="*/ 325400 w 593087"/>
                <a:gd name="connsiteY2" fmla="*/ 535374 h 535374"/>
                <a:gd name="connsiteX3" fmla="*/ 325400 w 593087"/>
                <a:gd name="connsiteY3" fmla="*/ 401531 h 535374"/>
                <a:gd name="connsiteX4" fmla="*/ 30023 w 593087"/>
                <a:gd name="connsiteY4" fmla="*/ 401531 h 535374"/>
                <a:gd name="connsiteX5" fmla="*/ 25138 w 593087"/>
                <a:gd name="connsiteY5" fmla="*/ 392509 h 535374"/>
                <a:gd name="connsiteX6" fmla="*/ 0 w 593087"/>
                <a:gd name="connsiteY6" fmla="*/ 267688 h 535374"/>
                <a:gd name="connsiteX7" fmla="*/ 25138 w 593087"/>
                <a:gd name="connsiteY7" fmla="*/ 142867 h 535374"/>
                <a:gd name="connsiteX8" fmla="*/ 30023 w 593087"/>
                <a:gd name="connsiteY8" fmla="*/ 133844 h 535374"/>
                <a:gd name="connsiteX9" fmla="*/ 325400 w 593087"/>
                <a:gd name="connsiteY9" fmla="*/ 133844 h 53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087" h="535374">
                  <a:moveTo>
                    <a:pt x="325400" y="0"/>
                  </a:moveTo>
                  <a:lnTo>
                    <a:pt x="593087" y="267687"/>
                  </a:lnTo>
                  <a:lnTo>
                    <a:pt x="325400" y="535374"/>
                  </a:lnTo>
                  <a:lnTo>
                    <a:pt x="325400" y="401531"/>
                  </a:lnTo>
                  <a:lnTo>
                    <a:pt x="30023" y="401531"/>
                  </a:lnTo>
                  <a:lnTo>
                    <a:pt x="25138" y="392509"/>
                  </a:lnTo>
                  <a:cubicBezTo>
                    <a:pt x="8951" y="354144"/>
                    <a:pt x="0" y="311964"/>
                    <a:pt x="0" y="267688"/>
                  </a:cubicBezTo>
                  <a:cubicBezTo>
                    <a:pt x="0" y="223412"/>
                    <a:pt x="8951" y="181232"/>
                    <a:pt x="25138" y="142867"/>
                  </a:cubicBezTo>
                  <a:lnTo>
                    <a:pt x="30023" y="133844"/>
                  </a:lnTo>
                  <a:lnTo>
                    <a:pt x="325400" y="133844"/>
                  </a:lnTo>
                  <a:close/>
                </a:path>
              </a:pathLst>
            </a:custGeom>
            <a:solidFill>
              <a:srgbClr val="0072C9"/>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eaLnBrk="1" hangingPunct="1">
                <a:lnSpc>
                  <a:spcPct val="90000"/>
                </a:lnSpc>
                <a:defRPr/>
              </a:pPr>
              <a:endParaRPr lang="en-US" sz="2800" b="1" dirty="0"/>
            </a:p>
          </p:txBody>
        </p:sp>
        <p:sp>
          <p:nvSpPr>
            <p:cNvPr id="13" name="TextBox 57">
              <a:extLst>
                <a:ext uri="{FF2B5EF4-FFF2-40B4-BE49-F238E27FC236}">
                  <a16:creationId xmlns:a16="http://schemas.microsoft.com/office/drawing/2014/main" id="{25CB03F0-52AC-403D-B28E-4929C8244071}"/>
                </a:ext>
              </a:extLst>
            </p:cNvPr>
            <p:cNvSpPr txBox="1">
              <a:spLocks noChangeArrowheads="1"/>
            </p:cNvSpPr>
            <p:nvPr/>
          </p:nvSpPr>
          <p:spPr bwMode="auto">
            <a:xfrm>
              <a:off x="9451047" y="18309"/>
              <a:ext cx="510516" cy="33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200"/>
                </a:spcBef>
                <a:buClr>
                  <a:srgbClr val="A9A9A9"/>
                </a:buClr>
                <a:buSzPct val="90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800"/>
                </a:spcBef>
                <a:buClr>
                  <a:srgbClr val="A9A9A9"/>
                </a:buClr>
                <a:buSzPct val="90000"/>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600"/>
                </a:spcBef>
                <a:buClr>
                  <a:srgbClr val="A9A9A9"/>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600"/>
                </a:spcBef>
                <a:buClr>
                  <a:srgbClr val="A9A9A9"/>
                </a:buClr>
                <a:buSzPct val="90000"/>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600"/>
                </a:spcBef>
                <a:buClr>
                  <a:srgbClr val="A9A9A9"/>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dirty="0">
                  <a:solidFill>
                    <a:schemeClr val="bg1"/>
                  </a:solidFill>
                </a:rPr>
                <a:t>LEN</a:t>
              </a:r>
            </a:p>
          </p:txBody>
        </p:sp>
      </p:grpSp>
      <p:grpSp>
        <p:nvGrpSpPr>
          <p:cNvPr id="14" name="Group 13">
            <a:extLst>
              <a:ext uri="{FF2B5EF4-FFF2-40B4-BE49-F238E27FC236}">
                <a16:creationId xmlns:a16="http://schemas.microsoft.com/office/drawing/2014/main" id="{02443948-611B-4C31-97AB-D78D7B5F50CB}"/>
              </a:ext>
            </a:extLst>
          </p:cNvPr>
          <p:cNvGrpSpPr/>
          <p:nvPr/>
        </p:nvGrpSpPr>
        <p:grpSpPr>
          <a:xfrm>
            <a:off x="916397" y="2812139"/>
            <a:ext cx="1854781" cy="910466"/>
            <a:chOff x="8719644" y="-132993"/>
            <a:chExt cx="1306547" cy="641349"/>
          </a:xfrm>
        </p:grpSpPr>
        <p:sp>
          <p:nvSpPr>
            <p:cNvPr id="15" name="Right Arrow 14">
              <a:extLst>
                <a:ext uri="{FF2B5EF4-FFF2-40B4-BE49-F238E27FC236}">
                  <a16:creationId xmlns:a16="http://schemas.microsoft.com/office/drawing/2014/main" id="{48BD5B25-5BDB-4683-97BB-B3EF166A7AE6}"/>
                </a:ext>
              </a:extLst>
            </p:cNvPr>
            <p:cNvSpPr/>
            <p:nvPr/>
          </p:nvSpPr>
          <p:spPr bwMode="auto">
            <a:xfrm>
              <a:off x="9304251" y="-80006"/>
              <a:ext cx="675269" cy="535374"/>
            </a:xfrm>
            <a:prstGeom prst="rightArrow">
              <a:avLst/>
            </a:prstGeom>
            <a:solidFill>
              <a:srgbClr val="9F3149"/>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sz="2800" b="1" dirty="0"/>
            </a:p>
          </p:txBody>
        </p:sp>
        <p:sp>
          <p:nvSpPr>
            <p:cNvPr id="16" name="Oval 15">
              <a:extLst>
                <a:ext uri="{FF2B5EF4-FFF2-40B4-BE49-F238E27FC236}">
                  <a16:creationId xmlns:a16="http://schemas.microsoft.com/office/drawing/2014/main" id="{33E9E382-6DF3-4BAC-823E-A035C85BB385}"/>
                </a:ext>
              </a:extLst>
            </p:cNvPr>
            <p:cNvSpPr/>
            <p:nvPr/>
          </p:nvSpPr>
          <p:spPr bwMode="auto">
            <a:xfrm>
              <a:off x="8719644" y="-132993"/>
              <a:ext cx="639761" cy="641349"/>
            </a:xfrm>
            <a:prstGeom prst="ellipse">
              <a:avLst/>
            </a:prstGeom>
            <a:solidFill>
              <a:srgbClr val="9F3149"/>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sz="2800" b="1" dirty="0"/>
            </a:p>
          </p:txBody>
        </p:sp>
        <p:sp>
          <p:nvSpPr>
            <p:cNvPr id="17" name="TextBox 57">
              <a:extLst>
                <a:ext uri="{FF2B5EF4-FFF2-40B4-BE49-F238E27FC236}">
                  <a16:creationId xmlns:a16="http://schemas.microsoft.com/office/drawing/2014/main" id="{3DE56399-1B0B-4F2A-BFA8-781E419A1882}"/>
                </a:ext>
              </a:extLst>
            </p:cNvPr>
            <p:cNvSpPr txBox="1">
              <a:spLocks noChangeArrowheads="1"/>
            </p:cNvSpPr>
            <p:nvPr/>
          </p:nvSpPr>
          <p:spPr bwMode="auto">
            <a:xfrm>
              <a:off x="8735746" y="18309"/>
              <a:ext cx="640067" cy="33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200"/>
                </a:spcBef>
                <a:buClr>
                  <a:srgbClr val="A9A9A9"/>
                </a:buClr>
                <a:buSzPct val="90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800"/>
                </a:spcBef>
                <a:buClr>
                  <a:srgbClr val="A9A9A9"/>
                </a:buClr>
                <a:buSzPct val="90000"/>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600"/>
                </a:spcBef>
                <a:buClr>
                  <a:srgbClr val="A9A9A9"/>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600"/>
                </a:spcBef>
                <a:buClr>
                  <a:srgbClr val="A9A9A9"/>
                </a:buClr>
                <a:buSzPct val="90000"/>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600"/>
                </a:spcBef>
                <a:buClr>
                  <a:srgbClr val="A9A9A9"/>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dirty="0">
                  <a:solidFill>
                    <a:schemeClr val="bg1"/>
                  </a:solidFill>
                </a:rPr>
                <a:t>UGT1A1</a:t>
              </a:r>
            </a:p>
          </p:txBody>
        </p:sp>
        <p:sp>
          <p:nvSpPr>
            <p:cNvPr id="18" name="Oval 17">
              <a:extLst>
                <a:ext uri="{FF2B5EF4-FFF2-40B4-BE49-F238E27FC236}">
                  <a16:creationId xmlns:a16="http://schemas.microsoft.com/office/drawing/2014/main" id="{9E44BAB1-D587-4DC9-8F53-3CA371CB9AC6}"/>
                </a:ext>
              </a:extLst>
            </p:cNvPr>
            <p:cNvSpPr/>
            <p:nvPr/>
          </p:nvSpPr>
          <p:spPr bwMode="auto">
            <a:xfrm>
              <a:off x="9386429" y="-132993"/>
              <a:ext cx="639762" cy="641349"/>
            </a:xfrm>
            <a:prstGeom prst="ellipse">
              <a:avLst/>
            </a:prstGeom>
            <a:solidFill>
              <a:schemeClr val="bg1">
                <a:lumMod val="8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sz="2800" b="1" dirty="0"/>
            </a:p>
          </p:txBody>
        </p:sp>
        <p:sp>
          <p:nvSpPr>
            <p:cNvPr id="19" name="Freeform: Shape 34">
              <a:extLst>
                <a:ext uri="{FF2B5EF4-FFF2-40B4-BE49-F238E27FC236}">
                  <a16:creationId xmlns:a16="http://schemas.microsoft.com/office/drawing/2014/main" id="{A710EE4A-9550-4A9D-ABA6-1B2061B433C1}"/>
                </a:ext>
              </a:extLst>
            </p:cNvPr>
            <p:cNvSpPr/>
            <p:nvPr/>
          </p:nvSpPr>
          <p:spPr bwMode="auto">
            <a:xfrm>
              <a:off x="9386428" y="-80895"/>
              <a:ext cx="593087" cy="535374"/>
            </a:xfrm>
            <a:custGeom>
              <a:avLst/>
              <a:gdLst>
                <a:gd name="connsiteX0" fmla="*/ 325400 w 593087"/>
                <a:gd name="connsiteY0" fmla="*/ 0 h 535374"/>
                <a:gd name="connsiteX1" fmla="*/ 593087 w 593087"/>
                <a:gd name="connsiteY1" fmla="*/ 267687 h 535374"/>
                <a:gd name="connsiteX2" fmla="*/ 325400 w 593087"/>
                <a:gd name="connsiteY2" fmla="*/ 535374 h 535374"/>
                <a:gd name="connsiteX3" fmla="*/ 325400 w 593087"/>
                <a:gd name="connsiteY3" fmla="*/ 401531 h 535374"/>
                <a:gd name="connsiteX4" fmla="*/ 30023 w 593087"/>
                <a:gd name="connsiteY4" fmla="*/ 401531 h 535374"/>
                <a:gd name="connsiteX5" fmla="*/ 25138 w 593087"/>
                <a:gd name="connsiteY5" fmla="*/ 392509 h 535374"/>
                <a:gd name="connsiteX6" fmla="*/ 0 w 593087"/>
                <a:gd name="connsiteY6" fmla="*/ 267688 h 535374"/>
                <a:gd name="connsiteX7" fmla="*/ 25138 w 593087"/>
                <a:gd name="connsiteY7" fmla="*/ 142867 h 535374"/>
                <a:gd name="connsiteX8" fmla="*/ 30023 w 593087"/>
                <a:gd name="connsiteY8" fmla="*/ 133844 h 535374"/>
                <a:gd name="connsiteX9" fmla="*/ 325400 w 593087"/>
                <a:gd name="connsiteY9" fmla="*/ 133844 h 53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087" h="535374">
                  <a:moveTo>
                    <a:pt x="325400" y="0"/>
                  </a:moveTo>
                  <a:lnTo>
                    <a:pt x="593087" y="267687"/>
                  </a:lnTo>
                  <a:lnTo>
                    <a:pt x="325400" y="535374"/>
                  </a:lnTo>
                  <a:lnTo>
                    <a:pt x="325400" y="401531"/>
                  </a:lnTo>
                  <a:lnTo>
                    <a:pt x="30023" y="401531"/>
                  </a:lnTo>
                  <a:lnTo>
                    <a:pt x="25138" y="392509"/>
                  </a:lnTo>
                  <a:cubicBezTo>
                    <a:pt x="8951" y="354144"/>
                    <a:pt x="0" y="311964"/>
                    <a:pt x="0" y="267688"/>
                  </a:cubicBezTo>
                  <a:cubicBezTo>
                    <a:pt x="0" y="223412"/>
                    <a:pt x="8951" y="181232"/>
                    <a:pt x="25138" y="142867"/>
                  </a:cubicBezTo>
                  <a:lnTo>
                    <a:pt x="30023" y="133844"/>
                  </a:lnTo>
                  <a:lnTo>
                    <a:pt x="325400" y="133844"/>
                  </a:lnTo>
                  <a:close/>
                </a:path>
              </a:pathLst>
            </a:custGeom>
            <a:solidFill>
              <a:srgbClr val="0072C9"/>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eaLnBrk="1" hangingPunct="1">
                <a:lnSpc>
                  <a:spcPct val="90000"/>
                </a:lnSpc>
                <a:defRPr/>
              </a:pPr>
              <a:endParaRPr lang="en-US" sz="2800" b="1" dirty="0"/>
            </a:p>
          </p:txBody>
        </p:sp>
        <p:sp>
          <p:nvSpPr>
            <p:cNvPr id="20" name="TextBox 57">
              <a:extLst>
                <a:ext uri="{FF2B5EF4-FFF2-40B4-BE49-F238E27FC236}">
                  <a16:creationId xmlns:a16="http://schemas.microsoft.com/office/drawing/2014/main" id="{6FA1C6F0-2D45-4627-9800-26ECBB8D1E0E}"/>
                </a:ext>
              </a:extLst>
            </p:cNvPr>
            <p:cNvSpPr txBox="1">
              <a:spLocks noChangeArrowheads="1"/>
            </p:cNvSpPr>
            <p:nvPr/>
          </p:nvSpPr>
          <p:spPr bwMode="auto">
            <a:xfrm>
              <a:off x="9451047" y="18309"/>
              <a:ext cx="510516" cy="33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200"/>
                </a:spcBef>
                <a:buClr>
                  <a:srgbClr val="A9A9A9"/>
                </a:buClr>
                <a:buSzPct val="90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800"/>
                </a:spcBef>
                <a:buClr>
                  <a:srgbClr val="A9A9A9"/>
                </a:buClr>
                <a:buSzPct val="90000"/>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600"/>
                </a:spcBef>
                <a:buClr>
                  <a:srgbClr val="A9A9A9"/>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600"/>
                </a:spcBef>
                <a:buClr>
                  <a:srgbClr val="A9A9A9"/>
                </a:buClr>
                <a:buSzPct val="90000"/>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600"/>
                </a:spcBef>
                <a:buClr>
                  <a:srgbClr val="A9A9A9"/>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dirty="0">
                  <a:solidFill>
                    <a:schemeClr val="bg1"/>
                  </a:solidFill>
                </a:rPr>
                <a:t>LEN</a:t>
              </a:r>
            </a:p>
          </p:txBody>
        </p:sp>
      </p:grpSp>
      <p:grpSp>
        <p:nvGrpSpPr>
          <p:cNvPr id="21" name="Group 20">
            <a:extLst>
              <a:ext uri="{FF2B5EF4-FFF2-40B4-BE49-F238E27FC236}">
                <a16:creationId xmlns:a16="http://schemas.microsoft.com/office/drawing/2014/main" id="{E3FDBF82-03F7-4D04-8C19-685149F25D09}"/>
              </a:ext>
            </a:extLst>
          </p:cNvPr>
          <p:cNvGrpSpPr/>
          <p:nvPr/>
        </p:nvGrpSpPr>
        <p:grpSpPr>
          <a:xfrm>
            <a:off x="916397" y="4207493"/>
            <a:ext cx="1854781" cy="910466"/>
            <a:chOff x="8719644" y="-132993"/>
            <a:chExt cx="1306542" cy="641349"/>
          </a:xfrm>
        </p:grpSpPr>
        <p:sp>
          <p:nvSpPr>
            <p:cNvPr id="22" name="Right Arrow 14">
              <a:extLst>
                <a:ext uri="{FF2B5EF4-FFF2-40B4-BE49-F238E27FC236}">
                  <a16:creationId xmlns:a16="http://schemas.microsoft.com/office/drawing/2014/main" id="{735E3AA6-6BEF-4276-B296-0BCC638D16C8}"/>
                </a:ext>
              </a:extLst>
            </p:cNvPr>
            <p:cNvSpPr/>
            <p:nvPr/>
          </p:nvSpPr>
          <p:spPr bwMode="auto">
            <a:xfrm>
              <a:off x="9304244" y="-80006"/>
              <a:ext cx="675267" cy="535374"/>
            </a:xfrm>
            <a:prstGeom prst="rightArrow">
              <a:avLst/>
            </a:prstGeom>
            <a:solidFill>
              <a:srgbClr val="74BB2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sz="2800" b="1" dirty="0"/>
            </a:p>
          </p:txBody>
        </p:sp>
        <p:sp>
          <p:nvSpPr>
            <p:cNvPr id="23" name="Oval 22">
              <a:extLst>
                <a:ext uri="{FF2B5EF4-FFF2-40B4-BE49-F238E27FC236}">
                  <a16:creationId xmlns:a16="http://schemas.microsoft.com/office/drawing/2014/main" id="{E1648900-9D51-4EDF-AD57-2447917DAECE}"/>
                </a:ext>
              </a:extLst>
            </p:cNvPr>
            <p:cNvSpPr/>
            <p:nvPr/>
          </p:nvSpPr>
          <p:spPr bwMode="auto">
            <a:xfrm>
              <a:off x="8719644" y="-132993"/>
              <a:ext cx="639761" cy="641349"/>
            </a:xfrm>
            <a:prstGeom prst="ellipse">
              <a:avLst/>
            </a:prstGeom>
            <a:solidFill>
              <a:srgbClr val="74BB2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sz="2800" b="1" dirty="0"/>
            </a:p>
          </p:txBody>
        </p:sp>
        <p:sp>
          <p:nvSpPr>
            <p:cNvPr id="24" name="TextBox 57">
              <a:extLst>
                <a:ext uri="{FF2B5EF4-FFF2-40B4-BE49-F238E27FC236}">
                  <a16:creationId xmlns:a16="http://schemas.microsoft.com/office/drawing/2014/main" id="{4A16BE01-7CAA-440D-B18A-2554F3C5BBCE}"/>
                </a:ext>
              </a:extLst>
            </p:cNvPr>
            <p:cNvSpPr txBox="1">
              <a:spLocks noChangeArrowheads="1"/>
            </p:cNvSpPr>
            <p:nvPr/>
          </p:nvSpPr>
          <p:spPr bwMode="auto">
            <a:xfrm>
              <a:off x="8720987" y="18309"/>
              <a:ext cx="623965" cy="33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200"/>
                </a:spcBef>
                <a:buClr>
                  <a:srgbClr val="A9A9A9"/>
                </a:buClr>
                <a:buSzPct val="90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800"/>
                </a:spcBef>
                <a:buClr>
                  <a:srgbClr val="A9A9A9"/>
                </a:buClr>
                <a:buSzPct val="90000"/>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600"/>
                </a:spcBef>
                <a:buClr>
                  <a:srgbClr val="A9A9A9"/>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600"/>
                </a:spcBef>
                <a:buClr>
                  <a:srgbClr val="A9A9A9"/>
                </a:buClr>
                <a:buSzPct val="90000"/>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600"/>
                </a:spcBef>
                <a:buClr>
                  <a:srgbClr val="A9A9A9"/>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dirty="0">
                  <a:solidFill>
                    <a:schemeClr val="bg1"/>
                  </a:solidFill>
                </a:rPr>
                <a:t>Gastric acid </a:t>
              </a:r>
            </a:p>
          </p:txBody>
        </p:sp>
        <p:sp>
          <p:nvSpPr>
            <p:cNvPr id="25" name="Oval 24">
              <a:extLst>
                <a:ext uri="{FF2B5EF4-FFF2-40B4-BE49-F238E27FC236}">
                  <a16:creationId xmlns:a16="http://schemas.microsoft.com/office/drawing/2014/main" id="{120A247F-DAE6-4A0B-8D33-788F52F4602C}"/>
                </a:ext>
              </a:extLst>
            </p:cNvPr>
            <p:cNvSpPr/>
            <p:nvPr/>
          </p:nvSpPr>
          <p:spPr bwMode="auto">
            <a:xfrm>
              <a:off x="9386424" y="-132993"/>
              <a:ext cx="639762" cy="641349"/>
            </a:xfrm>
            <a:prstGeom prst="ellipse">
              <a:avLst/>
            </a:prstGeom>
            <a:solidFill>
              <a:schemeClr val="bg1">
                <a:lumMod val="8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sz="2800" b="1" dirty="0"/>
            </a:p>
          </p:txBody>
        </p:sp>
        <p:sp>
          <p:nvSpPr>
            <p:cNvPr id="26" name="Freeform: Shape 34">
              <a:extLst>
                <a:ext uri="{FF2B5EF4-FFF2-40B4-BE49-F238E27FC236}">
                  <a16:creationId xmlns:a16="http://schemas.microsoft.com/office/drawing/2014/main" id="{DBB1EF96-6ED3-4D5F-8352-7BBBEA74D8E7}"/>
                </a:ext>
              </a:extLst>
            </p:cNvPr>
            <p:cNvSpPr/>
            <p:nvPr/>
          </p:nvSpPr>
          <p:spPr bwMode="auto">
            <a:xfrm>
              <a:off x="9386424" y="-80895"/>
              <a:ext cx="593087" cy="535374"/>
            </a:xfrm>
            <a:custGeom>
              <a:avLst/>
              <a:gdLst>
                <a:gd name="connsiteX0" fmla="*/ 325400 w 593087"/>
                <a:gd name="connsiteY0" fmla="*/ 0 h 535374"/>
                <a:gd name="connsiteX1" fmla="*/ 593087 w 593087"/>
                <a:gd name="connsiteY1" fmla="*/ 267687 h 535374"/>
                <a:gd name="connsiteX2" fmla="*/ 325400 w 593087"/>
                <a:gd name="connsiteY2" fmla="*/ 535374 h 535374"/>
                <a:gd name="connsiteX3" fmla="*/ 325400 w 593087"/>
                <a:gd name="connsiteY3" fmla="*/ 401531 h 535374"/>
                <a:gd name="connsiteX4" fmla="*/ 30023 w 593087"/>
                <a:gd name="connsiteY4" fmla="*/ 401531 h 535374"/>
                <a:gd name="connsiteX5" fmla="*/ 25138 w 593087"/>
                <a:gd name="connsiteY5" fmla="*/ 392509 h 535374"/>
                <a:gd name="connsiteX6" fmla="*/ 0 w 593087"/>
                <a:gd name="connsiteY6" fmla="*/ 267688 h 535374"/>
                <a:gd name="connsiteX7" fmla="*/ 25138 w 593087"/>
                <a:gd name="connsiteY7" fmla="*/ 142867 h 535374"/>
                <a:gd name="connsiteX8" fmla="*/ 30023 w 593087"/>
                <a:gd name="connsiteY8" fmla="*/ 133844 h 535374"/>
                <a:gd name="connsiteX9" fmla="*/ 325400 w 593087"/>
                <a:gd name="connsiteY9" fmla="*/ 133844 h 53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087" h="535374">
                  <a:moveTo>
                    <a:pt x="325400" y="0"/>
                  </a:moveTo>
                  <a:lnTo>
                    <a:pt x="593087" y="267687"/>
                  </a:lnTo>
                  <a:lnTo>
                    <a:pt x="325400" y="535374"/>
                  </a:lnTo>
                  <a:lnTo>
                    <a:pt x="325400" y="401531"/>
                  </a:lnTo>
                  <a:lnTo>
                    <a:pt x="30023" y="401531"/>
                  </a:lnTo>
                  <a:lnTo>
                    <a:pt x="25138" y="392509"/>
                  </a:lnTo>
                  <a:cubicBezTo>
                    <a:pt x="8951" y="354144"/>
                    <a:pt x="0" y="311964"/>
                    <a:pt x="0" y="267688"/>
                  </a:cubicBezTo>
                  <a:cubicBezTo>
                    <a:pt x="0" y="223412"/>
                    <a:pt x="8951" y="181232"/>
                    <a:pt x="25138" y="142867"/>
                  </a:cubicBezTo>
                  <a:lnTo>
                    <a:pt x="30023" y="133844"/>
                  </a:lnTo>
                  <a:lnTo>
                    <a:pt x="325400" y="133844"/>
                  </a:lnTo>
                  <a:close/>
                </a:path>
              </a:pathLst>
            </a:custGeom>
            <a:solidFill>
              <a:srgbClr val="0072C9"/>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eaLnBrk="1" hangingPunct="1">
                <a:lnSpc>
                  <a:spcPct val="90000"/>
                </a:lnSpc>
                <a:defRPr/>
              </a:pPr>
              <a:endParaRPr lang="en-US" sz="2800" b="1" dirty="0"/>
            </a:p>
          </p:txBody>
        </p:sp>
        <p:sp>
          <p:nvSpPr>
            <p:cNvPr id="27" name="TextBox 26">
              <a:extLst>
                <a:ext uri="{FF2B5EF4-FFF2-40B4-BE49-F238E27FC236}">
                  <a16:creationId xmlns:a16="http://schemas.microsoft.com/office/drawing/2014/main" id="{95044B19-787C-4E23-85B8-01AE81CA68A7}"/>
                </a:ext>
              </a:extLst>
            </p:cNvPr>
            <p:cNvSpPr txBox="1">
              <a:spLocks noChangeArrowheads="1"/>
            </p:cNvSpPr>
            <p:nvPr/>
          </p:nvSpPr>
          <p:spPr bwMode="auto">
            <a:xfrm>
              <a:off x="9451047" y="18309"/>
              <a:ext cx="510516" cy="33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200"/>
                </a:spcBef>
                <a:buClr>
                  <a:srgbClr val="A9A9A9"/>
                </a:buClr>
                <a:buSzPct val="90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800"/>
                </a:spcBef>
                <a:buClr>
                  <a:srgbClr val="A9A9A9"/>
                </a:buClr>
                <a:buSzPct val="90000"/>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600"/>
                </a:spcBef>
                <a:buClr>
                  <a:srgbClr val="A9A9A9"/>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600"/>
                </a:spcBef>
                <a:buClr>
                  <a:srgbClr val="A9A9A9"/>
                </a:buClr>
                <a:buSzPct val="90000"/>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600"/>
                </a:spcBef>
                <a:buClr>
                  <a:srgbClr val="A9A9A9"/>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dirty="0">
                  <a:solidFill>
                    <a:schemeClr val="bg1"/>
                  </a:solidFill>
                </a:rPr>
                <a:t>LEN</a:t>
              </a:r>
            </a:p>
          </p:txBody>
        </p:sp>
      </p:grpSp>
      <p:grpSp>
        <p:nvGrpSpPr>
          <p:cNvPr id="35" name="Group 34">
            <a:extLst>
              <a:ext uri="{FF2B5EF4-FFF2-40B4-BE49-F238E27FC236}">
                <a16:creationId xmlns:a16="http://schemas.microsoft.com/office/drawing/2014/main" id="{60767E3B-EF25-4F4A-A8FE-611335C8E234}"/>
              </a:ext>
            </a:extLst>
          </p:cNvPr>
          <p:cNvGrpSpPr/>
          <p:nvPr/>
        </p:nvGrpSpPr>
        <p:grpSpPr>
          <a:xfrm>
            <a:off x="916397" y="5339475"/>
            <a:ext cx="1854781" cy="910466"/>
            <a:chOff x="8719644" y="-132993"/>
            <a:chExt cx="1306542" cy="641349"/>
          </a:xfrm>
        </p:grpSpPr>
        <p:sp>
          <p:nvSpPr>
            <p:cNvPr id="36" name="Right Arrow 14">
              <a:extLst>
                <a:ext uri="{FF2B5EF4-FFF2-40B4-BE49-F238E27FC236}">
                  <a16:creationId xmlns:a16="http://schemas.microsoft.com/office/drawing/2014/main" id="{76D0FB7F-5E5A-49B7-AFB1-27B013378A61}"/>
                </a:ext>
              </a:extLst>
            </p:cNvPr>
            <p:cNvSpPr/>
            <p:nvPr/>
          </p:nvSpPr>
          <p:spPr bwMode="auto">
            <a:xfrm>
              <a:off x="9304244" y="-80006"/>
              <a:ext cx="675267" cy="535374"/>
            </a:xfrm>
            <a:prstGeom prst="rightArrow">
              <a:avLst/>
            </a:prstGeom>
            <a:solidFill>
              <a:srgbClr val="0072C9"/>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sz="2800" b="1" dirty="0"/>
            </a:p>
          </p:txBody>
        </p:sp>
        <p:sp>
          <p:nvSpPr>
            <p:cNvPr id="37" name="Oval 36">
              <a:extLst>
                <a:ext uri="{FF2B5EF4-FFF2-40B4-BE49-F238E27FC236}">
                  <a16:creationId xmlns:a16="http://schemas.microsoft.com/office/drawing/2014/main" id="{D07FCA41-03C9-4849-A5F6-18C587F19A09}"/>
                </a:ext>
              </a:extLst>
            </p:cNvPr>
            <p:cNvSpPr/>
            <p:nvPr/>
          </p:nvSpPr>
          <p:spPr bwMode="auto">
            <a:xfrm>
              <a:off x="8719644" y="-132993"/>
              <a:ext cx="639761" cy="641349"/>
            </a:xfrm>
            <a:prstGeom prst="ellipse">
              <a:avLst/>
            </a:prstGeom>
            <a:solidFill>
              <a:srgbClr val="0072C9"/>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sz="2800" b="1" dirty="0"/>
            </a:p>
          </p:txBody>
        </p:sp>
        <p:sp>
          <p:nvSpPr>
            <p:cNvPr id="38" name="TextBox 57">
              <a:extLst>
                <a:ext uri="{FF2B5EF4-FFF2-40B4-BE49-F238E27FC236}">
                  <a16:creationId xmlns:a16="http://schemas.microsoft.com/office/drawing/2014/main" id="{30019F85-D418-4113-AEDC-2FADCD0E76B5}"/>
                </a:ext>
              </a:extLst>
            </p:cNvPr>
            <p:cNvSpPr txBox="1">
              <a:spLocks noChangeArrowheads="1"/>
            </p:cNvSpPr>
            <p:nvPr/>
          </p:nvSpPr>
          <p:spPr bwMode="auto">
            <a:xfrm>
              <a:off x="8720987" y="18309"/>
              <a:ext cx="623965" cy="33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200"/>
                </a:spcBef>
                <a:buClr>
                  <a:srgbClr val="A9A9A9"/>
                </a:buClr>
                <a:buSzPct val="90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800"/>
                </a:spcBef>
                <a:buClr>
                  <a:srgbClr val="A9A9A9"/>
                </a:buClr>
                <a:buSzPct val="90000"/>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600"/>
                </a:spcBef>
                <a:buClr>
                  <a:srgbClr val="A9A9A9"/>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600"/>
                </a:spcBef>
                <a:buClr>
                  <a:srgbClr val="A9A9A9"/>
                </a:buClr>
                <a:buSzPct val="90000"/>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600"/>
                </a:spcBef>
                <a:buClr>
                  <a:srgbClr val="A9A9A9"/>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dirty="0">
                  <a:solidFill>
                    <a:schemeClr val="bg1"/>
                  </a:solidFill>
                </a:rPr>
                <a:t>LEN</a:t>
              </a:r>
            </a:p>
          </p:txBody>
        </p:sp>
        <p:sp>
          <p:nvSpPr>
            <p:cNvPr id="39" name="Oval 38">
              <a:extLst>
                <a:ext uri="{FF2B5EF4-FFF2-40B4-BE49-F238E27FC236}">
                  <a16:creationId xmlns:a16="http://schemas.microsoft.com/office/drawing/2014/main" id="{DA15FEAE-B47B-4275-B93C-E00F20C88C6F}"/>
                </a:ext>
              </a:extLst>
            </p:cNvPr>
            <p:cNvSpPr/>
            <p:nvPr/>
          </p:nvSpPr>
          <p:spPr bwMode="auto">
            <a:xfrm>
              <a:off x="9386424" y="-132993"/>
              <a:ext cx="639762" cy="641349"/>
            </a:xfrm>
            <a:prstGeom prst="ellipse">
              <a:avLst/>
            </a:prstGeom>
            <a:solidFill>
              <a:schemeClr val="bg1">
                <a:lumMod val="8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sz="2800" b="1" dirty="0"/>
            </a:p>
          </p:txBody>
        </p:sp>
        <p:sp>
          <p:nvSpPr>
            <p:cNvPr id="40" name="Freeform: Shape 34">
              <a:extLst>
                <a:ext uri="{FF2B5EF4-FFF2-40B4-BE49-F238E27FC236}">
                  <a16:creationId xmlns:a16="http://schemas.microsoft.com/office/drawing/2014/main" id="{71F1E136-F107-4D77-AD6E-E7BB31DB6725}"/>
                </a:ext>
              </a:extLst>
            </p:cNvPr>
            <p:cNvSpPr/>
            <p:nvPr/>
          </p:nvSpPr>
          <p:spPr bwMode="auto">
            <a:xfrm>
              <a:off x="9386424" y="-80895"/>
              <a:ext cx="593087" cy="535374"/>
            </a:xfrm>
            <a:custGeom>
              <a:avLst/>
              <a:gdLst>
                <a:gd name="connsiteX0" fmla="*/ 325400 w 593087"/>
                <a:gd name="connsiteY0" fmla="*/ 0 h 535374"/>
                <a:gd name="connsiteX1" fmla="*/ 593087 w 593087"/>
                <a:gd name="connsiteY1" fmla="*/ 267687 h 535374"/>
                <a:gd name="connsiteX2" fmla="*/ 325400 w 593087"/>
                <a:gd name="connsiteY2" fmla="*/ 535374 h 535374"/>
                <a:gd name="connsiteX3" fmla="*/ 325400 w 593087"/>
                <a:gd name="connsiteY3" fmla="*/ 401531 h 535374"/>
                <a:gd name="connsiteX4" fmla="*/ 30023 w 593087"/>
                <a:gd name="connsiteY4" fmla="*/ 401531 h 535374"/>
                <a:gd name="connsiteX5" fmla="*/ 25138 w 593087"/>
                <a:gd name="connsiteY5" fmla="*/ 392509 h 535374"/>
                <a:gd name="connsiteX6" fmla="*/ 0 w 593087"/>
                <a:gd name="connsiteY6" fmla="*/ 267688 h 535374"/>
                <a:gd name="connsiteX7" fmla="*/ 25138 w 593087"/>
                <a:gd name="connsiteY7" fmla="*/ 142867 h 535374"/>
                <a:gd name="connsiteX8" fmla="*/ 30023 w 593087"/>
                <a:gd name="connsiteY8" fmla="*/ 133844 h 535374"/>
                <a:gd name="connsiteX9" fmla="*/ 325400 w 593087"/>
                <a:gd name="connsiteY9" fmla="*/ 133844 h 53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087" h="535374">
                  <a:moveTo>
                    <a:pt x="325400" y="0"/>
                  </a:moveTo>
                  <a:lnTo>
                    <a:pt x="593087" y="267687"/>
                  </a:lnTo>
                  <a:lnTo>
                    <a:pt x="325400" y="535374"/>
                  </a:lnTo>
                  <a:lnTo>
                    <a:pt x="325400" y="401531"/>
                  </a:lnTo>
                  <a:lnTo>
                    <a:pt x="30023" y="401531"/>
                  </a:lnTo>
                  <a:lnTo>
                    <a:pt x="25138" y="392509"/>
                  </a:lnTo>
                  <a:cubicBezTo>
                    <a:pt x="8951" y="354144"/>
                    <a:pt x="0" y="311964"/>
                    <a:pt x="0" y="267688"/>
                  </a:cubicBezTo>
                  <a:cubicBezTo>
                    <a:pt x="0" y="223412"/>
                    <a:pt x="8951" y="181232"/>
                    <a:pt x="25138" y="142867"/>
                  </a:cubicBezTo>
                  <a:lnTo>
                    <a:pt x="30023" y="133844"/>
                  </a:lnTo>
                  <a:lnTo>
                    <a:pt x="325400" y="133844"/>
                  </a:lnTo>
                  <a:close/>
                </a:path>
              </a:pathLst>
            </a:custGeom>
            <a:solidFill>
              <a:srgbClr val="CE42C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eaLnBrk="1" hangingPunct="1">
                <a:lnSpc>
                  <a:spcPct val="90000"/>
                </a:lnSpc>
                <a:defRPr/>
              </a:pPr>
              <a:endParaRPr lang="en-US" sz="2800" b="1" dirty="0"/>
            </a:p>
          </p:txBody>
        </p:sp>
        <p:sp>
          <p:nvSpPr>
            <p:cNvPr id="41" name="TextBox 40">
              <a:extLst>
                <a:ext uri="{FF2B5EF4-FFF2-40B4-BE49-F238E27FC236}">
                  <a16:creationId xmlns:a16="http://schemas.microsoft.com/office/drawing/2014/main" id="{48770144-5AE4-4CA8-A2C9-8BE8AE4626E1}"/>
                </a:ext>
              </a:extLst>
            </p:cNvPr>
            <p:cNvSpPr txBox="1">
              <a:spLocks noChangeArrowheads="1"/>
            </p:cNvSpPr>
            <p:nvPr/>
          </p:nvSpPr>
          <p:spPr bwMode="auto">
            <a:xfrm>
              <a:off x="9370320" y="18309"/>
              <a:ext cx="575141" cy="33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200"/>
                </a:spcBef>
                <a:buClr>
                  <a:srgbClr val="A9A9A9"/>
                </a:buClr>
                <a:buSzPct val="90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800"/>
                </a:spcBef>
                <a:buClr>
                  <a:srgbClr val="A9A9A9"/>
                </a:buClr>
                <a:buSzPct val="90000"/>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600"/>
                </a:spcBef>
                <a:buClr>
                  <a:srgbClr val="A9A9A9"/>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600"/>
                </a:spcBef>
                <a:buClr>
                  <a:srgbClr val="A9A9A9"/>
                </a:buClr>
                <a:buSzPct val="90000"/>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600"/>
                </a:spcBef>
                <a:buClr>
                  <a:srgbClr val="A9A9A9"/>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lnSpc>
                  <a:spcPct val="90000"/>
                </a:lnSpc>
                <a:spcBef>
                  <a:spcPts val="600"/>
                </a:spcBef>
                <a:spcAft>
                  <a:spcPct val="0"/>
                </a:spcAft>
                <a:buClr>
                  <a:srgbClr val="A9A9A9"/>
                </a:buClr>
                <a:buSzPct val="90000"/>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dirty="0">
                  <a:solidFill>
                    <a:schemeClr val="bg1"/>
                  </a:solidFill>
                </a:rPr>
                <a:t>CYP3A</a:t>
              </a:r>
            </a:p>
          </p:txBody>
        </p:sp>
      </p:grpSp>
      <p:pic>
        <p:nvPicPr>
          <p:cNvPr id="5" name="Audio 4">
            <a:hlinkClick r:id="" action="ppaction://media"/>
            <a:extLst>
              <a:ext uri="{FF2B5EF4-FFF2-40B4-BE49-F238E27FC236}">
                <a16:creationId xmlns:a16="http://schemas.microsoft.com/office/drawing/2014/main" id="{469C79A9-EA32-4CB2-B062-6F3466001B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1784797"/>
      </p:ext>
    </p:extLst>
  </p:cSld>
  <p:clrMapOvr>
    <a:masterClrMapping/>
  </p:clrMapOvr>
  <mc:AlternateContent xmlns:mc="http://schemas.openxmlformats.org/markup-compatibility/2006" xmlns:p14="http://schemas.microsoft.com/office/powerpoint/2010/main">
    <mc:Choice Requires="p14">
      <p:transition spd="slow" p14:dur="2000" advTm="43966"/>
    </mc:Choice>
    <mc:Fallback xmlns="">
      <p:transition spd="slow" advTm="43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735106" y="167640"/>
            <a:ext cx="9399494" cy="787400"/>
          </a:xfrm>
        </p:spPr>
        <p:txBody>
          <a:bodyPr/>
          <a:lstStyle/>
          <a:p>
            <a:r>
              <a:rPr lang="en-US" dirty="0"/>
              <a:t>Acknowledgments</a:t>
            </a:r>
          </a:p>
        </p:txBody>
      </p:sp>
      <p:sp>
        <p:nvSpPr>
          <p:cNvPr id="33795" name="Content Placeholder 2"/>
          <p:cNvSpPr>
            <a:spLocks noGrp="1"/>
          </p:cNvSpPr>
          <p:nvPr>
            <p:ph idx="1"/>
          </p:nvPr>
        </p:nvSpPr>
        <p:spPr>
          <a:xfrm>
            <a:off x="812799" y="1486829"/>
            <a:ext cx="10565727" cy="4419600"/>
          </a:xfrm>
        </p:spPr>
        <p:txBody>
          <a:bodyPr/>
          <a:lstStyle/>
          <a:p>
            <a:pPr marL="0" indent="0" eaLnBrk="1" hangingPunct="1">
              <a:spcBef>
                <a:spcPct val="0"/>
              </a:spcBef>
              <a:buClrTx/>
              <a:buNone/>
              <a:defRPr/>
            </a:pPr>
            <a:r>
              <a:rPr lang="en-US" sz="2000" b="1" kern="1200" dirty="0">
                <a:solidFill>
                  <a:srgbClr val="0066A8"/>
                </a:solidFill>
              </a:rPr>
              <a:t>We extend our thanks to the volunteers, their families, </a:t>
            </a:r>
            <a:br>
              <a:rPr lang="en-US" sz="2000" b="1" kern="1200" dirty="0">
                <a:solidFill>
                  <a:srgbClr val="0066A8"/>
                </a:solidFill>
              </a:rPr>
            </a:br>
            <a:r>
              <a:rPr lang="en-US" sz="2000" b="1" kern="1200" dirty="0">
                <a:solidFill>
                  <a:srgbClr val="0066A8"/>
                </a:solidFill>
              </a:rPr>
              <a:t>and all participating investigators</a:t>
            </a:r>
          </a:p>
          <a:p>
            <a:pPr marL="0" indent="0" eaLnBrk="1" hangingPunct="1">
              <a:spcBef>
                <a:spcPct val="0"/>
              </a:spcBef>
              <a:buClrTx/>
              <a:buNone/>
              <a:defRPr/>
            </a:pPr>
            <a:r>
              <a:rPr lang="en-US" sz="2000" b="0" dirty="0"/>
              <a:t>Rebecca Begley, Justin Lutz, </a:t>
            </a:r>
            <a:r>
              <a:rPr lang="en-US" sz="2000" b="0" dirty="0" err="1"/>
              <a:t>Hadas</a:t>
            </a:r>
            <a:r>
              <a:rPr lang="en-US" sz="2000" b="0" dirty="0"/>
              <a:t> Dvory-Sobol, Steve West, Kristin </a:t>
            </a:r>
            <a:r>
              <a:rPr lang="en-US" sz="2000" b="0" dirty="0" err="1"/>
              <a:t>Kawata</a:t>
            </a:r>
            <a:r>
              <a:rPr lang="en-US" sz="2000" b="0" dirty="0"/>
              <a:t>, John Ling, Martin Rhee and Polina German</a:t>
            </a:r>
            <a:endParaRPr lang="en-US" sz="2000" b="1" kern="1200" dirty="0">
              <a:solidFill>
                <a:srgbClr val="0066A8"/>
              </a:solidFill>
            </a:endParaRPr>
          </a:p>
          <a:p>
            <a:pPr marL="0" indent="0" eaLnBrk="1" hangingPunct="1">
              <a:spcBef>
                <a:spcPct val="0"/>
              </a:spcBef>
              <a:buClrTx/>
              <a:buNone/>
              <a:defRPr/>
            </a:pPr>
            <a:endParaRPr lang="en-US" sz="2000" b="1" kern="1200" dirty="0">
              <a:solidFill>
                <a:srgbClr val="0066A8"/>
              </a:solidFill>
            </a:endParaRPr>
          </a:p>
          <a:p>
            <a:pPr marL="0" indent="0" eaLnBrk="1" hangingPunct="1">
              <a:spcBef>
                <a:spcPct val="0"/>
              </a:spcBef>
              <a:buClrTx/>
              <a:buNone/>
              <a:defRPr/>
            </a:pPr>
            <a:r>
              <a:rPr lang="en-US" sz="2000" b="1" kern="1200" dirty="0">
                <a:solidFill>
                  <a:srgbClr val="0066A8"/>
                </a:solidFill>
              </a:rPr>
              <a:t>This study was funded by Gilead Sciences, Inc.</a:t>
            </a:r>
            <a:endParaRPr lang="en-US" sz="2000" kern="1200" dirty="0">
              <a:solidFill>
                <a:srgbClr val="000000"/>
              </a:solidFill>
            </a:endParaRPr>
          </a:p>
          <a:p>
            <a:pPr marL="0" indent="0">
              <a:buNone/>
              <a:defRPr/>
            </a:pPr>
            <a:endParaRPr lang="en-US" sz="2800" dirty="0"/>
          </a:p>
        </p:txBody>
      </p:sp>
      <p:sp>
        <p:nvSpPr>
          <p:cNvPr id="3" name="Slide Number Placeholder 2">
            <a:extLst>
              <a:ext uri="{FF2B5EF4-FFF2-40B4-BE49-F238E27FC236}">
                <a16:creationId xmlns:a16="http://schemas.microsoft.com/office/drawing/2014/main" id="{103569CD-C982-404E-8809-F664882445B3}"/>
              </a:ext>
            </a:extLst>
          </p:cNvPr>
          <p:cNvSpPr>
            <a:spLocks noGrp="1"/>
          </p:cNvSpPr>
          <p:nvPr>
            <p:ph type="sldNum" sz="quarter" idx="12"/>
          </p:nvPr>
        </p:nvSpPr>
        <p:spPr/>
        <p:txBody>
          <a:bodyPr/>
          <a:lstStyle/>
          <a:p>
            <a:pPr>
              <a:defRPr/>
            </a:pPr>
            <a:fld id="{2BE16F37-D63B-443C-96C0-C234F1098F79}" type="slidenum">
              <a:rPr lang="en-US" smtClean="0"/>
              <a:pPr>
                <a:defRPr/>
              </a:pPr>
              <a:t>15</a:t>
            </a:fld>
            <a:endParaRPr lang="en-US" dirty="0"/>
          </a:p>
        </p:txBody>
      </p:sp>
      <p:pic>
        <p:nvPicPr>
          <p:cNvPr id="2" name="Audio 1">
            <a:hlinkClick r:id="" action="ppaction://media"/>
            <a:extLst>
              <a:ext uri="{FF2B5EF4-FFF2-40B4-BE49-F238E27FC236}">
                <a16:creationId xmlns:a16="http://schemas.microsoft.com/office/drawing/2014/main" id="{7E1A9703-C815-4553-A3BC-B21AED0CB0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10619798"/>
      </p:ext>
    </p:extLst>
  </p:cSld>
  <p:clrMapOvr>
    <a:masterClrMapping/>
  </p:clrMapOvr>
  <p:transition spd="med" advTm="98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60F29-B41C-4B6D-A341-3E37A27071C0}"/>
              </a:ext>
            </a:extLst>
          </p:cNvPr>
          <p:cNvSpPr>
            <a:spLocks noGrp="1"/>
          </p:cNvSpPr>
          <p:nvPr>
            <p:ph type="title"/>
          </p:nvPr>
        </p:nvSpPr>
        <p:spPr/>
        <p:txBody>
          <a:bodyPr/>
          <a:lstStyle/>
          <a:p>
            <a:r>
              <a:rPr lang="en-US" dirty="0" err="1"/>
              <a:t>Lenacapavir</a:t>
            </a:r>
            <a:r>
              <a:rPr lang="en-US" dirty="0"/>
              <a:t> (LEN)</a:t>
            </a:r>
            <a:r>
              <a:rPr lang="en-US" altLang="en-US" dirty="0"/>
              <a:t>: First-in-class HIV Capsid Inhibitor</a:t>
            </a:r>
            <a:endParaRPr lang="en-US" dirty="0"/>
          </a:p>
        </p:txBody>
      </p:sp>
      <p:sp>
        <p:nvSpPr>
          <p:cNvPr id="842" name="Text Placeholder 841">
            <a:extLst>
              <a:ext uri="{FF2B5EF4-FFF2-40B4-BE49-F238E27FC236}">
                <a16:creationId xmlns:a16="http://schemas.microsoft.com/office/drawing/2014/main" id="{7400B9EE-E62A-4E3F-879B-9742666C00BC}"/>
              </a:ext>
            </a:extLst>
          </p:cNvPr>
          <p:cNvSpPr>
            <a:spLocks noGrp="1"/>
          </p:cNvSpPr>
          <p:nvPr>
            <p:ph type="body" sz="quarter" idx="11"/>
          </p:nvPr>
        </p:nvSpPr>
        <p:spPr/>
        <p:txBody>
          <a:bodyPr/>
          <a:lstStyle/>
          <a:p>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EC</a:t>
            </a:r>
            <a:r>
              <a:rPr kumimoji="0" lang="en-GB" sz="1200" b="0" i="0" u="none" strike="noStrike" kern="1200" cap="none" spc="0" normalizeH="0" baseline="-25000" noProof="0" dirty="0">
                <a:ln>
                  <a:noFill/>
                </a:ln>
                <a:solidFill>
                  <a:sysClr val="windowText" lastClr="000000"/>
                </a:solidFill>
                <a:effectLst/>
                <a:uLnTx/>
                <a:uFillTx/>
                <a:latin typeface="Arial"/>
                <a:ea typeface="+mn-ea"/>
                <a:cs typeface="+mn-cs"/>
              </a:rPr>
              <a:t>50</a:t>
            </a:r>
            <a:r>
              <a:rPr kumimoji="0" lang="en-GB" sz="1200" b="0" i="0" u="none" strike="noStrike" kern="1200" cap="none" spc="0" normalizeH="0" baseline="0" noProof="0" dirty="0">
                <a:ln>
                  <a:noFill/>
                </a:ln>
                <a:solidFill>
                  <a:sysClr val="windowText" lastClr="000000"/>
                </a:solidFill>
                <a:effectLst/>
                <a:uLnTx/>
                <a:uFillTx/>
                <a:latin typeface="Arial"/>
                <a:ea typeface="+mn-ea"/>
                <a:cs typeface="+mn-cs"/>
              </a:rPr>
              <a:t>, half maximal effective concentration.</a:t>
            </a:r>
          </a:p>
        </p:txBody>
      </p:sp>
      <p:sp>
        <p:nvSpPr>
          <p:cNvPr id="4" name="Slide Number Placeholder 3">
            <a:extLst>
              <a:ext uri="{FF2B5EF4-FFF2-40B4-BE49-F238E27FC236}">
                <a16:creationId xmlns:a16="http://schemas.microsoft.com/office/drawing/2014/main" id="{FA2DDF3F-5585-44B3-9EDF-E5B931A8A25B}"/>
              </a:ext>
            </a:extLst>
          </p:cNvPr>
          <p:cNvSpPr>
            <a:spLocks noGrp="1"/>
          </p:cNvSpPr>
          <p:nvPr>
            <p:ph type="sldNum" sz="quarter" idx="12"/>
          </p:nvPr>
        </p:nvSpPr>
        <p:spPr/>
        <p:txBody>
          <a:bodyPr/>
          <a:lstStyle/>
          <a:p>
            <a:fld id="{48B34844-BF8C-48C5-ADF0-8D663D5097A1}" type="slidenum">
              <a:rPr lang="en-US" altLang="en-US" smtClean="0"/>
              <a:pPr/>
              <a:t>2</a:t>
            </a:fld>
            <a:endParaRPr lang="en-US" altLang="en-US"/>
          </a:p>
        </p:txBody>
      </p:sp>
      <p:grpSp>
        <p:nvGrpSpPr>
          <p:cNvPr id="843" name="Group 842">
            <a:extLst>
              <a:ext uri="{FF2B5EF4-FFF2-40B4-BE49-F238E27FC236}">
                <a16:creationId xmlns:a16="http://schemas.microsoft.com/office/drawing/2014/main" id="{A99E39FB-04D6-4DCB-8891-4303740B5C81}"/>
              </a:ext>
            </a:extLst>
          </p:cNvPr>
          <p:cNvGrpSpPr/>
          <p:nvPr/>
        </p:nvGrpSpPr>
        <p:grpSpPr>
          <a:xfrm>
            <a:off x="779279" y="1364535"/>
            <a:ext cx="10633443" cy="4838305"/>
            <a:chOff x="779279" y="1364535"/>
            <a:chExt cx="10633443" cy="4838305"/>
          </a:xfrm>
        </p:grpSpPr>
        <p:sp>
          <p:nvSpPr>
            <p:cNvPr id="6" name="Freeform 5">
              <a:extLst>
                <a:ext uri="{FF2B5EF4-FFF2-40B4-BE49-F238E27FC236}">
                  <a16:creationId xmlns:a16="http://schemas.microsoft.com/office/drawing/2014/main" id="{6ACB7DB3-4D94-4450-8856-47E3C766D30C}"/>
                </a:ext>
              </a:extLst>
            </p:cNvPr>
            <p:cNvSpPr>
              <a:spLocks/>
            </p:cNvSpPr>
            <p:nvPr/>
          </p:nvSpPr>
          <p:spPr bwMode="auto">
            <a:xfrm>
              <a:off x="1557341" y="2864222"/>
              <a:ext cx="6072187" cy="2797175"/>
            </a:xfrm>
            <a:custGeom>
              <a:avLst/>
              <a:gdLst>
                <a:gd name="T0" fmla="*/ 1873 w 2003"/>
                <a:gd name="T1" fmla="*/ 436 h 922"/>
                <a:gd name="T2" fmla="*/ 1871 w 2003"/>
                <a:gd name="T3" fmla="*/ 403 h 922"/>
                <a:gd name="T4" fmla="*/ 1887 w 2003"/>
                <a:gd name="T5" fmla="*/ 348 h 922"/>
                <a:gd name="T6" fmla="*/ 1726 w 2003"/>
                <a:gd name="T7" fmla="*/ 144 h 922"/>
                <a:gd name="T8" fmla="*/ 1621 w 2003"/>
                <a:gd name="T9" fmla="*/ 163 h 922"/>
                <a:gd name="T10" fmla="*/ 1587 w 2003"/>
                <a:gd name="T11" fmla="*/ 162 h 922"/>
                <a:gd name="T12" fmla="*/ 1001 w 2003"/>
                <a:gd name="T13" fmla="*/ 0 h 922"/>
                <a:gd name="T14" fmla="*/ 383 w 2003"/>
                <a:gd name="T15" fmla="*/ 183 h 922"/>
                <a:gd name="T16" fmla="*/ 345 w 2003"/>
                <a:gd name="T17" fmla="*/ 184 h 922"/>
                <a:gd name="T18" fmla="*/ 239 w 2003"/>
                <a:gd name="T19" fmla="*/ 154 h 922"/>
                <a:gd name="T20" fmla="*/ 62 w 2003"/>
                <a:gd name="T21" fmla="*/ 344 h 922"/>
                <a:gd name="T22" fmla="*/ 98 w 2003"/>
                <a:gd name="T23" fmla="*/ 446 h 922"/>
                <a:gd name="T24" fmla="*/ 100 w 2003"/>
                <a:gd name="T25" fmla="*/ 483 h 922"/>
                <a:gd name="T26" fmla="*/ 0 w 2003"/>
                <a:gd name="T27" fmla="*/ 858 h 922"/>
                <a:gd name="T28" fmla="*/ 4 w 2003"/>
                <a:gd name="T29" fmla="*/ 922 h 922"/>
                <a:gd name="T30" fmla="*/ 1999 w 2003"/>
                <a:gd name="T31" fmla="*/ 922 h 922"/>
                <a:gd name="T32" fmla="*/ 2003 w 2003"/>
                <a:gd name="T33" fmla="*/ 858 h 922"/>
                <a:gd name="T34" fmla="*/ 1873 w 2003"/>
                <a:gd name="T35" fmla="*/ 436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3" h="922">
                  <a:moveTo>
                    <a:pt x="1873" y="436"/>
                  </a:moveTo>
                  <a:cubicBezTo>
                    <a:pt x="1867" y="426"/>
                    <a:pt x="1866" y="414"/>
                    <a:pt x="1871" y="403"/>
                  </a:cubicBezTo>
                  <a:cubicBezTo>
                    <a:pt x="1879" y="386"/>
                    <a:pt x="1884" y="368"/>
                    <a:pt x="1887" y="348"/>
                  </a:cubicBezTo>
                  <a:cubicBezTo>
                    <a:pt x="1898" y="248"/>
                    <a:pt x="1827" y="156"/>
                    <a:pt x="1726" y="144"/>
                  </a:cubicBezTo>
                  <a:cubicBezTo>
                    <a:pt x="1688" y="140"/>
                    <a:pt x="1652" y="147"/>
                    <a:pt x="1621" y="163"/>
                  </a:cubicBezTo>
                  <a:cubicBezTo>
                    <a:pt x="1610" y="169"/>
                    <a:pt x="1597" y="168"/>
                    <a:pt x="1587" y="162"/>
                  </a:cubicBezTo>
                  <a:cubicBezTo>
                    <a:pt x="1423" y="60"/>
                    <a:pt x="1220" y="0"/>
                    <a:pt x="1001" y="0"/>
                  </a:cubicBezTo>
                  <a:cubicBezTo>
                    <a:pt x="768" y="0"/>
                    <a:pt x="553" y="69"/>
                    <a:pt x="383" y="183"/>
                  </a:cubicBezTo>
                  <a:cubicBezTo>
                    <a:pt x="372" y="191"/>
                    <a:pt x="357" y="191"/>
                    <a:pt x="345" y="184"/>
                  </a:cubicBezTo>
                  <a:cubicBezTo>
                    <a:pt x="315" y="164"/>
                    <a:pt x="278" y="153"/>
                    <a:pt x="239" y="154"/>
                  </a:cubicBezTo>
                  <a:cubicBezTo>
                    <a:pt x="138" y="158"/>
                    <a:pt x="59" y="243"/>
                    <a:pt x="62" y="344"/>
                  </a:cubicBezTo>
                  <a:cubicBezTo>
                    <a:pt x="64" y="382"/>
                    <a:pt x="77" y="418"/>
                    <a:pt x="98" y="446"/>
                  </a:cubicBezTo>
                  <a:cubicBezTo>
                    <a:pt x="106" y="457"/>
                    <a:pt x="107" y="472"/>
                    <a:pt x="100" y="483"/>
                  </a:cubicBezTo>
                  <a:cubicBezTo>
                    <a:pt x="36" y="597"/>
                    <a:pt x="0" y="724"/>
                    <a:pt x="0" y="858"/>
                  </a:cubicBezTo>
                  <a:cubicBezTo>
                    <a:pt x="4" y="922"/>
                    <a:pt x="4" y="922"/>
                    <a:pt x="4" y="922"/>
                  </a:cubicBezTo>
                  <a:cubicBezTo>
                    <a:pt x="1999" y="922"/>
                    <a:pt x="1999" y="922"/>
                    <a:pt x="1999" y="922"/>
                  </a:cubicBezTo>
                  <a:cubicBezTo>
                    <a:pt x="2003" y="858"/>
                    <a:pt x="2003" y="858"/>
                    <a:pt x="2003" y="858"/>
                  </a:cubicBezTo>
                  <a:cubicBezTo>
                    <a:pt x="2003" y="705"/>
                    <a:pt x="1956" y="560"/>
                    <a:pt x="1873" y="436"/>
                  </a:cubicBezTo>
                  <a:close/>
                </a:path>
              </a:pathLst>
            </a:custGeom>
            <a:solidFill>
              <a:srgbClr val="FFFFFF">
                <a:lumMod val="95000"/>
              </a:srgbClr>
            </a:solidFill>
            <a:ln w="26988" cap="flat">
              <a:solidFill>
                <a:srgbClr val="A6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endParaRPr>
            </a:p>
          </p:txBody>
        </p:sp>
        <p:grpSp>
          <p:nvGrpSpPr>
            <p:cNvPr id="7" name="Group 33">
              <a:extLst>
                <a:ext uri="{FF2B5EF4-FFF2-40B4-BE49-F238E27FC236}">
                  <a16:creationId xmlns:a16="http://schemas.microsoft.com/office/drawing/2014/main" id="{C8C40E6C-BCCE-4B29-8894-9E03191F7230}"/>
                </a:ext>
              </a:extLst>
            </p:cNvPr>
            <p:cNvGrpSpPr>
              <a:grpSpLocks/>
            </p:cNvGrpSpPr>
            <p:nvPr/>
          </p:nvGrpSpPr>
          <p:grpSpPr bwMode="auto">
            <a:xfrm rot="5400000">
              <a:off x="4258801" y="3704929"/>
              <a:ext cx="1536161" cy="2376763"/>
              <a:chOff x="9406168" y="2889823"/>
              <a:chExt cx="2153553" cy="2177457"/>
            </a:xfrm>
          </p:grpSpPr>
          <p:sp>
            <p:nvSpPr>
              <p:cNvPr id="8" name="Freeform 825">
                <a:extLst>
                  <a:ext uri="{FF2B5EF4-FFF2-40B4-BE49-F238E27FC236}">
                    <a16:creationId xmlns:a16="http://schemas.microsoft.com/office/drawing/2014/main" id="{1B23E9AC-9129-40F2-AE2D-01FC5808FFEC}"/>
                  </a:ext>
                </a:extLst>
              </p:cNvPr>
              <p:cNvSpPr/>
              <p:nvPr/>
            </p:nvSpPr>
            <p:spPr>
              <a:xfrm>
                <a:off x="9406168" y="2889823"/>
                <a:ext cx="2153550" cy="2177457"/>
              </a:xfrm>
              <a:custGeom>
                <a:avLst/>
                <a:gdLst>
                  <a:gd name="connsiteX0" fmla="*/ 1649092 w 2534537"/>
                  <a:gd name="connsiteY0" fmla="*/ 0 h 2944770"/>
                  <a:gd name="connsiteX1" fmla="*/ 2435147 w 2534537"/>
                  <a:gd name="connsiteY1" fmla="*/ 177709 h 2944770"/>
                  <a:gd name="connsiteX2" fmla="*/ 2534537 w 2534537"/>
                  <a:gd name="connsiteY2" fmla="*/ 231620 h 2944770"/>
                  <a:gd name="connsiteX3" fmla="*/ 2534537 w 2534537"/>
                  <a:gd name="connsiteY3" fmla="*/ 2713151 h 2944770"/>
                  <a:gd name="connsiteX4" fmla="*/ 2435147 w 2534537"/>
                  <a:gd name="connsiteY4" fmla="*/ 2767061 h 2944770"/>
                  <a:gd name="connsiteX5" fmla="*/ 1649092 w 2534537"/>
                  <a:gd name="connsiteY5" fmla="*/ 2944770 h 2944770"/>
                  <a:gd name="connsiteX6" fmla="*/ 0 w 2534537"/>
                  <a:gd name="connsiteY6" fmla="*/ 1472385 h 2944770"/>
                  <a:gd name="connsiteX7" fmla="*/ 1649092 w 2534537"/>
                  <a:gd name="connsiteY7" fmla="*/ 0 h 294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4537" h="2944770">
                    <a:moveTo>
                      <a:pt x="1649092" y="0"/>
                    </a:moveTo>
                    <a:cubicBezTo>
                      <a:pt x="1933707" y="0"/>
                      <a:pt x="2201482" y="64376"/>
                      <a:pt x="2435147" y="177709"/>
                    </a:cubicBezTo>
                    <a:lnTo>
                      <a:pt x="2534537" y="231620"/>
                    </a:lnTo>
                    <a:lnTo>
                      <a:pt x="2534537" y="2713151"/>
                    </a:lnTo>
                    <a:lnTo>
                      <a:pt x="2435147" y="2767061"/>
                    </a:lnTo>
                    <a:cubicBezTo>
                      <a:pt x="2201482" y="2880394"/>
                      <a:pt x="1933707" y="2944770"/>
                      <a:pt x="1649092" y="2944770"/>
                    </a:cubicBezTo>
                    <a:cubicBezTo>
                      <a:pt x="738324" y="2944770"/>
                      <a:pt x="0" y="2285561"/>
                      <a:pt x="0" y="1472385"/>
                    </a:cubicBezTo>
                    <a:cubicBezTo>
                      <a:pt x="0" y="659209"/>
                      <a:pt x="738324" y="0"/>
                      <a:pt x="1649092" y="0"/>
                    </a:cubicBezTo>
                    <a:close/>
                  </a:path>
                </a:pathLst>
              </a:custGeom>
              <a:solidFill>
                <a:sysClr val="window" lastClr="FFFFFF">
                  <a:lumMod val="95000"/>
                </a:sysClr>
              </a:solidFill>
              <a:ln w="19050" cap="flat" cmpd="sng" algn="ctr">
                <a:solidFill>
                  <a:sysClr val="window" lastClr="FFFFFF">
                    <a:lumMod val="65000"/>
                  </a:sysClr>
                </a:solidFill>
                <a:prstDash val="solid"/>
                <a:miter lim="800000"/>
              </a:ln>
              <a:effectLst/>
            </p:spPr>
            <p:txBody>
              <a:bodyPr anchor="ctr"/>
              <a:lstStyle/>
              <a:p>
                <a:pPr marL="0" marR="0" lvl="0" indent="0" algn="ctr" defTabSz="121905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endParaRPr>
              </a:p>
            </p:txBody>
          </p:sp>
          <p:sp>
            <p:nvSpPr>
              <p:cNvPr id="9" name="Freeform 826">
                <a:extLst>
                  <a:ext uri="{FF2B5EF4-FFF2-40B4-BE49-F238E27FC236}">
                    <a16:creationId xmlns:a16="http://schemas.microsoft.com/office/drawing/2014/main" id="{D93A8F6A-B6F7-4B30-859D-48E62BB2D0D6}"/>
                  </a:ext>
                </a:extLst>
              </p:cNvPr>
              <p:cNvSpPr>
                <a:spLocks noChangeAspect="1"/>
              </p:cNvSpPr>
              <p:nvPr/>
            </p:nvSpPr>
            <p:spPr>
              <a:xfrm>
                <a:off x="9473240" y="2939217"/>
                <a:ext cx="2086481" cy="2068379"/>
              </a:xfrm>
              <a:custGeom>
                <a:avLst/>
                <a:gdLst>
                  <a:gd name="connsiteX0" fmla="*/ 1649092 w 2534537"/>
                  <a:gd name="connsiteY0" fmla="*/ 0 h 2944770"/>
                  <a:gd name="connsiteX1" fmla="*/ 2435147 w 2534537"/>
                  <a:gd name="connsiteY1" fmla="*/ 177709 h 2944770"/>
                  <a:gd name="connsiteX2" fmla="*/ 2534537 w 2534537"/>
                  <a:gd name="connsiteY2" fmla="*/ 231620 h 2944770"/>
                  <a:gd name="connsiteX3" fmla="*/ 2534537 w 2534537"/>
                  <a:gd name="connsiteY3" fmla="*/ 2713151 h 2944770"/>
                  <a:gd name="connsiteX4" fmla="*/ 2435147 w 2534537"/>
                  <a:gd name="connsiteY4" fmla="*/ 2767061 h 2944770"/>
                  <a:gd name="connsiteX5" fmla="*/ 1649092 w 2534537"/>
                  <a:gd name="connsiteY5" fmla="*/ 2944770 h 2944770"/>
                  <a:gd name="connsiteX6" fmla="*/ 0 w 2534537"/>
                  <a:gd name="connsiteY6" fmla="*/ 1472385 h 2944770"/>
                  <a:gd name="connsiteX7" fmla="*/ 1649092 w 2534537"/>
                  <a:gd name="connsiteY7" fmla="*/ 0 h 294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4537" h="2944770">
                    <a:moveTo>
                      <a:pt x="1649092" y="0"/>
                    </a:moveTo>
                    <a:cubicBezTo>
                      <a:pt x="1933707" y="0"/>
                      <a:pt x="2201482" y="64376"/>
                      <a:pt x="2435147" y="177709"/>
                    </a:cubicBezTo>
                    <a:lnTo>
                      <a:pt x="2534537" y="231620"/>
                    </a:lnTo>
                    <a:lnTo>
                      <a:pt x="2534537" y="2713151"/>
                    </a:lnTo>
                    <a:lnTo>
                      <a:pt x="2435147" y="2767061"/>
                    </a:lnTo>
                    <a:cubicBezTo>
                      <a:pt x="2201482" y="2880394"/>
                      <a:pt x="1933707" y="2944770"/>
                      <a:pt x="1649092" y="2944770"/>
                    </a:cubicBezTo>
                    <a:cubicBezTo>
                      <a:pt x="738324" y="2944770"/>
                      <a:pt x="0" y="2285561"/>
                      <a:pt x="0" y="1472385"/>
                    </a:cubicBezTo>
                    <a:cubicBezTo>
                      <a:pt x="0" y="659209"/>
                      <a:pt x="738324" y="0"/>
                      <a:pt x="1649092" y="0"/>
                    </a:cubicBezTo>
                    <a:close/>
                  </a:path>
                </a:pathLst>
              </a:custGeom>
              <a:solidFill>
                <a:srgbClr val="D9D9D9"/>
              </a:solidFill>
              <a:ln w="19050" cap="flat" cmpd="sng" algn="ctr">
                <a:solidFill>
                  <a:sysClr val="window" lastClr="FFFFFF">
                    <a:lumMod val="65000"/>
                  </a:sysClr>
                </a:solidFill>
                <a:prstDash val="solid"/>
                <a:miter lim="800000"/>
              </a:ln>
              <a:effectLst/>
            </p:spPr>
            <p:txBody>
              <a:bodyPr anchor="ctr"/>
              <a:lstStyle/>
              <a:p>
                <a:pPr marL="0" marR="0" lvl="0" indent="0" algn="ctr" defTabSz="121905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endParaRPr>
              </a:p>
            </p:txBody>
          </p:sp>
        </p:grpSp>
        <p:sp>
          <p:nvSpPr>
            <p:cNvPr id="10" name="Oval 9">
              <a:extLst>
                <a:ext uri="{FF2B5EF4-FFF2-40B4-BE49-F238E27FC236}">
                  <a16:creationId xmlns:a16="http://schemas.microsoft.com/office/drawing/2014/main" id="{C39CC07B-FAAE-4063-9E38-6C984D54B565}"/>
                </a:ext>
              </a:extLst>
            </p:cNvPr>
            <p:cNvSpPr/>
            <p:nvPr/>
          </p:nvSpPr>
          <p:spPr>
            <a:xfrm rot="5806074">
              <a:off x="6162011" y="3301858"/>
              <a:ext cx="1113459" cy="1113751"/>
            </a:xfrm>
            <a:prstGeom prst="ellipse">
              <a:avLst/>
            </a:prstGeom>
            <a:gradFill>
              <a:gsLst>
                <a:gs pos="14000">
                  <a:srgbClr val="1C254C"/>
                </a:gs>
                <a:gs pos="42000">
                  <a:srgbClr val="FFFFFF">
                    <a:lumMod val="95000"/>
                  </a:srgbClr>
                </a:gs>
              </a:gsLst>
              <a:lin ang="2220000" scaled="0"/>
            </a:gradFill>
            <a:ln w="25400" cap="flat" cmpd="sng" algn="ctr">
              <a:gradFill>
                <a:gsLst>
                  <a:gs pos="41000">
                    <a:srgbClr val="FFFFFF">
                      <a:lumMod val="65000"/>
                    </a:srgbClr>
                  </a:gs>
                  <a:gs pos="44000">
                    <a:srgbClr val="FFFFFF">
                      <a:lumMod val="65000"/>
                      <a:alpha val="0"/>
                    </a:srgbClr>
                  </a:gs>
                </a:gsLst>
                <a:lin ang="2220000" scaled="0"/>
              </a:gradFill>
              <a:prstDash val="solid"/>
              <a:miter lim="800000"/>
            </a:ln>
            <a:effectLst/>
          </p:spPr>
          <p:txBody>
            <a:bodyPr lIns="91440" tIns="45720" rIns="91440" bIns="45720"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nvGrpSpPr>
            <p:cNvPr id="11" name="Group 10">
              <a:extLst>
                <a:ext uri="{FF2B5EF4-FFF2-40B4-BE49-F238E27FC236}">
                  <a16:creationId xmlns:a16="http://schemas.microsoft.com/office/drawing/2014/main" id="{CCA89163-CC08-4C26-85C0-C02E1B001971}"/>
                </a:ext>
              </a:extLst>
            </p:cNvPr>
            <p:cNvGrpSpPr/>
            <p:nvPr/>
          </p:nvGrpSpPr>
          <p:grpSpPr>
            <a:xfrm rot="21229665">
              <a:off x="6610349" y="3299187"/>
              <a:ext cx="624875" cy="710623"/>
              <a:chOff x="6432389" y="2985857"/>
              <a:chExt cx="522165" cy="593818"/>
            </a:xfrm>
          </p:grpSpPr>
          <p:sp>
            <p:nvSpPr>
              <p:cNvPr id="12" name="Oval 11">
                <a:extLst>
                  <a:ext uri="{FF2B5EF4-FFF2-40B4-BE49-F238E27FC236}">
                    <a16:creationId xmlns:a16="http://schemas.microsoft.com/office/drawing/2014/main" id="{DA716C2D-FD90-455D-A9BC-6CBB8A90B531}"/>
                  </a:ext>
                </a:extLst>
              </p:cNvPr>
              <p:cNvSpPr/>
              <p:nvPr/>
            </p:nvSpPr>
            <p:spPr>
              <a:xfrm rot="3160359">
                <a:off x="6744792" y="3151360"/>
                <a:ext cx="50467" cy="15895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13" name="Oval 12">
                <a:extLst>
                  <a:ext uri="{FF2B5EF4-FFF2-40B4-BE49-F238E27FC236}">
                    <a16:creationId xmlns:a16="http://schemas.microsoft.com/office/drawing/2014/main" id="{A4A97815-4F01-40A9-92D1-7E98A9745073}"/>
                  </a:ext>
                </a:extLst>
              </p:cNvPr>
              <p:cNvSpPr/>
              <p:nvPr/>
            </p:nvSpPr>
            <p:spPr>
              <a:xfrm rot="3160359">
                <a:off x="6808947" y="3147331"/>
                <a:ext cx="61104" cy="61088"/>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14" name="Oval 13">
                <a:extLst>
                  <a:ext uri="{FF2B5EF4-FFF2-40B4-BE49-F238E27FC236}">
                    <a16:creationId xmlns:a16="http://schemas.microsoft.com/office/drawing/2014/main" id="{AFB43E84-F6CB-4D59-8FC0-0FCD2D5C5402}"/>
                  </a:ext>
                </a:extLst>
              </p:cNvPr>
              <p:cNvSpPr/>
              <p:nvPr/>
            </p:nvSpPr>
            <p:spPr>
              <a:xfrm rot="3160359">
                <a:off x="6654556" y="3286564"/>
                <a:ext cx="36662" cy="36652"/>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15" name="Oval 14">
                <a:extLst>
                  <a:ext uri="{FF2B5EF4-FFF2-40B4-BE49-F238E27FC236}">
                    <a16:creationId xmlns:a16="http://schemas.microsoft.com/office/drawing/2014/main" id="{A60D5A3E-4C63-4ED5-9DA5-CEFE08819FE7}"/>
                  </a:ext>
                </a:extLst>
              </p:cNvPr>
              <p:cNvSpPr/>
              <p:nvPr/>
            </p:nvSpPr>
            <p:spPr>
              <a:xfrm rot="3880359">
                <a:off x="6780188" y="3209466"/>
                <a:ext cx="50453" cy="158996"/>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16" name="Oval 15">
                <a:extLst>
                  <a:ext uri="{FF2B5EF4-FFF2-40B4-BE49-F238E27FC236}">
                    <a16:creationId xmlns:a16="http://schemas.microsoft.com/office/drawing/2014/main" id="{49EA34D6-7AF1-4A4C-AB3E-548E8759AD2F}"/>
                  </a:ext>
                </a:extLst>
              </p:cNvPr>
              <p:cNvSpPr/>
              <p:nvPr/>
            </p:nvSpPr>
            <p:spPr>
              <a:xfrm rot="3880359">
                <a:off x="6853841" y="3221049"/>
                <a:ext cx="61088" cy="6110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17" name="Oval 16">
                <a:extLst>
                  <a:ext uri="{FF2B5EF4-FFF2-40B4-BE49-F238E27FC236}">
                    <a16:creationId xmlns:a16="http://schemas.microsoft.com/office/drawing/2014/main" id="{9F26EF22-9731-48E0-9521-84636A3F2E40}"/>
                  </a:ext>
                </a:extLst>
              </p:cNvPr>
              <p:cNvSpPr/>
              <p:nvPr/>
            </p:nvSpPr>
            <p:spPr>
              <a:xfrm rot="3880359">
                <a:off x="6707776" y="3299157"/>
                <a:ext cx="48870" cy="48883"/>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18" name="Oval 17">
                <a:extLst>
                  <a:ext uri="{FF2B5EF4-FFF2-40B4-BE49-F238E27FC236}">
                    <a16:creationId xmlns:a16="http://schemas.microsoft.com/office/drawing/2014/main" id="{CF68F001-246D-4A70-A626-52369F279C18}"/>
                  </a:ext>
                </a:extLst>
              </p:cNvPr>
              <p:cNvSpPr/>
              <p:nvPr/>
            </p:nvSpPr>
            <p:spPr>
              <a:xfrm rot="3880359">
                <a:off x="6676671" y="3322875"/>
                <a:ext cx="36652" cy="36662"/>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nvGrpSpPr>
              <p:cNvPr id="19" name="Group 18">
                <a:extLst>
                  <a:ext uri="{FF2B5EF4-FFF2-40B4-BE49-F238E27FC236}">
                    <a16:creationId xmlns:a16="http://schemas.microsoft.com/office/drawing/2014/main" id="{B8F534CF-F00A-44AE-ADEE-C0FCC56A448C}"/>
                  </a:ext>
                </a:extLst>
              </p:cNvPr>
              <p:cNvGrpSpPr/>
              <p:nvPr/>
            </p:nvGrpSpPr>
            <p:grpSpPr>
              <a:xfrm rot="5320359">
                <a:off x="6794801" y="3291715"/>
                <a:ext cx="61088" cy="258419"/>
                <a:chOff x="4976082" y="2242942"/>
                <a:chExt cx="457200" cy="1933585"/>
              </a:xfrm>
            </p:grpSpPr>
            <p:sp>
              <p:nvSpPr>
                <p:cNvPr id="67" name="Oval 66">
                  <a:extLst>
                    <a:ext uri="{FF2B5EF4-FFF2-40B4-BE49-F238E27FC236}">
                      <a16:creationId xmlns:a16="http://schemas.microsoft.com/office/drawing/2014/main" id="{0B71CCE7-D443-4361-B3D0-343EDFE9F085}"/>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68" name="Oval 67">
                  <a:extLst>
                    <a:ext uri="{FF2B5EF4-FFF2-40B4-BE49-F238E27FC236}">
                      <a16:creationId xmlns:a16="http://schemas.microsoft.com/office/drawing/2014/main" id="{78144631-3779-4B46-96DD-2DC152C27770}"/>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69" name="Oval 68">
                  <a:extLst>
                    <a:ext uri="{FF2B5EF4-FFF2-40B4-BE49-F238E27FC236}">
                      <a16:creationId xmlns:a16="http://schemas.microsoft.com/office/drawing/2014/main" id="{E3668186-91A5-49F9-AF9E-C6207571AA58}"/>
                    </a:ext>
                  </a:extLst>
                </p:cNvPr>
                <p:cNvSpPr/>
                <p:nvPr/>
              </p:nvSpPr>
              <p:spPr>
                <a:xfrm>
                  <a:off x="5021802" y="3548417"/>
                  <a:ext cx="365760" cy="365760"/>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0" name="Oval 69">
                  <a:extLst>
                    <a:ext uri="{FF2B5EF4-FFF2-40B4-BE49-F238E27FC236}">
                      <a16:creationId xmlns:a16="http://schemas.microsoft.com/office/drawing/2014/main" id="{BE1DF0EA-DCDC-4D70-8CB1-C85E4AA39C5D}"/>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nvGrpSpPr>
              <p:cNvPr id="20" name="Group 19">
                <a:extLst>
                  <a:ext uri="{FF2B5EF4-FFF2-40B4-BE49-F238E27FC236}">
                    <a16:creationId xmlns:a16="http://schemas.microsoft.com/office/drawing/2014/main" id="{0FE5C098-36AC-4BC7-BD9E-C9D431A2878F}"/>
                  </a:ext>
                </a:extLst>
              </p:cNvPr>
              <p:cNvGrpSpPr/>
              <p:nvPr/>
            </p:nvGrpSpPr>
            <p:grpSpPr>
              <a:xfrm rot="6040359">
                <a:off x="6789452" y="3357183"/>
                <a:ext cx="61088" cy="258419"/>
                <a:chOff x="4976082" y="2242942"/>
                <a:chExt cx="457200" cy="1933585"/>
              </a:xfrm>
            </p:grpSpPr>
            <p:sp>
              <p:nvSpPr>
                <p:cNvPr id="63" name="Oval 62">
                  <a:extLst>
                    <a:ext uri="{FF2B5EF4-FFF2-40B4-BE49-F238E27FC236}">
                      <a16:creationId xmlns:a16="http://schemas.microsoft.com/office/drawing/2014/main" id="{B7D4E450-D2CD-45A5-A35C-4327F0BA838F}"/>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64" name="Oval 63">
                  <a:extLst>
                    <a:ext uri="{FF2B5EF4-FFF2-40B4-BE49-F238E27FC236}">
                      <a16:creationId xmlns:a16="http://schemas.microsoft.com/office/drawing/2014/main" id="{E22FF49A-D262-4A02-915E-BE462A723145}"/>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65" name="Oval 64">
                  <a:extLst>
                    <a:ext uri="{FF2B5EF4-FFF2-40B4-BE49-F238E27FC236}">
                      <a16:creationId xmlns:a16="http://schemas.microsoft.com/office/drawing/2014/main" id="{5CB9409D-1629-4B85-8C18-A1FEBB26F00C}"/>
                    </a:ext>
                  </a:extLst>
                </p:cNvPr>
                <p:cNvSpPr/>
                <p:nvPr/>
              </p:nvSpPr>
              <p:spPr>
                <a:xfrm>
                  <a:off x="5021802" y="3548417"/>
                  <a:ext cx="365760" cy="365760"/>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66" name="Oval 65">
                  <a:extLst>
                    <a:ext uri="{FF2B5EF4-FFF2-40B4-BE49-F238E27FC236}">
                      <a16:creationId xmlns:a16="http://schemas.microsoft.com/office/drawing/2014/main" id="{7168E7CE-08D8-4893-AF80-B3775B03C9C5}"/>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nvGrpSpPr>
              <p:cNvPr id="21" name="Group 20">
                <a:extLst>
                  <a:ext uri="{FF2B5EF4-FFF2-40B4-BE49-F238E27FC236}">
                    <a16:creationId xmlns:a16="http://schemas.microsoft.com/office/drawing/2014/main" id="{9B77283B-83BF-4480-AF09-363FF6DD352C}"/>
                  </a:ext>
                </a:extLst>
              </p:cNvPr>
              <p:cNvGrpSpPr/>
              <p:nvPr/>
            </p:nvGrpSpPr>
            <p:grpSpPr>
              <a:xfrm rot="21160359">
                <a:off x="6440503" y="2987376"/>
                <a:ext cx="61104" cy="258351"/>
                <a:chOff x="4976082" y="2242942"/>
                <a:chExt cx="457200" cy="1933585"/>
              </a:xfrm>
            </p:grpSpPr>
            <p:sp>
              <p:nvSpPr>
                <p:cNvPr id="60" name="Oval 59">
                  <a:extLst>
                    <a:ext uri="{FF2B5EF4-FFF2-40B4-BE49-F238E27FC236}">
                      <a16:creationId xmlns:a16="http://schemas.microsoft.com/office/drawing/2014/main" id="{8DD840A4-BEF7-43B0-AE5C-726C5B453334}"/>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61" name="Oval 60">
                  <a:extLst>
                    <a:ext uri="{FF2B5EF4-FFF2-40B4-BE49-F238E27FC236}">
                      <a16:creationId xmlns:a16="http://schemas.microsoft.com/office/drawing/2014/main" id="{8C342F89-7B8D-48BC-A179-876357F58FD1}"/>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62" name="Oval 61">
                  <a:extLst>
                    <a:ext uri="{FF2B5EF4-FFF2-40B4-BE49-F238E27FC236}">
                      <a16:creationId xmlns:a16="http://schemas.microsoft.com/office/drawing/2014/main" id="{D01E8EEF-DA2B-41A0-A875-FEA77D4F325B}"/>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nvGrpSpPr>
              <p:cNvPr id="22" name="Group 21">
                <a:extLst>
                  <a:ext uri="{FF2B5EF4-FFF2-40B4-BE49-F238E27FC236}">
                    <a16:creationId xmlns:a16="http://schemas.microsoft.com/office/drawing/2014/main" id="{1F09BACF-724A-4CC8-8161-2281FE49BF2B}"/>
                  </a:ext>
                </a:extLst>
              </p:cNvPr>
              <p:cNvGrpSpPr/>
              <p:nvPr/>
            </p:nvGrpSpPr>
            <p:grpSpPr>
              <a:xfrm rot="280359">
                <a:off x="6506188" y="2985857"/>
                <a:ext cx="61104" cy="258351"/>
                <a:chOff x="4976082" y="2242942"/>
                <a:chExt cx="457200" cy="1933585"/>
              </a:xfrm>
            </p:grpSpPr>
            <p:sp>
              <p:nvSpPr>
                <p:cNvPr id="56" name="Oval 55">
                  <a:extLst>
                    <a:ext uri="{FF2B5EF4-FFF2-40B4-BE49-F238E27FC236}">
                      <a16:creationId xmlns:a16="http://schemas.microsoft.com/office/drawing/2014/main" id="{11192486-BEF3-4C54-BE0F-3BE2367AA47D}"/>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7" name="Oval 56">
                  <a:extLst>
                    <a:ext uri="{FF2B5EF4-FFF2-40B4-BE49-F238E27FC236}">
                      <a16:creationId xmlns:a16="http://schemas.microsoft.com/office/drawing/2014/main" id="{C4FCDDAC-B8F8-4E52-A371-724A9519A75B}"/>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8" name="Oval 57">
                  <a:extLst>
                    <a:ext uri="{FF2B5EF4-FFF2-40B4-BE49-F238E27FC236}">
                      <a16:creationId xmlns:a16="http://schemas.microsoft.com/office/drawing/2014/main" id="{FEA54FBE-1D72-4414-AB3E-40468372398F}"/>
                    </a:ext>
                  </a:extLst>
                </p:cNvPr>
                <p:cNvSpPr/>
                <p:nvPr/>
              </p:nvSpPr>
              <p:spPr>
                <a:xfrm>
                  <a:off x="5021802" y="3548417"/>
                  <a:ext cx="365760" cy="365760"/>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9" name="Oval 58">
                  <a:extLst>
                    <a:ext uri="{FF2B5EF4-FFF2-40B4-BE49-F238E27FC236}">
                      <a16:creationId xmlns:a16="http://schemas.microsoft.com/office/drawing/2014/main" id="{DF0B0820-90D3-4CBB-B42C-A7F53C416A06}"/>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nvGrpSpPr>
              <p:cNvPr id="23" name="Group 22">
                <a:extLst>
                  <a:ext uri="{FF2B5EF4-FFF2-40B4-BE49-F238E27FC236}">
                    <a16:creationId xmlns:a16="http://schemas.microsoft.com/office/drawing/2014/main" id="{D9019CF8-1D19-4DC1-8DE0-2B5BAA2B631F}"/>
                  </a:ext>
                </a:extLst>
              </p:cNvPr>
              <p:cNvGrpSpPr/>
              <p:nvPr/>
            </p:nvGrpSpPr>
            <p:grpSpPr>
              <a:xfrm rot="1000359">
                <a:off x="6570753" y="2998026"/>
                <a:ext cx="61104" cy="258351"/>
                <a:chOff x="4976082" y="2242942"/>
                <a:chExt cx="457200" cy="1933585"/>
              </a:xfrm>
            </p:grpSpPr>
            <p:sp>
              <p:nvSpPr>
                <p:cNvPr id="52" name="Oval 51">
                  <a:extLst>
                    <a:ext uri="{FF2B5EF4-FFF2-40B4-BE49-F238E27FC236}">
                      <a16:creationId xmlns:a16="http://schemas.microsoft.com/office/drawing/2014/main" id="{06EFC8B3-D5AA-4506-BD1A-04AA545D639B}"/>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3" name="Oval 52">
                  <a:extLst>
                    <a:ext uri="{FF2B5EF4-FFF2-40B4-BE49-F238E27FC236}">
                      <a16:creationId xmlns:a16="http://schemas.microsoft.com/office/drawing/2014/main" id="{4F7EF356-9942-41D1-AF68-EFCC13C823AC}"/>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4" name="Oval 53">
                  <a:extLst>
                    <a:ext uri="{FF2B5EF4-FFF2-40B4-BE49-F238E27FC236}">
                      <a16:creationId xmlns:a16="http://schemas.microsoft.com/office/drawing/2014/main" id="{21DFD689-ADD3-404F-9137-ABAC408FB304}"/>
                    </a:ext>
                  </a:extLst>
                </p:cNvPr>
                <p:cNvSpPr/>
                <p:nvPr/>
              </p:nvSpPr>
              <p:spPr>
                <a:xfrm>
                  <a:off x="5021802" y="3548417"/>
                  <a:ext cx="365760" cy="365760"/>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5" name="Oval 54">
                  <a:extLst>
                    <a:ext uri="{FF2B5EF4-FFF2-40B4-BE49-F238E27FC236}">
                      <a16:creationId xmlns:a16="http://schemas.microsoft.com/office/drawing/2014/main" id="{F12B2CD8-03D9-460E-BCBF-265C0CAE7BE4}"/>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nvGrpSpPr>
              <p:cNvPr id="24" name="Group 23">
                <a:extLst>
                  <a:ext uri="{FF2B5EF4-FFF2-40B4-BE49-F238E27FC236}">
                    <a16:creationId xmlns:a16="http://schemas.microsoft.com/office/drawing/2014/main" id="{7A43A651-310D-4E2C-A287-B6DF8BD62784}"/>
                  </a:ext>
                </a:extLst>
              </p:cNvPr>
              <p:cNvGrpSpPr/>
              <p:nvPr/>
            </p:nvGrpSpPr>
            <p:grpSpPr>
              <a:xfrm rot="1720359">
                <a:off x="6630943" y="3023110"/>
                <a:ext cx="61104" cy="258351"/>
                <a:chOff x="4976082" y="2242942"/>
                <a:chExt cx="457200" cy="1933585"/>
              </a:xfrm>
            </p:grpSpPr>
            <p:sp>
              <p:nvSpPr>
                <p:cNvPr id="49" name="Oval 48">
                  <a:extLst>
                    <a:ext uri="{FF2B5EF4-FFF2-40B4-BE49-F238E27FC236}">
                      <a16:creationId xmlns:a16="http://schemas.microsoft.com/office/drawing/2014/main" id="{D5B57015-6D88-4897-9B8A-2F067D7AEE69}"/>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0" name="Oval 49">
                  <a:extLst>
                    <a:ext uri="{FF2B5EF4-FFF2-40B4-BE49-F238E27FC236}">
                      <a16:creationId xmlns:a16="http://schemas.microsoft.com/office/drawing/2014/main" id="{17942F09-ABED-4D9E-A12A-AFB0E744FBEE}"/>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1" name="Oval 50">
                  <a:extLst>
                    <a:ext uri="{FF2B5EF4-FFF2-40B4-BE49-F238E27FC236}">
                      <a16:creationId xmlns:a16="http://schemas.microsoft.com/office/drawing/2014/main" id="{10DD7D2E-EF49-4F35-8EE9-7C3E589A918F}"/>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sp>
            <p:nvSpPr>
              <p:cNvPr id="25" name="Oval 24">
                <a:extLst>
                  <a:ext uri="{FF2B5EF4-FFF2-40B4-BE49-F238E27FC236}">
                    <a16:creationId xmlns:a16="http://schemas.microsoft.com/office/drawing/2014/main" id="{AA2E5E5C-E3EB-448F-A418-CFF37DBFDE84}"/>
                  </a:ext>
                </a:extLst>
              </p:cNvPr>
              <p:cNvSpPr>
                <a:spLocks noChangeAspect="1"/>
              </p:cNvSpPr>
              <p:nvPr/>
            </p:nvSpPr>
            <p:spPr>
              <a:xfrm rot="15400359" flipV="1">
                <a:off x="6616798" y="3370582"/>
                <a:ext cx="51738" cy="51752"/>
              </a:xfrm>
              <a:prstGeom prst="ellipse">
                <a:avLst/>
              </a:prstGeom>
              <a:gradFill>
                <a:gsLst>
                  <a:gs pos="100000">
                    <a:srgbClr val="14737B"/>
                  </a:gs>
                  <a:gs pos="0">
                    <a:srgbClr val="A3E1CF"/>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26" name="Oval 25">
                <a:extLst>
                  <a:ext uri="{FF2B5EF4-FFF2-40B4-BE49-F238E27FC236}">
                    <a16:creationId xmlns:a16="http://schemas.microsoft.com/office/drawing/2014/main" id="{93B81294-5D25-4BBC-B67B-6D997582A99B}"/>
                  </a:ext>
                </a:extLst>
              </p:cNvPr>
              <p:cNvSpPr/>
              <p:nvPr/>
            </p:nvSpPr>
            <p:spPr>
              <a:xfrm rot="15400359" flipV="1">
                <a:off x="6801966" y="3273267"/>
                <a:ext cx="50453" cy="158996"/>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7" name="Oval 26">
                <a:extLst>
                  <a:ext uri="{FF2B5EF4-FFF2-40B4-BE49-F238E27FC236}">
                    <a16:creationId xmlns:a16="http://schemas.microsoft.com/office/drawing/2014/main" id="{880168B9-E4C6-4AE6-B81F-66631D019AAD}"/>
                  </a:ext>
                </a:extLst>
              </p:cNvPr>
              <p:cNvSpPr/>
              <p:nvPr/>
            </p:nvSpPr>
            <p:spPr>
              <a:xfrm rot="15400359" flipV="1">
                <a:off x="6881667" y="3302082"/>
                <a:ext cx="61088" cy="6110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8" name="Oval 27">
                <a:extLst>
                  <a:ext uri="{FF2B5EF4-FFF2-40B4-BE49-F238E27FC236}">
                    <a16:creationId xmlns:a16="http://schemas.microsoft.com/office/drawing/2014/main" id="{F57D528C-CB8B-4380-8CFD-0C968D85B298}"/>
                  </a:ext>
                </a:extLst>
              </p:cNvPr>
              <p:cNvSpPr/>
              <p:nvPr/>
            </p:nvSpPr>
            <p:spPr>
              <a:xfrm rot="15400359" flipV="1">
                <a:off x="6689995" y="3362581"/>
                <a:ext cx="36652" cy="36662"/>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9" name="Oval 28">
                <a:extLst>
                  <a:ext uri="{FF2B5EF4-FFF2-40B4-BE49-F238E27FC236}">
                    <a16:creationId xmlns:a16="http://schemas.microsoft.com/office/drawing/2014/main" id="{28F6121C-CF32-4303-B515-D91E8CA9AAF4}"/>
                  </a:ext>
                </a:extLst>
              </p:cNvPr>
              <p:cNvSpPr/>
              <p:nvPr/>
            </p:nvSpPr>
            <p:spPr>
              <a:xfrm rot="15400359" flipV="1">
                <a:off x="6658281" y="3370091"/>
                <a:ext cx="36652" cy="36662"/>
              </a:xfrm>
              <a:prstGeom prst="ellipse">
                <a:avLst/>
              </a:prstGeom>
              <a:solidFill>
                <a:srgbClr val="E2E2E2">
                  <a:lumMod val="25000"/>
                </a:srgbClr>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30" name="Oval 29">
                <a:extLst>
                  <a:ext uri="{FF2B5EF4-FFF2-40B4-BE49-F238E27FC236}">
                    <a16:creationId xmlns:a16="http://schemas.microsoft.com/office/drawing/2014/main" id="{8470B17A-C091-46FF-A855-5A38ADA4E8C4}"/>
                  </a:ext>
                </a:extLst>
              </p:cNvPr>
              <p:cNvSpPr>
                <a:spLocks noChangeAspect="1"/>
              </p:cNvSpPr>
              <p:nvPr/>
            </p:nvSpPr>
            <p:spPr>
              <a:xfrm rot="15400359" flipV="1">
                <a:off x="6555180" y="3374506"/>
                <a:ext cx="68984" cy="69002"/>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31" name="Oval 30">
                <a:extLst>
                  <a:ext uri="{FF2B5EF4-FFF2-40B4-BE49-F238E27FC236}">
                    <a16:creationId xmlns:a16="http://schemas.microsoft.com/office/drawing/2014/main" id="{ED481F3F-0649-4BB2-8931-9E7C0A9A1207}"/>
                  </a:ext>
                </a:extLst>
              </p:cNvPr>
              <p:cNvSpPr/>
              <p:nvPr/>
            </p:nvSpPr>
            <p:spPr>
              <a:xfrm rot="13240359">
                <a:off x="6697004" y="3101267"/>
                <a:ext cx="50467" cy="15895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32" name="Oval 31">
                <a:extLst>
                  <a:ext uri="{FF2B5EF4-FFF2-40B4-BE49-F238E27FC236}">
                    <a16:creationId xmlns:a16="http://schemas.microsoft.com/office/drawing/2014/main" id="{DCF3341A-4890-45E1-8A1F-D5E93018B7A7}"/>
                  </a:ext>
                </a:extLst>
              </p:cNvPr>
              <p:cNvSpPr/>
              <p:nvPr/>
            </p:nvSpPr>
            <p:spPr>
              <a:xfrm rot="13240359" flipV="1">
                <a:off x="6748625" y="3083953"/>
                <a:ext cx="61104" cy="61088"/>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33" name="Oval 32">
                <a:extLst>
                  <a:ext uri="{FF2B5EF4-FFF2-40B4-BE49-F238E27FC236}">
                    <a16:creationId xmlns:a16="http://schemas.microsoft.com/office/drawing/2014/main" id="{439EF14F-857F-4B4F-B9A5-7A8EE620B262}"/>
                  </a:ext>
                </a:extLst>
              </p:cNvPr>
              <p:cNvSpPr/>
              <p:nvPr/>
            </p:nvSpPr>
            <p:spPr>
              <a:xfrm rot="13240359" flipV="1">
                <a:off x="6645014" y="3217717"/>
                <a:ext cx="48883" cy="48870"/>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34" name="Oval 33">
                <a:extLst>
                  <a:ext uri="{FF2B5EF4-FFF2-40B4-BE49-F238E27FC236}">
                    <a16:creationId xmlns:a16="http://schemas.microsoft.com/office/drawing/2014/main" id="{7C3BA9BD-8503-4F67-9A60-751ADA7DD9A1}"/>
                  </a:ext>
                </a:extLst>
              </p:cNvPr>
              <p:cNvSpPr/>
              <p:nvPr/>
            </p:nvSpPr>
            <p:spPr>
              <a:xfrm rot="13240359" flipV="1">
                <a:off x="6624293" y="3255045"/>
                <a:ext cx="36662" cy="36652"/>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nvGrpSpPr>
              <p:cNvPr id="35" name="Group 34">
                <a:extLst>
                  <a:ext uri="{FF2B5EF4-FFF2-40B4-BE49-F238E27FC236}">
                    <a16:creationId xmlns:a16="http://schemas.microsoft.com/office/drawing/2014/main" id="{D5CB9C7E-CD92-4802-B048-1F4A5755ACB0}"/>
                  </a:ext>
                </a:extLst>
              </p:cNvPr>
              <p:cNvGrpSpPr/>
              <p:nvPr/>
            </p:nvGrpSpPr>
            <p:grpSpPr>
              <a:xfrm rot="20163109">
                <a:off x="6469690" y="3250110"/>
                <a:ext cx="97175" cy="130360"/>
                <a:chOff x="2249235" y="2466991"/>
                <a:chExt cx="123623" cy="165883"/>
              </a:xfrm>
            </p:grpSpPr>
            <p:sp>
              <p:nvSpPr>
                <p:cNvPr id="46" name="Oval 45">
                  <a:extLst>
                    <a:ext uri="{FF2B5EF4-FFF2-40B4-BE49-F238E27FC236}">
                      <a16:creationId xmlns:a16="http://schemas.microsoft.com/office/drawing/2014/main" id="{41DF5632-6FC7-479F-9459-08F2C9E83333}"/>
                    </a:ext>
                  </a:extLst>
                </p:cNvPr>
                <p:cNvSpPr>
                  <a:spLocks noChangeAspect="1"/>
                </p:cNvSpPr>
                <p:nvPr/>
              </p:nvSpPr>
              <p:spPr>
                <a:xfrm rot="12585426" flipV="1">
                  <a:off x="2294595" y="2495915"/>
                  <a:ext cx="65837" cy="65837"/>
                </a:xfrm>
                <a:prstGeom prst="ellipse">
                  <a:avLst/>
                </a:prstGeom>
                <a:gradFill>
                  <a:gsLst>
                    <a:gs pos="100000">
                      <a:srgbClr val="14737B"/>
                    </a:gs>
                    <a:gs pos="0">
                      <a:srgbClr val="A3E1CF"/>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47" name="Oval 46">
                  <a:extLst>
                    <a:ext uri="{FF2B5EF4-FFF2-40B4-BE49-F238E27FC236}">
                      <a16:creationId xmlns:a16="http://schemas.microsoft.com/office/drawing/2014/main" id="{ECF288A3-8DE6-4D4B-8EF1-F1B1D6731616}"/>
                    </a:ext>
                  </a:extLst>
                </p:cNvPr>
                <p:cNvSpPr/>
                <p:nvPr/>
              </p:nvSpPr>
              <p:spPr>
                <a:xfrm rot="12585426" flipV="1">
                  <a:off x="2326218" y="2466991"/>
                  <a:ext cx="46640" cy="46640"/>
                </a:xfrm>
                <a:prstGeom prst="ellipse">
                  <a:avLst/>
                </a:prstGeom>
                <a:solidFill>
                  <a:srgbClr val="E2E2E2">
                    <a:lumMod val="25000"/>
                  </a:srgbClr>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48" name="Oval 47">
                  <a:extLst>
                    <a:ext uri="{FF2B5EF4-FFF2-40B4-BE49-F238E27FC236}">
                      <a16:creationId xmlns:a16="http://schemas.microsoft.com/office/drawing/2014/main" id="{A9F4F0A9-189B-47F9-A47F-AB22CC3ED143}"/>
                    </a:ext>
                  </a:extLst>
                </p:cNvPr>
                <p:cNvSpPr>
                  <a:spLocks noChangeAspect="1"/>
                </p:cNvSpPr>
                <p:nvPr/>
              </p:nvSpPr>
              <p:spPr>
                <a:xfrm rot="12585426" flipV="1">
                  <a:off x="2249235" y="2545092"/>
                  <a:ext cx="87782" cy="87782"/>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grpSp>
          <p:grpSp>
            <p:nvGrpSpPr>
              <p:cNvPr id="36" name="Group 35">
                <a:extLst>
                  <a:ext uri="{FF2B5EF4-FFF2-40B4-BE49-F238E27FC236}">
                    <a16:creationId xmlns:a16="http://schemas.microsoft.com/office/drawing/2014/main" id="{A55EE28B-EE12-4F21-AC75-E715A6BA83BD}"/>
                  </a:ext>
                </a:extLst>
              </p:cNvPr>
              <p:cNvGrpSpPr/>
              <p:nvPr/>
            </p:nvGrpSpPr>
            <p:grpSpPr>
              <a:xfrm rot="6760359">
                <a:off x="6770266" y="3419921"/>
                <a:ext cx="61088" cy="258419"/>
                <a:chOff x="4976082" y="2242942"/>
                <a:chExt cx="457200" cy="1933585"/>
              </a:xfrm>
            </p:grpSpPr>
            <p:sp>
              <p:nvSpPr>
                <p:cNvPr id="43" name="Oval 42">
                  <a:extLst>
                    <a:ext uri="{FF2B5EF4-FFF2-40B4-BE49-F238E27FC236}">
                      <a16:creationId xmlns:a16="http://schemas.microsoft.com/office/drawing/2014/main" id="{9086B764-7CB3-4827-BE19-B85F5941E5E1}"/>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44" name="Oval 43">
                  <a:extLst>
                    <a:ext uri="{FF2B5EF4-FFF2-40B4-BE49-F238E27FC236}">
                      <a16:creationId xmlns:a16="http://schemas.microsoft.com/office/drawing/2014/main" id="{2A6101E1-D1BF-44BA-9FCB-D0C2AA32A68C}"/>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45" name="Oval 44">
                  <a:extLst>
                    <a:ext uri="{FF2B5EF4-FFF2-40B4-BE49-F238E27FC236}">
                      <a16:creationId xmlns:a16="http://schemas.microsoft.com/office/drawing/2014/main" id="{3F221E88-02D6-46D2-A8D9-51AB4910F275}"/>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sp>
            <p:nvSpPr>
              <p:cNvPr id="37" name="Freeform 862">
                <a:extLst>
                  <a:ext uri="{FF2B5EF4-FFF2-40B4-BE49-F238E27FC236}">
                    <a16:creationId xmlns:a16="http://schemas.microsoft.com/office/drawing/2014/main" id="{2702E7AD-190C-4909-AF39-E7D2F6A5CC2A}"/>
                  </a:ext>
                </a:extLst>
              </p:cNvPr>
              <p:cNvSpPr/>
              <p:nvPr/>
            </p:nvSpPr>
            <p:spPr>
              <a:xfrm rot="17606166">
                <a:off x="6496987" y="3144240"/>
                <a:ext cx="262960" cy="392156"/>
              </a:xfrm>
              <a:custGeom>
                <a:avLst/>
                <a:gdLst>
                  <a:gd name="connsiteX0" fmla="*/ 332509 w 368644"/>
                  <a:gd name="connsiteY0" fmla="*/ 0 h 451263"/>
                  <a:gd name="connsiteX1" fmla="*/ 368135 w 368644"/>
                  <a:gd name="connsiteY1" fmla="*/ 106878 h 451263"/>
                  <a:gd name="connsiteX2" fmla="*/ 308758 w 368644"/>
                  <a:gd name="connsiteY2" fmla="*/ 195943 h 451263"/>
                  <a:gd name="connsiteX3" fmla="*/ 273132 w 368644"/>
                  <a:gd name="connsiteY3" fmla="*/ 296883 h 451263"/>
                  <a:gd name="connsiteX4" fmla="*/ 255319 w 368644"/>
                  <a:gd name="connsiteY4" fmla="*/ 385948 h 451263"/>
                  <a:gd name="connsiteX5" fmla="*/ 77189 w 368644"/>
                  <a:gd name="connsiteY5" fmla="*/ 385948 h 451263"/>
                  <a:gd name="connsiteX6" fmla="*/ 0 w 368644"/>
                  <a:gd name="connsiteY6" fmla="*/ 451263 h 451263"/>
                  <a:gd name="connsiteX0" fmla="*/ 332509 w 368644"/>
                  <a:gd name="connsiteY0" fmla="*/ 0 h 451263"/>
                  <a:gd name="connsiteX1" fmla="*/ 368135 w 368644"/>
                  <a:gd name="connsiteY1" fmla="*/ 106878 h 451263"/>
                  <a:gd name="connsiteX2" fmla="*/ 308758 w 368644"/>
                  <a:gd name="connsiteY2" fmla="*/ 195943 h 451263"/>
                  <a:gd name="connsiteX3" fmla="*/ 225507 w 368644"/>
                  <a:gd name="connsiteY3" fmla="*/ 249258 h 451263"/>
                  <a:gd name="connsiteX4" fmla="*/ 255319 w 368644"/>
                  <a:gd name="connsiteY4" fmla="*/ 385948 h 451263"/>
                  <a:gd name="connsiteX5" fmla="*/ 77189 w 368644"/>
                  <a:gd name="connsiteY5" fmla="*/ 385948 h 451263"/>
                  <a:gd name="connsiteX6" fmla="*/ 0 w 368644"/>
                  <a:gd name="connsiteY6" fmla="*/ 451263 h 451263"/>
                  <a:gd name="connsiteX0" fmla="*/ 332509 w 368644"/>
                  <a:gd name="connsiteY0" fmla="*/ 0 h 451263"/>
                  <a:gd name="connsiteX1" fmla="*/ 368135 w 368644"/>
                  <a:gd name="connsiteY1" fmla="*/ 106878 h 451263"/>
                  <a:gd name="connsiteX2" fmla="*/ 308758 w 368644"/>
                  <a:gd name="connsiteY2" fmla="*/ 195943 h 451263"/>
                  <a:gd name="connsiteX3" fmla="*/ 225507 w 368644"/>
                  <a:gd name="connsiteY3" fmla="*/ 249258 h 451263"/>
                  <a:gd name="connsiteX4" fmla="*/ 255319 w 368644"/>
                  <a:gd name="connsiteY4" fmla="*/ 385948 h 451263"/>
                  <a:gd name="connsiteX5" fmla="*/ 77189 w 368644"/>
                  <a:gd name="connsiteY5" fmla="*/ 385948 h 451263"/>
                  <a:gd name="connsiteX6" fmla="*/ 0 w 368644"/>
                  <a:gd name="connsiteY6" fmla="*/ 451263 h 451263"/>
                  <a:gd name="connsiteX0" fmla="*/ 332509 w 368644"/>
                  <a:gd name="connsiteY0" fmla="*/ 0 h 451263"/>
                  <a:gd name="connsiteX1" fmla="*/ 368135 w 368644"/>
                  <a:gd name="connsiteY1" fmla="*/ 106878 h 451263"/>
                  <a:gd name="connsiteX2" fmla="*/ 308758 w 368644"/>
                  <a:gd name="connsiteY2" fmla="*/ 195943 h 451263"/>
                  <a:gd name="connsiteX3" fmla="*/ 225507 w 368644"/>
                  <a:gd name="connsiteY3" fmla="*/ 249258 h 451263"/>
                  <a:gd name="connsiteX4" fmla="*/ 255319 w 368644"/>
                  <a:gd name="connsiteY4" fmla="*/ 385948 h 451263"/>
                  <a:gd name="connsiteX5" fmla="*/ 77189 w 368644"/>
                  <a:gd name="connsiteY5" fmla="*/ 385948 h 451263"/>
                  <a:gd name="connsiteX6" fmla="*/ 0 w 368644"/>
                  <a:gd name="connsiteY6" fmla="*/ 451263 h 451263"/>
                  <a:gd name="connsiteX0" fmla="*/ 332509 w 370023"/>
                  <a:gd name="connsiteY0" fmla="*/ 0 h 451263"/>
                  <a:gd name="connsiteX1" fmla="*/ 368135 w 370023"/>
                  <a:gd name="connsiteY1" fmla="*/ 106878 h 451263"/>
                  <a:gd name="connsiteX2" fmla="*/ 350033 w 370023"/>
                  <a:gd name="connsiteY2" fmla="*/ 192768 h 451263"/>
                  <a:gd name="connsiteX3" fmla="*/ 225507 w 370023"/>
                  <a:gd name="connsiteY3" fmla="*/ 249258 h 451263"/>
                  <a:gd name="connsiteX4" fmla="*/ 255319 w 370023"/>
                  <a:gd name="connsiteY4" fmla="*/ 385948 h 451263"/>
                  <a:gd name="connsiteX5" fmla="*/ 77189 w 370023"/>
                  <a:gd name="connsiteY5" fmla="*/ 385948 h 451263"/>
                  <a:gd name="connsiteX6" fmla="*/ 0 w 370023"/>
                  <a:gd name="connsiteY6" fmla="*/ 451263 h 451263"/>
                  <a:gd name="connsiteX0" fmla="*/ 332509 w 369157"/>
                  <a:gd name="connsiteY0" fmla="*/ 0 h 451263"/>
                  <a:gd name="connsiteX1" fmla="*/ 368135 w 369157"/>
                  <a:gd name="connsiteY1" fmla="*/ 106878 h 451263"/>
                  <a:gd name="connsiteX2" fmla="*/ 350033 w 369157"/>
                  <a:gd name="connsiteY2" fmla="*/ 192768 h 451263"/>
                  <a:gd name="connsiteX3" fmla="*/ 257257 w 369157"/>
                  <a:gd name="connsiteY3" fmla="*/ 261958 h 451263"/>
                  <a:gd name="connsiteX4" fmla="*/ 255319 w 369157"/>
                  <a:gd name="connsiteY4" fmla="*/ 385948 h 451263"/>
                  <a:gd name="connsiteX5" fmla="*/ 77189 w 369157"/>
                  <a:gd name="connsiteY5" fmla="*/ 385948 h 451263"/>
                  <a:gd name="connsiteX6" fmla="*/ 0 w 369157"/>
                  <a:gd name="connsiteY6" fmla="*/ 451263 h 451263"/>
                  <a:gd name="connsiteX0" fmla="*/ 332509 w 369157"/>
                  <a:gd name="connsiteY0" fmla="*/ 0 h 451263"/>
                  <a:gd name="connsiteX1" fmla="*/ 368135 w 369157"/>
                  <a:gd name="connsiteY1" fmla="*/ 106878 h 451263"/>
                  <a:gd name="connsiteX2" fmla="*/ 350033 w 369157"/>
                  <a:gd name="connsiteY2" fmla="*/ 192768 h 451263"/>
                  <a:gd name="connsiteX3" fmla="*/ 257257 w 369157"/>
                  <a:gd name="connsiteY3" fmla="*/ 261958 h 451263"/>
                  <a:gd name="connsiteX4" fmla="*/ 255319 w 369157"/>
                  <a:gd name="connsiteY4" fmla="*/ 385948 h 451263"/>
                  <a:gd name="connsiteX5" fmla="*/ 77189 w 369157"/>
                  <a:gd name="connsiteY5" fmla="*/ 385948 h 451263"/>
                  <a:gd name="connsiteX6" fmla="*/ 0 w 369157"/>
                  <a:gd name="connsiteY6" fmla="*/ 451263 h 451263"/>
                  <a:gd name="connsiteX0" fmla="*/ 332509 w 376678"/>
                  <a:gd name="connsiteY0" fmla="*/ 0 h 451263"/>
                  <a:gd name="connsiteX1" fmla="*/ 368135 w 376678"/>
                  <a:gd name="connsiteY1" fmla="*/ 106878 h 451263"/>
                  <a:gd name="connsiteX2" fmla="*/ 350033 w 376678"/>
                  <a:gd name="connsiteY2" fmla="*/ 192768 h 451263"/>
                  <a:gd name="connsiteX3" fmla="*/ 257257 w 376678"/>
                  <a:gd name="connsiteY3" fmla="*/ 261958 h 451263"/>
                  <a:gd name="connsiteX4" fmla="*/ 255319 w 376678"/>
                  <a:gd name="connsiteY4" fmla="*/ 385948 h 451263"/>
                  <a:gd name="connsiteX5" fmla="*/ 77189 w 376678"/>
                  <a:gd name="connsiteY5" fmla="*/ 385948 h 451263"/>
                  <a:gd name="connsiteX6" fmla="*/ 0 w 376678"/>
                  <a:gd name="connsiteY6" fmla="*/ 451263 h 451263"/>
                  <a:gd name="connsiteX0" fmla="*/ 332509 w 352215"/>
                  <a:gd name="connsiteY0" fmla="*/ 0 h 451263"/>
                  <a:gd name="connsiteX1" fmla="*/ 323685 w 352215"/>
                  <a:gd name="connsiteY1" fmla="*/ 91003 h 451263"/>
                  <a:gd name="connsiteX2" fmla="*/ 350033 w 352215"/>
                  <a:gd name="connsiteY2" fmla="*/ 192768 h 451263"/>
                  <a:gd name="connsiteX3" fmla="*/ 257257 w 352215"/>
                  <a:gd name="connsiteY3" fmla="*/ 261958 h 451263"/>
                  <a:gd name="connsiteX4" fmla="*/ 255319 w 352215"/>
                  <a:gd name="connsiteY4" fmla="*/ 385948 h 451263"/>
                  <a:gd name="connsiteX5" fmla="*/ 77189 w 352215"/>
                  <a:gd name="connsiteY5" fmla="*/ 385948 h 451263"/>
                  <a:gd name="connsiteX6" fmla="*/ 0 w 352215"/>
                  <a:gd name="connsiteY6" fmla="*/ 451263 h 451263"/>
                  <a:gd name="connsiteX0" fmla="*/ 332509 w 352573"/>
                  <a:gd name="connsiteY0" fmla="*/ 0 h 451263"/>
                  <a:gd name="connsiteX1" fmla="*/ 323685 w 352573"/>
                  <a:gd name="connsiteY1" fmla="*/ 91003 h 451263"/>
                  <a:gd name="connsiteX2" fmla="*/ 350033 w 352573"/>
                  <a:gd name="connsiteY2" fmla="*/ 192768 h 451263"/>
                  <a:gd name="connsiteX3" fmla="*/ 257257 w 352573"/>
                  <a:gd name="connsiteY3" fmla="*/ 261958 h 451263"/>
                  <a:gd name="connsiteX4" fmla="*/ 255319 w 352573"/>
                  <a:gd name="connsiteY4" fmla="*/ 385948 h 451263"/>
                  <a:gd name="connsiteX5" fmla="*/ 77189 w 352573"/>
                  <a:gd name="connsiteY5" fmla="*/ 385948 h 451263"/>
                  <a:gd name="connsiteX6" fmla="*/ 0 w 352573"/>
                  <a:gd name="connsiteY6" fmla="*/ 451263 h 451263"/>
                  <a:gd name="connsiteX0" fmla="*/ 354734 w 359361"/>
                  <a:gd name="connsiteY0" fmla="*/ 0 h 486188"/>
                  <a:gd name="connsiteX1" fmla="*/ 323685 w 359361"/>
                  <a:gd name="connsiteY1" fmla="*/ 125928 h 486188"/>
                  <a:gd name="connsiteX2" fmla="*/ 350033 w 359361"/>
                  <a:gd name="connsiteY2" fmla="*/ 227693 h 486188"/>
                  <a:gd name="connsiteX3" fmla="*/ 257257 w 359361"/>
                  <a:gd name="connsiteY3" fmla="*/ 296883 h 486188"/>
                  <a:gd name="connsiteX4" fmla="*/ 255319 w 359361"/>
                  <a:gd name="connsiteY4" fmla="*/ 420873 h 486188"/>
                  <a:gd name="connsiteX5" fmla="*/ 77189 w 359361"/>
                  <a:gd name="connsiteY5" fmla="*/ 420873 h 486188"/>
                  <a:gd name="connsiteX6" fmla="*/ 0 w 359361"/>
                  <a:gd name="connsiteY6" fmla="*/ 486188 h 486188"/>
                  <a:gd name="connsiteX0" fmla="*/ 354734 w 381154"/>
                  <a:gd name="connsiteY0" fmla="*/ 0 h 486188"/>
                  <a:gd name="connsiteX1" fmla="*/ 323685 w 381154"/>
                  <a:gd name="connsiteY1" fmla="*/ 125928 h 486188"/>
                  <a:gd name="connsiteX2" fmla="*/ 350033 w 381154"/>
                  <a:gd name="connsiteY2" fmla="*/ 227693 h 486188"/>
                  <a:gd name="connsiteX3" fmla="*/ 257257 w 381154"/>
                  <a:gd name="connsiteY3" fmla="*/ 296883 h 486188"/>
                  <a:gd name="connsiteX4" fmla="*/ 255319 w 381154"/>
                  <a:gd name="connsiteY4" fmla="*/ 420873 h 486188"/>
                  <a:gd name="connsiteX5" fmla="*/ 77189 w 381154"/>
                  <a:gd name="connsiteY5" fmla="*/ 420873 h 486188"/>
                  <a:gd name="connsiteX6" fmla="*/ 0 w 381154"/>
                  <a:gd name="connsiteY6" fmla="*/ 486188 h 486188"/>
                  <a:gd name="connsiteX0" fmla="*/ 326159 w 357476"/>
                  <a:gd name="connsiteY0" fmla="*/ 0 h 511588"/>
                  <a:gd name="connsiteX1" fmla="*/ 323685 w 357476"/>
                  <a:gd name="connsiteY1" fmla="*/ 151328 h 511588"/>
                  <a:gd name="connsiteX2" fmla="*/ 350033 w 357476"/>
                  <a:gd name="connsiteY2" fmla="*/ 253093 h 511588"/>
                  <a:gd name="connsiteX3" fmla="*/ 257257 w 357476"/>
                  <a:gd name="connsiteY3" fmla="*/ 322283 h 511588"/>
                  <a:gd name="connsiteX4" fmla="*/ 255319 w 357476"/>
                  <a:gd name="connsiteY4" fmla="*/ 446273 h 511588"/>
                  <a:gd name="connsiteX5" fmla="*/ 77189 w 357476"/>
                  <a:gd name="connsiteY5" fmla="*/ 446273 h 511588"/>
                  <a:gd name="connsiteX6" fmla="*/ 0 w 357476"/>
                  <a:gd name="connsiteY6" fmla="*/ 511588 h 511588"/>
                  <a:gd name="connsiteX0" fmla="*/ 326159 w 358046"/>
                  <a:gd name="connsiteY0" fmla="*/ 0 h 511588"/>
                  <a:gd name="connsiteX1" fmla="*/ 323685 w 358046"/>
                  <a:gd name="connsiteY1" fmla="*/ 151328 h 511588"/>
                  <a:gd name="connsiteX2" fmla="*/ 350033 w 358046"/>
                  <a:gd name="connsiteY2" fmla="*/ 253093 h 511588"/>
                  <a:gd name="connsiteX3" fmla="*/ 257257 w 358046"/>
                  <a:gd name="connsiteY3" fmla="*/ 322283 h 511588"/>
                  <a:gd name="connsiteX4" fmla="*/ 255319 w 358046"/>
                  <a:gd name="connsiteY4" fmla="*/ 446273 h 511588"/>
                  <a:gd name="connsiteX5" fmla="*/ 77189 w 358046"/>
                  <a:gd name="connsiteY5" fmla="*/ 446273 h 511588"/>
                  <a:gd name="connsiteX6" fmla="*/ 0 w 358046"/>
                  <a:gd name="connsiteY6" fmla="*/ 511588 h 511588"/>
                  <a:gd name="connsiteX0" fmla="*/ 326159 w 372612"/>
                  <a:gd name="connsiteY0" fmla="*/ 0 h 511588"/>
                  <a:gd name="connsiteX1" fmla="*/ 323685 w 372612"/>
                  <a:gd name="connsiteY1" fmla="*/ 151328 h 511588"/>
                  <a:gd name="connsiteX2" fmla="*/ 365908 w 372612"/>
                  <a:gd name="connsiteY2" fmla="*/ 256268 h 511588"/>
                  <a:gd name="connsiteX3" fmla="*/ 257257 w 372612"/>
                  <a:gd name="connsiteY3" fmla="*/ 322283 h 511588"/>
                  <a:gd name="connsiteX4" fmla="*/ 255319 w 372612"/>
                  <a:gd name="connsiteY4" fmla="*/ 446273 h 511588"/>
                  <a:gd name="connsiteX5" fmla="*/ 77189 w 372612"/>
                  <a:gd name="connsiteY5" fmla="*/ 446273 h 511588"/>
                  <a:gd name="connsiteX6" fmla="*/ 0 w 372612"/>
                  <a:gd name="connsiteY6" fmla="*/ 511588 h 511588"/>
                  <a:gd name="connsiteX0" fmla="*/ 326159 w 372612"/>
                  <a:gd name="connsiteY0" fmla="*/ 0 h 511588"/>
                  <a:gd name="connsiteX1" fmla="*/ 323685 w 372612"/>
                  <a:gd name="connsiteY1" fmla="*/ 151328 h 511588"/>
                  <a:gd name="connsiteX2" fmla="*/ 365908 w 372612"/>
                  <a:gd name="connsiteY2" fmla="*/ 256268 h 511588"/>
                  <a:gd name="connsiteX3" fmla="*/ 257257 w 372612"/>
                  <a:gd name="connsiteY3" fmla="*/ 322283 h 511588"/>
                  <a:gd name="connsiteX4" fmla="*/ 255319 w 372612"/>
                  <a:gd name="connsiteY4" fmla="*/ 446273 h 511588"/>
                  <a:gd name="connsiteX5" fmla="*/ 77189 w 372612"/>
                  <a:gd name="connsiteY5" fmla="*/ 446273 h 511588"/>
                  <a:gd name="connsiteX6" fmla="*/ 0 w 372612"/>
                  <a:gd name="connsiteY6" fmla="*/ 511588 h 511588"/>
                  <a:gd name="connsiteX0" fmla="*/ 326159 w 372612"/>
                  <a:gd name="connsiteY0" fmla="*/ 0 h 511588"/>
                  <a:gd name="connsiteX1" fmla="*/ 323685 w 372612"/>
                  <a:gd name="connsiteY1" fmla="*/ 151328 h 511588"/>
                  <a:gd name="connsiteX2" fmla="*/ 365908 w 372612"/>
                  <a:gd name="connsiteY2" fmla="*/ 256268 h 511588"/>
                  <a:gd name="connsiteX3" fmla="*/ 257257 w 372612"/>
                  <a:gd name="connsiteY3" fmla="*/ 322283 h 511588"/>
                  <a:gd name="connsiteX4" fmla="*/ 255319 w 372612"/>
                  <a:gd name="connsiteY4" fmla="*/ 446273 h 511588"/>
                  <a:gd name="connsiteX5" fmla="*/ 74014 w 372612"/>
                  <a:gd name="connsiteY5" fmla="*/ 462148 h 511588"/>
                  <a:gd name="connsiteX6" fmla="*/ 0 w 372612"/>
                  <a:gd name="connsiteY6" fmla="*/ 511588 h 511588"/>
                  <a:gd name="connsiteX0" fmla="*/ 326159 w 372612"/>
                  <a:gd name="connsiteY0" fmla="*/ 0 h 511588"/>
                  <a:gd name="connsiteX1" fmla="*/ 323685 w 372612"/>
                  <a:gd name="connsiteY1" fmla="*/ 151328 h 511588"/>
                  <a:gd name="connsiteX2" fmla="*/ 365908 w 372612"/>
                  <a:gd name="connsiteY2" fmla="*/ 256268 h 511588"/>
                  <a:gd name="connsiteX3" fmla="*/ 257257 w 372612"/>
                  <a:gd name="connsiteY3" fmla="*/ 322283 h 511588"/>
                  <a:gd name="connsiteX4" fmla="*/ 255319 w 372612"/>
                  <a:gd name="connsiteY4" fmla="*/ 446273 h 511588"/>
                  <a:gd name="connsiteX5" fmla="*/ 74014 w 372612"/>
                  <a:gd name="connsiteY5" fmla="*/ 462148 h 511588"/>
                  <a:gd name="connsiteX6" fmla="*/ 0 w 372612"/>
                  <a:gd name="connsiteY6" fmla="*/ 511588 h 511588"/>
                  <a:gd name="connsiteX0" fmla="*/ 319809 w 366262"/>
                  <a:gd name="connsiteY0" fmla="*/ 0 h 533813"/>
                  <a:gd name="connsiteX1" fmla="*/ 317335 w 366262"/>
                  <a:gd name="connsiteY1" fmla="*/ 151328 h 533813"/>
                  <a:gd name="connsiteX2" fmla="*/ 359558 w 366262"/>
                  <a:gd name="connsiteY2" fmla="*/ 256268 h 533813"/>
                  <a:gd name="connsiteX3" fmla="*/ 250907 w 366262"/>
                  <a:gd name="connsiteY3" fmla="*/ 322283 h 533813"/>
                  <a:gd name="connsiteX4" fmla="*/ 248969 w 366262"/>
                  <a:gd name="connsiteY4" fmla="*/ 446273 h 533813"/>
                  <a:gd name="connsiteX5" fmla="*/ 67664 w 366262"/>
                  <a:gd name="connsiteY5" fmla="*/ 462148 h 533813"/>
                  <a:gd name="connsiteX6" fmla="*/ 0 w 366262"/>
                  <a:gd name="connsiteY6" fmla="*/ 533813 h 533813"/>
                  <a:gd name="connsiteX0" fmla="*/ 320334 w 366787"/>
                  <a:gd name="connsiteY0" fmla="*/ 0 h 533813"/>
                  <a:gd name="connsiteX1" fmla="*/ 317860 w 366787"/>
                  <a:gd name="connsiteY1" fmla="*/ 151328 h 533813"/>
                  <a:gd name="connsiteX2" fmla="*/ 360083 w 366787"/>
                  <a:gd name="connsiteY2" fmla="*/ 256268 h 533813"/>
                  <a:gd name="connsiteX3" fmla="*/ 251432 w 366787"/>
                  <a:gd name="connsiteY3" fmla="*/ 322283 h 533813"/>
                  <a:gd name="connsiteX4" fmla="*/ 249494 w 366787"/>
                  <a:gd name="connsiteY4" fmla="*/ 446273 h 533813"/>
                  <a:gd name="connsiteX5" fmla="*/ 68189 w 366787"/>
                  <a:gd name="connsiteY5" fmla="*/ 462148 h 533813"/>
                  <a:gd name="connsiteX6" fmla="*/ 525 w 366787"/>
                  <a:gd name="connsiteY6" fmla="*/ 533813 h 533813"/>
                  <a:gd name="connsiteX0" fmla="*/ 320334 w 366787"/>
                  <a:gd name="connsiteY0" fmla="*/ 0 h 533813"/>
                  <a:gd name="connsiteX1" fmla="*/ 317860 w 366787"/>
                  <a:gd name="connsiteY1" fmla="*/ 151328 h 533813"/>
                  <a:gd name="connsiteX2" fmla="*/ 360083 w 366787"/>
                  <a:gd name="connsiteY2" fmla="*/ 256268 h 533813"/>
                  <a:gd name="connsiteX3" fmla="*/ 251432 w 366787"/>
                  <a:gd name="connsiteY3" fmla="*/ 322283 h 533813"/>
                  <a:gd name="connsiteX4" fmla="*/ 227269 w 366787"/>
                  <a:gd name="connsiteY4" fmla="*/ 455798 h 533813"/>
                  <a:gd name="connsiteX5" fmla="*/ 68189 w 366787"/>
                  <a:gd name="connsiteY5" fmla="*/ 462148 h 533813"/>
                  <a:gd name="connsiteX6" fmla="*/ 525 w 366787"/>
                  <a:gd name="connsiteY6" fmla="*/ 533813 h 533813"/>
                  <a:gd name="connsiteX0" fmla="*/ 320334 w 366787"/>
                  <a:gd name="connsiteY0" fmla="*/ 0 h 533813"/>
                  <a:gd name="connsiteX1" fmla="*/ 317860 w 366787"/>
                  <a:gd name="connsiteY1" fmla="*/ 151328 h 533813"/>
                  <a:gd name="connsiteX2" fmla="*/ 360083 w 366787"/>
                  <a:gd name="connsiteY2" fmla="*/ 256268 h 533813"/>
                  <a:gd name="connsiteX3" fmla="*/ 251432 w 366787"/>
                  <a:gd name="connsiteY3" fmla="*/ 322283 h 533813"/>
                  <a:gd name="connsiteX4" fmla="*/ 227269 w 366787"/>
                  <a:gd name="connsiteY4" fmla="*/ 455798 h 533813"/>
                  <a:gd name="connsiteX5" fmla="*/ 68189 w 366787"/>
                  <a:gd name="connsiteY5" fmla="*/ 462148 h 533813"/>
                  <a:gd name="connsiteX6" fmla="*/ 525 w 366787"/>
                  <a:gd name="connsiteY6" fmla="*/ 533813 h 533813"/>
                  <a:gd name="connsiteX0" fmla="*/ 320334 w 366787"/>
                  <a:gd name="connsiteY0" fmla="*/ 0 h 533813"/>
                  <a:gd name="connsiteX1" fmla="*/ 317860 w 366787"/>
                  <a:gd name="connsiteY1" fmla="*/ 151328 h 533813"/>
                  <a:gd name="connsiteX2" fmla="*/ 360083 w 366787"/>
                  <a:gd name="connsiteY2" fmla="*/ 256268 h 533813"/>
                  <a:gd name="connsiteX3" fmla="*/ 251432 w 366787"/>
                  <a:gd name="connsiteY3" fmla="*/ 322283 h 533813"/>
                  <a:gd name="connsiteX4" fmla="*/ 227269 w 366787"/>
                  <a:gd name="connsiteY4" fmla="*/ 455798 h 533813"/>
                  <a:gd name="connsiteX5" fmla="*/ 68189 w 366787"/>
                  <a:gd name="connsiteY5" fmla="*/ 462148 h 533813"/>
                  <a:gd name="connsiteX6" fmla="*/ 525 w 366787"/>
                  <a:gd name="connsiteY6" fmla="*/ 533813 h 533813"/>
                  <a:gd name="connsiteX0" fmla="*/ 288040 w 334493"/>
                  <a:gd name="connsiteY0" fmla="*/ 0 h 527463"/>
                  <a:gd name="connsiteX1" fmla="*/ 285566 w 334493"/>
                  <a:gd name="connsiteY1" fmla="*/ 151328 h 527463"/>
                  <a:gd name="connsiteX2" fmla="*/ 327789 w 334493"/>
                  <a:gd name="connsiteY2" fmla="*/ 256268 h 527463"/>
                  <a:gd name="connsiteX3" fmla="*/ 219138 w 334493"/>
                  <a:gd name="connsiteY3" fmla="*/ 322283 h 527463"/>
                  <a:gd name="connsiteX4" fmla="*/ 194975 w 334493"/>
                  <a:gd name="connsiteY4" fmla="*/ 455798 h 527463"/>
                  <a:gd name="connsiteX5" fmla="*/ 35895 w 334493"/>
                  <a:gd name="connsiteY5" fmla="*/ 462148 h 527463"/>
                  <a:gd name="connsiteX6" fmla="*/ 3156 w 334493"/>
                  <a:gd name="connsiteY6" fmla="*/ 527463 h 527463"/>
                  <a:gd name="connsiteX0" fmla="*/ 278515 w 334616"/>
                  <a:gd name="connsiteY0" fmla="*/ 0 h 498888"/>
                  <a:gd name="connsiteX1" fmla="*/ 285566 w 334616"/>
                  <a:gd name="connsiteY1" fmla="*/ 122753 h 498888"/>
                  <a:gd name="connsiteX2" fmla="*/ 327789 w 334616"/>
                  <a:gd name="connsiteY2" fmla="*/ 227693 h 498888"/>
                  <a:gd name="connsiteX3" fmla="*/ 219138 w 334616"/>
                  <a:gd name="connsiteY3" fmla="*/ 293708 h 498888"/>
                  <a:gd name="connsiteX4" fmla="*/ 194975 w 334616"/>
                  <a:gd name="connsiteY4" fmla="*/ 427223 h 498888"/>
                  <a:gd name="connsiteX5" fmla="*/ 35895 w 334616"/>
                  <a:gd name="connsiteY5" fmla="*/ 433573 h 498888"/>
                  <a:gd name="connsiteX6" fmla="*/ 3156 w 334616"/>
                  <a:gd name="connsiteY6" fmla="*/ 498888 h 49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616" h="498888">
                    <a:moveTo>
                      <a:pt x="278515" y="0"/>
                    </a:moveTo>
                    <a:cubicBezTo>
                      <a:pt x="352282" y="43460"/>
                      <a:pt x="277354" y="84804"/>
                      <a:pt x="285566" y="122753"/>
                    </a:cubicBezTo>
                    <a:cubicBezTo>
                      <a:pt x="293778" y="160702"/>
                      <a:pt x="354735" y="173801"/>
                      <a:pt x="327789" y="227693"/>
                    </a:cubicBezTo>
                    <a:cubicBezTo>
                      <a:pt x="300843" y="281585"/>
                      <a:pt x="260324" y="238228"/>
                      <a:pt x="219138" y="293708"/>
                    </a:cubicBezTo>
                    <a:cubicBezTo>
                      <a:pt x="177952" y="349188"/>
                      <a:pt x="250916" y="400737"/>
                      <a:pt x="194975" y="427223"/>
                    </a:cubicBezTo>
                    <a:cubicBezTo>
                      <a:pt x="139034" y="453709"/>
                      <a:pt x="103848" y="422687"/>
                      <a:pt x="35895" y="433573"/>
                    </a:cubicBezTo>
                    <a:cubicBezTo>
                      <a:pt x="-6658" y="444459"/>
                      <a:pt x="-1751" y="455798"/>
                      <a:pt x="3156" y="498888"/>
                    </a:cubicBezTo>
                  </a:path>
                </a:pathLst>
              </a:custGeom>
              <a:noFill/>
              <a:ln w="19050" cap="flat" cmpd="sng" algn="ctr">
                <a:solidFill>
                  <a:srgbClr val="CC0000"/>
                </a:solidFill>
                <a:prstDash val="solid"/>
                <a:miter lim="800000"/>
              </a:ln>
              <a:effectLst/>
            </p:spPr>
            <p:txBody>
              <a:bodyPr rtlCol="0" anchor="ctr"/>
              <a:lstStyle/>
              <a:p>
                <a:pPr marL="0" marR="0" lvl="0" indent="0" algn="ctr"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38" name="Oval 37">
                <a:extLst>
                  <a:ext uri="{FF2B5EF4-FFF2-40B4-BE49-F238E27FC236}">
                    <a16:creationId xmlns:a16="http://schemas.microsoft.com/office/drawing/2014/main" id="{61695B93-9235-4792-AE54-6D55AC01ED10}"/>
                  </a:ext>
                </a:extLst>
              </p:cNvPr>
              <p:cNvSpPr/>
              <p:nvPr/>
            </p:nvSpPr>
            <p:spPr>
              <a:xfrm rot="6760359">
                <a:off x="6712056" y="3497824"/>
                <a:ext cx="48870" cy="48883"/>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39" name="Oval 38">
                <a:extLst>
                  <a:ext uri="{FF2B5EF4-FFF2-40B4-BE49-F238E27FC236}">
                    <a16:creationId xmlns:a16="http://schemas.microsoft.com/office/drawing/2014/main" id="{F71E1864-6A1D-4A4D-8109-C3397C7275D0}"/>
                  </a:ext>
                </a:extLst>
              </p:cNvPr>
              <p:cNvSpPr/>
              <p:nvPr/>
            </p:nvSpPr>
            <p:spPr>
              <a:xfrm rot="15400359" flipV="1">
                <a:off x="6723951" y="3346984"/>
                <a:ext cx="48870" cy="48883"/>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40" name="Oval 39">
                <a:extLst>
                  <a:ext uri="{FF2B5EF4-FFF2-40B4-BE49-F238E27FC236}">
                    <a16:creationId xmlns:a16="http://schemas.microsoft.com/office/drawing/2014/main" id="{0F4A8EEC-D491-46BB-8D8C-D97637F9F9B9}"/>
                  </a:ext>
                </a:extLst>
              </p:cNvPr>
              <p:cNvSpPr/>
              <p:nvPr/>
            </p:nvSpPr>
            <p:spPr>
              <a:xfrm rot="3160359">
                <a:off x="6681184" y="3255497"/>
                <a:ext cx="48883" cy="48870"/>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41" name="Oval 40">
                <a:extLst>
                  <a:ext uri="{FF2B5EF4-FFF2-40B4-BE49-F238E27FC236}">
                    <a16:creationId xmlns:a16="http://schemas.microsoft.com/office/drawing/2014/main" id="{AF8CD8DD-B316-48BF-92C6-BDAFB05CF846}"/>
                  </a:ext>
                </a:extLst>
              </p:cNvPr>
              <p:cNvSpPr/>
              <p:nvPr/>
            </p:nvSpPr>
            <p:spPr>
              <a:xfrm rot="1720359">
                <a:off x="6603612" y="3188992"/>
                <a:ext cx="48883" cy="48870"/>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42" name="Oval 41">
                <a:extLst>
                  <a:ext uri="{FF2B5EF4-FFF2-40B4-BE49-F238E27FC236}">
                    <a16:creationId xmlns:a16="http://schemas.microsoft.com/office/drawing/2014/main" id="{DCB20031-A87C-410D-AEE0-E54BE0969EA9}"/>
                  </a:ext>
                </a:extLst>
              </p:cNvPr>
              <p:cNvSpPr/>
              <p:nvPr/>
            </p:nvSpPr>
            <p:spPr>
              <a:xfrm rot="21160359">
                <a:off x="6455507" y="3161236"/>
                <a:ext cx="48883" cy="48870"/>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nvGrpSpPr>
            <p:cNvPr id="71" name="Group 70">
              <a:extLst>
                <a:ext uri="{FF2B5EF4-FFF2-40B4-BE49-F238E27FC236}">
                  <a16:creationId xmlns:a16="http://schemas.microsoft.com/office/drawing/2014/main" id="{78D6E347-5BDC-45DC-A08E-C9D45C6BA08F}"/>
                </a:ext>
              </a:extLst>
            </p:cNvPr>
            <p:cNvGrpSpPr/>
            <p:nvPr/>
          </p:nvGrpSpPr>
          <p:grpSpPr>
            <a:xfrm rot="290345">
              <a:off x="6679167" y="3123493"/>
              <a:ext cx="784948" cy="784948"/>
              <a:chOff x="6259450" y="2850596"/>
              <a:chExt cx="508016" cy="508016"/>
            </a:xfrm>
          </p:grpSpPr>
          <p:grpSp>
            <p:nvGrpSpPr>
              <p:cNvPr id="72" name="Group 71">
                <a:extLst>
                  <a:ext uri="{FF2B5EF4-FFF2-40B4-BE49-F238E27FC236}">
                    <a16:creationId xmlns:a16="http://schemas.microsoft.com/office/drawing/2014/main" id="{53C35F0C-563D-4B1C-96A0-C586554C4662}"/>
                  </a:ext>
                </a:extLst>
              </p:cNvPr>
              <p:cNvGrpSpPr/>
              <p:nvPr/>
            </p:nvGrpSpPr>
            <p:grpSpPr>
              <a:xfrm rot="2480679" flipH="1">
                <a:off x="6531797" y="2960677"/>
                <a:ext cx="111285" cy="119705"/>
                <a:chOff x="-1734057" y="-2464228"/>
                <a:chExt cx="182923" cy="196763"/>
              </a:xfrm>
            </p:grpSpPr>
            <p:sp>
              <p:nvSpPr>
                <p:cNvPr id="80" name="Rectangle 79">
                  <a:extLst>
                    <a:ext uri="{FF2B5EF4-FFF2-40B4-BE49-F238E27FC236}">
                      <a16:creationId xmlns:a16="http://schemas.microsoft.com/office/drawing/2014/main" id="{9C206F5F-07B3-4A93-93FB-F7159BF337E7}"/>
                    </a:ext>
                  </a:extLst>
                </p:cNvPr>
                <p:cNvSpPr/>
                <p:nvPr/>
              </p:nvSpPr>
              <p:spPr>
                <a:xfrm>
                  <a:off x="-1665455" y="-2417316"/>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81" name="Flowchart: Delay 21">
                  <a:extLst>
                    <a:ext uri="{FF2B5EF4-FFF2-40B4-BE49-F238E27FC236}">
                      <a16:creationId xmlns:a16="http://schemas.microsoft.com/office/drawing/2014/main" id="{9FDFFAE4-4597-4248-BA3F-04D0053D661A}"/>
                    </a:ext>
                  </a:extLst>
                </p:cNvPr>
                <p:cNvSpPr/>
                <p:nvPr/>
              </p:nvSpPr>
              <p:spPr>
                <a:xfrm rot="5400000">
                  <a:off x="-1680354" y="-2517931"/>
                  <a:ext cx="75517"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rgbClr val="FFFFFF">
                    <a:lumMod val="65000"/>
                  </a:srgb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grpSp>
            <p:nvGrpSpPr>
              <p:cNvPr id="73" name="Group 72">
                <a:extLst>
                  <a:ext uri="{FF2B5EF4-FFF2-40B4-BE49-F238E27FC236}">
                    <a16:creationId xmlns:a16="http://schemas.microsoft.com/office/drawing/2014/main" id="{D375BA69-57F9-47AE-9CA8-C095627FEA6F}"/>
                  </a:ext>
                </a:extLst>
              </p:cNvPr>
              <p:cNvGrpSpPr/>
              <p:nvPr/>
            </p:nvGrpSpPr>
            <p:grpSpPr>
              <a:xfrm rot="15980679" flipH="1">
                <a:off x="6259450" y="2850596"/>
                <a:ext cx="508016" cy="508016"/>
                <a:chOff x="-902188" y="233820"/>
                <a:chExt cx="1019098" cy="1019097"/>
              </a:xfrm>
            </p:grpSpPr>
            <p:grpSp>
              <p:nvGrpSpPr>
                <p:cNvPr id="74" name="Group 73">
                  <a:extLst>
                    <a:ext uri="{FF2B5EF4-FFF2-40B4-BE49-F238E27FC236}">
                      <a16:creationId xmlns:a16="http://schemas.microsoft.com/office/drawing/2014/main" id="{6E431215-B42D-4214-949C-1ACF44356A3B}"/>
                    </a:ext>
                  </a:extLst>
                </p:cNvPr>
                <p:cNvGrpSpPr/>
                <p:nvPr/>
              </p:nvGrpSpPr>
              <p:grpSpPr>
                <a:xfrm>
                  <a:off x="-106332" y="1033628"/>
                  <a:ext cx="223242" cy="219289"/>
                  <a:chOff x="-1734058" y="-1156744"/>
                  <a:chExt cx="182923" cy="179684"/>
                </a:xfrm>
              </p:grpSpPr>
              <p:sp>
                <p:nvSpPr>
                  <p:cNvPr id="78" name="Flowchart: Delay 21">
                    <a:extLst>
                      <a:ext uri="{FF2B5EF4-FFF2-40B4-BE49-F238E27FC236}">
                        <a16:creationId xmlns:a16="http://schemas.microsoft.com/office/drawing/2014/main" id="{B49564E9-364A-4645-8F7E-2889651AC1B3}"/>
                      </a:ext>
                    </a:extLst>
                  </p:cNvPr>
                  <p:cNvSpPr/>
                  <p:nvPr/>
                </p:nvSpPr>
                <p:spPr>
                  <a:xfrm rot="16200000">
                    <a:off x="-1680355" y="-1106281"/>
                    <a:ext cx="75518"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ysClr val="window" lastClr="FFFFFF">
                      <a:lumMod val="65000"/>
                    </a:sys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79" name="Rectangle 78">
                    <a:extLst>
                      <a:ext uri="{FF2B5EF4-FFF2-40B4-BE49-F238E27FC236}">
                        <a16:creationId xmlns:a16="http://schemas.microsoft.com/office/drawing/2014/main" id="{8EBFDDA2-8212-49E8-8DBC-E03C509B273A}"/>
                      </a:ext>
                    </a:extLst>
                  </p:cNvPr>
                  <p:cNvSpPr/>
                  <p:nvPr/>
                </p:nvSpPr>
                <p:spPr>
                  <a:xfrm>
                    <a:off x="-1665455" y="-1156744"/>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grpSp>
              <p:nvGrpSpPr>
                <p:cNvPr id="75" name="Group 74">
                  <a:extLst>
                    <a:ext uri="{FF2B5EF4-FFF2-40B4-BE49-F238E27FC236}">
                      <a16:creationId xmlns:a16="http://schemas.microsoft.com/office/drawing/2014/main" id="{5831C505-8B28-405D-A99D-B702B158B99C}"/>
                    </a:ext>
                  </a:extLst>
                </p:cNvPr>
                <p:cNvGrpSpPr/>
                <p:nvPr/>
              </p:nvGrpSpPr>
              <p:grpSpPr>
                <a:xfrm rot="16200000">
                  <a:off x="-893743" y="225375"/>
                  <a:ext cx="223242" cy="240132"/>
                  <a:chOff x="-1734057" y="-2464228"/>
                  <a:chExt cx="182923" cy="196763"/>
                </a:xfrm>
              </p:grpSpPr>
              <p:sp>
                <p:nvSpPr>
                  <p:cNvPr id="76" name="Rectangle 75">
                    <a:extLst>
                      <a:ext uri="{FF2B5EF4-FFF2-40B4-BE49-F238E27FC236}">
                        <a16:creationId xmlns:a16="http://schemas.microsoft.com/office/drawing/2014/main" id="{ED3FFB9C-77AD-432B-8A4C-BF032EF4C437}"/>
                      </a:ext>
                    </a:extLst>
                  </p:cNvPr>
                  <p:cNvSpPr/>
                  <p:nvPr/>
                </p:nvSpPr>
                <p:spPr>
                  <a:xfrm>
                    <a:off x="-1665455" y="-2417316"/>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77" name="Flowchart: Delay 21">
                    <a:extLst>
                      <a:ext uri="{FF2B5EF4-FFF2-40B4-BE49-F238E27FC236}">
                        <a16:creationId xmlns:a16="http://schemas.microsoft.com/office/drawing/2014/main" id="{16308A8C-5CD8-4AFA-8E2A-C8B753648528}"/>
                      </a:ext>
                    </a:extLst>
                  </p:cNvPr>
                  <p:cNvSpPr/>
                  <p:nvPr/>
                </p:nvSpPr>
                <p:spPr>
                  <a:xfrm rot="5400000">
                    <a:off x="-1680354" y="-2517931"/>
                    <a:ext cx="75517"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rgbClr val="FFFFFF">
                      <a:lumMod val="65000"/>
                    </a:srgb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grpSp>
        </p:grpSp>
        <p:sp>
          <p:nvSpPr>
            <p:cNvPr id="82" name="TextBox 81">
              <a:extLst>
                <a:ext uri="{FF2B5EF4-FFF2-40B4-BE49-F238E27FC236}">
                  <a16:creationId xmlns:a16="http://schemas.microsoft.com/office/drawing/2014/main" id="{B9784866-2B4B-4A04-B757-5D67EA5CCD77}"/>
                </a:ext>
              </a:extLst>
            </p:cNvPr>
            <p:cNvSpPr txBox="1"/>
            <p:nvPr/>
          </p:nvSpPr>
          <p:spPr>
            <a:xfrm>
              <a:off x="8575335" y="2392734"/>
              <a:ext cx="1310592" cy="498726"/>
            </a:xfrm>
            <a:prstGeom prst="rect">
              <a:avLst/>
            </a:prstGeom>
            <a:solidFill>
              <a:srgbClr val="CC0000">
                <a:lumMod val="20000"/>
                <a:lumOff val="80000"/>
                <a:alpha val="75000"/>
              </a:srgbClr>
            </a:solidFill>
          </p:spPr>
          <p:txBody>
            <a:bodyPr wrap="square" lIns="91440" tIns="45720" rIns="91440" bIns="45720" anchor="ctr">
              <a:spAutoFit/>
            </a:bodyPr>
            <a:lstStyle/>
            <a:p>
              <a:pPr marL="0" marR="0" lvl="0" indent="0" algn="ctr" defTabSz="1219050" eaLnBrk="1" fontAlgn="auto" latinLnBrk="0" hangingPunct="1">
                <a:lnSpc>
                  <a:spcPct val="90000"/>
                </a:lnSpc>
                <a:spcBef>
                  <a:spcPts val="0"/>
                </a:spcBef>
                <a:spcAft>
                  <a:spcPts val="0"/>
                </a:spcAft>
                <a:buClrTx/>
                <a:buSzTx/>
                <a:buFontTx/>
                <a:buNone/>
                <a:tabLst/>
                <a:defRPr/>
              </a:pPr>
              <a:r>
                <a:rPr kumimoji="0" lang="en-US" sz="1467" b="1" i="0" u="none" strike="noStrike" kern="0" cap="none" spc="0" normalizeH="0" baseline="0" noProof="0">
                  <a:ln>
                    <a:noFill/>
                  </a:ln>
                  <a:solidFill>
                    <a:srgbClr val="CC0000">
                      <a:lumMod val="75000"/>
                    </a:srgbClr>
                  </a:solidFill>
                  <a:effectLst/>
                  <a:uLnTx/>
                  <a:uFillTx/>
                </a:rPr>
                <a:t>Capsid</a:t>
              </a:r>
            </a:p>
            <a:p>
              <a:pPr marL="0" marR="0" lvl="0" indent="0" algn="ctr" defTabSz="1219050" eaLnBrk="1" fontAlgn="auto" latinLnBrk="0" hangingPunct="1">
                <a:lnSpc>
                  <a:spcPct val="90000"/>
                </a:lnSpc>
                <a:spcBef>
                  <a:spcPts val="0"/>
                </a:spcBef>
                <a:spcAft>
                  <a:spcPts val="0"/>
                </a:spcAft>
                <a:buClrTx/>
                <a:buSzTx/>
                <a:buFontTx/>
                <a:buNone/>
                <a:tabLst/>
                <a:defRPr/>
              </a:pPr>
              <a:r>
                <a:rPr kumimoji="0" lang="en-US" sz="1467" b="1" i="0" u="none" strike="noStrike" kern="0" cap="none" spc="0" normalizeH="0" baseline="0" noProof="0">
                  <a:ln>
                    <a:noFill/>
                  </a:ln>
                  <a:solidFill>
                    <a:srgbClr val="CC0000">
                      <a:lumMod val="75000"/>
                    </a:srgbClr>
                  </a:solidFill>
                  <a:effectLst/>
                  <a:uLnTx/>
                  <a:uFillTx/>
                </a:rPr>
                <a:t>assembly</a:t>
              </a:r>
            </a:p>
          </p:txBody>
        </p:sp>
        <p:sp>
          <p:nvSpPr>
            <p:cNvPr id="83" name="Rectangle 82">
              <a:extLst>
                <a:ext uri="{FF2B5EF4-FFF2-40B4-BE49-F238E27FC236}">
                  <a16:creationId xmlns:a16="http://schemas.microsoft.com/office/drawing/2014/main" id="{E3B47364-EDF5-4BDF-BC8D-64BB97324B25}"/>
                </a:ext>
              </a:extLst>
            </p:cNvPr>
            <p:cNvSpPr/>
            <p:nvPr/>
          </p:nvSpPr>
          <p:spPr>
            <a:xfrm>
              <a:off x="779279" y="1364535"/>
              <a:ext cx="10633442" cy="4296856"/>
            </a:xfrm>
            <a:prstGeom prst="rect">
              <a:avLst/>
            </a:prstGeom>
            <a:noFill/>
            <a:ln w="19050" cap="flat" cmpd="sng" algn="ctr">
              <a:solidFill>
                <a:sysClr val="windowText" lastClr="000000">
                  <a:lumMod val="50000"/>
                  <a:lumOff val="50000"/>
                </a:sysClr>
              </a:solidFill>
              <a:prstDash val="solid"/>
              <a:miter lim="800000"/>
            </a:ln>
            <a:effectLst/>
          </p:spPr>
          <p:txBody>
            <a:bodyPr lIns="91436" tIns="45719" rIns="91436" bIns="45719" anchor="ctr"/>
            <a:lstStyle/>
            <a:p>
              <a:pPr marL="0" marR="0" lvl="0" indent="0" algn="ctr" defTabSz="121905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endParaRPr>
            </a:p>
          </p:txBody>
        </p:sp>
        <p:grpSp>
          <p:nvGrpSpPr>
            <p:cNvPr id="84" name="Group 8">
              <a:extLst>
                <a:ext uri="{FF2B5EF4-FFF2-40B4-BE49-F238E27FC236}">
                  <a16:creationId xmlns:a16="http://schemas.microsoft.com/office/drawing/2014/main" id="{82D02B30-700E-4528-826B-5EF63C7760AD}"/>
                </a:ext>
              </a:extLst>
            </p:cNvPr>
            <p:cNvGrpSpPr>
              <a:grpSpLocks/>
            </p:cNvGrpSpPr>
            <p:nvPr/>
          </p:nvGrpSpPr>
          <p:grpSpPr bwMode="auto">
            <a:xfrm>
              <a:off x="3246149" y="3898498"/>
              <a:ext cx="468441" cy="464081"/>
              <a:chOff x="11698209" y="3115660"/>
              <a:chExt cx="382585" cy="377808"/>
            </a:xfrm>
          </p:grpSpPr>
          <p:grpSp>
            <p:nvGrpSpPr>
              <p:cNvPr id="85" name="Group 13">
                <a:extLst>
                  <a:ext uri="{FF2B5EF4-FFF2-40B4-BE49-F238E27FC236}">
                    <a16:creationId xmlns:a16="http://schemas.microsoft.com/office/drawing/2014/main" id="{8A166191-B3CD-457D-9B18-633B521E45F8}"/>
                  </a:ext>
                </a:extLst>
              </p:cNvPr>
              <p:cNvGrpSpPr>
                <a:grpSpLocks/>
              </p:cNvGrpSpPr>
              <p:nvPr/>
            </p:nvGrpSpPr>
            <p:grpSpPr bwMode="auto">
              <a:xfrm>
                <a:off x="11698209" y="3316200"/>
                <a:ext cx="178635" cy="177268"/>
                <a:chOff x="11891421" y="2739391"/>
                <a:chExt cx="178635" cy="177268"/>
              </a:xfrm>
            </p:grpSpPr>
            <p:sp>
              <p:nvSpPr>
                <p:cNvPr id="104" name="Freeform 13">
                  <a:extLst>
                    <a:ext uri="{FF2B5EF4-FFF2-40B4-BE49-F238E27FC236}">
                      <a16:creationId xmlns:a16="http://schemas.microsoft.com/office/drawing/2014/main" id="{5BC27EC1-D95B-4D51-BD96-EA64898E3012}"/>
                    </a:ext>
                  </a:extLst>
                </p:cNvPr>
                <p:cNvSpPr>
                  <a:spLocks/>
                </p:cNvSpPr>
                <p:nvPr/>
              </p:nvSpPr>
              <p:spPr bwMode="auto">
                <a:xfrm rot="3124886">
                  <a:off x="11986709" y="2734295"/>
                  <a:ext cx="63934" cy="74126"/>
                </a:xfrm>
                <a:custGeom>
                  <a:avLst/>
                  <a:gdLst>
                    <a:gd name="T0" fmla="*/ 2147483647 w 69"/>
                    <a:gd name="T1" fmla="*/ 2147483647 h 80"/>
                    <a:gd name="T2" fmla="*/ 2147483647 w 69"/>
                    <a:gd name="T3" fmla="*/ 0 h 80"/>
                    <a:gd name="T4" fmla="*/ 0 w 69"/>
                    <a:gd name="T5" fmla="*/ 2147483647 h 80"/>
                    <a:gd name="T6" fmla="*/ 0 w 69"/>
                    <a:gd name="T7" fmla="*/ 2147483647 h 80"/>
                    <a:gd name="T8" fmla="*/ 2147483647 w 69"/>
                    <a:gd name="T9" fmla="*/ 2147483647 h 80"/>
                    <a:gd name="T10" fmla="*/ 2147483647 w 69"/>
                    <a:gd name="T11" fmla="*/ 2147483647 h 80"/>
                    <a:gd name="T12" fmla="*/ 2147483647 w 69"/>
                    <a:gd name="T13" fmla="*/ 2147483647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80">
                      <a:moveTo>
                        <a:pt x="69" y="20"/>
                      </a:moveTo>
                      <a:lnTo>
                        <a:pt x="34" y="0"/>
                      </a:lnTo>
                      <a:lnTo>
                        <a:pt x="0" y="20"/>
                      </a:lnTo>
                      <a:lnTo>
                        <a:pt x="0" y="61"/>
                      </a:lnTo>
                      <a:lnTo>
                        <a:pt x="34" y="80"/>
                      </a:lnTo>
                      <a:lnTo>
                        <a:pt x="69" y="61"/>
                      </a:lnTo>
                      <a:lnTo>
                        <a:pt x="69" y="20"/>
                      </a:lnTo>
                      <a:close/>
                    </a:path>
                  </a:pathLst>
                </a:custGeom>
                <a:solidFill>
                  <a:srgbClr val="00B050"/>
                </a:solidFill>
                <a:ln w="3175">
                  <a:solidFill>
                    <a:srgbClr val="296004"/>
                  </a:solidFill>
                  <a:round/>
                  <a:headEnd/>
                  <a:tailEnd/>
                </a:ln>
              </p:spPr>
              <p:txBody>
                <a:bodyPr lIns="162560" tIns="81280" rIns="162560" bIns="81280"/>
                <a:lstStyle/>
                <a:p>
                  <a:pPr marL="0" marR="0" lvl="0" indent="0"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endParaRPr>
                </a:p>
              </p:txBody>
            </p:sp>
            <p:sp>
              <p:nvSpPr>
                <p:cNvPr id="105" name="Freeform 13">
                  <a:extLst>
                    <a:ext uri="{FF2B5EF4-FFF2-40B4-BE49-F238E27FC236}">
                      <a16:creationId xmlns:a16="http://schemas.microsoft.com/office/drawing/2014/main" id="{4DB62B43-428A-4AC5-8BBA-6B00F1422A41}"/>
                    </a:ext>
                  </a:extLst>
                </p:cNvPr>
                <p:cNvSpPr>
                  <a:spLocks/>
                </p:cNvSpPr>
                <p:nvPr/>
              </p:nvSpPr>
              <p:spPr bwMode="auto">
                <a:xfrm rot="3124886">
                  <a:off x="11920370" y="2744242"/>
                  <a:ext cx="63934" cy="74126"/>
                </a:xfrm>
                <a:custGeom>
                  <a:avLst/>
                  <a:gdLst>
                    <a:gd name="T0" fmla="*/ 2147483647 w 69"/>
                    <a:gd name="T1" fmla="*/ 2147483647 h 80"/>
                    <a:gd name="T2" fmla="*/ 2147483647 w 69"/>
                    <a:gd name="T3" fmla="*/ 0 h 80"/>
                    <a:gd name="T4" fmla="*/ 0 w 69"/>
                    <a:gd name="T5" fmla="*/ 2147483647 h 80"/>
                    <a:gd name="T6" fmla="*/ 0 w 69"/>
                    <a:gd name="T7" fmla="*/ 2147483647 h 80"/>
                    <a:gd name="T8" fmla="*/ 2147483647 w 69"/>
                    <a:gd name="T9" fmla="*/ 2147483647 h 80"/>
                    <a:gd name="T10" fmla="*/ 2147483647 w 69"/>
                    <a:gd name="T11" fmla="*/ 2147483647 h 80"/>
                    <a:gd name="T12" fmla="*/ 2147483647 w 69"/>
                    <a:gd name="T13" fmla="*/ 2147483647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80">
                      <a:moveTo>
                        <a:pt x="69" y="20"/>
                      </a:moveTo>
                      <a:lnTo>
                        <a:pt x="34" y="0"/>
                      </a:lnTo>
                      <a:lnTo>
                        <a:pt x="0" y="20"/>
                      </a:lnTo>
                      <a:lnTo>
                        <a:pt x="0" y="61"/>
                      </a:lnTo>
                      <a:lnTo>
                        <a:pt x="34" y="80"/>
                      </a:lnTo>
                      <a:lnTo>
                        <a:pt x="69" y="61"/>
                      </a:lnTo>
                      <a:lnTo>
                        <a:pt x="69" y="20"/>
                      </a:lnTo>
                      <a:close/>
                    </a:path>
                  </a:pathLst>
                </a:custGeom>
                <a:solidFill>
                  <a:srgbClr val="00B050"/>
                </a:solidFill>
                <a:ln w="3175">
                  <a:solidFill>
                    <a:srgbClr val="296004"/>
                  </a:solidFill>
                  <a:round/>
                  <a:headEnd/>
                  <a:tailEnd/>
                </a:ln>
              </p:spPr>
              <p:txBody>
                <a:bodyPr lIns="162560" tIns="81280" rIns="162560" bIns="81280"/>
                <a:lstStyle/>
                <a:p>
                  <a:pPr marL="0" marR="0" lvl="0" indent="0"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endParaRPr>
                </a:p>
              </p:txBody>
            </p:sp>
            <p:sp>
              <p:nvSpPr>
                <p:cNvPr id="106" name="Freeform 13">
                  <a:extLst>
                    <a:ext uri="{FF2B5EF4-FFF2-40B4-BE49-F238E27FC236}">
                      <a16:creationId xmlns:a16="http://schemas.microsoft.com/office/drawing/2014/main" id="{DF93FE89-6625-4B51-856D-903F8913DB64}"/>
                    </a:ext>
                  </a:extLst>
                </p:cNvPr>
                <p:cNvSpPr>
                  <a:spLocks/>
                </p:cNvSpPr>
                <p:nvPr/>
              </p:nvSpPr>
              <p:spPr bwMode="auto">
                <a:xfrm rot="3124886">
                  <a:off x="11962856" y="2795663"/>
                  <a:ext cx="63934" cy="74126"/>
                </a:xfrm>
                <a:custGeom>
                  <a:avLst/>
                  <a:gdLst>
                    <a:gd name="T0" fmla="*/ 2147483647 w 69"/>
                    <a:gd name="T1" fmla="*/ 2147483647 h 80"/>
                    <a:gd name="T2" fmla="*/ 2147483647 w 69"/>
                    <a:gd name="T3" fmla="*/ 0 h 80"/>
                    <a:gd name="T4" fmla="*/ 0 w 69"/>
                    <a:gd name="T5" fmla="*/ 2147483647 h 80"/>
                    <a:gd name="T6" fmla="*/ 0 w 69"/>
                    <a:gd name="T7" fmla="*/ 2147483647 h 80"/>
                    <a:gd name="T8" fmla="*/ 2147483647 w 69"/>
                    <a:gd name="T9" fmla="*/ 2147483647 h 80"/>
                    <a:gd name="T10" fmla="*/ 2147483647 w 69"/>
                    <a:gd name="T11" fmla="*/ 2147483647 h 80"/>
                    <a:gd name="T12" fmla="*/ 2147483647 w 69"/>
                    <a:gd name="T13" fmla="*/ 2147483647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80">
                      <a:moveTo>
                        <a:pt x="69" y="20"/>
                      </a:moveTo>
                      <a:lnTo>
                        <a:pt x="34" y="0"/>
                      </a:lnTo>
                      <a:lnTo>
                        <a:pt x="0" y="20"/>
                      </a:lnTo>
                      <a:lnTo>
                        <a:pt x="0" y="61"/>
                      </a:lnTo>
                      <a:lnTo>
                        <a:pt x="34" y="80"/>
                      </a:lnTo>
                      <a:lnTo>
                        <a:pt x="69" y="61"/>
                      </a:lnTo>
                      <a:lnTo>
                        <a:pt x="69" y="20"/>
                      </a:lnTo>
                      <a:close/>
                    </a:path>
                  </a:pathLst>
                </a:custGeom>
                <a:solidFill>
                  <a:srgbClr val="00B050"/>
                </a:solidFill>
                <a:ln w="3175">
                  <a:solidFill>
                    <a:srgbClr val="296004"/>
                  </a:solidFill>
                  <a:round/>
                  <a:headEnd/>
                  <a:tailEnd/>
                </a:ln>
              </p:spPr>
              <p:txBody>
                <a:bodyPr lIns="162560" tIns="81280" rIns="162560" bIns="81280"/>
                <a:lstStyle/>
                <a:p>
                  <a:pPr marL="0" marR="0" lvl="0" indent="0"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endParaRPr>
                </a:p>
              </p:txBody>
            </p:sp>
            <p:sp>
              <p:nvSpPr>
                <p:cNvPr id="107" name="Freeform 13">
                  <a:extLst>
                    <a:ext uri="{FF2B5EF4-FFF2-40B4-BE49-F238E27FC236}">
                      <a16:creationId xmlns:a16="http://schemas.microsoft.com/office/drawing/2014/main" id="{8019A1B9-9BCD-4505-AA27-1B531A95A25D}"/>
                    </a:ext>
                  </a:extLst>
                </p:cNvPr>
                <p:cNvSpPr>
                  <a:spLocks/>
                </p:cNvSpPr>
                <p:nvPr/>
              </p:nvSpPr>
              <p:spPr bwMode="auto">
                <a:xfrm rot="3124886">
                  <a:off x="11896517" y="2805610"/>
                  <a:ext cx="63934" cy="74126"/>
                </a:xfrm>
                <a:custGeom>
                  <a:avLst/>
                  <a:gdLst>
                    <a:gd name="T0" fmla="*/ 2147483647 w 69"/>
                    <a:gd name="T1" fmla="*/ 2147483647 h 80"/>
                    <a:gd name="T2" fmla="*/ 2147483647 w 69"/>
                    <a:gd name="T3" fmla="*/ 0 h 80"/>
                    <a:gd name="T4" fmla="*/ 0 w 69"/>
                    <a:gd name="T5" fmla="*/ 2147483647 h 80"/>
                    <a:gd name="T6" fmla="*/ 0 w 69"/>
                    <a:gd name="T7" fmla="*/ 2147483647 h 80"/>
                    <a:gd name="T8" fmla="*/ 2147483647 w 69"/>
                    <a:gd name="T9" fmla="*/ 2147483647 h 80"/>
                    <a:gd name="T10" fmla="*/ 2147483647 w 69"/>
                    <a:gd name="T11" fmla="*/ 2147483647 h 80"/>
                    <a:gd name="T12" fmla="*/ 2147483647 w 69"/>
                    <a:gd name="T13" fmla="*/ 2147483647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80">
                      <a:moveTo>
                        <a:pt x="69" y="20"/>
                      </a:moveTo>
                      <a:lnTo>
                        <a:pt x="34" y="0"/>
                      </a:lnTo>
                      <a:lnTo>
                        <a:pt x="0" y="20"/>
                      </a:lnTo>
                      <a:lnTo>
                        <a:pt x="0" y="61"/>
                      </a:lnTo>
                      <a:lnTo>
                        <a:pt x="34" y="80"/>
                      </a:lnTo>
                      <a:lnTo>
                        <a:pt x="69" y="61"/>
                      </a:lnTo>
                      <a:lnTo>
                        <a:pt x="69" y="20"/>
                      </a:lnTo>
                      <a:close/>
                    </a:path>
                  </a:pathLst>
                </a:custGeom>
                <a:solidFill>
                  <a:srgbClr val="00B050"/>
                </a:solidFill>
                <a:ln w="3175">
                  <a:solidFill>
                    <a:srgbClr val="296004"/>
                  </a:solidFill>
                  <a:round/>
                  <a:headEnd/>
                  <a:tailEnd/>
                </a:ln>
              </p:spPr>
              <p:txBody>
                <a:bodyPr lIns="162560" tIns="81280" rIns="162560" bIns="81280"/>
                <a:lstStyle/>
                <a:p>
                  <a:pPr marL="0" marR="0" lvl="0" indent="0"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endParaRPr>
                </a:p>
              </p:txBody>
            </p:sp>
            <p:sp>
              <p:nvSpPr>
                <p:cNvPr id="108" name="Freeform 13">
                  <a:extLst>
                    <a:ext uri="{FF2B5EF4-FFF2-40B4-BE49-F238E27FC236}">
                      <a16:creationId xmlns:a16="http://schemas.microsoft.com/office/drawing/2014/main" id="{B287B781-5732-4BA6-938B-AFB6D4F75DE1}"/>
                    </a:ext>
                  </a:extLst>
                </p:cNvPr>
                <p:cNvSpPr>
                  <a:spLocks/>
                </p:cNvSpPr>
                <p:nvPr/>
              </p:nvSpPr>
              <p:spPr bwMode="auto">
                <a:xfrm rot="3124886">
                  <a:off x="12001026" y="2847629"/>
                  <a:ext cx="63934" cy="74126"/>
                </a:xfrm>
                <a:custGeom>
                  <a:avLst/>
                  <a:gdLst>
                    <a:gd name="T0" fmla="*/ 2147483647 w 69"/>
                    <a:gd name="T1" fmla="*/ 2147483647 h 80"/>
                    <a:gd name="T2" fmla="*/ 2147483647 w 69"/>
                    <a:gd name="T3" fmla="*/ 0 h 80"/>
                    <a:gd name="T4" fmla="*/ 0 w 69"/>
                    <a:gd name="T5" fmla="*/ 2147483647 h 80"/>
                    <a:gd name="T6" fmla="*/ 0 w 69"/>
                    <a:gd name="T7" fmla="*/ 2147483647 h 80"/>
                    <a:gd name="T8" fmla="*/ 2147483647 w 69"/>
                    <a:gd name="T9" fmla="*/ 2147483647 h 80"/>
                    <a:gd name="T10" fmla="*/ 2147483647 w 69"/>
                    <a:gd name="T11" fmla="*/ 2147483647 h 80"/>
                    <a:gd name="T12" fmla="*/ 2147483647 w 69"/>
                    <a:gd name="T13" fmla="*/ 2147483647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80">
                      <a:moveTo>
                        <a:pt x="69" y="20"/>
                      </a:moveTo>
                      <a:lnTo>
                        <a:pt x="34" y="0"/>
                      </a:lnTo>
                      <a:lnTo>
                        <a:pt x="0" y="20"/>
                      </a:lnTo>
                      <a:lnTo>
                        <a:pt x="0" y="61"/>
                      </a:lnTo>
                      <a:lnTo>
                        <a:pt x="34" y="80"/>
                      </a:lnTo>
                      <a:lnTo>
                        <a:pt x="69" y="61"/>
                      </a:lnTo>
                      <a:lnTo>
                        <a:pt x="69" y="20"/>
                      </a:lnTo>
                      <a:close/>
                    </a:path>
                  </a:pathLst>
                </a:custGeom>
                <a:solidFill>
                  <a:srgbClr val="00B050"/>
                </a:solidFill>
                <a:ln w="3175">
                  <a:solidFill>
                    <a:srgbClr val="296004"/>
                  </a:solidFill>
                  <a:round/>
                  <a:headEnd/>
                  <a:tailEnd/>
                </a:ln>
              </p:spPr>
              <p:txBody>
                <a:bodyPr lIns="162560" tIns="81280" rIns="162560" bIns="81280"/>
                <a:lstStyle/>
                <a:p>
                  <a:pPr marL="0" marR="0" lvl="0" indent="0"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endParaRPr>
                </a:p>
              </p:txBody>
            </p:sp>
          </p:grpSp>
          <p:grpSp>
            <p:nvGrpSpPr>
              <p:cNvPr id="86" name="Group 85">
                <a:extLst>
                  <a:ext uri="{FF2B5EF4-FFF2-40B4-BE49-F238E27FC236}">
                    <a16:creationId xmlns:a16="http://schemas.microsoft.com/office/drawing/2014/main" id="{71A7BFDF-0EF1-4F15-8874-689275FD6CFB}"/>
                  </a:ext>
                </a:extLst>
              </p:cNvPr>
              <p:cNvGrpSpPr/>
              <p:nvPr/>
            </p:nvGrpSpPr>
            <p:grpSpPr>
              <a:xfrm>
                <a:off x="11811437" y="3179116"/>
                <a:ext cx="269357" cy="188428"/>
                <a:chOff x="-865417" y="252810"/>
                <a:chExt cx="370996" cy="251264"/>
              </a:xfrm>
              <a:solidFill>
                <a:srgbClr val="00B050"/>
              </a:solidFill>
            </p:grpSpPr>
            <p:sp>
              <p:nvSpPr>
                <p:cNvPr id="101" name="Oval 100">
                  <a:extLst>
                    <a:ext uri="{FF2B5EF4-FFF2-40B4-BE49-F238E27FC236}">
                      <a16:creationId xmlns:a16="http://schemas.microsoft.com/office/drawing/2014/main" id="{B86250D3-BDC7-42D2-A40B-5149675ED047}"/>
                    </a:ext>
                  </a:extLst>
                </p:cNvPr>
                <p:cNvSpPr>
                  <a:spLocks noChangeAspect="1"/>
                </p:cNvSpPr>
                <p:nvPr/>
              </p:nvSpPr>
              <p:spPr>
                <a:xfrm>
                  <a:off x="-865417" y="252810"/>
                  <a:ext cx="61547" cy="61545"/>
                </a:xfrm>
                <a:prstGeom prst="ellipse">
                  <a:avLst/>
                </a:prstGeom>
                <a:grpFill/>
                <a:ln w="3175" cap="flat" cmpd="sng" algn="ctr">
                  <a:solidFill>
                    <a:srgbClr val="296004"/>
                  </a:solid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102" name="Oval 101">
                  <a:extLst>
                    <a:ext uri="{FF2B5EF4-FFF2-40B4-BE49-F238E27FC236}">
                      <a16:creationId xmlns:a16="http://schemas.microsoft.com/office/drawing/2014/main" id="{08CD274C-09FD-4DFF-AD08-3F58E8D56741}"/>
                    </a:ext>
                  </a:extLst>
                </p:cNvPr>
                <p:cNvSpPr>
                  <a:spLocks noChangeAspect="1"/>
                </p:cNvSpPr>
                <p:nvPr/>
              </p:nvSpPr>
              <p:spPr>
                <a:xfrm>
                  <a:off x="-598946" y="263763"/>
                  <a:ext cx="61547" cy="61548"/>
                </a:xfrm>
                <a:prstGeom prst="ellipse">
                  <a:avLst/>
                </a:prstGeom>
                <a:grpFill/>
                <a:ln w="3175" cap="flat" cmpd="sng" algn="ctr">
                  <a:solidFill>
                    <a:srgbClr val="296004"/>
                  </a:solid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103" name="Oval 102">
                  <a:extLst>
                    <a:ext uri="{FF2B5EF4-FFF2-40B4-BE49-F238E27FC236}">
                      <a16:creationId xmlns:a16="http://schemas.microsoft.com/office/drawing/2014/main" id="{72E1BDBE-0336-45DD-AE19-2160B499E12B}"/>
                    </a:ext>
                  </a:extLst>
                </p:cNvPr>
                <p:cNvSpPr>
                  <a:spLocks noChangeAspect="1"/>
                </p:cNvSpPr>
                <p:nvPr/>
              </p:nvSpPr>
              <p:spPr>
                <a:xfrm>
                  <a:off x="-555968" y="442527"/>
                  <a:ext cx="61547" cy="61547"/>
                </a:xfrm>
                <a:prstGeom prst="ellipse">
                  <a:avLst/>
                </a:prstGeom>
                <a:grpFill/>
                <a:ln w="3175" cap="flat" cmpd="sng" algn="ctr">
                  <a:solidFill>
                    <a:srgbClr val="296004"/>
                  </a:solid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grpSp>
          <p:grpSp>
            <p:nvGrpSpPr>
              <p:cNvPr id="87" name="Group 819">
                <a:extLst>
                  <a:ext uri="{FF2B5EF4-FFF2-40B4-BE49-F238E27FC236}">
                    <a16:creationId xmlns:a16="http://schemas.microsoft.com/office/drawing/2014/main" id="{03D32E4E-3D28-4808-ABCD-0975CD09514A}"/>
                  </a:ext>
                </a:extLst>
              </p:cNvPr>
              <p:cNvGrpSpPr>
                <a:grpSpLocks/>
              </p:cNvGrpSpPr>
              <p:nvPr/>
            </p:nvGrpSpPr>
            <p:grpSpPr bwMode="auto">
              <a:xfrm>
                <a:off x="11748408" y="3115660"/>
                <a:ext cx="311854" cy="341327"/>
                <a:chOff x="8223411" y="3380231"/>
                <a:chExt cx="311854" cy="341327"/>
              </a:xfrm>
            </p:grpSpPr>
            <p:grpSp>
              <p:nvGrpSpPr>
                <p:cNvPr id="93" name="Group 861">
                  <a:extLst>
                    <a:ext uri="{FF2B5EF4-FFF2-40B4-BE49-F238E27FC236}">
                      <a16:creationId xmlns:a16="http://schemas.microsoft.com/office/drawing/2014/main" id="{D9A467D7-A908-414F-B3FA-8798AAC7452C}"/>
                    </a:ext>
                  </a:extLst>
                </p:cNvPr>
                <p:cNvGrpSpPr>
                  <a:grpSpLocks/>
                </p:cNvGrpSpPr>
                <p:nvPr/>
              </p:nvGrpSpPr>
              <p:grpSpPr bwMode="auto">
                <a:xfrm>
                  <a:off x="8223411" y="3412331"/>
                  <a:ext cx="311854" cy="309227"/>
                  <a:chOff x="5699125" y="3468688"/>
                  <a:chExt cx="793751" cy="762000"/>
                </a:xfrm>
              </p:grpSpPr>
              <p:sp>
                <p:nvSpPr>
                  <p:cNvPr id="99" name="Freeform 5">
                    <a:extLst>
                      <a:ext uri="{FF2B5EF4-FFF2-40B4-BE49-F238E27FC236}">
                        <a16:creationId xmlns:a16="http://schemas.microsoft.com/office/drawing/2014/main" id="{7B03FAC6-E264-4522-BF50-2D001E3F1351}"/>
                      </a:ext>
                    </a:extLst>
                  </p:cNvPr>
                  <p:cNvSpPr>
                    <a:spLocks/>
                  </p:cNvSpPr>
                  <p:nvPr/>
                </p:nvSpPr>
                <p:spPr bwMode="auto">
                  <a:xfrm>
                    <a:off x="5699125" y="3468688"/>
                    <a:ext cx="787400" cy="762000"/>
                  </a:xfrm>
                  <a:custGeom>
                    <a:avLst/>
                    <a:gdLst>
                      <a:gd name="T0" fmla="*/ 2147483647 w 228"/>
                      <a:gd name="T1" fmla="*/ 2147483647 h 220"/>
                      <a:gd name="T2" fmla="*/ 2147483647 w 228"/>
                      <a:gd name="T3" fmla="*/ 2147483647 h 220"/>
                      <a:gd name="T4" fmla="*/ 2147483647 w 228"/>
                      <a:gd name="T5" fmla="*/ 2147483647 h 220"/>
                      <a:gd name="T6" fmla="*/ 2147483647 w 228"/>
                      <a:gd name="T7" fmla="*/ 2147483647 h 220"/>
                      <a:gd name="T8" fmla="*/ 2147483647 w 228"/>
                      <a:gd name="T9" fmla="*/ 2147483647 h 220"/>
                      <a:gd name="T10" fmla="*/ 2147483647 w 228"/>
                      <a:gd name="T11" fmla="*/ 2147483647 h 220"/>
                      <a:gd name="T12" fmla="*/ 2147483647 w 228"/>
                      <a:gd name="T13" fmla="*/ 2147483647 h 220"/>
                      <a:gd name="T14" fmla="*/ 2147483647 w 228"/>
                      <a:gd name="T15" fmla="*/ 2147483647 h 220"/>
                      <a:gd name="T16" fmla="*/ 2147483647 w 228"/>
                      <a:gd name="T17" fmla="*/ 2147483647 h 220"/>
                      <a:gd name="T18" fmla="*/ 2147483647 w 228"/>
                      <a:gd name="T19" fmla="*/ 2147483647 h 220"/>
                      <a:gd name="T20" fmla="*/ 2147483647 w 228"/>
                      <a:gd name="T21" fmla="*/ 2147483647 h 220"/>
                      <a:gd name="T22" fmla="*/ 2147483647 w 228"/>
                      <a:gd name="T23" fmla="*/ 2147483647 h 220"/>
                      <a:gd name="T24" fmla="*/ 2147483647 w 228"/>
                      <a:gd name="T25" fmla="*/ 2147483647 h 220"/>
                      <a:gd name="T26" fmla="*/ 2147483647 w 228"/>
                      <a:gd name="T27" fmla="*/ 2147483647 h 220"/>
                      <a:gd name="T28" fmla="*/ 2147483647 w 228"/>
                      <a:gd name="T29" fmla="*/ 2147483647 h 2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8" h="220">
                        <a:moveTo>
                          <a:pt x="108" y="2"/>
                        </a:moveTo>
                        <a:cubicBezTo>
                          <a:pt x="133" y="0"/>
                          <a:pt x="130" y="23"/>
                          <a:pt x="147" y="30"/>
                        </a:cubicBezTo>
                        <a:cubicBezTo>
                          <a:pt x="163" y="38"/>
                          <a:pt x="180" y="21"/>
                          <a:pt x="197" y="39"/>
                        </a:cubicBezTo>
                        <a:cubicBezTo>
                          <a:pt x="213" y="57"/>
                          <a:pt x="194" y="71"/>
                          <a:pt x="199" y="90"/>
                        </a:cubicBezTo>
                        <a:cubicBezTo>
                          <a:pt x="204" y="108"/>
                          <a:pt x="228" y="106"/>
                          <a:pt x="223" y="132"/>
                        </a:cubicBezTo>
                        <a:cubicBezTo>
                          <a:pt x="219" y="157"/>
                          <a:pt x="199" y="143"/>
                          <a:pt x="188" y="159"/>
                        </a:cubicBezTo>
                        <a:cubicBezTo>
                          <a:pt x="178" y="175"/>
                          <a:pt x="187" y="192"/>
                          <a:pt x="171" y="204"/>
                        </a:cubicBezTo>
                        <a:cubicBezTo>
                          <a:pt x="155" y="216"/>
                          <a:pt x="141" y="191"/>
                          <a:pt x="121" y="192"/>
                        </a:cubicBezTo>
                        <a:cubicBezTo>
                          <a:pt x="102" y="194"/>
                          <a:pt x="94" y="220"/>
                          <a:pt x="73" y="213"/>
                        </a:cubicBezTo>
                        <a:cubicBezTo>
                          <a:pt x="50" y="206"/>
                          <a:pt x="63" y="189"/>
                          <a:pt x="48" y="173"/>
                        </a:cubicBezTo>
                        <a:cubicBezTo>
                          <a:pt x="33" y="158"/>
                          <a:pt x="9" y="160"/>
                          <a:pt x="4" y="140"/>
                        </a:cubicBezTo>
                        <a:cubicBezTo>
                          <a:pt x="0" y="121"/>
                          <a:pt x="25" y="112"/>
                          <a:pt x="29" y="93"/>
                        </a:cubicBezTo>
                        <a:cubicBezTo>
                          <a:pt x="33" y="74"/>
                          <a:pt x="11" y="65"/>
                          <a:pt x="24" y="46"/>
                        </a:cubicBezTo>
                        <a:cubicBezTo>
                          <a:pt x="38" y="28"/>
                          <a:pt x="55" y="44"/>
                          <a:pt x="73" y="34"/>
                        </a:cubicBezTo>
                        <a:cubicBezTo>
                          <a:pt x="90" y="25"/>
                          <a:pt x="83" y="4"/>
                          <a:pt x="108" y="2"/>
                        </a:cubicBezTo>
                        <a:close/>
                      </a:path>
                    </a:pathLst>
                  </a:custGeom>
                  <a:noFill/>
                  <a:ln w="19050"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162560" tIns="81280" rIns="162560" bIns="81280"/>
                  <a:lstStyle/>
                  <a:p>
                    <a:pPr marL="0" marR="0" lvl="0" indent="0"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endParaRPr>
                  </a:p>
                </p:txBody>
              </p:sp>
              <p:sp>
                <p:nvSpPr>
                  <p:cNvPr id="100" name="Freeform 6">
                    <a:extLst>
                      <a:ext uri="{FF2B5EF4-FFF2-40B4-BE49-F238E27FC236}">
                        <a16:creationId xmlns:a16="http://schemas.microsoft.com/office/drawing/2014/main" id="{481BD175-39E3-41FA-97FE-8153EE05774F}"/>
                      </a:ext>
                    </a:extLst>
                  </p:cNvPr>
                  <p:cNvSpPr>
                    <a:spLocks/>
                  </p:cNvSpPr>
                  <p:nvPr/>
                </p:nvSpPr>
                <p:spPr bwMode="auto">
                  <a:xfrm>
                    <a:off x="5716588" y="3475038"/>
                    <a:ext cx="776288" cy="752475"/>
                  </a:xfrm>
                  <a:custGeom>
                    <a:avLst/>
                    <a:gdLst>
                      <a:gd name="T0" fmla="*/ 2147483647 w 225"/>
                      <a:gd name="T1" fmla="*/ 2147483647 h 217"/>
                      <a:gd name="T2" fmla="*/ 2147483647 w 225"/>
                      <a:gd name="T3" fmla="*/ 2147483647 h 217"/>
                      <a:gd name="T4" fmla="*/ 2147483647 w 225"/>
                      <a:gd name="T5" fmla="*/ 2147483647 h 217"/>
                      <a:gd name="T6" fmla="*/ 2147483647 w 225"/>
                      <a:gd name="T7" fmla="*/ 2147483647 h 217"/>
                      <a:gd name="T8" fmla="*/ 2147483647 w 225"/>
                      <a:gd name="T9" fmla="*/ 2147483647 h 217"/>
                      <a:gd name="T10" fmla="*/ 2147483647 w 225"/>
                      <a:gd name="T11" fmla="*/ 2147483647 h 217"/>
                      <a:gd name="T12" fmla="*/ 2147483647 w 225"/>
                      <a:gd name="T13" fmla="*/ 2147483647 h 217"/>
                      <a:gd name="T14" fmla="*/ 2147483647 w 225"/>
                      <a:gd name="T15" fmla="*/ 2147483647 h 217"/>
                      <a:gd name="T16" fmla="*/ 2147483647 w 225"/>
                      <a:gd name="T17" fmla="*/ 2147483647 h 217"/>
                      <a:gd name="T18" fmla="*/ 2147483647 w 225"/>
                      <a:gd name="T19" fmla="*/ 2147483647 h 217"/>
                      <a:gd name="T20" fmla="*/ 2147483647 w 225"/>
                      <a:gd name="T21" fmla="*/ 2147483647 h 217"/>
                      <a:gd name="T22" fmla="*/ 2147483647 w 225"/>
                      <a:gd name="T23" fmla="*/ 2147483647 h 217"/>
                      <a:gd name="T24" fmla="*/ 2147483647 w 225"/>
                      <a:gd name="T25" fmla="*/ 2147483647 h 217"/>
                      <a:gd name="T26" fmla="*/ 2147483647 w 225"/>
                      <a:gd name="T27" fmla="*/ 2147483647 h 217"/>
                      <a:gd name="T28" fmla="*/ 2147483647 w 225"/>
                      <a:gd name="T29" fmla="*/ 2147483647 h 2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5" h="217">
                        <a:moveTo>
                          <a:pt x="154" y="9"/>
                        </a:moveTo>
                        <a:cubicBezTo>
                          <a:pt x="177" y="20"/>
                          <a:pt x="162" y="39"/>
                          <a:pt x="173" y="53"/>
                        </a:cubicBezTo>
                        <a:cubicBezTo>
                          <a:pt x="185" y="67"/>
                          <a:pt x="211" y="52"/>
                          <a:pt x="218" y="75"/>
                        </a:cubicBezTo>
                        <a:cubicBezTo>
                          <a:pt x="225" y="98"/>
                          <a:pt x="201" y="103"/>
                          <a:pt x="198" y="122"/>
                        </a:cubicBezTo>
                        <a:cubicBezTo>
                          <a:pt x="194" y="140"/>
                          <a:pt x="211" y="156"/>
                          <a:pt x="201" y="170"/>
                        </a:cubicBezTo>
                        <a:cubicBezTo>
                          <a:pt x="189" y="186"/>
                          <a:pt x="172" y="173"/>
                          <a:pt x="155" y="183"/>
                        </a:cubicBezTo>
                        <a:cubicBezTo>
                          <a:pt x="138" y="192"/>
                          <a:pt x="142" y="215"/>
                          <a:pt x="119" y="216"/>
                        </a:cubicBezTo>
                        <a:cubicBezTo>
                          <a:pt x="95" y="217"/>
                          <a:pt x="96" y="195"/>
                          <a:pt x="77" y="188"/>
                        </a:cubicBezTo>
                        <a:cubicBezTo>
                          <a:pt x="59" y="180"/>
                          <a:pt x="37" y="199"/>
                          <a:pt x="24" y="184"/>
                        </a:cubicBezTo>
                        <a:cubicBezTo>
                          <a:pt x="10" y="168"/>
                          <a:pt x="31" y="150"/>
                          <a:pt x="25" y="130"/>
                        </a:cubicBezTo>
                        <a:cubicBezTo>
                          <a:pt x="18" y="110"/>
                          <a:pt x="0" y="105"/>
                          <a:pt x="1" y="86"/>
                        </a:cubicBezTo>
                        <a:cubicBezTo>
                          <a:pt x="2" y="64"/>
                          <a:pt x="25" y="71"/>
                          <a:pt x="37" y="56"/>
                        </a:cubicBezTo>
                        <a:cubicBezTo>
                          <a:pt x="49" y="40"/>
                          <a:pt x="37" y="21"/>
                          <a:pt x="57" y="11"/>
                        </a:cubicBezTo>
                        <a:cubicBezTo>
                          <a:pt x="78" y="0"/>
                          <a:pt x="87" y="25"/>
                          <a:pt x="107" y="24"/>
                        </a:cubicBezTo>
                        <a:cubicBezTo>
                          <a:pt x="126" y="23"/>
                          <a:pt x="136" y="1"/>
                          <a:pt x="154" y="9"/>
                        </a:cubicBezTo>
                        <a:close/>
                      </a:path>
                    </a:pathLst>
                  </a:custGeom>
                  <a:noFill/>
                  <a:ln w="19050"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162560" tIns="81280" rIns="162560" bIns="81280"/>
                  <a:lstStyle/>
                  <a:p>
                    <a:pPr marL="0" marR="0" lvl="0" indent="0"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endParaRPr>
                  </a:p>
                </p:txBody>
              </p:sp>
            </p:grpSp>
            <p:grpSp>
              <p:nvGrpSpPr>
                <p:cNvPr id="94" name="Group 862">
                  <a:extLst>
                    <a:ext uri="{FF2B5EF4-FFF2-40B4-BE49-F238E27FC236}">
                      <a16:creationId xmlns:a16="http://schemas.microsoft.com/office/drawing/2014/main" id="{30EB2ABB-C073-4143-8BA5-B9FE02DD6DBB}"/>
                    </a:ext>
                  </a:extLst>
                </p:cNvPr>
                <p:cNvGrpSpPr>
                  <a:grpSpLocks/>
                </p:cNvGrpSpPr>
                <p:nvPr/>
              </p:nvGrpSpPr>
              <p:grpSpPr bwMode="auto">
                <a:xfrm>
                  <a:off x="8315608" y="3380231"/>
                  <a:ext cx="127201" cy="92285"/>
                  <a:chOff x="7997202" y="6214672"/>
                  <a:chExt cx="175199" cy="123059"/>
                </a:xfrm>
              </p:grpSpPr>
              <p:sp>
                <p:nvSpPr>
                  <p:cNvPr id="95" name="Oval 94">
                    <a:extLst>
                      <a:ext uri="{FF2B5EF4-FFF2-40B4-BE49-F238E27FC236}">
                        <a16:creationId xmlns:a16="http://schemas.microsoft.com/office/drawing/2014/main" id="{C4EDBB22-2AA5-44AE-B308-1D3B07532B73}"/>
                      </a:ext>
                    </a:extLst>
                  </p:cNvPr>
                  <p:cNvSpPr>
                    <a:spLocks noChangeAspect="1"/>
                  </p:cNvSpPr>
                  <p:nvPr/>
                </p:nvSpPr>
                <p:spPr>
                  <a:xfrm>
                    <a:off x="8018965" y="6214672"/>
                    <a:ext cx="87782" cy="87782"/>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96" name="Oval 95">
                    <a:extLst>
                      <a:ext uri="{FF2B5EF4-FFF2-40B4-BE49-F238E27FC236}">
                        <a16:creationId xmlns:a16="http://schemas.microsoft.com/office/drawing/2014/main" id="{95873105-6D56-475D-AFC8-5A1B6FF1379A}"/>
                      </a:ext>
                    </a:extLst>
                  </p:cNvPr>
                  <p:cNvSpPr>
                    <a:spLocks noChangeAspect="1"/>
                  </p:cNvSpPr>
                  <p:nvPr/>
                </p:nvSpPr>
                <p:spPr>
                  <a:xfrm>
                    <a:off x="8084619" y="6214672"/>
                    <a:ext cx="87782" cy="87782"/>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97" name="Oval 96">
                    <a:extLst>
                      <a:ext uri="{FF2B5EF4-FFF2-40B4-BE49-F238E27FC236}">
                        <a16:creationId xmlns:a16="http://schemas.microsoft.com/office/drawing/2014/main" id="{40708476-719D-41EB-A1E1-29C21417E59A}"/>
                      </a:ext>
                    </a:extLst>
                  </p:cNvPr>
                  <p:cNvSpPr>
                    <a:spLocks noChangeAspect="1"/>
                  </p:cNvSpPr>
                  <p:nvPr/>
                </p:nvSpPr>
                <p:spPr>
                  <a:xfrm>
                    <a:off x="7997202" y="6249949"/>
                    <a:ext cx="87782" cy="87782"/>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98" name="Oval 97">
                    <a:extLst>
                      <a:ext uri="{FF2B5EF4-FFF2-40B4-BE49-F238E27FC236}">
                        <a16:creationId xmlns:a16="http://schemas.microsoft.com/office/drawing/2014/main" id="{51BCD7D0-A158-4449-BE69-B92D9691C894}"/>
                      </a:ext>
                    </a:extLst>
                  </p:cNvPr>
                  <p:cNvSpPr>
                    <a:spLocks noChangeAspect="1"/>
                  </p:cNvSpPr>
                  <p:nvPr/>
                </p:nvSpPr>
                <p:spPr>
                  <a:xfrm>
                    <a:off x="8062856" y="6249949"/>
                    <a:ext cx="87782" cy="87782"/>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grpSp>
          </p:grpSp>
          <p:grpSp>
            <p:nvGrpSpPr>
              <p:cNvPr id="88" name="Group 10">
                <a:extLst>
                  <a:ext uri="{FF2B5EF4-FFF2-40B4-BE49-F238E27FC236}">
                    <a16:creationId xmlns:a16="http://schemas.microsoft.com/office/drawing/2014/main" id="{E43DB63C-A06F-4AA7-9586-4A5E6CFE104A}"/>
                  </a:ext>
                </a:extLst>
              </p:cNvPr>
              <p:cNvGrpSpPr>
                <a:grpSpLocks/>
              </p:cNvGrpSpPr>
              <p:nvPr/>
            </p:nvGrpSpPr>
            <p:grpSpPr bwMode="auto">
              <a:xfrm>
                <a:off x="11722953" y="3147241"/>
                <a:ext cx="350962" cy="337726"/>
                <a:chOff x="11730140" y="3643041"/>
                <a:chExt cx="350962" cy="337726"/>
              </a:xfrm>
            </p:grpSpPr>
            <p:sp>
              <p:nvSpPr>
                <p:cNvPr id="89" name="Oval 88">
                  <a:extLst>
                    <a:ext uri="{FF2B5EF4-FFF2-40B4-BE49-F238E27FC236}">
                      <a16:creationId xmlns:a16="http://schemas.microsoft.com/office/drawing/2014/main" id="{484F90DE-D0A3-437F-ACF8-B829F8202413}"/>
                    </a:ext>
                  </a:extLst>
                </p:cNvPr>
                <p:cNvSpPr>
                  <a:spLocks noChangeAspect="1"/>
                </p:cNvSpPr>
                <p:nvPr/>
              </p:nvSpPr>
              <p:spPr>
                <a:xfrm rot="4061677">
                  <a:off x="11784749" y="3730719"/>
                  <a:ext cx="44542" cy="42824"/>
                </a:xfrm>
                <a:prstGeom prst="ellipse">
                  <a:avLst/>
                </a:prstGeom>
                <a:solidFill>
                  <a:srgbClr val="00B050"/>
                </a:solidFill>
                <a:ln w="3175" cap="flat" cmpd="sng" algn="ctr">
                  <a:solidFill>
                    <a:srgbClr val="296004"/>
                  </a:solid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90" name="Oval 89">
                  <a:extLst>
                    <a:ext uri="{FF2B5EF4-FFF2-40B4-BE49-F238E27FC236}">
                      <a16:creationId xmlns:a16="http://schemas.microsoft.com/office/drawing/2014/main" id="{BF23AA29-85B0-4F55-9F3E-6EDFB4A0043C}"/>
                    </a:ext>
                  </a:extLst>
                </p:cNvPr>
                <p:cNvSpPr>
                  <a:spLocks noChangeAspect="1"/>
                </p:cNvSpPr>
                <p:nvPr/>
              </p:nvSpPr>
              <p:spPr>
                <a:xfrm rot="4061677">
                  <a:off x="11940728" y="3877850"/>
                  <a:ext cx="44542" cy="44685"/>
                </a:xfrm>
                <a:prstGeom prst="ellipse">
                  <a:avLst/>
                </a:prstGeom>
                <a:solidFill>
                  <a:srgbClr val="00B050"/>
                </a:solidFill>
                <a:ln w="3175" cap="flat" cmpd="sng" algn="ctr">
                  <a:solidFill>
                    <a:srgbClr val="296004"/>
                  </a:solid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91" name="Oval 90">
                  <a:extLst>
                    <a:ext uri="{FF2B5EF4-FFF2-40B4-BE49-F238E27FC236}">
                      <a16:creationId xmlns:a16="http://schemas.microsoft.com/office/drawing/2014/main" id="{43EF7647-5B0B-4604-AAAD-A364354AA163}"/>
                    </a:ext>
                  </a:extLst>
                </p:cNvPr>
                <p:cNvSpPr>
                  <a:spLocks noChangeAspect="1"/>
                </p:cNvSpPr>
                <p:nvPr/>
              </p:nvSpPr>
              <p:spPr>
                <a:xfrm rot="4061677">
                  <a:off x="11730212" y="3642969"/>
                  <a:ext cx="44542" cy="44686"/>
                </a:xfrm>
                <a:prstGeom prst="ellipse">
                  <a:avLst/>
                </a:prstGeom>
                <a:solidFill>
                  <a:srgbClr val="00B050"/>
                </a:solidFill>
                <a:ln w="3175" cap="flat" cmpd="sng" algn="ctr">
                  <a:solidFill>
                    <a:srgbClr val="296004"/>
                  </a:solid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92" name="Oval 91">
                  <a:extLst>
                    <a:ext uri="{FF2B5EF4-FFF2-40B4-BE49-F238E27FC236}">
                      <a16:creationId xmlns:a16="http://schemas.microsoft.com/office/drawing/2014/main" id="{718ED1DF-071B-4756-8DC6-E2BCEC95A4C2}"/>
                    </a:ext>
                  </a:extLst>
                </p:cNvPr>
                <p:cNvSpPr>
                  <a:spLocks noChangeAspect="1"/>
                </p:cNvSpPr>
                <p:nvPr/>
              </p:nvSpPr>
              <p:spPr>
                <a:xfrm rot="4061677">
                  <a:off x="12037419" y="3937084"/>
                  <a:ext cx="44542" cy="42824"/>
                </a:xfrm>
                <a:prstGeom prst="ellipse">
                  <a:avLst/>
                </a:prstGeom>
                <a:solidFill>
                  <a:srgbClr val="00B050"/>
                </a:solidFill>
                <a:ln w="3175" cap="flat" cmpd="sng" algn="ctr">
                  <a:solidFill>
                    <a:srgbClr val="296004"/>
                  </a:solid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grpSp>
        </p:grpSp>
        <p:grpSp>
          <p:nvGrpSpPr>
            <p:cNvPr id="109" name="Group 14">
              <a:extLst>
                <a:ext uri="{FF2B5EF4-FFF2-40B4-BE49-F238E27FC236}">
                  <a16:creationId xmlns:a16="http://schemas.microsoft.com/office/drawing/2014/main" id="{D5B2E84C-F9C4-43DB-8242-C152905E057E}"/>
                </a:ext>
              </a:extLst>
            </p:cNvPr>
            <p:cNvGrpSpPr>
              <a:grpSpLocks/>
            </p:cNvGrpSpPr>
            <p:nvPr/>
          </p:nvGrpSpPr>
          <p:grpSpPr bwMode="auto">
            <a:xfrm rot="5400000">
              <a:off x="1846253" y="5538088"/>
              <a:ext cx="197633" cy="674545"/>
              <a:chOff x="4796574" y="3453410"/>
              <a:chExt cx="1110099" cy="436341"/>
            </a:xfrm>
          </p:grpSpPr>
          <p:cxnSp>
            <p:nvCxnSpPr>
              <p:cNvPr id="110" name="Straight Connector 1590">
                <a:extLst>
                  <a:ext uri="{FF2B5EF4-FFF2-40B4-BE49-F238E27FC236}">
                    <a16:creationId xmlns:a16="http://schemas.microsoft.com/office/drawing/2014/main" id="{2854CD41-714C-4F08-BE1E-6BA35524235B}"/>
                  </a:ext>
                </a:extLst>
              </p:cNvPr>
              <p:cNvCxnSpPr>
                <a:cxnSpLocks noChangeShapeType="1"/>
              </p:cNvCxnSpPr>
              <p:nvPr/>
            </p:nvCxnSpPr>
            <p:spPr bwMode="auto">
              <a:xfrm flipV="1">
                <a:off x="4796574" y="3453410"/>
                <a:ext cx="0" cy="436341"/>
              </a:xfrm>
              <a:prstGeom prst="line">
                <a:avLst/>
              </a:prstGeom>
              <a:noFill/>
              <a:ln w="63500" algn="ctr">
                <a:solidFill>
                  <a:srgbClr val="0972C9"/>
                </a:solidFill>
                <a:miter lim="800000"/>
                <a:headEnd/>
                <a:tailEnd/>
              </a:ln>
              <a:extLst>
                <a:ext uri="{909E8E84-426E-40DD-AFC4-6F175D3DCCD1}">
                  <a14:hiddenFill xmlns:a14="http://schemas.microsoft.com/office/drawing/2010/main">
                    <a:noFill/>
                  </a14:hiddenFill>
                </a:ext>
              </a:extLst>
            </p:spPr>
          </p:cxnSp>
          <p:cxnSp>
            <p:nvCxnSpPr>
              <p:cNvPr id="111" name="Straight Connector 1591">
                <a:extLst>
                  <a:ext uri="{FF2B5EF4-FFF2-40B4-BE49-F238E27FC236}">
                    <a16:creationId xmlns:a16="http://schemas.microsoft.com/office/drawing/2014/main" id="{65720570-ADDB-4C4E-AD3D-5EDF6AFA53EB}"/>
                  </a:ext>
                </a:extLst>
              </p:cNvPr>
              <p:cNvCxnSpPr>
                <a:cxnSpLocks noChangeShapeType="1"/>
              </p:cNvCxnSpPr>
              <p:nvPr/>
            </p:nvCxnSpPr>
            <p:spPr bwMode="auto">
              <a:xfrm>
                <a:off x="4807965" y="3671581"/>
                <a:ext cx="1098708" cy="0"/>
              </a:xfrm>
              <a:prstGeom prst="line">
                <a:avLst/>
              </a:prstGeom>
              <a:noFill/>
              <a:ln w="63500" algn="ctr">
                <a:solidFill>
                  <a:srgbClr val="0972C9"/>
                </a:solidFill>
                <a:miter lim="800000"/>
                <a:headEnd/>
                <a:tailEnd/>
              </a:ln>
              <a:extLst>
                <a:ext uri="{909E8E84-426E-40DD-AFC4-6F175D3DCCD1}">
                  <a14:hiddenFill xmlns:a14="http://schemas.microsoft.com/office/drawing/2010/main">
                    <a:noFill/>
                  </a14:hiddenFill>
                </a:ext>
              </a:extLst>
            </p:spPr>
          </p:cxnSp>
        </p:grpSp>
        <p:sp>
          <p:nvSpPr>
            <p:cNvPr id="112" name="Freeform 941">
              <a:extLst>
                <a:ext uri="{FF2B5EF4-FFF2-40B4-BE49-F238E27FC236}">
                  <a16:creationId xmlns:a16="http://schemas.microsoft.com/office/drawing/2014/main" id="{5674E790-22C7-425E-809A-136D4B64FE42}"/>
                </a:ext>
              </a:extLst>
            </p:cNvPr>
            <p:cNvSpPr/>
            <p:nvPr/>
          </p:nvSpPr>
          <p:spPr>
            <a:xfrm rot="1074199">
              <a:off x="5605202" y="3880269"/>
              <a:ext cx="539751" cy="72401"/>
            </a:xfrm>
            <a:custGeom>
              <a:avLst/>
              <a:gdLst>
                <a:gd name="connsiteX0" fmla="*/ 0 w 373380"/>
                <a:gd name="connsiteY0" fmla="*/ 63676 h 117016"/>
                <a:gd name="connsiteX1" fmla="*/ 83820 w 373380"/>
                <a:gd name="connsiteY1" fmla="*/ 2716 h 117016"/>
                <a:gd name="connsiteX2" fmla="*/ 213360 w 373380"/>
                <a:gd name="connsiteY2" fmla="*/ 117016 h 117016"/>
                <a:gd name="connsiteX3" fmla="*/ 312420 w 373380"/>
                <a:gd name="connsiteY3" fmla="*/ 2716 h 117016"/>
                <a:gd name="connsiteX4" fmla="*/ 373380 w 373380"/>
                <a:gd name="connsiteY4" fmla="*/ 33196 h 117016"/>
                <a:gd name="connsiteX5" fmla="*/ 373380 w 373380"/>
                <a:gd name="connsiteY5" fmla="*/ 33196 h 117016"/>
                <a:gd name="connsiteX6" fmla="*/ 373380 w 373380"/>
                <a:gd name="connsiteY6" fmla="*/ 48436 h 11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380" h="117016">
                  <a:moveTo>
                    <a:pt x="0" y="63676"/>
                  </a:moveTo>
                  <a:cubicBezTo>
                    <a:pt x="24130" y="28751"/>
                    <a:pt x="48260" y="-6174"/>
                    <a:pt x="83820" y="2716"/>
                  </a:cubicBezTo>
                  <a:cubicBezTo>
                    <a:pt x="119380" y="11606"/>
                    <a:pt x="175260" y="117016"/>
                    <a:pt x="213360" y="117016"/>
                  </a:cubicBezTo>
                  <a:cubicBezTo>
                    <a:pt x="251460" y="117016"/>
                    <a:pt x="285750" y="16686"/>
                    <a:pt x="312420" y="2716"/>
                  </a:cubicBezTo>
                  <a:cubicBezTo>
                    <a:pt x="339090" y="-11254"/>
                    <a:pt x="373380" y="33196"/>
                    <a:pt x="373380" y="33196"/>
                  </a:cubicBezTo>
                  <a:lnTo>
                    <a:pt x="373380" y="33196"/>
                  </a:lnTo>
                  <a:lnTo>
                    <a:pt x="373380" y="48436"/>
                  </a:lnTo>
                </a:path>
              </a:pathLst>
            </a:custGeom>
            <a:noFill/>
            <a:ln w="19050" cap="flat" cmpd="sng" algn="ctr">
              <a:solidFill>
                <a:srgbClr val="CC0000"/>
              </a:solidFill>
              <a:prstDash val="solid"/>
              <a:miter lim="800000"/>
            </a:ln>
            <a:effectLst/>
          </p:spPr>
          <p:txBody>
            <a:bodyPr lIns="91436" tIns="45719" rIns="91436" bIns="45719" anchor="ctr"/>
            <a:lstStyle/>
            <a:p>
              <a:pPr marL="0" marR="0" lvl="0" indent="0" algn="ctr" defTabSz="121905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113" name="Freeform 942">
              <a:extLst>
                <a:ext uri="{FF2B5EF4-FFF2-40B4-BE49-F238E27FC236}">
                  <a16:creationId xmlns:a16="http://schemas.microsoft.com/office/drawing/2014/main" id="{A7A7D4AF-26C2-4B3F-95DB-D64600895071}"/>
                </a:ext>
              </a:extLst>
            </p:cNvPr>
            <p:cNvSpPr/>
            <p:nvPr/>
          </p:nvSpPr>
          <p:spPr>
            <a:xfrm rot="1021354">
              <a:off x="5637290" y="4014710"/>
              <a:ext cx="539751" cy="72401"/>
            </a:xfrm>
            <a:custGeom>
              <a:avLst/>
              <a:gdLst>
                <a:gd name="connsiteX0" fmla="*/ 0 w 373380"/>
                <a:gd name="connsiteY0" fmla="*/ 63676 h 117016"/>
                <a:gd name="connsiteX1" fmla="*/ 83820 w 373380"/>
                <a:gd name="connsiteY1" fmla="*/ 2716 h 117016"/>
                <a:gd name="connsiteX2" fmla="*/ 213360 w 373380"/>
                <a:gd name="connsiteY2" fmla="*/ 117016 h 117016"/>
                <a:gd name="connsiteX3" fmla="*/ 312420 w 373380"/>
                <a:gd name="connsiteY3" fmla="*/ 2716 h 117016"/>
                <a:gd name="connsiteX4" fmla="*/ 373380 w 373380"/>
                <a:gd name="connsiteY4" fmla="*/ 33196 h 117016"/>
                <a:gd name="connsiteX5" fmla="*/ 373380 w 373380"/>
                <a:gd name="connsiteY5" fmla="*/ 33196 h 117016"/>
                <a:gd name="connsiteX6" fmla="*/ 373380 w 373380"/>
                <a:gd name="connsiteY6" fmla="*/ 48436 h 11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380" h="117016">
                  <a:moveTo>
                    <a:pt x="0" y="63676"/>
                  </a:moveTo>
                  <a:cubicBezTo>
                    <a:pt x="24130" y="28751"/>
                    <a:pt x="48260" y="-6174"/>
                    <a:pt x="83820" y="2716"/>
                  </a:cubicBezTo>
                  <a:cubicBezTo>
                    <a:pt x="119380" y="11606"/>
                    <a:pt x="175260" y="117016"/>
                    <a:pt x="213360" y="117016"/>
                  </a:cubicBezTo>
                  <a:cubicBezTo>
                    <a:pt x="251460" y="117016"/>
                    <a:pt x="285750" y="16686"/>
                    <a:pt x="312420" y="2716"/>
                  </a:cubicBezTo>
                  <a:cubicBezTo>
                    <a:pt x="339090" y="-11254"/>
                    <a:pt x="373380" y="33196"/>
                    <a:pt x="373380" y="33196"/>
                  </a:cubicBezTo>
                  <a:lnTo>
                    <a:pt x="373380" y="33196"/>
                  </a:lnTo>
                  <a:lnTo>
                    <a:pt x="373380" y="48436"/>
                  </a:lnTo>
                </a:path>
              </a:pathLst>
            </a:custGeom>
            <a:noFill/>
            <a:ln w="19050" cap="flat" cmpd="sng" algn="ctr">
              <a:solidFill>
                <a:srgbClr val="CC0000"/>
              </a:solidFill>
              <a:prstDash val="solid"/>
              <a:miter lim="800000"/>
            </a:ln>
            <a:effectLst/>
          </p:spPr>
          <p:txBody>
            <a:bodyPr lIns="91436" tIns="45719" rIns="91436" bIns="45719" anchor="ctr"/>
            <a:lstStyle/>
            <a:p>
              <a:pPr marL="0" marR="0" lvl="0" indent="0" algn="ctr" defTabSz="121905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grpSp>
          <p:nvGrpSpPr>
            <p:cNvPr id="114" name="Group 1578">
              <a:extLst>
                <a:ext uri="{FF2B5EF4-FFF2-40B4-BE49-F238E27FC236}">
                  <a16:creationId xmlns:a16="http://schemas.microsoft.com/office/drawing/2014/main" id="{C9E9C13D-3AF7-4870-AD0D-E24585EFFF7D}"/>
                </a:ext>
              </a:extLst>
            </p:cNvPr>
            <p:cNvGrpSpPr>
              <a:grpSpLocks/>
            </p:cNvGrpSpPr>
            <p:nvPr/>
          </p:nvGrpSpPr>
          <p:grpSpPr bwMode="auto">
            <a:xfrm rot="6271084">
              <a:off x="6759812" y="3845386"/>
              <a:ext cx="115265" cy="662245"/>
              <a:chOff x="-264164" y="4419103"/>
              <a:chExt cx="87782" cy="504446"/>
            </a:xfrm>
          </p:grpSpPr>
          <p:sp>
            <p:nvSpPr>
              <p:cNvPr id="115" name="Oval 114">
                <a:extLst>
                  <a:ext uri="{FF2B5EF4-FFF2-40B4-BE49-F238E27FC236}">
                    <a16:creationId xmlns:a16="http://schemas.microsoft.com/office/drawing/2014/main" id="{A26FC65F-47B5-490A-98E7-87B6B56E46B6}"/>
                  </a:ext>
                </a:extLst>
              </p:cNvPr>
              <p:cNvSpPr>
                <a:spLocks noChangeAspect="1"/>
              </p:cNvSpPr>
              <p:nvPr/>
            </p:nvSpPr>
            <p:spPr>
              <a:xfrm>
                <a:off x="-264164" y="4835767"/>
                <a:ext cx="87782" cy="87782"/>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116" name="Oval 115">
                <a:extLst>
                  <a:ext uri="{FF2B5EF4-FFF2-40B4-BE49-F238E27FC236}">
                    <a16:creationId xmlns:a16="http://schemas.microsoft.com/office/drawing/2014/main" id="{576BB909-7DEB-430B-A6DD-062FF506C9AD}"/>
                  </a:ext>
                </a:extLst>
              </p:cNvPr>
              <p:cNvSpPr>
                <a:spLocks noChangeAspect="1"/>
              </p:cNvSpPr>
              <p:nvPr/>
            </p:nvSpPr>
            <p:spPr>
              <a:xfrm>
                <a:off x="-253191" y="4777454"/>
                <a:ext cx="65837" cy="65837"/>
              </a:xfrm>
              <a:prstGeom prst="ellipse">
                <a:avLst/>
              </a:prstGeom>
              <a:gradFill>
                <a:gsLst>
                  <a:gs pos="100000">
                    <a:srgbClr val="14737B"/>
                  </a:gs>
                  <a:gs pos="0">
                    <a:srgbClr val="A3E1CF"/>
                  </a:gs>
                </a:gsLst>
                <a:path path="circle">
                  <a:fillToRect l="50000" t="50000" r="50000" b="50000"/>
                </a:path>
              </a:gradFill>
              <a:ln w="19050" cap="flat" cmpd="sng" algn="ctr">
                <a:no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117" name="Oval 116">
                <a:extLst>
                  <a:ext uri="{FF2B5EF4-FFF2-40B4-BE49-F238E27FC236}">
                    <a16:creationId xmlns:a16="http://schemas.microsoft.com/office/drawing/2014/main" id="{1D7E0660-A4E3-4716-8FAB-7EA7927C0282}"/>
                  </a:ext>
                </a:extLst>
              </p:cNvPr>
              <p:cNvSpPr/>
              <p:nvPr/>
            </p:nvSpPr>
            <p:spPr>
              <a:xfrm>
                <a:off x="-255498" y="4473817"/>
                <a:ext cx="65438" cy="201140"/>
              </a:xfrm>
              <a:prstGeom prst="ellipse">
                <a:avLst/>
              </a:prstGeom>
              <a:solidFill>
                <a:srgbClr val="00B050"/>
              </a:solidFill>
              <a:ln w="19050" cap="flat" cmpd="sng" algn="ctr">
                <a:noFill/>
                <a:prstDash val="solid"/>
                <a:miter lim="800000"/>
              </a:ln>
              <a:effectLst/>
            </p:spPr>
            <p:txBody>
              <a:bodyPr wrap="none"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endParaRPr>
              </a:p>
            </p:txBody>
          </p:sp>
          <p:sp>
            <p:nvSpPr>
              <p:cNvPr id="118" name="Oval 117">
                <a:extLst>
                  <a:ext uri="{FF2B5EF4-FFF2-40B4-BE49-F238E27FC236}">
                    <a16:creationId xmlns:a16="http://schemas.microsoft.com/office/drawing/2014/main" id="{41550124-2AEA-4956-AE86-62C667FEF2E6}"/>
                  </a:ext>
                </a:extLst>
              </p:cNvPr>
              <p:cNvSpPr/>
              <p:nvPr/>
            </p:nvSpPr>
            <p:spPr>
              <a:xfrm>
                <a:off x="-259930" y="4432269"/>
                <a:ext cx="78205" cy="78222"/>
              </a:xfrm>
              <a:prstGeom prst="ellipse">
                <a:avLst/>
              </a:prstGeom>
              <a:solidFill>
                <a:srgbClr val="6275B6"/>
              </a:solidFill>
              <a:ln w="19050" cap="flat" cmpd="sng" algn="ctr">
                <a:noFill/>
                <a:prstDash val="solid"/>
                <a:miter lim="800000"/>
              </a:ln>
              <a:effectLst/>
            </p:spPr>
            <p:txBody>
              <a:bodyPr wrap="none"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endParaRPr>
              </a:p>
            </p:txBody>
          </p:sp>
          <p:sp>
            <p:nvSpPr>
              <p:cNvPr id="119" name="Oval 118">
                <a:extLst>
                  <a:ext uri="{FF2B5EF4-FFF2-40B4-BE49-F238E27FC236}">
                    <a16:creationId xmlns:a16="http://schemas.microsoft.com/office/drawing/2014/main" id="{D9696428-EBE7-4DC5-B18B-4588B913F6A0}"/>
                  </a:ext>
                </a:extLst>
              </p:cNvPr>
              <p:cNvSpPr/>
              <p:nvPr/>
            </p:nvSpPr>
            <p:spPr>
              <a:xfrm>
                <a:off x="-253189" y="4648642"/>
                <a:ext cx="62245" cy="62258"/>
              </a:xfrm>
              <a:prstGeom prst="ellipse">
                <a:avLst/>
              </a:prstGeom>
              <a:solidFill>
                <a:srgbClr val="3C477C"/>
              </a:solidFill>
              <a:ln w="19050" cap="flat" cmpd="sng" algn="ctr">
                <a:noFill/>
                <a:prstDash val="solid"/>
                <a:miter lim="800000"/>
              </a:ln>
              <a:effectLst/>
            </p:spPr>
            <p:txBody>
              <a:bodyPr wrap="none"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endParaRPr>
              </a:p>
            </p:txBody>
          </p:sp>
          <p:sp>
            <p:nvSpPr>
              <p:cNvPr id="120" name="Oval 119">
                <a:extLst>
                  <a:ext uri="{FF2B5EF4-FFF2-40B4-BE49-F238E27FC236}">
                    <a16:creationId xmlns:a16="http://schemas.microsoft.com/office/drawing/2014/main" id="{935F10AA-19FE-42F9-BC5A-265103F12BA6}"/>
                  </a:ext>
                </a:extLst>
              </p:cNvPr>
              <p:cNvSpPr/>
              <p:nvPr/>
            </p:nvSpPr>
            <p:spPr>
              <a:xfrm>
                <a:off x="-242935" y="4714136"/>
                <a:ext cx="46285" cy="46294"/>
              </a:xfrm>
              <a:prstGeom prst="ellipse">
                <a:avLst/>
              </a:prstGeom>
              <a:solidFill>
                <a:srgbClr val="2D3861"/>
              </a:solidFill>
              <a:ln w="19050" cap="flat" cmpd="sng" algn="ctr">
                <a:noFill/>
                <a:prstDash val="solid"/>
                <a:miter lim="800000"/>
              </a:ln>
              <a:effectLst/>
            </p:spPr>
            <p:txBody>
              <a:bodyPr wrap="none"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endParaRPr>
              </a:p>
            </p:txBody>
          </p:sp>
          <p:sp>
            <p:nvSpPr>
              <p:cNvPr id="121" name="Oval 120">
                <a:extLst>
                  <a:ext uri="{FF2B5EF4-FFF2-40B4-BE49-F238E27FC236}">
                    <a16:creationId xmlns:a16="http://schemas.microsoft.com/office/drawing/2014/main" id="{37E3E9AD-98F7-4D8A-98CA-6E63912A0B6C}"/>
                  </a:ext>
                </a:extLst>
              </p:cNvPr>
              <p:cNvSpPr/>
              <p:nvPr/>
            </p:nvSpPr>
            <p:spPr>
              <a:xfrm>
                <a:off x="-243883" y="4750596"/>
                <a:ext cx="46284" cy="46295"/>
              </a:xfrm>
              <a:prstGeom prst="ellipse">
                <a:avLst/>
              </a:prstGeom>
              <a:solidFill>
                <a:srgbClr val="E2E2E2">
                  <a:lumMod val="25000"/>
                </a:srgbClr>
              </a:solidFill>
              <a:ln w="19050" cap="flat" cmpd="sng" algn="ctr">
                <a:noFill/>
                <a:prstDash val="solid"/>
                <a:miter lim="800000"/>
              </a:ln>
              <a:effectLst/>
            </p:spPr>
            <p:txBody>
              <a:bodyPr wrap="none"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endParaRPr>
              </a:p>
            </p:txBody>
          </p:sp>
        </p:grpSp>
        <p:grpSp>
          <p:nvGrpSpPr>
            <p:cNvPr id="122" name="Group 1571">
              <a:extLst>
                <a:ext uri="{FF2B5EF4-FFF2-40B4-BE49-F238E27FC236}">
                  <a16:creationId xmlns:a16="http://schemas.microsoft.com/office/drawing/2014/main" id="{D617E0B9-0B73-465B-A5F0-0EE873BA9C01}"/>
                </a:ext>
              </a:extLst>
            </p:cNvPr>
            <p:cNvGrpSpPr>
              <a:grpSpLocks/>
            </p:cNvGrpSpPr>
            <p:nvPr/>
          </p:nvGrpSpPr>
          <p:grpSpPr bwMode="auto">
            <a:xfrm rot="19629426">
              <a:off x="6391849" y="3498480"/>
              <a:ext cx="102691" cy="431717"/>
              <a:chOff x="4976082" y="2242942"/>
              <a:chExt cx="457200" cy="1933585"/>
            </a:xfrm>
          </p:grpSpPr>
          <p:sp>
            <p:nvSpPr>
              <p:cNvPr id="123" name="Oval 122">
                <a:extLst>
                  <a:ext uri="{FF2B5EF4-FFF2-40B4-BE49-F238E27FC236}">
                    <a16:creationId xmlns:a16="http://schemas.microsoft.com/office/drawing/2014/main" id="{72D01084-CDC3-431C-BA9C-D07D34F52D19}"/>
                  </a:ext>
                </a:extLst>
              </p:cNvPr>
              <p:cNvSpPr/>
              <p:nvPr/>
            </p:nvSpPr>
            <p:spPr>
              <a:xfrm>
                <a:off x="4980131" y="2550532"/>
                <a:ext cx="382550" cy="1182678"/>
              </a:xfrm>
              <a:prstGeom prst="ellipse">
                <a:avLst/>
              </a:prstGeom>
              <a:solidFill>
                <a:srgbClr val="00B050"/>
              </a:solidFill>
              <a:ln w="19050" cap="flat" cmpd="sng" algn="ctr">
                <a:noFill/>
                <a:prstDash val="solid"/>
                <a:miter lim="800000"/>
              </a:ln>
              <a:effectLst/>
            </p:spPr>
            <p:txBody>
              <a:bodyPr wrap="none"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endParaRPr>
              </a:p>
            </p:txBody>
          </p:sp>
          <p:sp>
            <p:nvSpPr>
              <p:cNvPr id="124" name="Oval 123">
                <a:extLst>
                  <a:ext uri="{FF2B5EF4-FFF2-40B4-BE49-F238E27FC236}">
                    <a16:creationId xmlns:a16="http://schemas.microsoft.com/office/drawing/2014/main" id="{04BAB204-7DCB-4536-BA9E-0D3768E91EBE}"/>
                  </a:ext>
                </a:extLst>
              </p:cNvPr>
              <p:cNvSpPr/>
              <p:nvPr/>
            </p:nvSpPr>
            <p:spPr>
              <a:xfrm>
                <a:off x="4938441" y="2280573"/>
                <a:ext cx="457194" cy="459933"/>
              </a:xfrm>
              <a:prstGeom prst="ellipse">
                <a:avLst/>
              </a:prstGeom>
              <a:solidFill>
                <a:srgbClr val="6275B6"/>
              </a:solidFill>
              <a:ln w="19050" cap="flat" cmpd="sng" algn="ctr">
                <a:noFill/>
                <a:prstDash val="solid"/>
                <a:miter lim="800000"/>
              </a:ln>
              <a:effectLst/>
            </p:spPr>
            <p:txBody>
              <a:bodyPr wrap="none"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endParaRPr>
              </a:p>
            </p:txBody>
          </p:sp>
          <p:sp>
            <p:nvSpPr>
              <p:cNvPr id="125" name="Oval 124">
                <a:extLst>
                  <a:ext uri="{FF2B5EF4-FFF2-40B4-BE49-F238E27FC236}">
                    <a16:creationId xmlns:a16="http://schemas.microsoft.com/office/drawing/2014/main" id="{7FFD0848-8C1C-4C2C-B00A-49B1A66AC7A9}"/>
                  </a:ext>
                </a:extLst>
              </p:cNvPr>
              <p:cNvSpPr/>
              <p:nvPr/>
            </p:nvSpPr>
            <p:spPr>
              <a:xfrm>
                <a:off x="4993828" y="3590168"/>
                <a:ext cx="363894" cy="366070"/>
              </a:xfrm>
              <a:prstGeom prst="ellipse">
                <a:avLst/>
              </a:prstGeom>
              <a:solidFill>
                <a:srgbClr val="3C477C"/>
              </a:solidFill>
              <a:ln w="19050" cap="flat" cmpd="sng" algn="ctr">
                <a:noFill/>
                <a:prstDash val="solid"/>
                <a:miter lim="800000"/>
              </a:ln>
              <a:effectLst/>
            </p:spPr>
            <p:txBody>
              <a:bodyPr wrap="none"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endParaRPr>
              </a:p>
            </p:txBody>
          </p:sp>
          <p:sp>
            <p:nvSpPr>
              <p:cNvPr id="126" name="Oval 125">
                <a:extLst>
                  <a:ext uri="{FF2B5EF4-FFF2-40B4-BE49-F238E27FC236}">
                    <a16:creationId xmlns:a16="http://schemas.microsoft.com/office/drawing/2014/main" id="{025E8AD7-6CCB-4488-B6EF-5487AA1BD08D}"/>
                  </a:ext>
                </a:extLst>
              </p:cNvPr>
              <p:cNvSpPr/>
              <p:nvPr/>
            </p:nvSpPr>
            <p:spPr>
              <a:xfrm>
                <a:off x="5031107" y="3936433"/>
                <a:ext cx="270589" cy="272207"/>
              </a:xfrm>
              <a:prstGeom prst="ellipse">
                <a:avLst/>
              </a:prstGeom>
              <a:solidFill>
                <a:srgbClr val="2D3861"/>
              </a:solidFill>
              <a:ln w="19050" cap="flat" cmpd="sng" algn="ctr">
                <a:noFill/>
                <a:prstDash val="solid"/>
                <a:miter lim="800000"/>
              </a:ln>
              <a:effectLst/>
            </p:spPr>
            <p:txBody>
              <a:bodyPr wrap="none"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endParaRPr>
              </a:p>
            </p:txBody>
          </p:sp>
        </p:grpSp>
        <p:grpSp>
          <p:nvGrpSpPr>
            <p:cNvPr id="127" name="Group 14">
              <a:extLst>
                <a:ext uri="{FF2B5EF4-FFF2-40B4-BE49-F238E27FC236}">
                  <a16:creationId xmlns:a16="http://schemas.microsoft.com/office/drawing/2014/main" id="{7B4EAF99-9FD2-4572-A67E-2181F5286CB0}"/>
                </a:ext>
              </a:extLst>
            </p:cNvPr>
            <p:cNvGrpSpPr>
              <a:grpSpLocks/>
            </p:cNvGrpSpPr>
            <p:nvPr/>
          </p:nvGrpSpPr>
          <p:grpSpPr bwMode="auto">
            <a:xfrm rot="5400000">
              <a:off x="7379180" y="5260374"/>
              <a:ext cx="753057" cy="674545"/>
              <a:chOff x="4796575" y="3636821"/>
              <a:chExt cx="1110097" cy="436341"/>
            </a:xfrm>
          </p:grpSpPr>
          <p:cxnSp>
            <p:nvCxnSpPr>
              <p:cNvPr id="128" name="Straight Connector 1590">
                <a:extLst>
                  <a:ext uri="{FF2B5EF4-FFF2-40B4-BE49-F238E27FC236}">
                    <a16:creationId xmlns:a16="http://schemas.microsoft.com/office/drawing/2014/main" id="{C370BBC3-6F6F-4200-8553-004EAEDAC977}"/>
                  </a:ext>
                </a:extLst>
              </p:cNvPr>
              <p:cNvCxnSpPr>
                <a:cxnSpLocks noChangeShapeType="1"/>
              </p:cNvCxnSpPr>
              <p:nvPr/>
            </p:nvCxnSpPr>
            <p:spPr bwMode="auto">
              <a:xfrm flipV="1">
                <a:off x="4796575" y="3636821"/>
                <a:ext cx="0" cy="436341"/>
              </a:xfrm>
              <a:prstGeom prst="line">
                <a:avLst/>
              </a:prstGeom>
              <a:noFill/>
              <a:ln w="63500" algn="ctr">
                <a:solidFill>
                  <a:srgbClr val="0972C9"/>
                </a:solidFill>
                <a:miter lim="800000"/>
                <a:headEnd/>
                <a:tailEnd/>
              </a:ln>
              <a:extLst>
                <a:ext uri="{909E8E84-426E-40DD-AFC4-6F175D3DCCD1}">
                  <a14:hiddenFill xmlns:a14="http://schemas.microsoft.com/office/drawing/2010/main">
                    <a:noFill/>
                  </a14:hiddenFill>
                </a:ext>
              </a:extLst>
            </p:spPr>
          </p:cxnSp>
          <p:cxnSp>
            <p:nvCxnSpPr>
              <p:cNvPr id="129" name="Straight Connector 1591">
                <a:extLst>
                  <a:ext uri="{FF2B5EF4-FFF2-40B4-BE49-F238E27FC236}">
                    <a16:creationId xmlns:a16="http://schemas.microsoft.com/office/drawing/2014/main" id="{444E4496-C361-40FA-8D44-2AE17754BC5C}"/>
                  </a:ext>
                </a:extLst>
              </p:cNvPr>
              <p:cNvCxnSpPr>
                <a:cxnSpLocks noChangeShapeType="1"/>
              </p:cNvCxnSpPr>
              <p:nvPr/>
            </p:nvCxnSpPr>
            <p:spPr bwMode="auto">
              <a:xfrm>
                <a:off x="4807964" y="3854992"/>
                <a:ext cx="1098708" cy="0"/>
              </a:xfrm>
              <a:prstGeom prst="line">
                <a:avLst/>
              </a:prstGeom>
              <a:noFill/>
              <a:ln w="63500" algn="ctr">
                <a:solidFill>
                  <a:srgbClr val="0972C9"/>
                </a:solidFill>
                <a:miter lim="800000"/>
                <a:headEnd/>
                <a:tailEnd/>
              </a:ln>
              <a:extLst>
                <a:ext uri="{909E8E84-426E-40DD-AFC4-6F175D3DCCD1}">
                  <a14:hiddenFill xmlns:a14="http://schemas.microsoft.com/office/drawing/2010/main">
                    <a:noFill/>
                  </a14:hiddenFill>
                </a:ext>
              </a:extLst>
            </p:spPr>
          </p:cxnSp>
        </p:grpSp>
        <p:grpSp>
          <p:nvGrpSpPr>
            <p:cNvPr id="130" name="Group 14">
              <a:extLst>
                <a:ext uri="{FF2B5EF4-FFF2-40B4-BE49-F238E27FC236}">
                  <a16:creationId xmlns:a16="http://schemas.microsoft.com/office/drawing/2014/main" id="{0EED7795-1803-429B-83F3-D775C6D85FE1}"/>
                </a:ext>
              </a:extLst>
            </p:cNvPr>
            <p:cNvGrpSpPr>
              <a:grpSpLocks/>
            </p:cNvGrpSpPr>
            <p:nvPr/>
          </p:nvGrpSpPr>
          <p:grpSpPr bwMode="auto">
            <a:xfrm rot="5400000">
              <a:off x="7778872" y="4185142"/>
              <a:ext cx="2903521" cy="674545"/>
              <a:chOff x="4794126" y="3453410"/>
              <a:chExt cx="1098708" cy="436341"/>
            </a:xfrm>
          </p:grpSpPr>
          <p:cxnSp>
            <p:nvCxnSpPr>
              <p:cNvPr id="131" name="Straight Connector 1590">
                <a:extLst>
                  <a:ext uri="{FF2B5EF4-FFF2-40B4-BE49-F238E27FC236}">
                    <a16:creationId xmlns:a16="http://schemas.microsoft.com/office/drawing/2014/main" id="{ECB365CE-750C-4760-A03B-0D4DACF4A802}"/>
                  </a:ext>
                </a:extLst>
              </p:cNvPr>
              <p:cNvCxnSpPr>
                <a:cxnSpLocks noChangeShapeType="1"/>
              </p:cNvCxnSpPr>
              <p:nvPr/>
            </p:nvCxnSpPr>
            <p:spPr bwMode="auto">
              <a:xfrm flipV="1">
                <a:off x="4794126" y="3453410"/>
                <a:ext cx="0" cy="436341"/>
              </a:xfrm>
              <a:prstGeom prst="line">
                <a:avLst/>
              </a:prstGeom>
              <a:noFill/>
              <a:ln w="63500" algn="ctr">
                <a:solidFill>
                  <a:srgbClr val="0972C9"/>
                </a:solidFill>
                <a:miter lim="800000"/>
                <a:headEnd/>
                <a:tailEnd/>
              </a:ln>
              <a:extLst>
                <a:ext uri="{909E8E84-426E-40DD-AFC4-6F175D3DCCD1}">
                  <a14:hiddenFill xmlns:a14="http://schemas.microsoft.com/office/drawing/2010/main">
                    <a:noFill/>
                  </a14:hiddenFill>
                </a:ext>
              </a:extLst>
            </p:spPr>
          </p:cxnSp>
          <p:cxnSp>
            <p:nvCxnSpPr>
              <p:cNvPr id="132" name="Straight Connector 1591">
                <a:extLst>
                  <a:ext uri="{FF2B5EF4-FFF2-40B4-BE49-F238E27FC236}">
                    <a16:creationId xmlns:a16="http://schemas.microsoft.com/office/drawing/2014/main" id="{B7D46912-3EE9-4FF9-BEB4-B1F549D7BBAD}"/>
                  </a:ext>
                </a:extLst>
              </p:cNvPr>
              <p:cNvCxnSpPr>
                <a:cxnSpLocks noChangeShapeType="1"/>
              </p:cNvCxnSpPr>
              <p:nvPr/>
            </p:nvCxnSpPr>
            <p:spPr bwMode="auto">
              <a:xfrm>
                <a:off x="4794126" y="3671581"/>
                <a:ext cx="1098708" cy="0"/>
              </a:xfrm>
              <a:prstGeom prst="line">
                <a:avLst/>
              </a:prstGeom>
              <a:noFill/>
              <a:ln w="63500" algn="ctr">
                <a:solidFill>
                  <a:srgbClr val="0972C9"/>
                </a:solidFill>
                <a:miter lim="800000"/>
                <a:headEnd/>
                <a:tailEnd/>
              </a:ln>
              <a:extLst>
                <a:ext uri="{909E8E84-426E-40DD-AFC4-6F175D3DCCD1}">
                  <a14:hiddenFill xmlns:a14="http://schemas.microsoft.com/office/drawing/2010/main">
                    <a:noFill/>
                  </a14:hiddenFill>
                </a:ext>
              </a:extLst>
            </p:spPr>
          </p:cxnSp>
        </p:grpSp>
        <p:cxnSp>
          <p:nvCxnSpPr>
            <p:cNvPr id="133" name="Straight Connector 1591">
              <a:extLst>
                <a:ext uri="{FF2B5EF4-FFF2-40B4-BE49-F238E27FC236}">
                  <a16:creationId xmlns:a16="http://schemas.microsoft.com/office/drawing/2014/main" id="{94AE34DE-D2FE-49FD-9DEE-675EB8CF0FE6}"/>
                </a:ext>
              </a:extLst>
            </p:cNvPr>
            <p:cNvCxnSpPr>
              <a:cxnSpLocks noChangeShapeType="1"/>
            </p:cNvCxnSpPr>
            <p:nvPr/>
          </p:nvCxnSpPr>
          <p:spPr bwMode="auto">
            <a:xfrm flipH="1">
              <a:off x="1945072" y="5974176"/>
              <a:ext cx="7285561" cy="0"/>
            </a:xfrm>
            <a:prstGeom prst="line">
              <a:avLst/>
            </a:prstGeom>
            <a:noFill/>
            <a:ln w="63500" cap="sq" algn="ctr">
              <a:solidFill>
                <a:srgbClr val="0972C9"/>
              </a:solidFill>
              <a:miter lim="800000"/>
              <a:headEnd/>
              <a:tailEnd/>
            </a:ln>
            <a:extLst>
              <a:ext uri="{909E8E84-426E-40DD-AFC4-6F175D3DCCD1}">
                <a14:hiddenFill xmlns:a14="http://schemas.microsoft.com/office/drawing/2010/main">
                  <a:noFill/>
                </a14:hiddenFill>
              </a:ext>
            </a:extLst>
          </p:spPr>
        </p:cxnSp>
        <p:sp>
          <p:nvSpPr>
            <p:cNvPr id="134" name="TextBox 133">
              <a:extLst>
                <a:ext uri="{FF2B5EF4-FFF2-40B4-BE49-F238E27FC236}">
                  <a16:creationId xmlns:a16="http://schemas.microsoft.com/office/drawing/2014/main" id="{7B4410E4-B035-4AA5-856B-3BC31499AAEB}"/>
                </a:ext>
              </a:extLst>
            </p:cNvPr>
            <p:cNvSpPr txBox="1"/>
            <p:nvPr/>
          </p:nvSpPr>
          <p:spPr>
            <a:xfrm>
              <a:off x="7031675" y="4558506"/>
              <a:ext cx="1422541" cy="498726"/>
            </a:xfrm>
            <a:prstGeom prst="rect">
              <a:avLst/>
            </a:prstGeom>
            <a:solidFill>
              <a:srgbClr val="CC0000">
                <a:lumMod val="20000"/>
                <a:lumOff val="80000"/>
                <a:alpha val="75000"/>
              </a:srgbClr>
            </a:solidFill>
          </p:spPr>
          <p:txBody>
            <a:bodyPr wrap="square" lIns="91440" tIns="45720" rIns="91440" bIns="45720" anchor="ctr">
              <a:spAutoFit/>
            </a:bodyPr>
            <a:lstStyle/>
            <a:p>
              <a:pPr marL="0" marR="0" lvl="0" indent="0" algn="ctr" defTabSz="1219050" eaLnBrk="1" fontAlgn="auto" latinLnBrk="0" hangingPunct="1">
                <a:lnSpc>
                  <a:spcPct val="90000"/>
                </a:lnSpc>
                <a:spcBef>
                  <a:spcPts val="0"/>
                </a:spcBef>
                <a:spcAft>
                  <a:spcPts val="0"/>
                </a:spcAft>
                <a:buClrTx/>
                <a:buSzTx/>
                <a:buFontTx/>
                <a:buNone/>
                <a:tabLst/>
                <a:defRPr/>
              </a:pPr>
              <a:r>
                <a:rPr kumimoji="0" lang="en-US" sz="1467" b="1" i="0" u="none" strike="noStrike" kern="0" cap="none" spc="0" normalizeH="0" baseline="0" noProof="0">
                  <a:ln>
                    <a:noFill/>
                  </a:ln>
                  <a:solidFill>
                    <a:srgbClr val="CC0000">
                      <a:lumMod val="75000"/>
                    </a:srgbClr>
                  </a:solidFill>
                  <a:effectLst/>
                  <a:uLnTx/>
                  <a:uFillTx/>
                </a:rPr>
                <a:t>Virus</a:t>
              </a:r>
            </a:p>
            <a:p>
              <a:pPr marL="0" marR="0" lvl="0" indent="0" algn="ctr" defTabSz="1219050" eaLnBrk="1" fontAlgn="auto" latinLnBrk="0" hangingPunct="1">
                <a:lnSpc>
                  <a:spcPct val="90000"/>
                </a:lnSpc>
                <a:spcBef>
                  <a:spcPts val="0"/>
                </a:spcBef>
                <a:spcAft>
                  <a:spcPts val="0"/>
                </a:spcAft>
                <a:buClrTx/>
                <a:buSzTx/>
                <a:buFontTx/>
                <a:buNone/>
                <a:tabLst/>
                <a:defRPr/>
              </a:pPr>
              <a:r>
                <a:rPr kumimoji="0" lang="en-US" sz="1467" b="1" i="0" u="none" strike="noStrike" kern="0" cap="none" spc="0" normalizeH="0" baseline="0" noProof="0">
                  <a:ln>
                    <a:noFill/>
                  </a:ln>
                  <a:solidFill>
                    <a:srgbClr val="CC0000">
                      <a:lumMod val="75000"/>
                    </a:srgbClr>
                  </a:solidFill>
                  <a:effectLst/>
                  <a:uLnTx/>
                  <a:uFillTx/>
                </a:rPr>
                <a:t>production</a:t>
              </a:r>
            </a:p>
          </p:txBody>
        </p:sp>
        <p:grpSp>
          <p:nvGrpSpPr>
            <p:cNvPr id="135" name="Group 1733">
              <a:extLst>
                <a:ext uri="{FF2B5EF4-FFF2-40B4-BE49-F238E27FC236}">
                  <a16:creationId xmlns:a16="http://schemas.microsoft.com/office/drawing/2014/main" id="{40614027-89BA-4AFF-8AD9-AE2064BFC77D}"/>
                </a:ext>
              </a:extLst>
            </p:cNvPr>
            <p:cNvGrpSpPr>
              <a:grpSpLocks/>
            </p:cNvGrpSpPr>
            <p:nvPr/>
          </p:nvGrpSpPr>
          <p:grpSpPr bwMode="auto">
            <a:xfrm>
              <a:off x="4732151" y="4397954"/>
              <a:ext cx="480767" cy="527372"/>
              <a:chOff x="8219581" y="3439117"/>
              <a:chExt cx="429527" cy="455151"/>
            </a:xfrm>
          </p:grpSpPr>
          <p:grpSp>
            <p:nvGrpSpPr>
              <p:cNvPr id="136" name="Group 1734">
                <a:extLst>
                  <a:ext uri="{FF2B5EF4-FFF2-40B4-BE49-F238E27FC236}">
                    <a16:creationId xmlns:a16="http://schemas.microsoft.com/office/drawing/2014/main" id="{4FBDAFAD-FDDE-432D-A483-7428BE70963A}"/>
                  </a:ext>
                </a:extLst>
              </p:cNvPr>
              <p:cNvGrpSpPr>
                <a:grpSpLocks/>
              </p:cNvGrpSpPr>
              <p:nvPr/>
            </p:nvGrpSpPr>
            <p:grpSpPr bwMode="auto">
              <a:xfrm>
                <a:off x="8219581" y="3481923"/>
                <a:ext cx="429527" cy="412345"/>
                <a:chOff x="5699125" y="3468688"/>
                <a:chExt cx="793751" cy="762000"/>
              </a:xfrm>
            </p:grpSpPr>
            <p:sp>
              <p:nvSpPr>
                <p:cNvPr id="142" name="Freeform 5">
                  <a:extLst>
                    <a:ext uri="{FF2B5EF4-FFF2-40B4-BE49-F238E27FC236}">
                      <a16:creationId xmlns:a16="http://schemas.microsoft.com/office/drawing/2014/main" id="{02A82DE8-A3DA-4614-9A4D-83A88AE23C53}"/>
                    </a:ext>
                  </a:extLst>
                </p:cNvPr>
                <p:cNvSpPr>
                  <a:spLocks/>
                </p:cNvSpPr>
                <p:nvPr/>
              </p:nvSpPr>
              <p:spPr bwMode="auto">
                <a:xfrm>
                  <a:off x="5699125" y="3467825"/>
                  <a:ext cx="785652" cy="762863"/>
                </a:xfrm>
                <a:custGeom>
                  <a:avLst/>
                  <a:gdLst>
                    <a:gd name="T0" fmla="*/ 108 w 228"/>
                    <a:gd name="T1" fmla="*/ 2 h 220"/>
                    <a:gd name="T2" fmla="*/ 147 w 228"/>
                    <a:gd name="T3" fmla="*/ 30 h 220"/>
                    <a:gd name="T4" fmla="*/ 197 w 228"/>
                    <a:gd name="T5" fmla="*/ 39 h 220"/>
                    <a:gd name="T6" fmla="*/ 199 w 228"/>
                    <a:gd name="T7" fmla="*/ 90 h 220"/>
                    <a:gd name="T8" fmla="*/ 223 w 228"/>
                    <a:gd name="T9" fmla="*/ 132 h 220"/>
                    <a:gd name="T10" fmla="*/ 188 w 228"/>
                    <a:gd name="T11" fmla="*/ 159 h 220"/>
                    <a:gd name="T12" fmla="*/ 171 w 228"/>
                    <a:gd name="T13" fmla="*/ 204 h 220"/>
                    <a:gd name="T14" fmla="*/ 121 w 228"/>
                    <a:gd name="T15" fmla="*/ 192 h 220"/>
                    <a:gd name="T16" fmla="*/ 73 w 228"/>
                    <a:gd name="T17" fmla="*/ 213 h 220"/>
                    <a:gd name="T18" fmla="*/ 48 w 228"/>
                    <a:gd name="T19" fmla="*/ 173 h 220"/>
                    <a:gd name="T20" fmla="*/ 4 w 228"/>
                    <a:gd name="T21" fmla="*/ 140 h 220"/>
                    <a:gd name="T22" fmla="*/ 29 w 228"/>
                    <a:gd name="T23" fmla="*/ 93 h 220"/>
                    <a:gd name="T24" fmla="*/ 24 w 228"/>
                    <a:gd name="T25" fmla="*/ 46 h 220"/>
                    <a:gd name="T26" fmla="*/ 73 w 228"/>
                    <a:gd name="T27" fmla="*/ 34 h 220"/>
                    <a:gd name="T28" fmla="*/ 108 w 228"/>
                    <a:gd name="T29" fmla="*/ 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8" h="220">
                      <a:moveTo>
                        <a:pt x="108" y="2"/>
                      </a:moveTo>
                      <a:cubicBezTo>
                        <a:pt x="133" y="0"/>
                        <a:pt x="130" y="23"/>
                        <a:pt x="147" y="30"/>
                      </a:cubicBezTo>
                      <a:cubicBezTo>
                        <a:pt x="163" y="38"/>
                        <a:pt x="180" y="21"/>
                        <a:pt x="197" y="39"/>
                      </a:cubicBezTo>
                      <a:cubicBezTo>
                        <a:pt x="213" y="57"/>
                        <a:pt x="194" y="71"/>
                        <a:pt x="199" y="90"/>
                      </a:cubicBezTo>
                      <a:cubicBezTo>
                        <a:pt x="204" y="108"/>
                        <a:pt x="228" y="106"/>
                        <a:pt x="223" y="132"/>
                      </a:cubicBezTo>
                      <a:cubicBezTo>
                        <a:pt x="219" y="157"/>
                        <a:pt x="199" y="143"/>
                        <a:pt x="188" y="159"/>
                      </a:cubicBezTo>
                      <a:cubicBezTo>
                        <a:pt x="178" y="175"/>
                        <a:pt x="187" y="192"/>
                        <a:pt x="171" y="204"/>
                      </a:cubicBezTo>
                      <a:cubicBezTo>
                        <a:pt x="155" y="216"/>
                        <a:pt x="141" y="191"/>
                        <a:pt x="121" y="192"/>
                      </a:cubicBezTo>
                      <a:cubicBezTo>
                        <a:pt x="102" y="194"/>
                        <a:pt x="94" y="220"/>
                        <a:pt x="73" y="213"/>
                      </a:cubicBezTo>
                      <a:cubicBezTo>
                        <a:pt x="50" y="206"/>
                        <a:pt x="63" y="189"/>
                        <a:pt x="48" y="173"/>
                      </a:cubicBezTo>
                      <a:cubicBezTo>
                        <a:pt x="33" y="158"/>
                        <a:pt x="9" y="160"/>
                        <a:pt x="4" y="140"/>
                      </a:cubicBezTo>
                      <a:cubicBezTo>
                        <a:pt x="0" y="121"/>
                        <a:pt x="25" y="112"/>
                        <a:pt x="29" y="93"/>
                      </a:cubicBezTo>
                      <a:cubicBezTo>
                        <a:pt x="33" y="74"/>
                        <a:pt x="11" y="65"/>
                        <a:pt x="24" y="46"/>
                      </a:cubicBezTo>
                      <a:cubicBezTo>
                        <a:pt x="38" y="28"/>
                        <a:pt x="55" y="44"/>
                        <a:pt x="73" y="34"/>
                      </a:cubicBezTo>
                      <a:cubicBezTo>
                        <a:pt x="90" y="25"/>
                        <a:pt x="83" y="4"/>
                        <a:pt x="108" y="2"/>
                      </a:cubicBezTo>
                      <a:close/>
                    </a:path>
                  </a:pathLst>
                </a:custGeom>
                <a:noFill/>
                <a:ln w="19050"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162560" tIns="81280" rIns="162560" bIns="81280"/>
                <a:lstStyle/>
                <a:p>
                  <a:pPr marL="0" marR="0" lvl="0" indent="0" defTabSz="121905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black"/>
                    </a:solidFill>
                    <a:effectLst/>
                    <a:uLnTx/>
                    <a:uFillTx/>
                  </a:endParaRPr>
                </a:p>
              </p:txBody>
            </p:sp>
            <p:sp>
              <p:nvSpPr>
                <p:cNvPr id="143" name="Freeform 6">
                  <a:extLst>
                    <a:ext uri="{FF2B5EF4-FFF2-40B4-BE49-F238E27FC236}">
                      <a16:creationId xmlns:a16="http://schemas.microsoft.com/office/drawing/2014/main" id="{4EF655FA-D5FB-4528-9EE1-4B49B04EB04D}"/>
                    </a:ext>
                  </a:extLst>
                </p:cNvPr>
                <p:cNvSpPr>
                  <a:spLocks/>
                </p:cNvSpPr>
                <p:nvPr/>
              </p:nvSpPr>
              <p:spPr bwMode="auto">
                <a:xfrm>
                  <a:off x="5715324" y="3475650"/>
                  <a:ext cx="777552" cy="751125"/>
                </a:xfrm>
                <a:custGeom>
                  <a:avLst/>
                  <a:gdLst>
                    <a:gd name="T0" fmla="*/ 154 w 225"/>
                    <a:gd name="T1" fmla="*/ 9 h 217"/>
                    <a:gd name="T2" fmla="*/ 173 w 225"/>
                    <a:gd name="T3" fmla="*/ 53 h 217"/>
                    <a:gd name="T4" fmla="*/ 218 w 225"/>
                    <a:gd name="T5" fmla="*/ 75 h 217"/>
                    <a:gd name="T6" fmla="*/ 198 w 225"/>
                    <a:gd name="T7" fmla="*/ 122 h 217"/>
                    <a:gd name="T8" fmla="*/ 201 w 225"/>
                    <a:gd name="T9" fmla="*/ 170 h 217"/>
                    <a:gd name="T10" fmla="*/ 155 w 225"/>
                    <a:gd name="T11" fmla="*/ 183 h 217"/>
                    <a:gd name="T12" fmla="*/ 119 w 225"/>
                    <a:gd name="T13" fmla="*/ 216 h 217"/>
                    <a:gd name="T14" fmla="*/ 77 w 225"/>
                    <a:gd name="T15" fmla="*/ 188 h 217"/>
                    <a:gd name="T16" fmla="*/ 24 w 225"/>
                    <a:gd name="T17" fmla="*/ 184 h 217"/>
                    <a:gd name="T18" fmla="*/ 25 w 225"/>
                    <a:gd name="T19" fmla="*/ 130 h 217"/>
                    <a:gd name="T20" fmla="*/ 1 w 225"/>
                    <a:gd name="T21" fmla="*/ 86 h 217"/>
                    <a:gd name="T22" fmla="*/ 37 w 225"/>
                    <a:gd name="T23" fmla="*/ 56 h 217"/>
                    <a:gd name="T24" fmla="*/ 57 w 225"/>
                    <a:gd name="T25" fmla="*/ 11 h 217"/>
                    <a:gd name="T26" fmla="*/ 107 w 225"/>
                    <a:gd name="T27" fmla="*/ 24 h 217"/>
                    <a:gd name="T28" fmla="*/ 154 w 225"/>
                    <a:gd name="T29" fmla="*/ 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217">
                      <a:moveTo>
                        <a:pt x="154" y="9"/>
                      </a:moveTo>
                      <a:cubicBezTo>
                        <a:pt x="177" y="20"/>
                        <a:pt x="162" y="39"/>
                        <a:pt x="173" y="53"/>
                      </a:cubicBezTo>
                      <a:cubicBezTo>
                        <a:pt x="185" y="67"/>
                        <a:pt x="211" y="52"/>
                        <a:pt x="218" y="75"/>
                      </a:cubicBezTo>
                      <a:cubicBezTo>
                        <a:pt x="225" y="98"/>
                        <a:pt x="201" y="103"/>
                        <a:pt x="198" y="122"/>
                      </a:cubicBezTo>
                      <a:cubicBezTo>
                        <a:pt x="194" y="140"/>
                        <a:pt x="211" y="156"/>
                        <a:pt x="201" y="170"/>
                      </a:cubicBezTo>
                      <a:cubicBezTo>
                        <a:pt x="189" y="186"/>
                        <a:pt x="172" y="173"/>
                        <a:pt x="155" y="183"/>
                      </a:cubicBezTo>
                      <a:cubicBezTo>
                        <a:pt x="138" y="192"/>
                        <a:pt x="142" y="215"/>
                        <a:pt x="119" y="216"/>
                      </a:cubicBezTo>
                      <a:cubicBezTo>
                        <a:pt x="95" y="217"/>
                        <a:pt x="96" y="195"/>
                        <a:pt x="77" y="188"/>
                      </a:cubicBezTo>
                      <a:cubicBezTo>
                        <a:pt x="59" y="180"/>
                        <a:pt x="37" y="199"/>
                        <a:pt x="24" y="184"/>
                      </a:cubicBezTo>
                      <a:cubicBezTo>
                        <a:pt x="10" y="168"/>
                        <a:pt x="31" y="150"/>
                        <a:pt x="25" y="130"/>
                      </a:cubicBezTo>
                      <a:cubicBezTo>
                        <a:pt x="18" y="110"/>
                        <a:pt x="0" y="105"/>
                        <a:pt x="1" y="86"/>
                      </a:cubicBezTo>
                      <a:cubicBezTo>
                        <a:pt x="2" y="64"/>
                        <a:pt x="25" y="71"/>
                        <a:pt x="37" y="56"/>
                      </a:cubicBezTo>
                      <a:cubicBezTo>
                        <a:pt x="49" y="40"/>
                        <a:pt x="37" y="21"/>
                        <a:pt x="57" y="11"/>
                      </a:cubicBezTo>
                      <a:cubicBezTo>
                        <a:pt x="78" y="0"/>
                        <a:pt x="87" y="25"/>
                        <a:pt x="107" y="24"/>
                      </a:cubicBezTo>
                      <a:cubicBezTo>
                        <a:pt x="126" y="23"/>
                        <a:pt x="136" y="1"/>
                        <a:pt x="154" y="9"/>
                      </a:cubicBezTo>
                      <a:close/>
                    </a:path>
                  </a:pathLst>
                </a:custGeom>
                <a:noFill/>
                <a:ln w="19050"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162560" tIns="81280" rIns="162560" bIns="81280"/>
                <a:lstStyle/>
                <a:p>
                  <a:pPr marL="0" marR="0" lvl="0" indent="0" defTabSz="121905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black"/>
                    </a:solidFill>
                    <a:effectLst/>
                    <a:uLnTx/>
                    <a:uFillTx/>
                  </a:endParaRPr>
                </a:p>
              </p:txBody>
            </p:sp>
          </p:grpSp>
          <p:grpSp>
            <p:nvGrpSpPr>
              <p:cNvPr id="137" name="Group 1735">
                <a:extLst>
                  <a:ext uri="{FF2B5EF4-FFF2-40B4-BE49-F238E27FC236}">
                    <a16:creationId xmlns:a16="http://schemas.microsoft.com/office/drawing/2014/main" id="{881346A8-BA94-4B67-A5C2-E3204EE326E2}"/>
                  </a:ext>
                </a:extLst>
              </p:cNvPr>
              <p:cNvGrpSpPr>
                <a:grpSpLocks/>
              </p:cNvGrpSpPr>
              <p:nvPr/>
            </p:nvGrpSpPr>
            <p:grpSpPr bwMode="auto">
              <a:xfrm>
                <a:off x="8346567" y="3439117"/>
                <a:ext cx="175199" cy="123059"/>
                <a:chOff x="7997202" y="6214672"/>
                <a:chExt cx="175199" cy="123059"/>
              </a:xfrm>
            </p:grpSpPr>
            <p:sp>
              <p:nvSpPr>
                <p:cNvPr id="138" name="Oval 137">
                  <a:extLst>
                    <a:ext uri="{FF2B5EF4-FFF2-40B4-BE49-F238E27FC236}">
                      <a16:creationId xmlns:a16="http://schemas.microsoft.com/office/drawing/2014/main" id="{DC5C5C9C-4838-4D42-954F-99FB84893E98}"/>
                    </a:ext>
                  </a:extLst>
                </p:cNvPr>
                <p:cNvSpPr>
                  <a:spLocks noChangeAspect="1"/>
                </p:cNvSpPr>
                <p:nvPr/>
              </p:nvSpPr>
              <p:spPr>
                <a:xfrm>
                  <a:off x="8018965" y="6214672"/>
                  <a:ext cx="87782" cy="87782"/>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139" name="Oval 138">
                  <a:extLst>
                    <a:ext uri="{FF2B5EF4-FFF2-40B4-BE49-F238E27FC236}">
                      <a16:creationId xmlns:a16="http://schemas.microsoft.com/office/drawing/2014/main" id="{DC9CB5BD-0BF4-4927-9102-D77B29D08E38}"/>
                    </a:ext>
                  </a:extLst>
                </p:cNvPr>
                <p:cNvSpPr>
                  <a:spLocks noChangeAspect="1"/>
                </p:cNvSpPr>
                <p:nvPr/>
              </p:nvSpPr>
              <p:spPr>
                <a:xfrm>
                  <a:off x="8084619" y="6214672"/>
                  <a:ext cx="87782" cy="87782"/>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140" name="Oval 139">
                  <a:extLst>
                    <a:ext uri="{FF2B5EF4-FFF2-40B4-BE49-F238E27FC236}">
                      <a16:creationId xmlns:a16="http://schemas.microsoft.com/office/drawing/2014/main" id="{5748D5FF-88FD-4C7A-8775-F287E6E64B2A}"/>
                    </a:ext>
                  </a:extLst>
                </p:cNvPr>
                <p:cNvSpPr>
                  <a:spLocks noChangeAspect="1"/>
                </p:cNvSpPr>
                <p:nvPr/>
              </p:nvSpPr>
              <p:spPr>
                <a:xfrm>
                  <a:off x="7997202" y="6249949"/>
                  <a:ext cx="87782" cy="87782"/>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141" name="Oval 140">
                  <a:extLst>
                    <a:ext uri="{FF2B5EF4-FFF2-40B4-BE49-F238E27FC236}">
                      <a16:creationId xmlns:a16="http://schemas.microsoft.com/office/drawing/2014/main" id="{F79A34F8-73E4-469D-A82F-5FAF4CD74394}"/>
                    </a:ext>
                  </a:extLst>
                </p:cNvPr>
                <p:cNvSpPr>
                  <a:spLocks noChangeAspect="1"/>
                </p:cNvSpPr>
                <p:nvPr/>
              </p:nvSpPr>
              <p:spPr>
                <a:xfrm>
                  <a:off x="8062856" y="6249949"/>
                  <a:ext cx="87782" cy="87782"/>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grpSp>
        </p:grpSp>
        <p:grpSp>
          <p:nvGrpSpPr>
            <p:cNvPr id="144" name="Group 143">
              <a:extLst>
                <a:ext uri="{FF2B5EF4-FFF2-40B4-BE49-F238E27FC236}">
                  <a16:creationId xmlns:a16="http://schemas.microsoft.com/office/drawing/2014/main" id="{EFEEA521-797B-4DD9-9A8B-24A3E43EB412}"/>
                </a:ext>
              </a:extLst>
            </p:cNvPr>
            <p:cNvGrpSpPr/>
            <p:nvPr/>
          </p:nvGrpSpPr>
          <p:grpSpPr>
            <a:xfrm>
              <a:off x="912357" y="1529181"/>
              <a:ext cx="1412863" cy="1412863"/>
              <a:chOff x="1168497" y="1452599"/>
              <a:chExt cx="914400" cy="914400"/>
            </a:xfrm>
          </p:grpSpPr>
          <p:grpSp>
            <p:nvGrpSpPr>
              <p:cNvPr id="145" name="Group 144">
                <a:extLst>
                  <a:ext uri="{FF2B5EF4-FFF2-40B4-BE49-F238E27FC236}">
                    <a16:creationId xmlns:a16="http://schemas.microsoft.com/office/drawing/2014/main" id="{D3E89B60-2F6D-4910-93AB-3CF27DB7177F}"/>
                  </a:ext>
                </a:extLst>
              </p:cNvPr>
              <p:cNvGrpSpPr>
                <a:grpSpLocks noChangeAspect="1"/>
              </p:cNvGrpSpPr>
              <p:nvPr/>
            </p:nvGrpSpPr>
            <p:grpSpPr>
              <a:xfrm>
                <a:off x="1168497" y="1452599"/>
                <a:ext cx="914400" cy="914400"/>
                <a:chOff x="1171673" y="1455775"/>
                <a:chExt cx="904749" cy="904749"/>
              </a:xfrm>
            </p:grpSpPr>
            <p:grpSp>
              <p:nvGrpSpPr>
                <p:cNvPr id="270" name="Group 269">
                  <a:extLst>
                    <a:ext uri="{FF2B5EF4-FFF2-40B4-BE49-F238E27FC236}">
                      <a16:creationId xmlns:a16="http://schemas.microsoft.com/office/drawing/2014/main" id="{EFDF56B9-F0C3-47CA-AAE4-C6536B803F4B}"/>
                    </a:ext>
                  </a:extLst>
                </p:cNvPr>
                <p:cNvGrpSpPr/>
                <p:nvPr/>
              </p:nvGrpSpPr>
              <p:grpSpPr>
                <a:xfrm>
                  <a:off x="1171673" y="1455775"/>
                  <a:ext cx="904749" cy="904749"/>
                  <a:chOff x="-902187" y="-562039"/>
                  <a:chExt cx="1814958" cy="1814958"/>
                </a:xfrm>
              </p:grpSpPr>
              <p:grpSp>
                <p:nvGrpSpPr>
                  <p:cNvPr id="282" name="Group 281">
                    <a:extLst>
                      <a:ext uri="{FF2B5EF4-FFF2-40B4-BE49-F238E27FC236}">
                        <a16:creationId xmlns:a16="http://schemas.microsoft.com/office/drawing/2014/main" id="{57EA626D-6428-4DC7-83C6-467B34D1C0CE}"/>
                      </a:ext>
                    </a:extLst>
                  </p:cNvPr>
                  <p:cNvGrpSpPr/>
                  <p:nvPr/>
                </p:nvGrpSpPr>
                <p:grpSpPr>
                  <a:xfrm>
                    <a:off x="-106330" y="-562039"/>
                    <a:ext cx="223243" cy="1814958"/>
                    <a:chOff x="-1734058" y="-2464228"/>
                    <a:chExt cx="182924" cy="1487168"/>
                  </a:xfrm>
                </p:grpSpPr>
                <p:sp>
                  <p:nvSpPr>
                    <p:cNvPr id="288" name="Rectangle 287">
                      <a:extLst>
                        <a:ext uri="{FF2B5EF4-FFF2-40B4-BE49-F238E27FC236}">
                          <a16:creationId xmlns:a16="http://schemas.microsoft.com/office/drawing/2014/main" id="{58056450-4618-4A94-BCA2-2103300D41E5}"/>
                        </a:ext>
                      </a:extLst>
                    </p:cNvPr>
                    <p:cNvSpPr/>
                    <p:nvPr/>
                  </p:nvSpPr>
                  <p:spPr>
                    <a:xfrm>
                      <a:off x="-1665455" y="-2417316"/>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89" name="Flowchart: Delay 21">
                      <a:extLst>
                        <a:ext uri="{FF2B5EF4-FFF2-40B4-BE49-F238E27FC236}">
                          <a16:creationId xmlns:a16="http://schemas.microsoft.com/office/drawing/2014/main" id="{BB9BF580-7AC5-4342-AF16-59C146E921BD}"/>
                        </a:ext>
                      </a:extLst>
                    </p:cNvPr>
                    <p:cNvSpPr/>
                    <p:nvPr/>
                  </p:nvSpPr>
                  <p:spPr>
                    <a:xfrm rot="16200000">
                      <a:off x="-1680355" y="-1106281"/>
                      <a:ext cx="75518"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ysClr val="window" lastClr="FFFFFF">
                        <a:lumMod val="65000"/>
                      </a:sys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290" name="Flowchart: Delay 21">
                      <a:extLst>
                        <a:ext uri="{FF2B5EF4-FFF2-40B4-BE49-F238E27FC236}">
                          <a16:creationId xmlns:a16="http://schemas.microsoft.com/office/drawing/2014/main" id="{7FE00234-5D61-4473-8BE7-C0B5EEB3D687}"/>
                        </a:ext>
                      </a:extLst>
                    </p:cNvPr>
                    <p:cNvSpPr/>
                    <p:nvPr/>
                  </p:nvSpPr>
                  <p:spPr>
                    <a:xfrm rot="5400000">
                      <a:off x="-1680354" y="-2517931"/>
                      <a:ext cx="75517"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rgbClr val="FFFFFF">
                        <a:lumMod val="65000"/>
                      </a:srgb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291" name="Rectangle 290">
                      <a:extLst>
                        <a:ext uri="{FF2B5EF4-FFF2-40B4-BE49-F238E27FC236}">
                          <a16:creationId xmlns:a16="http://schemas.microsoft.com/office/drawing/2014/main" id="{10619C8B-D474-4638-AA1A-803388AF750D}"/>
                        </a:ext>
                      </a:extLst>
                    </p:cNvPr>
                    <p:cNvSpPr/>
                    <p:nvPr/>
                  </p:nvSpPr>
                  <p:spPr>
                    <a:xfrm>
                      <a:off x="-1665455" y="-1156744"/>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grpSp>
                <p:nvGrpSpPr>
                  <p:cNvPr id="283" name="Group 282">
                    <a:extLst>
                      <a:ext uri="{FF2B5EF4-FFF2-40B4-BE49-F238E27FC236}">
                        <a16:creationId xmlns:a16="http://schemas.microsoft.com/office/drawing/2014/main" id="{A0CBC733-61CF-439F-A436-69617C43820D}"/>
                      </a:ext>
                    </a:extLst>
                  </p:cNvPr>
                  <p:cNvGrpSpPr/>
                  <p:nvPr/>
                </p:nvGrpSpPr>
                <p:grpSpPr>
                  <a:xfrm rot="16200000">
                    <a:off x="-106330" y="-562039"/>
                    <a:ext cx="223243" cy="1814958"/>
                    <a:chOff x="-1734058" y="-2464228"/>
                    <a:chExt cx="182924" cy="1487168"/>
                  </a:xfrm>
                </p:grpSpPr>
                <p:sp>
                  <p:nvSpPr>
                    <p:cNvPr id="284" name="Rectangle 283">
                      <a:extLst>
                        <a:ext uri="{FF2B5EF4-FFF2-40B4-BE49-F238E27FC236}">
                          <a16:creationId xmlns:a16="http://schemas.microsoft.com/office/drawing/2014/main" id="{36280FDE-D6E1-4BBB-A974-ACB3945258DB}"/>
                        </a:ext>
                      </a:extLst>
                    </p:cNvPr>
                    <p:cNvSpPr/>
                    <p:nvPr/>
                  </p:nvSpPr>
                  <p:spPr>
                    <a:xfrm>
                      <a:off x="-1665455" y="-2417316"/>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85" name="Flowchart: Delay 21">
                      <a:extLst>
                        <a:ext uri="{FF2B5EF4-FFF2-40B4-BE49-F238E27FC236}">
                          <a16:creationId xmlns:a16="http://schemas.microsoft.com/office/drawing/2014/main" id="{EC7C1216-4C93-4C9D-8551-523FCAFFACA0}"/>
                        </a:ext>
                      </a:extLst>
                    </p:cNvPr>
                    <p:cNvSpPr/>
                    <p:nvPr/>
                  </p:nvSpPr>
                  <p:spPr>
                    <a:xfrm rot="16200000">
                      <a:off x="-1680355" y="-1106281"/>
                      <a:ext cx="75518"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ysClr val="window" lastClr="FFFFFF">
                        <a:lumMod val="65000"/>
                      </a:sys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286" name="Flowchart: Delay 21">
                      <a:extLst>
                        <a:ext uri="{FF2B5EF4-FFF2-40B4-BE49-F238E27FC236}">
                          <a16:creationId xmlns:a16="http://schemas.microsoft.com/office/drawing/2014/main" id="{D6CD0333-D195-4625-A26F-119F32F86EF6}"/>
                        </a:ext>
                      </a:extLst>
                    </p:cNvPr>
                    <p:cNvSpPr/>
                    <p:nvPr/>
                  </p:nvSpPr>
                  <p:spPr>
                    <a:xfrm rot="5400000">
                      <a:off x="-1680354" y="-2517931"/>
                      <a:ext cx="75517"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rgbClr val="FFFFFF">
                        <a:lumMod val="65000"/>
                      </a:srgb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287" name="Rectangle 286">
                      <a:extLst>
                        <a:ext uri="{FF2B5EF4-FFF2-40B4-BE49-F238E27FC236}">
                          <a16:creationId xmlns:a16="http://schemas.microsoft.com/office/drawing/2014/main" id="{AA760B5E-EEAD-4D3B-9F70-BB59D835164A}"/>
                        </a:ext>
                      </a:extLst>
                    </p:cNvPr>
                    <p:cNvSpPr/>
                    <p:nvPr/>
                  </p:nvSpPr>
                  <p:spPr>
                    <a:xfrm>
                      <a:off x="-1665455" y="-1156744"/>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grpSp>
            <p:grpSp>
              <p:nvGrpSpPr>
                <p:cNvPr id="271" name="Group 270">
                  <a:extLst>
                    <a:ext uri="{FF2B5EF4-FFF2-40B4-BE49-F238E27FC236}">
                      <a16:creationId xmlns:a16="http://schemas.microsoft.com/office/drawing/2014/main" id="{664AEE16-57C4-4032-B115-DC0454D44AE9}"/>
                    </a:ext>
                  </a:extLst>
                </p:cNvPr>
                <p:cNvGrpSpPr/>
                <p:nvPr/>
              </p:nvGrpSpPr>
              <p:grpSpPr>
                <a:xfrm rot="2700000">
                  <a:off x="1171673" y="1455775"/>
                  <a:ext cx="904749" cy="904749"/>
                  <a:chOff x="-902187" y="-562039"/>
                  <a:chExt cx="1814958" cy="1814958"/>
                </a:xfrm>
              </p:grpSpPr>
              <p:grpSp>
                <p:nvGrpSpPr>
                  <p:cNvPr id="272" name="Group 271">
                    <a:extLst>
                      <a:ext uri="{FF2B5EF4-FFF2-40B4-BE49-F238E27FC236}">
                        <a16:creationId xmlns:a16="http://schemas.microsoft.com/office/drawing/2014/main" id="{04FC383F-8420-4FB4-9F79-86F201E9BE10}"/>
                      </a:ext>
                    </a:extLst>
                  </p:cNvPr>
                  <p:cNvGrpSpPr/>
                  <p:nvPr/>
                </p:nvGrpSpPr>
                <p:grpSpPr>
                  <a:xfrm>
                    <a:off x="-106330" y="-562039"/>
                    <a:ext cx="223243" cy="1814958"/>
                    <a:chOff x="-1734058" y="-2464228"/>
                    <a:chExt cx="182924" cy="1487168"/>
                  </a:xfrm>
                </p:grpSpPr>
                <p:sp>
                  <p:nvSpPr>
                    <p:cNvPr id="278" name="Rectangle 277">
                      <a:extLst>
                        <a:ext uri="{FF2B5EF4-FFF2-40B4-BE49-F238E27FC236}">
                          <a16:creationId xmlns:a16="http://schemas.microsoft.com/office/drawing/2014/main" id="{851D7622-940B-42F6-B77A-413BBB0597F2}"/>
                        </a:ext>
                      </a:extLst>
                    </p:cNvPr>
                    <p:cNvSpPr/>
                    <p:nvPr/>
                  </p:nvSpPr>
                  <p:spPr>
                    <a:xfrm>
                      <a:off x="-1665455" y="-2417316"/>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79" name="Flowchart: Delay 21">
                      <a:extLst>
                        <a:ext uri="{FF2B5EF4-FFF2-40B4-BE49-F238E27FC236}">
                          <a16:creationId xmlns:a16="http://schemas.microsoft.com/office/drawing/2014/main" id="{B19FB9E6-4701-4590-9378-28260F45BEC1}"/>
                        </a:ext>
                      </a:extLst>
                    </p:cNvPr>
                    <p:cNvSpPr/>
                    <p:nvPr/>
                  </p:nvSpPr>
                  <p:spPr>
                    <a:xfrm rot="16200000">
                      <a:off x="-1680355" y="-1106281"/>
                      <a:ext cx="75518"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ysClr val="window" lastClr="FFFFFF">
                        <a:lumMod val="65000"/>
                      </a:sys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280" name="Flowchart: Delay 21">
                      <a:extLst>
                        <a:ext uri="{FF2B5EF4-FFF2-40B4-BE49-F238E27FC236}">
                          <a16:creationId xmlns:a16="http://schemas.microsoft.com/office/drawing/2014/main" id="{9A6A3DBA-8F13-46A6-A866-EA1E08CC96A7}"/>
                        </a:ext>
                      </a:extLst>
                    </p:cNvPr>
                    <p:cNvSpPr/>
                    <p:nvPr/>
                  </p:nvSpPr>
                  <p:spPr>
                    <a:xfrm rot="5400000">
                      <a:off x="-1680354" y="-2517931"/>
                      <a:ext cx="75517"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rgbClr val="FFFFFF">
                        <a:lumMod val="65000"/>
                      </a:srgb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281" name="Rectangle 280">
                      <a:extLst>
                        <a:ext uri="{FF2B5EF4-FFF2-40B4-BE49-F238E27FC236}">
                          <a16:creationId xmlns:a16="http://schemas.microsoft.com/office/drawing/2014/main" id="{783039BA-1C41-4DB5-9C18-917837009EC3}"/>
                        </a:ext>
                      </a:extLst>
                    </p:cNvPr>
                    <p:cNvSpPr/>
                    <p:nvPr/>
                  </p:nvSpPr>
                  <p:spPr>
                    <a:xfrm>
                      <a:off x="-1665455" y="-1156744"/>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grpSp>
                <p:nvGrpSpPr>
                  <p:cNvPr id="273" name="Group 272">
                    <a:extLst>
                      <a:ext uri="{FF2B5EF4-FFF2-40B4-BE49-F238E27FC236}">
                        <a16:creationId xmlns:a16="http://schemas.microsoft.com/office/drawing/2014/main" id="{A0D97E8C-6BC6-4295-882A-5AAEE158A34E}"/>
                      </a:ext>
                    </a:extLst>
                  </p:cNvPr>
                  <p:cNvGrpSpPr/>
                  <p:nvPr/>
                </p:nvGrpSpPr>
                <p:grpSpPr>
                  <a:xfrm rot="16200000">
                    <a:off x="-106330" y="-562039"/>
                    <a:ext cx="223243" cy="1814958"/>
                    <a:chOff x="-1734058" y="-2464228"/>
                    <a:chExt cx="182924" cy="1487168"/>
                  </a:xfrm>
                </p:grpSpPr>
                <p:sp>
                  <p:nvSpPr>
                    <p:cNvPr id="274" name="Rectangle 273">
                      <a:extLst>
                        <a:ext uri="{FF2B5EF4-FFF2-40B4-BE49-F238E27FC236}">
                          <a16:creationId xmlns:a16="http://schemas.microsoft.com/office/drawing/2014/main" id="{010FB36D-BF96-4220-A996-7D6C8C597155}"/>
                        </a:ext>
                      </a:extLst>
                    </p:cNvPr>
                    <p:cNvSpPr/>
                    <p:nvPr/>
                  </p:nvSpPr>
                  <p:spPr>
                    <a:xfrm>
                      <a:off x="-1665455" y="-2417316"/>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75" name="Flowchart: Delay 21">
                      <a:extLst>
                        <a:ext uri="{FF2B5EF4-FFF2-40B4-BE49-F238E27FC236}">
                          <a16:creationId xmlns:a16="http://schemas.microsoft.com/office/drawing/2014/main" id="{9F6B5426-2E0A-45D5-A4A3-A980DFAF9C25}"/>
                        </a:ext>
                      </a:extLst>
                    </p:cNvPr>
                    <p:cNvSpPr/>
                    <p:nvPr/>
                  </p:nvSpPr>
                  <p:spPr>
                    <a:xfrm rot="16200000">
                      <a:off x="-1680355" y="-1106281"/>
                      <a:ext cx="75518"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ysClr val="window" lastClr="FFFFFF">
                        <a:lumMod val="65000"/>
                      </a:sys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276" name="Flowchart: Delay 21">
                      <a:extLst>
                        <a:ext uri="{FF2B5EF4-FFF2-40B4-BE49-F238E27FC236}">
                          <a16:creationId xmlns:a16="http://schemas.microsoft.com/office/drawing/2014/main" id="{25F9A116-1D40-43D3-A1DF-89845B43069F}"/>
                        </a:ext>
                      </a:extLst>
                    </p:cNvPr>
                    <p:cNvSpPr/>
                    <p:nvPr/>
                  </p:nvSpPr>
                  <p:spPr>
                    <a:xfrm rot="5400000">
                      <a:off x="-1680354" y="-2517931"/>
                      <a:ext cx="75517"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rgbClr val="FFFFFF">
                        <a:lumMod val="65000"/>
                      </a:srgb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277" name="Rectangle 276">
                      <a:extLst>
                        <a:ext uri="{FF2B5EF4-FFF2-40B4-BE49-F238E27FC236}">
                          <a16:creationId xmlns:a16="http://schemas.microsoft.com/office/drawing/2014/main" id="{C2634405-3827-4A13-95F7-AD68BBD9F2DE}"/>
                        </a:ext>
                      </a:extLst>
                    </p:cNvPr>
                    <p:cNvSpPr/>
                    <p:nvPr/>
                  </p:nvSpPr>
                  <p:spPr>
                    <a:xfrm>
                      <a:off x="-1665455" y="-1156744"/>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grpSp>
          </p:grpSp>
          <p:grpSp>
            <p:nvGrpSpPr>
              <p:cNvPr id="146" name="Group 145">
                <a:extLst>
                  <a:ext uri="{FF2B5EF4-FFF2-40B4-BE49-F238E27FC236}">
                    <a16:creationId xmlns:a16="http://schemas.microsoft.com/office/drawing/2014/main" id="{E2745DF9-0F98-4355-B579-F71074D6AF03}"/>
                  </a:ext>
                </a:extLst>
              </p:cNvPr>
              <p:cNvGrpSpPr>
                <a:grpSpLocks noChangeAspect="1"/>
              </p:cNvGrpSpPr>
              <p:nvPr/>
            </p:nvGrpSpPr>
            <p:grpSpPr>
              <a:xfrm>
                <a:off x="1259842" y="1544039"/>
                <a:ext cx="731710" cy="731520"/>
                <a:chOff x="1263803" y="1547999"/>
                <a:chExt cx="720489" cy="720302"/>
              </a:xfrm>
            </p:grpSpPr>
            <p:sp>
              <p:nvSpPr>
                <p:cNvPr id="147" name="Oval 146">
                  <a:extLst>
                    <a:ext uri="{FF2B5EF4-FFF2-40B4-BE49-F238E27FC236}">
                      <a16:creationId xmlns:a16="http://schemas.microsoft.com/office/drawing/2014/main" id="{D04CBEFA-46AF-4C39-8A11-6C664736BAA2}"/>
                    </a:ext>
                  </a:extLst>
                </p:cNvPr>
                <p:cNvSpPr/>
                <p:nvPr/>
              </p:nvSpPr>
              <p:spPr>
                <a:xfrm>
                  <a:off x="1263803" y="1547999"/>
                  <a:ext cx="720489" cy="720302"/>
                </a:xfrm>
                <a:prstGeom prst="ellipse">
                  <a:avLst/>
                </a:prstGeom>
                <a:gradFill>
                  <a:gsLst>
                    <a:gs pos="0">
                      <a:srgbClr val="8A97C9"/>
                    </a:gs>
                    <a:gs pos="85000">
                      <a:srgbClr val="1C254C"/>
                    </a:gs>
                  </a:gsLst>
                  <a:path path="circle">
                    <a:fillToRect l="50000" t="50000" r="50000" b="50000"/>
                  </a:path>
                </a:gradFill>
                <a:ln w="25400" cap="flat" cmpd="sng" algn="ctr">
                  <a:solidFill>
                    <a:srgbClr val="A6A6A6"/>
                  </a:solid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48" name="Oval 147">
                  <a:extLst>
                    <a:ext uri="{FF2B5EF4-FFF2-40B4-BE49-F238E27FC236}">
                      <a16:creationId xmlns:a16="http://schemas.microsoft.com/office/drawing/2014/main" id="{91465207-6BCA-40C2-A921-4B224719A11D}"/>
                    </a:ext>
                  </a:extLst>
                </p:cNvPr>
                <p:cNvSpPr>
                  <a:spLocks noChangeAspect="1"/>
                </p:cNvSpPr>
                <p:nvPr/>
              </p:nvSpPr>
              <p:spPr>
                <a:xfrm rot="2700000">
                  <a:off x="1627068" y="1814483"/>
                  <a:ext cx="53418" cy="53404"/>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49" name="Freeform 978">
                  <a:extLst>
                    <a:ext uri="{FF2B5EF4-FFF2-40B4-BE49-F238E27FC236}">
                      <a16:creationId xmlns:a16="http://schemas.microsoft.com/office/drawing/2014/main" id="{6D0F65AC-0C5C-4CC7-8D1D-DB96CA17099E}"/>
                    </a:ext>
                  </a:extLst>
                </p:cNvPr>
                <p:cNvSpPr/>
                <p:nvPr/>
              </p:nvSpPr>
              <p:spPr>
                <a:xfrm rot="16741883" flipH="1" flipV="1">
                  <a:off x="1588565" y="1812301"/>
                  <a:ext cx="235295" cy="62506"/>
                </a:xfrm>
                <a:custGeom>
                  <a:avLst/>
                  <a:gdLst>
                    <a:gd name="connsiteX0" fmla="*/ 0 w 373380"/>
                    <a:gd name="connsiteY0" fmla="*/ 63676 h 117016"/>
                    <a:gd name="connsiteX1" fmla="*/ 83820 w 373380"/>
                    <a:gd name="connsiteY1" fmla="*/ 2716 h 117016"/>
                    <a:gd name="connsiteX2" fmla="*/ 213360 w 373380"/>
                    <a:gd name="connsiteY2" fmla="*/ 117016 h 117016"/>
                    <a:gd name="connsiteX3" fmla="*/ 312420 w 373380"/>
                    <a:gd name="connsiteY3" fmla="*/ 2716 h 117016"/>
                    <a:gd name="connsiteX4" fmla="*/ 373380 w 373380"/>
                    <a:gd name="connsiteY4" fmla="*/ 33196 h 117016"/>
                    <a:gd name="connsiteX5" fmla="*/ 373380 w 373380"/>
                    <a:gd name="connsiteY5" fmla="*/ 33196 h 117016"/>
                    <a:gd name="connsiteX6" fmla="*/ 373380 w 373380"/>
                    <a:gd name="connsiteY6" fmla="*/ 48436 h 117016"/>
                    <a:gd name="connsiteX0" fmla="*/ 0 w 450356"/>
                    <a:gd name="connsiteY0" fmla="*/ 63676 h 117016"/>
                    <a:gd name="connsiteX1" fmla="*/ 83820 w 450356"/>
                    <a:gd name="connsiteY1" fmla="*/ 2716 h 117016"/>
                    <a:gd name="connsiteX2" fmla="*/ 213360 w 450356"/>
                    <a:gd name="connsiteY2" fmla="*/ 117016 h 117016"/>
                    <a:gd name="connsiteX3" fmla="*/ 312420 w 450356"/>
                    <a:gd name="connsiteY3" fmla="*/ 2716 h 117016"/>
                    <a:gd name="connsiteX4" fmla="*/ 373380 w 450356"/>
                    <a:gd name="connsiteY4" fmla="*/ 33196 h 117016"/>
                    <a:gd name="connsiteX5" fmla="*/ 373380 w 450356"/>
                    <a:gd name="connsiteY5" fmla="*/ 33196 h 117016"/>
                    <a:gd name="connsiteX6" fmla="*/ 450355 w 450356"/>
                    <a:gd name="connsiteY6" fmla="*/ 98619 h 11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356" h="117016">
                      <a:moveTo>
                        <a:pt x="0" y="63676"/>
                      </a:moveTo>
                      <a:cubicBezTo>
                        <a:pt x="24130" y="28751"/>
                        <a:pt x="48260" y="-6174"/>
                        <a:pt x="83820" y="2716"/>
                      </a:cubicBezTo>
                      <a:cubicBezTo>
                        <a:pt x="119380" y="11606"/>
                        <a:pt x="175260" y="117016"/>
                        <a:pt x="213360" y="117016"/>
                      </a:cubicBezTo>
                      <a:cubicBezTo>
                        <a:pt x="251460" y="117016"/>
                        <a:pt x="285750" y="16686"/>
                        <a:pt x="312420" y="2716"/>
                      </a:cubicBezTo>
                      <a:cubicBezTo>
                        <a:pt x="339090" y="-11254"/>
                        <a:pt x="373380" y="33196"/>
                        <a:pt x="373380" y="33196"/>
                      </a:cubicBezTo>
                      <a:lnTo>
                        <a:pt x="373380" y="33196"/>
                      </a:lnTo>
                      <a:cubicBezTo>
                        <a:pt x="373380" y="38276"/>
                        <a:pt x="450355" y="93539"/>
                        <a:pt x="450355" y="98619"/>
                      </a:cubicBezTo>
                    </a:path>
                  </a:pathLst>
                </a:custGeom>
                <a:noFill/>
                <a:ln w="12700" cap="flat" cmpd="sng" algn="ctr">
                  <a:solidFill>
                    <a:srgbClr val="CC0000"/>
                  </a:solidFill>
                  <a:prstDash val="solid"/>
                  <a:miter lim="800000"/>
                </a:ln>
                <a:effectLst/>
              </p:spPr>
              <p:txBody>
                <a:bodyPr rtlCol="0" anchor="ctr"/>
                <a:lstStyle/>
                <a:p>
                  <a:pPr marL="0" marR="0" lvl="0" indent="0" algn="ctr"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50" name="Oval 149">
                  <a:extLst>
                    <a:ext uri="{FF2B5EF4-FFF2-40B4-BE49-F238E27FC236}">
                      <a16:creationId xmlns:a16="http://schemas.microsoft.com/office/drawing/2014/main" id="{7FFD8933-66BE-457C-9A19-3ECA25FFFE00}"/>
                    </a:ext>
                  </a:extLst>
                </p:cNvPr>
                <p:cNvSpPr>
                  <a:spLocks noChangeAspect="1"/>
                </p:cNvSpPr>
                <p:nvPr/>
              </p:nvSpPr>
              <p:spPr>
                <a:xfrm rot="2700000">
                  <a:off x="1696398" y="1851992"/>
                  <a:ext cx="40064" cy="40054"/>
                </a:xfrm>
                <a:prstGeom prst="ellipse">
                  <a:avLst/>
                </a:prstGeom>
                <a:gradFill>
                  <a:gsLst>
                    <a:gs pos="100000">
                      <a:srgbClr val="14737B"/>
                    </a:gs>
                    <a:gs pos="0">
                      <a:srgbClr val="A3E1CF"/>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51" name="Freeform 980">
                  <a:extLst>
                    <a:ext uri="{FF2B5EF4-FFF2-40B4-BE49-F238E27FC236}">
                      <a16:creationId xmlns:a16="http://schemas.microsoft.com/office/drawing/2014/main" id="{627E4895-30C2-4488-84A3-C7E528074C89}"/>
                    </a:ext>
                  </a:extLst>
                </p:cNvPr>
                <p:cNvSpPr/>
                <p:nvPr/>
              </p:nvSpPr>
              <p:spPr>
                <a:xfrm rot="10095534" flipV="1">
                  <a:off x="1571289" y="1853261"/>
                  <a:ext cx="217428" cy="62506"/>
                </a:xfrm>
                <a:custGeom>
                  <a:avLst/>
                  <a:gdLst>
                    <a:gd name="connsiteX0" fmla="*/ 0 w 373380"/>
                    <a:gd name="connsiteY0" fmla="*/ 63676 h 117016"/>
                    <a:gd name="connsiteX1" fmla="*/ 83820 w 373380"/>
                    <a:gd name="connsiteY1" fmla="*/ 2716 h 117016"/>
                    <a:gd name="connsiteX2" fmla="*/ 213360 w 373380"/>
                    <a:gd name="connsiteY2" fmla="*/ 117016 h 117016"/>
                    <a:gd name="connsiteX3" fmla="*/ 312420 w 373380"/>
                    <a:gd name="connsiteY3" fmla="*/ 2716 h 117016"/>
                    <a:gd name="connsiteX4" fmla="*/ 373380 w 373380"/>
                    <a:gd name="connsiteY4" fmla="*/ 33196 h 117016"/>
                    <a:gd name="connsiteX5" fmla="*/ 373380 w 373380"/>
                    <a:gd name="connsiteY5" fmla="*/ 33196 h 117016"/>
                    <a:gd name="connsiteX6" fmla="*/ 373380 w 373380"/>
                    <a:gd name="connsiteY6" fmla="*/ 48436 h 117016"/>
                    <a:gd name="connsiteX0" fmla="*/ 0 w 416159"/>
                    <a:gd name="connsiteY0" fmla="*/ 101109 h 117016"/>
                    <a:gd name="connsiteX1" fmla="*/ 126599 w 416159"/>
                    <a:gd name="connsiteY1" fmla="*/ 2716 h 117016"/>
                    <a:gd name="connsiteX2" fmla="*/ 256139 w 416159"/>
                    <a:gd name="connsiteY2" fmla="*/ 117016 h 117016"/>
                    <a:gd name="connsiteX3" fmla="*/ 355199 w 416159"/>
                    <a:gd name="connsiteY3" fmla="*/ 2716 h 117016"/>
                    <a:gd name="connsiteX4" fmla="*/ 416159 w 416159"/>
                    <a:gd name="connsiteY4" fmla="*/ 33196 h 117016"/>
                    <a:gd name="connsiteX5" fmla="*/ 416159 w 416159"/>
                    <a:gd name="connsiteY5" fmla="*/ 33196 h 117016"/>
                    <a:gd name="connsiteX6" fmla="*/ 416159 w 416159"/>
                    <a:gd name="connsiteY6" fmla="*/ 48436 h 11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159" h="117016">
                      <a:moveTo>
                        <a:pt x="0" y="101109"/>
                      </a:moveTo>
                      <a:cubicBezTo>
                        <a:pt x="24130" y="66184"/>
                        <a:pt x="83909" y="65"/>
                        <a:pt x="126599" y="2716"/>
                      </a:cubicBezTo>
                      <a:cubicBezTo>
                        <a:pt x="169289" y="5367"/>
                        <a:pt x="218039" y="117016"/>
                        <a:pt x="256139" y="117016"/>
                      </a:cubicBezTo>
                      <a:cubicBezTo>
                        <a:pt x="294239" y="117016"/>
                        <a:pt x="328529" y="16686"/>
                        <a:pt x="355199" y="2716"/>
                      </a:cubicBezTo>
                      <a:cubicBezTo>
                        <a:pt x="381869" y="-11254"/>
                        <a:pt x="416159" y="33196"/>
                        <a:pt x="416159" y="33196"/>
                      </a:cubicBezTo>
                      <a:lnTo>
                        <a:pt x="416159" y="33196"/>
                      </a:lnTo>
                      <a:lnTo>
                        <a:pt x="416159" y="48436"/>
                      </a:lnTo>
                    </a:path>
                  </a:pathLst>
                </a:custGeom>
                <a:noFill/>
                <a:ln w="12700" cap="flat" cmpd="sng" algn="ctr">
                  <a:solidFill>
                    <a:srgbClr val="CC0000"/>
                  </a:solidFill>
                  <a:prstDash val="solid"/>
                  <a:miter lim="800000"/>
                </a:ln>
                <a:effectLst/>
              </p:spPr>
              <p:txBody>
                <a:bodyPr rtlCol="0" anchor="ctr"/>
                <a:lstStyle/>
                <a:p>
                  <a:pPr marL="0" marR="0" lvl="0" indent="0" algn="ctr"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52" name="Oval 151">
                  <a:extLst>
                    <a:ext uri="{FF2B5EF4-FFF2-40B4-BE49-F238E27FC236}">
                      <a16:creationId xmlns:a16="http://schemas.microsoft.com/office/drawing/2014/main" id="{91A3B1ED-F4EF-4D9F-9CB3-C0BC492FD3F8}"/>
                    </a:ext>
                  </a:extLst>
                </p:cNvPr>
                <p:cNvSpPr/>
                <p:nvPr/>
              </p:nvSpPr>
              <p:spPr>
                <a:xfrm rot="2700000">
                  <a:off x="1632799" y="1885515"/>
                  <a:ext cx="38951" cy="40054"/>
                </a:xfrm>
                <a:prstGeom prst="ellipse">
                  <a:avLst/>
                </a:prstGeom>
                <a:gradFill>
                  <a:gsLst>
                    <a:gs pos="100000">
                      <a:srgbClr val="14737B"/>
                    </a:gs>
                    <a:gs pos="0">
                      <a:srgbClr val="A3E1CF"/>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53" name="Oval 152">
                  <a:extLst>
                    <a:ext uri="{FF2B5EF4-FFF2-40B4-BE49-F238E27FC236}">
                      <a16:creationId xmlns:a16="http://schemas.microsoft.com/office/drawing/2014/main" id="{5824A0E8-C3DC-4017-AA9D-991FCB2109A5}"/>
                    </a:ext>
                  </a:extLst>
                </p:cNvPr>
                <p:cNvSpPr>
                  <a:spLocks noChangeAspect="1"/>
                </p:cNvSpPr>
                <p:nvPr/>
              </p:nvSpPr>
              <p:spPr>
                <a:xfrm rot="2700000">
                  <a:off x="1684934" y="1794583"/>
                  <a:ext cx="53418" cy="53404"/>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nvGrpSpPr>
                <p:cNvPr id="154" name="Group 153">
                  <a:extLst>
                    <a:ext uri="{FF2B5EF4-FFF2-40B4-BE49-F238E27FC236}">
                      <a16:creationId xmlns:a16="http://schemas.microsoft.com/office/drawing/2014/main" id="{FF8A0153-0FBE-429F-83E5-AE440F516BF4}"/>
                    </a:ext>
                  </a:extLst>
                </p:cNvPr>
                <p:cNvGrpSpPr/>
                <p:nvPr/>
              </p:nvGrpSpPr>
              <p:grpSpPr>
                <a:xfrm>
                  <a:off x="1281199" y="1565728"/>
                  <a:ext cx="685699" cy="685698"/>
                  <a:chOff x="-1665221" y="-2140242"/>
                  <a:chExt cx="1127108" cy="1127108"/>
                </a:xfrm>
              </p:grpSpPr>
              <p:sp>
                <p:nvSpPr>
                  <p:cNvPr id="240" name="Oval 239">
                    <a:extLst>
                      <a:ext uri="{FF2B5EF4-FFF2-40B4-BE49-F238E27FC236}">
                        <a16:creationId xmlns:a16="http://schemas.microsoft.com/office/drawing/2014/main" id="{A28A44D0-A1CC-439F-A604-1D47243AE115}"/>
                      </a:ext>
                    </a:extLst>
                  </p:cNvPr>
                  <p:cNvSpPr/>
                  <p:nvPr/>
                </p:nvSpPr>
                <p:spPr>
                  <a:xfrm rot="2700000">
                    <a:off x="-769084" y="-1987017"/>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41" name="Oval 240">
                    <a:extLst>
                      <a:ext uri="{FF2B5EF4-FFF2-40B4-BE49-F238E27FC236}">
                        <a16:creationId xmlns:a16="http://schemas.microsoft.com/office/drawing/2014/main" id="{E92089C1-1D20-44DF-9E90-0224BE39A5EB}"/>
                      </a:ext>
                    </a:extLst>
                  </p:cNvPr>
                  <p:cNvSpPr/>
                  <p:nvPr/>
                </p:nvSpPr>
                <p:spPr>
                  <a:xfrm rot="13500000">
                    <a:off x="-1512004" y="-1244095"/>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42" name="Oval 241">
                    <a:extLst>
                      <a:ext uri="{FF2B5EF4-FFF2-40B4-BE49-F238E27FC236}">
                        <a16:creationId xmlns:a16="http://schemas.microsoft.com/office/drawing/2014/main" id="{A3206263-51DA-406A-AFFE-24D5480EFFAE}"/>
                      </a:ext>
                    </a:extLst>
                  </p:cNvPr>
                  <p:cNvSpPr/>
                  <p:nvPr/>
                </p:nvSpPr>
                <p:spPr>
                  <a:xfrm rot="3420000">
                    <a:off x="-699950" y="-1901649"/>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43" name="Oval 242">
                    <a:extLst>
                      <a:ext uri="{FF2B5EF4-FFF2-40B4-BE49-F238E27FC236}">
                        <a16:creationId xmlns:a16="http://schemas.microsoft.com/office/drawing/2014/main" id="{3361404A-A440-443B-A06E-F1B4D4216659}"/>
                      </a:ext>
                    </a:extLst>
                  </p:cNvPr>
                  <p:cNvSpPr/>
                  <p:nvPr/>
                </p:nvSpPr>
                <p:spPr>
                  <a:xfrm rot="14220000">
                    <a:off x="-1581138" y="-1329463"/>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44" name="Oval 243">
                    <a:extLst>
                      <a:ext uri="{FF2B5EF4-FFF2-40B4-BE49-F238E27FC236}">
                        <a16:creationId xmlns:a16="http://schemas.microsoft.com/office/drawing/2014/main" id="{1F5ECD67-89B9-405E-B982-D5001CB254CD}"/>
                      </a:ext>
                    </a:extLst>
                  </p:cNvPr>
                  <p:cNvSpPr/>
                  <p:nvPr/>
                </p:nvSpPr>
                <p:spPr>
                  <a:xfrm rot="4140000">
                    <a:off x="-650073" y="-1803776"/>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45" name="Oval 244">
                    <a:extLst>
                      <a:ext uri="{FF2B5EF4-FFF2-40B4-BE49-F238E27FC236}">
                        <a16:creationId xmlns:a16="http://schemas.microsoft.com/office/drawing/2014/main" id="{58DB4099-CD4C-4626-88E8-42160D5B8A5F}"/>
                      </a:ext>
                    </a:extLst>
                  </p:cNvPr>
                  <p:cNvSpPr/>
                  <p:nvPr/>
                </p:nvSpPr>
                <p:spPr>
                  <a:xfrm rot="14940000">
                    <a:off x="-1631016" y="-1427336"/>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46" name="Oval 245">
                    <a:extLst>
                      <a:ext uri="{FF2B5EF4-FFF2-40B4-BE49-F238E27FC236}">
                        <a16:creationId xmlns:a16="http://schemas.microsoft.com/office/drawing/2014/main" id="{17C69561-D103-44D3-AEB9-3D07EAFD7FBB}"/>
                      </a:ext>
                    </a:extLst>
                  </p:cNvPr>
                  <p:cNvSpPr/>
                  <p:nvPr/>
                </p:nvSpPr>
                <p:spPr>
                  <a:xfrm rot="4860000">
                    <a:off x="-621630" y="-1697679"/>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47" name="Oval 246">
                    <a:extLst>
                      <a:ext uri="{FF2B5EF4-FFF2-40B4-BE49-F238E27FC236}">
                        <a16:creationId xmlns:a16="http://schemas.microsoft.com/office/drawing/2014/main" id="{8FE4C358-7895-4C51-9827-E86924AB83C4}"/>
                      </a:ext>
                    </a:extLst>
                  </p:cNvPr>
                  <p:cNvSpPr/>
                  <p:nvPr/>
                </p:nvSpPr>
                <p:spPr>
                  <a:xfrm rot="15660000">
                    <a:off x="-1659457" y="-1533433"/>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48" name="Oval 247">
                    <a:extLst>
                      <a:ext uri="{FF2B5EF4-FFF2-40B4-BE49-F238E27FC236}">
                        <a16:creationId xmlns:a16="http://schemas.microsoft.com/office/drawing/2014/main" id="{1823BB75-2D8B-4689-A046-A8D650B1FC91}"/>
                      </a:ext>
                    </a:extLst>
                  </p:cNvPr>
                  <p:cNvSpPr/>
                  <p:nvPr/>
                </p:nvSpPr>
                <p:spPr>
                  <a:xfrm rot="5580000">
                    <a:off x="-615857" y="-1588001"/>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49" name="Oval 248">
                    <a:extLst>
                      <a:ext uri="{FF2B5EF4-FFF2-40B4-BE49-F238E27FC236}">
                        <a16:creationId xmlns:a16="http://schemas.microsoft.com/office/drawing/2014/main" id="{B8714A06-2869-4BB1-B09D-C2A3C1647047}"/>
                      </a:ext>
                    </a:extLst>
                  </p:cNvPr>
                  <p:cNvSpPr/>
                  <p:nvPr/>
                </p:nvSpPr>
                <p:spPr>
                  <a:xfrm rot="16380000">
                    <a:off x="-1665211" y="-1643131"/>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50" name="Oval 249">
                    <a:extLst>
                      <a:ext uri="{FF2B5EF4-FFF2-40B4-BE49-F238E27FC236}">
                        <a16:creationId xmlns:a16="http://schemas.microsoft.com/office/drawing/2014/main" id="{BE2AC4BF-B7F4-4EBC-8B39-75E144230400}"/>
                      </a:ext>
                    </a:extLst>
                  </p:cNvPr>
                  <p:cNvSpPr/>
                  <p:nvPr/>
                </p:nvSpPr>
                <p:spPr>
                  <a:xfrm rot="6300000">
                    <a:off x="-633025" y="-1479519"/>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51" name="Oval 250">
                    <a:extLst>
                      <a:ext uri="{FF2B5EF4-FFF2-40B4-BE49-F238E27FC236}">
                        <a16:creationId xmlns:a16="http://schemas.microsoft.com/office/drawing/2014/main" id="{8B417029-CC6D-4105-B5D0-5EF71B0F9E9C}"/>
                      </a:ext>
                    </a:extLst>
                  </p:cNvPr>
                  <p:cNvSpPr/>
                  <p:nvPr/>
                </p:nvSpPr>
                <p:spPr>
                  <a:xfrm rot="17100000">
                    <a:off x="-1648042" y="-1751614"/>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52" name="Oval 251">
                    <a:extLst>
                      <a:ext uri="{FF2B5EF4-FFF2-40B4-BE49-F238E27FC236}">
                        <a16:creationId xmlns:a16="http://schemas.microsoft.com/office/drawing/2014/main" id="{9084A1FD-DF0A-4294-A109-DAE6EAD3C96A}"/>
                      </a:ext>
                    </a:extLst>
                  </p:cNvPr>
                  <p:cNvSpPr/>
                  <p:nvPr/>
                </p:nvSpPr>
                <p:spPr>
                  <a:xfrm rot="7020000">
                    <a:off x="-672374" y="-1376982"/>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53" name="Oval 252">
                    <a:extLst>
                      <a:ext uri="{FF2B5EF4-FFF2-40B4-BE49-F238E27FC236}">
                        <a16:creationId xmlns:a16="http://schemas.microsoft.com/office/drawing/2014/main" id="{C6FC67D0-76D9-41E9-A144-9ADBCFB87604}"/>
                      </a:ext>
                    </a:extLst>
                  </p:cNvPr>
                  <p:cNvSpPr/>
                  <p:nvPr/>
                </p:nvSpPr>
                <p:spPr>
                  <a:xfrm rot="17820000">
                    <a:off x="-1608694" y="-1854151"/>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54" name="Oval 253">
                    <a:extLst>
                      <a:ext uri="{FF2B5EF4-FFF2-40B4-BE49-F238E27FC236}">
                        <a16:creationId xmlns:a16="http://schemas.microsoft.com/office/drawing/2014/main" id="{80BD0EFE-6259-40D8-9C28-7636002AF461}"/>
                      </a:ext>
                    </a:extLst>
                  </p:cNvPr>
                  <p:cNvSpPr/>
                  <p:nvPr/>
                </p:nvSpPr>
                <p:spPr>
                  <a:xfrm rot="7740000">
                    <a:off x="-732183" y="-1284872"/>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55" name="Oval 254">
                    <a:extLst>
                      <a:ext uri="{FF2B5EF4-FFF2-40B4-BE49-F238E27FC236}">
                        <a16:creationId xmlns:a16="http://schemas.microsoft.com/office/drawing/2014/main" id="{82CD9EA9-9321-44BE-B5DF-3105F82D1F96}"/>
                      </a:ext>
                    </a:extLst>
                  </p:cNvPr>
                  <p:cNvSpPr/>
                  <p:nvPr/>
                </p:nvSpPr>
                <p:spPr>
                  <a:xfrm rot="18540000">
                    <a:off x="-1548884" y="-1946259"/>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56" name="Oval 255">
                    <a:extLst>
                      <a:ext uri="{FF2B5EF4-FFF2-40B4-BE49-F238E27FC236}">
                        <a16:creationId xmlns:a16="http://schemas.microsoft.com/office/drawing/2014/main" id="{5594E362-BEFE-4D3E-910B-FB915758EE53}"/>
                      </a:ext>
                    </a:extLst>
                  </p:cNvPr>
                  <p:cNvSpPr/>
                  <p:nvPr/>
                </p:nvSpPr>
                <p:spPr>
                  <a:xfrm rot="8460000">
                    <a:off x="-809840" y="-1207216"/>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57" name="Oval 256">
                    <a:extLst>
                      <a:ext uri="{FF2B5EF4-FFF2-40B4-BE49-F238E27FC236}">
                        <a16:creationId xmlns:a16="http://schemas.microsoft.com/office/drawing/2014/main" id="{48F0EF14-607A-4C41-8102-ED95BEC8CC1D}"/>
                      </a:ext>
                    </a:extLst>
                  </p:cNvPr>
                  <p:cNvSpPr/>
                  <p:nvPr/>
                </p:nvSpPr>
                <p:spPr>
                  <a:xfrm rot="19260000">
                    <a:off x="-1471226" y="-2023915"/>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58" name="Oval 257">
                    <a:extLst>
                      <a:ext uri="{FF2B5EF4-FFF2-40B4-BE49-F238E27FC236}">
                        <a16:creationId xmlns:a16="http://schemas.microsoft.com/office/drawing/2014/main" id="{A97DB320-53D0-4C73-8B3E-0CB00703EB50}"/>
                      </a:ext>
                    </a:extLst>
                  </p:cNvPr>
                  <p:cNvSpPr/>
                  <p:nvPr/>
                </p:nvSpPr>
                <p:spPr>
                  <a:xfrm rot="9180000">
                    <a:off x="-901948" y="-1147408"/>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59" name="Oval 258">
                    <a:extLst>
                      <a:ext uri="{FF2B5EF4-FFF2-40B4-BE49-F238E27FC236}">
                        <a16:creationId xmlns:a16="http://schemas.microsoft.com/office/drawing/2014/main" id="{27CD8179-95CF-456A-8558-98E8A52F8355}"/>
                      </a:ext>
                    </a:extLst>
                  </p:cNvPr>
                  <p:cNvSpPr/>
                  <p:nvPr/>
                </p:nvSpPr>
                <p:spPr>
                  <a:xfrm rot="19980000">
                    <a:off x="-1379120" y="-2083727"/>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60" name="Oval 259">
                    <a:extLst>
                      <a:ext uri="{FF2B5EF4-FFF2-40B4-BE49-F238E27FC236}">
                        <a16:creationId xmlns:a16="http://schemas.microsoft.com/office/drawing/2014/main" id="{0C26A8DD-992D-4310-9C5A-62116968B08F}"/>
                      </a:ext>
                    </a:extLst>
                  </p:cNvPr>
                  <p:cNvSpPr/>
                  <p:nvPr/>
                </p:nvSpPr>
                <p:spPr>
                  <a:xfrm rot="9900000">
                    <a:off x="-1004484" y="-1108058"/>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61" name="Oval 260">
                    <a:extLst>
                      <a:ext uri="{FF2B5EF4-FFF2-40B4-BE49-F238E27FC236}">
                        <a16:creationId xmlns:a16="http://schemas.microsoft.com/office/drawing/2014/main" id="{1441F4D4-C5FF-49AA-B752-BDB19ACBF2AE}"/>
                      </a:ext>
                    </a:extLst>
                  </p:cNvPr>
                  <p:cNvSpPr/>
                  <p:nvPr/>
                </p:nvSpPr>
                <p:spPr>
                  <a:xfrm rot="20700000">
                    <a:off x="-1276579" y="-2123076"/>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62" name="Oval 261">
                    <a:extLst>
                      <a:ext uri="{FF2B5EF4-FFF2-40B4-BE49-F238E27FC236}">
                        <a16:creationId xmlns:a16="http://schemas.microsoft.com/office/drawing/2014/main" id="{D25DB31F-89EB-4CFA-B9D9-089868C128A0}"/>
                      </a:ext>
                    </a:extLst>
                  </p:cNvPr>
                  <p:cNvSpPr/>
                  <p:nvPr/>
                </p:nvSpPr>
                <p:spPr>
                  <a:xfrm rot="10620000">
                    <a:off x="-1112966" y="-1090888"/>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63" name="Oval 262">
                    <a:extLst>
                      <a:ext uri="{FF2B5EF4-FFF2-40B4-BE49-F238E27FC236}">
                        <a16:creationId xmlns:a16="http://schemas.microsoft.com/office/drawing/2014/main" id="{FED16BD0-8046-4E58-A9BF-57ED1906E1F4}"/>
                      </a:ext>
                    </a:extLst>
                  </p:cNvPr>
                  <p:cNvSpPr/>
                  <p:nvPr/>
                </p:nvSpPr>
                <p:spPr>
                  <a:xfrm rot="21420000">
                    <a:off x="-1168095" y="-2140242"/>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64" name="Oval 263">
                    <a:extLst>
                      <a:ext uri="{FF2B5EF4-FFF2-40B4-BE49-F238E27FC236}">
                        <a16:creationId xmlns:a16="http://schemas.microsoft.com/office/drawing/2014/main" id="{99577EF4-355E-469E-8795-50BD6F40D24E}"/>
                      </a:ext>
                    </a:extLst>
                  </p:cNvPr>
                  <p:cNvSpPr/>
                  <p:nvPr/>
                </p:nvSpPr>
                <p:spPr>
                  <a:xfrm rot="11340000">
                    <a:off x="-1222664" y="-1096643"/>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65" name="Oval 264">
                    <a:extLst>
                      <a:ext uri="{FF2B5EF4-FFF2-40B4-BE49-F238E27FC236}">
                        <a16:creationId xmlns:a16="http://schemas.microsoft.com/office/drawing/2014/main" id="{92BE8C89-741E-44E4-944D-E20D1F337D46}"/>
                      </a:ext>
                    </a:extLst>
                  </p:cNvPr>
                  <p:cNvSpPr/>
                  <p:nvPr/>
                </p:nvSpPr>
                <p:spPr>
                  <a:xfrm rot="540000">
                    <a:off x="-1058424" y="-2134473"/>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66" name="Oval 265">
                    <a:extLst>
                      <a:ext uri="{FF2B5EF4-FFF2-40B4-BE49-F238E27FC236}">
                        <a16:creationId xmlns:a16="http://schemas.microsoft.com/office/drawing/2014/main" id="{4F2E5150-A9DD-425D-B5CE-CB230CDBDB22}"/>
                      </a:ext>
                    </a:extLst>
                  </p:cNvPr>
                  <p:cNvSpPr/>
                  <p:nvPr/>
                </p:nvSpPr>
                <p:spPr>
                  <a:xfrm rot="12060000">
                    <a:off x="-1328764" y="-1125086"/>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67" name="Oval 266">
                    <a:extLst>
                      <a:ext uri="{FF2B5EF4-FFF2-40B4-BE49-F238E27FC236}">
                        <a16:creationId xmlns:a16="http://schemas.microsoft.com/office/drawing/2014/main" id="{2E95309E-1B29-4846-9CB2-4DFFA5A577AE}"/>
                      </a:ext>
                    </a:extLst>
                  </p:cNvPr>
                  <p:cNvSpPr/>
                  <p:nvPr/>
                </p:nvSpPr>
                <p:spPr>
                  <a:xfrm rot="1260000">
                    <a:off x="-952322" y="-2106030"/>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68" name="Oval 267">
                    <a:extLst>
                      <a:ext uri="{FF2B5EF4-FFF2-40B4-BE49-F238E27FC236}">
                        <a16:creationId xmlns:a16="http://schemas.microsoft.com/office/drawing/2014/main" id="{D5664FAD-B101-4834-8F67-D027C77F7DFA}"/>
                      </a:ext>
                    </a:extLst>
                  </p:cNvPr>
                  <p:cNvSpPr/>
                  <p:nvPr/>
                </p:nvSpPr>
                <p:spPr>
                  <a:xfrm rot="12780000">
                    <a:off x="-1426638" y="-1174963"/>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269" name="Oval 268">
                    <a:extLst>
                      <a:ext uri="{FF2B5EF4-FFF2-40B4-BE49-F238E27FC236}">
                        <a16:creationId xmlns:a16="http://schemas.microsoft.com/office/drawing/2014/main" id="{95831CC5-7168-4B7A-8330-66AE18745DB9}"/>
                      </a:ext>
                    </a:extLst>
                  </p:cNvPr>
                  <p:cNvSpPr/>
                  <p:nvPr/>
                </p:nvSpPr>
                <p:spPr>
                  <a:xfrm rot="1980000">
                    <a:off x="-854462" y="-2056163"/>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nvGrpSpPr>
                <p:cNvPr id="155" name="Group 154">
                  <a:extLst>
                    <a:ext uri="{FF2B5EF4-FFF2-40B4-BE49-F238E27FC236}">
                      <a16:creationId xmlns:a16="http://schemas.microsoft.com/office/drawing/2014/main" id="{7B35C738-48A1-481D-A11E-FEA1D0761C27}"/>
                    </a:ext>
                  </a:extLst>
                </p:cNvPr>
                <p:cNvGrpSpPr>
                  <a:grpSpLocks noChangeAspect="1"/>
                </p:cNvGrpSpPr>
                <p:nvPr/>
              </p:nvGrpSpPr>
              <p:grpSpPr>
                <a:xfrm rot="2700000">
                  <a:off x="1478369" y="1632705"/>
                  <a:ext cx="300031" cy="574957"/>
                  <a:chOff x="7248472" y="2166950"/>
                  <a:chExt cx="839784" cy="1609730"/>
                </a:xfrm>
                <a:solidFill>
                  <a:srgbClr val="00B050"/>
                </a:solidFill>
              </p:grpSpPr>
              <p:sp>
                <p:nvSpPr>
                  <p:cNvPr id="156" name="Freeform 7">
                    <a:extLst>
                      <a:ext uri="{FF2B5EF4-FFF2-40B4-BE49-F238E27FC236}">
                        <a16:creationId xmlns:a16="http://schemas.microsoft.com/office/drawing/2014/main" id="{796D2310-09BF-4AF6-BC3C-52FB6B1D41B0}"/>
                      </a:ext>
                    </a:extLst>
                  </p:cNvPr>
                  <p:cNvSpPr>
                    <a:spLocks/>
                  </p:cNvSpPr>
                  <p:nvPr/>
                </p:nvSpPr>
                <p:spPr bwMode="auto">
                  <a:xfrm>
                    <a:off x="7853304" y="2784490"/>
                    <a:ext cx="111124" cy="128589"/>
                  </a:xfrm>
                  <a:custGeom>
                    <a:avLst/>
                    <a:gdLst>
                      <a:gd name="T0" fmla="*/ 70 w 70"/>
                      <a:gd name="T1" fmla="*/ 20 h 81"/>
                      <a:gd name="T2" fmla="*/ 35 w 70"/>
                      <a:gd name="T3" fmla="*/ 0 h 81"/>
                      <a:gd name="T4" fmla="*/ 0 w 70"/>
                      <a:gd name="T5" fmla="*/ 20 h 81"/>
                      <a:gd name="T6" fmla="*/ 0 w 70"/>
                      <a:gd name="T7" fmla="*/ 60 h 81"/>
                      <a:gd name="T8" fmla="*/ 35 w 70"/>
                      <a:gd name="T9" fmla="*/ 81 h 81"/>
                      <a:gd name="T10" fmla="*/ 70 w 70"/>
                      <a:gd name="T11" fmla="*/ 60 h 81"/>
                      <a:gd name="T12" fmla="*/ 70 w 70"/>
                      <a:gd name="T13" fmla="*/ 20 h 81"/>
                    </a:gdLst>
                    <a:ahLst/>
                    <a:cxnLst>
                      <a:cxn ang="0">
                        <a:pos x="T0" y="T1"/>
                      </a:cxn>
                      <a:cxn ang="0">
                        <a:pos x="T2" y="T3"/>
                      </a:cxn>
                      <a:cxn ang="0">
                        <a:pos x="T4" y="T5"/>
                      </a:cxn>
                      <a:cxn ang="0">
                        <a:pos x="T6" y="T7"/>
                      </a:cxn>
                      <a:cxn ang="0">
                        <a:pos x="T8" y="T9"/>
                      </a:cxn>
                      <a:cxn ang="0">
                        <a:pos x="T10" y="T11"/>
                      </a:cxn>
                      <a:cxn ang="0">
                        <a:pos x="T12" y="T13"/>
                      </a:cxn>
                    </a:cxnLst>
                    <a:rect l="0" t="0" r="r" b="b"/>
                    <a:pathLst>
                      <a:path w="70" h="81">
                        <a:moveTo>
                          <a:pt x="70" y="20"/>
                        </a:moveTo>
                        <a:lnTo>
                          <a:pt x="35" y="0"/>
                        </a:lnTo>
                        <a:lnTo>
                          <a:pt x="0" y="20"/>
                        </a:lnTo>
                        <a:lnTo>
                          <a:pt x="0" y="60"/>
                        </a:lnTo>
                        <a:lnTo>
                          <a:pt x="35" y="81"/>
                        </a:lnTo>
                        <a:lnTo>
                          <a:pt x="70" y="60"/>
                        </a:lnTo>
                        <a:lnTo>
                          <a:pt x="70"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7" name="Freeform 10">
                    <a:extLst>
                      <a:ext uri="{FF2B5EF4-FFF2-40B4-BE49-F238E27FC236}">
                        <a16:creationId xmlns:a16="http://schemas.microsoft.com/office/drawing/2014/main" id="{DE04B224-0A30-4D88-BC21-E8EFC025F6DF}"/>
                      </a:ext>
                    </a:extLst>
                  </p:cNvPr>
                  <p:cNvSpPr>
                    <a:spLocks/>
                  </p:cNvSpPr>
                  <p:nvPr/>
                </p:nvSpPr>
                <p:spPr bwMode="auto">
                  <a:xfrm>
                    <a:off x="7853303" y="2578114"/>
                    <a:ext cx="111124" cy="127000"/>
                  </a:xfrm>
                  <a:custGeom>
                    <a:avLst/>
                    <a:gdLst>
                      <a:gd name="T0" fmla="*/ 70 w 70"/>
                      <a:gd name="T1" fmla="*/ 20 h 80"/>
                      <a:gd name="T2" fmla="*/ 35 w 70"/>
                      <a:gd name="T3" fmla="*/ 0 h 80"/>
                      <a:gd name="T4" fmla="*/ 0 w 70"/>
                      <a:gd name="T5" fmla="*/ 20 h 80"/>
                      <a:gd name="T6" fmla="*/ 0 w 70"/>
                      <a:gd name="T7" fmla="*/ 61 h 80"/>
                      <a:gd name="T8" fmla="*/ 35 w 70"/>
                      <a:gd name="T9" fmla="*/ 80 h 80"/>
                      <a:gd name="T10" fmla="*/ 70 w 70"/>
                      <a:gd name="T11" fmla="*/ 61 h 80"/>
                      <a:gd name="T12" fmla="*/ 70 w 70"/>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20"/>
                        </a:moveTo>
                        <a:lnTo>
                          <a:pt x="35" y="0"/>
                        </a:lnTo>
                        <a:lnTo>
                          <a:pt x="0" y="20"/>
                        </a:lnTo>
                        <a:lnTo>
                          <a:pt x="0" y="61"/>
                        </a:lnTo>
                        <a:lnTo>
                          <a:pt x="35" y="80"/>
                        </a:lnTo>
                        <a:lnTo>
                          <a:pt x="70" y="61"/>
                        </a:lnTo>
                        <a:lnTo>
                          <a:pt x="70"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8" name="Freeform 14">
                    <a:extLst>
                      <a:ext uri="{FF2B5EF4-FFF2-40B4-BE49-F238E27FC236}">
                        <a16:creationId xmlns:a16="http://schemas.microsoft.com/office/drawing/2014/main" id="{823A40E5-F3D0-4E09-BD49-A7614B928A6C}"/>
                      </a:ext>
                    </a:extLst>
                  </p:cNvPr>
                  <p:cNvSpPr>
                    <a:spLocks/>
                  </p:cNvSpPr>
                  <p:nvPr/>
                </p:nvSpPr>
                <p:spPr bwMode="auto">
                  <a:xfrm>
                    <a:off x="7377057" y="2578114"/>
                    <a:ext cx="111124" cy="127000"/>
                  </a:xfrm>
                  <a:custGeom>
                    <a:avLst/>
                    <a:gdLst>
                      <a:gd name="T0" fmla="*/ 70 w 70"/>
                      <a:gd name="T1" fmla="*/ 20 h 80"/>
                      <a:gd name="T2" fmla="*/ 35 w 70"/>
                      <a:gd name="T3" fmla="*/ 0 h 80"/>
                      <a:gd name="T4" fmla="*/ 0 w 70"/>
                      <a:gd name="T5" fmla="*/ 20 h 80"/>
                      <a:gd name="T6" fmla="*/ 0 w 70"/>
                      <a:gd name="T7" fmla="*/ 61 h 80"/>
                      <a:gd name="T8" fmla="*/ 35 w 70"/>
                      <a:gd name="T9" fmla="*/ 80 h 80"/>
                      <a:gd name="T10" fmla="*/ 70 w 70"/>
                      <a:gd name="T11" fmla="*/ 61 h 80"/>
                      <a:gd name="T12" fmla="*/ 70 w 70"/>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20"/>
                        </a:moveTo>
                        <a:lnTo>
                          <a:pt x="35" y="0"/>
                        </a:lnTo>
                        <a:lnTo>
                          <a:pt x="0" y="20"/>
                        </a:lnTo>
                        <a:lnTo>
                          <a:pt x="0" y="61"/>
                        </a:lnTo>
                        <a:lnTo>
                          <a:pt x="35" y="80"/>
                        </a:lnTo>
                        <a:lnTo>
                          <a:pt x="70" y="61"/>
                        </a:lnTo>
                        <a:lnTo>
                          <a:pt x="70"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9" name="Freeform 15">
                    <a:extLst>
                      <a:ext uri="{FF2B5EF4-FFF2-40B4-BE49-F238E27FC236}">
                        <a16:creationId xmlns:a16="http://schemas.microsoft.com/office/drawing/2014/main" id="{60E837FD-AF9F-4890-B576-82A23A4ECC36}"/>
                      </a:ext>
                    </a:extLst>
                  </p:cNvPr>
                  <p:cNvSpPr>
                    <a:spLocks/>
                  </p:cNvSpPr>
                  <p:nvPr/>
                </p:nvSpPr>
                <p:spPr bwMode="auto">
                  <a:xfrm>
                    <a:off x="7853304" y="2371739"/>
                    <a:ext cx="111124" cy="128589"/>
                  </a:xfrm>
                  <a:custGeom>
                    <a:avLst/>
                    <a:gdLst>
                      <a:gd name="T0" fmla="*/ 70 w 70"/>
                      <a:gd name="T1" fmla="*/ 21 h 81"/>
                      <a:gd name="T2" fmla="*/ 35 w 70"/>
                      <a:gd name="T3" fmla="*/ 0 h 81"/>
                      <a:gd name="T4" fmla="*/ 0 w 70"/>
                      <a:gd name="T5" fmla="*/ 21 h 81"/>
                      <a:gd name="T6" fmla="*/ 0 w 70"/>
                      <a:gd name="T7" fmla="*/ 61 h 81"/>
                      <a:gd name="T8" fmla="*/ 35 w 70"/>
                      <a:gd name="T9" fmla="*/ 81 h 81"/>
                      <a:gd name="T10" fmla="*/ 70 w 70"/>
                      <a:gd name="T11" fmla="*/ 61 h 81"/>
                      <a:gd name="T12" fmla="*/ 70 w 70"/>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70" h="81">
                        <a:moveTo>
                          <a:pt x="70" y="21"/>
                        </a:moveTo>
                        <a:lnTo>
                          <a:pt x="35" y="0"/>
                        </a:lnTo>
                        <a:lnTo>
                          <a:pt x="0" y="21"/>
                        </a:lnTo>
                        <a:lnTo>
                          <a:pt x="0" y="61"/>
                        </a:lnTo>
                        <a:lnTo>
                          <a:pt x="35" y="81"/>
                        </a:lnTo>
                        <a:lnTo>
                          <a:pt x="70" y="61"/>
                        </a:lnTo>
                        <a:lnTo>
                          <a:pt x="70"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0" name="Freeform 16">
                    <a:extLst>
                      <a:ext uri="{FF2B5EF4-FFF2-40B4-BE49-F238E27FC236}">
                        <a16:creationId xmlns:a16="http://schemas.microsoft.com/office/drawing/2014/main" id="{A1E6FF77-66AA-47EA-8863-39A4A1A2BD51}"/>
                      </a:ext>
                    </a:extLst>
                  </p:cNvPr>
                  <p:cNvSpPr>
                    <a:spLocks/>
                  </p:cNvSpPr>
                  <p:nvPr/>
                </p:nvSpPr>
                <p:spPr bwMode="auto">
                  <a:xfrm>
                    <a:off x="7734243" y="2371738"/>
                    <a:ext cx="112711" cy="128589"/>
                  </a:xfrm>
                  <a:custGeom>
                    <a:avLst/>
                    <a:gdLst>
                      <a:gd name="T0" fmla="*/ 71 w 71"/>
                      <a:gd name="T1" fmla="*/ 21 h 81"/>
                      <a:gd name="T2" fmla="*/ 35 w 71"/>
                      <a:gd name="T3" fmla="*/ 0 h 81"/>
                      <a:gd name="T4" fmla="*/ 0 w 71"/>
                      <a:gd name="T5" fmla="*/ 21 h 81"/>
                      <a:gd name="T6" fmla="*/ 0 w 71"/>
                      <a:gd name="T7" fmla="*/ 61 h 81"/>
                      <a:gd name="T8" fmla="*/ 35 w 71"/>
                      <a:gd name="T9" fmla="*/ 81 h 81"/>
                      <a:gd name="T10" fmla="*/ 71 w 71"/>
                      <a:gd name="T11" fmla="*/ 61 h 81"/>
                      <a:gd name="T12" fmla="*/ 71 w 71"/>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71" h="81">
                        <a:moveTo>
                          <a:pt x="71" y="21"/>
                        </a:moveTo>
                        <a:lnTo>
                          <a:pt x="35" y="0"/>
                        </a:lnTo>
                        <a:lnTo>
                          <a:pt x="0" y="21"/>
                        </a:lnTo>
                        <a:lnTo>
                          <a:pt x="0" y="61"/>
                        </a:lnTo>
                        <a:lnTo>
                          <a:pt x="35" y="81"/>
                        </a:lnTo>
                        <a:lnTo>
                          <a:pt x="71" y="61"/>
                        </a:lnTo>
                        <a:lnTo>
                          <a:pt x="71"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1" name="Freeform 19">
                    <a:extLst>
                      <a:ext uri="{FF2B5EF4-FFF2-40B4-BE49-F238E27FC236}">
                        <a16:creationId xmlns:a16="http://schemas.microsoft.com/office/drawing/2014/main" id="{77BFB550-BE9F-4FA6-AB75-E939B2C550E1}"/>
                      </a:ext>
                    </a:extLst>
                  </p:cNvPr>
                  <p:cNvSpPr>
                    <a:spLocks/>
                  </p:cNvSpPr>
                  <p:nvPr/>
                </p:nvSpPr>
                <p:spPr bwMode="auto">
                  <a:xfrm>
                    <a:off x="7377058" y="2371739"/>
                    <a:ext cx="111124" cy="128589"/>
                  </a:xfrm>
                  <a:custGeom>
                    <a:avLst/>
                    <a:gdLst>
                      <a:gd name="T0" fmla="*/ 70 w 70"/>
                      <a:gd name="T1" fmla="*/ 21 h 81"/>
                      <a:gd name="T2" fmla="*/ 35 w 70"/>
                      <a:gd name="T3" fmla="*/ 0 h 81"/>
                      <a:gd name="T4" fmla="*/ 0 w 70"/>
                      <a:gd name="T5" fmla="*/ 21 h 81"/>
                      <a:gd name="T6" fmla="*/ 0 w 70"/>
                      <a:gd name="T7" fmla="*/ 61 h 81"/>
                      <a:gd name="T8" fmla="*/ 35 w 70"/>
                      <a:gd name="T9" fmla="*/ 81 h 81"/>
                      <a:gd name="T10" fmla="*/ 70 w 70"/>
                      <a:gd name="T11" fmla="*/ 61 h 81"/>
                      <a:gd name="T12" fmla="*/ 70 w 70"/>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70" h="81">
                        <a:moveTo>
                          <a:pt x="70" y="21"/>
                        </a:moveTo>
                        <a:lnTo>
                          <a:pt x="35" y="0"/>
                        </a:lnTo>
                        <a:lnTo>
                          <a:pt x="0" y="21"/>
                        </a:lnTo>
                        <a:lnTo>
                          <a:pt x="0" y="61"/>
                        </a:lnTo>
                        <a:lnTo>
                          <a:pt x="35" y="81"/>
                        </a:lnTo>
                        <a:lnTo>
                          <a:pt x="70" y="61"/>
                        </a:lnTo>
                        <a:lnTo>
                          <a:pt x="70"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2" name="Freeform 20">
                    <a:extLst>
                      <a:ext uri="{FF2B5EF4-FFF2-40B4-BE49-F238E27FC236}">
                        <a16:creationId xmlns:a16="http://schemas.microsoft.com/office/drawing/2014/main" id="{1BF95179-89CA-4702-9E24-C0C4A049D938}"/>
                      </a:ext>
                    </a:extLst>
                  </p:cNvPr>
                  <p:cNvSpPr>
                    <a:spLocks/>
                  </p:cNvSpPr>
                  <p:nvPr/>
                </p:nvSpPr>
                <p:spPr bwMode="auto">
                  <a:xfrm>
                    <a:off x="7794566" y="2270138"/>
                    <a:ext cx="109537" cy="127000"/>
                  </a:xfrm>
                  <a:custGeom>
                    <a:avLst/>
                    <a:gdLst>
                      <a:gd name="T0" fmla="*/ 69 w 69"/>
                      <a:gd name="T1" fmla="*/ 19 h 80"/>
                      <a:gd name="T2" fmla="*/ 35 w 69"/>
                      <a:gd name="T3" fmla="*/ 0 h 80"/>
                      <a:gd name="T4" fmla="*/ 0 w 69"/>
                      <a:gd name="T5" fmla="*/ 19 h 80"/>
                      <a:gd name="T6" fmla="*/ 0 w 69"/>
                      <a:gd name="T7" fmla="*/ 59 h 80"/>
                      <a:gd name="T8" fmla="*/ 35 w 69"/>
                      <a:gd name="T9" fmla="*/ 80 h 80"/>
                      <a:gd name="T10" fmla="*/ 69 w 69"/>
                      <a:gd name="T11" fmla="*/ 59 h 80"/>
                      <a:gd name="T12" fmla="*/ 69 w 69"/>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19"/>
                        </a:moveTo>
                        <a:lnTo>
                          <a:pt x="35" y="0"/>
                        </a:lnTo>
                        <a:lnTo>
                          <a:pt x="0" y="19"/>
                        </a:lnTo>
                        <a:lnTo>
                          <a:pt x="0" y="59"/>
                        </a:lnTo>
                        <a:lnTo>
                          <a:pt x="35" y="80"/>
                        </a:lnTo>
                        <a:lnTo>
                          <a:pt x="69" y="59"/>
                        </a:lnTo>
                        <a:lnTo>
                          <a:pt x="69"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3" name="Freeform 21">
                    <a:extLst>
                      <a:ext uri="{FF2B5EF4-FFF2-40B4-BE49-F238E27FC236}">
                        <a16:creationId xmlns:a16="http://schemas.microsoft.com/office/drawing/2014/main" id="{07707E30-8C66-4274-A6B8-910501BAB9B6}"/>
                      </a:ext>
                    </a:extLst>
                  </p:cNvPr>
                  <p:cNvSpPr>
                    <a:spLocks/>
                  </p:cNvSpPr>
                  <p:nvPr/>
                </p:nvSpPr>
                <p:spPr bwMode="auto">
                  <a:xfrm>
                    <a:off x="7675506" y="2270138"/>
                    <a:ext cx="111124" cy="127000"/>
                  </a:xfrm>
                  <a:custGeom>
                    <a:avLst/>
                    <a:gdLst>
                      <a:gd name="T0" fmla="*/ 70 w 70"/>
                      <a:gd name="T1" fmla="*/ 19 h 80"/>
                      <a:gd name="T2" fmla="*/ 34 w 70"/>
                      <a:gd name="T3" fmla="*/ 0 h 80"/>
                      <a:gd name="T4" fmla="*/ 0 w 70"/>
                      <a:gd name="T5" fmla="*/ 19 h 80"/>
                      <a:gd name="T6" fmla="*/ 0 w 70"/>
                      <a:gd name="T7" fmla="*/ 59 h 80"/>
                      <a:gd name="T8" fmla="*/ 34 w 70"/>
                      <a:gd name="T9" fmla="*/ 80 h 80"/>
                      <a:gd name="T10" fmla="*/ 70 w 70"/>
                      <a:gd name="T11" fmla="*/ 59 h 80"/>
                      <a:gd name="T12" fmla="*/ 70 w 70"/>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19"/>
                        </a:moveTo>
                        <a:lnTo>
                          <a:pt x="34" y="0"/>
                        </a:lnTo>
                        <a:lnTo>
                          <a:pt x="0" y="19"/>
                        </a:lnTo>
                        <a:lnTo>
                          <a:pt x="0" y="59"/>
                        </a:lnTo>
                        <a:lnTo>
                          <a:pt x="34" y="80"/>
                        </a:lnTo>
                        <a:lnTo>
                          <a:pt x="70" y="59"/>
                        </a:lnTo>
                        <a:lnTo>
                          <a:pt x="70"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4" name="Freeform 22">
                    <a:extLst>
                      <a:ext uri="{FF2B5EF4-FFF2-40B4-BE49-F238E27FC236}">
                        <a16:creationId xmlns:a16="http://schemas.microsoft.com/office/drawing/2014/main" id="{2D4F48C7-F0CA-4942-9937-FF199B6B2F0C}"/>
                      </a:ext>
                    </a:extLst>
                  </p:cNvPr>
                  <p:cNvSpPr>
                    <a:spLocks/>
                  </p:cNvSpPr>
                  <p:nvPr/>
                </p:nvSpPr>
                <p:spPr bwMode="auto">
                  <a:xfrm>
                    <a:off x="7554856" y="2270138"/>
                    <a:ext cx="112711" cy="127000"/>
                  </a:xfrm>
                  <a:custGeom>
                    <a:avLst/>
                    <a:gdLst>
                      <a:gd name="T0" fmla="*/ 71 w 71"/>
                      <a:gd name="T1" fmla="*/ 19 h 80"/>
                      <a:gd name="T2" fmla="*/ 36 w 71"/>
                      <a:gd name="T3" fmla="*/ 0 h 80"/>
                      <a:gd name="T4" fmla="*/ 0 w 71"/>
                      <a:gd name="T5" fmla="*/ 19 h 80"/>
                      <a:gd name="T6" fmla="*/ 0 w 71"/>
                      <a:gd name="T7" fmla="*/ 59 h 80"/>
                      <a:gd name="T8" fmla="*/ 36 w 71"/>
                      <a:gd name="T9" fmla="*/ 80 h 80"/>
                      <a:gd name="T10" fmla="*/ 71 w 71"/>
                      <a:gd name="T11" fmla="*/ 59 h 80"/>
                      <a:gd name="T12" fmla="*/ 71 w 71"/>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71" h="80">
                        <a:moveTo>
                          <a:pt x="71" y="19"/>
                        </a:moveTo>
                        <a:lnTo>
                          <a:pt x="36" y="0"/>
                        </a:lnTo>
                        <a:lnTo>
                          <a:pt x="0" y="19"/>
                        </a:lnTo>
                        <a:lnTo>
                          <a:pt x="0" y="59"/>
                        </a:lnTo>
                        <a:lnTo>
                          <a:pt x="36" y="80"/>
                        </a:lnTo>
                        <a:lnTo>
                          <a:pt x="71" y="59"/>
                        </a:lnTo>
                        <a:lnTo>
                          <a:pt x="71"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5" name="Freeform 23">
                    <a:extLst>
                      <a:ext uri="{FF2B5EF4-FFF2-40B4-BE49-F238E27FC236}">
                        <a16:creationId xmlns:a16="http://schemas.microsoft.com/office/drawing/2014/main" id="{71646C81-F1C9-4FAC-ABF0-9A069099824A}"/>
                      </a:ext>
                    </a:extLst>
                  </p:cNvPr>
                  <p:cNvSpPr>
                    <a:spLocks/>
                  </p:cNvSpPr>
                  <p:nvPr/>
                </p:nvSpPr>
                <p:spPr bwMode="auto">
                  <a:xfrm>
                    <a:off x="7437382" y="2270138"/>
                    <a:ext cx="109537" cy="127000"/>
                  </a:xfrm>
                  <a:custGeom>
                    <a:avLst/>
                    <a:gdLst>
                      <a:gd name="T0" fmla="*/ 69 w 69"/>
                      <a:gd name="T1" fmla="*/ 19 h 80"/>
                      <a:gd name="T2" fmla="*/ 34 w 69"/>
                      <a:gd name="T3" fmla="*/ 0 h 80"/>
                      <a:gd name="T4" fmla="*/ 0 w 69"/>
                      <a:gd name="T5" fmla="*/ 19 h 80"/>
                      <a:gd name="T6" fmla="*/ 0 w 69"/>
                      <a:gd name="T7" fmla="*/ 59 h 80"/>
                      <a:gd name="T8" fmla="*/ 34 w 69"/>
                      <a:gd name="T9" fmla="*/ 80 h 80"/>
                      <a:gd name="T10" fmla="*/ 69 w 69"/>
                      <a:gd name="T11" fmla="*/ 59 h 80"/>
                      <a:gd name="T12" fmla="*/ 69 w 69"/>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19"/>
                        </a:moveTo>
                        <a:lnTo>
                          <a:pt x="34" y="0"/>
                        </a:lnTo>
                        <a:lnTo>
                          <a:pt x="0" y="19"/>
                        </a:lnTo>
                        <a:lnTo>
                          <a:pt x="0" y="59"/>
                        </a:lnTo>
                        <a:lnTo>
                          <a:pt x="34" y="80"/>
                        </a:lnTo>
                        <a:lnTo>
                          <a:pt x="69" y="59"/>
                        </a:lnTo>
                        <a:lnTo>
                          <a:pt x="69"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6" name="Freeform 24">
                    <a:extLst>
                      <a:ext uri="{FF2B5EF4-FFF2-40B4-BE49-F238E27FC236}">
                        <a16:creationId xmlns:a16="http://schemas.microsoft.com/office/drawing/2014/main" id="{29609E59-0CA0-4BDF-8954-45F31833BA44}"/>
                      </a:ext>
                    </a:extLst>
                  </p:cNvPr>
                  <p:cNvSpPr>
                    <a:spLocks/>
                  </p:cNvSpPr>
                  <p:nvPr/>
                </p:nvSpPr>
                <p:spPr bwMode="auto">
                  <a:xfrm>
                    <a:off x="7853305" y="2220924"/>
                    <a:ext cx="92075" cy="74614"/>
                  </a:xfrm>
                  <a:custGeom>
                    <a:avLst/>
                    <a:gdLst>
                      <a:gd name="T0" fmla="*/ 0 w 47"/>
                      <a:gd name="T1" fmla="*/ 21 h 38"/>
                      <a:gd name="T2" fmla="*/ 28 w 47"/>
                      <a:gd name="T3" fmla="*/ 38 h 38"/>
                      <a:gd name="T4" fmla="*/ 47 w 47"/>
                      <a:gd name="T5" fmla="*/ 27 h 38"/>
                      <a:gd name="T6" fmla="*/ 0 w 47"/>
                      <a:gd name="T7" fmla="*/ 0 h 38"/>
                      <a:gd name="T8" fmla="*/ 0 w 47"/>
                      <a:gd name="T9" fmla="*/ 21 h 38"/>
                    </a:gdLst>
                    <a:ahLst/>
                    <a:cxnLst>
                      <a:cxn ang="0">
                        <a:pos x="T0" y="T1"/>
                      </a:cxn>
                      <a:cxn ang="0">
                        <a:pos x="T2" y="T3"/>
                      </a:cxn>
                      <a:cxn ang="0">
                        <a:pos x="T4" y="T5"/>
                      </a:cxn>
                      <a:cxn ang="0">
                        <a:pos x="T6" y="T7"/>
                      </a:cxn>
                      <a:cxn ang="0">
                        <a:pos x="T8" y="T9"/>
                      </a:cxn>
                    </a:cxnLst>
                    <a:rect l="0" t="0" r="r" b="b"/>
                    <a:pathLst>
                      <a:path w="47" h="38">
                        <a:moveTo>
                          <a:pt x="0" y="21"/>
                        </a:moveTo>
                        <a:cubicBezTo>
                          <a:pt x="28" y="38"/>
                          <a:pt x="28" y="38"/>
                          <a:pt x="28" y="38"/>
                        </a:cubicBezTo>
                        <a:cubicBezTo>
                          <a:pt x="47" y="27"/>
                          <a:pt x="47" y="27"/>
                          <a:pt x="47" y="27"/>
                        </a:cubicBezTo>
                        <a:cubicBezTo>
                          <a:pt x="33" y="16"/>
                          <a:pt x="16" y="7"/>
                          <a:pt x="0" y="0"/>
                        </a:cubicBezTo>
                        <a:lnTo>
                          <a:pt x="0"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7" name="Freeform 25">
                    <a:extLst>
                      <a:ext uri="{FF2B5EF4-FFF2-40B4-BE49-F238E27FC236}">
                        <a16:creationId xmlns:a16="http://schemas.microsoft.com/office/drawing/2014/main" id="{FDCA122B-54DA-4008-97F3-0E8988DDF5B9}"/>
                      </a:ext>
                    </a:extLst>
                  </p:cNvPr>
                  <p:cNvSpPr>
                    <a:spLocks/>
                  </p:cNvSpPr>
                  <p:nvPr/>
                </p:nvSpPr>
                <p:spPr bwMode="auto">
                  <a:xfrm>
                    <a:off x="7710430" y="2181237"/>
                    <a:ext cx="28575" cy="11112"/>
                  </a:xfrm>
                  <a:custGeom>
                    <a:avLst/>
                    <a:gdLst>
                      <a:gd name="T0" fmla="*/ 10 w 15"/>
                      <a:gd name="T1" fmla="*/ 6 h 6"/>
                      <a:gd name="T2" fmla="*/ 15 w 15"/>
                      <a:gd name="T3" fmla="*/ 3 h 6"/>
                      <a:gd name="T4" fmla="*/ 0 w 15"/>
                      <a:gd name="T5" fmla="*/ 0 h 6"/>
                      <a:gd name="T6" fmla="*/ 10 w 15"/>
                      <a:gd name="T7" fmla="*/ 6 h 6"/>
                    </a:gdLst>
                    <a:ahLst/>
                    <a:cxnLst>
                      <a:cxn ang="0">
                        <a:pos x="T0" y="T1"/>
                      </a:cxn>
                      <a:cxn ang="0">
                        <a:pos x="T2" y="T3"/>
                      </a:cxn>
                      <a:cxn ang="0">
                        <a:pos x="T4" y="T5"/>
                      </a:cxn>
                      <a:cxn ang="0">
                        <a:pos x="T6" y="T7"/>
                      </a:cxn>
                    </a:cxnLst>
                    <a:rect l="0" t="0" r="r" b="b"/>
                    <a:pathLst>
                      <a:path w="15" h="6">
                        <a:moveTo>
                          <a:pt x="10" y="6"/>
                        </a:moveTo>
                        <a:cubicBezTo>
                          <a:pt x="15" y="3"/>
                          <a:pt x="15" y="3"/>
                          <a:pt x="15" y="3"/>
                        </a:cubicBezTo>
                        <a:cubicBezTo>
                          <a:pt x="10" y="2"/>
                          <a:pt x="5" y="1"/>
                          <a:pt x="0" y="0"/>
                        </a:cubicBezTo>
                        <a:lnTo>
                          <a:pt x="10" y="6"/>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8" name="Freeform 26">
                    <a:extLst>
                      <a:ext uri="{FF2B5EF4-FFF2-40B4-BE49-F238E27FC236}">
                        <a16:creationId xmlns:a16="http://schemas.microsoft.com/office/drawing/2014/main" id="{55BBECFF-04CD-4BEB-B1BE-1A675A588389}"/>
                      </a:ext>
                    </a:extLst>
                  </p:cNvPr>
                  <p:cNvSpPr>
                    <a:spLocks/>
                  </p:cNvSpPr>
                  <p:nvPr/>
                </p:nvSpPr>
                <p:spPr bwMode="auto">
                  <a:xfrm>
                    <a:off x="7734243" y="2187588"/>
                    <a:ext cx="112711" cy="107951"/>
                  </a:xfrm>
                  <a:custGeom>
                    <a:avLst/>
                    <a:gdLst>
                      <a:gd name="T0" fmla="*/ 29 w 58"/>
                      <a:gd name="T1" fmla="*/ 55 h 55"/>
                      <a:gd name="T2" fmla="*/ 58 w 58"/>
                      <a:gd name="T3" fmla="*/ 38 h 55"/>
                      <a:gd name="T4" fmla="*/ 58 w 58"/>
                      <a:gd name="T5" fmla="*/ 16 h 55"/>
                      <a:gd name="T6" fmla="*/ 9 w 58"/>
                      <a:gd name="T7" fmla="*/ 0 h 55"/>
                      <a:gd name="T8" fmla="*/ 0 w 58"/>
                      <a:gd name="T9" fmla="*/ 5 h 55"/>
                      <a:gd name="T10" fmla="*/ 0 w 58"/>
                      <a:gd name="T11" fmla="*/ 38 h 55"/>
                      <a:gd name="T12" fmla="*/ 29 w 58"/>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58" h="55">
                        <a:moveTo>
                          <a:pt x="29" y="55"/>
                        </a:moveTo>
                        <a:cubicBezTo>
                          <a:pt x="58" y="38"/>
                          <a:pt x="58" y="38"/>
                          <a:pt x="58" y="38"/>
                        </a:cubicBezTo>
                        <a:cubicBezTo>
                          <a:pt x="58" y="16"/>
                          <a:pt x="58" y="16"/>
                          <a:pt x="58" y="16"/>
                        </a:cubicBezTo>
                        <a:cubicBezTo>
                          <a:pt x="42" y="9"/>
                          <a:pt x="25" y="4"/>
                          <a:pt x="9" y="0"/>
                        </a:cubicBezTo>
                        <a:cubicBezTo>
                          <a:pt x="0" y="5"/>
                          <a:pt x="0" y="5"/>
                          <a:pt x="0" y="5"/>
                        </a:cubicBezTo>
                        <a:cubicBezTo>
                          <a:pt x="0" y="38"/>
                          <a:pt x="0" y="38"/>
                          <a:pt x="0" y="38"/>
                        </a:cubicBezTo>
                        <a:lnTo>
                          <a:pt x="29" y="55"/>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9" name="Freeform 27">
                    <a:extLst>
                      <a:ext uri="{FF2B5EF4-FFF2-40B4-BE49-F238E27FC236}">
                        <a16:creationId xmlns:a16="http://schemas.microsoft.com/office/drawing/2014/main" id="{EE36A95B-3FBB-4E23-948C-140740985CE4}"/>
                      </a:ext>
                    </a:extLst>
                  </p:cNvPr>
                  <p:cNvSpPr>
                    <a:spLocks/>
                  </p:cNvSpPr>
                  <p:nvPr/>
                </p:nvSpPr>
                <p:spPr bwMode="auto">
                  <a:xfrm>
                    <a:off x="7569142" y="2166950"/>
                    <a:ext cx="77788" cy="25399"/>
                  </a:xfrm>
                  <a:custGeom>
                    <a:avLst/>
                    <a:gdLst>
                      <a:gd name="T0" fmla="*/ 22 w 40"/>
                      <a:gd name="T1" fmla="*/ 13 h 13"/>
                      <a:gd name="T2" fmla="*/ 40 w 40"/>
                      <a:gd name="T3" fmla="*/ 2 h 13"/>
                      <a:gd name="T4" fmla="*/ 0 w 40"/>
                      <a:gd name="T5" fmla="*/ 0 h 13"/>
                      <a:gd name="T6" fmla="*/ 22 w 40"/>
                      <a:gd name="T7" fmla="*/ 13 h 13"/>
                    </a:gdLst>
                    <a:ahLst/>
                    <a:cxnLst>
                      <a:cxn ang="0">
                        <a:pos x="T0" y="T1"/>
                      </a:cxn>
                      <a:cxn ang="0">
                        <a:pos x="T2" y="T3"/>
                      </a:cxn>
                      <a:cxn ang="0">
                        <a:pos x="T4" y="T5"/>
                      </a:cxn>
                      <a:cxn ang="0">
                        <a:pos x="T6" y="T7"/>
                      </a:cxn>
                    </a:cxnLst>
                    <a:rect l="0" t="0" r="r" b="b"/>
                    <a:pathLst>
                      <a:path w="40" h="13">
                        <a:moveTo>
                          <a:pt x="22" y="13"/>
                        </a:moveTo>
                        <a:cubicBezTo>
                          <a:pt x="40" y="2"/>
                          <a:pt x="40" y="2"/>
                          <a:pt x="40" y="2"/>
                        </a:cubicBezTo>
                        <a:cubicBezTo>
                          <a:pt x="26" y="1"/>
                          <a:pt x="12" y="0"/>
                          <a:pt x="0" y="0"/>
                        </a:cubicBezTo>
                        <a:lnTo>
                          <a:pt x="22" y="13"/>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0" name="Freeform 28">
                    <a:extLst>
                      <a:ext uri="{FF2B5EF4-FFF2-40B4-BE49-F238E27FC236}">
                        <a16:creationId xmlns:a16="http://schemas.microsoft.com/office/drawing/2014/main" id="{FC4FAA6F-21DD-4893-A983-2623B92A3CEC}"/>
                      </a:ext>
                    </a:extLst>
                  </p:cNvPr>
                  <p:cNvSpPr>
                    <a:spLocks/>
                  </p:cNvSpPr>
                  <p:nvPr/>
                </p:nvSpPr>
                <p:spPr bwMode="auto">
                  <a:xfrm>
                    <a:off x="7615180" y="2173300"/>
                    <a:ext cx="111124" cy="122238"/>
                  </a:xfrm>
                  <a:custGeom>
                    <a:avLst/>
                    <a:gdLst>
                      <a:gd name="T0" fmla="*/ 0 w 57"/>
                      <a:gd name="T1" fmla="*/ 13 h 63"/>
                      <a:gd name="T2" fmla="*/ 0 w 57"/>
                      <a:gd name="T3" fmla="*/ 46 h 63"/>
                      <a:gd name="T4" fmla="*/ 29 w 57"/>
                      <a:gd name="T5" fmla="*/ 63 h 63"/>
                      <a:gd name="T6" fmla="*/ 57 w 57"/>
                      <a:gd name="T7" fmla="*/ 46 h 63"/>
                      <a:gd name="T8" fmla="*/ 57 w 57"/>
                      <a:gd name="T9" fmla="*/ 13 h 63"/>
                      <a:gd name="T10" fmla="*/ 38 w 57"/>
                      <a:gd name="T11" fmla="*/ 2 h 63"/>
                      <a:gd name="T12" fmla="*/ 23 w 57"/>
                      <a:gd name="T13" fmla="*/ 0 h 63"/>
                      <a:gd name="T14" fmla="*/ 0 w 57"/>
                      <a:gd name="T15" fmla="*/ 1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63">
                        <a:moveTo>
                          <a:pt x="0" y="13"/>
                        </a:moveTo>
                        <a:cubicBezTo>
                          <a:pt x="0" y="46"/>
                          <a:pt x="0" y="46"/>
                          <a:pt x="0" y="46"/>
                        </a:cubicBezTo>
                        <a:cubicBezTo>
                          <a:pt x="29" y="63"/>
                          <a:pt x="29" y="63"/>
                          <a:pt x="29" y="63"/>
                        </a:cubicBezTo>
                        <a:cubicBezTo>
                          <a:pt x="57" y="46"/>
                          <a:pt x="57" y="46"/>
                          <a:pt x="57" y="46"/>
                        </a:cubicBezTo>
                        <a:cubicBezTo>
                          <a:pt x="57" y="13"/>
                          <a:pt x="57" y="13"/>
                          <a:pt x="57" y="13"/>
                        </a:cubicBezTo>
                        <a:cubicBezTo>
                          <a:pt x="38" y="2"/>
                          <a:pt x="38" y="2"/>
                          <a:pt x="38" y="2"/>
                        </a:cubicBezTo>
                        <a:cubicBezTo>
                          <a:pt x="33" y="1"/>
                          <a:pt x="28" y="1"/>
                          <a:pt x="23" y="0"/>
                        </a:cubicBezTo>
                        <a:lnTo>
                          <a:pt x="0" y="13"/>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1" name="Freeform 29">
                    <a:extLst>
                      <a:ext uri="{FF2B5EF4-FFF2-40B4-BE49-F238E27FC236}">
                        <a16:creationId xmlns:a16="http://schemas.microsoft.com/office/drawing/2014/main" id="{27417080-102C-4178-B670-318FB6501B5A}"/>
                      </a:ext>
                    </a:extLst>
                  </p:cNvPr>
                  <p:cNvSpPr>
                    <a:spLocks/>
                  </p:cNvSpPr>
                  <p:nvPr/>
                </p:nvSpPr>
                <p:spPr bwMode="auto">
                  <a:xfrm>
                    <a:off x="7465958" y="2168538"/>
                    <a:ext cx="66674" cy="23814"/>
                  </a:xfrm>
                  <a:custGeom>
                    <a:avLst/>
                    <a:gdLst>
                      <a:gd name="T0" fmla="*/ 13 w 34"/>
                      <a:gd name="T1" fmla="*/ 12 h 12"/>
                      <a:gd name="T2" fmla="*/ 34 w 34"/>
                      <a:gd name="T3" fmla="*/ 0 h 12"/>
                      <a:gd name="T4" fmla="*/ 0 w 34"/>
                      <a:gd name="T5" fmla="*/ 4 h 12"/>
                      <a:gd name="T6" fmla="*/ 13 w 34"/>
                      <a:gd name="T7" fmla="*/ 12 h 12"/>
                    </a:gdLst>
                    <a:ahLst/>
                    <a:cxnLst>
                      <a:cxn ang="0">
                        <a:pos x="T0" y="T1"/>
                      </a:cxn>
                      <a:cxn ang="0">
                        <a:pos x="T2" y="T3"/>
                      </a:cxn>
                      <a:cxn ang="0">
                        <a:pos x="T4" y="T5"/>
                      </a:cxn>
                      <a:cxn ang="0">
                        <a:pos x="T6" y="T7"/>
                      </a:cxn>
                    </a:cxnLst>
                    <a:rect l="0" t="0" r="r" b="b"/>
                    <a:pathLst>
                      <a:path w="34" h="12">
                        <a:moveTo>
                          <a:pt x="13" y="12"/>
                        </a:moveTo>
                        <a:cubicBezTo>
                          <a:pt x="34" y="0"/>
                          <a:pt x="34" y="0"/>
                          <a:pt x="34" y="0"/>
                        </a:cubicBezTo>
                        <a:cubicBezTo>
                          <a:pt x="19" y="0"/>
                          <a:pt x="7" y="2"/>
                          <a:pt x="0" y="4"/>
                        </a:cubicBezTo>
                        <a:lnTo>
                          <a:pt x="13" y="12"/>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2" name="Freeform 30">
                    <a:extLst>
                      <a:ext uri="{FF2B5EF4-FFF2-40B4-BE49-F238E27FC236}">
                        <a16:creationId xmlns:a16="http://schemas.microsoft.com/office/drawing/2014/main" id="{5370CB55-E9FC-47D0-9922-E0203A357150}"/>
                      </a:ext>
                    </a:extLst>
                  </p:cNvPr>
                  <p:cNvSpPr>
                    <a:spLocks/>
                  </p:cNvSpPr>
                  <p:nvPr/>
                </p:nvSpPr>
                <p:spPr bwMode="auto">
                  <a:xfrm>
                    <a:off x="7497707" y="2166950"/>
                    <a:ext cx="109537" cy="128589"/>
                  </a:xfrm>
                  <a:custGeom>
                    <a:avLst/>
                    <a:gdLst>
                      <a:gd name="T0" fmla="*/ 0 w 57"/>
                      <a:gd name="T1" fmla="*/ 16 h 66"/>
                      <a:gd name="T2" fmla="*/ 0 w 57"/>
                      <a:gd name="T3" fmla="*/ 49 h 66"/>
                      <a:gd name="T4" fmla="*/ 28 w 57"/>
                      <a:gd name="T5" fmla="*/ 66 h 66"/>
                      <a:gd name="T6" fmla="*/ 57 w 57"/>
                      <a:gd name="T7" fmla="*/ 49 h 66"/>
                      <a:gd name="T8" fmla="*/ 57 w 57"/>
                      <a:gd name="T9" fmla="*/ 16 h 66"/>
                      <a:gd name="T10" fmla="*/ 29 w 57"/>
                      <a:gd name="T11" fmla="*/ 0 h 66"/>
                      <a:gd name="T12" fmla="*/ 27 w 57"/>
                      <a:gd name="T13" fmla="*/ 0 h 66"/>
                      <a:gd name="T14" fmla="*/ 0 w 57"/>
                      <a:gd name="T15" fmla="*/ 1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66">
                        <a:moveTo>
                          <a:pt x="0" y="16"/>
                        </a:moveTo>
                        <a:cubicBezTo>
                          <a:pt x="0" y="49"/>
                          <a:pt x="0" y="49"/>
                          <a:pt x="0" y="49"/>
                        </a:cubicBezTo>
                        <a:cubicBezTo>
                          <a:pt x="28" y="66"/>
                          <a:pt x="28" y="66"/>
                          <a:pt x="28" y="66"/>
                        </a:cubicBezTo>
                        <a:cubicBezTo>
                          <a:pt x="57" y="49"/>
                          <a:pt x="57" y="49"/>
                          <a:pt x="57" y="49"/>
                        </a:cubicBezTo>
                        <a:cubicBezTo>
                          <a:pt x="57" y="16"/>
                          <a:pt x="57" y="16"/>
                          <a:pt x="57" y="16"/>
                        </a:cubicBezTo>
                        <a:cubicBezTo>
                          <a:pt x="29" y="0"/>
                          <a:pt x="29" y="0"/>
                          <a:pt x="29" y="0"/>
                        </a:cubicBezTo>
                        <a:cubicBezTo>
                          <a:pt x="29" y="0"/>
                          <a:pt x="28" y="0"/>
                          <a:pt x="27" y="0"/>
                        </a:cubicBezTo>
                        <a:lnTo>
                          <a:pt x="0" y="16"/>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3" name="Freeform 31">
                    <a:extLst>
                      <a:ext uri="{FF2B5EF4-FFF2-40B4-BE49-F238E27FC236}">
                        <a16:creationId xmlns:a16="http://schemas.microsoft.com/office/drawing/2014/main" id="{3912A0C6-0CC7-43EA-95E3-4253CEA64220}"/>
                      </a:ext>
                    </a:extLst>
                  </p:cNvPr>
                  <p:cNvSpPr>
                    <a:spLocks/>
                  </p:cNvSpPr>
                  <p:nvPr/>
                </p:nvSpPr>
                <p:spPr bwMode="auto">
                  <a:xfrm>
                    <a:off x="7377059" y="2181236"/>
                    <a:ext cx="111124" cy="114300"/>
                  </a:xfrm>
                  <a:custGeom>
                    <a:avLst/>
                    <a:gdLst>
                      <a:gd name="T0" fmla="*/ 0 w 57"/>
                      <a:gd name="T1" fmla="*/ 37 h 59"/>
                      <a:gd name="T2" fmla="*/ 0 w 57"/>
                      <a:gd name="T3" fmla="*/ 42 h 59"/>
                      <a:gd name="T4" fmla="*/ 29 w 57"/>
                      <a:gd name="T5" fmla="*/ 59 h 59"/>
                      <a:gd name="T6" fmla="*/ 57 w 57"/>
                      <a:gd name="T7" fmla="*/ 42 h 59"/>
                      <a:gd name="T8" fmla="*/ 57 w 57"/>
                      <a:gd name="T9" fmla="*/ 9 h 59"/>
                      <a:gd name="T10" fmla="*/ 41 w 57"/>
                      <a:gd name="T11" fmla="*/ 0 h 59"/>
                      <a:gd name="T12" fmla="*/ 40 w 57"/>
                      <a:gd name="T13" fmla="*/ 0 h 59"/>
                      <a:gd name="T14" fmla="*/ 0 w 57"/>
                      <a:gd name="T15" fmla="*/ 37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9">
                        <a:moveTo>
                          <a:pt x="0" y="37"/>
                        </a:moveTo>
                        <a:cubicBezTo>
                          <a:pt x="0" y="42"/>
                          <a:pt x="0" y="42"/>
                          <a:pt x="0" y="42"/>
                        </a:cubicBezTo>
                        <a:cubicBezTo>
                          <a:pt x="29" y="59"/>
                          <a:pt x="29" y="59"/>
                          <a:pt x="29" y="59"/>
                        </a:cubicBezTo>
                        <a:cubicBezTo>
                          <a:pt x="57" y="42"/>
                          <a:pt x="57" y="42"/>
                          <a:pt x="57" y="42"/>
                        </a:cubicBezTo>
                        <a:cubicBezTo>
                          <a:pt x="57" y="9"/>
                          <a:pt x="57" y="9"/>
                          <a:pt x="57" y="9"/>
                        </a:cubicBezTo>
                        <a:cubicBezTo>
                          <a:pt x="41" y="0"/>
                          <a:pt x="41" y="0"/>
                          <a:pt x="41" y="0"/>
                        </a:cubicBezTo>
                        <a:cubicBezTo>
                          <a:pt x="40" y="0"/>
                          <a:pt x="40" y="0"/>
                          <a:pt x="40" y="0"/>
                        </a:cubicBezTo>
                        <a:cubicBezTo>
                          <a:pt x="27" y="7"/>
                          <a:pt x="13" y="21"/>
                          <a:pt x="0" y="37"/>
                        </a:cubicBez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4" name="Freeform 32">
                    <a:extLst>
                      <a:ext uri="{FF2B5EF4-FFF2-40B4-BE49-F238E27FC236}">
                        <a16:creationId xmlns:a16="http://schemas.microsoft.com/office/drawing/2014/main" id="{147E7504-B116-4CB5-A8B1-7C762B3B58AD}"/>
                      </a:ext>
                    </a:extLst>
                  </p:cNvPr>
                  <p:cNvSpPr>
                    <a:spLocks/>
                  </p:cNvSpPr>
                  <p:nvPr/>
                </p:nvSpPr>
                <p:spPr bwMode="auto">
                  <a:xfrm>
                    <a:off x="8032693" y="2484449"/>
                    <a:ext cx="55563" cy="119063"/>
                  </a:xfrm>
                  <a:custGeom>
                    <a:avLst/>
                    <a:gdLst>
                      <a:gd name="T0" fmla="*/ 0 w 29"/>
                      <a:gd name="T1" fmla="*/ 12 h 61"/>
                      <a:gd name="T2" fmla="*/ 0 w 29"/>
                      <a:gd name="T3" fmla="*/ 45 h 61"/>
                      <a:gd name="T4" fmla="*/ 28 w 29"/>
                      <a:gd name="T5" fmla="*/ 61 h 61"/>
                      <a:gd name="T6" fmla="*/ 29 w 29"/>
                      <a:gd name="T7" fmla="*/ 61 h 61"/>
                      <a:gd name="T8" fmla="*/ 19 w 29"/>
                      <a:gd name="T9" fmla="*/ 0 h 61"/>
                      <a:gd name="T10" fmla="*/ 0 w 29"/>
                      <a:gd name="T11" fmla="*/ 12 h 61"/>
                    </a:gdLst>
                    <a:ahLst/>
                    <a:cxnLst>
                      <a:cxn ang="0">
                        <a:pos x="T0" y="T1"/>
                      </a:cxn>
                      <a:cxn ang="0">
                        <a:pos x="T2" y="T3"/>
                      </a:cxn>
                      <a:cxn ang="0">
                        <a:pos x="T4" y="T5"/>
                      </a:cxn>
                      <a:cxn ang="0">
                        <a:pos x="T6" y="T7"/>
                      </a:cxn>
                      <a:cxn ang="0">
                        <a:pos x="T8" y="T9"/>
                      </a:cxn>
                      <a:cxn ang="0">
                        <a:pos x="T10" y="T11"/>
                      </a:cxn>
                    </a:cxnLst>
                    <a:rect l="0" t="0" r="r" b="b"/>
                    <a:pathLst>
                      <a:path w="29" h="61">
                        <a:moveTo>
                          <a:pt x="0" y="12"/>
                        </a:moveTo>
                        <a:cubicBezTo>
                          <a:pt x="0" y="45"/>
                          <a:pt x="0" y="45"/>
                          <a:pt x="0" y="45"/>
                        </a:cubicBezTo>
                        <a:cubicBezTo>
                          <a:pt x="28" y="61"/>
                          <a:pt x="28" y="61"/>
                          <a:pt x="28" y="61"/>
                        </a:cubicBezTo>
                        <a:cubicBezTo>
                          <a:pt x="29" y="61"/>
                          <a:pt x="29" y="61"/>
                          <a:pt x="29" y="61"/>
                        </a:cubicBezTo>
                        <a:cubicBezTo>
                          <a:pt x="28" y="42"/>
                          <a:pt x="25" y="22"/>
                          <a:pt x="19" y="0"/>
                        </a:cubicBezTo>
                        <a:lnTo>
                          <a:pt x="0" y="12"/>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5" name="Freeform 33">
                    <a:extLst>
                      <a:ext uri="{FF2B5EF4-FFF2-40B4-BE49-F238E27FC236}">
                        <a16:creationId xmlns:a16="http://schemas.microsoft.com/office/drawing/2014/main" id="{8D3E1243-34FC-47E8-80FC-601A0059707B}"/>
                      </a:ext>
                    </a:extLst>
                  </p:cNvPr>
                  <p:cNvSpPr>
                    <a:spLocks/>
                  </p:cNvSpPr>
                  <p:nvPr/>
                </p:nvSpPr>
                <p:spPr bwMode="auto">
                  <a:xfrm>
                    <a:off x="8032690" y="2682886"/>
                    <a:ext cx="53974" cy="114300"/>
                  </a:xfrm>
                  <a:custGeom>
                    <a:avLst/>
                    <a:gdLst>
                      <a:gd name="T0" fmla="*/ 0 w 28"/>
                      <a:gd name="T1" fmla="*/ 16 h 59"/>
                      <a:gd name="T2" fmla="*/ 0 w 28"/>
                      <a:gd name="T3" fmla="*/ 49 h 59"/>
                      <a:gd name="T4" fmla="*/ 17 w 28"/>
                      <a:gd name="T5" fmla="*/ 59 h 59"/>
                      <a:gd name="T6" fmla="*/ 28 w 28"/>
                      <a:gd name="T7" fmla="*/ 0 h 59"/>
                      <a:gd name="T8" fmla="*/ 0 w 28"/>
                      <a:gd name="T9" fmla="*/ 16 h 59"/>
                    </a:gdLst>
                    <a:ahLst/>
                    <a:cxnLst>
                      <a:cxn ang="0">
                        <a:pos x="T0" y="T1"/>
                      </a:cxn>
                      <a:cxn ang="0">
                        <a:pos x="T2" y="T3"/>
                      </a:cxn>
                      <a:cxn ang="0">
                        <a:pos x="T4" y="T5"/>
                      </a:cxn>
                      <a:cxn ang="0">
                        <a:pos x="T6" y="T7"/>
                      </a:cxn>
                      <a:cxn ang="0">
                        <a:pos x="T8" y="T9"/>
                      </a:cxn>
                    </a:cxnLst>
                    <a:rect l="0" t="0" r="r" b="b"/>
                    <a:pathLst>
                      <a:path w="28" h="59">
                        <a:moveTo>
                          <a:pt x="0" y="16"/>
                        </a:moveTo>
                        <a:cubicBezTo>
                          <a:pt x="0" y="49"/>
                          <a:pt x="0" y="49"/>
                          <a:pt x="0" y="49"/>
                        </a:cubicBezTo>
                        <a:cubicBezTo>
                          <a:pt x="17" y="59"/>
                          <a:pt x="17" y="59"/>
                          <a:pt x="17" y="59"/>
                        </a:cubicBezTo>
                        <a:cubicBezTo>
                          <a:pt x="22" y="40"/>
                          <a:pt x="26" y="20"/>
                          <a:pt x="28" y="0"/>
                        </a:cubicBezTo>
                        <a:lnTo>
                          <a:pt x="0" y="16"/>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6" name="Freeform 34">
                    <a:extLst>
                      <a:ext uri="{FF2B5EF4-FFF2-40B4-BE49-F238E27FC236}">
                        <a16:creationId xmlns:a16="http://schemas.microsoft.com/office/drawing/2014/main" id="{E0726DAE-2C7A-4D13-A862-434BC2ECB4A2}"/>
                      </a:ext>
                    </a:extLst>
                  </p:cNvPr>
                  <p:cNvSpPr>
                    <a:spLocks/>
                  </p:cNvSpPr>
                  <p:nvPr/>
                </p:nvSpPr>
                <p:spPr bwMode="auto">
                  <a:xfrm>
                    <a:off x="7912040" y="2279660"/>
                    <a:ext cx="112711" cy="117475"/>
                  </a:xfrm>
                  <a:custGeom>
                    <a:avLst/>
                    <a:gdLst>
                      <a:gd name="T0" fmla="*/ 20 w 58"/>
                      <a:gd name="T1" fmla="*/ 0 h 61"/>
                      <a:gd name="T2" fmla="*/ 0 w 58"/>
                      <a:gd name="T3" fmla="*/ 11 h 61"/>
                      <a:gd name="T4" fmla="*/ 0 w 58"/>
                      <a:gd name="T5" fmla="*/ 44 h 61"/>
                      <a:gd name="T6" fmla="*/ 29 w 58"/>
                      <a:gd name="T7" fmla="*/ 61 h 61"/>
                      <a:gd name="T8" fmla="*/ 58 w 58"/>
                      <a:gd name="T9" fmla="*/ 44 h 61"/>
                      <a:gd name="T10" fmla="*/ 58 w 58"/>
                      <a:gd name="T11" fmla="*/ 42 h 61"/>
                      <a:gd name="T12" fmla="*/ 20 w 58"/>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58" h="61">
                        <a:moveTo>
                          <a:pt x="20" y="0"/>
                        </a:moveTo>
                        <a:cubicBezTo>
                          <a:pt x="0" y="11"/>
                          <a:pt x="0" y="11"/>
                          <a:pt x="0" y="11"/>
                        </a:cubicBezTo>
                        <a:cubicBezTo>
                          <a:pt x="0" y="44"/>
                          <a:pt x="0" y="44"/>
                          <a:pt x="0" y="44"/>
                        </a:cubicBezTo>
                        <a:cubicBezTo>
                          <a:pt x="29" y="61"/>
                          <a:pt x="29" y="61"/>
                          <a:pt x="29" y="61"/>
                        </a:cubicBezTo>
                        <a:cubicBezTo>
                          <a:pt x="58" y="44"/>
                          <a:pt x="58" y="44"/>
                          <a:pt x="58" y="44"/>
                        </a:cubicBezTo>
                        <a:cubicBezTo>
                          <a:pt x="58" y="42"/>
                          <a:pt x="58" y="42"/>
                          <a:pt x="58" y="42"/>
                        </a:cubicBezTo>
                        <a:cubicBezTo>
                          <a:pt x="48" y="25"/>
                          <a:pt x="35" y="11"/>
                          <a:pt x="20" y="0"/>
                        </a:cubicBez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7" name="Freeform 35">
                    <a:extLst>
                      <a:ext uri="{FF2B5EF4-FFF2-40B4-BE49-F238E27FC236}">
                        <a16:creationId xmlns:a16="http://schemas.microsoft.com/office/drawing/2014/main" id="{921522F3-08D1-4C6C-A948-6DBCBD6C8932}"/>
                      </a:ext>
                    </a:extLst>
                  </p:cNvPr>
                  <p:cNvSpPr>
                    <a:spLocks/>
                  </p:cNvSpPr>
                  <p:nvPr/>
                </p:nvSpPr>
                <p:spPr bwMode="auto">
                  <a:xfrm>
                    <a:off x="7972366" y="2371736"/>
                    <a:ext cx="95249" cy="128589"/>
                  </a:xfrm>
                  <a:custGeom>
                    <a:avLst/>
                    <a:gdLst>
                      <a:gd name="T0" fmla="*/ 0 w 49"/>
                      <a:gd name="T1" fmla="*/ 17 h 66"/>
                      <a:gd name="T2" fmla="*/ 0 w 49"/>
                      <a:gd name="T3" fmla="*/ 50 h 66"/>
                      <a:gd name="T4" fmla="*/ 29 w 49"/>
                      <a:gd name="T5" fmla="*/ 66 h 66"/>
                      <a:gd name="T6" fmla="*/ 49 w 49"/>
                      <a:gd name="T7" fmla="*/ 54 h 66"/>
                      <a:gd name="T8" fmla="*/ 39 w 49"/>
                      <a:gd name="T9" fmla="*/ 21 h 66"/>
                      <a:gd name="T10" fmla="*/ 31 w 49"/>
                      <a:gd name="T11" fmla="*/ 1 h 66"/>
                      <a:gd name="T12" fmla="*/ 29 w 49"/>
                      <a:gd name="T13" fmla="*/ 0 h 66"/>
                      <a:gd name="T14" fmla="*/ 0 w 49"/>
                      <a:gd name="T15" fmla="*/ 17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66">
                        <a:moveTo>
                          <a:pt x="0" y="17"/>
                        </a:moveTo>
                        <a:cubicBezTo>
                          <a:pt x="0" y="50"/>
                          <a:pt x="0" y="50"/>
                          <a:pt x="0" y="50"/>
                        </a:cubicBezTo>
                        <a:cubicBezTo>
                          <a:pt x="29" y="66"/>
                          <a:pt x="29" y="66"/>
                          <a:pt x="29" y="66"/>
                        </a:cubicBezTo>
                        <a:cubicBezTo>
                          <a:pt x="49" y="54"/>
                          <a:pt x="49" y="54"/>
                          <a:pt x="49" y="54"/>
                        </a:cubicBezTo>
                        <a:cubicBezTo>
                          <a:pt x="47" y="44"/>
                          <a:pt x="43" y="33"/>
                          <a:pt x="39" y="21"/>
                        </a:cubicBezTo>
                        <a:cubicBezTo>
                          <a:pt x="37" y="14"/>
                          <a:pt x="34" y="7"/>
                          <a:pt x="31" y="1"/>
                        </a:cubicBezTo>
                        <a:cubicBezTo>
                          <a:pt x="29" y="0"/>
                          <a:pt x="29" y="0"/>
                          <a:pt x="29" y="0"/>
                        </a:cubicBezTo>
                        <a:lnTo>
                          <a:pt x="0" y="17"/>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8" name="Freeform 36">
                    <a:extLst>
                      <a:ext uri="{FF2B5EF4-FFF2-40B4-BE49-F238E27FC236}">
                        <a16:creationId xmlns:a16="http://schemas.microsoft.com/office/drawing/2014/main" id="{6BFB98DE-AF42-44DD-8452-EDB2B8A15327}"/>
                      </a:ext>
                    </a:extLst>
                  </p:cNvPr>
                  <p:cNvSpPr>
                    <a:spLocks/>
                  </p:cNvSpPr>
                  <p:nvPr/>
                </p:nvSpPr>
                <p:spPr bwMode="auto">
                  <a:xfrm>
                    <a:off x="7912040" y="2887675"/>
                    <a:ext cx="112711" cy="127000"/>
                  </a:xfrm>
                  <a:custGeom>
                    <a:avLst/>
                    <a:gdLst>
                      <a:gd name="T0" fmla="*/ 29 w 58"/>
                      <a:gd name="T1" fmla="*/ 0 h 66"/>
                      <a:gd name="T2" fmla="*/ 0 w 58"/>
                      <a:gd name="T3" fmla="*/ 16 h 66"/>
                      <a:gd name="T4" fmla="*/ 0 w 58"/>
                      <a:gd name="T5" fmla="*/ 49 h 66"/>
                      <a:gd name="T6" fmla="*/ 29 w 58"/>
                      <a:gd name="T7" fmla="*/ 66 h 66"/>
                      <a:gd name="T8" fmla="*/ 50 w 58"/>
                      <a:gd name="T9" fmla="*/ 54 h 66"/>
                      <a:gd name="T10" fmla="*/ 58 w 58"/>
                      <a:gd name="T11" fmla="*/ 28 h 66"/>
                      <a:gd name="T12" fmla="*/ 58 w 58"/>
                      <a:gd name="T13" fmla="*/ 16 h 66"/>
                      <a:gd name="T14" fmla="*/ 29 w 58"/>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66">
                        <a:moveTo>
                          <a:pt x="29" y="0"/>
                        </a:moveTo>
                        <a:cubicBezTo>
                          <a:pt x="0" y="16"/>
                          <a:pt x="0" y="16"/>
                          <a:pt x="0" y="16"/>
                        </a:cubicBezTo>
                        <a:cubicBezTo>
                          <a:pt x="0" y="49"/>
                          <a:pt x="0" y="49"/>
                          <a:pt x="0" y="49"/>
                        </a:cubicBezTo>
                        <a:cubicBezTo>
                          <a:pt x="29" y="66"/>
                          <a:pt x="29" y="66"/>
                          <a:pt x="29" y="66"/>
                        </a:cubicBezTo>
                        <a:cubicBezTo>
                          <a:pt x="50" y="54"/>
                          <a:pt x="50" y="54"/>
                          <a:pt x="50" y="54"/>
                        </a:cubicBezTo>
                        <a:cubicBezTo>
                          <a:pt x="53" y="45"/>
                          <a:pt x="55" y="36"/>
                          <a:pt x="58" y="28"/>
                        </a:cubicBezTo>
                        <a:cubicBezTo>
                          <a:pt x="58" y="16"/>
                          <a:pt x="58" y="16"/>
                          <a:pt x="58" y="16"/>
                        </a:cubicBezTo>
                        <a:lnTo>
                          <a:pt x="29" y="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9" name="Freeform 37">
                    <a:extLst>
                      <a:ext uri="{FF2B5EF4-FFF2-40B4-BE49-F238E27FC236}">
                        <a16:creationId xmlns:a16="http://schemas.microsoft.com/office/drawing/2014/main" id="{74CAED41-0241-4EC9-9F52-952F4042776F}"/>
                      </a:ext>
                    </a:extLst>
                  </p:cNvPr>
                  <p:cNvSpPr>
                    <a:spLocks/>
                  </p:cNvSpPr>
                  <p:nvPr/>
                </p:nvSpPr>
                <p:spPr bwMode="auto">
                  <a:xfrm>
                    <a:off x="7972365" y="2784486"/>
                    <a:ext cx="90488" cy="128589"/>
                  </a:xfrm>
                  <a:custGeom>
                    <a:avLst/>
                    <a:gdLst>
                      <a:gd name="T0" fmla="*/ 29 w 47"/>
                      <a:gd name="T1" fmla="*/ 0 h 66"/>
                      <a:gd name="T2" fmla="*/ 0 w 47"/>
                      <a:gd name="T3" fmla="*/ 16 h 66"/>
                      <a:gd name="T4" fmla="*/ 0 w 47"/>
                      <a:gd name="T5" fmla="*/ 49 h 66"/>
                      <a:gd name="T6" fmla="*/ 29 w 47"/>
                      <a:gd name="T7" fmla="*/ 66 h 66"/>
                      <a:gd name="T8" fmla="*/ 32 w 47"/>
                      <a:gd name="T9" fmla="*/ 64 h 66"/>
                      <a:gd name="T10" fmla="*/ 47 w 47"/>
                      <a:gd name="T11" fmla="*/ 10 h 66"/>
                      <a:gd name="T12" fmla="*/ 29 w 47"/>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47" h="66">
                        <a:moveTo>
                          <a:pt x="29" y="0"/>
                        </a:moveTo>
                        <a:cubicBezTo>
                          <a:pt x="0" y="16"/>
                          <a:pt x="0" y="16"/>
                          <a:pt x="0" y="16"/>
                        </a:cubicBezTo>
                        <a:cubicBezTo>
                          <a:pt x="0" y="49"/>
                          <a:pt x="0" y="49"/>
                          <a:pt x="0" y="49"/>
                        </a:cubicBezTo>
                        <a:cubicBezTo>
                          <a:pt x="29" y="66"/>
                          <a:pt x="29" y="66"/>
                          <a:pt x="29" y="66"/>
                        </a:cubicBezTo>
                        <a:cubicBezTo>
                          <a:pt x="32" y="64"/>
                          <a:pt x="32" y="64"/>
                          <a:pt x="32" y="64"/>
                        </a:cubicBezTo>
                        <a:cubicBezTo>
                          <a:pt x="37" y="45"/>
                          <a:pt x="43" y="28"/>
                          <a:pt x="47" y="10"/>
                        </a:cubicBezTo>
                        <a:lnTo>
                          <a:pt x="29" y="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0" name="Freeform 38">
                    <a:extLst>
                      <a:ext uri="{FF2B5EF4-FFF2-40B4-BE49-F238E27FC236}">
                        <a16:creationId xmlns:a16="http://schemas.microsoft.com/office/drawing/2014/main" id="{E14843AC-F911-45F9-9BF0-BBA5F9ABC18B}"/>
                      </a:ext>
                    </a:extLst>
                  </p:cNvPr>
                  <p:cNvSpPr>
                    <a:spLocks/>
                  </p:cNvSpPr>
                  <p:nvPr/>
                </p:nvSpPr>
                <p:spPr bwMode="auto">
                  <a:xfrm>
                    <a:off x="7912040" y="3092464"/>
                    <a:ext cx="69850" cy="122238"/>
                  </a:xfrm>
                  <a:custGeom>
                    <a:avLst/>
                    <a:gdLst>
                      <a:gd name="T0" fmla="*/ 29 w 36"/>
                      <a:gd name="T1" fmla="*/ 0 h 63"/>
                      <a:gd name="T2" fmla="*/ 0 w 36"/>
                      <a:gd name="T3" fmla="*/ 17 h 63"/>
                      <a:gd name="T4" fmla="*/ 0 w 36"/>
                      <a:gd name="T5" fmla="*/ 50 h 63"/>
                      <a:gd name="T6" fmla="*/ 23 w 36"/>
                      <a:gd name="T7" fmla="*/ 63 h 63"/>
                      <a:gd name="T8" fmla="*/ 36 w 36"/>
                      <a:gd name="T9" fmla="*/ 4 h 63"/>
                      <a:gd name="T10" fmla="*/ 29 w 36"/>
                      <a:gd name="T11" fmla="*/ 0 h 63"/>
                    </a:gdLst>
                    <a:ahLst/>
                    <a:cxnLst>
                      <a:cxn ang="0">
                        <a:pos x="T0" y="T1"/>
                      </a:cxn>
                      <a:cxn ang="0">
                        <a:pos x="T2" y="T3"/>
                      </a:cxn>
                      <a:cxn ang="0">
                        <a:pos x="T4" y="T5"/>
                      </a:cxn>
                      <a:cxn ang="0">
                        <a:pos x="T6" y="T7"/>
                      </a:cxn>
                      <a:cxn ang="0">
                        <a:pos x="T8" y="T9"/>
                      </a:cxn>
                      <a:cxn ang="0">
                        <a:pos x="T10" y="T11"/>
                      </a:cxn>
                    </a:cxnLst>
                    <a:rect l="0" t="0" r="r" b="b"/>
                    <a:pathLst>
                      <a:path w="36" h="63">
                        <a:moveTo>
                          <a:pt x="29" y="0"/>
                        </a:moveTo>
                        <a:cubicBezTo>
                          <a:pt x="0" y="17"/>
                          <a:pt x="0" y="17"/>
                          <a:pt x="0" y="17"/>
                        </a:cubicBezTo>
                        <a:cubicBezTo>
                          <a:pt x="0" y="50"/>
                          <a:pt x="0" y="50"/>
                          <a:pt x="0" y="50"/>
                        </a:cubicBezTo>
                        <a:cubicBezTo>
                          <a:pt x="23" y="63"/>
                          <a:pt x="23" y="63"/>
                          <a:pt x="23" y="63"/>
                        </a:cubicBezTo>
                        <a:cubicBezTo>
                          <a:pt x="27" y="43"/>
                          <a:pt x="31" y="23"/>
                          <a:pt x="36" y="4"/>
                        </a:cubicBezTo>
                        <a:lnTo>
                          <a:pt x="29" y="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1" name="Freeform 39">
                    <a:extLst>
                      <a:ext uri="{FF2B5EF4-FFF2-40B4-BE49-F238E27FC236}">
                        <a16:creationId xmlns:a16="http://schemas.microsoft.com/office/drawing/2014/main" id="{3A1E8009-71E6-44A1-95FC-FF899B9B58B5}"/>
                      </a:ext>
                    </a:extLst>
                  </p:cNvPr>
                  <p:cNvSpPr>
                    <a:spLocks/>
                  </p:cNvSpPr>
                  <p:nvPr/>
                </p:nvSpPr>
                <p:spPr bwMode="auto">
                  <a:xfrm>
                    <a:off x="7972365" y="3001977"/>
                    <a:ext cx="33338" cy="90488"/>
                  </a:xfrm>
                  <a:custGeom>
                    <a:avLst/>
                    <a:gdLst>
                      <a:gd name="T0" fmla="*/ 0 w 17"/>
                      <a:gd name="T1" fmla="*/ 10 h 47"/>
                      <a:gd name="T2" fmla="*/ 0 w 17"/>
                      <a:gd name="T3" fmla="*/ 43 h 47"/>
                      <a:gd name="T4" fmla="*/ 5 w 17"/>
                      <a:gd name="T5" fmla="*/ 47 h 47"/>
                      <a:gd name="T6" fmla="*/ 9 w 17"/>
                      <a:gd name="T7" fmla="*/ 33 h 47"/>
                      <a:gd name="T8" fmla="*/ 17 w 17"/>
                      <a:gd name="T9" fmla="*/ 0 h 47"/>
                      <a:gd name="T10" fmla="*/ 0 w 17"/>
                      <a:gd name="T11" fmla="*/ 10 h 47"/>
                    </a:gdLst>
                    <a:ahLst/>
                    <a:cxnLst>
                      <a:cxn ang="0">
                        <a:pos x="T0" y="T1"/>
                      </a:cxn>
                      <a:cxn ang="0">
                        <a:pos x="T2" y="T3"/>
                      </a:cxn>
                      <a:cxn ang="0">
                        <a:pos x="T4" y="T5"/>
                      </a:cxn>
                      <a:cxn ang="0">
                        <a:pos x="T6" y="T7"/>
                      </a:cxn>
                      <a:cxn ang="0">
                        <a:pos x="T8" y="T9"/>
                      </a:cxn>
                      <a:cxn ang="0">
                        <a:pos x="T10" y="T11"/>
                      </a:cxn>
                    </a:cxnLst>
                    <a:rect l="0" t="0" r="r" b="b"/>
                    <a:pathLst>
                      <a:path w="17" h="47">
                        <a:moveTo>
                          <a:pt x="0" y="10"/>
                        </a:moveTo>
                        <a:cubicBezTo>
                          <a:pt x="0" y="43"/>
                          <a:pt x="0" y="43"/>
                          <a:pt x="0" y="43"/>
                        </a:cubicBezTo>
                        <a:cubicBezTo>
                          <a:pt x="5" y="47"/>
                          <a:pt x="5" y="47"/>
                          <a:pt x="5" y="47"/>
                        </a:cubicBezTo>
                        <a:cubicBezTo>
                          <a:pt x="7" y="42"/>
                          <a:pt x="8" y="38"/>
                          <a:pt x="9" y="33"/>
                        </a:cubicBezTo>
                        <a:cubicBezTo>
                          <a:pt x="12" y="22"/>
                          <a:pt x="14" y="11"/>
                          <a:pt x="17" y="0"/>
                        </a:cubicBezTo>
                        <a:lnTo>
                          <a:pt x="0" y="1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2" name="Freeform 40">
                    <a:extLst>
                      <a:ext uri="{FF2B5EF4-FFF2-40B4-BE49-F238E27FC236}">
                        <a16:creationId xmlns:a16="http://schemas.microsoft.com/office/drawing/2014/main" id="{2F28B6E3-9FDE-4774-BDCB-065F883BA956}"/>
                      </a:ext>
                    </a:extLst>
                  </p:cNvPr>
                  <p:cNvSpPr>
                    <a:spLocks/>
                  </p:cNvSpPr>
                  <p:nvPr/>
                </p:nvSpPr>
                <p:spPr bwMode="auto">
                  <a:xfrm>
                    <a:off x="7912040" y="3314714"/>
                    <a:ext cx="26988" cy="85726"/>
                  </a:xfrm>
                  <a:custGeom>
                    <a:avLst/>
                    <a:gdLst>
                      <a:gd name="T0" fmla="*/ 0 w 14"/>
                      <a:gd name="T1" fmla="*/ 8 h 44"/>
                      <a:gd name="T2" fmla="*/ 0 w 14"/>
                      <a:gd name="T3" fmla="*/ 41 h 44"/>
                      <a:gd name="T4" fmla="*/ 5 w 14"/>
                      <a:gd name="T5" fmla="*/ 44 h 44"/>
                      <a:gd name="T6" fmla="*/ 14 w 14"/>
                      <a:gd name="T7" fmla="*/ 0 h 44"/>
                      <a:gd name="T8" fmla="*/ 0 w 14"/>
                      <a:gd name="T9" fmla="*/ 8 h 44"/>
                    </a:gdLst>
                    <a:ahLst/>
                    <a:cxnLst>
                      <a:cxn ang="0">
                        <a:pos x="T0" y="T1"/>
                      </a:cxn>
                      <a:cxn ang="0">
                        <a:pos x="T2" y="T3"/>
                      </a:cxn>
                      <a:cxn ang="0">
                        <a:pos x="T4" y="T5"/>
                      </a:cxn>
                      <a:cxn ang="0">
                        <a:pos x="T6" y="T7"/>
                      </a:cxn>
                      <a:cxn ang="0">
                        <a:pos x="T8" y="T9"/>
                      </a:cxn>
                    </a:cxnLst>
                    <a:rect l="0" t="0" r="r" b="b"/>
                    <a:pathLst>
                      <a:path w="14" h="44">
                        <a:moveTo>
                          <a:pt x="0" y="8"/>
                        </a:moveTo>
                        <a:cubicBezTo>
                          <a:pt x="0" y="41"/>
                          <a:pt x="0" y="41"/>
                          <a:pt x="0" y="41"/>
                        </a:cubicBezTo>
                        <a:cubicBezTo>
                          <a:pt x="5" y="44"/>
                          <a:pt x="5" y="44"/>
                          <a:pt x="5" y="44"/>
                        </a:cubicBezTo>
                        <a:cubicBezTo>
                          <a:pt x="8" y="29"/>
                          <a:pt x="11" y="15"/>
                          <a:pt x="14" y="0"/>
                        </a:cubicBezTo>
                        <a:lnTo>
                          <a:pt x="0" y="8"/>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3" name="Freeform 41">
                    <a:extLst>
                      <a:ext uri="{FF2B5EF4-FFF2-40B4-BE49-F238E27FC236}">
                        <a16:creationId xmlns:a16="http://schemas.microsoft.com/office/drawing/2014/main" id="{1CC84A9E-CFB9-4BCA-99A6-9D5FDB13B4B0}"/>
                      </a:ext>
                    </a:extLst>
                  </p:cNvPr>
                  <p:cNvSpPr>
                    <a:spLocks/>
                  </p:cNvSpPr>
                  <p:nvPr/>
                </p:nvSpPr>
                <p:spPr bwMode="auto">
                  <a:xfrm>
                    <a:off x="7853303" y="3195651"/>
                    <a:ext cx="103188" cy="127000"/>
                  </a:xfrm>
                  <a:custGeom>
                    <a:avLst/>
                    <a:gdLst>
                      <a:gd name="T0" fmla="*/ 0 w 53"/>
                      <a:gd name="T1" fmla="*/ 17 h 66"/>
                      <a:gd name="T2" fmla="*/ 0 w 53"/>
                      <a:gd name="T3" fmla="*/ 50 h 66"/>
                      <a:gd name="T4" fmla="*/ 28 w 53"/>
                      <a:gd name="T5" fmla="*/ 66 h 66"/>
                      <a:gd name="T6" fmla="*/ 45 w 53"/>
                      <a:gd name="T7" fmla="*/ 57 h 66"/>
                      <a:gd name="T8" fmla="*/ 53 w 53"/>
                      <a:gd name="T9" fmla="*/ 14 h 66"/>
                      <a:gd name="T10" fmla="*/ 28 w 53"/>
                      <a:gd name="T11" fmla="*/ 0 h 66"/>
                      <a:gd name="T12" fmla="*/ 0 w 53"/>
                      <a:gd name="T13" fmla="*/ 17 h 66"/>
                    </a:gdLst>
                    <a:ahLst/>
                    <a:cxnLst>
                      <a:cxn ang="0">
                        <a:pos x="T0" y="T1"/>
                      </a:cxn>
                      <a:cxn ang="0">
                        <a:pos x="T2" y="T3"/>
                      </a:cxn>
                      <a:cxn ang="0">
                        <a:pos x="T4" y="T5"/>
                      </a:cxn>
                      <a:cxn ang="0">
                        <a:pos x="T6" y="T7"/>
                      </a:cxn>
                      <a:cxn ang="0">
                        <a:pos x="T8" y="T9"/>
                      </a:cxn>
                      <a:cxn ang="0">
                        <a:pos x="T10" y="T11"/>
                      </a:cxn>
                      <a:cxn ang="0">
                        <a:pos x="T12" y="T13"/>
                      </a:cxn>
                    </a:cxnLst>
                    <a:rect l="0" t="0" r="r" b="b"/>
                    <a:pathLst>
                      <a:path w="53" h="66">
                        <a:moveTo>
                          <a:pt x="0" y="17"/>
                        </a:moveTo>
                        <a:cubicBezTo>
                          <a:pt x="0" y="50"/>
                          <a:pt x="0" y="50"/>
                          <a:pt x="0" y="50"/>
                        </a:cubicBezTo>
                        <a:cubicBezTo>
                          <a:pt x="28" y="66"/>
                          <a:pt x="28" y="66"/>
                          <a:pt x="28" y="66"/>
                        </a:cubicBezTo>
                        <a:cubicBezTo>
                          <a:pt x="45" y="57"/>
                          <a:pt x="45" y="57"/>
                          <a:pt x="45" y="57"/>
                        </a:cubicBezTo>
                        <a:cubicBezTo>
                          <a:pt x="47" y="43"/>
                          <a:pt x="50" y="28"/>
                          <a:pt x="53" y="14"/>
                        </a:cubicBezTo>
                        <a:cubicBezTo>
                          <a:pt x="28" y="0"/>
                          <a:pt x="28" y="0"/>
                          <a:pt x="28" y="0"/>
                        </a:cubicBezTo>
                        <a:lnTo>
                          <a:pt x="0" y="17"/>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4" name="Freeform 42">
                    <a:extLst>
                      <a:ext uri="{FF2B5EF4-FFF2-40B4-BE49-F238E27FC236}">
                        <a16:creationId xmlns:a16="http://schemas.microsoft.com/office/drawing/2014/main" id="{696539C5-B750-46AA-8732-09193BCFF536}"/>
                      </a:ext>
                    </a:extLst>
                  </p:cNvPr>
                  <p:cNvSpPr>
                    <a:spLocks/>
                  </p:cNvSpPr>
                  <p:nvPr/>
                </p:nvSpPr>
                <p:spPr bwMode="auto">
                  <a:xfrm>
                    <a:off x="7794566" y="3505215"/>
                    <a:ext cx="98425" cy="128589"/>
                  </a:xfrm>
                  <a:custGeom>
                    <a:avLst/>
                    <a:gdLst>
                      <a:gd name="T0" fmla="*/ 29 w 51"/>
                      <a:gd name="T1" fmla="*/ 0 h 66"/>
                      <a:gd name="T2" fmla="*/ 0 w 51"/>
                      <a:gd name="T3" fmla="*/ 16 h 66"/>
                      <a:gd name="T4" fmla="*/ 0 w 51"/>
                      <a:gd name="T5" fmla="*/ 49 h 66"/>
                      <a:gd name="T6" fmla="*/ 29 w 51"/>
                      <a:gd name="T7" fmla="*/ 66 h 66"/>
                      <a:gd name="T8" fmla="*/ 34 w 51"/>
                      <a:gd name="T9" fmla="*/ 63 h 66"/>
                      <a:gd name="T10" fmla="*/ 51 w 51"/>
                      <a:gd name="T11" fmla="*/ 12 h 66"/>
                      <a:gd name="T12" fmla="*/ 29 w 51"/>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51" h="66">
                        <a:moveTo>
                          <a:pt x="29" y="0"/>
                        </a:moveTo>
                        <a:cubicBezTo>
                          <a:pt x="0" y="16"/>
                          <a:pt x="0" y="16"/>
                          <a:pt x="0" y="16"/>
                        </a:cubicBezTo>
                        <a:cubicBezTo>
                          <a:pt x="0" y="49"/>
                          <a:pt x="0" y="49"/>
                          <a:pt x="0" y="49"/>
                        </a:cubicBezTo>
                        <a:cubicBezTo>
                          <a:pt x="29" y="66"/>
                          <a:pt x="29" y="66"/>
                          <a:pt x="29" y="66"/>
                        </a:cubicBezTo>
                        <a:cubicBezTo>
                          <a:pt x="34" y="63"/>
                          <a:pt x="34" y="63"/>
                          <a:pt x="34" y="63"/>
                        </a:cubicBezTo>
                        <a:cubicBezTo>
                          <a:pt x="40" y="48"/>
                          <a:pt x="46" y="31"/>
                          <a:pt x="51" y="12"/>
                        </a:cubicBezTo>
                        <a:lnTo>
                          <a:pt x="29" y="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5" name="Freeform 43">
                    <a:extLst>
                      <a:ext uri="{FF2B5EF4-FFF2-40B4-BE49-F238E27FC236}">
                        <a16:creationId xmlns:a16="http://schemas.microsoft.com/office/drawing/2014/main" id="{33936391-F5F5-4B94-892A-F08B90A81DEF}"/>
                      </a:ext>
                    </a:extLst>
                  </p:cNvPr>
                  <p:cNvSpPr>
                    <a:spLocks/>
                  </p:cNvSpPr>
                  <p:nvPr/>
                </p:nvSpPr>
                <p:spPr bwMode="auto">
                  <a:xfrm>
                    <a:off x="7853305" y="3400439"/>
                    <a:ext cx="66674" cy="120650"/>
                  </a:xfrm>
                  <a:custGeom>
                    <a:avLst/>
                    <a:gdLst>
                      <a:gd name="T0" fmla="*/ 28 w 34"/>
                      <a:gd name="T1" fmla="*/ 0 h 62"/>
                      <a:gd name="T2" fmla="*/ 0 w 34"/>
                      <a:gd name="T3" fmla="*/ 17 h 62"/>
                      <a:gd name="T4" fmla="*/ 0 w 34"/>
                      <a:gd name="T5" fmla="*/ 50 h 62"/>
                      <a:gd name="T6" fmla="*/ 21 w 34"/>
                      <a:gd name="T7" fmla="*/ 62 h 62"/>
                      <a:gd name="T8" fmla="*/ 34 w 34"/>
                      <a:gd name="T9" fmla="*/ 4 h 62"/>
                      <a:gd name="T10" fmla="*/ 28 w 34"/>
                      <a:gd name="T11" fmla="*/ 0 h 62"/>
                    </a:gdLst>
                    <a:ahLst/>
                    <a:cxnLst>
                      <a:cxn ang="0">
                        <a:pos x="T0" y="T1"/>
                      </a:cxn>
                      <a:cxn ang="0">
                        <a:pos x="T2" y="T3"/>
                      </a:cxn>
                      <a:cxn ang="0">
                        <a:pos x="T4" y="T5"/>
                      </a:cxn>
                      <a:cxn ang="0">
                        <a:pos x="T6" y="T7"/>
                      </a:cxn>
                      <a:cxn ang="0">
                        <a:pos x="T8" y="T9"/>
                      </a:cxn>
                      <a:cxn ang="0">
                        <a:pos x="T10" y="T11"/>
                      </a:cxn>
                    </a:cxnLst>
                    <a:rect l="0" t="0" r="r" b="b"/>
                    <a:pathLst>
                      <a:path w="34" h="62">
                        <a:moveTo>
                          <a:pt x="28" y="0"/>
                        </a:moveTo>
                        <a:cubicBezTo>
                          <a:pt x="0" y="17"/>
                          <a:pt x="0" y="17"/>
                          <a:pt x="0" y="17"/>
                        </a:cubicBezTo>
                        <a:cubicBezTo>
                          <a:pt x="0" y="50"/>
                          <a:pt x="0" y="50"/>
                          <a:pt x="0" y="50"/>
                        </a:cubicBezTo>
                        <a:cubicBezTo>
                          <a:pt x="21" y="62"/>
                          <a:pt x="21" y="62"/>
                          <a:pt x="21" y="62"/>
                        </a:cubicBezTo>
                        <a:cubicBezTo>
                          <a:pt x="26" y="44"/>
                          <a:pt x="30" y="24"/>
                          <a:pt x="34" y="4"/>
                        </a:cubicBezTo>
                        <a:lnTo>
                          <a:pt x="28" y="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6" name="Freeform 44">
                    <a:extLst>
                      <a:ext uri="{FF2B5EF4-FFF2-40B4-BE49-F238E27FC236}">
                        <a16:creationId xmlns:a16="http://schemas.microsoft.com/office/drawing/2014/main" id="{89A17999-5711-4A0C-8937-0B8E08137A8E}"/>
                      </a:ext>
                    </a:extLst>
                  </p:cNvPr>
                  <p:cNvSpPr>
                    <a:spLocks/>
                  </p:cNvSpPr>
                  <p:nvPr/>
                </p:nvSpPr>
                <p:spPr bwMode="auto">
                  <a:xfrm>
                    <a:off x="7675505" y="3710003"/>
                    <a:ext cx="106362" cy="65087"/>
                  </a:xfrm>
                  <a:custGeom>
                    <a:avLst/>
                    <a:gdLst>
                      <a:gd name="T0" fmla="*/ 55 w 55"/>
                      <a:gd name="T1" fmla="*/ 15 h 33"/>
                      <a:gd name="T2" fmla="*/ 28 w 55"/>
                      <a:gd name="T3" fmla="*/ 0 h 33"/>
                      <a:gd name="T4" fmla="*/ 0 w 55"/>
                      <a:gd name="T5" fmla="*/ 16 h 33"/>
                      <a:gd name="T6" fmla="*/ 0 w 55"/>
                      <a:gd name="T7" fmla="*/ 33 h 33"/>
                      <a:gd name="T8" fmla="*/ 40 w 55"/>
                      <a:gd name="T9" fmla="*/ 23 h 33"/>
                      <a:gd name="T10" fmla="*/ 55 w 55"/>
                      <a:gd name="T11" fmla="*/ 15 h 33"/>
                    </a:gdLst>
                    <a:ahLst/>
                    <a:cxnLst>
                      <a:cxn ang="0">
                        <a:pos x="T0" y="T1"/>
                      </a:cxn>
                      <a:cxn ang="0">
                        <a:pos x="T2" y="T3"/>
                      </a:cxn>
                      <a:cxn ang="0">
                        <a:pos x="T4" y="T5"/>
                      </a:cxn>
                      <a:cxn ang="0">
                        <a:pos x="T6" y="T7"/>
                      </a:cxn>
                      <a:cxn ang="0">
                        <a:pos x="T8" y="T9"/>
                      </a:cxn>
                      <a:cxn ang="0">
                        <a:pos x="T10" y="T11"/>
                      </a:cxn>
                    </a:cxnLst>
                    <a:rect l="0" t="0" r="r" b="b"/>
                    <a:pathLst>
                      <a:path w="55" h="33">
                        <a:moveTo>
                          <a:pt x="55" y="15"/>
                        </a:moveTo>
                        <a:cubicBezTo>
                          <a:pt x="28" y="0"/>
                          <a:pt x="28" y="0"/>
                          <a:pt x="28" y="0"/>
                        </a:cubicBezTo>
                        <a:cubicBezTo>
                          <a:pt x="0" y="16"/>
                          <a:pt x="0" y="16"/>
                          <a:pt x="0" y="16"/>
                        </a:cubicBezTo>
                        <a:cubicBezTo>
                          <a:pt x="0" y="33"/>
                          <a:pt x="0" y="33"/>
                          <a:pt x="0" y="33"/>
                        </a:cubicBezTo>
                        <a:cubicBezTo>
                          <a:pt x="13" y="32"/>
                          <a:pt x="27" y="29"/>
                          <a:pt x="40" y="23"/>
                        </a:cubicBezTo>
                        <a:cubicBezTo>
                          <a:pt x="45" y="21"/>
                          <a:pt x="50" y="18"/>
                          <a:pt x="55" y="15"/>
                        </a:cubicBez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7" name="Freeform 45">
                    <a:extLst>
                      <a:ext uri="{FF2B5EF4-FFF2-40B4-BE49-F238E27FC236}">
                        <a16:creationId xmlns:a16="http://schemas.microsoft.com/office/drawing/2014/main" id="{54879ED0-053A-494B-9A11-7559FADD6B4D}"/>
                      </a:ext>
                    </a:extLst>
                  </p:cNvPr>
                  <p:cNvSpPr>
                    <a:spLocks/>
                  </p:cNvSpPr>
                  <p:nvPr/>
                </p:nvSpPr>
                <p:spPr bwMode="auto">
                  <a:xfrm>
                    <a:off x="7734242" y="3608404"/>
                    <a:ext cx="112711" cy="125414"/>
                  </a:xfrm>
                  <a:custGeom>
                    <a:avLst/>
                    <a:gdLst>
                      <a:gd name="T0" fmla="*/ 58 w 58"/>
                      <a:gd name="T1" fmla="*/ 25 h 65"/>
                      <a:gd name="T2" fmla="*/ 58 w 58"/>
                      <a:gd name="T3" fmla="*/ 16 h 65"/>
                      <a:gd name="T4" fmla="*/ 29 w 58"/>
                      <a:gd name="T5" fmla="*/ 0 h 65"/>
                      <a:gd name="T6" fmla="*/ 0 w 58"/>
                      <a:gd name="T7" fmla="*/ 16 h 65"/>
                      <a:gd name="T8" fmla="*/ 0 w 58"/>
                      <a:gd name="T9" fmla="*/ 49 h 65"/>
                      <a:gd name="T10" fmla="*/ 28 w 58"/>
                      <a:gd name="T11" fmla="*/ 65 h 65"/>
                      <a:gd name="T12" fmla="*/ 58 w 58"/>
                      <a:gd name="T13" fmla="*/ 25 h 65"/>
                    </a:gdLst>
                    <a:ahLst/>
                    <a:cxnLst>
                      <a:cxn ang="0">
                        <a:pos x="T0" y="T1"/>
                      </a:cxn>
                      <a:cxn ang="0">
                        <a:pos x="T2" y="T3"/>
                      </a:cxn>
                      <a:cxn ang="0">
                        <a:pos x="T4" y="T5"/>
                      </a:cxn>
                      <a:cxn ang="0">
                        <a:pos x="T6" y="T7"/>
                      </a:cxn>
                      <a:cxn ang="0">
                        <a:pos x="T8" y="T9"/>
                      </a:cxn>
                      <a:cxn ang="0">
                        <a:pos x="T10" y="T11"/>
                      </a:cxn>
                      <a:cxn ang="0">
                        <a:pos x="T12" y="T13"/>
                      </a:cxn>
                    </a:cxnLst>
                    <a:rect l="0" t="0" r="r" b="b"/>
                    <a:pathLst>
                      <a:path w="58" h="65">
                        <a:moveTo>
                          <a:pt x="58" y="25"/>
                        </a:moveTo>
                        <a:cubicBezTo>
                          <a:pt x="58" y="16"/>
                          <a:pt x="58" y="16"/>
                          <a:pt x="58" y="16"/>
                        </a:cubicBezTo>
                        <a:cubicBezTo>
                          <a:pt x="29" y="0"/>
                          <a:pt x="29" y="0"/>
                          <a:pt x="29" y="0"/>
                        </a:cubicBezTo>
                        <a:cubicBezTo>
                          <a:pt x="0" y="16"/>
                          <a:pt x="0" y="16"/>
                          <a:pt x="0" y="16"/>
                        </a:cubicBezTo>
                        <a:cubicBezTo>
                          <a:pt x="0" y="49"/>
                          <a:pt x="0" y="49"/>
                          <a:pt x="0" y="49"/>
                        </a:cubicBezTo>
                        <a:cubicBezTo>
                          <a:pt x="28" y="65"/>
                          <a:pt x="28" y="65"/>
                          <a:pt x="28" y="65"/>
                        </a:cubicBezTo>
                        <a:cubicBezTo>
                          <a:pt x="39" y="56"/>
                          <a:pt x="49" y="42"/>
                          <a:pt x="58" y="25"/>
                        </a:cubicBez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8" name="Freeform 46">
                    <a:extLst>
                      <a:ext uri="{FF2B5EF4-FFF2-40B4-BE49-F238E27FC236}">
                        <a16:creationId xmlns:a16="http://schemas.microsoft.com/office/drawing/2014/main" id="{EAE1126E-77BB-49D8-BB2B-180BFF7CBEE0}"/>
                      </a:ext>
                    </a:extLst>
                  </p:cNvPr>
                  <p:cNvSpPr>
                    <a:spLocks/>
                  </p:cNvSpPr>
                  <p:nvPr/>
                </p:nvSpPr>
                <p:spPr bwMode="auto">
                  <a:xfrm>
                    <a:off x="7554856" y="3710005"/>
                    <a:ext cx="112711" cy="66675"/>
                  </a:xfrm>
                  <a:custGeom>
                    <a:avLst/>
                    <a:gdLst>
                      <a:gd name="T0" fmla="*/ 58 w 58"/>
                      <a:gd name="T1" fmla="*/ 33 h 34"/>
                      <a:gd name="T2" fmla="*/ 58 w 58"/>
                      <a:gd name="T3" fmla="*/ 16 h 34"/>
                      <a:gd name="T4" fmla="*/ 29 w 58"/>
                      <a:gd name="T5" fmla="*/ 0 h 34"/>
                      <a:gd name="T6" fmla="*/ 0 w 58"/>
                      <a:gd name="T7" fmla="*/ 16 h 34"/>
                      <a:gd name="T8" fmla="*/ 0 w 58"/>
                      <a:gd name="T9" fmla="*/ 22 h 34"/>
                      <a:gd name="T10" fmla="*/ 58 w 58"/>
                      <a:gd name="T11" fmla="*/ 33 h 34"/>
                    </a:gdLst>
                    <a:ahLst/>
                    <a:cxnLst>
                      <a:cxn ang="0">
                        <a:pos x="T0" y="T1"/>
                      </a:cxn>
                      <a:cxn ang="0">
                        <a:pos x="T2" y="T3"/>
                      </a:cxn>
                      <a:cxn ang="0">
                        <a:pos x="T4" y="T5"/>
                      </a:cxn>
                      <a:cxn ang="0">
                        <a:pos x="T6" y="T7"/>
                      </a:cxn>
                      <a:cxn ang="0">
                        <a:pos x="T8" y="T9"/>
                      </a:cxn>
                      <a:cxn ang="0">
                        <a:pos x="T10" y="T11"/>
                      </a:cxn>
                    </a:cxnLst>
                    <a:rect l="0" t="0" r="r" b="b"/>
                    <a:pathLst>
                      <a:path w="58" h="34">
                        <a:moveTo>
                          <a:pt x="58" y="33"/>
                        </a:moveTo>
                        <a:cubicBezTo>
                          <a:pt x="58" y="16"/>
                          <a:pt x="58" y="16"/>
                          <a:pt x="58" y="16"/>
                        </a:cubicBezTo>
                        <a:cubicBezTo>
                          <a:pt x="29" y="0"/>
                          <a:pt x="29" y="0"/>
                          <a:pt x="29" y="0"/>
                        </a:cubicBezTo>
                        <a:cubicBezTo>
                          <a:pt x="0" y="16"/>
                          <a:pt x="0" y="16"/>
                          <a:pt x="0" y="16"/>
                        </a:cubicBezTo>
                        <a:cubicBezTo>
                          <a:pt x="0" y="22"/>
                          <a:pt x="0" y="22"/>
                          <a:pt x="0" y="22"/>
                        </a:cubicBezTo>
                        <a:cubicBezTo>
                          <a:pt x="18" y="30"/>
                          <a:pt x="38" y="34"/>
                          <a:pt x="58" y="33"/>
                        </a:cubicBez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9" name="Freeform 47">
                    <a:extLst>
                      <a:ext uri="{FF2B5EF4-FFF2-40B4-BE49-F238E27FC236}">
                        <a16:creationId xmlns:a16="http://schemas.microsoft.com/office/drawing/2014/main" id="{B77127DE-5C0D-4637-9894-7510B3F0782F}"/>
                      </a:ext>
                    </a:extLst>
                  </p:cNvPr>
                  <p:cNvSpPr>
                    <a:spLocks/>
                  </p:cNvSpPr>
                  <p:nvPr/>
                </p:nvSpPr>
                <p:spPr bwMode="auto">
                  <a:xfrm>
                    <a:off x="7491356" y="3710006"/>
                    <a:ext cx="55563" cy="39688"/>
                  </a:xfrm>
                  <a:custGeom>
                    <a:avLst/>
                    <a:gdLst>
                      <a:gd name="T0" fmla="*/ 29 w 29"/>
                      <a:gd name="T1" fmla="*/ 16 h 20"/>
                      <a:gd name="T2" fmla="*/ 0 w 29"/>
                      <a:gd name="T3" fmla="*/ 0 h 20"/>
                      <a:gd name="T4" fmla="*/ 0 w 29"/>
                      <a:gd name="T5" fmla="*/ 0 h 20"/>
                      <a:gd name="T6" fmla="*/ 29 w 29"/>
                      <a:gd name="T7" fmla="*/ 20 h 20"/>
                      <a:gd name="T8" fmla="*/ 29 w 29"/>
                      <a:gd name="T9" fmla="*/ 16 h 20"/>
                    </a:gdLst>
                    <a:ahLst/>
                    <a:cxnLst>
                      <a:cxn ang="0">
                        <a:pos x="T0" y="T1"/>
                      </a:cxn>
                      <a:cxn ang="0">
                        <a:pos x="T2" y="T3"/>
                      </a:cxn>
                      <a:cxn ang="0">
                        <a:pos x="T4" y="T5"/>
                      </a:cxn>
                      <a:cxn ang="0">
                        <a:pos x="T6" y="T7"/>
                      </a:cxn>
                      <a:cxn ang="0">
                        <a:pos x="T8" y="T9"/>
                      </a:cxn>
                    </a:cxnLst>
                    <a:rect l="0" t="0" r="r" b="b"/>
                    <a:pathLst>
                      <a:path w="29" h="20">
                        <a:moveTo>
                          <a:pt x="29" y="16"/>
                        </a:moveTo>
                        <a:cubicBezTo>
                          <a:pt x="0" y="0"/>
                          <a:pt x="0" y="0"/>
                          <a:pt x="0" y="0"/>
                        </a:cubicBezTo>
                        <a:cubicBezTo>
                          <a:pt x="0" y="0"/>
                          <a:pt x="0" y="0"/>
                          <a:pt x="0" y="0"/>
                        </a:cubicBezTo>
                        <a:cubicBezTo>
                          <a:pt x="9" y="8"/>
                          <a:pt x="19" y="15"/>
                          <a:pt x="29" y="20"/>
                        </a:cubicBezTo>
                        <a:lnTo>
                          <a:pt x="29" y="16"/>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0" name="Freeform 48">
                    <a:extLst>
                      <a:ext uri="{FF2B5EF4-FFF2-40B4-BE49-F238E27FC236}">
                        <a16:creationId xmlns:a16="http://schemas.microsoft.com/office/drawing/2014/main" id="{FF8262A0-55E8-48A7-A47D-268908098EAE}"/>
                      </a:ext>
                    </a:extLst>
                  </p:cNvPr>
                  <p:cNvSpPr>
                    <a:spLocks/>
                  </p:cNvSpPr>
                  <p:nvPr/>
                </p:nvSpPr>
                <p:spPr bwMode="auto">
                  <a:xfrm>
                    <a:off x="7316732" y="2270136"/>
                    <a:ext cx="112711" cy="127000"/>
                  </a:xfrm>
                  <a:custGeom>
                    <a:avLst/>
                    <a:gdLst>
                      <a:gd name="T0" fmla="*/ 0 w 58"/>
                      <a:gd name="T1" fmla="*/ 49 h 66"/>
                      <a:gd name="T2" fmla="*/ 29 w 58"/>
                      <a:gd name="T3" fmla="*/ 66 h 66"/>
                      <a:gd name="T4" fmla="*/ 58 w 58"/>
                      <a:gd name="T5" fmla="*/ 49 h 66"/>
                      <a:gd name="T6" fmla="*/ 58 w 58"/>
                      <a:gd name="T7" fmla="*/ 16 h 66"/>
                      <a:gd name="T8" fmla="*/ 29 w 58"/>
                      <a:gd name="T9" fmla="*/ 0 h 66"/>
                      <a:gd name="T10" fmla="*/ 21 w 58"/>
                      <a:gd name="T11" fmla="*/ 5 h 66"/>
                      <a:gd name="T12" fmla="*/ 0 w 58"/>
                      <a:gd name="T13" fmla="*/ 33 h 66"/>
                      <a:gd name="T14" fmla="*/ 0 w 58"/>
                      <a:gd name="T15" fmla="*/ 49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66">
                        <a:moveTo>
                          <a:pt x="0" y="49"/>
                        </a:moveTo>
                        <a:cubicBezTo>
                          <a:pt x="29" y="66"/>
                          <a:pt x="29" y="66"/>
                          <a:pt x="29" y="66"/>
                        </a:cubicBezTo>
                        <a:cubicBezTo>
                          <a:pt x="58" y="49"/>
                          <a:pt x="58" y="49"/>
                          <a:pt x="58" y="49"/>
                        </a:cubicBezTo>
                        <a:cubicBezTo>
                          <a:pt x="58" y="16"/>
                          <a:pt x="58" y="16"/>
                          <a:pt x="58" y="16"/>
                        </a:cubicBezTo>
                        <a:cubicBezTo>
                          <a:pt x="29" y="0"/>
                          <a:pt x="29" y="0"/>
                          <a:pt x="29" y="0"/>
                        </a:cubicBezTo>
                        <a:cubicBezTo>
                          <a:pt x="21" y="5"/>
                          <a:pt x="21" y="5"/>
                          <a:pt x="21" y="5"/>
                        </a:cubicBezTo>
                        <a:cubicBezTo>
                          <a:pt x="14" y="14"/>
                          <a:pt x="7" y="24"/>
                          <a:pt x="0" y="33"/>
                        </a:cubicBezTo>
                        <a:lnTo>
                          <a:pt x="0" y="4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1" name="Freeform 49">
                    <a:extLst>
                      <a:ext uri="{FF2B5EF4-FFF2-40B4-BE49-F238E27FC236}">
                        <a16:creationId xmlns:a16="http://schemas.microsoft.com/office/drawing/2014/main" id="{6585FCAC-FC07-4E95-B00C-3BC5C7553F5C}"/>
                      </a:ext>
                    </a:extLst>
                  </p:cNvPr>
                  <p:cNvSpPr>
                    <a:spLocks/>
                  </p:cNvSpPr>
                  <p:nvPr/>
                </p:nvSpPr>
                <p:spPr bwMode="auto">
                  <a:xfrm>
                    <a:off x="7318318" y="2887676"/>
                    <a:ext cx="111124" cy="127000"/>
                  </a:xfrm>
                  <a:custGeom>
                    <a:avLst/>
                    <a:gdLst>
                      <a:gd name="T0" fmla="*/ 57 w 57"/>
                      <a:gd name="T1" fmla="*/ 49 h 66"/>
                      <a:gd name="T2" fmla="*/ 57 w 57"/>
                      <a:gd name="T3" fmla="*/ 16 h 66"/>
                      <a:gd name="T4" fmla="*/ 28 w 57"/>
                      <a:gd name="T5" fmla="*/ 0 h 66"/>
                      <a:gd name="T6" fmla="*/ 0 w 57"/>
                      <a:gd name="T7" fmla="*/ 16 h 66"/>
                      <a:gd name="T8" fmla="*/ 11 w 57"/>
                      <a:gd name="T9" fmla="*/ 56 h 66"/>
                      <a:gd name="T10" fmla="*/ 28 w 57"/>
                      <a:gd name="T11" fmla="*/ 66 h 66"/>
                      <a:gd name="T12" fmla="*/ 57 w 57"/>
                      <a:gd name="T13" fmla="*/ 49 h 66"/>
                    </a:gdLst>
                    <a:ahLst/>
                    <a:cxnLst>
                      <a:cxn ang="0">
                        <a:pos x="T0" y="T1"/>
                      </a:cxn>
                      <a:cxn ang="0">
                        <a:pos x="T2" y="T3"/>
                      </a:cxn>
                      <a:cxn ang="0">
                        <a:pos x="T4" y="T5"/>
                      </a:cxn>
                      <a:cxn ang="0">
                        <a:pos x="T6" y="T7"/>
                      </a:cxn>
                      <a:cxn ang="0">
                        <a:pos x="T8" y="T9"/>
                      </a:cxn>
                      <a:cxn ang="0">
                        <a:pos x="T10" y="T11"/>
                      </a:cxn>
                      <a:cxn ang="0">
                        <a:pos x="T12" y="T13"/>
                      </a:cxn>
                    </a:cxnLst>
                    <a:rect l="0" t="0" r="r" b="b"/>
                    <a:pathLst>
                      <a:path w="57" h="66">
                        <a:moveTo>
                          <a:pt x="57" y="49"/>
                        </a:moveTo>
                        <a:cubicBezTo>
                          <a:pt x="57" y="16"/>
                          <a:pt x="57" y="16"/>
                          <a:pt x="57" y="16"/>
                        </a:cubicBezTo>
                        <a:cubicBezTo>
                          <a:pt x="28" y="0"/>
                          <a:pt x="28" y="0"/>
                          <a:pt x="28" y="0"/>
                        </a:cubicBezTo>
                        <a:cubicBezTo>
                          <a:pt x="0" y="16"/>
                          <a:pt x="0" y="16"/>
                          <a:pt x="0" y="16"/>
                        </a:cubicBezTo>
                        <a:cubicBezTo>
                          <a:pt x="4" y="29"/>
                          <a:pt x="7" y="42"/>
                          <a:pt x="11" y="56"/>
                        </a:cubicBezTo>
                        <a:cubicBezTo>
                          <a:pt x="28" y="66"/>
                          <a:pt x="28" y="66"/>
                          <a:pt x="28" y="66"/>
                        </a:cubicBezTo>
                        <a:lnTo>
                          <a:pt x="57" y="4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2" name="Freeform 50">
                    <a:extLst>
                      <a:ext uri="{FF2B5EF4-FFF2-40B4-BE49-F238E27FC236}">
                        <a16:creationId xmlns:a16="http://schemas.microsoft.com/office/drawing/2014/main" id="{57843719-AB35-4EE7-95FE-93423DEDDE2C}"/>
                      </a:ext>
                    </a:extLst>
                  </p:cNvPr>
                  <p:cNvSpPr>
                    <a:spLocks/>
                  </p:cNvSpPr>
                  <p:nvPr/>
                </p:nvSpPr>
                <p:spPr bwMode="auto">
                  <a:xfrm>
                    <a:off x="7362768" y="3092464"/>
                    <a:ext cx="66674" cy="122238"/>
                  </a:xfrm>
                  <a:custGeom>
                    <a:avLst/>
                    <a:gdLst>
                      <a:gd name="T0" fmla="*/ 11 w 34"/>
                      <a:gd name="T1" fmla="*/ 63 h 63"/>
                      <a:gd name="T2" fmla="*/ 34 w 34"/>
                      <a:gd name="T3" fmla="*/ 50 h 63"/>
                      <a:gd name="T4" fmla="*/ 34 w 34"/>
                      <a:gd name="T5" fmla="*/ 17 h 63"/>
                      <a:gd name="T6" fmla="*/ 5 w 34"/>
                      <a:gd name="T7" fmla="*/ 0 h 63"/>
                      <a:gd name="T8" fmla="*/ 0 w 34"/>
                      <a:gd name="T9" fmla="*/ 3 h 63"/>
                      <a:gd name="T10" fmla="*/ 11 w 34"/>
                      <a:gd name="T11" fmla="*/ 63 h 63"/>
                    </a:gdLst>
                    <a:ahLst/>
                    <a:cxnLst>
                      <a:cxn ang="0">
                        <a:pos x="T0" y="T1"/>
                      </a:cxn>
                      <a:cxn ang="0">
                        <a:pos x="T2" y="T3"/>
                      </a:cxn>
                      <a:cxn ang="0">
                        <a:pos x="T4" y="T5"/>
                      </a:cxn>
                      <a:cxn ang="0">
                        <a:pos x="T6" y="T7"/>
                      </a:cxn>
                      <a:cxn ang="0">
                        <a:pos x="T8" y="T9"/>
                      </a:cxn>
                      <a:cxn ang="0">
                        <a:pos x="T10" y="T11"/>
                      </a:cxn>
                    </a:cxnLst>
                    <a:rect l="0" t="0" r="r" b="b"/>
                    <a:pathLst>
                      <a:path w="34" h="63">
                        <a:moveTo>
                          <a:pt x="11" y="63"/>
                        </a:moveTo>
                        <a:cubicBezTo>
                          <a:pt x="34" y="50"/>
                          <a:pt x="34" y="50"/>
                          <a:pt x="34" y="50"/>
                        </a:cubicBezTo>
                        <a:cubicBezTo>
                          <a:pt x="34" y="17"/>
                          <a:pt x="34" y="17"/>
                          <a:pt x="34" y="17"/>
                        </a:cubicBezTo>
                        <a:cubicBezTo>
                          <a:pt x="5" y="0"/>
                          <a:pt x="5" y="0"/>
                          <a:pt x="5" y="0"/>
                        </a:cubicBezTo>
                        <a:cubicBezTo>
                          <a:pt x="0" y="3"/>
                          <a:pt x="0" y="3"/>
                          <a:pt x="0" y="3"/>
                        </a:cubicBezTo>
                        <a:cubicBezTo>
                          <a:pt x="5" y="22"/>
                          <a:pt x="8" y="42"/>
                          <a:pt x="11" y="63"/>
                        </a:cubicBez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3" name="Freeform 51">
                    <a:extLst>
                      <a:ext uri="{FF2B5EF4-FFF2-40B4-BE49-F238E27FC236}">
                        <a16:creationId xmlns:a16="http://schemas.microsoft.com/office/drawing/2014/main" id="{79E330BB-9CE5-48A3-9DE0-532EDE28A32D}"/>
                      </a:ext>
                    </a:extLst>
                  </p:cNvPr>
                  <p:cNvSpPr>
                    <a:spLocks/>
                  </p:cNvSpPr>
                  <p:nvPr/>
                </p:nvSpPr>
                <p:spPr bwMode="auto">
                  <a:xfrm>
                    <a:off x="7396106" y="3311539"/>
                    <a:ext cx="33338" cy="100013"/>
                  </a:xfrm>
                  <a:custGeom>
                    <a:avLst/>
                    <a:gdLst>
                      <a:gd name="T0" fmla="*/ 2 w 17"/>
                      <a:gd name="T1" fmla="*/ 52 h 52"/>
                      <a:gd name="T2" fmla="*/ 17 w 17"/>
                      <a:gd name="T3" fmla="*/ 43 h 52"/>
                      <a:gd name="T4" fmla="*/ 17 w 17"/>
                      <a:gd name="T5" fmla="*/ 10 h 52"/>
                      <a:gd name="T6" fmla="*/ 0 w 17"/>
                      <a:gd name="T7" fmla="*/ 0 h 52"/>
                      <a:gd name="T8" fmla="*/ 2 w 17"/>
                      <a:gd name="T9" fmla="*/ 52 h 52"/>
                    </a:gdLst>
                    <a:ahLst/>
                    <a:cxnLst>
                      <a:cxn ang="0">
                        <a:pos x="T0" y="T1"/>
                      </a:cxn>
                      <a:cxn ang="0">
                        <a:pos x="T2" y="T3"/>
                      </a:cxn>
                      <a:cxn ang="0">
                        <a:pos x="T4" y="T5"/>
                      </a:cxn>
                      <a:cxn ang="0">
                        <a:pos x="T6" y="T7"/>
                      </a:cxn>
                      <a:cxn ang="0">
                        <a:pos x="T8" y="T9"/>
                      </a:cxn>
                    </a:cxnLst>
                    <a:rect l="0" t="0" r="r" b="b"/>
                    <a:pathLst>
                      <a:path w="17" h="52">
                        <a:moveTo>
                          <a:pt x="2" y="52"/>
                        </a:moveTo>
                        <a:cubicBezTo>
                          <a:pt x="17" y="43"/>
                          <a:pt x="17" y="43"/>
                          <a:pt x="17" y="43"/>
                        </a:cubicBezTo>
                        <a:cubicBezTo>
                          <a:pt x="17" y="10"/>
                          <a:pt x="17" y="10"/>
                          <a:pt x="17" y="10"/>
                        </a:cubicBezTo>
                        <a:cubicBezTo>
                          <a:pt x="0" y="0"/>
                          <a:pt x="0" y="0"/>
                          <a:pt x="0" y="0"/>
                        </a:cubicBezTo>
                        <a:cubicBezTo>
                          <a:pt x="1" y="17"/>
                          <a:pt x="2" y="34"/>
                          <a:pt x="2" y="52"/>
                        </a:cubicBez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4" name="Freeform 52">
                    <a:extLst>
                      <a:ext uri="{FF2B5EF4-FFF2-40B4-BE49-F238E27FC236}">
                        <a16:creationId xmlns:a16="http://schemas.microsoft.com/office/drawing/2014/main" id="{E375939C-791E-47D6-801B-89332DB6CC8E}"/>
                      </a:ext>
                    </a:extLst>
                  </p:cNvPr>
                  <p:cNvSpPr>
                    <a:spLocks/>
                  </p:cNvSpPr>
                  <p:nvPr/>
                </p:nvSpPr>
                <p:spPr bwMode="auto">
                  <a:xfrm>
                    <a:off x="7386581" y="3195653"/>
                    <a:ext cx="101599" cy="127000"/>
                  </a:xfrm>
                  <a:custGeom>
                    <a:avLst/>
                    <a:gdLst>
                      <a:gd name="T0" fmla="*/ 52 w 52"/>
                      <a:gd name="T1" fmla="*/ 50 h 66"/>
                      <a:gd name="T2" fmla="*/ 52 w 52"/>
                      <a:gd name="T3" fmla="*/ 17 h 66"/>
                      <a:gd name="T4" fmla="*/ 24 w 52"/>
                      <a:gd name="T5" fmla="*/ 0 h 66"/>
                      <a:gd name="T6" fmla="*/ 0 w 52"/>
                      <a:gd name="T7" fmla="*/ 14 h 66"/>
                      <a:gd name="T8" fmla="*/ 5 w 52"/>
                      <a:gd name="T9" fmla="*/ 55 h 66"/>
                      <a:gd name="T10" fmla="*/ 24 w 52"/>
                      <a:gd name="T11" fmla="*/ 66 h 66"/>
                      <a:gd name="T12" fmla="*/ 52 w 52"/>
                      <a:gd name="T13" fmla="*/ 50 h 66"/>
                    </a:gdLst>
                    <a:ahLst/>
                    <a:cxnLst>
                      <a:cxn ang="0">
                        <a:pos x="T0" y="T1"/>
                      </a:cxn>
                      <a:cxn ang="0">
                        <a:pos x="T2" y="T3"/>
                      </a:cxn>
                      <a:cxn ang="0">
                        <a:pos x="T4" y="T5"/>
                      </a:cxn>
                      <a:cxn ang="0">
                        <a:pos x="T6" y="T7"/>
                      </a:cxn>
                      <a:cxn ang="0">
                        <a:pos x="T8" y="T9"/>
                      </a:cxn>
                      <a:cxn ang="0">
                        <a:pos x="T10" y="T11"/>
                      </a:cxn>
                      <a:cxn ang="0">
                        <a:pos x="T12" y="T13"/>
                      </a:cxn>
                    </a:cxnLst>
                    <a:rect l="0" t="0" r="r" b="b"/>
                    <a:pathLst>
                      <a:path w="52" h="66">
                        <a:moveTo>
                          <a:pt x="52" y="50"/>
                        </a:moveTo>
                        <a:cubicBezTo>
                          <a:pt x="52" y="17"/>
                          <a:pt x="52" y="17"/>
                          <a:pt x="52" y="17"/>
                        </a:cubicBezTo>
                        <a:cubicBezTo>
                          <a:pt x="24" y="0"/>
                          <a:pt x="24" y="0"/>
                          <a:pt x="24" y="0"/>
                        </a:cubicBezTo>
                        <a:cubicBezTo>
                          <a:pt x="0" y="14"/>
                          <a:pt x="0" y="14"/>
                          <a:pt x="0" y="14"/>
                        </a:cubicBezTo>
                        <a:cubicBezTo>
                          <a:pt x="2" y="27"/>
                          <a:pt x="3" y="41"/>
                          <a:pt x="5" y="55"/>
                        </a:cubicBezTo>
                        <a:cubicBezTo>
                          <a:pt x="24" y="66"/>
                          <a:pt x="24" y="66"/>
                          <a:pt x="24" y="66"/>
                        </a:cubicBezTo>
                        <a:lnTo>
                          <a:pt x="52" y="5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5" name="Freeform 53">
                    <a:extLst>
                      <a:ext uri="{FF2B5EF4-FFF2-40B4-BE49-F238E27FC236}">
                        <a16:creationId xmlns:a16="http://schemas.microsoft.com/office/drawing/2014/main" id="{6C1F7604-76EE-4FA5-BAF5-0DE528C1C339}"/>
                      </a:ext>
                    </a:extLst>
                  </p:cNvPr>
                  <p:cNvSpPr>
                    <a:spLocks/>
                  </p:cNvSpPr>
                  <p:nvPr/>
                </p:nvSpPr>
                <p:spPr bwMode="auto">
                  <a:xfrm>
                    <a:off x="7400868" y="3521091"/>
                    <a:ext cx="28575" cy="82549"/>
                  </a:xfrm>
                  <a:custGeom>
                    <a:avLst/>
                    <a:gdLst>
                      <a:gd name="T0" fmla="*/ 15 w 15"/>
                      <a:gd name="T1" fmla="*/ 8 h 43"/>
                      <a:gd name="T2" fmla="*/ 0 w 15"/>
                      <a:gd name="T3" fmla="*/ 0 h 43"/>
                      <a:gd name="T4" fmla="*/ 11 w 15"/>
                      <a:gd name="T5" fmla="*/ 43 h 43"/>
                      <a:gd name="T6" fmla="*/ 15 w 15"/>
                      <a:gd name="T7" fmla="*/ 41 h 43"/>
                      <a:gd name="T8" fmla="*/ 15 w 15"/>
                      <a:gd name="T9" fmla="*/ 8 h 43"/>
                    </a:gdLst>
                    <a:ahLst/>
                    <a:cxnLst>
                      <a:cxn ang="0">
                        <a:pos x="T0" y="T1"/>
                      </a:cxn>
                      <a:cxn ang="0">
                        <a:pos x="T2" y="T3"/>
                      </a:cxn>
                      <a:cxn ang="0">
                        <a:pos x="T4" y="T5"/>
                      </a:cxn>
                      <a:cxn ang="0">
                        <a:pos x="T6" y="T7"/>
                      </a:cxn>
                      <a:cxn ang="0">
                        <a:pos x="T8" y="T9"/>
                      </a:cxn>
                    </a:cxnLst>
                    <a:rect l="0" t="0" r="r" b="b"/>
                    <a:pathLst>
                      <a:path w="15" h="43">
                        <a:moveTo>
                          <a:pt x="15" y="8"/>
                        </a:moveTo>
                        <a:cubicBezTo>
                          <a:pt x="0" y="0"/>
                          <a:pt x="0" y="0"/>
                          <a:pt x="0" y="0"/>
                        </a:cubicBezTo>
                        <a:cubicBezTo>
                          <a:pt x="2" y="16"/>
                          <a:pt x="6" y="30"/>
                          <a:pt x="11" y="43"/>
                        </a:cubicBezTo>
                        <a:cubicBezTo>
                          <a:pt x="15" y="41"/>
                          <a:pt x="15" y="41"/>
                          <a:pt x="15" y="41"/>
                        </a:cubicBezTo>
                        <a:lnTo>
                          <a:pt x="15" y="8"/>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6" name="Freeform 54">
                    <a:extLst>
                      <a:ext uri="{FF2B5EF4-FFF2-40B4-BE49-F238E27FC236}">
                        <a16:creationId xmlns:a16="http://schemas.microsoft.com/office/drawing/2014/main" id="{38D62B8D-525A-4254-B548-EBD089A876B6}"/>
                      </a:ext>
                    </a:extLst>
                  </p:cNvPr>
                  <p:cNvSpPr>
                    <a:spLocks/>
                  </p:cNvSpPr>
                  <p:nvPr/>
                </p:nvSpPr>
                <p:spPr bwMode="auto">
                  <a:xfrm>
                    <a:off x="7396106" y="3400440"/>
                    <a:ext cx="92075" cy="130175"/>
                  </a:xfrm>
                  <a:custGeom>
                    <a:avLst/>
                    <a:gdLst>
                      <a:gd name="T0" fmla="*/ 47 w 47"/>
                      <a:gd name="T1" fmla="*/ 50 h 67"/>
                      <a:gd name="T2" fmla="*/ 47 w 47"/>
                      <a:gd name="T3" fmla="*/ 17 h 67"/>
                      <a:gd name="T4" fmla="*/ 19 w 47"/>
                      <a:gd name="T5" fmla="*/ 0 h 67"/>
                      <a:gd name="T6" fmla="*/ 2 w 47"/>
                      <a:gd name="T7" fmla="*/ 10 h 67"/>
                      <a:gd name="T8" fmla="*/ 0 w 47"/>
                      <a:gd name="T9" fmla="*/ 46 h 67"/>
                      <a:gd name="T10" fmla="*/ 1 w 47"/>
                      <a:gd name="T11" fmla="*/ 57 h 67"/>
                      <a:gd name="T12" fmla="*/ 19 w 47"/>
                      <a:gd name="T13" fmla="*/ 67 h 67"/>
                      <a:gd name="T14" fmla="*/ 47 w 47"/>
                      <a:gd name="T15" fmla="*/ 5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67">
                        <a:moveTo>
                          <a:pt x="47" y="50"/>
                        </a:moveTo>
                        <a:cubicBezTo>
                          <a:pt x="47" y="17"/>
                          <a:pt x="47" y="17"/>
                          <a:pt x="47" y="17"/>
                        </a:cubicBezTo>
                        <a:cubicBezTo>
                          <a:pt x="19" y="0"/>
                          <a:pt x="19" y="0"/>
                          <a:pt x="19" y="0"/>
                        </a:cubicBezTo>
                        <a:cubicBezTo>
                          <a:pt x="2" y="10"/>
                          <a:pt x="2" y="10"/>
                          <a:pt x="2" y="10"/>
                        </a:cubicBezTo>
                        <a:cubicBezTo>
                          <a:pt x="2" y="22"/>
                          <a:pt x="1" y="34"/>
                          <a:pt x="0" y="46"/>
                        </a:cubicBezTo>
                        <a:cubicBezTo>
                          <a:pt x="1" y="49"/>
                          <a:pt x="1" y="53"/>
                          <a:pt x="1" y="57"/>
                        </a:cubicBezTo>
                        <a:cubicBezTo>
                          <a:pt x="19" y="67"/>
                          <a:pt x="19" y="67"/>
                          <a:pt x="19" y="67"/>
                        </a:cubicBezTo>
                        <a:lnTo>
                          <a:pt x="47" y="5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7" name="Freeform 55">
                    <a:extLst>
                      <a:ext uri="{FF2B5EF4-FFF2-40B4-BE49-F238E27FC236}">
                        <a16:creationId xmlns:a16="http://schemas.microsoft.com/office/drawing/2014/main" id="{3EB46EA4-40BF-472E-8DFD-A0A2DDFED5FD}"/>
                      </a:ext>
                    </a:extLst>
                  </p:cNvPr>
                  <p:cNvSpPr>
                    <a:spLocks/>
                  </p:cNvSpPr>
                  <p:nvPr/>
                </p:nvSpPr>
                <p:spPr bwMode="auto">
                  <a:xfrm>
                    <a:off x="7424682" y="3608403"/>
                    <a:ext cx="63500" cy="96838"/>
                  </a:xfrm>
                  <a:custGeom>
                    <a:avLst/>
                    <a:gdLst>
                      <a:gd name="T0" fmla="*/ 32 w 32"/>
                      <a:gd name="T1" fmla="*/ 49 h 50"/>
                      <a:gd name="T2" fmla="*/ 32 w 32"/>
                      <a:gd name="T3" fmla="*/ 16 h 50"/>
                      <a:gd name="T4" fmla="*/ 4 w 32"/>
                      <a:gd name="T5" fmla="*/ 0 h 50"/>
                      <a:gd name="T6" fmla="*/ 0 w 32"/>
                      <a:gd name="T7" fmla="*/ 2 h 50"/>
                      <a:gd name="T8" fmla="*/ 31 w 32"/>
                      <a:gd name="T9" fmla="*/ 50 h 50"/>
                      <a:gd name="T10" fmla="*/ 32 w 32"/>
                      <a:gd name="T11" fmla="*/ 49 h 50"/>
                    </a:gdLst>
                    <a:ahLst/>
                    <a:cxnLst>
                      <a:cxn ang="0">
                        <a:pos x="T0" y="T1"/>
                      </a:cxn>
                      <a:cxn ang="0">
                        <a:pos x="T2" y="T3"/>
                      </a:cxn>
                      <a:cxn ang="0">
                        <a:pos x="T4" y="T5"/>
                      </a:cxn>
                      <a:cxn ang="0">
                        <a:pos x="T6" y="T7"/>
                      </a:cxn>
                      <a:cxn ang="0">
                        <a:pos x="T8" y="T9"/>
                      </a:cxn>
                      <a:cxn ang="0">
                        <a:pos x="T10" y="T11"/>
                      </a:cxn>
                    </a:cxnLst>
                    <a:rect l="0" t="0" r="r" b="b"/>
                    <a:pathLst>
                      <a:path w="32" h="50">
                        <a:moveTo>
                          <a:pt x="32" y="49"/>
                        </a:moveTo>
                        <a:cubicBezTo>
                          <a:pt x="32" y="16"/>
                          <a:pt x="32" y="16"/>
                          <a:pt x="32" y="16"/>
                        </a:cubicBezTo>
                        <a:cubicBezTo>
                          <a:pt x="4" y="0"/>
                          <a:pt x="4" y="0"/>
                          <a:pt x="4" y="0"/>
                        </a:cubicBezTo>
                        <a:cubicBezTo>
                          <a:pt x="0" y="2"/>
                          <a:pt x="0" y="2"/>
                          <a:pt x="0" y="2"/>
                        </a:cubicBezTo>
                        <a:cubicBezTo>
                          <a:pt x="8" y="22"/>
                          <a:pt x="18" y="37"/>
                          <a:pt x="31" y="50"/>
                        </a:cubicBezTo>
                        <a:lnTo>
                          <a:pt x="32" y="4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8" name="Freeform 56">
                    <a:extLst>
                      <a:ext uri="{FF2B5EF4-FFF2-40B4-BE49-F238E27FC236}">
                        <a16:creationId xmlns:a16="http://schemas.microsoft.com/office/drawing/2014/main" id="{BB65BA1B-405A-4B2F-8780-E86B42206C08}"/>
                      </a:ext>
                    </a:extLst>
                  </p:cNvPr>
                  <p:cNvSpPr>
                    <a:spLocks/>
                  </p:cNvSpPr>
                  <p:nvPr/>
                </p:nvSpPr>
                <p:spPr bwMode="auto">
                  <a:xfrm>
                    <a:off x="7292919" y="2346334"/>
                    <a:ext cx="15875" cy="28576"/>
                  </a:xfrm>
                  <a:custGeom>
                    <a:avLst/>
                    <a:gdLst>
                      <a:gd name="T0" fmla="*/ 0 w 8"/>
                      <a:gd name="T1" fmla="*/ 14 h 14"/>
                      <a:gd name="T2" fmla="*/ 8 w 8"/>
                      <a:gd name="T3" fmla="*/ 9 h 14"/>
                      <a:gd name="T4" fmla="*/ 8 w 8"/>
                      <a:gd name="T5" fmla="*/ 0 h 14"/>
                      <a:gd name="T6" fmla="*/ 0 w 8"/>
                      <a:gd name="T7" fmla="*/ 14 h 14"/>
                    </a:gdLst>
                    <a:ahLst/>
                    <a:cxnLst>
                      <a:cxn ang="0">
                        <a:pos x="T0" y="T1"/>
                      </a:cxn>
                      <a:cxn ang="0">
                        <a:pos x="T2" y="T3"/>
                      </a:cxn>
                      <a:cxn ang="0">
                        <a:pos x="T4" y="T5"/>
                      </a:cxn>
                      <a:cxn ang="0">
                        <a:pos x="T6" y="T7"/>
                      </a:cxn>
                    </a:cxnLst>
                    <a:rect l="0" t="0" r="r" b="b"/>
                    <a:pathLst>
                      <a:path w="8" h="14">
                        <a:moveTo>
                          <a:pt x="0" y="14"/>
                        </a:moveTo>
                        <a:cubicBezTo>
                          <a:pt x="8" y="9"/>
                          <a:pt x="8" y="9"/>
                          <a:pt x="8" y="9"/>
                        </a:cubicBezTo>
                        <a:cubicBezTo>
                          <a:pt x="8" y="0"/>
                          <a:pt x="8" y="0"/>
                          <a:pt x="8" y="0"/>
                        </a:cubicBezTo>
                        <a:cubicBezTo>
                          <a:pt x="5" y="4"/>
                          <a:pt x="3" y="9"/>
                          <a:pt x="0" y="14"/>
                        </a:cubicBez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9" name="Freeform 57">
                    <a:extLst>
                      <a:ext uri="{FF2B5EF4-FFF2-40B4-BE49-F238E27FC236}">
                        <a16:creationId xmlns:a16="http://schemas.microsoft.com/office/drawing/2014/main" id="{2BB6CC8C-832D-423E-AD79-5948F7ACCC30}"/>
                      </a:ext>
                    </a:extLst>
                  </p:cNvPr>
                  <p:cNvSpPr>
                    <a:spLocks/>
                  </p:cNvSpPr>
                  <p:nvPr/>
                </p:nvSpPr>
                <p:spPr bwMode="auto">
                  <a:xfrm>
                    <a:off x="7248472" y="2476510"/>
                    <a:ext cx="60324" cy="127000"/>
                  </a:xfrm>
                  <a:custGeom>
                    <a:avLst/>
                    <a:gdLst>
                      <a:gd name="T0" fmla="*/ 31 w 31"/>
                      <a:gd name="T1" fmla="*/ 49 h 65"/>
                      <a:gd name="T2" fmla="*/ 31 w 31"/>
                      <a:gd name="T3" fmla="*/ 16 h 65"/>
                      <a:gd name="T4" fmla="*/ 5 w 31"/>
                      <a:gd name="T5" fmla="*/ 0 h 65"/>
                      <a:gd name="T6" fmla="*/ 2 w 31"/>
                      <a:gd name="T7" fmla="*/ 65 h 65"/>
                      <a:gd name="T8" fmla="*/ 3 w 31"/>
                      <a:gd name="T9" fmla="*/ 65 h 65"/>
                      <a:gd name="T10" fmla="*/ 31 w 31"/>
                      <a:gd name="T11" fmla="*/ 49 h 65"/>
                    </a:gdLst>
                    <a:ahLst/>
                    <a:cxnLst>
                      <a:cxn ang="0">
                        <a:pos x="T0" y="T1"/>
                      </a:cxn>
                      <a:cxn ang="0">
                        <a:pos x="T2" y="T3"/>
                      </a:cxn>
                      <a:cxn ang="0">
                        <a:pos x="T4" y="T5"/>
                      </a:cxn>
                      <a:cxn ang="0">
                        <a:pos x="T6" y="T7"/>
                      </a:cxn>
                      <a:cxn ang="0">
                        <a:pos x="T8" y="T9"/>
                      </a:cxn>
                      <a:cxn ang="0">
                        <a:pos x="T10" y="T11"/>
                      </a:cxn>
                    </a:cxnLst>
                    <a:rect l="0" t="0" r="r" b="b"/>
                    <a:pathLst>
                      <a:path w="31" h="65">
                        <a:moveTo>
                          <a:pt x="31" y="49"/>
                        </a:moveTo>
                        <a:cubicBezTo>
                          <a:pt x="31" y="16"/>
                          <a:pt x="31" y="16"/>
                          <a:pt x="31" y="16"/>
                        </a:cubicBezTo>
                        <a:cubicBezTo>
                          <a:pt x="5" y="0"/>
                          <a:pt x="5" y="0"/>
                          <a:pt x="5" y="0"/>
                        </a:cubicBezTo>
                        <a:cubicBezTo>
                          <a:pt x="1" y="21"/>
                          <a:pt x="0" y="43"/>
                          <a:pt x="2" y="65"/>
                        </a:cubicBezTo>
                        <a:cubicBezTo>
                          <a:pt x="3" y="65"/>
                          <a:pt x="3" y="65"/>
                          <a:pt x="3" y="65"/>
                        </a:cubicBezTo>
                        <a:lnTo>
                          <a:pt x="31" y="4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0" name="Freeform 58">
                    <a:extLst>
                      <a:ext uri="{FF2B5EF4-FFF2-40B4-BE49-F238E27FC236}">
                        <a16:creationId xmlns:a16="http://schemas.microsoft.com/office/drawing/2014/main" id="{3638BABC-7F1B-4BD1-A31A-AA395B1BC0AC}"/>
                      </a:ext>
                    </a:extLst>
                  </p:cNvPr>
                  <p:cNvSpPr>
                    <a:spLocks/>
                  </p:cNvSpPr>
                  <p:nvPr/>
                </p:nvSpPr>
                <p:spPr bwMode="auto">
                  <a:xfrm>
                    <a:off x="7261173" y="2371734"/>
                    <a:ext cx="107949" cy="128589"/>
                  </a:xfrm>
                  <a:custGeom>
                    <a:avLst/>
                    <a:gdLst>
                      <a:gd name="T0" fmla="*/ 0 w 56"/>
                      <a:gd name="T1" fmla="*/ 50 h 66"/>
                      <a:gd name="T2" fmla="*/ 27 w 56"/>
                      <a:gd name="T3" fmla="*/ 66 h 66"/>
                      <a:gd name="T4" fmla="*/ 56 w 56"/>
                      <a:gd name="T5" fmla="*/ 50 h 66"/>
                      <a:gd name="T6" fmla="*/ 56 w 56"/>
                      <a:gd name="T7" fmla="*/ 17 h 66"/>
                      <a:gd name="T8" fmla="*/ 27 w 56"/>
                      <a:gd name="T9" fmla="*/ 0 h 66"/>
                      <a:gd name="T10" fmla="*/ 14 w 56"/>
                      <a:gd name="T11" fmla="*/ 8 h 66"/>
                      <a:gd name="T12" fmla="*/ 0 w 56"/>
                      <a:gd name="T13" fmla="*/ 50 h 66"/>
                    </a:gdLst>
                    <a:ahLst/>
                    <a:cxnLst>
                      <a:cxn ang="0">
                        <a:pos x="T0" y="T1"/>
                      </a:cxn>
                      <a:cxn ang="0">
                        <a:pos x="T2" y="T3"/>
                      </a:cxn>
                      <a:cxn ang="0">
                        <a:pos x="T4" y="T5"/>
                      </a:cxn>
                      <a:cxn ang="0">
                        <a:pos x="T6" y="T7"/>
                      </a:cxn>
                      <a:cxn ang="0">
                        <a:pos x="T8" y="T9"/>
                      </a:cxn>
                      <a:cxn ang="0">
                        <a:pos x="T10" y="T11"/>
                      </a:cxn>
                      <a:cxn ang="0">
                        <a:pos x="T12" y="T13"/>
                      </a:cxn>
                    </a:cxnLst>
                    <a:rect l="0" t="0" r="r" b="b"/>
                    <a:pathLst>
                      <a:path w="56" h="66">
                        <a:moveTo>
                          <a:pt x="0" y="50"/>
                        </a:moveTo>
                        <a:cubicBezTo>
                          <a:pt x="27" y="66"/>
                          <a:pt x="27" y="66"/>
                          <a:pt x="27" y="66"/>
                        </a:cubicBezTo>
                        <a:cubicBezTo>
                          <a:pt x="56" y="50"/>
                          <a:pt x="56" y="50"/>
                          <a:pt x="56" y="50"/>
                        </a:cubicBezTo>
                        <a:cubicBezTo>
                          <a:pt x="56" y="17"/>
                          <a:pt x="56" y="17"/>
                          <a:pt x="56" y="17"/>
                        </a:cubicBezTo>
                        <a:cubicBezTo>
                          <a:pt x="27" y="0"/>
                          <a:pt x="27" y="0"/>
                          <a:pt x="27" y="0"/>
                        </a:cubicBezTo>
                        <a:cubicBezTo>
                          <a:pt x="14" y="8"/>
                          <a:pt x="14" y="8"/>
                          <a:pt x="14" y="8"/>
                        </a:cubicBezTo>
                        <a:cubicBezTo>
                          <a:pt x="7" y="22"/>
                          <a:pt x="3" y="36"/>
                          <a:pt x="0" y="50"/>
                        </a:cubicBez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1" name="Freeform 59">
                    <a:extLst>
                      <a:ext uri="{FF2B5EF4-FFF2-40B4-BE49-F238E27FC236}">
                        <a16:creationId xmlns:a16="http://schemas.microsoft.com/office/drawing/2014/main" id="{70C31F50-A23E-46C5-8FB5-7F777799A1F8}"/>
                      </a:ext>
                    </a:extLst>
                  </p:cNvPr>
                  <p:cNvSpPr>
                    <a:spLocks/>
                  </p:cNvSpPr>
                  <p:nvPr/>
                </p:nvSpPr>
                <p:spPr bwMode="auto">
                  <a:xfrm>
                    <a:off x="7262760" y="2686057"/>
                    <a:ext cx="46037" cy="104776"/>
                  </a:xfrm>
                  <a:custGeom>
                    <a:avLst/>
                    <a:gdLst>
                      <a:gd name="T0" fmla="*/ 24 w 24"/>
                      <a:gd name="T1" fmla="*/ 14 h 54"/>
                      <a:gd name="T2" fmla="*/ 0 w 24"/>
                      <a:gd name="T3" fmla="*/ 0 h 54"/>
                      <a:gd name="T4" fmla="*/ 12 w 24"/>
                      <a:gd name="T5" fmla="*/ 54 h 54"/>
                      <a:gd name="T6" fmla="*/ 24 w 24"/>
                      <a:gd name="T7" fmla="*/ 47 h 54"/>
                      <a:gd name="T8" fmla="*/ 24 w 24"/>
                      <a:gd name="T9" fmla="*/ 14 h 54"/>
                    </a:gdLst>
                    <a:ahLst/>
                    <a:cxnLst>
                      <a:cxn ang="0">
                        <a:pos x="T0" y="T1"/>
                      </a:cxn>
                      <a:cxn ang="0">
                        <a:pos x="T2" y="T3"/>
                      </a:cxn>
                      <a:cxn ang="0">
                        <a:pos x="T4" y="T5"/>
                      </a:cxn>
                      <a:cxn ang="0">
                        <a:pos x="T6" y="T7"/>
                      </a:cxn>
                      <a:cxn ang="0">
                        <a:pos x="T8" y="T9"/>
                      </a:cxn>
                    </a:cxnLst>
                    <a:rect l="0" t="0" r="r" b="b"/>
                    <a:pathLst>
                      <a:path w="24" h="54">
                        <a:moveTo>
                          <a:pt x="24" y="14"/>
                        </a:moveTo>
                        <a:cubicBezTo>
                          <a:pt x="0" y="0"/>
                          <a:pt x="0" y="0"/>
                          <a:pt x="0" y="0"/>
                        </a:cubicBezTo>
                        <a:cubicBezTo>
                          <a:pt x="3" y="18"/>
                          <a:pt x="7" y="36"/>
                          <a:pt x="12" y="54"/>
                        </a:cubicBezTo>
                        <a:cubicBezTo>
                          <a:pt x="24" y="47"/>
                          <a:pt x="24" y="47"/>
                          <a:pt x="24" y="47"/>
                        </a:cubicBezTo>
                        <a:lnTo>
                          <a:pt x="24" y="14"/>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2" name="Freeform 60">
                    <a:extLst>
                      <a:ext uri="{FF2B5EF4-FFF2-40B4-BE49-F238E27FC236}">
                        <a16:creationId xmlns:a16="http://schemas.microsoft.com/office/drawing/2014/main" id="{EF4CFF5A-06A2-468D-994B-28C85D704ABA}"/>
                      </a:ext>
                    </a:extLst>
                  </p:cNvPr>
                  <p:cNvSpPr>
                    <a:spLocks/>
                  </p:cNvSpPr>
                  <p:nvPr/>
                </p:nvSpPr>
                <p:spPr bwMode="auto">
                  <a:xfrm>
                    <a:off x="7288159" y="2784484"/>
                    <a:ext cx="80962" cy="127000"/>
                  </a:xfrm>
                  <a:custGeom>
                    <a:avLst/>
                    <a:gdLst>
                      <a:gd name="T0" fmla="*/ 42 w 42"/>
                      <a:gd name="T1" fmla="*/ 49 h 65"/>
                      <a:gd name="T2" fmla="*/ 42 w 42"/>
                      <a:gd name="T3" fmla="*/ 16 h 65"/>
                      <a:gd name="T4" fmla="*/ 13 w 42"/>
                      <a:gd name="T5" fmla="*/ 0 h 65"/>
                      <a:gd name="T6" fmla="*/ 0 w 42"/>
                      <a:gd name="T7" fmla="*/ 7 h 65"/>
                      <a:gd name="T8" fmla="*/ 15 w 42"/>
                      <a:gd name="T9" fmla="*/ 65 h 65"/>
                      <a:gd name="T10" fmla="*/ 42 w 42"/>
                      <a:gd name="T11" fmla="*/ 49 h 65"/>
                    </a:gdLst>
                    <a:ahLst/>
                    <a:cxnLst>
                      <a:cxn ang="0">
                        <a:pos x="T0" y="T1"/>
                      </a:cxn>
                      <a:cxn ang="0">
                        <a:pos x="T2" y="T3"/>
                      </a:cxn>
                      <a:cxn ang="0">
                        <a:pos x="T4" y="T5"/>
                      </a:cxn>
                      <a:cxn ang="0">
                        <a:pos x="T6" y="T7"/>
                      </a:cxn>
                      <a:cxn ang="0">
                        <a:pos x="T8" y="T9"/>
                      </a:cxn>
                      <a:cxn ang="0">
                        <a:pos x="T10" y="T11"/>
                      </a:cxn>
                    </a:cxnLst>
                    <a:rect l="0" t="0" r="r" b="b"/>
                    <a:pathLst>
                      <a:path w="42" h="65">
                        <a:moveTo>
                          <a:pt x="42" y="49"/>
                        </a:moveTo>
                        <a:cubicBezTo>
                          <a:pt x="42" y="16"/>
                          <a:pt x="42" y="16"/>
                          <a:pt x="42" y="16"/>
                        </a:cubicBezTo>
                        <a:cubicBezTo>
                          <a:pt x="13" y="0"/>
                          <a:pt x="13" y="0"/>
                          <a:pt x="13" y="0"/>
                        </a:cubicBezTo>
                        <a:cubicBezTo>
                          <a:pt x="0" y="7"/>
                          <a:pt x="0" y="7"/>
                          <a:pt x="0" y="7"/>
                        </a:cubicBezTo>
                        <a:cubicBezTo>
                          <a:pt x="5" y="26"/>
                          <a:pt x="10" y="45"/>
                          <a:pt x="15" y="65"/>
                        </a:cubicBezTo>
                        <a:lnTo>
                          <a:pt x="42" y="4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3" name="Freeform 61">
                    <a:extLst>
                      <a:ext uri="{FF2B5EF4-FFF2-40B4-BE49-F238E27FC236}">
                        <a16:creationId xmlns:a16="http://schemas.microsoft.com/office/drawing/2014/main" id="{80A15FCA-C025-40FF-B8F8-155140DF5BBD}"/>
                      </a:ext>
                    </a:extLst>
                  </p:cNvPr>
                  <p:cNvSpPr>
                    <a:spLocks/>
                  </p:cNvSpPr>
                  <p:nvPr/>
                </p:nvSpPr>
                <p:spPr bwMode="auto">
                  <a:xfrm>
                    <a:off x="7342135" y="3005147"/>
                    <a:ext cx="26988" cy="85726"/>
                  </a:xfrm>
                  <a:custGeom>
                    <a:avLst/>
                    <a:gdLst>
                      <a:gd name="T0" fmla="*/ 14 w 14"/>
                      <a:gd name="T1" fmla="*/ 8 h 44"/>
                      <a:gd name="T2" fmla="*/ 0 w 14"/>
                      <a:gd name="T3" fmla="*/ 0 h 44"/>
                      <a:gd name="T4" fmla="*/ 10 w 14"/>
                      <a:gd name="T5" fmla="*/ 44 h 44"/>
                      <a:gd name="T6" fmla="*/ 14 w 14"/>
                      <a:gd name="T7" fmla="*/ 41 h 44"/>
                      <a:gd name="T8" fmla="*/ 14 w 14"/>
                      <a:gd name="T9" fmla="*/ 8 h 44"/>
                    </a:gdLst>
                    <a:ahLst/>
                    <a:cxnLst>
                      <a:cxn ang="0">
                        <a:pos x="T0" y="T1"/>
                      </a:cxn>
                      <a:cxn ang="0">
                        <a:pos x="T2" y="T3"/>
                      </a:cxn>
                      <a:cxn ang="0">
                        <a:pos x="T4" y="T5"/>
                      </a:cxn>
                      <a:cxn ang="0">
                        <a:pos x="T6" y="T7"/>
                      </a:cxn>
                      <a:cxn ang="0">
                        <a:pos x="T8" y="T9"/>
                      </a:cxn>
                    </a:cxnLst>
                    <a:rect l="0" t="0" r="r" b="b"/>
                    <a:pathLst>
                      <a:path w="14" h="44">
                        <a:moveTo>
                          <a:pt x="14" y="8"/>
                        </a:moveTo>
                        <a:cubicBezTo>
                          <a:pt x="0" y="0"/>
                          <a:pt x="0" y="0"/>
                          <a:pt x="0" y="0"/>
                        </a:cubicBezTo>
                        <a:cubicBezTo>
                          <a:pt x="4" y="14"/>
                          <a:pt x="7" y="29"/>
                          <a:pt x="10" y="44"/>
                        </a:cubicBezTo>
                        <a:cubicBezTo>
                          <a:pt x="14" y="41"/>
                          <a:pt x="14" y="41"/>
                          <a:pt x="14" y="41"/>
                        </a:cubicBezTo>
                        <a:lnTo>
                          <a:pt x="14" y="8"/>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4" name="Freeform 62">
                    <a:extLst>
                      <a:ext uri="{FF2B5EF4-FFF2-40B4-BE49-F238E27FC236}">
                        <a16:creationId xmlns:a16="http://schemas.microsoft.com/office/drawing/2014/main" id="{B2607064-393B-42F4-9E4E-C468C897A576}"/>
                      </a:ext>
                    </a:extLst>
                  </p:cNvPr>
                  <p:cNvSpPr>
                    <a:spLocks/>
                  </p:cNvSpPr>
                  <p:nvPr/>
                </p:nvSpPr>
                <p:spPr bwMode="auto">
                  <a:xfrm>
                    <a:off x="7912043" y="2474920"/>
                    <a:ext cx="112711" cy="128589"/>
                  </a:xfrm>
                  <a:custGeom>
                    <a:avLst/>
                    <a:gdLst>
                      <a:gd name="T0" fmla="*/ 71 w 71"/>
                      <a:gd name="T1" fmla="*/ 21 h 81"/>
                      <a:gd name="T2" fmla="*/ 35 w 71"/>
                      <a:gd name="T3" fmla="*/ 0 h 81"/>
                      <a:gd name="T4" fmla="*/ 0 w 71"/>
                      <a:gd name="T5" fmla="*/ 21 h 81"/>
                      <a:gd name="T6" fmla="*/ 0 w 71"/>
                      <a:gd name="T7" fmla="*/ 61 h 81"/>
                      <a:gd name="T8" fmla="*/ 35 w 71"/>
                      <a:gd name="T9" fmla="*/ 81 h 81"/>
                      <a:gd name="T10" fmla="*/ 71 w 71"/>
                      <a:gd name="T11" fmla="*/ 61 h 81"/>
                      <a:gd name="T12" fmla="*/ 71 w 71"/>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71" h="81">
                        <a:moveTo>
                          <a:pt x="71" y="21"/>
                        </a:moveTo>
                        <a:lnTo>
                          <a:pt x="35" y="0"/>
                        </a:lnTo>
                        <a:lnTo>
                          <a:pt x="0" y="21"/>
                        </a:lnTo>
                        <a:lnTo>
                          <a:pt x="0" y="61"/>
                        </a:lnTo>
                        <a:lnTo>
                          <a:pt x="35" y="81"/>
                        </a:lnTo>
                        <a:lnTo>
                          <a:pt x="71" y="61"/>
                        </a:lnTo>
                        <a:lnTo>
                          <a:pt x="71"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5" name="Freeform 66">
                    <a:extLst>
                      <a:ext uri="{FF2B5EF4-FFF2-40B4-BE49-F238E27FC236}">
                        <a16:creationId xmlns:a16="http://schemas.microsoft.com/office/drawing/2014/main" id="{136CEF09-37A5-42CC-85A2-3ABB67CA6CDB}"/>
                      </a:ext>
                    </a:extLst>
                  </p:cNvPr>
                  <p:cNvSpPr>
                    <a:spLocks/>
                  </p:cNvSpPr>
                  <p:nvPr/>
                </p:nvSpPr>
                <p:spPr bwMode="auto">
                  <a:xfrm>
                    <a:off x="7437385" y="2474919"/>
                    <a:ext cx="109537" cy="128589"/>
                  </a:xfrm>
                  <a:custGeom>
                    <a:avLst/>
                    <a:gdLst>
                      <a:gd name="T0" fmla="*/ 69 w 69"/>
                      <a:gd name="T1" fmla="*/ 21 h 81"/>
                      <a:gd name="T2" fmla="*/ 34 w 69"/>
                      <a:gd name="T3" fmla="*/ 0 h 81"/>
                      <a:gd name="T4" fmla="*/ 0 w 69"/>
                      <a:gd name="T5" fmla="*/ 21 h 81"/>
                      <a:gd name="T6" fmla="*/ 0 w 69"/>
                      <a:gd name="T7" fmla="*/ 61 h 81"/>
                      <a:gd name="T8" fmla="*/ 34 w 69"/>
                      <a:gd name="T9" fmla="*/ 81 h 81"/>
                      <a:gd name="T10" fmla="*/ 69 w 69"/>
                      <a:gd name="T11" fmla="*/ 61 h 81"/>
                      <a:gd name="T12" fmla="*/ 69 w 69"/>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69" h="81">
                        <a:moveTo>
                          <a:pt x="69" y="21"/>
                        </a:moveTo>
                        <a:lnTo>
                          <a:pt x="34" y="0"/>
                        </a:lnTo>
                        <a:lnTo>
                          <a:pt x="0" y="21"/>
                        </a:lnTo>
                        <a:lnTo>
                          <a:pt x="0" y="61"/>
                        </a:lnTo>
                        <a:lnTo>
                          <a:pt x="34" y="81"/>
                        </a:lnTo>
                        <a:lnTo>
                          <a:pt x="69" y="61"/>
                        </a:lnTo>
                        <a:lnTo>
                          <a:pt x="69"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6" name="Freeform 67">
                    <a:extLst>
                      <a:ext uri="{FF2B5EF4-FFF2-40B4-BE49-F238E27FC236}">
                        <a16:creationId xmlns:a16="http://schemas.microsoft.com/office/drawing/2014/main" id="{48477402-0F0A-4C14-83AC-FB06412CD790}"/>
                      </a:ext>
                    </a:extLst>
                  </p:cNvPr>
                  <p:cNvSpPr>
                    <a:spLocks/>
                  </p:cNvSpPr>
                  <p:nvPr/>
                </p:nvSpPr>
                <p:spPr bwMode="auto">
                  <a:xfrm>
                    <a:off x="7316735" y="2474921"/>
                    <a:ext cx="112711" cy="128589"/>
                  </a:xfrm>
                  <a:custGeom>
                    <a:avLst/>
                    <a:gdLst>
                      <a:gd name="T0" fmla="*/ 71 w 71"/>
                      <a:gd name="T1" fmla="*/ 21 h 81"/>
                      <a:gd name="T2" fmla="*/ 36 w 71"/>
                      <a:gd name="T3" fmla="*/ 0 h 81"/>
                      <a:gd name="T4" fmla="*/ 0 w 71"/>
                      <a:gd name="T5" fmla="*/ 21 h 81"/>
                      <a:gd name="T6" fmla="*/ 0 w 71"/>
                      <a:gd name="T7" fmla="*/ 61 h 81"/>
                      <a:gd name="T8" fmla="*/ 36 w 71"/>
                      <a:gd name="T9" fmla="*/ 81 h 81"/>
                      <a:gd name="T10" fmla="*/ 71 w 71"/>
                      <a:gd name="T11" fmla="*/ 61 h 81"/>
                      <a:gd name="T12" fmla="*/ 71 w 71"/>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71" h="81">
                        <a:moveTo>
                          <a:pt x="71" y="21"/>
                        </a:moveTo>
                        <a:lnTo>
                          <a:pt x="36" y="0"/>
                        </a:lnTo>
                        <a:lnTo>
                          <a:pt x="0" y="21"/>
                        </a:lnTo>
                        <a:lnTo>
                          <a:pt x="0" y="61"/>
                        </a:lnTo>
                        <a:lnTo>
                          <a:pt x="36" y="81"/>
                        </a:lnTo>
                        <a:lnTo>
                          <a:pt x="71" y="61"/>
                        </a:lnTo>
                        <a:lnTo>
                          <a:pt x="71"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7" name="Freeform 68">
                    <a:extLst>
                      <a:ext uri="{FF2B5EF4-FFF2-40B4-BE49-F238E27FC236}">
                        <a16:creationId xmlns:a16="http://schemas.microsoft.com/office/drawing/2014/main" id="{B3AA217B-4C65-48CD-B891-932FE9AADAE1}"/>
                      </a:ext>
                    </a:extLst>
                  </p:cNvPr>
                  <p:cNvSpPr>
                    <a:spLocks/>
                  </p:cNvSpPr>
                  <p:nvPr/>
                </p:nvSpPr>
                <p:spPr bwMode="auto">
                  <a:xfrm>
                    <a:off x="7912043" y="2679708"/>
                    <a:ext cx="112711" cy="130175"/>
                  </a:xfrm>
                  <a:custGeom>
                    <a:avLst/>
                    <a:gdLst>
                      <a:gd name="T0" fmla="*/ 71 w 71"/>
                      <a:gd name="T1" fmla="*/ 21 h 82"/>
                      <a:gd name="T2" fmla="*/ 35 w 71"/>
                      <a:gd name="T3" fmla="*/ 0 h 82"/>
                      <a:gd name="T4" fmla="*/ 0 w 71"/>
                      <a:gd name="T5" fmla="*/ 21 h 82"/>
                      <a:gd name="T6" fmla="*/ 0 w 71"/>
                      <a:gd name="T7" fmla="*/ 61 h 82"/>
                      <a:gd name="T8" fmla="*/ 35 w 71"/>
                      <a:gd name="T9" fmla="*/ 82 h 82"/>
                      <a:gd name="T10" fmla="*/ 71 w 71"/>
                      <a:gd name="T11" fmla="*/ 61 h 82"/>
                      <a:gd name="T12" fmla="*/ 71 w 71"/>
                      <a:gd name="T13" fmla="*/ 21 h 82"/>
                    </a:gdLst>
                    <a:ahLst/>
                    <a:cxnLst>
                      <a:cxn ang="0">
                        <a:pos x="T0" y="T1"/>
                      </a:cxn>
                      <a:cxn ang="0">
                        <a:pos x="T2" y="T3"/>
                      </a:cxn>
                      <a:cxn ang="0">
                        <a:pos x="T4" y="T5"/>
                      </a:cxn>
                      <a:cxn ang="0">
                        <a:pos x="T6" y="T7"/>
                      </a:cxn>
                      <a:cxn ang="0">
                        <a:pos x="T8" y="T9"/>
                      </a:cxn>
                      <a:cxn ang="0">
                        <a:pos x="T10" y="T11"/>
                      </a:cxn>
                      <a:cxn ang="0">
                        <a:pos x="T12" y="T13"/>
                      </a:cxn>
                    </a:cxnLst>
                    <a:rect l="0" t="0" r="r" b="b"/>
                    <a:pathLst>
                      <a:path w="71" h="82">
                        <a:moveTo>
                          <a:pt x="71" y="21"/>
                        </a:moveTo>
                        <a:lnTo>
                          <a:pt x="35" y="0"/>
                        </a:lnTo>
                        <a:lnTo>
                          <a:pt x="0" y="21"/>
                        </a:lnTo>
                        <a:lnTo>
                          <a:pt x="0" y="61"/>
                        </a:lnTo>
                        <a:lnTo>
                          <a:pt x="35" y="82"/>
                        </a:lnTo>
                        <a:lnTo>
                          <a:pt x="71" y="61"/>
                        </a:lnTo>
                        <a:lnTo>
                          <a:pt x="71"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8" name="Freeform 69">
                    <a:extLst>
                      <a:ext uri="{FF2B5EF4-FFF2-40B4-BE49-F238E27FC236}">
                        <a16:creationId xmlns:a16="http://schemas.microsoft.com/office/drawing/2014/main" id="{583AACA2-CF4D-4E30-9FBB-6030CE00E635}"/>
                      </a:ext>
                    </a:extLst>
                  </p:cNvPr>
                  <p:cNvSpPr>
                    <a:spLocks/>
                  </p:cNvSpPr>
                  <p:nvPr/>
                </p:nvSpPr>
                <p:spPr bwMode="auto">
                  <a:xfrm>
                    <a:off x="7972369" y="2578108"/>
                    <a:ext cx="111124" cy="127000"/>
                  </a:xfrm>
                  <a:custGeom>
                    <a:avLst/>
                    <a:gdLst>
                      <a:gd name="T0" fmla="*/ 70 w 70"/>
                      <a:gd name="T1" fmla="*/ 20 h 80"/>
                      <a:gd name="T2" fmla="*/ 35 w 70"/>
                      <a:gd name="T3" fmla="*/ 0 h 80"/>
                      <a:gd name="T4" fmla="*/ 0 w 70"/>
                      <a:gd name="T5" fmla="*/ 20 h 80"/>
                      <a:gd name="T6" fmla="*/ 0 w 70"/>
                      <a:gd name="T7" fmla="*/ 61 h 80"/>
                      <a:gd name="T8" fmla="*/ 35 w 70"/>
                      <a:gd name="T9" fmla="*/ 80 h 80"/>
                      <a:gd name="T10" fmla="*/ 70 w 70"/>
                      <a:gd name="T11" fmla="*/ 61 h 80"/>
                      <a:gd name="T12" fmla="*/ 70 w 70"/>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20"/>
                        </a:moveTo>
                        <a:lnTo>
                          <a:pt x="35" y="0"/>
                        </a:lnTo>
                        <a:lnTo>
                          <a:pt x="0" y="20"/>
                        </a:lnTo>
                        <a:lnTo>
                          <a:pt x="0" y="61"/>
                        </a:lnTo>
                        <a:lnTo>
                          <a:pt x="35" y="80"/>
                        </a:lnTo>
                        <a:lnTo>
                          <a:pt x="70" y="61"/>
                        </a:lnTo>
                        <a:lnTo>
                          <a:pt x="70"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9" name="Freeform 70">
                    <a:extLst>
                      <a:ext uri="{FF2B5EF4-FFF2-40B4-BE49-F238E27FC236}">
                        <a16:creationId xmlns:a16="http://schemas.microsoft.com/office/drawing/2014/main" id="{68DA4F78-D798-4AA9-A35E-D49AC2C16F25}"/>
                      </a:ext>
                    </a:extLst>
                  </p:cNvPr>
                  <p:cNvSpPr>
                    <a:spLocks/>
                  </p:cNvSpPr>
                  <p:nvPr/>
                </p:nvSpPr>
                <p:spPr bwMode="auto">
                  <a:xfrm>
                    <a:off x="7794570" y="2679708"/>
                    <a:ext cx="109537" cy="130175"/>
                  </a:xfrm>
                  <a:custGeom>
                    <a:avLst/>
                    <a:gdLst>
                      <a:gd name="T0" fmla="*/ 69 w 69"/>
                      <a:gd name="T1" fmla="*/ 21 h 82"/>
                      <a:gd name="T2" fmla="*/ 35 w 69"/>
                      <a:gd name="T3" fmla="*/ 0 h 82"/>
                      <a:gd name="T4" fmla="*/ 0 w 69"/>
                      <a:gd name="T5" fmla="*/ 21 h 82"/>
                      <a:gd name="T6" fmla="*/ 0 w 69"/>
                      <a:gd name="T7" fmla="*/ 61 h 82"/>
                      <a:gd name="T8" fmla="*/ 35 w 69"/>
                      <a:gd name="T9" fmla="*/ 82 h 82"/>
                      <a:gd name="T10" fmla="*/ 69 w 69"/>
                      <a:gd name="T11" fmla="*/ 61 h 82"/>
                      <a:gd name="T12" fmla="*/ 69 w 69"/>
                      <a:gd name="T13" fmla="*/ 21 h 82"/>
                    </a:gdLst>
                    <a:ahLst/>
                    <a:cxnLst>
                      <a:cxn ang="0">
                        <a:pos x="T0" y="T1"/>
                      </a:cxn>
                      <a:cxn ang="0">
                        <a:pos x="T2" y="T3"/>
                      </a:cxn>
                      <a:cxn ang="0">
                        <a:pos x="T4" y="T5"/>
                      </a:cxn>
                      <a:cxn ang="0">
                        <a:pos x="T6" y="T7"/>
                      </a:cxn>
                      <a:cxn ang="0">
                        <a:pos x="T8" y="T9"/>
                      </a:cxn>
                      <a:cxn ang="0">
                        <a:pos x="T10" y="T11"/>
                      </a:cxn>
                      <a:cxn ang="0">
                        <a:pos x="T12" y="T13"/>
                      </a:cxn>
                    </a:cxnLst>
                    <a:rect l="0" t="0" r="r" b="b"/>
                    <a:pathLst>
                      <a:path w="69" h="82">
                        <a:moveTo>
                          <a:pt x="69" y="21"/>
                        </a:moveTo>
                        <a:lnTo>
                          <a:pt x="35" y="0"/>
                        </a:lnTo>
                        <a:lnTo>
                          <a:pt x="0" y="21"/>
                        </a:lnTo>
                        <a:lnTo>
                          <a:pt x="0" y="61"/>
                        </a:lnTo>
                        <a:lnTo>
                          <a:pt x="35" y="82"/>
                        </a:lnTo>
                        <a:lnTo>
                          <a:pt x="69" y="61"/>
                        </a:lnTo>
                        <a:lnTo>
                          <a:pt x="69"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0" name="Freeform 74">
                    <a:extLst>
                      <a:ext uri="{FF2B5EF4-FFF2-40B4-BE49-F238E27FC236}">
                        <a16:creationId xmlns:a16="http://schemas.microsoft.com/office/drawing/2014/main" id="{6F94D0F5-7B53-4555-99D5-612EB02B416A}"/>
                      </a:ext>
                    </a:extLst>
                  </p:cNvPr>
                  <p:cNvSpPr>
                    <a:spLocks/>
                  </p:cNvSpPr>
                  <p:nvPr/>
                </p:nvSpPr>
                <p:spPr bwMode="auto">
                  <a:xfrm>
                    <a:off x="7316737" y="2679708"/>
                    <a:ext cx="112711" cy="130175"/>
                  </a:xfrm>
                  <a:custGeom>
                    <a:avLst/>
                    <a:gdLst>
                      <a:gd name="T0" fmla="*/ 71 w 71"/>
                      <a:gd name="T1" fmla="*/ 21 h 82"/>
                      <a:gd name="T2" fmla="*/ 36 w 71"/>
                      <a:gd name="T3" fmla="*/ 0 h 82"/>
                      <a:gd name="T4" fmla="*/ 0 w 71"/>
                      <a:gd name="T5" fmla="*/ 21 h 82"/>
                      <a:gd name="T6" fmla="*/ 0 w 71"/>
                      <a:gd name="T7" fmla="*/ 61 h 82"/>
                      <a:gd name="T8" fmla="*/ 36 w 71"/>
                      <a:gd name="T9" fmla="*/ 82 h 82"/>
                      <a:gd name="T10" fmla="*/ 71 w 71"/>
                      <a:gd name="T11" fmla="*/ 61 h 82"/>
                      <a:gd name="T12" fmla="*/ 71 w 71"/>
                      <a:gd name="T13" fmla="*/ 21 h 82"/>
                    </a:gdLst>
                    <a:ahLst/>
                    <a:cxnLst>
                      <a:cxn ang="0">
                        <a:pos x="T0" y="T1"/>
                      </a:cxn>
                      <a:cxn ang="0">
                        <a:pos x="T2" y="T3"/>
                      </a:cxn>
                      <a:cxn ang="0">
                        <a:pos x="T4" y="T5"/>
                      </a:cxn>
                      <a:cxn ang="0">
                        <a:pos x="T6" y="T7"/>
                      </a:cxn>
                      <a:cxn ang="0">
                        <a:pos x="T8" y="T9"/>
                      </a:cxn>
                      <a:cxn ang="0">
                        <a:pos x="T10" y="T11"/>
                      </a:cxn>
                      <a:cxn ang="0">
                        <a:pos x="T12" y="T13"/>
                      </a:cxn>
                    </a:cxnLst>
                    <a:rect l="0" t="0" r="r" b="b"/>
                    <a:pathLst>
                      <a:path w="71" h="82">
                        <a:moveTo>
                          <a:pt x="71" y="21"/>
                        </a:moveTo>
                        <a:lnTo>
                          <a:pt x="36" y="0"/>
                        </a:lnTo>
                        <a:lnTo>
                          <a:pt x="0" y="21"/>
                        </a:lnTo>
                        <a:lnTo>
                          <a:pt x="0" y="61"/>
                        </a:lnTo>
                        <a:lnTo>
                          <a:pt x="36" y="82"/>
                        </a:lnTo>
                        <a:lnTo>
                          <a:pt x="71" y="61"/>
                        </a:lnTo>
                        <a:lnTo>
                          <a:pt x="71"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1" name="Freeform 75">
                    <a:extLst>
                      <a:ext uri="{FF2B5EF4-FFF2-40B4-BE49-F238E27FC236}">
                        <a16:creationId xmlns:a16="http://schemas.microsoft.com/office/drawing/2014/main" id="{9BA802BF-7E2E-4385-957B-F650A7441F4C}"/>
                      </a:ext>
                    </a:extLst>
                  </p:cNvPr>
                  <p:cNvSpPr>
                    <a:spLocks/>
                  </p:cNvSpPr>
                  <p:nvPr/>
                </p:nvSpPr>
                <p:spPr bwMode="auto">
                  <a:xfrm>
                    <a:off x="7257999" y="2578107"/>
                    <a:ext cx="111124" cy="127000"/>
                  </a:xfrm>
                  <a:custGeom>
                    <a:avLst/>
                    <a:gdLst>
                      <a:gd name="T0" fmla="*/ 70 w 70"/>
                      <a:gd name="T1" fmla="*/ 20 h 80"/>
                      <a:gd name="T2" fmla="*/ 35 w 70"/>
                      <a:gd name="T3" fmla="*/ 0 h 80"/>
                      <a:gd name="T4" fmla="*/ 0 w 70"/>
                      <a:gd name="T5" fmla="*/ 20 h 80"/>
                      <a:gd name="T6" fmla="*/ 0 w 70"/>
                      <a:gd name="T7" fmla="*/ 61 h 80"/>
                      <a:gd name="T8" fmla="*/ 35 w 70"/>
                      <a:gd name="T9" fmla="*/ 80 h 80"/>
                      <a:gd name="T10" fmla="*/ 70 w 70"/>
                      <a:gd name="T11" fmla="*/ 61 h 80"/>
                      <a:gd name="T12" fmla="*/ 70 w 70"/>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20"/>
                        </a:moveTo>
                        <a:lnTo>
                          <a:pt x="35" y="0"/>
                        </a:lnTo>
                        <a:lnTo>
                          <a:pt x="0" y="20"/>
                        </a:lnTo>
                        <a:lnTo>
                          <a:pt x="0" y="61"/>
                        </a:lnTo>
                        <a:lnTo>
                          <a:pt x="35" y="80"/>
                        </a:lnTo>
                        <a:lnTo>
                          <a:pt x="70" y="61"/>
                        </a:lnTo>
                        <a:lnTo>
                          <a:pt x="70"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2" name="Freeform 76">
                    <a:extLst>
                      <a:ext uri="{FF2B5EF4-FFF2-40B4-BE49-F238E27FC236}">
                        <a16:creationId xmlns:a16="http://schemas.microsoft.com/office/drawing/2014/main" id="{2262A400-8746-4BE8-83EE-F586CAEB6C50}"/>
                      </a:ext>
                    </a:extLst>
                  </p:cNvPr>
                  <p:cNvSpPr>
                    <a:spLocks/>
                  </p:cNvSpPr>
                  <p:nvPr/>
                </p:nvSpPr>
                <p:spPr bwMode="auto">
                  <a:xfrm>
                    <a:off x="7794569" y="2887671"/>
                    <a:ext cx="109537" cy="127000"/>
                  </a:xfrm>
                  <a:custGeom>
                    <a:avLst/>
                    <a:gdLst>
                      <a:gd name="T0" fmla="*/ 69 w 69"/>
                      <a:gd name="T1" fmla="*/ 19 h 80"/>
                      <a:gd name="T2" fmla="*/ 35 w 69"/>
                      <a:gd name="T3" fmla="*/ 0 h 80"/>
                      <a:gd name="T4" fmla="*/ 0 w 69"/>
                      <a:gd name="T5" fmla="*/ 19 h 80"/>
                      <a:gd name="T6" fmla="*/ 0 w 69"/>
                      <a:gd name="T7" fmla="*/ 60 h 80"/>
                      <a:gd name="T8" fmla="*/ 35 w 69"/>
                      <a:gd name="T9" fmla="*/ 80 h 80"/>
                      <a:gd name="T10" fmla="*/ 69 w 69"/>
                      <a:gd name="T11" fmla="*/ 60 h 80"/>
                      <a:gd name="T12" fmla="*/ 69 w 69"/>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19"/>
                        </a:moveTo>
                        <a:lnTo>
                          <a:pt x="35" y="0"/>
                        </a:lnTo>
                        <a:lnTo>
                          <a:pt x="0" y="19"/>
                        </a:lnTo>
                        <a:lnTo>
                          <a:pt x="0" y="60"/>
                        </a:lnTo>
                        <a:lnTo>
                          <a:pt x="35" y="80"/>
                        </a:lnTo>
                        <a:lnTo>
                          <a:pt x="69" y="60"/>
                        </a:lnTo>
                        <a:lnTo>
                          <a:pt x="69"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3" name="Freeform 77">
                    <a:extLst>
                      <a:ext uri="{FF2B5EF4-FFF2-40B4-BE49-F238E27FC236}">
                        <a16:creationId xmlns:a16="http://schemas.microsoft.com/office/drawing/2014/main" id="{88C38FFC-28AA-49D6-B118-7E4651D325DE}"/>
                      </a:ext>
                    </a:extLst>
                  </p:cNvPr>
                  <p:cNvSpPr>
                    <a:spLocks/>
                  </p:cNvSpPr>
                  <p:nvPr/>
                </p:nvSpPr>
                <p:spPr bwMode="auto">
                  <a:xfrm>
                    <a:off x="7794570" y="3092458"/>
                    <a:ext cx="109537" cy="128589"/>
                  </a:xfrm>
                  <a:custGeom>
                    <a:avLst/>
                    <a:gdLst>
                      <a:gd name="T0" fmla="*/ 69 w 69"/>
                      <a:gd name="T1" fmla="*/ 21 h 81"/>
                      <a:gd name="T2" fmla="*/ 35 w 69"/>
                      <a:gd name="T3" fmla="*/ 0 h 81"/>
                      <a:gd name="T4" fmla="*/ 0 w 69"/>
                      <a:gd name="T5" fmla="*/ 21 h 81"/>
                      <a:gd name="T6" fmla="*/ 0 w 69"/>
                      <a:gd name="T7" fmla="*/ 61 h 81"/>
                      <a:gd name="T8" fmla="*/ 35 w 69"/>
                      <a:gd name="T9" fmla="*/ 81 h 81"/>
                      <a:gd name="T10" fmla="*/ 69 w 69"/>
                      <a:gd name="T11" fmla="*/ 61 h 81"/>
                      <a:gd name="T12" fmla="*/ 69 w 69"/>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69" h="81">
                        <a:moveTo>
                          <a:pt x="69" y="21"/>
                        </a:moveTo>
                        <a:lnTo>
                          <a:pt x="35" y="0"/>
                        </a:lnTo>
                        <a:lnTo>
                          <a:pt x="0" y="21"/>
                        </a:lnTo>
                        <a:lnTo>
                          <a:pt x="0" y="61"/>
                        </a:lnTo>
                        <a:lnTo>
                          <a:pt x="35" y="81"/>
                        </a:lnTo>
                        <a:lnTo>
                          <a:pt x="69" y="61"/>
                        </a:lnTo>
                        <a:lnTo>
                          <a:pt x="69"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4" name="Freeform 78">
                    <a:extLst>
                      <a:ext uri="{FF2B5EF4-FFF2-40B4-BE49-F238E27FC236}">
                        <a16:creationId xmlns:a16="http://schemas.microsoft.com/office/drawing/2014/main" id="{64DB7347-542A-421D-8757-F154B157B002}"/>
                      </a:ext>
                    </a:extLst>
                  </p:cNvPr>
                  <p:cNvSpPr>
                    <a:spLocks/>
                  </p:cNvSpPr>
                  <p:nvPr/>
                </p:nvSpPr>
                <p:spPr bwMode="auto">
                  <a:xfrm>
                    <a:off x="7853317" y="2990857"/>
                    <a:ext cx="111125" cy="127000"/>
                  </a:xfrm>
                  <a:custGeom>
                    <a:avLst/>
                    <a:gdLst>
                      <a:gd name="T0" fmla="*/ 70 w 70"/>
                      <a:gd name="T1" fmla="*/ 19 h 80"/>
                      <a:gd name="T2" fmla="*/ 35 w 70"/>
                      <a:gd name="T3" fmla="*/ 0 h 80"/>
                      <a:gd name="T4" fmla="*/ 0 w 70"/>
                      <a:gd name="T5" fmla="*/ 19 h 80"/>
                      <a:gd name="T6" fmla="*/ 0 w 70"/>
                      <a:gd name="T7" fmla="*/ 59 h 80"/>
                      <a:gd name="T8" fmla="*/ 35 w 70"/>
                      <a:gd name="T9" fmla="*/ 80 h 80"/>
                      <a:gd name="T10" fmla="*/ 70 w 70"/>
                      <a:gd name="T11" fmla="*/ 59 h 80"/>
                      <a:gd name="T12" fmla="*/ 70 w 70"/>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19"/>
                        </a:moveTo>
                        <a:lnTo>
                          <a:pt x="35" y="0"/>
                        </a:lnTo>
                        <a:lnTo>
                          <a:pt x="0" y="19"/>
                        </a:lnTo>
                        <a:lnTo>
                          <a:pt x="0" y="59"/>
                        </a:lnTo>
                        <a:lnTo>
                          <a:pt x="35" y="80"/>
                        </a:lnTo>
                        <a:lnTo>
                          <a:pt x="70" y="59"/>
                        </a:lnTo>
                        <a:lnTo>
                          <a:pt x="70"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5" name="Freeform 79">
                    <a:extLst>
                      <a:ext uri="{FF2B5EF4-FFF2-40B4-BE49-F238E27FC236}">
                        <a16:creationId xmlns:a16="http://schemas.microsoft.com/office/drawing/2014/main" id="{CEFF26FE-2256-4D64-BEC3-0EB8F000BC84}"/>
                      </a:ext>
                    </a:extLst>
                  </p:cNvPr>
                  <p:cNvSpPr>
                    <a:spLocks/>
                  </p:cNvSpPr>
                  <p:nvPr/>
                </p:nvSpPr>
                <p:spPr bwMode="auto">
                  <a:xfrm>
                    <a:off x="7794589" y="3298833"/>
                    <a:ext cx="109538" cy="127000"/>
                  </a:xfrm>
                  <a:custGeom>
                    <a:avLst/>
                    <a:gdLst>
                      <a:gd name="T0" fmla="*/ 69 w 69"/>
                      <a:gd name="T1" fmla="*/ 20 h 80"/>
                      <a:gd name="T2" fmla="*/ 35 w 69"/>
                      <a:gd name="T3" fmla="*/ 0 h 80"/>
                      <a:gd name="T4" fmla="*/ 0 w 69"/>
                      <a:gd name="T5" fmla="*/ 20 h 80"/>
                      <a:gd name="T6" fmla="*/ 0 w 69"/>
                      <a:gd name="T7" fmla="*/ 61 h 80"/>
                      <a:gd name="T8" fmla="*/ 35 w 69"/>
                      <a:gd name="T9" fmla="*/ 80 h 80"/>
                      <a:gd name="T10" fmla="*/ 69 w 69"/>
                      <a:gd name="T11" fmla="*/ 61 h 80"/>
                      <a:gd name="T12" fmla="*/ 69 w 69"/>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20"/>
                        </a:moveTo>
                        <a:lnTo>
                          <a:pt x="35" y="0"/>
                        </a:lnTo>
                        <a:lnTo>
                          <a:pt x="0" y="20"/>
                        </a:lnTo>
                        <a:lnTo>
                          <a:pt x="0" y="61"/>
                        </a:lnTo>
                        <a:lnTo>
                          <a:pt x="35" y="80"/>
                        </a:lnTo>
                        <a:lnTo>
                          <a:pt x="69" y="61"/>
                        </a:lnTo>
                        <a:lnTo>
                          <a:pt x="69"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6" name="Freeform 81">
                    <a:extLst>
                      <a:ext uri="{FF2B5EF4-FFF2-40B4-BE49-F238E27FC236}">
                        <a16:creationId xmlns:a16="http://schemas.microsoft.com/office/drawing/2014/main" id="{4D4DFAB9-F072-40E4-B704-1E4B86C6FDAE}"/>
                      </a:ext>
                    </a:extLst>
                  </p:cNvPr>
                  <p:cNvSpPr>
                    <a:spLocks/>
                  </p:cNvSpPr>
                  <p:nvPr/>
                </p:nvSpPr>
                <p:spPr bwMode="auto">
                  <a:xfrm>
                    <a:off x="7675529" y="3092458"/>
                    <a:ext cx="111125" cy="128589"/>
                  </a:xfrm>
                  <a:custGeom>
                    <a:avLst/>
                    <a:gdLst>
                      <a:gd name="T0" fmla="*/ 70 w 70"/>
                      <a:gd name="T1" fmla="*/ 21 h 81"/>
                      <a:gd name="T2" fmla="*/ 34 w 70"/>
                      <a:gd name="T3" fmla="*/ 0 h 81"/>
                      <a:gd name="T4" fmla="*/ 0 w 70"/>
                      <a:gd name="T5" fmla="*/ 21 h 81"/>
                      <a:gd name="T6" fmla="*/ 0 w 70"/>
                      <a:gd name="T7" fmla="*/ 61 h 81"/>
                      <a:gd name="T8" fmla="*/ 34 w 70"/>
                      <a:gd name="T9" fmla="*/ 81 h 81"/>
                      <a:gd name="T10" fmla="*/ 70 w 70"/>
                      <a:gd name="T11" fmla="*/ 61 h 81"/>
                      <a:gd name="T12" fmla="*/ 70 w 70"/>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70" h="81">
                        <a:moveTo>
                          <a:pt x="70" y="21"/>
                        </a:moveTo>
                        <a:lnTo>
                          <a:pt x="34" y="0"/>
                        </a:lnTo>
                        <a:lnTo>
                          <a:pt x="0" y="21"/>
                        </a:lnTo>
                        <a:lnTo>
                          <a:pt x="0" y="61"/>
                        </a:lnTo>
                        <a:lnTo>
                          <a:pt x="34" y="81"/>
                        </a:lnTo>
                        <a:lnTo>
                          <a:pt x="70" y="61"/>
                        </a:lnTo>
                        <a:lnTo>
                          <a:pt x="70"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7" name="Freeform 82">
                    <a:extLst>
                      <a:ext uri="{FF2B5EF4-FFF2-40B4-BE49-F238E27FC236}">
                        <a16:creationId xmlns:a16="http://schemas.microsoft.com/office/drawing/2014/main" id="{F20BA902-CA21-44EF-A067-71AEA0C6ECF0}"/>
                      </a:ext>
                    </a:extLst>
                  </p:cNvPr>
                  <p:cNvSpPr>
                    <a:spLocks/>
                  </p:cNvSpPr>
                  <p:nvPr/>
                </p:nvSpPr>
                <p:spPr bwMode="auto">
                  <a:xfrm>
                    <a:off x="7734265" y="2990858"/>
                    <a:ext cx="112712" cy="127000"/>
                  </a:xfrm>
                  <a:custGeom>
                    <a:avLst/>
                    <a:gdLst>
                      <a:gd name="T0" fmla="*/ 71 w 71"/>
                      <a:gd name="T1" fmla="*/ 19 h 80"/>
                      <a:gd name="T2" fmla="*/ 35 w 71"/>
                      <a:gd name="T3" fmla="*/ 0 h 80"/>
                      <a:gd name="T4" fmla="*/ 0 w 71"/>
                      <a:gd name="T5" fmla="*/ 19 h 80"/>
                      <a:gd name="T6" fmla="*/ 0 w 71"/>
                      <a:gd name="T7" fmla="*/ 59 h 80"/>
                      <a:gd name="T8" fmla="*/ 35 w 71"/>
                      <a:gd name="T9" fmla="*/ 80 h 80"/>
                      <a:gd name="T10" fmla="*/ 71 w 71"/>
                      <a:gd name="T11" fmla="*/ 59 h 80"/>
                      <a:gd name="T12" fmla="*/ 71 w 71"/>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71" h="80">
                        <a:moveTo>
                          <a:pt x="71" y="19"/>
                        </a:moveTo>
                        <a:lnTo>
                          <a:pt x="35" y="0"/>
                        </a:lnTo>
                        <a:lnTo>
                          <a:pt x="0" y="19"/>
                        </a:lnTo>
                        <a:lnTo>
                          <a:pt x="0" y="59"/>
                        </a:lnTo>
                        <a:lnTo>
                          <a:pt x="35" y="80"/>
                        </a:lnTo>
                        <a:lnTo>
                          <a:pt x="71" y="59"/>
                        </a:lnTo>
                        <a:lnTo>
                          <a:pt x="71"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8" name="Freeform 83">
                    <a:extLst>
                      <a:ext uri="{FF2B5EF4-FFF2-40B4-BE49-F238E27FC236}">
                        <a16:creationId xmlns:a16="http://schemas.microsoft.com/office/drawing/2014/main" id="{DE9115C3-06D5-4E2E-95DD-BAC8D97A6BD4}"/>
                      </a:ext>
                    </a:extLst>
                  </p:cNvPr>
                  <p:cNvSpPr>
                    <a:spLocks/>
                  </p:cNvSpPr>
                  <p:nvPr/>
                </p:nvSpPr>
                <p:spPr bwMode="auto">
                  <a:xfrm>
                    <a:off x="7675528" y="3298833"/>
                    <a:ext cx="111125" cy="127000"/>
                  </a:xfrm>
                  <a:custGeom>
                    <a:avLst/>
                    <a:gdLst>
                      <a:gd name="T0" fmla="*/ 70 w 70"/>
                      <a:gd name="T1" fmla="*/ 20 h 80"/>
                      <a:gd name="T2" fmla="*/ 34 w 70"/>
                      <a:gd name="T3" fmla="*/ 0 h 80"/>
                      <a:gd name="T4" fmla="*/ 0 w 70"/>
                      <a:gd name="T5" fmla="*/ 20 h 80"/>
                      <a:gd name="T6" fmla="*/ 0 w 70"/>
                      <a:gd name="T7" fmla="*/ 61 h 80"/>
                      <a:gd name="T8" fmla="*/ 34 w 70"/>
                      <a:gd name="T9" fmla="*/ 80 h 80"/>
                      <a:gd name="T10" fmla="*/ 70 w 70"/>
                      <a:gd name="T11" fmla="*/ 61 h 80"/>
                      <a:gd name="T12" fmla="*/ 70 w 70"/>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20"/>
                        </a:moveTo>
                        <a:lnTo>
                          <a:pt x="34" y="0"/>
                        </a:lnTo>
                        <a:lnTo>
                          <a:pt x="0" y="20"/>
                        </a:lnTo>
                        <a:lnTo>
                          <a:pt x="0" y="61"/>
                        </a:lnTo>
                        <a:lnTo>
                          <a:pt x="34" y="80"/>
                        </a:lnTo>
                        <a:lnTo>
                          <a:pt x="70" y="61"/>
                        </a:lnTo>
                        <a:lnTo>
                          <a:pt x="70"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9" name="Freeform 84">
                    <a:extLst>
                      <a:ext uri="{FF2B5EF4-FFF2-40B4-BE49-F238E27FC236}">
                        <a16:creationId xmlns:a16="http://schemas.microsoft.com/office/drawing/2014/main" id="{5244B054-B846-4B89-9652-9414D59B0230}"/>
                      </a:ext>
                    </a:extLst>
                  </p:cNvPr>
                  <p:cNvSpPr>
                    <a:spLocks/>
                  </p:cNvSpPr>
                  <p:nvPr/>
                </p:nvSpPr>
                <p:spPr bwMode="auto">
                  <a:xfrm>
                    <a:off x="7734279" y="3195647"/>
                    <a:ext cx="112712" cy="127000"/>
                  </a:xfrm>
                  <a:custGeom>
                    <a:avLst/>
                    <a:gdLst>
                      <a:gd name="T0" fmla="*/ 71 w 71"/>
                      <a:gd name="T1" fmla="*/ 21 h 80"/>
                      <a:gd name="T2" fmla="*/ 35 w 71"/>
                      <a:gd name="T3" fmla="*/ 0 h 80"/>
                      <a:gd name="T4" fmla="*/ 0 w 71"/>
                      <a:gd name="T5" fmla="*/ 21 h 80"/>
                      <a:gd name="T6" fmla="*/ 0 w 71"/>
                      <a:gd name="T7" fmla="*/ 61 h 80"/>
                      <a:gd name="T8" fmla="*/ 35 w 71"/>
                      <a:gd name="T9" fmla="*/ 80 h 80"/>
                      <a:gd name="T10" fmla="*/ 71 w 71"/>
                      <a:gd name="T11" fmla="*/ 61 h 80"/>
                      <a:gd name="T12" fmla="*/ 71 w 71"/>
                      <a:gd name="T13" fmla="*/ 21 h 80"/>
                    </a:gdLst>
                    <a:ahLst/>
                    <a:cxnLst>
                      <a:cxn ang="0">
                        <a:pos x="T0" y="T1"/>
                      </a:cxn>
                      <a:cxn ang="0">
                        <a:pos x="T2" y="T3"/>
                      </a:cxn>
                      <a:cxn ang="0">
                        <a:pos x="T4" y="T5"/>
                      </a:cxn>
                      <a:cxn ang="0">
                        <a:pos x="T6" y="T7"/>
                      </a:cxn>
                      <a:cxn ang="0">
                        <a:pos x="T8" y="T9"/>
                      </a:cxn>
                      <a:cxn ang="0">
                        <a:pos x="T10" y="T11"/>
                      </a:cxn>
                      <a:cxn ang="0">
                        <a:pos x="T12" y="T13"/>
                      </a:cxn>
                    </a:cxnLst>
                    <a:rect l="0" t="0" r="r" b="b"/>
                    <a:pathLst>
                      <a:path w="71" h="80">
                        <a:moveTo>
                          <a:pt x="71" y="21"/>
                        </a:moveTo>
                        <a:lnTo>
                          <a:pt x="35" y="0"/>
                        </a:lnTo>
                        <a:lnTo>
                          <a:pt x="0" y="21"/>
                        </a:lnTo>
                        <a:lnTo>
                          <a:pt x="0" y="61"/>
                        </a:lnTo>
                        <a:lnTo>
                          <a:pt x="35" y="80"/>
                        </a:lnTo>
                        <a:lnTo>
                          <a:pt x="71" y="61"/>
                        </a:lnTo>
                        <a:lnTo>
                          <a:pt x="71"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0" name="Freeform 85">
                    <a:extLst>
                      <a:ext uri="{FF2B5EF4-FFF2-40B4-BE49-F238E27FC236}">
                        <a16:creationId xmlns:a16="http://schemas.microsoft.com/office/drawing/2014/main" id="{D4F1A022-0EB8-4ED6-A7CC-1D9928BB2506}"/>
                      </a:ext>
                    </a:extLst>
                  </p:cNvPr>
                  <p:cNvSpPr>
                    <a:spLocks/>
                  </p:cNvSpPr>
                  <p:nvPr/>
                </p:nvSpPr>
                <p:spPr bwMode="auto">
                  <a:xfrm>
                    <a:off x="7675542" y="3505209"/>
                    <a:ext cx="111125" cy="128589"/>
                  </a:xfrm>
                  <a:custGeom>
                    <a:avLst/>
                    <a:gdLst>
                      <a:gd name="T0" fmla="*/ 70 w 70"/>
                      <a:gd name="T1" fmla="*/ 20 h 81"/>
                      <a:gd name="T2" fmla="*/ 34 w 70"/>
                      <a:gd name="T3" fmla="*/ 0 h 81"/>
                      <a:gd name="T4" fmla="*/ 0 w 70"/>
                      <a:gd name="T5" fmla="*/ 20 h 81"/>
                      <a:gd name="T6" fmla="*/ 0 w 70"/>
                      <a:gd name="T7" fmla="*/ 60 h 81"/>
                      <a:gd name="T8" fmla="*/ 34 w 70"/>
                      <a:gd name="T9" fmla="*/ 81 h 81"/>
                      <a:gd name="T10" fmla="*/ 70 w 70"/>
                      <a:gd name="T11" fmla="*/ 60 h 81"/>
                      <a:gd name="T12" fmla="*/ 70 w 70"/>
                      <a:gd name="T13" fmla="*/ 20 h 81"/>
                    </a:gdLst>
                    <a:ahLst/>
                    <a:cxnLst>
                      <a:cxn ang="0">
                        <a:pos x="T0" y="T1"/>
                      </a:cxn>
                      <a:cxn ang="0">
                        <a:pos x="T2" y="T3"/>
                      </a:cxn>
                      <a:cxn ang="0">
                        <a:pos x="T4" y="T5"/>
                      </a:cxn>
                      <a:cxn ang="0">
                        <a:pos x="T6" y="T7"/>
                      </a:cxn>
                      <a:cxn ang="0">
                        <a:pos x="T8" y="T9"/>
                      </a:cxn>
                      <a:cxn ang="0">
                        <a:pos x="T10" y="T11"/>
                      </a:cxn>
                      <a:cxn ang="0">
                        <a:pos x="T12" y="T13"/>
                      </a:cxn>
                    </a:cxnLst>
                    <a:rect l="0" t="0" r="r" b="b"/>
                    <a:pathLst>
                      <a:path w="70" h="81">
                        <a:moveTo>
                          <a:pt x="70" y="20"/>
                        </a:moveTo>
                        <a:lnTo>
                          <a:pt x="34" y="0"/>
                        </a:lnTo>
                        <a:lnTo>
                          <a:pt x="0" y="20"/>
                        </a:lnTo>
                        <a:lnTo>
                          <a:pt x="0" y="60"/>
                        </a:lnTo>
                        <a:lnTo>
                          <a:pt x="34" y="81"/>
                        </a:lnTo>
                        <a:lnTo>
                          <a:pt x="70" y="60"/>
                        </a:lnTo>
                        <a:lnTo>
                          <a:pt x="70"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1" name="Freeform 86">
                    <a:extLst>
                      <a:ext uri="{FF2B5EF4-FFF2-40B4-BE49-F238E27FC236}">
                        <a16:creationId xmlns:a16="http://schemas.microsoft.com/office/drawing/2014/main" id="{316F1374-9D10-4D0C-BF78-9DFC24532AE8}"/>
                      </a:ext>
                    </a:extLst>
                  </p:cNvPr>
                  <p:cNvSpPr>
                    <a:spLocks/>
                  </p:cNvSpPr>
                  <p:nvPr/>
                </p:nvSpPr>
                <p:spPr bwMode="auto">
                  <a:xfrm>
                    <a:off x="7734273" y="3400434"/>
                    <a:ext cx="112712" cy="130175"/>
                  </a:xfrm>
                  <a:custGeom>
                    <a:avLst/>
                    <a:gdLst>
                      <a:gd name="T0" fmla="*/ 71 w 71"/>
                      <a:gd name="T1" fmla="*/ 21 h 82"/>
                      <a:gd name="T2" fmla="*/ 35 w 71"/>
                      <a:gd name="T3" fmla="*/ 0 h 82"/>
                      <a:gd name="T4" fmla="*/ 0 w 71"/>
                      <a:gd name="T5" fmla="*/ 21 h 82"/>
                      <a:gd name="T6" fmla="*/ 0 w 71"/>
                      <a:gd name="T7" fmla="*/ 61 h 82"/>
                      <a:gd name="T8" fmla="*/ 35 w 71"/>
                      <a:gd name="T9" fmla="*/ 82 h 82"/>
                      <a:gd name="T10" fmla="*/ 71 w 71"/>
                      <a:gd name="T11" fmla="*/ 61 h 82"/>
                      <a:gd name="T12" fmla="*/ 71 w 71"/>
                      <a:gd name="T13" fmla="*/ 21 h 82"/>
                    </a:gdLst>
                    <a:ahLst/>
                    <a:cxnLst>
                      <a:cxn ang="0">
                        <a:pos x="T0" y="T1"/>
                      </a:cxn>
                      <a:cxn ang="0">
                        <a:pos x="T2" y="T3"/>
                      </a:cxn>
                      <a:cxn ang="0">
                        <a:pos x="T4" y="T5"/>
                      </a:cxn>
                      <a:cxn ang="0">
                        <a:pos x="T6" y="T7"/>
                      </a:cxn>
                      <a:cxn ang="0">
                        <a:pos x="T8" y="T9"/>
                      </a:cxn>
                      <a:cxn ang="0">
                        <a:pos x="T10" y="T11"/>
                      </a:cxn>
                      <a:cxn ang="0">
                        <a:pos x="T12" y="T13"/>
                      </a:cxn>
                    </a:cxnLst>
                    <a:rect l="0" t="0" r="r" b="b"/>
                    <a:pathLst>
                      <a:path w="71" h="82">
                        <a:moveTo>
                          <a:pt x="71" y="21"/>
                        </a:moveTo>
                        <a:lnTo>
                          <a:pt x="35" y="0"/>
                        </a:lnTo>
                        <a:lnTo>
                          <a:pt x="0" y="21"/>
                        </a:lnTo>
                        <a:lnTo>
                          <a:pt x="0" y="61"/>
                        </a:lnTo>
                        <a:lnTo>
                          <a:pt x="35" y="82"/>
                        </a:lnTo>
                        <a:lnTo>
                          <a:pt x="71" y="61"/>
                        </a:lnTo>
                        <a:lnTo>
                          <a:pt x="71"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2" name="Freeform 87">
                    <a:extLst>
                      <a:ext uri="{FF2B5EF4-FFF2-40B4-BE49-F238E27FC236}">
                        <a16:creationId xmlns:a16="http://schemas.microsoft.com/office/drawing/2014/main" id="{53A0D2F2-FA67-4AF8-8803-FAB9F17F4AA9}"/>
                      </a:ext>
                    </a:extLst>
                  </p:cNvPr>
                  <p:cNvSpPr>
                    <a:spLocks/>
                  </p:cNvSpPr>
                  <p:nvPr/>
                </p:nvSpPr>
                <p:spPr bwMode="auto">
                  <a:xfrm>
                    <a:off x="7497739" y="2784482"/>
                    <a:ext cx="109538" cy="128589"/>
                  </a:xfrm>
                  <a:custGeom>
                    <a:avLst/>
                    <a:gdLst>
                      <a:gd name="T0" fmla="*/ 69 w 69"/>
                      <a:gd name="T1" fmla="*/ 20 h 81"/>
                      <a:gd name="T2" fmla="*/ 34 w 69"/>
                      <a:gd name="T3" fmla="*/ 0 h 81"/>
                      <a:gd name="T4" fmla="*/ 0 w 69"/>
                      <a:gd name="T5" fmla="*/ 20 h 81"/>
                      <a:gd name="T6" fmla="*/ 0 w 69"/>
                      <a:gd name="T7" fmla="*/ 60 h 81"/>
                      <a:gd name="T8" fmla="*/ 34 w 69"/>
                      <a:gd name="T9" fmla="*/ 81 h 81"/>
                      <a:gd name="T10" fmla="*/ 69 w 69"/>
                      <a:gd name="T11" fmla="*/ 60 h 81"/>
                      <a:gd name="T12" fmla="*/ 69 w 69"/>
                      <a:gd name="T13" fmla="*/ 20 h 81"/>
                    </a:gdLst>
                    <a:ahLst/>
                    <a:cxnLst>
                      <a:cxn ang="0">
                        <a:pos x="T0" y="T1"/>
                      </a:cxn>
                      <a:cxn ang="0">
                        <a:pos x="T2" y="T3"/>
                      </a:cxn>
                      <a:cxn ang="0">
                        <a:pos x="T4" y="T5"/>
                      </a:cxn>
                      <a:cxn ang="0">
                        <a:pos x="T6" y="T7"/>
                      </a:cxn>
                      <a:cxn ang="0">
                        <a:pos x="T8" y="T9"/>
                      </a:cxn>
                      <a:cxn ang="0">
                        <a:pos x="T10" y="T11"/>
                      </a:cxn>
                      <a:cxn ang="0">
                        <a:pos x="T12" y="T13"/>
                      </a:cxn>
                    </a:cxnLst>
                    <a:rect l="0" t="0" r="r" b="b"/>
                    <a:pathLst>
                      <a:path w="69" h="81">
                        <a:moveTo>
                          <a:pt x="69" y="20"/>
                        </a:moveTo>
                        <a:lnTo>
                          <a:pt x="34" y="0"/>
                        </a:lnTo>
                        <a:lnTo>
                          <a:pt x="0" y="20"/>
                        </a:lnTo>
                        <a:lnTo>
                          <a:pt x="0" y="60"/>
                        </a:lnTo>
                        <a:lnTo>
                          <a:pt x="34" y="81"/>
                        </a:lnTo>
                        <a:lnTo>
                          <a:pt x="69" y="60"/>
                        </a:lnTo>
                        <a:lnTo>
                          <a:pt x="69"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3" name="Freeform 89">
                    <a:extLst>
                      <a:ext uri="{FF2B5EF4-FFF2-40B4-BE49-F238E27FC236}">
                        <a16:creationId xmlns:a16="http://schemas.microsoft.com/office/drawing/2014/main" id="{3EBA9AC0-2C0B-43CB-9462-AF2A73A4E904}"/>
                      </a:ext>
                    </a:extLst>
                  </p:cNvPr>
                  <p:cNvSpPr>
                    <a:spLocks/>
                  </p:cNvSpPr>
                  <p:nvPr/>
                </p:nvSpPr>
                <p:spPr bwMode="auto">
                  <a:xfrm>
                    <a:off x="7554888" y="3092457"/>
                    <a:ext cx="112712" cy="128589"/>
                  </a:xfrm>
                  <a:custGeom>
                    <a:avLst/>
                    <a:gdLst>
                      <a:gd name="T0" fmla="*/ 71 w 71"/>
                      <a:gd name="T1" fmla="*/ 21 h 81"/>
                      <a:gd name="T2" fmla="*/ 36 w 71"/>
                      <a:gd name="T3" fmla="*/ 0 h 81"/>
                      <a:gd name="T4" fmla="*/ 0 w 71"/>
                      <a:gd name="T5" fmla="*/ 21 h 81"/>
                      <a:gd name="T6" fmla="*/ 0 w 71"/>
                      <a:gd name="T7" fmla="*/ 61 h 81"/>
                      <a:gd name="T8" fmla="*/ 36 w 71"/>
                      <a:gd name="T9" fmla="*/ 81 h 81"/>
                      <a:gd name="T10" fmla="*/ 71 w 71"/>
                      <a:gd name="T11" fmla="*/ 61 h 81"/>
                      <a:gd name="T12" fmla="*/ 71 w 71"/>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71" h="81">
                        <a:moveTo>
                          <a:pt x="71" y="21"/>
                        </a:moveTo>
                        <a:lnTo>
                          <a:pt x="36" y="0"/>
                        </a:lnTo>
                        <a:lnTo>
                          <a:pt x="0" y="21"/>
                        </a:lnTo>
                        <a:lnTo>
                          <a:pt x="0" y="61"/>
                        </a:lnTo>
                        <a:lnTo>
                          <a:pt x="36" y="81"/>
                        </a:lnTo>
                        <a:lnTo>
                          <a:pt x="71" y="61"/>
                        </a:lnTo>
                        <a:lnTo>
                          <a:pt x="71"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4" name="Freeform 90">
                    <a:extLst>
                      <a:ext uri="{FF2B5EF4-FFF2-40B4-BE49-F238E27FC236}">
                        <a16:creationId xmlns:a16="http://schemas.microsoft.com/office/drawing/2014/main" id="{DEEE7DF0-8020-4B9F-B0F8-38EF8D6C873D}"/>
                      </a:ext>
                    </a:extLst>
                  </p:cNvPr>
                  <p:cNvSpPr>
                    <a:spLocks/>
                  </p:cNvSpPr>
                  <p:nvPr/>
                </p:nvSpPr>
                <p:spPr bwMode="auto">
                  <a:xfrm>
                    <a:off x="7615212" y="2990857"/>
                    <a:ext cx="111125" cy="127000"/>
                  </a:xfrm>
                  <a:custGeom>
                    <a:avLst/>
                    <a:gdLst>
                      <a:gd name="T0" fmla="*/ 70 w 70"/>
                      <a:gd name="T1" fmla="*/ 19 h 80"/>
                      <a:gd name="T2" fmla="*/ 36 w 70"/>
                      <a:gd name="T3" fmla="*/ 0 h 80"/>
                      <a:gd name="T4" fmla="*/ 0 w 70"/>
                      <a:gd name="T5" fmla="*/ 19 h 80"/>
                      <a:gd name="T6" fmla="*/ 0 w 70"/>
                      <a:gd name="T7" fmla="*/ 59 h 80"/>
                      <a:gd name="T8" fmla="*/ 36 w 70"/>
                      <a:gd name="T9" fmla="*/ 80 h 80"/>
                      <a:gd name="T10" fmla="*/ 70 w 70"/>
                      <a:gd name="T11" fmla="*/ 59 h 80"/>
                      <a:gd name="T12" fmla="*/ 70 w 70"/>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19"/>
                        </a:moveTo>
                        <a:lnTo>
                          <a:pt x="36" y="0"/>
                        </a:lnTo>
                        <a:lnTo>
                          <a:pt x="0" y="19"/>
                        </a:lnTo>
                        <a:lnTo>
                          <a:pt x="0" y="59"/>
                        </a:lnTo>
                        <a:lnTo>
                          <a:pt x="36" y="80"/>
                        </a:lnTo>
                        <a:lnTo>
                          <a:pt x="70" y="59"/>
                        </a:lnTo>
                        <a:lnTo>
                          <a:pt x="70"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5" name="Freeform 91">
                    <a:extLst>
                      <a:ext uri="{FF2B5EF4-FFF2-40B4-BE49-F238E27FC236}">
                        <a16:creationId xmlns:a16="http://schemas.microsoft.com/office/drawing/2014/main" id="{2424DAA5-BEA1-4C5C-889F-C7FA0A4FD849}"/>
                      </a:ext>
                    </a:extLst>
                  </p:cNvPr>
                  <p:cNvSpPr>
                    <a:spLocks/>
                  </p:cNvSpPr>
                  <p:nvPr/>
                </p:nvSpPr>
                <p:spPr bwMode="auto">
                  <a:xfrm>
                    <a:off x="7554887" y="3298833"/>
                    <a:ext cx="112712" cy="127000"/>
                  </a:xfrm>
                  <a:custGeom>
                    <a:avLst/>
                    <a:gdLst>
                      <a:gd name="T0" fmla="*/ 71 w 71"/>
                      <a:gd name="T1" fmla="*/ 20 h 80"/>
                      <a:gd name="T2" fmla="*/ 36 w 71"/>
                      <a:gd name="T3" fmla="*/ 0 h 80"/>
                      <a:gd name="T4" fmla="*/ 0 w 71"/>
                      <a:gd name="T5" fmla="*/ 20 h 80"/>
                      <a:gd name="T6" fmla="*/ 0 w 71"/>
                      <a:gd name="T7" fmla="*/ 61 h 80"/>
                      <a:gd name="T8" fmla="*/ 36 w 71"/>
                      <a:gd name="T9" fmla="*/ 80 h 80"/>
                      <a:gd name="T10" fmla="*/ 71 w 71"/>
                      <a:gd name="T11" fmla="*/ 61 h 80"/>
                      <a:gd name="T12" fmla="*/ 71 w 71"/>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71" h="80">
                        <a:moveTo>
                          <a:pt x="71" y="20"/>
                        </a:moveTo>
                        <a:lnTo>
                          <a:pt x="36" y="0"/>
                        </a:lnTo>
                        <a:lnTo>
                          <a:pt x="0" y="20"/>
                        </a:lnTo>
                        <a:lnTo>
                          <a:pt x="0" y="61"/>
                        </a:lnTo>
                        <a:lnTo>
                          <a:pt x="36" y="80"/>
                        </a:lnTo>
                        <a:lnTo>
                          <a:pt x="71" y="61"/>
                        </a:lnTo>
                        <a:lnTo>
                          <a:pt x="71"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6" name="Freeform 92">
                    <a:extLst>
                      <a:ext uri="{FF2B5EF4-FFF2-40B4-BE49-F238E27FC236}">
                        <a16:creationId xmlns:a16="http://schemas.microsoft.com/office/drawing/2014/main" id="{0D7E332F-C9F7-449A-9102-4ABD0234D734}"/>
                      </a:ext>
                    </a:extLst>
                  </p:cNvPr>
                  <p:cNvSpPr>
                    <a:spLocks/>
                  </p:cNvSpPr>
                  <p:nvPr/>
                </p:nvSpPr>
                <p:spPr bwMode="auto">
                  <a:xfrm>
                    <a:off x="7615212" y="3195646"/>
                    <a:ext cx="111125" cy="127000"/>
                  </a:xfrm>
                  <a:custGeom>
                    <a:avLst/>
                    <a:gdLst>
                      <a:gd name="T0" fmla="*/ 70 w 70"/>
                      <a:gd name="T1" fmla="*/ 21 h 80"/>
                      <a:gd name="T2" fmla="*/ 36 w 70"/>
                      <a:gd name="T3" fmla="*/ 0 h 80"/>
                      <a:gd name="T4" fmla="*/ 0 w 70"/>
                      <a:gd name="T5" fmla="*/ 21 h 80"/>
                      <a:gd name="T6" fmla="*/ 0 w 70"/>
                      <a:gd name="T7" fmla="*/ 61 h 80"/>
                      <a:gd name="T8" fmla="*/ 36 w 70"/>
                      <a:gd name="T9" fmla="*/ 80 h 80"/>
                      <a:gd name="T10" fmla="*/ 70 w 70"/>
                      <a:gd name="T11" fmla="*/ 61 h 80"/>
                      <a:gd name="T12" fmla="*/ 70 w 70"/>
                      <a:gd name="T13" fmla="*/ 21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21"/>
                        </a:moveTo>
                        <a:lnTo>
                          <a:pt x="36" y="0"/>
                        </a:lnTo>
                        <a:lnTo>
                          <a:pt x="0" y="21"/>
                        </a:lnTo>
                        <a:lnTo>
                          <a:pt x="0" y="61"/>
                        </a:lnTo>
                        <a:lnTo>
                          <a:pt x="36" y="80"/>
                        </a:lnTo>
                        <a:lnTo>
                          <a:pt x="70" y="61"/>
                        </a:lnTo>
                        <a:lnTo>
                          <a:pt x="70"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7" name="Freeform 93">
                    <a:extLst>
                      <a:ext uri="{FF2B5EF4-FFF2-40B4-BE49-F238E27FC236}">
                        <a16:creationId xmlns:a16="http://schemas.microsoft.com/office/drawing/2014/main" id="{36E2C60B-405A-4DBD-9210-AD1CB92D8DCD}"/>
                      </a:ext>
                    </a:extLst>
                  </p:cNvPr>
                  <p:cNvSpPr>
                    <a:spLocks/>
                  </p:cNvSpPr>
                  <p:nvPr/>
                </p:nvSpPr>
                <p:spPr bwMode="auto">
                  <a:xfrm>
                    <a:off x="7554888" y="3505210"/>
                    <a:ext cx="112712" cy="128589"/>
                  </a:xfrm>
                  <a:custGeom>
                    <a:avLst/>
                    <a:gdLst>
                      <a:gd name="T0" fmla="*/ 71 w 71"/>
                      <a:gd name="T1" fmla="*/ 20 h 81"/>
                      <a:gd name="T2" fmla="*/ 36 w 71"/>
                      <a:gd name="T3" fmla="*/ 0 h 81"/>
                      <a:gd name="T4" fmla="*/ 0 w 71"/>
                      <a:gd name="T5" fmla="*/ 20 h 81"/>
                      <a:gd name="T6" fmla="*/ 0 w 71"/>
                      <a:gd name="T7" fmla="*/ 60 h 81"/>
                      <a:gd name="T8" fmla="*/ 36 w 71"/>
                      <a:gd name="T9" fmla="*/ 81 h 81"/>
                      <a:gd name="T10" fmla="*/ 71 w 71"/>
                      <a:gd name="T11" fmla="*/ 60 h 81"/>
                      <a:gd name="T12" fmla="*/ 71 w 71"/>
                      <a:gd name="T13" fmla="*/ 20 h 81"/>
                    </a:gdLst>
                    <a:ahLst/>
                    <a:cxnLst>
                      <a:cxn ang="0">
                        <a:pos x="T0" y="T1"/>
                      </a:cxn>
                      <a:cxn ang="0">
                        <a:pos x="T2" y="T3"/>
                      </a:cxn>
                      <a:cxn ang="0">
                        <a:pos x="T4" y="T5"/>
                      </a:cxn>
                      <a:cxn ang="0">
                        <a:pos x="T6" y="T7"/>
                      </a:cxn>
                      <a:cxn ang="0">
                        <a:pos x="T8" y="T9"/>
                      </a:cxn>
                      <a:cxn ang="0">
                        <a:pos x="T10" y="T11"/>
                      </a:cxn>
                      <a:cxn ang="0">
                        <a:pos x="T12" y="T13"/>
                      </a:cxn>
                    </a:cxnLst>
                    <a:rect l="0" t="0" r="r" b="b"/>
                    <a:pathLst>
                      <a:path w="71" h="81">
                        <a:moveTo>
                          <a:pt x="71" y="20"/>
                        </a:moveTo>
                        <a:lnTo>
                          <a:pt x="36" y="0"/>
                        </a:lnTo>
                        <a:lnTo>
                          <a:pt x="0" y="20"/>
                        </a:lnTo>
                        <a:lnTo>
                          <a:pt x="0" y="60"/>
                        </a:lnTo>
                        <a:lnTo>
                          <a:pt x="36" y="81"/>
                        </a:lnTo>
                        <a:lnTo>
                          <a:pt x="71" y="60"/>
                        </a:lnTo>
                        <a:lnTo>
                          <a:pt x="71"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8" name="Freeform 94">
                    <a:extLst>
                      <a:ext uri="{FF2B5EF4-FFF2-40B4-BE49-F238E27FC236}">
                        <a16:creationId xmlns:a16="http://schemas.microsoft.com/office/drawing/2014/main" id="{9E876FF3-0822-4EBB-BBD3-5078F06BCBC8}"/>
                      </a:ext>
                    </a:extLst>
                  </p:cNvPr>
                  <p:cNvSpPr>
                    <a:spLocks/>
                  </p:cNvSpPr>
                  <p:nvPr/>
                </p:nvSpPr>
                <p:spPr bwMode="auto">
                  <a:xfrm>
                    <a:off x="7615216" y="3400433"/>
                    <a:ext cx="111125" cy="130175"/>
                  </a:xfrm>
                  <a:custGeom>
                    <a:avLst/>
                    <a:gdLst>
                      <a:gd name="T0" fmla="*/ 70 w 70"/>
                      <a:gd name="T1" fmla="*/ 21 h 82"/>
                      <a:gd name="T2" fmla="*/ 36 w 70"/>
                      <a:gd name="T3" fmla="*/ 0 h 82"/>
                      <a:gd name="T4" fmla="*/ 0 w 70"/>
                      <a:gd name="T5" fmla="*/ 21 h 82"/>
                      <a:gd name="T6" fmla="*/ 0 w 70"/>
                      <a:gd name="T7" fmla="*/ 61 h 82"/>
                      <a:gd name="T8" fmla="*/ 36 w 70"/>
                      <a:gd name="T9" fmla="*/ 82 h 82"/>
                      <a:gd name="T10" fmla="*/ 70 w 70"/>
                      <a:gd name="T11" fmla="*/ 61 h 82"/>
                      <a:gd name="T12" fmla="*/ 70 w 70"/>
                      <a:gd name="T13" fmla="*/ 21 h 82"/>
                    </a:gdLst>
                    <a:ahLst/>
                    <a:cxnLst>
                      <a:cxn ang="0">
                        <a:pos x="T0" y="T1"/>
                      </a:cxn>
                      <a:cxn ang="0">
                        <a:pos x="T2" y="T3"/>
                      </a:cxn>
                      <a:cxn ang="0">
                        <a:pos x="T4" y="T5"/>
                      </a:cxn>
                      <a:cxn ang="0">
                        <a:pos x="T6" y="T7"/>
                      </a:cxn>
                      <a:cxn ang="0">
                        <a:pos x="T8" y="T9"/>
                      </a:cxn>
                      <a:cxn ang="0">
                        <a:pos x="T10" y="T11"/>
                      </a:cxn>
                      <a:cxn ang="0">
                        <a:pos x="T12" y="T13"/>
                      </a:cxn>
                    </a:cxnLst>
                    <a:rect l="0" t="0" r="r" b="b"/>
                    <a:pathLst>
                      <a:path w="70" h="82">
                        <a:moveTo>
                          <a:pt x="70" y="21"/>
                        </a:moveTo>
                        <a:lnTo>
                          <a:pt x="36" y="0"/>
                        </a:lnTo>
                        <a:lnTo>
                          <a:pt x="0" y="21"/>
                        </a:lnTo>
                        <a:lnTo>
                          <a:pt x="0" y="61"/>
                        </a:lnTo>
                        <a:lnTo>
                          <a:pt x="36" y="82"/>
                        </a:lnTo>
                        <a:lnTo>
                          <a:pt x="70" y="61"/>
                        </a:lnTo>
                        <a:lnTo>
                          <a:pt x="70"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9" name="Freeform 95">
                    <a:extLst>
                      <a:ext uri="{FF2B5EF4-FFF2-40B4-BE49-F238E27FC236}">
                        <a16:creationId xmlns:a16="http://schemas.microsoft.com/office/drawing/2014/main" id="{146864CC-00FD-46BA-86F8-980074782A1D}"/>
                      </a:ext>
                    </a:extLst>
                  </p:cNvPr>
                  <p:cNvSpPr>
                    <a:spLocks/>
                  </p:cNvSpPr>
                  <p:nvPr/>
                </p:nvSpPr>
                <p:spPr bwMode="auto">
                  <a:xfrm>
                    <a:off x="7615211" y="3608397"/>
                    <a:ext cx="111125" cy="127000"/>
                  </a:xfrm>
                  <a:custGeom>
                    <a:avLst/>
                    <a:gdLst>
                      <a:gd name="T0" fmla="*/ 70 w 70"/>
                      <a:gd name="T1" fmla="*/ 19 h 80"/>
                      <a:gd name="T2" fmla="*/ 36 w 70"/>
                      <a:gd name="T3" fmla="*/ 0 h 80"/>
                      <a:gd name="T4" fmla="*/ 0 w 70"/>
                      <a:gd name="T5" fmla="*/ 19 h 80"/>
                      <a:gd name="T6" fmla="*/ 0 w 70"/>
                      <a:gd name="T7" fmla="*/ 59 h 80"/>
                      <a:gd name="T8" fmla="*/ 36 w 70"/>
                      <a:gd name="T9" fmla="*/ 80 h 80"/>
                      <a:gd name="T10" fmla="*/ 70 w 70"/>
                      <a:gd name="T11" fmla="*/ 59 h 80"/>
                      <a:gd name="T12" fmla="*/ 70 w 70"/>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19"/>
                        </a:moveTo>
                        <a:lnTo>
                          <a:pt x="36" y="0"/>
                        </a:lnTo>
                        <a:lnTo>
                          <a:pt x="0" y="19"/>
                        </a:lnTo>
                        <a:lnTo>
                          <a:pt x="0" y="59"/>
                        </a:lnTo>
                        <a:lnTo>
                          <a:pt x="36" y="80"/>
                        </a:lnTo>
                        <a:lnTo>
                          <a:pt x="70" y="59"/>
                        </a:lnTo>
                        <a:lnTo>
                          <a:pt x="70"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0" name="Freeform 96">
                    <a:extLst>
                      <a:ext uri="{FF2B5EF4-FFF2-40B4-BE49-F238E27FC236}">
                        <a16:creationId xmlns:a16="http://schemas.microsoft.com/office/drawing/2014/main" id="{0607809A-0545-408A-968C-9F307338AB96}"/>
                      </a:ext>
                    </a:extLst>
                  </p:cNvPr>
                  <p:cNvSpPr>
                    <a:spLocks/>
                  </p:cNvSpPr>
                  <p:nvPr/>
                </p:nvSpPr>
                <p:spPr bwMode="auto">
                  <a:xfrm>
                    <a:off x="7377091" y="2784484"/>
                    <a:ext cx="111125" cy="128589"/>
                  </a:xfrm>
                  <a:custGeom>
                    <a:avLst/>
                    <a:gdLst>
                      <a:gd name="T0" fmla="*/ 70 w 70"/>
                      <a:gd name="T1" fmla="*/ 20 h 81"/>
                      <a:gd name="T2" fmla="*/ 35 w 70"/>
                      <a:gd name="T3" fmla="*/ 0 h 81"/>
                      <a:gd name="T4" fmla="*/ 0 w 70"/>
                      <a:gd name="T5" fmla="*/ 20 h 81"/>
                      <a:gd name="T6" fmla="*/ 0 w 70"/>
                      <a:gd name="T7" fmla="*/ 60 h 81"/>
                      <a:gd name="T8" fmla="*/ 35 w 70"/>
                      <a:gd name="T9" fmla="*/ 81 h 81"/>
                      <a:gd name="T10" fmla="*/ 70 w 70"/>
                      <a:gd name="T11" fmla="*/ 60 h 81"/>
                      <a:gd name="T12" fmla="*/ 70 w 70"/>
                      <a:gd name="T13" fmla="*/ 20 h 81"/>
                    </a:gdLst>
                    <a:ahLst/>
                    <a:cxnLst>
                      <a:cxn ang="0">
                        <a:pos x="T0" y="T1"/>
                      </a:cxn>
                      <a:cxn ang="0">
                        <a:pos x="T2" y="T3"/>
                      </a:cxn>
                      <a:cxn ang="0">
                        <a:pos x="T4" y="T5"/>
                      </a:cxn>
                      <a:cxn ang="0">
                        <a:pos x="T6" y="T7"/>
                      </a:cxn>
                      <a:cxn ang="0">
                        <a:pos x="T8" y="T9"/>
                      </a:cxn>
                      <a:cxn ang="0">
                        <a:pos x="T10" y="T11"/>
                      </a:cxn>
                      <a:cxn ang="0">
                        <a:pos x="T12" y="T13"/>
                      </a:cxn>
                    </a:cxnLst>
                    <a:rect l="0" t="0" r="r" b="b"/>
                    <a:pathLst>
                      <a:path w="70" h="81">
                        <a:moveTo>
                          <a:pt x="70" y="20"/>
                        </a:moveTo>
                        <a:lnTo>
                          <a:pt x="35" y="0"/>
                        </a:lnTo>
                        <a:lnTo>
                          <a:pt x="0" y="20"/>
                        </a:lnTo>
                        <a:lnTo>
                          <a:pt x="0" y="60"/>
                        </a:lnTo>
                        <a:lnTo>
                          <a:pt x="35" y="81"/>
                        </a:lnTo>
                        <a:lnTo>
                          <a:pt x="70" y="60"/>
                        </a:lnTo>
                        <a:lnTo>
                          <a:pt x="70"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1" name="Freeform 97">
                    <a:extLst>
                      <a:ext uri="{FF2B5EF4-FFF2-40B4-BE49-F238E27FC236}">
                        <a16:creationId xmlns:a16="http://schemas.microsoft.com/office/drawing/2014/main" id="{CC5F16CA-F760-47A8-93C1-C45B5F1684D1}"/>
                      </a:ext>
                    </a:extLst>
                  </p:cNvPr>
                  <p:cNvSpPr>
                    <a:spLocks/>
                  </p:cNvSpPr>
                  <p:nvPr/>
                </p:nvSpPr>
                <p:spPr bwMode="auto">
                  <a:xfrm>
                    <a:off x="7437414" y="2887673"/>
                    <a:ext cx="109538" cy="127000"/>
                  </a:xfrm>
                  <a:custGeom>
                    <a:avLst/>
                    <a:gdLst>
                      <a:gd name="T0" fmla="*/ 69 w 69"/>
                      <a:gd name="T1" fmla="*/ 19 h 80"/>
                      <a:gd name="T2" fmla="*/ 34 w 69"/>
                      <a:gd name="T3" fmla="*/ 0 h 80"/>
                      <a:gd name="T4" fmla="*/ 0 w 69"/>
                      <a:gd name="T5" fmla="*/ 19 h 80"/>
                      <a:gd name="T6" fmla="*/ 0 w 69"/>
                      <a:gd name="T7" fmla="*/ 60 h 80"/>
                      <a:gd name="T8" fmla="*/ 34 w 69"/>
                      <a:gd name="T9" fmla="*/ 80 h 80"/>
                      <a:gd name="T10" fmla="*/ 69 w 69"/>
                      <a:gd name="T11" fmla="*/ 60 h 80"/>
                      <a:gd name="T12" fmla="*/ 69 w 69"/>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19"/>
                        </a:moveTo>
                        <a:lnTo>
                          <a:pt x="34" y="0"/>
                        </a:lnTo>
                        <a:lnTo>
                          <a:pt x="0" y="19"/>
                        </a:lnTo>
                        <a:lnTo>
                          <a:pt x="0" y="60"/>
                        </a:lnTo>
                        <a:lnTo>
                          <a:pt x="34" y="80"/>
                        </a:lnTo>
                        <a:lnTo>
                          <a:pt x="69" y="60"/>
                        </a:lnTo>
                        <a:lnTo>
                          <a:pt x="69"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2" name="Freeform 98">
                    <a:extLst>
                      <a:ext uri="{FF2B5EF4-FFF2-40B4-BE49-F238E27FC236}">
                        <a16:creationId xmlns:a16="http://schemas.microsoft.com/office/drawing/2014/main" id="{A147E00D-1046-4B7A-96DA-D36ABF2AEB22}"/>
                      </a:ext>
                    </a:extLst>
                  </p:cNvPr>
                  <p:cNvSpPr>
                    <a:spLocks/>
                  </p:cNvSpPr>
                  <p:nvPr/>
                </p:nvSpPr>
                <p:spPr bwMode="auto">
                  <a:xfrm>
                    <a:off x="7437415" y="3092460"/>
                    <a:ext cx="109538" cy="128589"/>
                  </a:xfrm>
                  <a:custGeom>
                    <a:avLst/>
                    <a:gdLst>
                      <a:gd name="T0" fmla="*/ 69 w 69"/>
                      <a:gd name="T1" fmla="*/ 21 h 81"/>
                      <a:gd name="T2" fmla="*/ 34 w 69"/>
                      <a:gd name="T3" fmla="*/ 0 h 81"/>
                      <a:gd name="T4" fmla="*/ 0 w 69"/>
                      <a:gd name="T5" fmla="*/ 21 h 81"/>
                      <a:gd name="T6" fmla="*/ 0 w 69"/>
                      <a:gd name="T7" fmla="*/ 61 h 81"/>
                      <a:gd name="T8" fmla="*/ 34 w 69"/>
                      <a:gd name="T9" fmla="*/ 81 h 81"/>
                      <a:gd name="T10" fmla="*/ 69 w 69"/>
                      <a:gd name="T11" fmla="*/ 61 h 81"/>
                      <a:gd name="T12" fmla="*/ 69 w 69"/>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69" h="81">
                        <a:moveTo>
                          <a:pt x="69" y="21"/>
                        </a:moveTo>
                        <a:lnTo>
                          <a:pt x="34" y="0"/>
                        </a:lnTo>
                        <a:lnTo>
                          <a:pt x="0" y="21"/>
                        </a:lnTo>
                        <a:lnTo>
                          <a:pt x="0" y="61"/>
                        </a:lnTo>
                        <a:lnTo>
                          <a:pt x="34" y="81"/>
                        </a:lnTo>
                        <a:lnTo>
                          <a:pt x="69" y="61"/>
                        </a:lnTo>
                        <a:lnTo>
                          <a:pt x="69"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3" name="Freeform 99">
                    <a:extLst>
                      <a:ext uri="{FF2B5EF4-FFF2-40B4-BE49-F238E27FC236}">
                        <a16:creationId xmlns:a16="http://schemas.microsoft.com/office/drawing/2014/main" id="{CE7CF838-60B2-4323-A2EA-00AD832107EA}"/>
                      </a:ext>
                    </a:extLst>
                  </p:cNvPr>
                  <p:cNvSpPr>
                    <a:spLocks/>
                  </p:cNvSpPr>
                  <p:nvPr/>
                </p:nvSpPr>
                <p:spPr bwMode="auto">
                  <a:xfrm>
                    <a:off x="7497740" y="2990860"/>
                    <a:ext cx="109538" cy="127000"/>
                  </a:xfrm>
                  <a:custGeom>
                    <a:avLst/>
                    <a:gdLst>
                      <a:gd name="T0" fmla="*/ 69 w 69"/>
                      <a:gd name="T1" fmla="*/ 19 h 80"/>
                      <a:gd name="T2" fmla="*/ 34 w 69"/>
                      <a:gd name="T3" fmla="*/ 0 h 80"/>
                      <a:gd name="T4" fmla="*/ 0 w 69"/>
                      <a:gd name="T5" fmla="*/ 19 h 80"/>
                      <a:gd name="T6" fmla="*/ 0 w 69"/>
                      <a:gd name="T7" fmla="*/ 59 h 80"/>
                      <a:gd name="T8" fmla="*/ 34 w 69"/>
                      <a:gd name="T9" fmla="*/ 80 h 80"/>
                      <a:gd name="T10" fmla="*/ 69 w 69"/>
                      <a:gd name="T11" fmla="*/ 59 h 80"/>
                      <a:gd name="T12" fmla="*/ 69 w 69"/>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19"/>
                        </a:moveTo>
                        <a:lnTo>
                          <a:pt x="34" y="0"/>
                        </a:lnTo>
                        <a:lnTo>
                          <a:pt x="0" y="19"/>
                        </a:lnTo>
                        <a:lnTo>
                          <a:pt x="0" y="59"/>
                        </a:lnTo>
                        <a:lnTo>
                          <a:pt x="34" y="80"/>
                        </a:lnTo>
                        <a:lnTo>
                          <a:pt x="69" y="59"/>
                        </a:lnTo>
                        <a:lnTo>
                          <a:pt x="69"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4" name="Freeform 100">
                    <a:extLst>
                      <a:ext uri="{FF2B5EF4-FFF2-40B4-BE49-F238E27FC236}">
                        <a16:creationId xmlns:a16="http://schemas.microsoft.com/office/drawing/2014/main" id="{0CD237C4-863D-4A6B-AC04-49FA5ED46016}"/>
                      </a:ext>
                    </a:extLst>
                  </p:cNvPr>
                  <p:cNvSpPr>
                    <a:spLocks/>
                  </p:cNvSpPr>
                  <p:nvPr/>
                </p:nvSpPr>
                <p:spPr bwMode="auto">
                  <a:xfrm>
                    <a:off x="7437414" y="3298836"/>
                    <a:ext cx="109538" cy="127000"/>
                  </a:xfrm>
                  <a:custGeom>
                    <a:avLst/>
                    <a:gdLst>
                      <a:gd name="T0" fmla="*/ 69 w 69"/>
                      <a:gd name="T1" fmla="*/ 20 h 80"/>
                      <a:gd name="T2" fmla="*/ 34 w 69"/>
                      <a:gd name="T3" fmla="*/ 0 h 80"/>
                      <a:gd name="T4" fmla="*/ 0 w 69"/>
                      <a:gd name="T5" fmla="*/ 20 h 80"/>
                      <a:gd name="T6" fmla="*/ 0 w 69"/>
                      <a:gd name="T7" fmla="*/ 61 h 80"/>
                      <a:gd name="T8" fmla="*/ 34 w 69"/>
                      <a:gd name="T9" fmla="*/ 80 h 80"/>
                      <a:gd name="T10" fmla="*/ 69 w 69"/>
                      <a:gd name="T11" fmla="*/ 61 h 80"/>
                      <a:gd name="T12" fmla="*/ 69 w 69"/>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20"/>
                        </a:moveTo>
                        <a:lnTo>
                          <a:pt x="34" y="0"/>
                        </a:lnTo>
                        <a:lnTo>
                          <a:pt x="0" y="20"/>
                        </a:lnTo>
                        <a:lnTo>
                          <a:pt x="0" y="61"/>
                        </a:lnTo>
                        <a:lnTo>
                          <a:pt x="34" y="80"/>
                        </a:lnTo>
                        <a:lnTo>
                          <a:pt x="69" y="61"/>
                        </a:lnTo>
                        <a:lnTo>
                          <a:pt x="69"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5" name="Freeform 101">
                    <a:extLst>
                      <a:ext uri="{FF2B5EF4-FFF2-40B4-BE49-F238E27FC236}">
                        <a16:creationId xmlns:a16="http://schemas.microsoft.com/office/drawing/2014/main" id="{1EC8E9EE-FBD0-4ABC-82D0-BBFC5809B65B}"/>
                      </a:ext>
                    </a:extLst>
                  </p:cNvPr>
                  <p:cNvSpPr>
                    <a:spLocks/>
                  </p:cNvSpPr>
                  <p:nvPr/>
                </p:nvSpPr>
                <p:spPr bwMode="auto">
                  <a:xfrm>
                    <a:off x="7497740" y="3195649"/>
                    <a:ext cx="109538" cy="127000"/>
                  </a:xfrm>
                  <a:custGeom>
                    <a:avLst/>
                    <a:gdLst>
                      <a:gd name="T0" fmla="*/ 69 w 69"/>
                      <a:gd name="T1" fmla="*/ 21 h 80"/>
                      <a:gd name="T2" fmla="*/ 34 w 69"/>
                      <a:gd name="T3" fmla="*/ 0 h 80"/>
                      <a:gd name="T4" fmla="*/ 0 w 69"/>
                      <a:gd name="T5" fmla="*/ 21 h 80"/>
                      <a:gd name="T6" fmla="*/ 0 w 69"/>
                      <a:gd name="T7" fmla="*/ 61 h 80"/>
                      <a:gd name="T8" fmla="*/ 34 w 69"/>
                      <a:gd name="T9" fmla="*/ 80 h 80"/>
                      <a:gd name="T10" fmla="*/ 69 w 69"/>
                      <a:gd name="T11" fmla="*/ 61 h 80"/>
                      <a:gd name="T12" fmla="*/ 69 w 69"/>
                      <a:gd name="T13" fmla="*/ 21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21"/>
                        </a:moveTo>
                        <a:lnTo>
                          <a:pt x="34" y="0"/>
                        </a:lnTo>
                        <a:lnTo>
                          <a:pt x="0" y="21"/>
                        </a:lnTo>
                        <a:lnTo>
                          <a:pt x="0" y="61"/>
                        </a:lnTo>
                        <a:lnTo>
                          <a:pt x="34" y="80"/>
                        </a:lnTo>
                        <a:lnTo>
                          <a:pt x="69" y="61"/>
                        </a:lnTo>
                        <a:lnTo>
                          <a:pt x="69"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6" name="Freeform 102">
                    <a:extLst>
                      <a:ext uri="{FF2B5EF4-FFF2-40B4-BE49-F238E27FC236}">
                        <a16:creationId xmlns:a16="http://schemas.microsoft.com/office/drawing/2014/main" id="{BD6F5769-8F0C-45D0-AF3A-D0610D8E5B9C}"/>
                      </a:ext>
                    </a:extLst>
                  </p:cNvPr>
                  <p:cNvSpPr>
                    <a:spLocks/>
                  </p:cNvSpPr>
                  <p:nvPr/>
                </p:nvSpPr>
                <p:spPr bwMode="auto">
                  <a:xfrm>
                    <a:off x="7437415" y="3505211"/>
                    <a:ext cx="109538" cy="128589"/>
                  </a:xfrm>
                  <a:custGeom>
                    <a:avLst/>
                    <a:gdLst>
                      <a:gd name="T0" fmla="*/ 69 w 69"/>
                      <a:gd name="T1" fmla="*/ 20 h 81"/>
                      <a:gd name="T2" fmla="*/ 34 w 69"/>
                      <a:gd name="T3" fmla="*/ 0 h 81"/>
                      <a:gd name="T4" fmla="*/ 0 w 69"/>
                      <a:gd name="T5" fmla="*/ 20 h 81"/>
                      <a:gd name="T6" fmla="*/ 0 w 69"/>
                      <a:gd name="T7" fmla="*/ 60 h 81"/>
                      <a:gd name="T8" fmla="*/ 34 w 69"/>
                      <a:gd name="T9" fmla="*/ 81 h 81"/>
                      <a:gd name="T10" fmla="*/ 69 w 69"/>
                      <a:gd name="T11" fmla="*/ 60 h 81"/>
                      <a:gd name="T12" fmla="*/ 69 w 69"/>
                      <a:gd name="T13" fmla="*/ 20 h 81"/>
                    </a:gdLst>
                    <a:ahLst/>
                    <a:cxnLst>
                      <a:cxn ang="0">
                        <a:pos x="T0" y="T1"/>
                      </a:cxn>
                      <a:cxn ang="0">
                        <a:pos x="T2" y="T3"/>
                      </a:cxn>
                      <a:cxn ang="0">
                        <a:pos x="T4" y="T5"/>
                      </a:cxn>
                      <a:cxn ang="0">
                        <a:pos x="T6" y="T7"/>
                      </a:cxn>
                      <a:cxn ang="0">
                        <a:pos x="T8" y="T9"/>
                      </a:cxn>
                      <a:cxn ang="0">
                        <a:pos x="T10" y="T11"/>
                      </a:cxn>
                      <a:cxn ang="0">
                        <a:pos x="T12" y="T13"/>
                      </a:cxn>
                    </a:cxnLst>
                    <a:rect l="0" t="0" r="r" b="b"/>
                    <a:pathLst>
                      <a:path w="69" h="81">
                        <a:moveTo>
                          <a:pt x="69" y="20"/>
                        </a:moveTo>
                        <a:lnTo>
                          <a:pt x="34" y="0"/>
                        </a:lnTo>
                        <a:lnTo>
                          <a:pt x="0" y="20"/>
                        </a:lnTo>
                        <a:lnTo>
                          <a:pt x="0" y="60"/>
                        </a:lnTo>
                        <a:lnTo>
                          <a:pt x="34" y="81"/>
                        </a:lnTo>
                        <a:lnTo>
                          <a:pt x="69" y="60"/>
                        </a:lnTo>
                        <a:lnTo>
                          <a:pt x="69"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7" name="Freeform 103">
                    <a:extLst>
                      <a:ext uri="{FF2B5EF4-FFF2-40B4-BE49-F238E27FC236}">
                        <a16:creationId xmlns:a16="http://schemas.microsoft.com/office/drawing/2014/main" id="{160E147F-84FF-42FD-B3BF-2509D16FFF7B}"/>
                      </a:ext>
                    </a:extLst>
                  </p:cNvPr>
                  <p:cNvSpPr>
                    <a:spLocks/>
                  </p:cNvSpPr>
                  <p:nvPr/>
                </p:nvSpPr>
                <p:spPr bwMode="auto">
                  <a:xfrm>
                    <a:off x="7497739" y="3400437"/>
                    <a:ext cx="109538" cy="130175"/>
                  </a:xfrm>
                  <a:custGeom>
                    <a:avLst/>
                    <a:gdLst>
                      <a:gd name="T0" fmla="*/ 69 w 69"/>
                      <a:gd name="T1" fmla="*/ 21 h 82"/>
                      <a:gd name="T2" fmla="*/ 34 w 69"/>
                      <a:gd name="T3" fmla="*/ 0 h 82"/>
                      <a:gd name="T4" fmla="*/ 0 w 69"/>
                      <a:gd name="T5" fmla="*/ 21 h 82"/>
                      <a:gd name="T6" fmla="*/ 0 w 69"/>
                      <a:gd name="T7" fmla="*/ 61 h 82"/>
                      <a:gd name="T8" fmla="*/ 34 w 69"/>
                      <a:gd name="T9" fmla="*/ 82 h 82"/>
                      <a:gd name="T10" fmla="*/ 69 w 69"/>
                      <a:gd name="T11" fmla="*/ 61 h 82"/>
                      <a:gd name="T12" fmla="*/ 69 w 69"/>
                      <a:gd name="T13" fmla="*/ 21 h 82"/>
                    </a:gdLst>
                    <a:ahLst/>
                    <a:cxnLst>
                      <a:cxn ang="0">
                        <a:pos x="T0" y="T1"/>
                      </a:cxn>
                      <a:cxn ang="0">
                        <a:pos x="T2" y="T3"/>
                      </a:cxn>
                      <a:cxn ang="0">
                        <a:pos x="T4" y="T5"/>
                      </a:cxn>
                      <a:cxn ang="0">
                        <a:pos x="T6" y="T7"/>
                      </a:cxn>
                      <a:cxn ang="0">
                        <a:pos x="T8" y="T9"/>
                      </a:cxn>
                      <a:cxn ang="0">
                        <a:pos x="T10" y="T11"/>
                      </a:cxn>
                      <a:cxn ang="0">
                        <a:pos x="T12" y="T13"/>
                      </a:cxn>
                    </a:cxnLst>
                    <a:rect l="0" t="0" r="r" b="b"/>
                    <a:pathLst>
                      <a:path w="69" h="82">
                        <a:moveTo>
                          <a:pt x="69" y="21"/>
                        </a:moveTo>
                        <a:lnTo>
                          <a:pt x="34" y="0"/>
                        </a:lnTo>
                        <a:lnTo>
                          <a:pt x="0" y="21"/>
                        </a:lnTo>
                        <a:lnTo>
                          <a:pt x="0" y="61"/>
                        </a:lnTo>
                        <a:lnTo>
                          <a:pt x="34" y="82"/>
                        </a:lnTo>
                        <a:lnTo>
                          <a:pt x="69" y="61"/>
                        </a:lnTo>
                        <a:lnTo>
                          <a:pt x="69"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8" name="Freeform 104">
                    <a:extLst>
                      <a:ext uri="{FF2B5EF4-FFF2-40B4-BE49-F238E27FC236}">
                        <a16:creationId xmlns:a16="http://schemas.microsoft.com/office/drawing/2014/main" id="{8AEEA6A7-E022-4089-90AC-837D874FA8FF}"/>
                      </a:ext>
                    </a:extLst>
                  </p:cNvPr>
                  <p:cNvSpPr>
                    <a:spLocks/>
                  </p:cNvSpPr>
                  <p:nvPr/>
                </p:nvSpPr>
                <p:spPr bwMode="auto">
                  <a:xfrm>
                    <a:off x="7497748" y="3608402"/>
                    <a:ext cx="109538" cy="127000"/>
                  </a:xfrm>
                  <a:custGeom>
                    <a:avLst/>
                    <a:gdLst>
                      <a:gd name="T0" fmla="*/ 69 w 69"/>
                      <a:gd name="T1" fmla="*/ 19 h 80"/>
                      <a:gd name="T2" fmla="*/ 34 w 69"/>
                      <a:gd name="T3" fmla="*/ 0 h 80"/>
                      <a:gd name="T4" fmla="*/ 0 w 69"/>
                      <a:gd name="T5" fmla="*/ 19 h 80"/>
                      <a:gd name="T6" fmla="*/ 0 w 69"/>
                      <a:gd name="T7" fmla="*/ 59 h 80"/>
                      <a:gd name="T8" fmla="*/ 34 w 69"/>
                      <a:gd name="T9" fmla="*/ 80 h 80"/>
                      <a:gd name="T10" fmla="*/ 69 w 69"/>
                      <a:gd name="T11" fmla="*/ 59 h 80"/>
                      <a:gd name="T12" fmla="*/ 69 w 69"/>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19"/>
                        </a:moveTo>
                        <a:lnTo>
                          <a:pt x="34" y="0"/>
                        </a:lnTo>
                        <a:lnTo>
                          <a:pt x="0" y="19"/>
                        </a:lnTo>
                        <a:lnTo>
                          <a:pt x="0" y="59"/>
                        </a:lnTo>
                        <a:lnTo>
                          <a:pt x="34" y="80"/>
                        </a:lnTo>
                        <a:lnTo>
                          <a:pt x="69" y="59"/>
                        </a:lnTo>
                        <a:lnTo>
                          <a:pt x="69"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9" name="Freeform 105">
                    <a:extLst>
                      <a:ext uri="{FF2B5EF4-FFF2-40B4-BE49-F238E27FC236}">
                        <a16:creationId xmlns:a16="http://schemas.microsoft.com/office/drawing/2014/main" id="{D26BC0D8-1BAF-4D7A-A296-2666F3E63AF3}"/>
                      </a:ext>
                    </a:extLst>
                  </p:cNvPr>
                  <p:cNvSpPr>
                    <a:spLocks/>
                  </p:cNvSpPr>
                  <p:nvPr/>
                </p:nvSpPr>
                <p:spPr bwMode="auto">
                  <a:xfrm>
                    <a:off x="7377113" y="2990849"/>
                    <a:ext cx="111125" cy="127000"/>
                  </a:xfrm>
                  <a:custGeom>
                    <a:avLst/>
                    <a:gdLst>
                      <a:gd name="T0" fmla="*/ 70 w 70"/>
                      <a:gd name="T1" fmla="*/ 19 h 80"/>
                      <a:gd name="T2" fmla="*/ 35 w 70"/>
                      <a:gd name="T3" fmla="*/ 0 h 80"/>
                      <a:gd name="T4" fmla="*/ 0 w 70"/>
                      <a:gd name="T5" fmla="*/ 19 h 80"/>
                      <a:gd name="T6" fmla="*/ 0 w 70"/>
                      <a:gd name="T7" fmla="*/ 59 h 80"/>
                      <a:gd name="T8" fmla="*/ 35 w 70"/>
                      <a:gd name="T9" fmla="*/ 80 h 80"/>
                      <a:gd name="T10" fmla="*/ 70 w 70"/>
                      <a:gd name="T11" fmla="*/ 59 h 80"/>
                      <a:gd name="T12" fmla="*/ 70 w 70"/>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19"/>
                        </a:moveTo>
                        <a:lnTo>
                          <a:pt x="35" y="0"/>
                        </a:lnTo>
                        <a:lnTo>
                          <a:pt x="0" y="19"/>
                        </a:lnTo>
                        <a:lnTo>
                          <a:pt x="0" y="59"/>
                        </a:lnTo>
                        <a:lnTo>
                          <a:pt x="35" y="80"/>
                        </a:lnTo>
                        <a:lnTo>
                          <a:pt x="70" y="59"/>
                        </a:lnTo>
                        <a:lnTo>
                          <a:pt x="70"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grpSp>
        <p:grpSp>
          <p:nvGrpSpPr>
            <p:cNvPr id="292" name="Group 291">
              <a:extLst>
                <a:ext uri="{FF2B5EF4-FFF2-40B4-BE49-F238E27FC236}">
                  <a16:creationId xmlns:a16="http://schemas.microsoft.com/office/drawing/2014/main" id="{E526BCE3-07AF-48D7-9977-077242CC6C83}"/>
                </a:ext>
              </a:extLst>
            </p:cNvPr>
            <p:cNvGrpSpPr/>
            <p:nvPr/>
          </p:nvGrpSpPr>
          <p:grpSpPr>
            <a:xfrm rot="18735321" flipH="1">
              <a:off x="1792055" y="3354739"/>
              <a:ext cx="171949" cy="184960"/>
              <a:chOff x="-1734057" y="-2464228"/>
              <a:chExt cx="182923" cy="196763"/>
            </a:xfrm>
          </p:grpSpPr>
          <p:sp>
            <p:nvSpPr>
              <p:cNvPr id="293" name="Rectangle 292">
                <a:extLst>
                  <a:ext uri="{FF2B5EF4-FFF2-40B4-BE49-F238E27FC236}">
                    <a16:creationId xmlns:a16="http://schemas.microsoft.com/office/drawing/2014/main" id="{6620137F-61B0-4ACC-A7D7-6F5235FF20AF}"/>
                  </a:ext>
                </a:extLst>
              </p:cNvPr>
              <p:cNvSpPr/>
              <p:nvPr/>
            </p:nvSpPr>
            <p:spPr>
              <a:xfrm>
                <a:off x="-1665455" y="-2417316"/>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94" name="Flowchart: Delay 21">
                <a:extLst>
                  <a:ext uri="{FF2B5EF4-FFF2-40B4-BE49-F238E27FC236}">
                    <a16:creationId xmlns:a16="http://schemas.microsoft.com/office/drawing/2014/main" id="{76D07754-F50C-4623-AA45-F5117182B5A8}"/>
                  </a:ext>
                </a:extLst>
              </p:cNvPr>
              <p:cNvSpPr/>
              <p:nvPr/>
            </p:nvSpPr>
            <p:spPr>
              <a:xfrm rot="5400000">
                <a:off x="-1680354" y="-2517931"/>
                <a:ext cx="75517"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rgbClr val="FFFFFF">
                  <a:lumMod val="65000"/>
                </a:srgb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grpSp>
          <p:nvGrpSpPr>
            <p:cNvPr id="295" name="Group 294">
              <a:extLst>
                <a:ext uri="{FF2B5EF4-FFF2-40B4-BE49-F238E27FC236}">
                  <a16:creationId xmlns:a16="http://schemas.microsoft.com/office/drawing/2014/main" id="{307FB38D-D1CC-43DF-9B87-1F52652DE997}"/>
                </a:ext>
              </a:extLst>
            </p:cNvPr>
            <p:cNvGrpSpPr/>
            <p:nvPr/>
          </p:nvGrpSpPr>
          <p:grpSpPr>
            <a:xfrm rot="10635321" flipH="1">
              <a:off x="1613627" y="3171106"/>
              <a:ext cx="784948" cy="784948"/>
              <a:chOff x="-902188" y="233820"/>
              <a:chExt cx="1019098" cy="1019097"/>
            </a:xfrm>
          </p:grpSpPr>
          <p:grpSp>
            <p:nvGrpSpPr>
              <p:cNvPr id="296" name="Group 295">
                <a:extLst>
                  <a:ext uri="{FF2B5EF4-FFF2-40B4-BE49-F238E27FC236}">
                    <a16:creationId xmlns:a16="http://schemas.microsoft.com/office/drawing/2014/main" id="{4CAF8205-80C1-47C8-A74E-40A9DB71A5AD}"/>
                  </a:ext>
                </a:extLst>
              </p:cNvPr>
              <p:cNvGrpSpPr/>
              <p:nvPr/>
            </p:nvGrpSpPr>
            <p:grpSpPr>
              <a:xfrm>
                <a:off x="-106332" y="1033628"/>
                <a:ext cx="223242" cy="219289"/>
                <a:chOff x="-1734058" y="-1156744"/>
                <a:chExt cx="182923" cy="179684"/>
              </a:xfrm>
            </p:grpSpPr>
            <p:sp>
              <p:nvSpPr>
                <p:cNvPr id="300" name="Flowchart: Delay 21">
                  <a:extLst>
                    <a:ext uri="{FF2B5EF4-FFF2-40B4-BE49-F238E27FC236}">
                      <a16:creationId xmlns:a16="http://schemas.microsoft.com/office/drawing/2014/main" id="{12B8CAD1-AC2A-4A95-AF29-44F36E46DC82}"/>
                    </a:ext>
                  </a:extLst>
                </p:cNvPr>
                <p:cNvSpPr/>
                <p:nvPr/>
              </p:nvSpPr>
              <p:spPr>
                <a:xfrm rot="16200000">
                  <a:off x="-1680355" y="-1106281"/>
                  <a:ext cx="75518"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ysClr val="window" lastClr="FFFFFF">
                    <a:lumMod val="65000"/>
                  </a:sys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01" name="Rectangle 300">
                  <a:extLst>
                    <a:ext uri="{FF2B5EF4-FFF2-40B4-BE49-F238E27FC236}">
                      <a16:creationId xmlns:a16="http://schemas.microsoft.com/office/drawing/2014/main" id="{80D1F4EA-E4D0-490E-8801-DB1A349B6FC4}"/>
                    </a:ext>
                  </a:extLst>
                </p:cNvPr>
                <p:cNvSpPr/>
                <p:nvPr/>
              </p:nvSpPr>
              <p:spPr>
                <a:xfrm>
                  <a:off x="-1665455" y="-1156744"/>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grpSp>
            <p:nvGrpSpPr>
              <p:cNvPr id="297" name="Group 296">
                <a:extLst>
                  <a:ext uri="{FF2B5EF4-FFF2-40B4-BE49-F238E27FC236}">
                    <a16:creationId xmlns:a16="http://schemas.microsoft.com/office/drawing/2014/main" id="{E5FA8442-D96D-43D2-A8B4-AE9126606818}"/>
                  </a:ext>
                </a:extLst>
              </p:cNvPr>
              <p:cNvGrpSpPr/>
              <p:nvPr/>
            </p:nvGrpSpPr>
            <p:grpSpPr>
              <a:xfrm rot="16200000">
                <a:off x="-893743" y="225375"/>
                <a:ext cx="223242" cy="240132"/>
                <a:chOff x="-1734057" y="-2464228"/>
                <a:chExt cx="182923" cy="196763"/>
              </a:xfrm>
            </p:grpSpPr>
            <p:sp>
              <p:nvSpPr>
                <p:cNvPr id="298" name="Rectangle 297">
                  <a:extLst>
                    <a:ext uri="{FF2B5EF4-FFF2-40B4-BE49-F238E27FC236}">
                      <a16:creationId xmlns:a16="http://schemas.microsoft.com/office/drawing/2014/main" id="{34A692BB-7C0B-4156-B6BD-AF7DDB3AA201}"/>
                    </a:ext>
                  </a:extLst>
                </p:cNvPr>
                <p:cNvSpPr/>
                <p:nvPr/>
              </p:nvSpPr>
              <p:spPr>
                <a:xfrm>
                  <a:off x="-1665455" y="-2417316"/>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99" name="Flowchart: Delay 21">
                  <a:extLst>
                    <a:ext uri="{FF2B5EF4-FFF2-40B4-BE49-F238E27FC236}">
                      <a16:creationId xmlns:a16="http://schemas.microsoft.com/office/drawing/2014/main" id="{AF0002FF-CF41-44AE-BDAF-17B9A896441C}"/>
                    </a:ext>
                  </a:extLst>
                </p:cNvPr>
                <p:cNvSpPr/>
                <p:nvPr/>
              </p:nvSpPr>
              <p:spPr>
                <a:xfrm rot="5400000">
                  <a:off x="-1680354" y="-2517931"/>
                  <a:ext cx="75517"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rgbClr val="FFFFFF">
                    <a:lumMod val="65000"/>
                  </a:srgb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grpSp>
        <p:sp>
          <p:nvSpPr>
            <p:cNvPr id="302" name="Oval 301">
              <a:extLst>
                <a:ext uri="{FF2B5EF4-FFF2-40B4-BE49-F238E27FC236}">
                  <a16:creationId xmlns:a16="http://schemas.microsoft.com/office/drawing/2014/main" id="{FEFBD1CA-3573-4DFF-AF4C-92F689669311}"/>
                </a:ext>
              </a:extLst>
            </p:cNvPr>
            <p:cNvSpPr/>
            <p:nvPr/>
          </p:nvSpPr>
          <p:spPr>
            <a:xfrm rot="16080000" flipH="1">
              <a:off x="1736136" y="3335208"/>
              <a:ext cx="1113245" cy="1112957"/>
            </a:xfrm>
            <a:prstGeom prst="ellipse">
              <a:avLst/>
            </a:prstGeom>
            <a:gradFill>
              <a:gsLst>
                <a:gs pos="19000">
                  <a:srgbClr val="1C254C"/>
                </a:gs>
                <a:gs pos="46000">
                  <a:srgbClr val="FFFFFF">
                    <a:lumMod val="95000"/>
                  </a:srgbClr>
                </a:gs>
              </a:gsLst>
              <a:lin ang="2700000" scaled="0"/>
            </a:gradFill>
            <a:ln w="25400" cap="flat" cmpd="sng" algn="ctr">
              <a:gradFill flip="none" rotWithShape="1">
                <a:gsLst>
                  <a:gs pos="47000">
                    <a:srgbClr val="FFFFFF">
                      <a:lumMod val="65000"/>
                    </a:srgbClr>
                  </a:gs>
                  <a:gs pos="49000">
                    <a:srgbClr val="FFFFFF">
                      <a:lumMod val="65000"/>
                      <a:alpha val="0"/>
                    </a:srgbClr>
                  </a:gs>
                </a:gsLst>
                <a:lin ang="2700000" scaled="0"/>
                <a:tileRect/>
              </a:gradFill>
              <a:prstDash val="solid"/>
              <a:miter lim="800000"/>
            </a:ln>
            <a:effectLst/>
          </p:spPr>
          <p:txBody>
            <a:bodyPr lIns="91440" tIns="45720" rIns="91440" bIns="45720"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nvGrpSpPr>
            <p:cNvPr id="303" name="Group 302">
              <a:extLst>
                <a:ext uri="{FF2B5EF4-FFF2-40B4-BE49-F238E27FC236}">
                  <a16:creationId xmlns:a16="http://schemas.microsoft.com/office/drawing/2014/main" id="{33F1676C-77AF-4C79-BF07-59ACC52D48A3}"/>
                </a:ext>
              </a:extLst>
            </p:cNvPr>
            <p:cNvGrpSpPr/>
            <p:nvPr/>
          </p:nvGrpSpPr>
          <p:grpSpPr>
            <a:xfrm rot="13335321" flipH="1">
              <a:off x="1835435" y="3178887"/>
              <a:ext cx="438397" cy="1011188"/>
              <a:chOff x="2220006" y="1869156"/>
              <a:chExt cx="283729" cy="654438"/>
            </a:xfrm>
          </p:grpSpPr>
          <p:sp>
            <p:nvSpPr>
              <p:cNvPr id="304" name="Oval 303">
                <a:extLst>
                  <a:ext uri="{FF2B5EF4-FFF2-40B4-BE49-F238E27FC236}">
                    <a16:creationId xmlns:a16="http://schemas.microsoft.com/office/drawing/2014/main" id="{C65B0160-4933-46EE-83B5-C3F3AC9D97D1}"/>
                  </a:ext>
                </a:extLst>
              </p:cNvPr>
              <p:cNvSpPr/>
              <p:nvPr/>
            </p:nvSpPr>
            <p:spPr>
              <a:xfrm rot="13500000">
                <a:off x="2313219" y="2403901"/>
                <a:ext cx="47303" cy="47291"/>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305" name="Oval 304">
                <a:extLst>
                  <a:ext uri="{FF2B5EF4-FFF2-40B4-BE49-F238E27FC236}">
                    <a16:creationId xmlns:a16="http://schemas.microsoft.com/office/drawing/2014/main" id="{68FBA891-9ABB-4E51-B144-DD62DA917A11}"/>
                  </a:ext>
                </a:extLst>
              </p:cNvPr>
              <p:cNvSpPr/>
              <p:nvPr/>
            </p:nvSpPr>
            <p:spPr>
              <a:xfrm rot="14220000">
                <a:off x="2271160" y="2351966"/>
                <a:ext cx="47303" cy="47291"/>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306" name="Oval 305">
                <a:extLst>
                  <a:ext uri="{FF2B5EF4-FFF2-40B4-BE49-F238E27FC236}">
                    <a16:creationId xmlns:a16="http://schemas.microsoft.com/office/drawing/2014/main" id="{EE4E37D9-3BD5-4990-B4F5-971EA6604CB4}"/>
                  </a:ext>
                </a:extLst>
              </p:cNvPr>
              <p:cNvSpPr/>
              <p:nvPr/>
            </p:nvSpPr>
            <p:spPr>
              <a:xfrm rot="14940000">
                <a:off x="2240815" y="2292423"/>
                <a:ext cx="47303" cy="47291"/>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307" name="Oval 306">
                <a:extLst>
                  <a:ext uri="{FF2B5EF4-FFF2-40B4-BE49-F238E27FC236}">
                    <a16:creationId xmlns:a16="http://schemas.microsoft.com/office/drawing/2014/main" id="{A4EB4B60-381F-4675-9B90-135B20DA77D9}"/>
                  </a:ext>
                </a:extLst>
              </p:cNvPr>
              <p:cNvSpPr/>
              <p:nvPr/>
            </p:nvSpPr>
            <p:spPr>
              <a:xfrm rot="15660000">
                <a:off x="2223513" y="2227877"/>
                <a:ext cx="47303" cy="47291"/>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308" name="Oval 307">
                <a:extLst>
                  <a:ext uri="{FF2B5EF4-FFF2-40B4-BE49-F238E27FC236}">
                    <a16:creationId xmlns:a16="http://schemas.microsoft.com/office/drawing/2014/main" id="{BF0BF5D5-6FD7-4A0D-80A2-75CE4857D407}"/>
                  </a:ext>
                </a:extLst>
              </p:cNvPr>
              <p:cNvSpPr/>
              <p:nvPr/>
            </p:nvSpPr>
            <p:spPr>
              <a:xfrm rot="16380000">
                <a:off x="2220012" y="2161140"/>
                <a:ext cx="47291" cy="47303"/>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309" name="Oval 308">
                <a:extLst>
                  <a:ext uri="{FF2B5EF4-FFF2-40B4-BE49-F238E27FC236}">
                    <a16:creationId xmlns:a16="http://schemas.microsoft.com/office/drawing/2014/main" id="{BD7B310C-41C9-41E8-8050-8AA3F49F8372}"/>
                  </a:ext>
                </a:extLst>
              </p:cNvPr>
              <p:cNvSpPr/>
              <p:nvPr/>
            </p:nvSpPr>
            <p:spPr>
              <a:xfrm rot="17100000">
                <a:off x="2230457" y="2095142"/>
                <a:ext cx="47291" cy="47303"/>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310" name="Oval 309">
                <a:extLst>
                  <a:ext uri="{FF2B5EF4-FFF2-40B4-BE49-F238E27FC236}">
                    <a16:creationId xmlns:a16="http://schemas.microsoft.com/office/drawing/2014/main" id="{770A9671-6681-471F-A768-D88323BF5B67}"/>
                  </a:ext>
                </a:extLst>
              </p:cNvPr>
              <p:cNvSpPr/>
              <p:nvPr/>
            </p:nvSpPr>
            <p:spPr>
              <a:xfrm rot="17820000">
                <a:off x="2254395" y="2032762"/>
                <a:ext cx="47291" cy="47303"/>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311" name="Oval 310">
                <a:extLst>
                  <a:ext uri="{FF2B5EF4-FFF2-40B4-BE49-F238E27FC236}">
                    <a16:creationId xmlns:a16="http://schemas.microsoft.com/office/drawing/2014/main" id="{0A09E63C-72AE-4155-80F7-768CED0E62BF}"/>
                  </a:ext>
                </a:extLst>
              </p:cNvPr>
              <p:cNvSpPr/>
              <p:nvPr/>
            </p:nvSpPr>
            <p:spPr>
              <a:xfrm rot="18540000">
                <a:off x="2290782" y="1976726"/>
                <a:ext cx="47291" cy="47303"/>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312" name="Oval 311">
                <a:extLst>
                  <a:ext uri="{FF2B5EF4-FFF2-40B4-BE49-F238E27FC236}">
                    <a16:creationId xmlns:a16="http://schemas.microsoft.com/office/drawing/2014/main" id="{8A7FA56C-512C-4406-8E83-9E41EFC76FC6}"/>
                  </a:ext>
                </a:extLst>
              </p:cNvPr>
              <p:cNvSpPr/>
              <p:nvPr/>
            </p:nvSpPr>
            <p:spPr>
              <a:xfrm rot="19260000">
                <a:off x="2338027" y="1929483"/>
                <a:ext cx="47291" cy="47303"/>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313" name="Oval 312">
                <a:extLst>
                  <a:ext uri="{FF2B5EF4-FFF2-40B4-BE49-F238E27FC236}">
                    <a16:creationId xmlns:a16="http://schemas.microsoft.com/office/drawing/2014/main" id="{E9F777CE-8BE3-4009-839A-B60E66D1B760}"/>
                  </a:ext>
                </a:extLst>
              </p:cNvPr>
              <p:cNvSpPr/>
              <p:nvPr/>
            </p:nvSpPr>
            <p:spPr>
              <a:xfrm rot="19980000">
                <a:off x="2394061" y="1893095"/>
                <a:ext cx="47291" cy="47303"/>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314" name="Oval 313">
                <a:extLst>
                  <a:ext uri="{FF2B5EF4-FFF2-40B4-BE49-F238E27FC236}">
                    <a16:creationId xmlns:a16="http://schemas.microsoft.com/office/drawing/2014/main" id="{6BC849C7-F8DB-42EE-A9FD-771A5A3A17F5}"/>
                  </a:ext>
                </a:extLst>
              </p:cNvPr>
              <p:cNvSpPr/>
              <p:nvPr/>
            </p:nvSpPr>
            <p:spPr>
              <a:xfrm rot="20700000">
                <a:off x="2456444" y="1869156"/>
                <a:ext cx="47291" cy="47303"/>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315" name="Oval 314">
                <a:extLst>
                  <a:ext uri="{FF2B5EF4-FFF2-40B4-BE49-F238E27FC236}">
                    <a16:creationId xmlns:a16="http://schemas.microsoft.com/office/drawing/2014/main" id="{B0B64918-E4BD-43F1-9D2B-14985E9D8B77}"/>
                  </a:ext>
                </a:extLst>
              </p:cNvPr>
              <p:cNvSpPr/>
              <p:nvPr/>
            </p:nvSpPr>
            <p:spPr>
              <a:xfrm rot="12060000">
                <a:off x="2424696" y="2476303"/>
                <a:ext cx="47303" cy="47291"/>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316" name="Oval 315">
                <a:extLst>
                  <a:ext uri="{FF2B5EF4-FFF2-40B4-BE49-F238E27FC236}">
                    <a16:creationId xmlns:a16="http://schemas.microsoft.com/office/drawing/2014/main" id="{871FCED8-5CE4-4412-A76F-66415A0BFC2D}"/>
                  </a:ext>
                </a:extLst>
              </p:cNvPr>
              <p:cNvSpPr/>
              <p:nvPr/>
            </p:nvSpPr>
            <p:spPr>
              <a:xfrm rot="12780000">
                <a:off x="2365153" y="2445959"/>
                <a:ext cx="47303" cy="47291"/>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cxnSp>
          <p:nvCxnSpPr>
            <p:cNvPr id="317" name="Straight Connector 1611">
              <a:extLst>
                <a:ext uri="{FF2B5EF4-FFF2-40B4-BE49-F238E27FC236}">
                  <a16:creationId xmlns:a16="http://schemas.microsoft.com/office/drawing/2014/main" id="{4A054443-59D0-489E-82C8-D14138A17BBB}"/>
                </a:ext>
              </a:extLst>
            </p:cNvPr>
            <p:cNvCxnSpPr>
              <a:cxnSpLocks noChangeShapeType="1"/>
            </p:cNvCxnSpPr>
            <p:nvPr/>
          </p:nvCxnSpPr>
          <p:spPr bwMode="auto">
            <a:xfrm>
              <a:off x="2043347" y="3628494"/>
              <a:ext cx="359757" cy="287732"/>
            </a:xfrm>
            <a:prstGeom prst="line">
              <a:avLst/>
            </a:prstGeom>
            <a:noFill/>
            <a:ln w="38100" algn="ctr">
              <a:solidFill>
                <a:srgbClr val="595959"/>
              </a:solidFill>
              <a:miter lim="800000"/>
              <a:headEnd/>
              <a:tailEnd type="triangle" w="med" len="med"/>
            </a:ln>
            <a:extLst>
              <a:ext uri="{909E8E84-426E-40DD-AFC4-6F175D3DCCD1}">
                <a14:hiddenFill xmlns:a14="http://schemas.microsoft.com/office/drawing/2010/main">
                  <a:noFill/>
                </a14:hiddenFill>
              </a:ext>
            </a:extLst>
          </p:spPr>
        </p:cxnSp>
        <p:sp>
          <p:nvSpPr>
            <p:cNvPr id="318" name="Freeform 1147">
              <a:extLst>
                <a:ext uri="{FF2B5EF4-FFF2-40B4-BE49-F238E27FC236}">
                  <a16:creationId xmlns:a16="http://schemas.microsoft.com/office/drawing/2014/main" id="{413C2713-C131-4B17-A0AF-67A02C9E66E4}"/>
                </a:ext>
              </a:extLst>
            </p:cNvPr>
            <p:cNvSpPr/>
            <p:nvPr/>
          </p:nvSpPr>
          <p:spPr>
            <a:xfrm rot="13174785">
              <a:off x="4571446" y="5064023"/>
              <a:ext cx="522927" cy="127627"/>
            </a:xfrm>
            <a:custGeom>
              <a:avLst/>
              <a:gdLst>
                <a:gd name="connsiteX0" fmla="*/ 0 w 458850"/>
                <a:gd name="connsiteY0" fmla="*/ 39613 h 257761"/>
                <a:gd name="connsiteX1" fmla="*/ 277291 w 458850"/>
                <a:gd name="connsiteY1" fmla="*/ 257484 h 257761"/>
                <a:gd name="connsiteX2" fmla="*/ 458850 w 458850"/>
                <a:gd name="connsiteY2" fmla="*/ 0 h 257761"/>
                <a:gd name="connsiteX0" fmla="*/ 0 w 458850"/>
                <a:gd name="connsiteY0" fmla="*/ 39613 h 39613"/>
                <a:gd name="connsiteX1" fmla="*/ 458850 w 458850"/>
                <a:gd name="connsiteY1" fmla="*/ 0 h 39613"/>
                <a:gd name="connsiteX0" fmla="*/ 0 w 458850"/>
                <a:gd name="connsiteY0" fmla="*/ 39613 h 110708"/>
                <a:gd name="connsiteX1" fmla="*/ 458850 w 458850"/>
                <a:gd name="connsiteY1" fmla="*/ 0 h 110708"/>
                <a:gd name="connsiteX0" fmla="*/ 0 w 458850"/>
                <a:gd name="connsiteY0" fmla="*/ 39613 h 137377"/>
                <a:gd name="connsiteX1" fmla="*/ 458850 w 458850"/>
                <a:gd name="connsiteY1" fmla="*/ 0 h 137377"/>
                <a:gd name="connsiteX0" fmla="*/ 0 w 458850"/>
                <a:gd name="connsiteY0" fmla="*/ 39613 h 123202"/>
                <a:gd name="connsiteX1" fmla="*/ 458850 w 458850"/>
                <a:gd name="connsiteY1" fmla="*/ 0 h 123202"/>
                <a:gd name="connsiteX0" fmla="*/ 0 w 389527"/>
                <a:gd name="connsiteY0" fmla="*/ 42914 h 125288"/>
                <a:gd name="connsiteX1" fmla="*/ 389527 w 389527"/>
                <a:gd name="connsiteY1" fmla="*/ 0 h 125288"/>
                <a:gd name="connsiteX0" fmla="*/ 0 w 389527"/>
                <a:gd name="connsiteY0" fmla="*/ 42914 h 132397"/>
                <a:gd name="connsiteX1" fmla="*/ 389527 w 389527"/>
                <a:gd name="connsiteY1" fmla="*/ 0 h 132397"/>
                <a:gd name="connsiteX0" fmla="*/ 0 w 491134"/>
                <a:gd name="connsiteY0" fmla="*/ 0 h 135657"/>
                <a:gd name="connsiteX1" fmla="*/ 491134 w 491134"/>
                <a:gd name="connsiteY1" fmla="*/ 47041 h 135657"/>
                <a:gd name="connsiteX0" fmla="*/ 0 w 491134"/>
                <a:gd name="connsiteY0" fmla="*/ 0 h 152991"/>
                <a:gd name="connsiteX1" fmla="*/ 491134 w 491134"/>
                <a:gd name="connsiteY1" fmla="*/ 47041 h 152991"/>
                <a:gd name="connsiteX0" fmla="*/ 0 w 452173"/>
                <a:gd name="connsiteY0" fmla="*/ 11798 h 130141"/>
                <a:gd name="connsiteX1" fmla="*/ 452173 w 452173"/>
                <a:gd name="connsiteY1" fmla="*/ 0 h 130141"/>
                <a:gd name="connsiteX0" fmla="*/ 0 w 452173"/>
                <a:gd name="connsiteY0" fmla="*/ 11798 h 114820"/>
                <a:gd name="connsiteX1" fmla="*/ 452173 w 452173"/>
                <a:gd name="connsiteY1" fmla="*/ 0 h 114820"/>
                <a:gd name="connsiteX0" fmla="*/ 0 w 434068"/>
                <a:gd name="connsiteY0" fmla="*/ 96746 h 159315"/>
                <a:gd name="connsiteX1" fmla="*/ 434068 w 434068"/>
                <a:gd name="connsiteY1" fmla="*/ 0 h 159315"/>
                <a:gd name="connsiteX0" fmla="*/ 0 w 434068"/>
                <a:gd name="connsiteY0" fmla="*/ 96746 h 140953"/>
                <a:gd name="connsiteX1" fmla="*/ 434068 w 434068"/>
                <a:gd name="connsiteY1" fmla="*/ 0 h 140953"/>
                <a:gd name="connsiteX0" fmla="*/ 0 w 452864"/>
                <a:gd name="connsiteY0" fmla="*/ 112427 h 150704"/>
                <a:gd name="connsiteX1" fmla="*/ 452864 w 452864"/>
                <a:gd name="connsiteY1" fmla="*/ 0 h 150704"/>
              </a:gdLst>
              <a:ahLst/>
              <a:cxnLst>
                <a:cxn ang="0">
                  <a:pos x="connsiteX0" y="connsiteY0"/>
                </a:cxn>
                <a:cxn ang="0">
                  <a:pos x="connsiteX1" y="connsiteY1"/>
                </a:cxn>
              </a:cxnLst>
              <a:rect l="l" t="t" r="r" b="b"/>
              <a:pathLst>
                <a:path w="452864" h="150704">
                  <a:moveTo>
                    <a:pt x="0" y="112427"/>
                  </a:moveTo>
                  <a:cubicBezTo>
                    <a:pt x="110348" y="166667"/>
                    <a:pt x="271025" y="188954"/>
                    <a:pt x="452864" y="0"/>
                  </a:cubicBezTo>
                </a:path>
              </a:pathLst>
            </a:custGeom>
            <a:noFill/>
            <a:ln w="38100" cap="flat" cmpd="sng" algn="ctr">
              <a:solidFill>
                <a:srgbClr val="595959"/>
              </a:solidFill>
              <a:prstDash val="solid"/>
              <a:miter lim="800000"/>
              <a:headEnd type="triangle"/>
              <a:tailEnd type="none"/>
            </a:ln>
            <a:effectLst/>
          </p:spPr>
          <p:txBody>
            <a:bodyPr lIns="91440" tIns="45720" rIns="91440" bIns="45720" anchor="ctr"/>
            <a:lstStyle/>
            <a:p>
              <a:pPr marL="0" marR="0" lvl="0" indent="0" algn="ctr" defTabSz="121905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grpSp>
          <p:nvGrpSpPr>
            <p:cNvPr id="319" name="Group 318">
              <a:extLst>
                <a:ext uri="{FF2B5EF4-FFF2-40B4-BE49-F238E27FC236}">
                  <a16:creationId xmlns:a16="http://schemas.microsoft.com/office/drawing/2014/main" id="{68EC37DE-AF8F-4280-A6C3-77B30D16A04C}"/>
                </a:ext>
              </a:extLst>
            </p:cNvPr>
            <p:cNvGrpSpPr/>
            <p:nvPr/>
          </p:nvGrpSpPr>
          <p:grpSpPr>
            <a:xfrm>
              <a:off x="2131886" y="3432379"/>
              <a:ext cx="1140900" cy="953307"/>
              <a:chOff x="2465037" y="3413680"/>
              <a:chExt cx="738386" cy="616976"/>
            </a:xfrm>
          </p:grpSpPr>
          <p:grpSp>
            <p:nvGrpSpPr>
              <p:cNvPr id="320" name="Group 319">
                <a:extLst>
                  <a:ext uri="{FF2B5EF4-FFF2-40B4-BE49-F238E27FC236}">
                    <a16:creationId xmlns:a16="http://schemas.microsoft.com/office/drawing/2014/main" id="{D302F484-58D5-4751-8281-35DB1B9DA355}"/>
                  </a:ext>
                </a:extLst>
              </p:cNvPr>
              <p:cNvGrpSpPr/>
              <p:nvPr/>
            </p:nvGrpSpPr>
            <p:grpSpPr>
              <a:xfrm rot="17614230">
                <a:off x="2797780" y="3518906"/>
                <a:ext cx="165079" cy="180900"/>
                <a:chOff x="-661959" y="279650"/>
                <a:chExt cx="196932" cy="215862"/>
              </a:xfrm>
              <a:solidFill>
                <a:srgbClr val="00B050"/>
              </a:solidFill>
            </p:grpSpPr>
            <p:sp>
              <p:nvSpPr>
                <p:cNvPr id="411" name="Oval 410">
                  <a:extLst>
                    <a:ext uri="{FF2B5EF4-FFF2-40B4-BE49-F238E27FC236}">
                      <a16:creationId xmlns:a16="http://schemas.microsoft.com/office/drawing/2014/main" id="{70EAB467-2719-4812-B5D9-D030D24B2AF2}"/>
                    </a:ext>
                  </a:extLst>
                </p:cNvPr>
                <p:cNvSpPr>
                  <a:spLocks noChangeAspect="1"/>
                </p:cNvSpPr>
                <p:nvPr/>
              </p:nvSpPr>
              <p:spPr>
                <a:xfrm>
                  <a:off x="-639519" y="325369"/>
                  <a:ext cx="45719" cy="45719"/>
                </a:xfrm>
                <a:prstGeom prst="ellipse">
                  <a:avLst/>
                </a:prstGeom>
                <a:grpFill/>
                <a:ln w="3175" cap="flat" cmpd="sng" algn="ctr">
                  <a:solidFill>
                    <a:srgbClr val="296004"/>
                  </a:solid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412" name="Oval 411">
                  <a:extLst>
                    <a:ext uri="{FF2B5EF4-FFF2-40B4-BE49-F238E27FC236}">
                      <a16:creationId xmlns:a16="http://schemas.microsoft.com/office/drawing/2014/main" id="{47124B1A-1581-441B-A82E-923DF7BC6382}"/>
                    </a:ext>
                  </a:extLst>
                </p:cNvPr>
                <p:cNvSpPr>
                  <a:spLocks noChangeAspect="1"/>
                </p:cNvSpPr>
                <p:nvPr/>
              </p:nvSpPr>
              <p:spPr>
                <a:xfrm>
                  <a:off x="-661959" y="449793"/>
                  <a:ext cx="45719" cy="45719"/>
                </a:xfrm>
                <a:prstGeom prst="ellipse">
                  <a:avLst/>
                </a:prstGeom>
                <a:grpFill/>
                <a:ln w="3175" cap="flat" cmpd="sng" algn="ctr">
                  <a:solidFill>
                    <a:srgbClr val="296004"/>
                  </a:solid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413" name="Oval 412">
                  <a:extLst>
                    <a:ext uri="{FF2B5EF4-FFF2-40B4-BE49-F238E27FC236}">
                      <a16:creationId xmlns:a16="http://schemas.microsoft.com/office/drawing/2014/main" id="{8AD457E5-78DF-40B8-9BE4-FF5A1812FC4D}"/>
                    </a:ext>
                  </a:extLst>
                </p:cNvPr>
                <p:cNvSpPr>
                  <a:spLocks noChangeAspect="1"/>
                </p:cNvSpPr>
                <p:nvPr/>
              </p:nvSpPr>
              <p:spPr>
                <a:xfrm>
                  <a:off x="-610052" y="399375"/>
                  <a:ext cx="45719" cy="45719"/>
                </a:xfrm>
                <a:prstGeom prst="ellipse">
                  <a:avLst/>
                </a:prstGeom>
                <a:grpFill/>
                <a:ln w="3175" cap="flat" cmpd="sng" algn="ctr">
                  <a:solidFill>
                    <a:srgbClr val="296004"/>
                  </a:solid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414" name="Oval 413">
                  <a:extLst>
                    <a:ext uri="{FF2B5EF4-FFF2-40B4-BE49-F238E27FC236}">
                      <a16:creationId xmlns:a16="http://schemas.microsoft.com/office/drawing/2014/main" id="{D4ECC55C-AF01-487B-9B1D-49BF76A75338}"/>
                    </a:ext>
                  </a:extLst>
                </p:cNvPr>
                <p:cNvSpPr>
                  <a:spLocks noChangeAspect="1"/>
                </p:cNvSpPr>
                <p:nvPr/>
              </p:nvSpPr>
              <p:spPr>
                <a:xfrm>
                  <a:off x="-556465" y="279650"/>
                  <a:ext cx="45719" cy="45719"/>
                </a:xfrm>
                <a:prstGeom prst="ellipse">
                  <a:avLst/>
                </a:prstGeom>
                <a:grpFill/>
                <a:ln w="3175" cap="flat" cmpd="sng" algn="ctr">
                  <a:solidFill>
                    <a:srgbClr val="296004"/>
                  </a:solid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415" name="Oval 414">
                  <a:extLst>
                    <a:ext uri="{FF2B5EF4-FFF2-40B4-BE49-F238E27FC236}">
                      <a16:creationId xmlns:a16="http://schemas.microsoft.com/office/drawing/2014/main" id="{40413CB5-1BFE-4D13-B635-7DC84B6E0B40}"/>
                    </a:ext>
                  </a:extLst>
                </p:cNvPr>
                <p:cNvSpPr>
                  <a:spLocks noChangeAspect="1"/>
                </p:cNvSpPr>
                <p:nvPr/>
              </p:nvSpPr>
              <p:spPr>
                <a:xfrm>
                  <a:off x="-510746" y="393932"/>
                  <a:ext cx="45719" cy="45719"/>
                </a:xfrm>
                <a:prstGeom prst="ellipse">
                  <a:avLst/>
                </a:prstGeom>
                <a:grpFill/>
                <a:ln w="3175" cap="flat" cmpd="sng" algn="ctr">
                  <a:solidFill>
                    <a:srgbClr val="296004"/>
                  </a:solid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grpSp>
          <p:grpSp>
            <p:nvGrpSpPr>
              <p:cNvPr id="321" name="Group 320">
                <a:extLst>
                  <a:ext uri="{FF2B5EF4-FFF2-40B4-BE49-F238E27FC236}">
                    <a16:creationId xmlns:a16="http://schemas.microsoft.com/office/drawing/2014/main" id="{EA9E52E6-DD99-4845-851B-501A8914088D}"/>
                  </a:ext>
                </a:extLst>
              </p:cNvPr>
              <p:cNvGrpSpPr/>
              <p:nvPr/>
            </p:nvGrpSpPr>
            <p:grpSpPr>
              <a:xfrm rot="1424380">
                <a:off x="3038387" y="3413680"/>
                <a:ext cx="165036" cy="180947"/>
                <a:chOff x="-661959" y="279650"/>
                <a:chExt cx="196932" cy="215862"/>
              </a:xfrm>
              <a:solidFill>
                <a:srgbClr val="00B050"/>
              </a:solidFill>
            </p:grpSpPr>
            <p:sp>
              <p:nvSpPr>
                <p:cNvPr id="406" name="Oval 405">
                  <a:extLst>
                    <a:ext uri="{FF2B5EF4-FFF2-40B4-BE49-F238E27FC236}">
                      <a16:creationId xmlns:a16="http://schemas.microsoft.com/office/drawing/2014/main" id="{5BA1F8D6-CCF1-4E8D-B806-76188FFB6B7C}"/>
                    </a:ext>
                  </a:extLst>
                </p:cNvPr>
                <p:cNvSpPr>
                  <a:spLocks noChangeAspect="1"/>
                </p:cNvSpPr>
                <p:nvPr/>
              </p:nvSpPr>
              <p:spPr>
                <a:xfrm>
                  <a:off x="-639519" y="325369"/>
                  <a:ext cx="45719" cy="45719"/>
                </a:xfrm>
                <a:prstGeom prst="ellipse">
                  <a:avLst/>
                </a:prstGeom>
                <a:grpFill/>
                <a:ln w="3175" cap="flat" cmpd="sng" algn="ctr">
                  <a:solidFill>
                    <a:srgbClr val="296004"/>
                  </a:solid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407" name="Oval 406">
                  <a:extLst>
                    <a:ext uri="{FF2B5EF4-FFF2-40B4-BE49-F238E27FC236}">
                      <a16:creationId xmlns:a16="http://schemas.microsoft.com/office/drawing/2014/main" id="{7B7B9CB3-E36D-4180-8B7E-BFC14C178FC7}"/>
                    </a:ext>
                  </a:extLst>
                </p:cNvPr>
                <p:cNvSpPr>
                  <a:spLocks noChangeAspect="1"/>
                </p:cNvSpPr>
                <p:nvPr/>
              </p:nvSpPr>
              <p:spPr>
                <a:xfrm>
                  <a:off x="-661959" y="449793"/>
                  <a:ext cx="45719" cy="45719"/>
                </a:xfrm>
                <a:prstGeom prst="ellipse">
                  <a:avLst/>
                </a:prstGeom>
                <a:grpFill/>
                <a:ln w="3175" cap="flat" cmpd="sng" algn="ctr">
                  <a:solidFill>
                    <a:srgbClr val="296004"/>
                  </a:solid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408" name="Oval 407">
                  <a:extLst>
                    <a:ext uri="{FF2B5EF4-FFF2-40B4-BE49-F238E27FC236}">
                      <a16:creationId xmlns:a16="http://schemas.microsoft.com/office/drawing/2014/main" id="{60D13031-4594-4EC4-98F1-092FEDA63FEF}"/>
                    </a:ext>
                  </a:extLst>
                </p:cNvPr>
                <p:cNvSpPr>
                  <a:spLocks noChangeAspect="1"/>
                </p:cNvSpPr>
                <p:nvPr/>
              </p:nvSpPr>
              <p:spPr>
                <a:xfrm>
                  <a:off x="-610052" y="399375"/>
                  <a:ext cx="45719" cy="45719"/>
                </a:xfrm>
                <a:prstGeom prst="ellipse">
                  <a:avLst/>
                </a:prstGeom>
                <a:grpFill/>
                <a:ln w="3175" cap="flat" cmpd="sng" algn="ctr">
                  <a:solidFill>
                    <a:srgbClr val="296004"/>
                  </a:solid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409" name="Oval 408">
                  <a:extLst>
                    <a:ext uri="{FF2B5EF4-FFF2-40B4-BE49-F238E27FC236}">
                      <a16:creationId xmlns:a16="http://schemas.microsoft.com/office/drawing/2014/main" id="{569621CD-5A09-4DA3-9926-0B8D7846516C}"/>
                    </a:ext>
                  </a:extLst>
                </p:cNvPr>
                <p:cNvSpPr>
                  <a:spLocks noChangeAspect="1"/>
                </p:cNvSpPr>
                <p:nvPr/>
              </p:nvSpPr>
              <p:spPr>
                <a:xfrm>
                  <a:off x="-556465" y="279650"/>
                  <a:ext cx="45719" cy="45719"/>
                </a:xfrm>
                <a:prstGeom prst="ellipse">
                  <a:avLst/>
                </a:prstGeom>
                <a:grpFill/>
                <a:ln w="3175" cap="flat" cmpd="sng" algn="ctr">
                  <a:solidFill>
                    <a:srgbClr val="296004"/>
                  </a:solid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410" name="Oval 409">
                  <a:extLst>
                    <a:ext uri="{FF2B5EF4-FFF2-40B4-BE49-F238E27FC236}">
                      <a16:creationId xmlns:a16="http://schemas.microsoft.com/office/drawing/2014/main" id="{0F5CD0D5-D335-44F5-BE21-59D37D3E4016}"/>
                    </a:ext>
                  </a:extLst>
                </p:cNvPr>
                <p:cNvSpPr>
                  <a:spLocks noChangeAspect="1"/>
                </p:cNvSpPr>
                <p:nvPr/>
              </p:nvSpPr>
              <p:spPr>
                <a:xfrm>
                  <a:off x="-510746" y="393932"/>
                  <a:ext cx="45719" cy="45719"/>
                </a:xfrm>
                <a:prstGeom prst="ellipse">
                  <a:avLst/>
                </a:prstGeom>
                <a:grpFill/>
                <a:ln w="3175" cap="flat" cmpd="sng" algn="ctr">
                  <a:solidFill>
                    <a:srgbClr val="296004"/>
                  </a:solid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grpSp>
          <p:grpSp>
            <p:nvGrpSpPr>
              <p:cNvPr id="322" name="Group 321">
                <a:extLst>
                  <a:ext uri="{FF2B5EF4-FFF2-40B4-BE49-F238E27FC236}">
                    <a16:creationId xmlns:a16="http://schemas.microsoft.com/office/drawing/2014/main" id="{A07B6E01-9CEC-4B96-8D29-9A441F645D2A}"/>
                  </a:ext>
                </a:extLst>
              </p:cNvPr>
              <p:cNvGrpSpPr/>
              <p:nvPr/>
            </p:nvGrpSpPr>
            <p:grpSpPr>
              <a:xfrm rot="6090766">
                <a:off x="2826063" y="3388857"/>
                <a:ext cx="185326" cy="314897"/>
                <a:chOff x="-837384" y="449793"/>
                <a:chExt cx="221144" cy="375659"/>
              </a:xfrm>
              <a:solidFill>
                <a:srgbClr val="00B050"/>
              </a:solidFill>
            </p:grpSpPr>
            <p:sp>
              <p:nvSpPr>
                <p:cNvPr id="401" name="Oval 400">
                  <a:extLst>
                    <a:ext uri="{FF2B5EF4-FFF2-40B4-BE49-F238E27FC236}">
                      <a16:creationId xmlns:a16="http://schemas.microsoft.com/office/drawing/2014/main" id="{DE0C1D1B-1A8E-4225-8E6D-6CCF4659087B}"/>
                    </a:ext>
                  </a:extLst>
                </p:cNvPr>
                <p:cNvSpPr>
                  <a:spLocks noChangeAspect="1"/>
                </p:cNvSpPr>
                <p:nvPr/>
              </p:nvSpPr>
              <p:spPr>
                <a:xfrm>
                  <a:off x="-796722" y="705726"/>
                  <a:ext cx="45719" cy="45719"/>
                </a:xfrm>
                <a:prstGeom prst="ellipse">
                  <a:avLst/>
                </a:prstGeom>
                <a:grpFill/>
                <a:ln w="3175" cap="flat" cmpd="sng" algn="ctr">
                  <a:solidFill>
                    <a:srgbClr val="296004"/>
                  </a:solid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402" name="Oval 401">
                  <a:extLst>
                    <a:ext uri="{FF2B5EF4-FFF2-40B4-BE49-F238E27FC236}">
                      <a16:creationId xmlns:a16="http://schemas.microsoft.com/office/drawing/2014/main" id="{D1805DDE-260A-41C0-837C-88914029E781}"/>
                    </a:ext>
                  </a:extLst>
                </p:cNvPr>
                <p:cNvSpPr>
                  <a:spLocks noChangeAspect="1"/>
                </p:cNvSpPr>
                <p:nvPr/>
              </p:nvSpPr>
              <p:spPr>
                <a:xfrm>
                  <a:off x="-661959" y="449793"/>
                  <a:ext cx="45719" cy="45719"/>
                </a:xfrm>
                <a:prstGeom prst="ellipse">
                  <a:avLst/>
                </a:prstGeom>
                <a:grpFill/>
                <a:ln w="3175" cap="flat" cmpd="sng" algn="ctr">
                  <a:solidFill>
                    <a:srgbClr val="296004"/>
                  </a:solid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403" name="Oval 402">
                  <a:extLst>
                    <a:ext uri="{FF2B5EF4-FFF2-40B4-BE49-F238E27FC236}">
                      <a16:creationId xmlns:a16="http://schemas.microsoft.com/office/drawing/2014/main" id="{240B7F27-26FC-4C38-ABBE-8C3BFC5BD321}"/>
                    </a:ext>
                  </a:extLst>
                </p:cNvPr>
                <p:cNvSpPr>
                  <a:spLocks noChangeAspect="1"/>
                </p:cNvSpPr>
                <p:nvPr/>
              </p:nvSpPr>
              <p:spPr>
                <a:xfrm>
                  <a:off x="-767252" y="779733"/>
                  <a:ext cx="45719" cy="45719"/>
                </a:xfrm>
                <a:prstGeom prst="ellipse">
                  <a:avLst/>
                </a:prstGeom>
                <a:grpFill/>
                <a:ln w="3175" cap="flat" cmpd="sng" algn="ctr">
                  <a:solidFill>
                    <a:srgbClr val="296004"/>
                  </a:solid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404" name="Oval 403">
                  <a:extLst>
                    <a:ext uri="{FF2B5EF4-FFF2-40B4-BE49-F238E27FC236}">
                      <a16:creationId xmlns:a16="http://schemas.microsoft.com/office/drawing/2014/main" id="{F94075F2-657C-48D0-95C5-D2C65EDA1B3E}"/>
                    </a:ext>
                  </a:extLst>
                </p:cNvPr>
                <p:cNvSpPr>
                  <a:spLocks noChangeAspect="1"/>
                </p:cNvSpPr>
                <p:nvPr/>
              </p:nvSpPr>
              <p:spPr>
                <a:xfrm>
                  <a:off x="-837384" y="570259"/>
                  <a:ext cx="45719" cy="45719"/>
                </a:xfrm>
                <a:prstGeom prst="ellipse">
                  <a:avLst/>
                </a:prstGeom>
                <a:grpFill/>
                <a:ln w="3175" cap="flat" cmpd="sng" algn="ctr">
                  <a:solidFill>
                    <a:srgbClr val="296004"/>
                  </a:solid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405" name="Oval 404">
                  <a:extLst>
                    <a:ext uri="{FF2B5EF4-FFF2-40B4-BE49-F238E27FC236}">
                      <a16:creationId xmlns:a16="http://schemas.microsoft.com/office/drawing/2014/main" id="{644B5C12-02C3-49C1-89BD-39D87E22D475}"/>
                    </a:ext>
                  </a:extLst>
                </p:cNvPr>
                <p:cNvSpPr>
                  <a:spLocks noChangeAspect="1"/>
                </p:cNvSpPr>
                <p:nvPr/>
              </p:nvSpPr>
              <p:spPr>
                <a:xfrm>
                  <a:off x="-667949" y="774291"/>
                  <a:ext cx="45719" cy="45719"/>
                </a:xfrm>
                <a:prstGeom prst="ellipse">
                  <a:avLst/>
                </a:prstGeom>
                <a:grpFill/>
                <a:ln w="3175" cap="flat" cmpd="sng" algn="ctr">
                  <a:solidFill>
                    <a:srgbClr val="296004"/>
                  </a:solid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grpSp>
          <p:grpSp>
            <p:nvGrpSpPr>
              <p:cNvPr id="323" name="Group 322">
                <a:extLst>
                  <a:ext uri="{FF2B5EF4-FFF2-40B4-BE49-F238E27FC236}">
                    <a16:creationId xmlns:a16="http://schemas.microsoft.com/office/drawing/2014/main" id="{ADBBFA37-6B85-4EFE-BFBD-5FD60F34253F}"/>
                  </a:ext>
                </a:extLst>
              </p:cNvPr>
              <p:cNvGrpSpPr>
                <a:grpSpLocks noChangeAspect="1"/>
              </p:cNvGrpSpPr>
              <p:nvPr/>
            </p:nvGrpSpPr>
            <p:grpSpPr>
              <a:xfrm rot="21173475">
                <a:off x="2465037" y="3698337"/>
                <a:ext cx="523298" cy="332319"/>
                <a:chOff x="4746626" y="-3824668"/>
                <a:chExt cx="870137" cy="552578"/>
              </a:xfrm>
            </p:grpSpPr>
            <p:grpSp>
              <p:nvGrpSpPr>
                <p:cNvPr id="324" name="Group 323">
                  <a:extLst>
                    <a:ext uri="{FF2B5EF4-FFF2-40B4-BE49-F238E27FC236}">
                      <a16:creationId xmlns:a16="http://schemas.microsoft.com/office/drawing/2014/main" id="{D2559707-7CF3-4250-B4D7-4F80030F9A78}"/>
                    </a:ext>
                  </a:extLst>
                </p:cNvPr>
                <p:cNvGrpSpPr/>
                <p:nvPr/>
              </p:nvGrpSpPr>
              <p:grpSpPr>
                <a:xfrm rot="5514028">
                  <a:off x="5289107" y="-3871290"/>
                  <a:ext cx="281034" cy="374278"/>
                  <a:chOff x="-915524" y="-503767"/>
                  <a:chExt cx="281034" cy="374181"/>
                </a:xfrm>
              </p:grpSpPr>
              <p:grpSp>
                <p:nvGrpSpPr>
                  <p:cNvPr id="396" name="Group 395">
                    <a:extLst>
                      <a:ext uri="{FF2B5EF4-FFF2-40B4-BE49-F238E27FC236}">
                        <a16:creationId xmlns:a16="http://schemas.microsoft.com/office/drawing/2014/main" id="{BA6BF510-2ADB-473B-AB92-EC2DA39CD221}"/>
                      </a:ext>
                    </a:extLst>
                  </p:cNvPr>
                  <p:cNvGrpSpPr>
                    <a:grpSpLocks noChangeAspect="1"/>
                  </p:cNvGrpSpPr>
                  <p:nvPr/>
                </p:nvGrpSpPr>
                <p:grpSpPr>
                  <a:xfrm>
                    <a:off x="-888847" y="-488935"/>
                    <a:ext cx="254357" cy="359349"/>
                    <a:chOff x="-586349" y="-38559"/>
                    <a:chExt cx="363367" cy="513355"/>
                  </a:xfrm>
                </p:grpSpPr>
                <p:sp>
                  <p:nvSpPr>
                    <p:cNvPr id="399" name="Oval 1876">
                      <a:extLst>
                        <a:ext uri="{FF2B5EF4-FFF2-40B4-BE49-F238E27FC236}">
                          <a16:creationId xmlns:a16="http://schemas.microsoft.com/office/drawing/2014/main" id="{6969D5F0-8087-4015-A758-647C5372ABFF}"/>
                        </a:ext>
                      </a:extLst>
                    </p:cNvPr>
                    <p:cNvSpPr/>
                    <p:nvPr/>
                  </p:nvSpPr>
                  <p:spPr>
                    <a:xfrm rot="20868304">
                      <a:off x="-566990" y="-3150"/>
                      <a:ext cx="344008" cy="477946"/>
                    </a:xfrm>
                    <a:custGeom>
                      <a:avLst/>
                      <a:gdLst>
                        <a:gd name="connsiteX0" fmla="*/ 0 w 434252"/>
                        <a:gd name="connsiteY0" fmla="*/ 217126 h 434252"/>
                        <a:gd name="connsiteX1" fmla="*/ 217126 w 434252"/>
                        <a:gd name="connsiteY1" fmla="*/ 0 h 434252"/>
                        <a:gd name="connsiteX2" fmla="*/ 434252 w 434252"/>
                        <a:gd name="connsiteY2" fmla="*/ 217126 h 434252"/>
                        <a:gd name="connsiteX3" fmla="*/ 217126 w 434252"/>
                        <a:gd name="connsiteY3" fmla="*/ 434252 h 434252"/>
                        <a:gd name="connsiteX4" fmla="*/ 0 w 434252"/>
                        <a:gd name="connsiteY4" fmla="*/ 217126 h 434252"/>
                        <a:gd name="connsiteX0" fmla="*/ 0 w 440073"/>
                        <a:gd name="connsiteY0" fmla="*/ 223705 h 440831"/>
                        <a:gd name="connsiteX1" fmla="*/ 217126 w 440073"/>
                        <a:gd name="connsiteY1" fmla="*/ 6579 h 440831"/>
                        <a:gd name="connsiteX2" fmla="*/ 364091 w 440073"/>
                        <a:gd name="connsiteY2" fmla="*/ 71244 h 440831"/>
                        <a:gd name="connsiteX3" fmla="*/ 434252 w 440073"/>
                        <a:gd name="connsiteY3" fmla="*/ 223705 h 440831"/>
                        <a:gd name="connsiteX4" fmla="*/ 217126 w 440073"/>
                        <a:gd name="connsiteY4" fmla="*/ 440831 h 440831"/>
                        <a:gd name="connsiteX5" fmla="*/ 0 w 440073"/>
                        <a:gd name="connsiteY5" fmla="*/ 223705 h 440831"/>
                        <a:gd name="connsiteX0" fmla="*/ 0 w 437316"/>
                        <a:gd name="connsiteY0" fmla="*/ 218913 h 436039"/>
                        <a:gd name="connsiteX1" fmla="*/ 217126 w 437316"/>
                        <a:gd name="connsiteY1" fmla="*/ 1787 h 436039"/>
                        <a:gd name="connsiteX2" fmla="*/ 293257 w 437316"/>
                        <a:gd name="connsiteY2" fmla="*/ 121187 h 436039"/>
                        <a:gd name="connsiteX3" fmla="*/ 434252 w 437316"/>
                        <a:gd name="connsiteY3" fmla="*/ 218913 h 436039"/>
                        <a:gd name="connsiteX4" fmla="*/ 217126 w 437316"/>
                        <a:gd name="connsiteY4" fmla="*/ 436039 h 436039"/>
                        <a:gd name="connsiteX5" fmla="*/ 0 w 437316"/>
                        <a:gd name="connsiteY5" fmla="*/ 218913 h 436039"/>
                        <a:gd name="connsiteX0" fmla="*/ 0 w 437316"/>
                        <a:gd name="connsiteY0" fmla="*/ 218913 h 436039"/>
                        <a:gd name="connsiteX1" fmla="*/ 217126 w 437316"/>
                        <a:gd name="connsiteY1" fmla="*/ 1787 h 436039"/>
                        <a:gd name="connsiteX2" fmla="*/ 293257 w 437316"/>
                        <a:gd name="connsiteY2" fmla="*/ 121187 h 436039"/>
                        <a:gd name="connsiteX3" fmla="*/ 434252 w 437316"/>
                        <a:gd name="connsiteY3" fmla="*/ 218913 h 436039"/>
                        <a:gd name="connsiteX4" fmla="*/ 217126 w 437316"/>
                        <a:gd name="connsiteY4" fmla="*/ 436039 h 436039"/>
                        <a:gd name="connsiteX5" fmla="*/ 0 w 437316"/>
                        <a:gd name="connsiteY5" fmla="*/ 218913 h 436039"/>
                        <a:gd name="connsiteX0" fmla="*/ 0 w 437316"/>
                        <a:gd name="connsiteY0" fmla="*/ 217224 h 434350"/>
                        <a:gd name="connsiteX1" fmla="*/ 217126 w 437316"/>
                        <a:gd name="connsiteY1" fmla="*/ 98 h 434350"/>
                        <a:gd name="connsiteX2" fmla="*/ 293257 w 437316"/>
                        <a:gd name="connsiteY2" fmla="*/ 119498 h 434350"/>
                        <a:gd name="connsiteX3" fmla="*/ 434252 w 437316"/>
                        <a:gd name="connsiteY3" fmla="*/ 217224 h 434350"/>
                        <a:gd name="connsiteX4" fmla="*/ 217126 w 437316"/>
                        <a:gd name="connsiteY4" fmla="*/ 434350 h 434350"/>
                        <a:gd name="connsiteX5" fmla="*/ 0 w 437316"/>
                        <a:gd name="connsiteY5" fmla="*/ 217224 h 434350"/>
                        <a:gd name="connsiteX0" fmla="*/ 0 w 435345"/>
                        <a:gd name="connsiteY0" fmla="*/ 217224 h 438702"/>
                        <a:gd name="connsiteX1" fmla="*/ 217126 w 435345"/>
                        <a:gd name="connsiteY1" fmla="*/ 98 h 438702"/>
                        <a:gd name="connsiteX2" fmla="*/ 293257 w 435345"/>
                        <a:gd name="connsiteY2" fmla="*/ 119498 h 438702"/>
                        <a:gd name="connsiteX3" fmla="*/ 434252 w 435345"/>
                        <a:gd name="connsiteY3" fmla="*/ 217224 h 438702"/>
                        <a:gd name="connsiteX4" fmla="*/ 351212 w 435345"/>
                        <a:gd name="connsiteY4" fmla="*/ 351318 h 438702"/>
                        <a:gd name="connsiteX5" fmla="*/ 217126 w 435345"/>
                        <a:gd name="connsiteY5" fmla="*/ 434350 h 438702"/>
                        <a:gd name="connsiteX6" fmla="*/ 0 w 435345"/>
                        <a:gd name="connsiteY6" fmla="*/ 217224 h 438702"/>
                        <a:gd name="connsiteX0" fmla="*/ 0 w 434860"/>
                        <a:gd name="connsiteY0" fmla="*/ 217224 h 435754"/>
                        <a:gd name="connsiteX1" fmla="*/ 217126 w 434860"/>
                        <a:gd name="connsiteY1" fmla="*/ 98 h 435754"/>
                        <a:gd name="connsiteX2" fmla="*/ 293257 w 434860"/>
                        <a:gd name="connsiteY2" fmla="*/ 119498 h 435754"/>
                        <a:gd name="connsiteX3" fmla="*/ 434252 w 434860"/>
                        <a:gd name="connsiteY3" fmla="*/ 217224 h 435754"/>
                        <a:gd name="connsiteX4" fmla="*/ 299697 w 434860"/>
                        <a:gd name="connsiteY4" fmla="*/ 306242 h 435754"/>
                        <a:gd name="connsiteX5" fmla="*/ 217126 w 434860"/>
                        <a:gd name="connsiteY5" fmla="*/ 434350 h 435754"/>
                        <a:gd name="connsiteX6" fmla="*/ 0 w 434860"/>
                        <a:gd name="connsiteY6" fmla="*/ 217224 h 435754"/>
                        <a:gd name="connsiteX0" fmla="*/ 0 w 435204"/>
                        <a:gd name="connsiteY0" fmla="*/ 217224 h 435039"/>
                        <a:gd name="connsiteX1" fmla="*/ 217126 w 435204"/>
                        <a:gd name="connsiteY1" fmla="*/ 98 h 435039"/>
                        <a:gd name="connsiteX2" fmla="*/ 293257 w 435204"/>
                        <a:gd name="connsiteY2" fmla="*/ 119498 h 435039"/>
                        <a:gd name="connsiteX3" fmla="*/ 434252 w 435204"/>
                        <a:gd name="connsiteY3" fmla="*/ 217224 h 435039"/>
                        <a:gd name="connsiteX4" fmla="*/ 341553 w 435204"/>
                        <a:gd name="connsiteY4" fmla="*/ 283704 h 435039"/>
                        <a:gd name="connsiteX5" fmla="*/ 217126 w 435204"/>
                        <a:gd name="connsiteY5" fmla="*/ 434350 h 435039"/>
                        <a:gd name="connsiteX6" fmla="*/ 0 w 435204"/>
                        <a:gd name="connsiteY6" fmla="*/ 217224 h 435039"/>
                        <a:gd name="connsiteX0" fmla="*/ 1657 w 436861"/>
                        <a:gd name="connsiteY0" fmla="*/ 217224 h 428635"/>
                        <a:gd name="connsiteX1" fmla="*/ 218783 w 436861"/>
                        <a:gd name="connsiteY1" fmla="*/ 98 h 428635"/>
                        <a:gd name="connsiteX2" fmla="*/ 294914 w 436861"/>
                        <a:gd name="connsiteY2" fmla="*/ 119498 h 428635"/>
                        <a:gd name="connsiteX3" fmla="*/ 435909 w 436861"/>
                        <a:gd name="connsiteY3" fmla="*/ 217224 h 428635"/>
                        <a:gd name="connsiteX4" fmla="*/ 343210 w 436861"/>
                        <a:gd name="connsiteY4" fmla="*/ 283704 h 428635"/>
                        <a:gd name="connsiteX5" fmla="*/ 331474 w 436861"/>
                        <a:gd name="connsiteY5" fmla="*/ 427911 h 428635"/>
                        <a:gd name="connsiteX6" fmla="*/ 1657 w 436861"/>
                        <a:gd name="connsiteY6" fmla="*/ 217224 h 428635"/>
                        <a:gd name="connsiteX0" fmla="*/ 1657 w 436861"/>
                        <a:gd name="connsiteY0" fmla="*/ 217224 h 433071"/>
                        <a:gd name="connsiteX1" fmla="*/ 218783 w 436861"/>
                        <a:gd name="connsiteY1" fmla="*/ 98 h 433071"/>
                        <a:gd name="connsiteX2" fmla="*/ 294914 w 436861"/>
                        <a:gd name="connsiteY2" fmla="*/ 119498 h 433071"/>
                        <a:gd name="connsiteX3" fmla="*/ 435909 w 436861"/>
                        <a:gd name="connsiteY3" fmla="*/ 217224 h 433071"/>
                        <a:gd name="connsiteX4" fmla="*/ 343210 w 436861"/>
                        <a:gd name="connsiteY4" fmla="*/ 283704 h 433071"/>
                        <a:gd name="connsiteX5" fmla="*/ 331474 w 436861"/>
                        <a:gd name="connsiteY5" fmla="*/ 427911 h 433071"/>
                        <a:gd name="connsiteX6" fmla="*/ 227302 w 436861"/>
                        <a:gd name="connsiteY6" fmla="*/ 383516 h 433071"/>
                        <a:gd name="connsiteX7" fmla="*/ 1657 w 436861"/>
                        <a:gd name="connsiteY7" fmla="*/ 217224 h 433071"/>
                        <a:gd name="connsiteX0" fmla="*/ 16 w 435220"/>
                        <a:gd name="connsiteY0" fmla="*/ 217224 h 428459"/>
                        <a:gd name="connsiteX1" fmla="*/ 217142 w 435220"/>
                        <a:gd name="connsiteY1" fmla="*/ 98 h 428459"/>
                        <a:gd name="connsiteX2" fmla="*/ 293273 w 435220"/>
                        <a:gd name="connsiteY2" fmla="*/ 119498 h 428459"/>
                        <a:gd name="connsiteX3" fmla="*/ 434268 w 435220"/>
                        <a:gd name="connsiteY3" fmla="*/ 217224 h 428459"/>
                        <a:gd name="connsiteX4" fmla="*/ 341569 w 435220"/>
                        <a:gd name="connsiteY4" fmla="*/ 283704 h 428459"/>
                        <a:gd name="connsiteX5" fmla="*/ 329833 w 435220"/>
                        <a:gd name="connsiteY5" fmla="*/ 427911 h 428459"/>
                        <a:gd name="connsiteX6" fmla="*/ 206343 w 435220"/>
                        <a:gd name="connsiteY6" fmla="*/ 328780 h 428459"/>
                        <a:gd name="connsiteX7" fmla="*/ 16 w 435220"/>
                        <a:gd name="connsiteY7" fmla="*/ 217224 h 428459"/>
                        <a:gd name="connsiteX0" fmla="*/ 16 w 435220"/>
                        <a:gd name="connsiteY0" fmla="*/ 217224 h 428226"/>
                        <a:gd name="connsiteX1" fmla="*/ 217142 w 435220"/>
                        <a:gd name="connsiteY1" fmla="*/ 98 h 428226"/>
                        <a:gd name="connsiteX2" fmla="*/ 293273 w 435220"/>
                        <a:gd name="connsiteY2" fmla="*/ 119498 h 428226"/>
                        <a:gd name="connsiteX3" fmla="*/ 434268 w 435220"/>
                        <a:gd name="connsiteY3" fmla="*/ 217224 h 428226"/>
                        <a:gd name="connsiteX4" fmla="*/ 341569 w 435220"/>
                        <a:gd name="connsiteY4" fmla="*/ 283704 h 428226"/>
                        <a:gd name="connsiteX5" fmla="*/ 329833 w 435220"/>
                        <a:gd name="connsiteY5" fmla="*/ 427911 h 428226"/>
                        <a:gd name="connsiteX6" fmla="*/ 206343 w 435220"/>
                        <a:gd name="connsiteY6" fmla="*/ 328780 h 428226"/>
                        <a:gd name="connsiteX7" fmla="*/ 16 w 435220"/>
                        <a:gd name="connsiteY7" fmla="*/ 217224 h 428226"/>
                        <a:gd name="connsiteX0" fmla="*/ 16 w 435220"/>
                        <a:gd name="connsiteY0" fmla="*/ 217224 h 428459"/>
                        <a:gd name="connsiteX1" fmla="*/ 217142 w 435220"/>
                        <a:gd name="connsiteY1" fmla="*/ 98 h 428459"/>
                        <a:gd name="connsiteX2" fmla="*/ 293273 w 435220"/>
                        <a:gd name="connsiteY2" fmla="*/ 119498 h 428459"/>
                        <a:gd name="connsiteX3" fmla="*/ 434268 w 435220"/>
                        <a:gd name="connsiteY3" fmla="*/ 217224 h 428459"/>
                        <a:gd name="connsiteX4" fmla="*/ 341569 w 435220"/>
                        <a:gd name="connsiteY4" fmla="*/ 283704 h 428459"/>
                        <a:gd name="connsiteX5" fmla="*/ 329833 w 435220"/>
                        <a:gd name="connsiteY5" fmla="*/ 427911 h 428459"/>
                        <a:gd name="connsiteX6" fmla="*/ 206343 w 435220"/>
                        <a:gd name="connsiteY6" fmla="*/ 328780 h 428459"/>
                        <a:gd name="connsiteX7" fmla="*/ 16 w 435220"/>
                        <a:gd name="connsiteY7" fmla="*/ 217224 h 428459"/>
                        <a:gd name="connsiteX0" fmla="*/ 17 w 435221"/>
                        <a:gd name="connsiteY0" fmla="*/ 217224 h 428289"/>
                        <a:gd name="connsiteX1" fmla="*/ 217143 w 435221"/>
                        <a:gd name="connsiteY1" fmla="*/ 98 h 428289"/>
                        <a:gd name="connsiteX2" fmla="*/ 293274 w 435221"/>
                        <a:gd name="connsiteY2" fmla="*/ 119498 h 428289"/>
                        <a:gd name="connsiteX3" fmla="*/ 434269 w 435221"/>
                        <a:gd name="connsiteY3" fmla="*/ 217224 h 428289"/>
                        <a:gd name="connsiteX4" fmla="*/ 341570 w 435221"/>
                        <a:gd name="connsiteY4" fmla="*/ 283704 h 428289"/>
                        <a:gd name="connsiteX5" fmla="*/ 329834 w 435221"/>
                        <a:gd name="connsiteY5" fmla="*/ 427911 h 428289"/>
                        <a:gd name="connsiteX6" fmla="*/ 206344 w 435221"/>
                        <a:gd name="connsiteY6" fmla="*/ 328780 h 428289"/>
                        <a:gd name="connsiteX7" fmla="*/ 17 w 435221"/>
                        <a:gd name="connsiteY7" fmla="*/ 217224 h 428289"/>
                        <a:gd name="connsiteX0" fmla="*/ 4496 w 439700"/>
                        <a:gd name="connsiteY0" fmla="*/ 217224 h 428372"/>
                        <a:gd name="connsiteX1" fmla="*/ 221622 w 439700"/>
                        <a:gd name="connsiteY1" fmla="*/ 98 h 428372"/>
                        <a:gd name="connsiteX2" fmla="*/ 297753 w 439700"/>
                        <a:gd name="connsiteY2" fmla="*/ 119498 h 428372"/>
                        <a:gd name="connsiteX3" fmla="*/ 438748 w 439700"/>
                        <a:gd name="connsiteY3" fmla="*/ 217224 h 428372"/>
                        <a:gd name="connsiteX4" fmla="*/ 346049 w 439700"/>
                        <a:gd name="connsiteY4" fmla="*/ 283704 h 428372"/>
                        <a:gd name="connsiteX5" fmla="*/ 334313 w 439700"/>
                        <a:gd name="connsiteY5" fmla="*/ 427911 h 428372"/>
                        <a:gd name="connsiteX6" fmla="*/ 210823 w 439700"/>
                        <a:gd name="connsiteY6" fmla="*/ 328780 h 428372"/>
                        <a:gd name="connsiteX7" fmla="*/ 85253 w 439700"/>
                        <a:gd name="connsiteY7" fmla="*/ 306243 h 428372"/>
                        <a:gd name="connsiteX8" fmla="*/ 4496 w 439700"/>
                        <a:gd name="connsiteY8" fmla="*/ 217224 h 428372"/>
                        <a:gd name="connsiteX0" fmla="*/ 3342 w 438546"/>
                        <a:gd name="connsiteY0" fmla="*/ 217224 h 433754"/>
                        <a:gd name="connsiteX1" fmla="*/ 220468 w 438546"/>
                        <a:gd name="connsiteY1" fmla="*/ 98 h 433754"/>
                        <a:gd name="connsiteX2" fmla="*/ 296599 w 438546"/>
                        <a:gd name="connsiteY2" fmla="*/ 119498 h 433754"/>
                        <a:gd name="connsiteX3" fmla="*/ 437594 w 438546"/>
                        <a:gd name="connsiteY3" fmla="*/ 217224 h 433754"/>
                        <a:gd name="connsiteX4" fmla="*/ 344895 w 438546"/>
                        <a:gd name="connsiteY4" fmla="*/ 283704 h 433754"/>
                        <a:gd name="connsiteX5" fmla="*/ 333159 w 438546"/>
                        <a:gd name="connsiteY5" fmla="*/ 427911 h 433754"/>
                        <a:gd name="connsiteX6" fmla="*/ 209669 w 438546"/>
                        <a:gd name="connsiteY6" fmla="*/ 328780 h 433754"/>
                        <a:gd name="connsiteX7" fmla="*/ 96978 w 438546"/>
                        <a:gd name="connsiteY7" fmla="*/ 431812 h 433754"/>
                        <a:gd name="connsiteX8" fmla="*/ 3342 w 438546"/>
                        <a:gd name="connsiteY8" fmla="*/ 217224 h 433754"/>
                        <a:gd name="connsiteX0" fmla="*/ 20022 w 455226"/>
                        <a:gd name="connsiteY0" fmla="*/ 217224 h 432005"/>
                        <a:gd name="connsiteX1" fmla="*/ 237148 w 455226"/>
                        <a:gd name="connsiteY1" fmla="*/ 98 h 432005"/>
                        <a:gd name="connsiteX2" fmla="*/ 313279 w 455226"/>
                        <a:gd name="connsiteY2" fmla="*/ 119498 h 432005"/>
                        <a:gd name="connsiteX3" fmla="*/ 454274 w 455226"/>
                        <a:gd name="connsiteY3" fmla="*/ 217224 h 432005"/>
                        <a:gd name="connsiteX4" fmla="*/ 361575 w 455226"/>
                        <a:gd name="connsiteY4" fmla="*/ 283704 h 432005"/>
                        <a:gd name="connsiteX5" fmla="*/ 349839 w 455226"/>
                        <a:gd name="connsiteY5" fmla="*/ 427911 h 432005"/>
                        <a:gd name="connsiteX6" fmla="*/ 226349 w 455226"/>
                        <a:gd name="connsiteY6" fmla="*/ 328780 h 432005"/>
                        <a:gd name="connsiteX7" fmla="*/ 113658 w 455226"/>
                        <a:gd name="connsiteY7" fmla="*/ 431812 h 432005"/>
                        <a:gd name="connsiteX8" fmla="*/ 20286 w 455226"/>
                        <a:gd name="connsiteY8" fmla="*/ 296583 h 432005"/>
                        <a:gd name="connsiteX9" fmla="*/ 20022 w 455226"/>
                        <a:gd name="connsiteY9" fmla="*/ 217224 h 432005"/>
                        <a:gd name="connsiteX0" fmla="*/ 7789 w 442993"/>
                        <a:gd name="connsiteY0" fmla="*/ 217224 h 432005"/>
                        <a:gd name="connsiteX1" fmla="*/ 224915 w 442993"/>
                        <a:gd name="connsiteY1" fmla="*/ 98 h 432005"/>
                        <a:gd name="connsiteX2" fmla="*/ 301046 w 442993"/>
                        <a:gd name="connsiteY2" fmla="*/ 119498 h 432005"/>
                        <a:gd name="connsiteX3" fmla="*/ 442041 w 442993"/>
                        <a:gd name="connsiteY3" fmla="*/ 217224 h 432005"/>
                        <a:gd name="connsiteX4" fmla="*/ 349342 w 442993"/>
                        <a:gd name="connsiteY4" fmla="*/ 283704 h 432005"/>
                        <a:gd name="connsiteX5" fmla="*/ 337606 w 442993"/>
                        <a:gd name="connsiteY5" fmla="*/ 427911 h 432005"/>
                        <a:gd name="connsiteX6" fmla="*/ 214116 w 442993"/>
                        <a:gd name="connsiteY6" fmla="*/ 328780 h 432005"/>
                        <a:gd name="connsiteX7" fmla="*/ 101425 w 442993"/>
                        <a:gd name="connsiteY7" fmla="*/ 431812 h 432005"/>
                        <a:gd name="connsiteX8" fmla="*/ 53129 w 442993"/>
                        <a:gd name="connsiteY8" fmla="*/ 296583 h 432005"/>
                        <a:gd name="connsiteX9" fmla="*/ 7789 w 442993"/>
                        <a:gd name="connsiteY9" fmla="*/ 217224 h 432005"/>
                        <a:gd name="connsiteX0" fmla="*/ 7789 w 442993"/>
                        <a:gd name="connsiteY0" fmla="*/ 217166 h 431947"/>
                        <a:gd name="connsiteX1" fmla="*/ 62789 w 442993"/>
                        <a:gd name="connsiteY1" fmla="*/ 132320 h 431947"/>
                        <a:gd name="connsiteX2" fmla="*/ 224915 w 442993"/>
                        <a:gd name="connsiteY2" fmla="*/ 40 h 431947"/>
                        <a:gd name="connsiteX3" fmla="*/ 301046 w 442993"/>
                        <a:gd name="connsiteY3" fmla="*/ 119440 h 431947"/>
                        <a:gd name="connsiteX4" fmla="*/ 442041 w 442993"/>
                        <a:gd name="connsiteY4" fmla="*/ 217166 h 431947"/>
                        <a:gd name="connsiteX5" fmla="*/ 349342 w 442993"/>
                        <a:gd name="connsiteY5" fmla="*/ 283646 h 431947"/>
                        <a:gd name="connsiteX6" fmla="*/ 337606 w 442993"/>
                        <a:gd name="connsiteY6" fmla="*/ 427853 h 431947"/>
                        <a:gd name="connsiteX7" fmla="*/ 214116 w 442993"/>
                        <a:gd name="connsiteY7" fmla="*/ 328722 h 431947"/>
                        <a:gd name="connsiteX8" fmla="*/ 101425 w 442993"/>
                        <a:gd name="connsiteY8" fmla="*/ 431754 h 431947"/>
                        <a:gd name="connsiteX9" fmla="*/ 53129 w 442993"/>
                        <a:gd name="connsiteY9" fmla="*/ 296525 h 431947"/>
                        <a:gd name="connsiteX10" fmla="*/ 7789 w 442993"/>
                        <a:gd name="connsiteY10" fmla="*/ 217166 h 431947"/>
                        <a:gd name="connsiteX0" fmla="*/ 292 w 435496"/>
                        <a:gd name="connsiteY0" fmla="*/ 217974 h 432755"/>
                        <a:gd name="connsiteX1" fmla="*/ 68171 w 435496"/>
                        <a:gd name="connsiteY1" fmla="*/ 184643 h 432755"/>
                        <a:gd name="connsiteX2" fmla="*/ 217418 w 435496"/>
                        <a:gd name="connsiteY2" fmla="*/ 848 h 432755"/>
                        <a:gd name="connsiteX3" fmla="*/ 293549 w 435496"/>
                        <a:gd name="connsiteY3" fmla="*/ 120248 h 432755"/>
                        <a:gd name="connsiteX4" fmla="*/ 434544 w 435496"/>
                        <a:gd name="connsiteY4" fmla="*/ 217974 h 432755"/>
                        <a:gd name="connsiteX5" fmla="*/ 341845 w 435496"/>
                        <a:gd name="connsiteY5" fmla="*/ 284454 h 432755"/>
                        <a:gd name="connsiteX6" fmla="*/ 330109 w 435496"/>
                        <a:gd name="connsiteY6" fmla="*/ 428661 h 432755"/>
                        <a:gd name="connsiteX7" fmla="*/ 206619 w 435496"/>
                        <a:gd name="connsiteY7" fmla="*/ 329530 h 432755"/>
                        <a:gd name="connsiteX8" fmla="*/ 93928 w 435496"/>
                        <a:gd name="connsiteY8" fmla="*/ 432562 h 432755"/>
                        <a:gd name="connsiteX9" fmla="*/ 45632 w 435496"/>
                        <a:gd name="connsiteY9" fmla="*/ 297333 h 432755"/>
                        <a:gd name="connsiteX10" fmla="*/ 292 w 435496"/>
                        <a:gd name="connsiteY10" fmla="*/ 217974 h 432755"/>
                        <a:gd name="connsiteX0" fmla="*/ 292 w 435496"/>
                        <a:gd name="connsiteY0" fmla="*/ 217974 h 432755"/>
                        <a:gd name="connsiteX1" fmla="*/ 68171 w 435496"/>
                        <a:gd name="connsiteY1" fmla="*/ 184643 h 432755"/>
                        <a:gd name="connsiteX2" fmla="*/ 217418 w 435496"/>
                        <a:gd name="connsiteY2" fmla="*/ 848 h 432755"/>
                        <a:gd name="connsiteX3" fmla="*/ 293549 w 435496"/>
                        <a:gd name="connsiteY3" fmla="*/ 120248 h 432755"/>
                        <a:gd name="connsiteX4" fmla="*/ 434544 w 435496"/>
                        <a:gd name="connsiteY4" fmla="*/ 217974 h 432755"/>
                        <a:gd name="connsiteX5" fmla="*/ 341845 w 435496"/>
                        <a:gd name="connsiteY5" fmla="*/ 284454 h 432755"/>
                        <a:gd name="connsiteX6" fmla="*/ 330109 w 435496"/>
                        <a:gd name="connsiteY6" fmla="*/ 428661 h 432755"/>
                        <a:gd name="connsiteX7" fmla="*/ 206619 w 435496"/>
                        <a:gd name="connsiteY7" fmla="*/ 329530 h 432755"/>
                        <a:gd name="connsiteX8" fmla="*/ 93928 w 435496"/>
                        <a:gd name="connsiteY8" fmla="*/ 432562 h 432755"/>
                        <a:gd name="connsiteX9" fmla="*/ 45632 w 435496"/>
                        <a:gd name="connsiteY9" fmla="*/ 297333 h 432755"/>
                        <a:gd name="connsiteX10" fmla="*/ 292 w 435496"/>
                        <a:gd name="connsiteY10" fmla="*/ 217974 h 432755"/>
                        <a:gd name="connsiteX0" fmla="*/ 292 w 435496"/>
                        <a:gd name="connsiteY0" fmla="*/ 217974 h 432755"/>
                        <a:gd name="connsiteX1" fmla="*/ 68171 w 435496"/>
                        <a:gd name="connsiteY1" fmla="*/ 184643 h 432755"/>
                        <a:gd name="connsiteX2" fmla="*/ 217418 w 435496"/>
                        <a:gd name="connsiteY2" fmla="*/ 848 h 432755"/>
                        <a:gd name="connsiteX3" fmla="*/ 293549 w 435496"/>
                        <a:gd name="connsiteY3" fmla="*/ 120248 h 432755"/>
                        <a:gd name="connsiteX4" fmla="*/ 434544 w 435496"/>
                        <a:gd name="connsiteY4" fmla="*/ 217974 h 432755"/>
                        <a:gd name="connsiteX5" fmla="*/ 341845 w 435496"/>
                        <a:gd name="connsiteY5" fmla="*/ 284454 h 432755"/>
                        <a:gd name="connsiteX6" fmla="*/ 330109 w 435496"/>
                        <a:gd name="connsiteY6" fmla="*/ 428661 h 432755"/>
                        <a:gd name="connsiteX7" fmla="*/ 206619 w 435496"/>
                        <a:gd name="connsiteY7" fmla="*/ 329530 h 432755"/>
                        <a:gd name="connsiteX8" fmla="*/ 93928 w 435496"/>
                        <a:gd name="connsiteY8" fmla="*/ 432562 h 432755"/>
                        <a:gd name="connsiteX9" fmla="*/ 45632 w 435496"/>
                        <a:gd name="connsiteY9" fmla="*/ 297333 h 432755"/>
                        <a:gd name="connsiteX10" fmla="*/ 292 w 435496"/>
                        <a:gd name="connsiteY10" fmla="*/ 217974 h 432755"/>
                        <a:gd name="connsiteX0" fmla="*/ 292 w 435496"/>
                        <a:gd name="connsiteY0" fmla="*/ 217974 h 432872"/>
                        <a:gd name="connsiteX1" fmla="*/ 68171 w 435496"/>
                        <a:gd name="connsiteY1" fmla="*/ 184643 h 432872"/>
                        <a:gd name="connsiteX2" fmla="*/ 217418 w 435496"/>
                        <a:gd name="connsiteY2" fmla="*/ 848 h 432872"/>
                        <a:gd name="connsiteX3" fmla="*/ 293549 w 435496"/>
                        <a:gd name="connsiteY3" fmla="*/ 120248 h 432872"/>
                        <a:gd name="connsiteX4" fmla="*/ 434544 w 435496"/>
                        <a:gd name="connsiteY4" fmla="*/ 217974 h 432872"/>
                        <a:gd name="connsiteX5" fmla="*/ 341845 w 435496"/>
                        <a:gd name="connsiteY5" fmla="*/ 284454 h 432872"/>
                        <a:gd name="connsiteX6" fmla="*/ 330109 w 435496"/>
                        <a:gd name="connsiteY6" fmla="*/ 428661 h 432872"/>
                        <a:gd name="connsiteX7" fmla="*/ 232376 w 435496"/>
                        <a:gd name="connsiteY7" fmla="*/ 371386 h 432872"/>
                        <a:gd name="connsiteX8" fmla="*/ 93928 w 435496"/>
                        <a:gd name="connsiteY8" fmla="*/ 432562 h 432872"/>
                        <a:gd name="connsiteX9" fmla="*/ 45632 w 435496"/>
                        <a:gd name="connsiteY9" fmla="*/ 297333 h 432872"/>
                        <a:gd name="connsiteX10" fmla="*/ 292 w 435496"/>
                        <a:gd name="connsiteY10" fmla="*/ 217974 h 432872"/>
                        <a:gd name="connsiteX0" fmla="*/ 292 w 435496"/>
                        <a:gd name="connsiteY0" fmla="*/ 217974 h 452132"/>
                        <a:gd name="connsiteX1" fmla="*/ 68171 w 435496"/>
                        <a:gd name="connsiteY1" fmla="*/ 184643 h 452132"/>
                        <a:gd name="connsiteX2" fmla="*/ 217418 w 435496"/>
                        <a:gd name="connsiteY2" fmla="*/ 848 h 452132"/>
                        <a:gd name="connsiteX3" fmla="*/ 293549 w 435496"/>
                        <a:gd name="connsiteY3" fmla="*/ 120248 h 452132"/>
                        <a:gd name="connsiteX4" fmla="*/ 434544 w 435496"/>
                        <a:gd name="connsiteY4" fmla="*/ 217974 h 452132"/>
                        <a:gd name="connsiteX5" fmla="*/ 341845 w 435496"/>
                        <a:gd name="connsiteY5" fmla="*/ 284454 h 452132"/>
                        <a:gd name="connsiteX6" fmla="*/ 330109 w 435496"/>
                        <a:gd name="connsiteY6" fmla="*/ 428661 h 452132"/>
                        <a:gd name="connsiteX7" fmla="*/ 232376 w 435496"/>
                        <a:gd name="connsiteY7" fmla="*/ 371386 h 452132"/>
                        <a:gd name="connsiteX8" fmla="*/ 155102 w 435496"/>
                        <a:gd name="connsiteY8" fmla="*/ 451880 h 452132"/>
                        <a:gd name="connsiteX9" fmla="*/ 45632 w 435496"/>
                        <a:gd name="connsiteY9" fmla="*/ 297333 h 452132"/>
                        <a:gd name="connsiteX10" fmla="*/ 292 w 435496"/>
                        <a:gd name="connsiteY10" fmla="*/ 217974 h 452132"/>
                        <a:gd name="connsiteX0" fmla="*/ 936 w 436140"/>
                        <a:gd name="connsiteY0" fmla="*/ 217974 h 452132"/>
                        <a:gd name="connsiteX1" fmla="*/ 68815 w 436140"/>
                        <a:gd name="connsiteY1" fmla="*/ 184643 h 452132"/>
                        <a:gd name="connsiteX2" fmla="*/ 218062 w 436140"/>
                        <a:gd name="connsiteY2" fmla="*/ 848 h 452132"/>
                        <a:gd name="connsiteX3" fmla="*/ 294193 w 436140"/>
                        <a:gd name="connsiteY3" fmla="*/ 120248 h 452132"/>
                        <a:gd name="connsiteX4" fmla="*/ 435188 w 436140"/>
                        <a:gd name="connsiteY4" fmla="*/ 217974 h 452132"/>
                        <a:gd name="connsiteX5" fmla="*/ 342489 w 436140"/>
                        <a:gd name="connsiteY5" fmla="*/ 284454 h 452132"/>
                        <a:gd name="connsiteX6" fmla="*/ 330753 w 436140"/>
                        <a:gd name="connsiteY6" fmla="*/ 428661 h 452132"/>
                        <a:gd name="connsiteX7" fmla="*/ 233020 w 436140"/>
                        <a:gd name="connsiteY7" fmla="*/ 371386 h 452132"/>
                        <a:gd name="connsiteX8" fmla="*/ 155746 w 436140"/>
                        <a:gd name="connsiteY8" fmla="*/ 451880 h 452132"/>
                        <a:gd name="connsiteX9" fmla="*/ 123549 w 436140"/>
                        <a:gd name="connsiteY9" fmla="*/ 348849 h 452132"/>
                        <a:gd name="connsiteX10" fmla="*/ 936 w 436140"/>
                        <a:gd name="connsiteY10" fmla="*/ 217974 h 452132"/>
                        <a:gd name="connsiteX0" fmla="*/ 1062 w 449145"/>
                        <a:gd name="connsiteY0" fmla="*/ 349983 h 452132"/>
                        <a:gd name="connsiteX1" fmla="*/ 81820 w 449145"/>
                        <a:gd name="connsiteY1" fmla="*/ 184643 h 452132"/>
                        <a:gd name="connsiteX2" fmla="*/ 231067 w 449145"/>
                        <a:gd name="connsiteY2" fmla="*/ 848 h 452132"/>
                        <a:gd name="connsiteX3" fmla="*/ 307198 w 449145"/>
                        <a:gd name="connsiteY3" fmla="*/ 120248 h 452132"/>
                        <a:gd name="connsiteX4" fmla="*/ 448193 w 449145"/>
                        <a:gd name="connsiteY4" fmla="*/ 217974 h 452132"/>
                        <a:gd name="connsiteX5" fmla="*/ 355494 w 449145"/>
                        <a:gd name="connsiteY5" fmla="*/ 284454 h 452132"/>
                        <a:gd name="connsiteX6" fmla="*/ 343758 w 449145"/>
                        <a:gd name="connsiteY6" fmla="*/ 428661 h 452132"/>
                        <a:gd name="connsiteX7" fmla="*/ 246025 w 449145"/>
                        <a:gd name="connsiteY7" fmla="*/ 371386 h 452132"/>
                        <a:gd name="connsiteX8" fmla="*/ 168751 w 449145"/>
                        <a:gd name="connsiteY8" fmla="*/ 451880 h 452132"/>
                        <a:gd name="connsiteX9" fmla="*/ 136554 w 449145"/>
                        <a:gd name="connsiteY9" fmla="*/ 348849 h 452132"/>
                        <a:gd name="connsiteX10" fmla="*/ 1062 w 449145"/>
                        <a:gd name="connsiteY10" fmla="*/ 349983 h 452132"/>
                        <a:gd name="connsiteX0" fmla="*/ 770 w 448853"/>
                        <a:gd name="connsiteY0" fmla="*/ 351535 h 453684"/>
                        <a:gd name="connsiteX1" fmla="*/ 87967 w 448853"/>
                        <a:gd name="connsiteY1" fmla="*/ 237710 h 453684"/>
                        <a:gd name="connsiteX2" fmla="*/ 230775 w 448853"/>
                        <a:gd name="connsiteY2" fmla="*/ 2400 h 453684"/>
                        <a:gd name="connsiteX3" fmla="*/ 306906 w 448853"/>
                        <a:gd name="connsiteY3" fmla="*/ 121800 h 453684"/>
                        <a:gd name="connsiteX4" fmla="*/ 447901 w 448853"/>
                        <a:gd name="connsiteY4" fmla="*/ 219526 h 453684"/>
                        <a:gd name="connsiteX5" fmla="*/ 355202 w 448853"/>
                        <a:gd name="connsiteY5" fmla="*/ 286006 h 453684"/>
                        <a:gd name="connsiteX6" fmla="*/ 343466 w 448853"/>
                        <a:gd name="connsiteY6" fmla="*/ 430213 h 453684"/>
                        <a:gd name="connsiteX7" fmla="*/ 245733 w 448853"/>
                        <a:gd name="connsiteY7" fmla="*/ 372938 h 453684"/>
                        <a:gd name="connsiteX8" fmla="*/ 168459 w 448853"/>
                        <a:gd name="connsiteY8" fmla="*/ 453432 h 453684"/>
                        <a:gd name="connsiteX9" fmla="*/ 136262 w 448853"/>
                        <a:gd name="connsiteY9" fmla="*/ 350401 h 453684"/>
                        <a:gd name="connsiteX10" fmla="*/ 770 w 448853"/>
                        <a:gd name="connsiteY10" fmla="*/ 351535 h 453684"/>
                        <a:gd name="connsiteX0" fmla="*/ 770 w 448853"/>
                        <a:gd name="connsiteY0" fmla="*/ 349146 h 451295"/>
                        <a:gd name="connsiteX1" fmla="*/ 87967 w 448853"/>
                        <a:gd name="connsiteY1" fmla="*/ 235321 h 451295"/>
                        <a:gd name="connsiteX2" fmla="*/ 142702 w 448853"/>
                        <a:gd name="connsiteY2" fmla="*/ 125850 h 451295"/>
                        <a:gd name="connsiteX3" fmla="*/ 230775 w 448853"/>
                        <a:gd name="connsiteY3" fmla="*/ 11 h 451295"/>
                        <a:gd name="connsiteX4" fmla="*/ 306906 w 448853"/>
                        <a:gd name="connsiteY4" fmla="*/ 119411 h 451295"/>
                        <a:gd name="connsiteX5" fmla="*/ 447901 w 448853"/>
                        <a:gd name="connsiteY5" fmla="*/ 217137 h 451295"/>
                        <a:gd name="connsiteX6" fmla="*/ 355202 w 448853"/>
                        <a:gd name="connsiteY6" fmla="*/ 283617 h 451295"/>
                        <a:gd name="connsiteX7" fmla="*/ 343466 w 448853"/>
                        <a:gd name="connsiteY7" fmla="*/ 427824 h 451295"/>
                        <a:gd name="connsiteX8" fmla="*/ 245733 w 448853"/>
                        <a:gd name="connsiteY8" fmla="*/ 370549 h 451295"/>
                        <a:gd name="connsiteX9" fmla="*/ 168459 w 448853"/>
                        <a:gd name="connsiteY9" fmla="*/ 451043 h 451295"/>
                        <a:gd name="connsiteX10" fmla="*/ 136262 w 448853"/>
                        <a:gd name="connsiteY10" fmla="*/ 348012 h 451295"/>
                        <a:gd name="connsiteX11" fmla="*/ 770 w 448853"/>
                        <a:gd name="connsiteY11" fmla="*/ 349146 h 451295"/>
                        <a:gd name="connsiteX0" fmla="*/ 537 w 448620"/>
                        <a:gd name="connsiteY0" fmla="*/ 349135 h 451284"/>
                        <a:gd name="connsiteX1" fmla="*/ 87734 w 448620"/>
                        <a:gd name="connsiteY1" fmla="*/ 235310 h 451284"/>
                        <a:gd name="connsiteX2" fmla="*/ 61976 w 448620"/>
                        <a:gd name="connsiteY2" fmla="*/ 119399 h 451284"/>
                        <a:gd name="connsiteX3" fmla="*/ 230542 w 448620"/>
                        <a:gd name="connsiteY3" fmla="*/ 0 h 451284"/>
                        <a:gd name="connsiteX4" fmla="*/ 306673 w 448620"/>
                        <a:gd name="connsiteY4" fmla="*/ 119400 h 451284"/>
                        <a:gd name="connsiteX5" fmla="*/ 447668 w 448620"/>
                        <a:gd name="connsiteY5" fmla="*/ 217126 h 451284"/>
                        <a:gd name="connsiteX6" fmla="*/ 354969 w 448620"/>
                        <a:gd name="connsiteY6" fmla="*/ 283606 h 451284"/>
                        <a:gd name="connsiteX7" fmla="*/ 343233 w 448620"/>
                        <a:gd name="connsiteY7" fmla="*/ 427813 h 451284"/>
                        <a:gd name="connsiteX8" fmla="*/ 245500 w 448620"/>
                        <a:gd name="connsiteY8" fmla="*/ 370538 h 451284"/>
                        <a:gd name="connsiteX9" fmla="*/ 168226 w 448620"/>
                        <a:gd name="connsiteY9" fmla="*/ 451032 h 451284"/>
                        <a:gd name="connsiteX10" fmla="*/ 136029 w 448620"/>
                        <a:gd name="connsiteY10" fmla="*/ 348001 h 451284"/>
                        <a:gd name="connsiteX11" fmla="*/ 537 w 448620"/>
                        <a:gd name="connsiteY11" fmla="*/ 349135 h 451284"/>
                        <a:gd name="connsiteX0" fmla="*/ 537 w 448620"/>
                        <a:gd name="connsiteY0" fmla="*/ 351254 h 453403"/>
                        <a:gd name="connsiteX1" fmla="*/ 87734 w 448620"/>
                        <a:gd name="connsiteY1" fmla="*/ 237429 h 453403"/>
                        <a:gd name="connsiteX2" fmla="*/ 61976 w 448620"/>
                        <a:gd name="connsiteY2" fmla="*/ 121518 h 453403"/>
                        <a:gd name="connsiteX3" fmla="*/ 139248 w 448620"/>
                        <a:gd name="connsiteY3" fmla="*/ 50684 h 453403"/>
                        <a:gd name="connsiteX4" fmla="*/ 230542 w 448620"/>
                        <a:gd name="connsiteY4" fmla="*/ 2119 h 453403"/>
                        <a:gd name="connsiteX5" fmla="*/ 306673 w 448620"/>
                        <a:gd name="connsiteY5" fmla="*/ 121519 h 453403"/>
                        <a:gd name="connsiteX6" fmla="*/ 447668 w 448620"/>
                        <a:gd name="connsiteY6" fmla="*/ 219245 h 453403"/>
                        <a:gd name="connsiteX7" fmla="*/ 354969 w 448620"/>
                        <a:gd name="connsiteY7" fmla="*/ 285725 h 453403"/>
                        <a:gd name="connsiteX8" fmla="*/ 343233 w 448620"/>
                        <a:gd name="connsiteY8" fmla="*/ 429932 h 453403"/>
                        <a:gd name="connsiteX9" fmla="*/ 245500 w 448620"/>
                        <a:gd name="connsiteY9" fmla="*/ 372657 h 453403"/>
                        <a:gd name="connsiteX10" fmla="*/ 168226 w 448620"/>
                        <a:gd name="connsiteY10" fmla="*/ 453151 h 453403"/>
                        <a:gd name="connsiteX11" fmla="*/ 136029 w 448620"/>
                        <a:gd name="connsiteY11" fmla="*/ 350120 h 453403"/>
                        <a:gd name="connsiteX12" fmla="*/ 537 w 448620"/>
                        <a:gd name="connsiteY12" fmla="*/ 351254 h 453403"/>
                        <a:gd name="connsiteX0" fmla="*/ 537 w 448620"/>
                        <a:gd name="connsiteY0" fmla="*/ 349146 h 451295"/>
                        <a:gd name="connsiteX1" fmla="*/ 87734 w 448620"/>
                        <a:gd name="connsiteY1" fmla="*/ 235321 h 451295"/>
                        <a:gd name="connsiteX2" fmla="*/ 61976 w 448620"/>
                        <a:gd name="connsiteY2" fmla="*/ 119410 h 451295"/>
                        <a:gd name="connsiteX3" fmla="*/ 165006 w 448620"/>
                        <a:gd name="connsiteY3" fmla="*/ 125849 h 451295"/>
                        <a:gd name="connsiteX4" fmla="*/ 230542 w 448620"/>
                        <a:gd name="connsiteY4" fmla="*/ 11 h 451295"/>
                        <a:gd name="connsiteX5" fmla="*/ 306673 w 448620"/>
                        <a:gd name="connsiteY5" fmla="*/ 119411 h 451295"/>
                        <a:gd name="connsiteX6" fmla="*/ 447668 w 448620"/>
                        <a:gd name="connsiteY6" fmla="*/ 217137 h 451295"/>
                        <a:gd name="connsiteX7" fmla="*/ 354969 w 448620"/>
                        <a:gd name="connsiteY7" fmla="*/ 283617 h 451295"/>
                        <a:gd name="connsiteX8" fmla="*/ 343233 w 448620"/>
                        <a:gd name="connsiteY8" fmla="*/ 427824 h 451295"/>
                        <a:gd name="connsiteX9" fmla="*/ 245500 w 448620"/>
                        <a:gd name="connsiteY9" fmla="*/ 370549 h 451295"/>
                        <a:gd name="connsiteX10" fmla="*/ 168226 w 448620"/>
                        <a:gd name="connsiteY10" fmla="*/ 451043 h 451295"/>
                        <a:gd name="connsiteX11" fmla="*/ 136029 w 448620"/>
                        <a:gd name="connsiteY11" fmla="*/ 348012 h 451295"/>
                        <a:gd name="connsiteX12" fmla="*/ 537 w 448620"/>
                        <a:gd name="connsiteY12" fmla="*/ 349146 h 451295"/>
                        <a:gd name="connsiteX0" fmla="*/ 537 w 448620"/>
                        <a:gd name="connsiteY0" fmla="*/ 349158 h 451307"/>
                        <a:gd name="connsiteX1" fmla="*/ 87734 w 448620"/>
                        <a:gd name="connsiteY1" fmla="*/ 235333 h 451307"/>
                        <a:gd name="connsiteX2" fmla="*/ 61976 w 448620"/>
                        <a:gd name="connsiteY2" fmla="*/ 119422 h 451307"/>
                        <a:gd name="connsiteX3" fmla="*/ 165006 w 448620"/>
                        <a:gd name="connsiteY3" fmla="*/ 125861 h 451307"/>
                        <a:gd name="connsiteX4" fmla="*/ 230542 w 448620"/>
                        <a:gd name="connsiteY4" fmla="*/ 23 h 451307"/>
                        <a:gd name="connsiteX5" fmla="*/ 280916 w 448620"/>
                        <a:gd name="connsiteY5" fmla="*/ 116203 h 451307"/>
                        <a:gd name="connsiteX6" fmla="*/ 447668 w 448620"/>
                        <a:gd name="connsiteY6" fmla="*/ 217149 h 451307"/>
                        <a:gd name="connsiteX7" fmla="*/ 354969 w 448620"/>
                        <a:gd name="connsiteY7" fmla="*/ 283629 h 451307"/>
                        <a:gd name="connsiteX8" fmla="*/ 343233 w 448620"/>
                        <a:gd name="connsiteY8" fmla="*/ 427836 h 451307"/>
                        <a:gd name="connsiteX9" fmla="*/ 245500 w 448620"/>
                        <a:gd name="connsiteY9" fmla="*/ 370561 h 451307"/>
                        <a:gd name="connsiteX10" fmla="*/ 168226 w 448620"/>
                        <a:gd name="connsiteY10" fmla="*/ 451055 h 451307"/>
                        <a:gd name="connsiteX11" fmla="*/ 136029 w 448620"/>
                        <a:gd name="connsiteY11" fmla="*/ 348024 h 451307"/>
                        <a:gd name="connsiteX12" fmla="*/ 537 w 448620"/>
                        <a:gd name="connsiteY12" fmla="*/ 349158 h 451307"/>
                        <a:gd name="connsiteX0" fmla="*/ 537 w 429632"/>
                        <a:gd name="connsiteY0" fmla="*/ 349158 h 451307"/>
                        <a:gd name="connsiteX1" fmla="*/ 87734 w 429632"/>
                        <a:gd name="connsiteY1" fmla="*/ 235333 h 451307"/>
                        <a:gd name="connsiteX2" fmla="*/ 61976 w 429632"/>
                        <a:gd name="connsiteY2" fmla="*/ 119422 h 451307"/>
                        <a:gd name="connsiteX3" fmla="*/ 165006 w 429632"/>
                        <a:gd name="connsiteY3" fmla="*/ 125861 h 451307"/>
                        <a:gd name="connsiteX4" fmla="*/ 230542 w 429632"/>
                        <a:gd name="connsiteY4" fmla="*/ 23 h 451307"/>
                        <a:gd name="connsiteX5" fmla="*/ 280916 w 429632"/>
                        <a:gd name="connsiteY5" fmla="*/ 116203 h 451307"/>
                        <a:gd name="connsiteX6" fmla="*/ 428349 w 429632"/>
                        <a:gd name="connsiteY6" fmla="*/ 175293 h 451307"/>
                        <a:gd name="connsiteX7" fmla="*/ 354969 w 429632"/>
                        <a:gd name="connsiteY7" fmla="*/ 283629 h 451307"/>
                        <a:gd name="connsiteX8" fmla="*/ 343233 w 429632"/>
                        <a:gd name="connsiteY8" fmla="*/ 427836 h 451307"/>
                        <a:gd name="connsiteX9" fmla="*/ 245500 w 429632"/>
                        <a:gd name="connsiteY9" fmla="*/ 370561 h 451307"/>
                        <a:gd name="connsiteX10" fmla="*/ 168226 w 429632"/>
                        <a:gd name="connsiteY10" fmla="*/ 451055 h 451307"/>
                        <a:gd name="connsiteX11" fmla="*/ 136029 w 429632"/>
                        <a:gd name="connsiteY11" fmla="*/ 348024 h 451307"/>
                        <a:gd name="connsiteX12" fmla="*/ 537 w 429632"/>
                        <a:gd name="connsiteY12" fmla="*/ 349158 h 451307"/>
                        <a:gd name="connsiteX0" fmla="*/ 537 w 429632"/>
                        <a:gd name="connsiteY0" fmla="*/ 349539 h 451688"/>
                        <a:gd name="connsiteX1" fmla="*/ 87734 w 429632"/>
                        <a:gd name="connsiteY1" fmla="*/ 235714 h 451688"/>
                        <a:gd name="connsiteX2" fmla="*/ 61976 w 429632"/>
                        <a:gd name="connsiteY2" fmla="*/ 119803 h 451688"/>
                        <a:gd name="connsiteX3" fmla="*/ 165006 w 429632"/>
                        <a:gd name="connsiteY3" fmla="*/ 126242 h 451688"/>
                        <a:gd name="connsiteX4" fmla="*/ 230542 w 429632"/>
                        <a:gd name="connsiteY4" fmla="*/ 404 h 451688"/>
                        <a:gd name="connsiteX5" fmla="*/ 300234 w 429632"/>
                        <a:gd name="connsiteY5" fmla="*/ 90827 h 451688"/>
                        <a:gd name="connsiteX6" fmla="*/ 428349 w 429632"/>
                        <a:gd name="connsiteY6" fmla="*/ 175674 h 451688"/>
                        <a:gd name="connsiteX7" fmla="*/ 354969 w 429632"/>
                        <a:gd name="connsiteY7" fmla="*/ 284010 h 451688"/>
                        <a:gd name="connsiteX8" fmla="*/ 343233 w 429632"/>
                        <a:gd name="connsiteY8" fmla="*/ 428217 h 451688"/>
                        <a:gd name="connsiteX9" fmla="*/ 245500 w 429632"/>
                        <a:gd name="connsiteY9" fmla="*/ 370942 h 451688"/>
                        <a:gd name="connsiteX10" fmla="*/ 168226 w 429632"/>
                        <a:gd name="connsiteY10" fmla="*/ 451436 h 451688"/>
                        <a:gd name="connsiteX11" fmla="*/ 136029 w 429632"/>
                        <a:gd name="connsiteY11" fmla="*/ 348405 h 451688"/>
                        <a:gd name="connsiteX12" fmla="*/ 537 w 429632"/>
                        <a:gd name="connsiteY12" fmla="*/ 349539 h 451688"/>
                        <a:gd name="connsiteX0" fmla="*/ 537 w 423359"/>
                        <a:gd name="connsiteY0" fmla="*/ 349539 h 451688"/>
                        <a:gd name="connsiteX1" fmla="*/ 87734 w 423359"/>
                        <a:gd name="connsiteY1" fmla="*/ 235714 h 451688"/>
                        <a:gd name="connsiteX2" fmla="*/ 61976 w 423359"/>
                        <a:gd name="connsiteY2" fmla="*/ 119803 h 451688"/>
                        <a:gd name="connsiteX3" fmla="*/ 165006 w 423359"/>
                        <a:gd name="connsiteY3" fmla="*/ 126242 h 451688"/>
                        <a:gd name="connsiteX4" fmla="*/ 230542 w 423359"/>
                        <a:gd name="connsiteY4" fmla="*/ 404 h 451688"/>
                        <a:gd name="connsiteX5" fmla="*/ 300234 w 423359"/>
                        <a:gd name="connsiteY5" fmla="*/ 90827 h 451688"/>
                        <a:gd name="connsiteX6" fmla="*/ 421909 w 423359"/>
                        <a:gd name="connsiteY6" fmla="*/ 127378 h 451688"/>
                        <a:gd name="connsiteX7" fmla="*/ 354969 w 423359"/>
                        <a:gd name="connsiteY7" fmla="*/ 284010 h 451688"/>
                        <a:gd name="connsiteX8" fmla="*/ 343233 w 423359"/>
                        <a:gd name="connsiteY8" fmla="*/ 428217 h 451688"/>
                        <a:gd name="connsiteX9" fmla="*/ 245500 w 423359"/>
                        <a:gd name="connsiteY9" fmla="*/ 370942 h 451688"/>
                        <a:gd name="connsiteX10" fmla="*/ 168226 w 423359"/>
                        <a:gd name="connsiteY10" fmla="*/ 451436 h 451688"/>
                        <a:gd name="connsiteX11" fmla="*/ 136029 w 423359"/>
                        <a:gd name="connsiteY11" fmla="*/ 348405 h 451688"/>
                        <a:gd name="connsiteX12" fmla="*/ 537 w 423359"/>
                        <a:gd name="connsiteY12" fmla="*/ 349539 h 451688"/>
                        <a:gd name="connsiteX0" fmla="*/ 537 w 425567"/>
                        <a:gd name="connsiteY0" fmla="*/ 349539 h 451688"/>
                        <a:gd name="connsiteX1" fmla="*/ 87734 w 425567"/>
                        <a:gd name="connsiteY1" fmla="*/ 235714 h 451688"/>
                        <a:gd name="connsiteX2" fmla="*/ 61976 w 425567"/>
                        <a:gd name="connsiteY2" fmla="*/ 119803 h 451688"/>
                        <a:gd name="connsiteX3" fmla="*/ 165006 w 425567"/>
                        <a:gd name="connsiteY3" fmla="*/ 126242 h 451688"/>
                        <a:gd name="connsiteX4" fmla="*/ 230542 w 425567"/>
                        <a:gd name="connsiteY4" fmla="*/ 404 h 451688"/>
                        <a:gd name="connsiteX5" fmla="*/ 300234 w 425567"/>
                        <a:gd name="connsiteY5" fmla="*/ 90827 h 451688"/>
                        <a:gd name="connsiteX6" fmla="*/ 421909 w 425567"/>
                        <a:gd name="connsiteY6" fmla="*/ 127378 h 451688"/>
                        <a:gd name="connsiteX7" fmla="*/ 390387 w 425567"/>
                        <a:gd name="connsiteY7" fmla="*/ 226055 h 451688"/>
                        <a:gd name="connsiteX8" fmla="*/ 354969 w 425567"/>
                        <a:gd name="connsiteY8" fmla="*/ 284010 h 451688"/>
                        <a:gd name="connsiteX9" fmla="*/ 343233 w 425567"/>
                        <a:gd name="connsiteY9" fmla="*/ 428217 h 451688"/>
                        <a:gd name="connsiteX10" fmla="*/ 245500 w 425567"/>
                        <a:gd name="connsiteY10" fmla="*/ 370942 h 451688"/>
                        <a:gd name="connsiteX11" fmla="*/ 168226 w 425567"/>
                        <a:gd name="connsiteY11" fmla="*/ 451436 h 451688"/>
                        <a:gd name="connsiteX12" fmla="*/ 136029 w 425567"/>
                        <a:gd name="connsiteY12" fmla="*/ 348405 h 451688"/>
                        <a:gd name="connsiteX13" fmla="*/ 537 w 425567"/>
                        <a:gd name="connsiteY13" fmla="*/ 349539 h 451688"/>
                        <a:gd name="connsiteX0" fmla="*/ 537 w 425567"/>
                        <a:gd name="connsiteY0" fmla="*/ 349539 h 451688"/>
                        <a:gd name="connsiteX1" fmla="*/ 87734 w 425567"/>
                        <a:gd name="connsiteY1" fmla="*/ 235714 h 451688"/>
                        <a:gd name="connsiteX2" fmla="*/ 61976 w 425567"/>
                        <a:gd name="connsiteY2" fmla="*/ 119803 h 451688"/>
                        <a:gd name="connsiteX3" fmla="*/ 165006 w 425567"/>
                        <a:gd name="connsiteY3" fmla="*/ 126242 h 451688"/>
                        <a:gd name="connsiteX4" fmla="*/ 230542 w 425567"/>
                        <a:gd name="connsiteY4" fmla="*/ 404 h 451688"/>
                        <a:gd name="connsiteX5" fmla="*/ 300234 w 425567"/>
                        <a:gd name="connsiteY5" fmla="*/ 90827 h 451688"/>
                        <a:gd name="connsiteX6" fmla="*/ 421909 w 425567"/>
                        <a:gd name="connsiteY6" fmla="*/ 127378 h 451688"/>
                        <a:gd name="connsiteX7" fmla="*/ 390387 w 425567"/>
                        <a:gd name="connsiteY7" fmla="*/ 226055 h 451688"/>
                        <a:gd name="connsiteX8" fmla="*/ 419363 w 425567"/>
                        <a:gd name="connsiteY8" fmla="*/ 296889 h 451688"/>
                        <a:gd name="connsiteX9" fmla="*/ 343233 w 425567"/>
                        <a:gd name="connsiteY9" fmla="*/ 428217 h 451688"/>
                        <a:gd name="connsiteX10" fmla="*/ 245500 w 425567"/>
                        <a:gd name="connsiteY10" fmla="*/ 370942 h 451688"/>
                        <a:gd name="connsiteX11" fmla="*/ 168226 w 425567"/>
                        <a:gd name="connsiteY11" fmla="*/ 451436 h 451688"/>
                        <a:gd name="connsiteX12" fmla="*/ 136029 w 425567"/>
                        <a:gd name="connsiteY12" fmla="*/ 348405 h 451688"/>
                        <a:gd name="connsiteX13" fmla="*/ 537 w 425567"/>
                        <a:gd name="connsiteY13" fmla="*/ 349539 h 451688"/>
                        <a:gd name="connsiteX0" fmla="*/ 537 w 425567"/>
                        <a:gd name="connsiteY0" fmla="*/ 349539 h 451688"/>
                        <a:gd name="connsiteX1" fmla="*/ 87734 w 425567"/>
                        <a:gd name="connsiteY1" fmla="*/ 235714 h 451688"/>
                        <a:gd name="connsiteX2" fmla="*/ 61976 w 425567"/>
                        <a:gd name="connsiteY2" fmla="*/ 119803 h 451688"/>
                        <a:gd name="connsiteX3" fmla="*/ 165006 w 425567"/>
                        <a:gd name="connsiteY3" fmla="*/ 126242 h 451688"/>
                        <a:gd name="connsiteX4" fmla="*/ 230542 w 425567"/>
                        <a:gd name="connsiteY4" fmla="*/ 404 h 451688"/>
                        <a:gd name="connsiteX5" fmla="*/ 300234 w 425567"/>
                        <a:gd name="connsiteY5" fmla="*/ 90827 h 451688"/>
                        <a:gd name="connsiteX6" fmla="*/ 421909 w 425567"/>
                        <a:gd name="connsiteY6" fmla="*/ 127378 h 451688"/>
                        <a:gd name="connsiteX7" fmla="*/ 390387 w 425567"/>
                        <a:gd name="connsiteY7" fmla="*/ 226055 h 451688"/>
                        <a:gd name="connsiteX8" fmla="*/ 419363 w 425567"/>
                        <a:gd name="connsiteY8" fmla="*/ 296889 h 451688"/>
                        <a:gd name="connsiteX9" fmla="*/ 390387 w 425567"/>
                        <a:gd name="connsiteY9" fmla="*/ 374162 h 451688"/>
                        <a:gd name="connsiteX10" fmla="*/ 343233 w 425567"/>
                        <a:gd name="connsiteY10" fmla="*/ 428217 h 451688"/>
                        <a:gd name="connsiteX11" fmla="*/ 245500 w 425567"/>
                        <a:gd name="connsiteY11" fmla="*/ 370942 h 451688"/>
                        <a:gd name="connsiteX12" fmla="*/ 168226 w 425567"/>
                        <a:gd name="connsiteY12" fmla="*/ 451436 h 451688"/>
                        <a:gd name="connsiteX13" fmla="*/ 136029 w 425567"/>
                        <a:gd name="connsiteY13" fmla="*/ 348405 h 451688"/>
                        <a:gd name="connsiteX14" fmla="*/ 537 w 425567"/>
                        <a:gd name="connsiteY14" fmla="*/ 349539 h 451688"/>
                        <a:gd name="connsiteX0" fmla="*/ 537 w 425567"/>
                        <a:gd name="connsiteY0" fmla="*/ 349539 h 451688"/>
                        <a:gd name="connsiteX1" fmla="*/ 87734 w 425567"/>
                        <a:gd name="connsiteY1" fmla="*/ 235714 h 451688"/>
                        <a:gd name="connsiteX2" fmla="*/ 61976 w 425567"/>
                        <a:gd name="connsiteY2" fmla="*/ 119803 h 451688"/>
                        <a:gd name="connsiteX3" fmla="*/ 165006 w 425567"/>
                        <a:gd name="connsiteY3" fmla="*/ 126242 h 451688"/>
                        <a:gd name="connsiteX4" fmla="*/ 230542 w 425567"/>
                        <a:gd name="connsiteY4" fmla="*/ 404 h 451688"/>
                        <a:gd name="connsiteX5" fmla="*/ 300234 w 425567"/>
                        <a:gd name="connsiteY5" fmla="*/ 90827 h 451688"/>
                        <a:gd name="connsiteX6" fmla="*/ 421909 w 425567"/>
                        <a:gd name="connsiteY6" fmla="*/ 127378 h 451688"/>
                        <a:gd name="connsiteX7" fmla="*/ 390387 w 425567"/>
                        <a:gd name="connsiteY7" fmla="*/ 226055 h 451688"/>
                        <a:gd name="connsiteX8" fmla="*/ 419363 w 425567"/>
                        <a:gd name="connsiteY8" fmla="*/ 296889 h 451688"/>
                        <a:gd name="connsiteX9" fmla="*/ 348531 w 425567"/>
                        <a:gd name="connsiteY9" fmla="*/ 358064 h 451688"/>
                        <a:gd name="connsiteX10" fmla="*/ 343233 w 425567"/>
                        <a:gd name="connsiteY10" fmla="*/ 428217 h 451688"/>
                        <a:gd name="connsiteX11" fmla="*/ 245500 w 425567"/>
                        <a:gd name="connsiteY11" fmla="*/ 370942 h 451688"/>
                        <a:gd name="connsiteX12" fmla="*/ 168226 w 425567"/>
                        <a:gd name="connsiteY12" fmla="*/ 451436 h 451688"/>
                        <a:gd name="connsiteX13" fmla="*/ 136029 w 425567"/>
                        <a:gd name="connsiteY13" fmla="*/ 348405 h 451688"/>
                        <a:gd name="connsiteX14" fmla="*/ 537 w 425567"/>
                        <a:gd name="connsiteY14" fmla="*/ 349539 h 451688"/>
                        <a:gd name="connsiteX0" fmla="*/ 537 w 425567"/>
                        <a:gd name="connsiteY0" fmla="*/ 349539 h 451895"/>
                        <a:gd name="connsiteX1" fmla="*/ 87734 w 425567"/>
                        <a:gd name="connsiteY1" fmla="*/ 235714 h 451895"/>
                        <a:gd name="connsiteX2" fmla="*/ 61976 w 425567"/>
                        <a:gd name="connsiteY2" fmla="*/ 119803 h 451895"/>
                        <a:gd name="connsiteX3" fmla="*/ 165006 w 425567"/>
                        <a:gd name="connsiteY3" fmla="*/ 126242 h 451895"/>
                        <a:gd name="connsiteX4" fmla="*/ 230542 w 425567"/>
                        <a:gd name="connsiteY4" fmla="*/ 404 h 451895"/>
                        <a:gd name="connsiteX5" fmla="*/ 300234 w 425567"/>
                        <a:gd name="connsiteY5" fmla="*/ 90827 h 451895"/>
                        <a:gd name="connsiteX6" fmla="*/ 421909 w 425567"/>
                        <a:gd name="connsiteY6" fmla="*/ 127378 h 451895"/>
                        <a:gd name="connsiteX7" fmla="*/ 390387 w 425567"/>
                        <a:gd name="connsiteY7" fmla="*/ 226055 h 451895"/>
                        <a:gd name="connsiteX8" fmla="*/ 419363 w 425567"/>
                        <a:gd name="connsiteY8" fmla="*/ 296889 h 451895"/>
                        <a:gd name="connsiteX9" fmla="*/ 348531 w 425567"/>
                        <a:gd name="connsiteY9" fmla="*/ 358064 h 451895"/>
                        <a:gd name="connsiteX10" fmla="*/ 343233 w 425567"/>
                        <a:gd name="connsiteY10" fmla="*/ 428217 h 451895"/>
                        <a:gd name="connsiteX11" fmla="*/ 235840 w 425567"/>
                        <a:gd name="connsiteY11" fmla="*/ 409578 h 451895"/>
                        <a:gd name="connsiteX12" fmla="*/ 168226 w 425567"/>
                        <a:gd name="connsiteY12" fmla="*/ 451436 h 451895"/>
                        <a:gd name="connsiteX13" fmla="*/ 136029 w 425567"/>
                        <a:gd name="connsiteY13" fmla="*/ 348405 h 451895"/>
                        <a:gd name="connsiteX14" fmla="*/ 537 w 425567"/>
                        <a:gd name="connsiteY14" fmla="*/ 349539 h 451895"/>
                        <a:gd name="connsiteX0" fmla="*/ 95 w 425125"/>
                        <a:gd name="connsiteY0" fmla="*/ 349539 h 451895"/>
                        <a:gd name="connsiteX1" fmla="*/ 87292 w 425125"/>
                        <a:gd name="connsiteY1" fmla="*/ 235714 h 451895"/>
                        <a:gd name="connsiteX2" fmla="*/ 61534 w 425125"/>
                        <a:gd name="connsiteY2" fmla="*/ 119803 h 451895"/>
                        <a:gd name="connsiteX3" fmla="*/ 164564 w 425125"/>
                        <a:gd name="connsiteY3" fmla="*/ 126242 h 451895"/>
                        <a:gd name="connsiteX4" fmla="*/ 230100 w 425125"/>
                        <a:gd name="connsiteY4" fmla="*/ 404 h 451895"/>
                        <a:gd name="connsiteX5" fmla="*/ 299792 w 425125"/>
                        <a:gd name="connsiteY5" fmla="*/ 90827 h 451895"/>
                        <a:gd name="connsiteX6" fmla="*/ 421467 w 425125"/>
                        <a:gd name="connsiteY6" fmla="*/ 127378 h 451895"/>
                        <a:gd name="connsiteX7" fmla="*/ 389945 w 425125"/>
                        <a:gd name="connsiteY7" fmla="*/ 226055 h 451895"/>
                        <a:gd name="connsiteX8" fmla="*/ 418921 w 425125"/>
                        <a:gd name="connsiteY8" fmla="*/ 296889 h 451895"/>
                        <a:gd name="connsiteX9" fmla="*/ 348089 w 425125"/>
                        <a:gd name="connsiteY9" fmla="*/ 358064 h 451895"/>
                        <a:gd name="connsiteX10" fmla="*/ 342791 w 425125"/>
                        <a:gd name="connsiteY10" fmla="*/ 428217 h 451895"/>
                        <a:gd name="connsiteX11" fmla="*/ 235398 w 425125"/>
                        <a:gd name="connsiteY11" fmla="*/ 409578 h 451895"/>
                        <a:gd name="connsiteX12" fmla="*/ 167784 w 425125"/>
                        <a:gd name="connsiteY12" fmla="*/ 451436 h 451895"/>
                        <a:gd name="connsiteX13" fmla="*/ 106610 w 425125"/>
                        <a:gd name="connsiteY13" fmla="*/ 383821 h 451895"/>
                        <a:gd name="connsiteX14" fmla="*/ 95 w 425125"/>
                        <a:gd name="connsiteY14" fmla="*/ 349539 h 451895"/>
                        <a:gd name="connsiteX0" fmla="*/ 2286 w 427316"/>
                        <a:gd name="connsiteY0" fmla="*/ 349539 h 451895"/>
                        <a:gd name="connsiteX1" fmla="*/ 37967 w 427316"/>
                        <a:gd name="connsiteY1" fmla="*/ 219615 h 451895"/>
                        <a:gd name="connsiteX2" fmla="*/ 63725 w 427316"/>
                        <a:gd name="connsiteY2" fmla="*/ 119803 h 451895"/>
                        <a:gd name="connsiteX3" fmla="*/ 166755 w 427316"/>
                        <a:gd name="connsiteY3" fmla="*/ 126242 h 451895"/>
                        <a:gd name="connsiteX4" fmla="*/ 232291 w 427316"/>
                        <a:gd name="connsiteY4" fmla="*/ 404 h 451895"/>
                        <a:gd name="connsiteX5" fmla="*/ 301983 w 427316"/>
                        <a:gd name="connsiteY5" fmla="*/ 90827 h 451895"/>
                        <a:gd name="connsiteX6" fmla="*/ 423658 w 427316"/>
                        <a:gd name="connsiteY6" fmla="*/ 127378 h 451895"/>
                        <a:gd name="connsiteX7" fmla="*/ 392136 w 427316"/>
                        <a:gd name="connsiteY7" fmla="*/ 226055 h 451895"/>
                        <a:gd name="connsiteX8" fmla="*/ 421112 w 427316"/>
                        <a:gd name="connsiteY8" fmla="*/ 296889 h 451895"/>
                        <a:gd name="connsiteX9" fmla="*/ 350280 w 427316"/>
                        <a:gd name="connsiteY9" fmla="*/ 358064 h 451895"/>
                        <a:gd name="connsiteX10" fmla="*/ 344982 w 427316"/>
                        <a:gd name="connsiteY10" fmla="*/ 428217 h 451895"/>
                        <a:gd name="connsiteX11" fmla="*/ 237589 w 427316"/>
                        <a:gd name="connsiteY11" fmla="*/ 409578 h 451895"/>
                        <a:gd name="connsiteX12" fmla="*/ 169975 w 427316"/>
                        <a:gd name="connsiteY12" fmla="*/ 451436 h 451895"/>
                        <a:gd name="connsiteX13" fmla="*/ 108801 w 427316"/>
                        <a:gd name="connsiteY13" fmla="*/ 383821 h 451895"/>
                        <a:gd name="connsiteX14" fmla="*/ 2286 w 427316"/>
                        <a:gd name="connsiteY14" fmla="*/ 349539 h 451895"/>
                        <a:gd name="connsiteX0" fmla="*/ 2286 w 427316"/>
                        <a:gd name="connsiteY0" fmla="*/ 349227 h 451583"/>
                        <a:gd name="connsiteX1" fmla="*/ 37967 w 427316"/>
                        <a:gd name="connsiteY1" fmla="*/ 219303 h 451583"/>
                        <a:gd name="connsiteX2" fmla="*/ 63725 w 427316"/>
                        <a:gd name="connsiteY2" fmla="*/ 119491 h 451583"/>
                        <a:gd name="connsiteX3" fmla="*/ 166755 w 427316"/>
                        <a:gd name="connsiteY3" fmla="*/ 106612 h 451583"/>
                        <a:gd name="connsiteX4" fmla="*/ 232291 w 427316"/>
                        <a:gd name="connsiteY4" fmla="*/ 92 h 451583"/>
                        <a:gd name="connsiteX5" fmla="*/ 301983 w 427316"/>
                        <a:gd name="connsiteY5" fmla="*/ 90515 h 451583"/>
                        <a:gd name="connsiteX6" fmla="*/ 423658 w 427316"/>
                        <a:gd name="connsiteY6" fmla="*/ 127066 h 451583"/>
                        <a:gd name="connsiteX7" fmla="*/ 392136 w 427316"/>
                        <a:gd name="connsiteY7" fmla="*/ 225743 h 451583"/>
                        <a:gd name="connsiteX8" fmla="*/ 421112 w 427316"/>
                        <a:gd name="connsiteY8" fmla="*/ 296577 h 451583"/>
                        <a:gd name="connsiteX9" fmla="*/ 350280 w 427316"/>
                        <a:gd name="connsiteY9" fmla="*/ 357752 h 451583"/>
                        <a:gd name="connsiteX10" fmla="*/ 344982 w 427316"/>
                        <a:gd name="connsiteY10" fmla="*/ 427905 h 451583"/>
                        <a:gd name="connsiteX11" fmla="*/ 237589 w 427316"/>
                        <a:gd name="connsiteY11" fmla="*/ 409266 h 451583"/>
                        <a:gd name="connsiteX12" fmla="*/ 169975 w 427316"/>
                        <a:gd name="connsiteY12" fmla="*/ 451124 h 451583"/>
                        <a:gd name="connsiteX13" fmla="*/ 108801 w 427316"/>
                        <a:gd name="connsiteY13" fmla="*/ 383509 h 451583"/>
                        <a:gd name="connsiteX14" fmla="*/ 2286 w 427316"/>
                        <a:gd name="connsiteY14" fmla="*/ 349227 h 451583"/>
                        <a:gd name="connsiteX0" fmla="*/ 2286 w 427316"/>
                        <a:gd name="connsiteY0" fmla="*/ 349227 h 451583"/>
                        <a:gd name="connsiteX1" fmla="*/ 37967 w 427316"/>
                        <a:gd name="connsiteY1" fmla="*/ 219303 h 451583"/>
                        <a:gd name="connsiteX2" fmla="*/ 63725 w 427316"/>
                        <a:gd name="connsiteY2" fmla="*/ 119491 h 451583"/>
                        <a:gd name="connsiteX3" fmla="*/ 166755 w 427316"/>
                        <a:gd name="connsiteY3" fmla="*/ 106612 h 451583"/>
                        <a:gd name="connsiteX4" fmla="*/ 232291 w 427316"/>
                        <a:gd name="connsiteY4" fmla="*/ 92 h 451583"/>
                        <a:gd name="connsiteX5" fmla="*/ 301983 w 427316"/>
                        <a:gd name="connsiteY5" fmla="*/ 90515 h 451583"/>
                        <a:gd name="connsiteX6" fmla="*/ 423658 w 427316"/>
                        <a:gd name="connsiteY6" fmla="*/ 127066 h 451583"/>
                        <a:gd name="connsiteX7" fmla="*/ 392136 w 427316"/>
                        <a:gd name="connsiteY7" fmla="*/ 225743 h 451583"/>
                        <a:gd name="connsiteX8" fmla="*/ 421112 w 427316"/>
                        <a:gd name="connsiteY8" fmla="*/ 296577 h 451583"/>
                        <a:gd name="connsiteX9" fmla="*/ 350280 w 427316"/>
                        <a:gd name="connsiteY9" fmla="*/ 357752 h 451583"/>
                        <a:gd name="connsiteX10" fmla="*/ 344982 w 427316"/>
                        <a:gd name="connsiteY10" fmla="*/ 427905 h 451583"/>
                        <a:gd name="connsiteX11" fmla="*/ 237589 w 427316"/>
                        <a:gd name="connsiteY11" fmla="*/ 409266 h 451583"/>
                        <a:gd name="connsiteX12" fmla="*/ 169975 w 427316"/>
                        <a:gd name="connsiteY12" fmla="*/ 451124 h 451583"/>
                        <a:gd name="connsiteX13" fmla="*/ 108801 w 427316"/>
                        <a:gd name="connsiteY13" fmla="*/ 383509 h 451583"/>
                        <a:gd name="connsiteX14" fmla="*/ 2286 w 427316"/>
                        <a:gd name="connsiteY14" fmla="*/ 349227 h 451583"/>
                        <a:gd name="connsiteX0" fmla="*/ 2286 w 427316"/>
                        <a:gd name="connsiteY0" fmla="*/ 349227 h 451583"/>
                        <a:gd name="connsiteX1" fmla="*/ 37967 w 427316"/>
                        <a:gd name="connsiteY1" fmla="*/ 219303 h 451583"/>
                        <a:gd name="connsiteX2" fmla="*/ 63725 w 427316"/>
                        <a:gd name="connsiteY2" fmla="*/ 119491 h 451583"/>
                        <a:gd name="connsiteX3" fmla="*/ 166755 w 427316"/>
                        <a:gd name="connsiteY3" fmla="*/ 106612 h 451583"/>
                        <a:gd name="connsiteX4" fmla="*/ 232291 w 427316"/>
                        <a:gd name="connsiteY4" fmla="*/ 92 h 451583"/>
                        <a:gd name="connsiteX5" fmla="*/ 301983 w 427316"/>
                        <a:gd name="connsiteY5" fmla="*/ 90515 h 451583"/>
                        <a:gd name="connsiteX6" fmla="*/ 423658 w 427316"/>
                        <a:gd name="connsiteY6" fmla="*/ 127066 h 451583"/>
                        <a:gd name="connsiteX7" fmla="*/ 392136 w 427316"/>
                        <a:gd name="connsiteY7" fmla="*/ 225743 h 451583"/>
                        <a:gd name="connsiteX8" fmla="*/ 421112 w 427316"/>
                        <a:gd name="connsiteY8" fmla="*/ 296577 h 451583"/>
                        <a:gd name="connsiteX9" fmla="*/ 350280 w 427316"/>
                        <a:gd name="connsiteY9" fmla="*/ 357752 h 451583"/>
                        <a:gd name="connsiteX10" fmla="*/ 344982 w 427316"/>
                        <a:gd name="connsiteY10" fmla="*/ 427905 h 451583"/>
                        <a:gd name="connsiteX11" fmla="*/ 237589 w 427316"/>
                        <a:gd name="connsiteY11" fmla="*/ 409266 h 451583"/>
                        <a:gd name="connsiteX12" fmla="*/ 169975 w 427316"/>
                        <a:gd name="connsiteY12" fmla="*/ 451124 h 451583"/>
                        <a:gd name="connsiteX13" fmla="*/ 108801 w 427316"/>
                        <a:gd name="connsiteY13" fmla="*/ 383509 h 451583"/>
                        <a:gd name="connsiteX14" fmla="*/ 2286 w 427316"/>
                        <a:gd name="connsiteY14" fmla="*/ 349227 h 451583"/>
                        <a:gd name="connsiteX0" fmla="*/ 2286 w 427316"/>
                        <a:gd name="connsiteY0" fmla="*/ 349227 h 451583"/>
                        <a:gd name="connsiteX1" fmla="*/ 37967 w 427316"/>
                        <a:gd name="connsiteY1" fmla="*/ 219303 h 451583"/>
                        <a:gd name="connsiteX2" fmla="*/ 63725 w 427316"/>
                        <a:gd name="connsiteY2" fmla="*/ 119491 h 451583"/>
                        <a:gd name="connsiteX3" fmla="*/ 166755 w 427316"/>
                        <a:gd name="connsiteY3" fmla="*/ 106612 h 451583"/>
                        <a:gd name="connsiteX4" fmla="*/ 232291 w 427316"/>
                        <a:gd name="connsiteY4" fmla="*/ 92 h 451583"/>
                        <a:gd name="connsiteX5" fmla="*/ 301983 w 427316"/>
                        <a:gd name="connsiteY5" fmla="*/ 90515 h 451583"/>
                        <a:gd name="connsiteX6" fmla="*/ 423658 w 427316"/>
                        <a:gd name="connsiteY6" fmla="*/ 127066 h 451583"/>
                        <a:gd name="connsiteX7" fmla="*/ 392136 w 427316"/>
                        <a:gd name="connsiteY7" fmla="*/ 225743 h 451583"/>
                        <a:gd name="connsiteX8" fmla="*/ 421112 w 427316"/>
                        <a:gd name="connsiteY8" fmla="*/ 296577 h 451583"/>
                        <a:gd name="connsiteX9" fmla="*/ 350280 w 427316"/>
                        <a:gd name="connsiteY9" fmla="*/ 357752 h 451583"/>
                        <a:gd name="connsiteX10" fmla="*/ 344982 w 427316"/>
                        <a:gd name="connsiteY10" fmla="*/ 427905 h 451583"/>
                        <a:gd name="connsiteX11" fmla="*/ 237589 w 427316"/>
                        <a:gd name="connsiteY11" fmla="*/ 409266 h 451583"/>
                        <a:gd name="connsiteX12" fmla="*/ 169975 w 427316"/>
                        <a:gd name="connsiteY12" fmla="*/ 451124 h 451583"/>
                        <a:gd name="connsiteX13" fmla="*/ 108801 w 427316"/>
                        <a:gd name="connsiteY13" fmla="*/ 383509 h 451583"/>
                        <a:gd name="connsiteX14" fmla="*/ 2286 w 427316"/>
                        <a:gd name="connsiteY14" fmla="*/ 349227 h 451583"/>
                        <a:gd name="connsiteX0" fmla="*/ 2286 w 427316"/>
                        <a:gd name="connsiteY0" fmla="*/ 349227 h 451583"/>
                        <a:gd name="connsiteX1" fmla="*/ 37967 w 427316"/>
                        <a:gd name="connsiteY1" fmla="*/ 219303 h 451583"/>
                        <a:gd name="connsiteX2" fmla="*/ 63725 w 427316"/>
                        <a:gd name="connsiteY2" fmla="*/ 119491 h 451583"/>
                        <a:gd name="connsiteX3" fmla="*/ 166755 w 427316"/>
                        <a:gd name="connsiteY3" fmla="*/ 106612 h 451583"/>
                        <a:gd name="connsiteX4" fmla="*/ 232291 w 427316"/>
                        <a:gd name="connsiteY4" fmla="*/ 92 h 451583"/>
                        <a:gd name="connsiteX5" fmla="*/ 301983 w 427316"/>
                        <a:gd name="connsiteY5" fmla="*/ 90515 h 451583"/>
                        <a:gd name="connsiteX6" fmla="*/ 423658 w 427316"/>
                        <a:gd name="connsiteY6" fmla="*/ 127066 h 451583"/>
                        <a:gd name="connsiteX7" fmla="*/ 392136 w 427316"/>
                        <a:gd name="connsiteY7" fmla="*/ 225743 h 451583"/>
                        <a:gd name="connsiteX8" fmla="*/ 421112 w 427316"/>
                        <a:gd name="connsiteY8" fmla="*/ 296577 h 451583"/>
                        <a:gd name="connsiteX9" fmla="*/ 350280 w 427316"/>
                        <a:gd name="connsiteY9" fmla="*/ 357752 h 451583"/>
                        <a:gd name="connsiteX10" fmla="*/ 344982 w 427316"/>
                        <a:gd name="connsiteY10" fmla="*/ 427905 h 451583"/>
                        <a:gd name="connsiteX11" fmla="*/ 237589 w 427316"/>
                        <a:gd name="connsiteY11" fmla="*/ 409266 h 451583"/>
                        <a:gd name="connsiteX12" fmla="*/ 169975 w 427316"/>
                        <a:gd name="connsiteY12" fmla="*/ 451124 h 451583"/>
                        <a:gd name="connsiteX13" fmla="*/ 108801 w 427316"/>
                        <a:gd name="connsiteY13" fmla="*/ 383509 h 451583"/>
                        <a:gd name="connsiteX14" fmla="*/ 2286 w 427316"/>
                        <a:gd name="connsiteY14" fmla="*/ 349227 h 451583"/>
                        <a:gd name="connsiteX0" fmla="*/ 2286 w 427316"/>
                        <a:gd name="connsiteY0" fmla="*/ 349227 h 451583"/>
                        <a:gd name="connsiteX1" fmla="*/ 37967 w 427316"/>
                        <a:gd name="connsiteY1" fmla="*/ 219303 h 451583"/>
                        <a:gd name="connsiteX2" fmla="*/ 63725 w 427316"/>
                        <a:gd name="connsiteY2" fmla="*/ 119491 h 451583"/>
                        <a:gd name="connsiteX3" fmla="*/ 166755 w 427316"/>
                        <a:gd name="connsiteY3" fmla="*/ 106612 h 451583"/>
                        <a:gd name="connsiteX4" fmla="*/ 232291 w 427316"/>
                        <a:gd name="connsiteY4" fmla="*/ 92 h 451583"/>
                        <a:gd name="connsiteX5" fmla="*/ 301983 w 427316"/>
                        <a:gd name="connsiteY5" fmla="*/ 90515 h 451583"/>
                        <a:gd name="connsiteX6" fmla="*/ 423658 w 427316"/>
                        <a:gd name="connsiteY6" fmla="*/ 127066 h 451583"/>
                        <a:gd name="connsiteX7" fmla="*/ 392136 w 427316"/>
                        <a:gd name="connsiteY7" fmla="*/ 225743 h 451583"/>
                        <a:gd name="connsiteX8" fmla="*/ 421112 w 427316"/>
                        <a:gd name="connsiteY8" fmla="*/ 296577 h 451583"/>
                        <a:gd name="connsiteX9" fmla="*/ 350280 w 427316"/>
                        <a:gd name="connsiteY9" fmla="*/ 357752 h 451583"/>
                        <a:gd name="connsiteX10" fmla="*/ 344982 w 427316"/>
                        <a:gd name="connsiteY10" fmla="*/ 427905 h 451583"/>
                        <a:gd name="connsiteX11" fmla="*/ 237589 w 427316"/>
                        <a:gd name="connsiteY11" fmla="*/ 409266 h 451583"/>
                        <a:gd name="connsiteX12" fmla="*/ 169975 w 427316"/>
                        <a:gd name="connsiteY12" fmla="*/ 451124 h 451583"/>
                        <a:gd name="connsiteX13" fmla="*/ 108801 w 427316"/>
                        <a:gd name="connsiteY13" fmla="*/ 383509 h 451583"/>
                        <a:gd name="connsiteX14" fmla="*/ 2286 w 427316"/>
                        <a:gd name="connsiteY14" fmla="*/ 349227 h 451583"/>
                        <a:gd name="connsiteX0" fmla="*/ 2286 w 437512"/>
                        <a:gd name="connsiteY0" fmla="*/ 349227 h 451583"/>
                        <a:gd name="connsiteX1" fmla="*/ 37967 w 437512"/>
                        <a:gd name="connsiteY1" fmla="*/ 219303 h 451583"/>
                        <a:gd name="connsiteX2" fmla="*/ 63725 w 437512"/>
                        <a:gd name="connsiteY2" fmla="*/ 119491 h 451583"/>
                        <a:gd name="connsiteX3" fmla="*/ 166755 w 437512"/>
                        <a:gd name="connsiteY3" fmla="*/ 106612 h 451583"/>
                        <a:gd name="connsiteX4" fmla="*/ 232291 w 437512"/>
                        <a:gd name="connsiteY4" fmla="*/ 92 h 451583"/>
                        <a:gd name="connsiteX5" fmla="*/ 301983 w 437512"/>
                        <a:gd name="connsiteY5" fmla="*/ 90515 h 451583"/>
                        <a:gd name="connsiteX6" fmla="*/ 423658 w 437512"/>
                        <a:gd name="connsiteY6" fmla="*/ 127066 h 451583"/>
                        <a:gd name="connsiteX7" fmla="*/ 392136 w 437512"/>
                        <a:gd name="connsiteY7" fmla="*/ 225743 h 451583"/>
                        <a:gd name="connsiteX8" fmla="*/ 421112 w 437512"/>
                        <a:gd name="connsiteY8" fmla="*/ 296577 h 451583"/>
                        <a:gd name="connsiteX9" fmla="*/ 350280 w 437512"/>
                        <a:gd name="connsiteY9" fmla="*/ 357752 h 451583"/>
                        <a:gd name="connsiteX10" fmla="*/ 344982 w 437512"/>
                        <a:gd name="connsiteY10" fmla="*/ 427905 h 451583"/>
                        <a:gd name="connsiteX11" fmla="*/ 237589 w 437512"/>
                        <a:gd name="connsiteY11" fmla="*/ 409266 h 451583"/>
                        <a:gd name="connsiteX12" fmla="*/ 169975 w 437512"/>
                        <a:gd name="connsiteY12" fmla="*/ 451124 h 451583"/>
                        <a:gd name="connsiteX13" fmla="*/ 108801 w 437512"/>
                        <a:gd name="connsiteY13" fmla="*/ 383509 h 451583"/>
                        <a:gd name="connsiteX14" fmla="*/ 2286 w 437512"/>
                        <a:gd name="connsiteY14" fmla="*/ 349227 h 451583"/>
                        <a:gd name="connsiteX0" fmla="*/ 2286 w 425708"/>
                        <a:gd name="connsiteY0" fmla="*/ 353628 h 455984"/>
                        <a:gd name="connsiteX1" fmla="*/ 37967 w 425708"/>
                        <a:gd name="connsiteY1" fmla="*/ 223704 h 455984"/>
                        <a:gd name="connsiteX2" fmla="*/ 63725 w 425708"/>
                        <a:gd name="connsiteY2" fmla="*/ 123892 h 455984"/>
                        <a:gd name="connsiteX3" fmla="*/ 166755 w 425708"/>
                        <a:gd name="connsiteY3" fmla="*/ 111013 h 455984"/>
                        <a:gd name="connsiteX4" fmla="*/ 232291 w 425708"/>
                        <a:gd name="connsiteY4" fmla="*/ 4493 h 455984"/>
                        <a:gd name="connsiteX5" fmla="*/ 330960 w 425708"/>
                        <a:gd name="connsiteY5" fmla="*/ 40181 h 455984"/>
                        <a:gd name="connsiteX6" fmla="*/ 423658 w 425708"/>
                        <a:gd name="connsiteY6" fmla="*/ 131467 h 455984"/>
                        <a:gd name="connsiteX7" fmla="*/ 392136 w 425708"/>
                        <a:gd name="connsiteY7" fmla="*/ 230144 h 455984"/>
                        <a:gd name="connsiteX8" fmla="*/ 421112 w 425708"/>
                        <a:gd name="connsiteY8" fmla="*/ 300978 h 455984"/>
                        <a:gd name="connsiteX9" fmla="*/ 350280 w 425708"/>
                        <a:gd name="connsiteY9" fmla="*/ 362153 h 455984"/>
                        <a:gd name="connsiteX10" fmla="*/ 344982 w 425708"/>
                        <a:gd name="connsiteY10" fmla="*/ 432306 h 455984"/>
                        <a:gd name="connsiteX11" fmla="*/ 237589 w 425708"/>
                        <a:gd name="connsiteY11" fmla="*/ 413667 h 455984"/>
                        <a:gd name="connsiteX12" fmla="*/ 169975 w 425708"/>
                        <a:gd name="connsiteY12" fmla="*/ 455525 h 455984"/>
                        <a:gd name="connsiteX13" fmla="*/ 108801 w 425708"/>
                        <a:gd name="connsiteY13" fmla="*/ 387910 h 455984"/>
                        <a:gd name="connsiteX14" fmla="*/ 2286 w 425708"/>
                        <a:gd name="connsiteY14" fmla="*/ 353628 h 455984"/>
                        <a:gd name="connsiteX0" fmla="*/ 2286 w 422674"/>
                        <a:gd name="connsiteY0" fmla="*/ 353628 h 455984"/>
                        <a:gd name="connsiteX1" fmla="*/ 37967 w 422674"/>
                        <a:gd name="connsiteY1" fmla="*/ 223704 h 455984"/>
                        <a:gd name="connsiteX2" fmla="*/ 63725 w 422674"/>
                        <a:gd name="connsiteY2" fmla="*/ 123892 h 455984"/>
                        <a:gd name="connsiteX3" fmla="*/ 166755 w 422674"/>
                        <a:gd name="connsiteY3" fmla="*/ 111013 h 455984"/>
                        <a:gd name="connsiteX4" fmla="*/ 232291 w 422674"/>
                        <a:gd name="connsiteY4" fmla="*/ 4493 h 455984"/>
                        <a:gd name="connsiteX5" fmla="*/ 330960 w 422674"/>
                        <a:gd name="connsiteY5" fmla="*/ 40181 h 455984"/>
                        <a:gd name="connsiteX6" fmla="*/ 420438 w 422674"/>
                        <a:gd name="connsiteY6" fmla="*/ 89611 h 455984"/>
                        <a:gd name="connsiteX7" fmla="*/ 392136 w 422674"/>
                        <a:gd name="connsiteY7" fmla="*/ 230144 h 455984"/>
                        <a:gd name="connsiteX8" fmla="*/ 421112 w 422674"/>
                        <a:gd name="connsiteY8" fmla="*/ 300978 h 455984"/>
                        <a:gd name="connsiteX9" fmla="*/ 350280 w 422674"/>
                        <a:gd name="connsiteY9" fmla="*/ 362153 h 455984"/>
                        <a:gd name="connsiteX10" fmla="*/ 344982 w 422674"/>
                        <a:gd name="connsiteY10" fmla="*/ 432306 h 455984"/>
                        <a:gd name="connsiteX11" fmla="*/ 237589 w 422674"/>
                        <a:gd name="connsiteY11" fmla="*/ 413667 h 455984"/>
                        <a:gd name="connsiteX12" fmla="*/ 169975 w 422674"/>
                        <a:gd name="connsiteY12" fmla="*/ 455525 h 455984"/>
                        <a:gd name="connsiteX13" fmla="*/ 108801 w 422674"/>
                        <a:gd name="connsiteY13" fmla="*/ 387910 h 455984"/>
                        <a:gd name="connsiteX14" fmla="*/ 2286 w 422674"/>
                        <a:gd name="connsiteY14" fmla="*/ 353628 h 455984"/>
                        <a:gd name="connsiteX0" fmla="*/ 2286 w 425602"/>
                        <a:gd name="connsiteY0" fmla="*/ 353628 h 455984"/>
                        <a:gd name="connsiteX1" fmla="*/ 37967 w 425602"/>
                        <a:gd name="connsiteY1" fmla="*/ 223704 h 455984"/>
                        <a:gd name="connsiteX2" fmla="*/ 63725 w 425602"/>
                        <a:gd name="connsiteY2" fmla="*/ 123892 h 455984"/>
                        <a:gd name="connsiteX3" fmla="*/ 166755 w 425602"/>
                        <a:gd name="connsiteY3" fmla="*/ 111013 h 455984"/>
                        <a:gd name="connsiteX4" fmla="*/ 232291 w 425602"/>
                        <a:gd name="connsiteY4" fmla="*/ 4493 h 455984"/>
                        <a:gd name="connsiteX5" fmla="*/ 330960 w 425602"/>
                        <a:gd name="connsiteY5" fmla="*/ 40181 h 455984"/>
                        <a:gd name="connsiteX6" fmla="*/ 420438 w 425602"/>
                        <a:gd name="connsiteY6" fmla="*/ 89611 h 455984"/>
                        <a:gd name="connsiteX7" fmla="*/ 408234 w 425602"/>
                        <a:gd name="connsiteY7" fmla="*/ 181849 h 455984"/>
                        <a:gd name="connsiteX8" fmla="*/ 421112 w 425602"/>
                        <a:gd name="connsiteY8" fmla="*/ 300978 h 455984"/>
                        <a:gd name="connsiteX9" fmla="*/ 350280 w 425602"/>
                        <a:gd name="connsiteY9" fmla="*/ 362153 h 455984"/>
                        <a:gd name="connsiteX10" fmla="*/ 344982 w 425602"/>
                        <a:gd name="connsiteY10" fmla="*/ 432306 h 455984"/>
                        <a:gd name="connsiteX11" fmla="*/ 237589 w 425602"/>
                        <a:gd name="connsiteY11" fmla="*/ 413667 h 455984"/>
                        <a:gd name="connsiteX12" fmla="*/ 169975 w 425602"/>
                        <a:gd name="connsiteY12" fmla="*/ 455525 h 455984"/>
                        <a:gd name="connsiteX13" fmla="*/ 108801 w 425602"/>
                        <a:gd name="connsiteY13" fmla="*/ 387910 h 455984"/>
                        <a:gd name="connsiteX14" fmla="*/ 2286 w 425602"/>
                        <a:gd name="connsiteY14" fmla="*/ 353628 h 455984"/>
                        <a:gd name="connsiteX0" fmla="*/ 2286 w 437210"/>
                        <a:gd name="connsiteY0" fmla="*/ 353628 h 455984"/>
                        <a:gd name="connsiteX1" fmla="*/ 37967 w 437210"/>
                        <a:gd name="connsiteY1" fmla="*/ 223704 h 455984"/>
                        <a:gd name="connsiteX2" fmla="*/ 63725 w 437210"/>
                        <a:gd name="connsiteY2" fmla="*/ 123892 h 455984"/>
                        <a:gd name="connsiteX3" fmla="*/ 166755 w 437210"/>
                        <a:gd name="connsiteY3" fmla="*/ 111013 h 455984"/>
                        <a:gd name="connsiteX4" fmla="*/ 232291 w 437210"/>
                        <a:gd name="connsiteY4" fmla="*/ 4493 h 455984"/>
                        <a:gd name="connsiteX5" fmla="*/ 330960 w 437210"/>
                        <a:gd name="connsiteY5" fmla="*/ 40181 h 455984"/>
                        <a:gd name="connsiteX6" fmla="*/ 420438 w 437210"/>
                        <a:gd name="connsiteY6" fmla="*/ 89611 h 455984"/>
                        <a:gd name="connsiteX7" fmla="*/ 408234 w 437210"/>
                        <a:gd name="connsiteY7" fmla="*/ 181849 h 455984"/>
                        <a:gd name="connsiteX8" fmla="*/ 437210 w 437210"/>
                        <a:gd name="connsiteY8" fmla="*/ 243023 h 455984"/>
                        <a:gd name="connsiteX9" fmla="*/ 350280 w 437210"/>
                        <a:gd name="connsiteY9" fmla="*/ 362153 h 455984"/>
                        <a:gd name="connsiteX10" fmla="*/ 344982 w 437210"/>
                        <a:gd name="connsiteY10" fmla="*/ 432306 h 455984"/>
                        <a:gd name="connsiteX11" fmla="*/ 237589 w 437210"/>
                        <a:gd name="connsiteY11" fmla="*/ 413667 h 455984"/>
                        <a:gd name="connsiteX12" fmla="*/ 169975 w 437210"/>
                        <a:gd name="connsiteY12" fmla="*/ 455525 h 455984"/>
                        <a:gd name="connsiteX13" fmla="*/ 108801 w 437210"/>
                        <a:gd name="connsiteY13" fmla="*/ 387910 h 455984"/>
                        <a:gd name="connsiteX14" fmla="*/ 2286 w 437210"/>
                        <a:gd name="connsiteY14" fmla="*/ 353628 h 455984"/>
                        <a:gd name="connsiteX0" fmla="*/ 2286 w 437210"/>
                        <a:gd name="connsiteY0" fmla="*/ 353628 h 455984"/>
                        <a:gd name="connsiteX1" fmla="*/ 37967 w 437210"/>
                        <a:gd name="connsiteY1" fmla="*/ 223704 h 455984"/>
                        <a:gd name="connsiteX2" fmla="*/ 63725 w 437210"/>
                        <a:gd name="connsiteY2" fmla="*/ 123892 h 455984"/>
                        <a:gd name="connsiteX3" fmla="*/ 166755 w 437210"/>
                        <a:gd name="connsiteY3" fmla="*/ 111013 h 455984"/>
                        <a:gd name="connsiteX4" fmla="*/ 232291 w 437210"/>
                        <a:gd name="connsiteY4" fmla="*/ 4493 h 455984"/>
                        <a:gd name="connsiteX5" fmla="*/ 330960 w 437210"/>
                        <a:gd name="connsiteY5" fmla="*/ 40181 h 455984"/>
                        <a:gd name="connsiteX6" fmla="*/ 420438 w 437210"/>
                        <a:gd name="connsiteY6" fmla="*/ 89611 h 455984"/>
                        <a:gd name="connsiteX7" fmla="*/ 408234 w 437210"/>
                        <a:gd name="connsiteY7" fmla="*/ 181849 h 455984"/>
                        <a:gd name="connsiteX8" fmla="*/ 437210 w 437210"/>
                        <a:gd name="connsiteY8" fmla="*/ 243023 h 455984"/>
                        <a:gd name="connsiteX9" fmla="*/ 350280 w 437210"/>
                        <a:gd name="connsiteY9" fmla="*/ 304198 h 455984"/>
                        <a:gd name="connsiteX10" fmla="*/ 344982 w 437210"/>
                        <a:gd name="connsiteY10" fmla="*/ 432306 h 455984"/>
                        <a:gd name="connsiteX11" fmla="*/ 237589 w 437210"/>
                        <a:gd name="connsiteY11" fmla="*/ 413667 h 455984"/>
                        <a:gd name="connsiteX12" fmla="*/ 169975 w 437210"/>
                        <a:gd name="connsiteY12" fmla="*/ 455525 h 455984"/>
                        <a:gd name="connsiteX13" fmla="*/ 108801 w 437210"/>
                        <a:gd name="connsiteY13" fmla="*/ 387910 h 455984"/>
                        <a:gd name="connsiteX14" fmla="*/ 2286 w 437210"/>
                        <a:gd name="connsiteY14" fmla="*/ 353628 h 455984"/>
                        <a:gd name="connsiteX0" fmla="*/ 2286 w 437210"/>
                        <a:gd name="connsiteY0" fmla="*/ 353628 h 456035"/>
                        <a:gd name="connsiteX1" fmla="*/ 37967 w 437210"/>
                        <a:gd name="connsiteY1" fmla="*/ 223704 h 456035"/>
                        <a:gd name="connsiteX2" fmla="*/ 63725 w 437210"/>
                        <a:gd name="connsiteY2" fmla="*/ 123892 h 456035"/>
                        <a:gd name="connsiteX3" fmla="*/ 166755 w 437210"/>
                        <a:gd name="connsiteY3" fmla="*/ 111013 h 456035"/>
                        <a:gd name="connsiteX4" fmla="*/ 232291 w 437210"/>
                        <a:gd name="connsiteY4" fmla="*/ 4493 h 456035"/>
                        <a:gd name="connsiteX5" fmla="*/ 330960 w 437210"/>
                        <a:gd name="connsiteY5" fmla="*/ 40181 h 456035"/>
                        <a:gd name="connsiteX6" fmla="*/ 420438 w 437210"/>
                        <a:gd name="connsiteY6" fmla="*/ 89611 h 456035"/>
                        <a:gd name="connsiteX7" fmla="*/ 408234 w 437210"/>
                        <a:gd name="connsiteY7" fmla="*/ 181849 h 456035"/>
                        <a:gd name="connsiteX8" fmla="*/ 437210 w 437210"/>
                        <a:gd name="connsiteY8" fmla="*/ 243023 h 456035"/>
                        <a:gd name="connsiteX9" fmla="*/ 350280 w 437210"/>
                        <a:gd name="connsiteY9" fmla="*/ 304198 h 456035"/>
                        <a:gd name="connsiteX10" fmla="*/ 322444 w 437210"/>
                        <a:gd name="connsiteY10" fmla="*/ 403329 h 456035"/>
                        <a:gd name="connsiteX11" fmla="*/ 237589 w 437210"/>
                        <a:gd name="connsiteY11" fmla="*/ 413667 h 456035"/>
                        <a:gd name="connsiteX12" fmla="*/ 169975 w 437210"/>
                        <a:gd name="connsiteY12" fmla="*/ 455525 h 456035"/>
                        <a:gd name="connsiteX13" fmla="*/ 108801 w 437210"/>
                        <a:gd name="connsiteY13" fmla="*/ 387910 h 456035"/>
                        <a:gd name="connsiteX14" fmla="*/ 2286 w 437210"/>
                        <a:gd name="connsiteY14" fmla="*/ 353628 h 456035"/>
                        <a:gd name="connsiteX0" fmla="*/ 2785 w 437709"/>
                        <a:gd name="connsiteY0" fmla="*/ 353628 h 456035"/>
                        <a:gd name="connsiteX1" fmla="*/ 38466 w 437709"/>
                        <a:gd name="connsiteY1" fmla="*/ 223704 h 456035"/>
                        <a:gd name="connsiteX2" fmla="*/ 64224 w 437709"/>
                        <a:gd name="connsiteY2" fmla="*/ 123892 h 456035"/>
                        <a:gd name="connsiteX3" fmla="*/ 167254 w 437709"/>
                        <a:gd name="connsiteY3" fmla="*/ 111013 h 456035"/>
                        <a:gd name="connsiteX4" fmla="*/ 232790 w 437709"/>
                        <a:gd name="connsiteY4" fmla="*/ 4493 h 456035"/>
                        <a:gd name="connsiteX5" fmla="*/ 331459 w 437709"/>
                        <a:gd name="connsiteY5" fmla="*/ 40181 h 456035"/>
                        <a:gd name="connsiteX6" fmla="*/ 420937 w 437709"/>
                        <a:gd name="connsiteY6" fmla="*/ 89611 h 456035"/>
                        <a:gd name="connsiteX7" fmla="*/ 408733 w 437709"/>
                        <a:gd name="connsiteY7" fmla="*/ 181849 h 456035"/>
                        <a:gd name="connsiteX8" fmla="*/ 437709 w 437709"/>
                        <a:gd name="connsiteY8" fmla="*/ 243023 h 456035"/>
                        <a:gd name="connsiteX9" fmla="*/ 350779 w 437709"/>
                        <a:gd name="connsiteY9" fmla="*/ 304198 h 456035"/>
                        <a:gd name="connsiteX10" fmla="*/ 322943 w 437709"/>
                        <a:gd name="connsiteY10" fmla="*/ 403329 h 456035"/>
                        <a:gd name="connsiteX11" fmla="*/ 238088 w 437709"/>
                        <a:gd name="connsiteY11" fmla="*/ 413667 h 456035"/>
                        <a:gd name="connsiteX12" fmla="*/ 170474 w 437709"/>
                        <a:gd name="connsiteY12" fmla="*/ 455525 h 456035"/>
                        <a:gd name="connsiteX13" fmla="*/ 118959 w 437709"/>
                        <a:gd name="connsiteY13" fmla="*/ 362152 h 456035"/>
                        <a:gd name="connsiteX14" fmla="*/ 2785 w 437709"/>
                        <a:gd name="connsiteY14" fmla="*/ 353628 h 456035"/>
                        <a:gd name="connsiteX0" fmla="*/ 2785 w 437709"/>
                        <a:gd name="connsiteY0" fmla="*/ 353628 h 455940"/>
                        <a:gd name="connsiteX1" fmla="*/ 38466 w 437709"/>
                        <a:gd name="connsiteY1" fmla="*/ 223704 h 455940"/>
                        <a:gd name="connsiteX2" fmla="*/ 64224 w 437709"/>
                        <a:gd name="connsiteY2" fmla="*/ 123892 h 455940"/>
                        <a:gd name="connsiteX3" fmla="*/ 167254 w 437709"/>
                        <a:gd name="connsiteY3" fmla="*/ 111013 h 455940"/>
                        <a:gd name="connsiteX4" fmla="*/ 232790 w 437709"/>
                        <a:gd name="connsiteY4" fmla="*/ 4493 h 455940"/>
                        <a:gd name="connsiteX5" fmla="*/ 331459 w 437709"/>
                        <a:gd name="connsiteY5" fmla="*/ 40181 h 455940"/>
                        <a:gd name="connsiteX6" fmla="*/ 420937 w 437709"/>
                        <a:gd name="connsiteY6" fmla="*/ 89611 h 455940"/>
                        <a:gd name="connsiteX7" fmla="*/ 408733 w 437709"/>
                        <a:gd name="connsiteY7" fmla="*/ 181849 h 455940"/>
                        <a:gd name="connsiteX8" fmla="*/ 437709 w 437709"/>
                        <a:gd name="connsiteY8" fmla="*/ 243023 h 455940"/>
                        <a:gd name="connsiteX9" fmla="*/ 350779 w 437709"/>
                        <a:gd name="connsiteY9" fmla="*/ 304198 h 455940"/>
                        <a:gd name="connsiteX10" fmla="*/ 322943 w 437709"/>
                        <a:gd name="connsiteY10" fmla="*/ 403329 h 455940"/>
                        <a:gd name="connsiteX11" fmla="*/ 250967 w 437709"/>
                        <a:gd name="connsiteY11" fmla="*/ 404008 h 455940"/>
                        <a:gd name="connsiteX12" fmla="*/ 170474 w 437709"/>
                        <a:gd name="connsiteY12" fmla="*/ 455525 h 455940"/>
                        <a:gd name="connsiteX13" fmla="*/ 118959 w 437709"/>
                        <a:gd name="connsiteY13" fmla="*/ 362152 h 455940"/>
                        <a:gd name="connsiteX14" fmla="*/ 2785 w 437709"/>
                        <a:gd name="connsiteY14" fmla="*/ 353628 h 455940"/>
                        <a:gd name="connsiteX0" fmla="*/ 2785 w 437709"/>
                        <a:gd name="connsiteY0" fmla="*/ 353628 h 430475"/>
                        <a:gd name="connsiteX1" fmla="*/ 38466 w 437709"/>
                        <a:gd name="connsiteY1" fmla="*/ 223704 h 430475"/>
                        <a:gd name="connsiteX2" fmla="*/ 64224 w 437709"/>
                        <a:gd name="connsiteY2" fmla="*/ 123892 h 430475"/>
                        <a:gd name="connsiteX3" fmla="*/ 167254 w 437709"/>
                        <a:gd name="connsiteY3" fmla="*/ 111013 h 430475"/>
                        <a:gd name="connsiteX4" fmla="*/ 232790 w 437709"/>
                        <a:gd name="connsiteY4" fmla="*/ 4493 h 430475"/>
                        <a:gd name="connsiteX5" fmla="*/ 331459 w 437709"/>
                        <a:gd name="connsiteY5" fmla="*/ 40181 h 430475"/>
                        <a:gd name="connsiteX6" fmla="*/ 420937 w 437709"/>
                        <a:gd name="connsiteY6" fmla="*/ 89611 h 430475"/>
                        <a:gd name="connsiteX7" fmla="*/ 408733 w 437709"/>
                        <a:gd name="connsiteY7" fmla="*/ 181849 h 430475"/>
                        <a:gd name="connsiteX8" fmla="*/ 437709 w 437709"/>
                        <a:gd name="connsiteY8" fmla="*/ 243023 h 430475"/>
                        <a:gd name="connsiteX9" fmla="*/ 350779 w 437709"/>
                        <a:gd name="connsiteY9" fmla="*/ 304198 h 430475"/>
                        <a:gd name="connsiteX10" fmla="*/ 322943 w 437709"/>
                        <a:gd name="connsiteY10" fmla="*/ 403329 h 430475"/>
                        <a:gd name="connsiteX11" fmla="*/ 250967 w 437709"/>
                        <a:gd name="connsiteY11" fmla="*/ 404008 h 430475"/>
                        <a:gd name="connsiteX12" fmla="*/ 164035 w 437709"/>
                        <a:gd name="connsiteY12" fmla="*/ 429767 h 430475"/>
                        <a:gd name="connsiteX13" fmla="*/ 118959 w 437709"/>
                        <a:gd name="connsiteY13" fmla="*/ 362152 h 430475"/>
                        <a:gd name="connsiteX14" fmla="*/ 2785 w 437709"/>
                        <a:gd name="connsiteY14" fmla="*/ 353628 h 430475"/>
                        <a:gd name="connsiteX0" fmla="*/ 331459 w 448395"/>
                        <a:gd name="connsiteY0" fmla="*/ 39329 h 429623"/>
                        <a:gd name="connsiteX1" fmla="*/ 420937 w 448395"/>
                        <a:gd name="connsiteY1" fmla="*/ 88759 h 429623"/>
                        <a:gd name="connsiteX2" fmla="*/ 408733 w 448395"/>
                        <a:gd name="connsiteY2" fmla="*/ 180997 h 429623"/>
                        <a:gd name="connsiteX3" fmla="*/ 437709 w 448395"/>
                        <a:gd name="connsiteY3" fmla="*/ 242171 h 429623"/>
                        <a:gd name="connsiteX4" fmla="*/ 350779 w 448395"/>
                        <a:gd name="connsiteY4" fmla="*/ 303346 h 429623"/>
                        <a:gd name="connsiteX5" fmla="*/ 322943 w 448395"/>
                        <a:gd name="connsiteY5" fmla="*/ 402477 h 429623"/>
                        <a:gd name="connsiteX6" fmla="*/ 250967 w 448395"/>
                        <a:gd name="connsiteY6" fmla="*/ 403156 h 429623"/>
                        <a:gd name="connsiteX7" fmla="*/ 164035 w 448395"/>
                        <a:gd name="connsiteY7" fmla="*/ 428915 h 429623"/>
                        <a:gd name="connsiteX8" fmla="*/ 118959 w 448395"/>
                        <a:gd name="connsiteY8" fmla="*/ 361300 h 429623"/>
                        <a:gd name="connsiteX9" fmla="*/ 2785 w 448395"/>
                        <a:gd name="connsiteY9" fmla="*/ 352776 h 429623"/>
                        <a:gd name="connsiteX10" fmla="*/ 38466 w 448395"/>
                        <a:gd name="connsiteY10" fmla="*/ 222852 h 429623"/>
                        <a:gd name="connsiteX11" fmla="*/ 64224 w 448395"/>
                        <a:gd name="connsiteY11" fmla="*/ 123040 h 429623"/>
                        <a:gd name="connsiteX12" fmla="*/ 167254 w 448395"/>
                        <a:gd name="connsiteY12" fmla="*/ 110161 h 429623"/>
                        <a:gd name="connsiteX13" fmla="*/ 232790 w 448395"/>
                        <a:gd name="connsiteY13" fmla="*/ 3641 h 429623"/>
                        <a:gd name="connsiteX14" fmla="*/ 448395 w 448395"/>
                        <a:gd name="connsiteY14" fmla="*/ 122976 h 429623"/>
                        <a:gd name="connsiteX0" fmla="*/ 393356 w 448395"/>
                        <a:gd name="connsiteY0" fmla="*/ 2639 h 429623"/>
                        <a:gd name="connsiteX1" fmla="*/ 420937 w 448395"/>
                        <a:gd name="connsiteY1" fmla="*/ 88759 h 429623"/>
                        <a:gd name="connsiteX2" fmla="*/ 408733 w 448395"/>
                        <a:gd name="connsiteY2" fmla="*/ 180997 h 429623"/>
                        <a:gd name="connsiteX3" fmla="*/ 437709 w 448395"/>
                        <a:gd name="connsiteY3" fmla="*/ 242171 h 429623"/>
                        <a:gd name="connsiteX4" fmla="*/ 350779 w 448395"/>
                        <a:gd name="connsiteY4" fmla="*/ 303346 h 429623"/>
                        <a:gd name="connsiteX5" fmla="*/ 322943 w 448395"/>
                        <a:gd name="connsiteY5" fmla="*/ 402477 h 429623"/>
                        <a:gd name="connsiteX6" fmla="*/ 250967 w 448395"/>
                        <a:gd name="connsiteY6" fmla="*/ 403156 h 429623"/>
                        <a:gd name="connsiteX7" fmla="*/ 164035 w 448395"/>
                        <a:gd name="connsiteY7" fmla="*/ 428915 h 429623"/>
                        <a:gd name="connsiteX8" fmla="*/ 118959 w 448395"/>
                        <a:gd name="connsiteY8" fmla="*/ 361300 h 429623"/>
                        <a:gd name="connsiteX9" fmla="*/ 2785 w 448395"/>
                        <a:gd name="connsiteY9" fmla="*/ 352776 h 429623"/>
                        <a:gd name="connsiteX10" fmla="*/ 38466 w 448395"/>
                        <a:gd name="connsiteY10" fmla="*/ 222852 h 429623"/>
                        <a:gd name="connsiteX11" fmla="*/ 64224 w 448395"/>
                        <a:gd name="connsiteY11" fmla="*/ 123040 h 429623"/>
                        <a:gd name="connsiteX12" fmla="*/ 167254 w 448395"/>
                        <a:gd name="connsiteY12" fmla="*/ 110161 h 429623"/>
                        <a:gd name="connsiteX13" fmla="*/ 232790 w 448395"/>
                        <a:gd name="connsiteY13" fmla="*/ 3641 h 429623"/>
                        <a:gd name="connsiteX14" fmla="*/ 448395 w 448395"/>
                        <a:gd name="connsiteY14" fmla="*/ 122976 h 429623"/>
                        <a:gd name="connsiteX0" fmla="*/ 393356 w 473978"/>
                        <a:gd name="connsiteY0" fmla="*/ 2639 h 429623"/>
                        <a:gd name="connsiteX1" fmla="*/ 473894 w 473978"/>
                        <a:gd name="connsiteY1" fmla="*/ 96946 h 429623"/>
                        <a:gd name="connsiteX2" fmla="*/ 408733 w 473978"/>
                        <a:gd name="connsiteY2" fmla="*/ 180997 h 429623"/>
                        <a:gd name="connsiteX3" fmla="*/ 437709 w 473978"/>
                        <a:gd name="connsiteY3" fmla="*/ 242171 h 429623"/>
                        <a:gd name="connsiteX4" fmla="*/ 350779 w 473978"/>
                        <a:gd name="connsiteY4" fmla="*/ 303346 h 429623"/>
                        <a:gd name="connsiteX5" fmla="*/ 322943 w 473978"/>
                        <a:gd name="connsiteY5" fmla="*/ 402477 h 429623"/>
                        <a:gd name="connsiteX6" fmla="*/ 250967 w 473978"/>
                        <a:gd name="connsiteY6" fmla="*/ 403156 h 429623"/>
                        <a:gd name="connsiteX7" fmla="*/ 164035 w 473978"/>
                        <a:gd name="connsiteY7" fmla="*/ 428915 h 429623"/>
                        <a:gd name="connsiteX8" fmla="*/ 118959 w 473978"/>
                        <a:gd name="connsiteY8" fmla="*/ 361300 h 429623"/>
                        <a:gd name="connsiteX9" fmla="*/ 2785 w 473978"/>
                        <a:gd name="connsiteY9" fmla="*/ 352776 h 429623"/>
                        <a:gd name="connsiteX10" fmla="*/ 38466 w 473978"/>
                        <a:gd name="connsiteY10" fmla="*/ 222852 h 429623"/>
                        <a:gd name="connsiteX11" fmla="*/ 64224 w 473978"/>
                        <a:gd name="connsiteY11" fmla="*/ 123040 h 429623"/>
                        <a:gd name="connsiteX12" fmla="*/ 167254 w 473978"/>
                        <a:gd name="connsiteY12" fmla="*/ 110161 h 429623"/>
                        <a:gd name="connsiteX13" fmla="*/ 232790 w 473978"/>
                        <a:gd name="connsiteY13" fmla="*/ 3641 h 429623"/>
                        <a:gd name="connsiteX14" fmla="*/ 448395 w 473978"/>
                        <a:gd name="connsiteY14" fmla="*/ 122976 h 429623"/>
                        <a:gd name="connsiteX0" fmla="*/ 393356 w 553007"/>
                        <a:gd name="connsiteY0" fmla="*/ 2639 h 429623"/>
                        <a:gd name="connsiteX1" fmla="*/ 552972 w 553007"/>
                        <a:gd name="connsiteY1" fmla="*/ 125693 h 429623"/>
                        <a:gd name="connsiteX2" fmla="*/ 408733 w 553007"/>
                        <a:gd name="connsiteY2" fmla="*/ 180997 h 429623"/>
                        <a:gd name="connsiteX3" fmla="*/ 437709 w 553007"/>
                        <a:gd name="connsiteY3" fmla="*/ 242171 h 429623"/>
                        <a:gd name="connsiteX4" fmla="*/ 350779 w 553007"/>
                        <a:gd name="connsiteY4" fmla="*/ 303346 h 429623"/>
                        <a:gd name="connsiteX5" fmla="*/ 322943 w 553007"/>
                        <a:gd name="connsiteY5" fmla="*/ 402477 h 429623"/>
                        <a:gd name="connsiteX6" fmla="*/ 250967 w 553007"/>
                        <a:gd name="connsiteY6" fmla="*/ 403156 h 429623"/>
                        <a:gd name="connsiteX7" fmla="*/ 164035 w 553007"/>
                        <a:gd name="connsiteY7" fmla="*/ 428915 h 429623"/>
                        <a:gd name="connsiteX8" fmla="*/ 118959 w 553007"/>
                        <a:gd name="connsiteY8" fmla="*/ 361300 h 429623"/>
                        <a:gd name="connsiteX9" fmla="*/ 2785 w 553007"/>
                        <a:gd name="connsiteY9" fmla="*/ 352776 h 429623"/>
                        <a:gd name="connsiteX10" fmla="*/ 38466 w 553007"/>
                        <a:gd name="connsiteY10" fmla="*/ 222852 h 429623"/>
                        <a:gd name="connsiteX11" fmla="*/ 64224 w 553007"/>
                        <a:gd name="connsiteY11" fmla="*/ 123040 h 429623"/>
                        <a:gd name="connsiteX12" fmla="*/ 167254 w 553007"/>
                        <a:gd name="connsiteY12" fmla="*/ 110161 h 429623"/>
                        <a:gd name="connsiteX13" fmla="*/ 232790 w 553007"/>
                        <a:gd name="connsiteY13" fmla="*/ 3641 h 429623"/>
                        <a:gd name="connsiteX14" fmla="*/ 448395 w 553007"/>
                        <a:gd name="connsiteY14" fmla="*/ 122976 h 429623"/>
                        <a:gd name="connsiteX0" fmla="*/ 393356 w 553007"/>
                        <a:gd name="connsiteY0" fmla="*/ 17327 h 444311"/>
                        <a:gd name="connsiteX1" fmla="*/ 552972 w 553007"/>
                        <a:gd name="connsiteY1" fmla="*/ 140381 h 444311"/>
                        <a:gd name="connsiteX2" fmla="*/ 408733 w 553007"/>
                        <a:gd name="connsiteY2" fmla="*/ 195685 h 444311"/>
                        <a:gd name="connsiteX3" fmla="*/ 437709 w 553007"/>
                        <a:gd name="connsiteY3" fmla="*/ 256859 h 444311"/>
                        <a:gd name="connsiteX4" fmla="*/ 350779 w 553007"/>
                        <a:gd name="connsiteY4" fmla="*/ 318034 h 444311"/>
                        <a:gd name="connsiteX5" fmla="*/ 322943 w 553007"/>
                        <a:gd name="connsiteY5" fmla="*/ 417165 h 444311"/>
                        <a:gd name="connsiteX6" fmla="*/ 250967 w 553007"/>
                        <a:gd name="connsiteY6" fmla="*/ 417844 h 444311"/>
                        <a:gd name="connsiteX7" fmla="*/ 164035 w 553007"/>
                        <a:gd name="connsiteY7" fmla="*/ 443603 h 444311"/>
                        <a:gd name="connsiteX8" fmla="*/ 118959 w 553007"/>
                        <a:gd name="connsiteY8" fmla="*/ 375988 h 444311"/>
                        <a:gd name="connsiteX9" fmla="*/ 2785 w 553007"/>
                        <a:gd name="connsiteY9" fmla="*/ 367464 h 444311"/>
                        <a:gd name="connsiteX10" fmla="*/ 38466 w 553007"/>
                        <a:gd name="connsiteY10" fmla="*/ 237540 h 444311"/>
                        <a:gd name="connsiteX11" fmla="*/ 64224 w 553007"/>
                        <a:gd name="connsiteY11" fmla="*/ 137728 h 444311"/>
                        <a:gd name="connsiteX12" fmla="*/ 167254 w 553007"/>
                        <a:gd name="connsiteY12" fmla="*/ 124849 h 444311"/>
                        <a:gd name="connsiteX13" fmla="*/ 232790 w 553007"/>
                        <a:gd name="connsiteY13" fmla="*/ 18329 h 444311"/>
                        <a:gd name="connsiteX14" fmla="*/ 337229 w 553007"/>
                        <a:gd name="connsiteY14" fmla="*/ 77524 h 444311"/>
                        <a:gd name="connsiteX0" fmla="*/ 393356 w 553007"/>
                        <a:gd name="connsiteY0" fmla="*/ 99 h 427083"/>
                        <a:gd name="connsiteX1" fmla="*/ 552972 w 553007"/>
                        <a:gd name="connsiteY1" fmla="*/ 123153 h 427083"/>
                        <a:gd name="connsiteX2" fmla="*/ 408733 w 553007"/>
                        <a:gd name="connsiteY2" fmla="*/ 178457 h 427083"/>
                        <a:gd name="connsiteX3" fmla="*/ 437709 w 553007"/>
                        <a:gd name="connsiteY3" fmla="*/ 239631 h 427083"/>
                        <a:gd name="connsiteX4" fmla="*/ 350779 w 553007"/>
                        <a:gd name="connsiteY4" fmla="*/ 300806 h 427083"/>
                        <a:gd name="connsiteX5" fmla="*/ 322943 w 553007"/>
                        <a:gd name="connsiteY5" fmla="*/ 399937 h 427083"/>
                        <a:gd name="connsiteX6" fmla="*/ 250967 w 553007"/>
                        <a:gd name="connsiteY6" fmla="*/ 400616 h 427083"/>
                        <a:gd name="connsiteX7" fmla="*/ 164035 w 553007"/>
                        <a:gd name="connsiteY7" fmla="*/ 426375 h 427083"/>
                        <a:gd name="connsiteX8" fmla="*/ 118959 w 553007"/>
                        <a:gd name="connsiteY8" fmla="*/ 358760 h 427083"/>
                        <a:gd name="connsiteX9" fmla="*/ 2785 w 553007"/>
                        <a:gd name="connsiteY9" fmla="*/ 350236 h 427083"/>
                        <a:gd name="connsiteX10" fmla="*/ 38466 w 553007"/>
                        <a:gd name="connsiteY10" fmla="*/ 220312 h 427083"/>
                        <a:gd name="connsiteX11" fmla="*/ 64224 w 553007"/>
                        <a:gd name="connsiteY11" fmla="*/ 120500 h 427083"/>
                        <a:gd name="connsiteX12" fmla="*/ 167254 w 553007"/>
                        <a:gd name="connsiteY12" fmla="*/ 107621 h 427083"/>
                        <a:gd name="connsiteX13" fmla="*/ 232790 w 553007"/>
                        <a:gd name="connsiteY13" fmla="*/ 1101 h 427083"/>
                        <a:gd name="connsiteX14" fmla="*/ 337229 w 553007"/>
                        <a:gd name="connsiteY14" fmla="*/ 60296 h 427083"/>
                        <a:gd name="connsiteX0" fmla="*/ 393356 w 437709"/>
                        <a:gd name="connsiteY0" fmla="*/ 99 h 427083"/>
                        <a:gd name="connsiteX1" fmla="*/ 436327 w 437709"/>
                        <a:gd name="connsiteY1" fmla="*/ 111730 h 427083"/>
                        <a:gd name="connsiteX2" fmla="*/ 408733 w 437709"/>
                        <a:gd name="connsiteY2" fmla="*/ 178457 h 427083"/>
                        <a:gd name="connsiteX3" fmla="*/ 437709 w 437709"/>
                        <a:gd name="connsiteY3" fmla="*/ 239631 h 427083"/>
                        <a:gd name="connsiteX4" fmla="*/ 350779 w 437709"/>
                        <a:gd name="connsiteY4" fmla="*/ 300806 h 427083"/>
                        <a:gd name="connsiteX5" fmla="*/ 322943 w 437709"/>
                        <a:gd name="connsiteY5" fmla="*/ 399937 h 427083"/>
                        <a:gd name="connsiteX6" fmla="*/ 250967 w 437709"/>
                        <a:gd name="connsiteY6" fmla="*/ 400616 h 427083"/>
                        <a:gd name="connsiteX7" fmla="*/ 164035 w 437709"/>
                        <a:gd name="connsiteY7" fmla="*/ 426375 h 427083"/>
                        <a:gd name="connsiteX8" fmla="*/ 118959 w 437709"/>
                        <a:gd name="connsiteY8" fmla="*/ 358760 h 427083"/>
                        <a:gd name="connsiteX9" fmla="*/ 2785 w 437709"/>
                        <a:gd name="connsiteY9" fmla="*/ 350236 h 427083"/>
                        <a:gd name="connsiteX10" fmla="*/ 38466 w 437709"/>
                        <a:gd name="connsiteY10" fmla="*/ 220312 h 427083"/>
                        <a:gd name="connsiteX11" fmla="*/ 64224 w 437709"/>
                        <a:gd name="connsiteY11" fmla="*/ 120500 h 427083"/>
                        <a:gd name="connsiteX12" fmla="*/ 167254 w 437709"/>
                        <a:gd name="connsiteY12" fmla="*/ 107621 h 427083"/>
                        <a:gd name="connsiteX13" fmla="*/ 232790 w 437709"/>
                        <a:gd name="connsiteY13" fmla="*/ 1101 h 427083"/>
                        <a:gd name="connsiteX14" fmla="*/ 337229 w 437709"/>
                        <a:gd name="connsiteY14" fmla="*/ 60296 h 427083"/>
                        <a:gd name="connsiteX0" fmla="*/ 415306 w 439926"/>
                        <a:gd name="connsiteY0" fmla="*/ 49751 h 427083"/>
                        <a:gd name="connsiteX1" fmla="*/ 436327 w 439926"/>
                        <a:gd name="connsiteY1" fmla="*/ 111730 h 427083"/>
                        <a:gd name="connsiteX2" fmla="*/ 408733 w 439926"/>
                        <a:gd name="connsiteY2" fmla="*/ 178457 h 427083"/>
                        <a:gd name="connsiteX3" fmla="*/ 437709 w 439926"/>
                        <a:gd name="connsiteY3" fmla="*/ 239631 h 427083"/>
                        <a:gd name="connsiteX4" fmla="*/ 350779 w 439926"/>
                        <a:gd name="connsiteY4" fmla="*/ 300806 h 427083"/>
                        <a:gd name="connsiteX5" fmla="*/ 322943 w 439926"/>
                        <a:gd name="connsiteY5" fmla="*/ 399937 h 427083"/>
                        <a:gd name="connsiteX6" fmla="*/ 250967 w 439926"/>
                        <a:gd name="connsiteY6" fmla="*/ 400616 h 427083"/>
                        <a:gd name="connsiteX7" fmla="*/ 164035 w 439926"/>
                        <a:gd name="connsiteY7" fmla="*/ 426375 h 427083"/>
                        <a:gd name="connsiteX8" fmla="*/ 118959 w 439926"/>
                        <a:gd name="connsiteY8" fmla="*/ 358760 h 427083"/>
                        <a:gd name="connsiteX9" fmla="*/ 2785 w 439926"/>
                        <a:gd name="connsiteY9" fmla="*/ 350236 h 427083"/>
                        <a:gd name="connsiteX10" fmla="*/ 38466 w 439926"/>
                        <a:gd name="connsiteY10" fmla="*/ 220312 h 427083"/>
                        <a:gd name="connsiteX11" fmla="*/ 64224 w 439926"/>
                        <a:gd name="connsiteY11" fmla="*/ 120500 h 427083"/>
                        <a:gd name="connsiteX12" fmla="*/ 167254 w 439926"/>
                        <a:gd name="connsiteY12" fmla="*/ 107621 h 427083"/>
                        <a:gd name="connsiteX13" fmla="*/ 232790 w 439926"/>
                        <a:gd name="connsiteY13" fmla="*/ 1101 h 427083"/>
                        <a:gd name="connsiteX14" fmla="*/ 337229 w 439926"/>
                        <a:gd name="connsiteY14" fmla="*/ 60296 h 427083"/>
                        <a:gd name="connsiteX0" fmla="*/ 415306 w 439926"/>
                        <a:gd name="connsiteY0" fmla="*/ 59881 h 437213"/>
                        <a:gd name="connsiteX1" fmla="*/ 436327 w 439926"/>
                        <a:gd name="connsiteY1" fmla="*/ 121860 h 437213"/>
                        <a:gd name="connsiteX2" fmla="*/ 408733 w 439926"/>
                        <a:gd name="connsiteY2" fmla="*/ 188587 h 437213"/>
                        <a:gd name="connsiteX3" fmla="*/ 437709 w 439926"/>
                        <a:gd name="connsiteY3" fmla="*/ 249761 h 437213"/>
                        <a:gd name="connsiteX4" fmla="*/ 350779 w 439926"/>
                        <a:gd name="connsiteY4" fmla="*/ 310936 h 437213"/>
                        <a:gd name="connsiteX5" fmla="*/ 322943 w 439926"/>
                        <a:gd name="connsiteY5" fmla="*/ 410067 h 437213"/>
                        <a:gd name="connsiteX6" fmla="*/ 250967 w 439926"/>
                        <a:gd name="connsiteY6" fmla="*/ 410746 h 437213"/>
                        <a:gd name="connsiteX7" fmla="*/ 164035 w 439926"/>
                        <a:gd name="connsiteY7" fmla="*/ 436505 h 437213"/>
                        <a:gd name="connsiteX8" fmla="*/ 118959 w 439926"/>
                        <a:gd name="connsiteY8" fmla="*/ 368890 h 437213"/>
                        <a:gd name="connsiteX9" fmla="*/ 2785 w 439926"/>
                        <a:gd name="connsiteY9" fmla="*/ 360366 h 437213"/>
                        <a:gd name="connsiteX10" fmla="*/ 38466 w 439926"/>
                        <a:gd name="connsiteY10" fmla="*/ 230442 h 437213"/>
                        <a:gd name="connsiteX11" fmla="*/ 64224 w 439926"/>
                        <a:gd name="connsiteY11" fmla="*/ 130630 h 437213"/>
                        <a:gd name="connsiteX12" fmla="*/ 167254 w 439926"/>
                        <a:gd name="connsiteY12" fmla="*/ 117751 h 437213"/>
                        <a:gd name="connsiteX13" fmla="*/ 232790 w 439926"/>
                        <a:gd name="connsiteY13" fmla="*/ 11231 h 437213"/>
                        <a:gd name="connsiteX14" fmla="*/ 337343 w 439926"/>
                        <a:gd name="connsiteY14" fmla="*/ 24185 h 43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9926" h="437213">
                          <a:moveTo>
                            <a:pt x="415306" y="59881"/>
                          </a:moveTo>
                          <a:cubicBezTo>
                            <a:pt x="451494" y="96069"/>
                            <a:pt x="437423" y="100409"/>
                            <a:pt x="436327" y="121860"/>
                          </a:cubicBezTo>
                          <a:cubicBezTo>
                            <a:pt x="435232" y="143311"/>
                            <a:pt x="419890" y="162482"/>
                            <a:pt x="408733" y="188587"/>
                          </a:cubicBezTo>
                          <a:cubicBezTo>
                            <a:pt x="397576" y="214692"/>
                            <a:pt x="437709" y="225077"/>
                            <a:pt x="437709" y="249761"/>
                          </a:cubicBezTo>
                          <a:cubicBezTo>
                            <a:pt x="437709" y="274445"/>
                            <a:pt x="363467" y="289048"/>
                            <a:pt x="350779" y="310936"/>
                          </a:cubicBezTo>
                          <a:cubicBezTo>
                            <a:pt x="338091" y="332824"/>
                            <a:pt x="339578" y="393432"/>
                            <a:pt x="322943" y="410067"/>
                          </a:cubicBezTo>
                          <a:cubicBezTo>
                            <a:pt x="306308" y="426702"/>
                            <a:pt x="277452" y="406340"/>
                            <a:pt x="250967" y="410746"/>
                          </a:cubicBezTo>
                          <a:cubicBezTo>
                            <a:pt x="224482" y="415152"/>
                            <a:pt x="198379" y="441871"/>
                            <a:pt x="164035" y="436505"/>
                          </a:cubicBezTo>
                          <a:cubicBezTo>
                            <a:pt x="129691" y="431139"/>
                            <a:pt x="134565" y="404655"/>
                            <a:pt x="118959" y="368890"/>
                          </a:cubicBezTo>
                          <a:cubicBezTo>
                            <a:pt x="103353" y="333125"/>
                            <a:pt x="16200" y="383441"/>
                            <a:pt x="2785" y="360366"/>
                          </a:cubicBezTo>
                          <a:cubicBezTo>
                            <a:pt x="-10630" y="337291"/>
                            <a:pt x="28226" y="268731"/>
                            <a:pt x="38466" y="230442"/>
                          </a:cubicBezTo>
                          <a:cubicBezTo>
                            <a:pt x="48706" y="192153"/>
                            <a:pt x="20221" y="184292"/>
                            <a:pt x="64224" y="130630"/>
                          </a:cubicBezTo>
                          <a:cubicBezTo>
                            <a:pt x="108227" y="76968"/>
                            <a:pt x="139160" y="137651"/>
                            <a:pt x="167254" y="117751"/>
                          </a:cubicBezTo>
                          <a:cubicBezTo>
                            <a:pt x="195348" y="97851"/>
                            <a:pt x="204442" y="26825"/>
                            <a:pt x="232790" y="11231"/>
                          </a:cubicBezTo>
                          <a:cubicBezTo>
                            <a:pt x="261138" y="-4363"/>
                            <a:pt x="309824" y="-6846"/>
                            <a:pt x="337343" y="24185"/>
                          </a:cubicBezTo>
                        </a:path>
                      </a:pathLst>
                    </a:custGeom>
                    <a:noFill/>
                    <a:ln w="19050" cap="flat" cmpd="sng" algn="ctr">
                      <a:solidFill>
                        <a:srgbClr val="CC0000"/>
                      </a:solid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400" name="Freeform 1229">
                      <a:extLst>
                        <a:ext uri="{FF2B5EF4-FFF2-40B4-BE49-F238E27FC236}">
                          <a16:creationId xmlns:a16="http://schemas.microsoft.com/office/drawing/2014/main" id="{0DC3635B-3472-4689-B614-8DC44EF4C948}"/>
                        </a:ext>
                      </a:extLst>
                    </p:cNvPr>
                    <p:cNvSpPr/>
                    <p:nvPr/>
                  </p:nvSpPr>
                  <p:spPr>
                    <a:xfrm rot="16646277">
                      <a:off x="-763007" y="138099"/>
                      <a:ext cx="444933" cy="91617"/>
                    </a:xfrm>
                    <a:custGeom>
                      <a:avLst/>
                      <a:gdLst>
                        <a:gd name="connsiteX0" fmla="*/ 0 w 373380"/>
                        <a:gd name="connsiteY0" fmla="*/ 63676 h 117016"/>
                        <a:gd name="connsiteX1" fmla="*/ 83820 w 373380"/>
                        <a:gd name="connsiteY1" fmla="*/ 2716 h 117016"/>
                        <a:gd name="connsiteX2" fmla="*/ 213360 w 373380"/>
                        <a:gd name="connsiteY2" fmla="*/ 117016 h 117016"/>
                        <a:gd name="connsiteX3" fmla="*/ 312420 w 373380"/>
                        <a:gd name="connsiteY3" fmla="*/ 2716 h 117016"/>
                        <a:gd name="connsiteX4" fmla="*/ 373380 w 373380"/>
                        <a:gd name="connsiteY4" fmla="*/ 33196 h 117016"/>
                        <a:gd name="connsiteX5" fmla="*/ 373380 w 373380"/>
                        <a:gd name="connsiteY5" fmla="*/ 33196 h 117016"/>
                        <a:gd name="connsiteX6" fmla="*/ 373380 w 373380"/>
                        <a:gd name="connsiteY6" fmla="*/ 48436 h 117016"/>
                        <a:gd name="connsiteX0" fmla="*/ 0 w 380247"/>
                        <a:gd name="connsiteY0" fmla="*/ 119259 h 119259"/>
                        <a:gd name="connsiteX1" fmla="*/ 90687 w 380247"/>
                        <a:gd name="connsiteY1" fmla="*/ 2716 h 119259"/>
                        <a:gd name="connsiteX2" fmla="*/ 220227 w 380247"/>
                        <a:gd name="connsiteY2" fmla="*/ 117016 h 119259"/>
                        <a:gd name="connsiteX3" fmla="*/ 319287 w 380247"/>
                        <a:gd name="connsiteY3" fmla="*/ 2716 h 119259"/>
                        <a:gd name="connsiteX4" fmla="*/ 380247 w 380247"/>
                        <a:gd name="connsiteY4" fmla="*/ 33196 h 119259"/>
                        <a:gd name="connsiteX5" fmla="*/ 380247 w 380247"/>
                        <a:gd name="connsiteY5" fmla="*/ 33196 h 119259"/>
                        <a:gd name="connsiteX6" fmla="*/ 380247 w 380247"/>
                        <a:gd name="connsiteY6" fmla="*/ 48436 h 119259"/>
                        <a:gd name="connsiteX0" fmla="*/ 0 w 380247"/>
                        <a:gd name="connsiteY0" fmla="*/ 119259 h 120303"/>
                        <a:gd name="connsiteX1" fmla="*/ 107877 w 380247"/>
                        <a:gd name="connsiteY1" fmla="*/ 91883 h 120303"/>
                        <a:gd name="connsiteX2" fmla="*/ 220227 w 380247"/>
                        <a:gd name="connsiteY2" fmla="*/ 117016 h 120303"/>
                        <a:gd name="connsiteX3" fmla="*/ 319287 w 380247"/>
                        <a:gd name="connsiteY3" fmla="*/ 2716 h 120303"/>
                        <a:gd name="connsiteX4" fmla="*/ 380247 w 380247"/>
                        <a:gd name="connsiteY4" fmla="*/ 33196 h 120303"/>
                        <a:gd name="connsiteX5" fmla="*/ 380247 w 380247"/>
                        <a:gd name="connsiteY5" fmla="*/ 33196 h 120303"/>
                        <a:gd name="connsiteX6" fmla="*/ 380247 w 380247"/>
                        <a:gd name="connsiteY6" fmla="*/ 48436 h 120303"/>
                        <a:gd name="connsiteX0" fmla="*/ 0 w 380247"/>
                        <a:gd name="connsiteY0" fmla="*/ 116949 h 116949"/>
                        <a:gd name="connsiteX1" fmla="*/ 107877 w 380247"/>
                        <a:gd name="connsiteY1" fmla="*/ 89573 h 116949"/>
                        <a:gd name="connsiteX2" fmla="*/ 247256 w 380247"/>
                        <a:gd name="connsiteY2" fmla="*/ 58118 h 116949"/>
                        <a:gd name="connsiteX3" fmla="*/ 319287 w 380247"/>
                        <a:gd name="connsiteY3" fmla="*/ 406 h 116949"/>
                        <a:gd name="connsiteX4" fmla="*/ 380247 w 380247"/>
                        <a:gd name="connsiteY4" fmla="*/ 30886 h 116949"/>
                        <a:gd name="connsiteX5" fmla="*/ 380247 w 380247"/>
                        <a:gd name="connsiteY5" fmla="*/ 30886 h 116949"/>
                        <a:gd name="connsiteX6" fmla="*/ 380247 w 380247"/>
                        <a:gd name="connsiteY6" fmla="*/ 46126 h 116949"/>
                        <a:gd name="connsiteX0" fmla="*/ 0 w 380247"/>
                        <a:gd name="connsiteY0" fmla="*/ 86063 h 86063"/>
                        <a:gd name="connsiteX1" fmla="*/ 107877 w 380247"/>
                        <a:gd name="connsiteY1" fmla="*/ 58687 h 86063"/>
                        <a:gd name="connsiteX2" fmla="*/ 247256 w 380247"/>
                        <a:gd name="connsiteY2" fmla="*/ 27232 h 86063"/>
                        <a:gd name="connsiteX3" fmla="*/ 346694 w 380247"/>
                        <a:gd name="connsiteY3" fmla="*/ 54087 h 86063"/>
                        <a:gd name="connsiteX4" fmla="*/ 380247 w 380247"/>
                        <a:gd name="connsiteY4" fmla="*/ 0 h 86063"/>
                        <a:gd name="connsiteX5" fmla="*/ 380247 w 380247"/>
                        <a:gd name="connsiteY5" fmla="*/ 0 h 86063"/>
                        <a:gd name="connsiteX6" fmla="*/ 380247 w 380247"/>
                        <a:gd name="connsiteY6" fmla="*/ 15240 h 86063"/>
                        <a:gd name="connsiteX0" fmla="*/ 0 w 475655"/>
                        <a:gd name="connsiteY0" fmla="*/ 86063 h 174167"/>
                        <a:gd name="connsiteX1" fmla="*/ 107877 w 475655"/>
                        <a:gd name="connsiteY1" fmla="*/ 58687 h 174167"/>
                        <a:gd name="connsiteX2" fmla="*/ 247256 w 475655"/>
                        <a:gd name="connsiteY2" fmla="*/ 27232 h 174167"/>
                        <a:gd name="connsiteX3" fmla="*/ 346694 w 475655"/>
                        <a:gd name="connsiteY3" fmla="*/ 54087 h 174167"/>
                        <a:gd name="connsiteX4" fmla="*/ 380247 w 475655"/>
                        <a:gd name="connsiteY4" fmla="*/ 0 h 174167"/>
                        <a:gd name="connsiteX5" fmla="*/ 380247 w 475655"/>
                        <a:gd name="connsiteY5" fmla="*/ 0 h 174167"/>
                        <a:gd name="connsiteX6" fmla="*/ 475656 w 475655"/>
                        <a:gd name="connsiteY6" fmla="*/ 174167 h 174167"/>
                        <a:gd name="connsiteX0" fmla="*/ 0 w 475656"/>
                        <a:gd name="connsiteY0" fmla="*/ 86063 h 174167"/>
                        <a:gd name="connsiteX1" fmla="*/ 107877 w 475656"/>
                        <a:gd name="connsiteY1" fmla="*/ 58687 h 174167"/>
                        <a:gd name="connsiteX2" fmla="*/ 247256 w 475656"/>
                        <a:gd name="connsiteY2" fmla="*/ 27232 h 174167"/>
                        <a:gd name="connsiteX3" fmla="*/ 346694 w 475656"/>
                        <a:gd name="connsiteY3" fmla="*/ 54087 h 174167"/>
                        <a:gd name="connsiteX4" fmla="*/ 380247 w 475656"/>
                        <a:gd name="connsiteY4" fmla="*/ 0 h 174167"/>
                        <a:gd name="connsiteX5" fmla="*/ 363054 w 475656"/>
                        <a:gd name="connsiteY5" fmla="*/ 165220 h 174167"/>
                        <a:gd name="connsiteX6" fmla="*/ 475656 w 475656"/>
                        <a:gd name="connsiteY6" fmla="*/ 174167 h 174167"/>
                        <a:gd name="connsiteX0" fmla="*/ 0 w 518091"/>
                        <a:gd name="connsiteY0" fmla="*/ 86063 h 165220"/>
                        <a:gd name="connsiteX1" fmla="*/ 107877 w 518091"/>
                        <a:gd name="connsiteY1" fmla="*/ 58687 h 165220"/>
                        <a:gd name="connsiteX2" fmla="*/ 247256 w 518091"/>
                        <a:gd name="connsiteY2" fmla="*/ 27232 h 165220"/>
                        <a:gd name="connsiteX3" fmla="*/ 346694 w 518091"/>
                        <a:gd name="connsiteY3" fmla="*/ 54087 h 165220"/>
                        <a:gd name="connsiteX4" fmla="*/ 380247 w 518091"/>
                        <a:gd name="connsiteY4" fmla="*/ 0 h 165220"/>
                        <a:gd name="connsiteX5" fmla="*/ 363054 w 518091"/>
                        <a:gd name="connsiteY5" fmla="*/ 165220 h 165220"/>
                        <a:gd name="connsiteX6" fmla="*/ 518091 w 518091"/>
                        <a:gd name="connsiteY6" fmla="*/ 159095 h 165220"/>
                        <a:gd name="connsiteX0" fmla="*/ 0 w 518091"/>
                        <a:gd name="connsiteY0" fmla="*/ 58909 h 138066"/>
                        <a:gd name="connsiteX1" fmla="*/ 107877 w 518091"/>
                        <a:gd name="connsiteY1" fmla="*/ 31533 h 138066"/>
                        <a:gd name="connsiteX2" fmla="*/ 247256 w 518091"/>
                        <a:gd name="connsiteY2" fmla="*/ 78 h 138066"/>
                        <a:gd name="connsiteX3" fmla="*/ 346694 w 518091"/>
                        <a:gd name="connsiteY3" fmla="*/ 26933 h 138066"/>
                        <a:gd name="connsiteX4" fmla="*/ 363054 w 518091"/>
                        <a:gd name="connsiteY4" fmla="*/ 138066 h 138066"/>
                        <a:gd name="connsiteX5" fmla="*/ 518091 w 518091"/>
                        <a:gd name="connsiteY5" fmla="*/ 131941 h 138066"/>
                        <a:gd name="connsiteX0" fmla="*/ 0 w 518091"/>
                        <a:gd name="connsiteY0" fmla="*/ 58896 h 131928"/>
                        <a:gd name="connsiteX1" fmla="*/ 107877 w 518091"/>
                        <a:gd name="connsiteY1" fmla="*/ 31520 h 131928"/>
                        <a:gd name="connsiteX2" fmla="*/ 247256 w 518091"/>
                        <a:gd name="connsiteY2" fmla="*/ 65 h 131928"/>
                        <a:gd name="connsiteX3" fmla="*/ 346694 w 518091"/>
                        <a:gd name="connsiteY3" fmla="*/ 26920 h 131928"/>
                        <a:gd name="connsiteX4" fmla="*/ 380083 w 518091"/>
                        <a:gd name="connsiteY4" fmla="*/ 130384 h 131928"/>
                        <a:gd name="connsiteX5" fmla="*/ 518091 w 518091"/>
                        <a:gd name="connsiteY5" fmla="*/ 131928 h 131928"/>
                        <a:gd name="connsiteX0" fmla="*/ 0 w 518091"/>
                        <a:gd name="connsiteY0" fmla="*/ 59233 h 132265"/>
                        <a:gd name="connsiteX1" fmla="*/ 141123 w 518091"/>
                        <a:gd name="connsiteY1" fmla="*/ 41113 h 132265"/>
                        <a:gd name="connsiteX2" fmla="*/ 247256 w 518091"/>
                        <a:gd name="connsiteY2" fmla="*/ 402 h 132265"/>
                        <a:gd name="connsiteX3" fmla="*/ 346694 w 518091"/>
                        <a:gd name="connsiteY3" fmla="*/ 27257 h 132265"/>
                        <a:gd name="connsiteX4" fmla="*/ 380083 w 518091"/>
                        <a:gd name="connsiteY4" fmla="*/ 130721 h 132265"/>
                        <a:gd name="connsiteX5" fmla="*/ 518091 w 518091"/>
                        <a:gd name="connsiteY5" fmla="*/ 132265 h 13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091" h="132265">
                          <a:moveTo>
                            <a:pt x="0" y="59233"/>
                          </a:moveTo>
                          <a:cubicBezTo>
                            <a:pt x="24130" y="24308"/>
                            <a:pt x="99914" y="50918"/>
                            <a:pt x="141123" y="41113"/>
                          </a:cubicBezTo>
                          <a:cubicBezTo>
                            <a:pt x="182332" y="31308"/>
                            <a:pt x="212994" y="2711"/>
                            <a:pt x="247256" y="402"/>
                          </a:cubicBezTo>
                          <a:cubicBezTo>
                            <a:pt x="281518" y="-1907"/>
                            <a:pt x="324556" y="5537"/>
                            <a:pt x="346694" y="27257"/>
                          </a:cubicBezTo>
                          <a:cubicBezTo>
                            <a:pt x="368832" y="48977"/>
                            <a:pt x="351517" y="113220"/>
                            <a:pt x="380083" y="130721"/>
                          </a:cubicBezTo>
                          <a:lnTo>
                            <a:pt x="518091" y="132265"/>
                          </a:lnTo>
                        </a:path>
                      </a:pathLst>
                    </a:custGeom>
                    <a:noFill/>
                    <a:ln w="19050" cap="flat" cmpd="sng" algn="ctr">
                      <a:solidFill>
                        <a:srgbClr val="7030A0"/>
                      </a:solidFill>
                      <a:prstDash val="solid"/>
                      <a:miter lim="800000"/>
                    </a:ln>
                    <a:effectLst/>
                  </p:spPr>
                  <p:txBody>
                    <a:bodyPr rtlCol="0" anchor="ctr"/>
                    <a:lstStyle/>
                    <a:p>
                      <a:pPr marL="0" marR="0" lvl="0" indent="0" algn="ctr"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grpSp>
              <p:sp>
                <p:nvSpPr>
                  <p:cNvPr id="397" name="Oval 396">
                    <a:extLst>
                      <a:ext uri="{FF2B5EF4-FFF2-40B4-BE49-F238E27FC236}">
                        <a16:creationId xmlns:a16="http://schemas.microsoft.com/office/drawing/2014/main" id="{17D4A0D6-1200-4DC6-8E30-DDCA695E401B}"/>
                      </a:ext>
                    </a:extLst>
                  </p:cNvPr>
                  <p:cNvSpPr>
                    <a:spLocks noChangeAspect="1"/>
                  </p:cNvSpPr>
                  <p:nvPr/>
                </p:nvSpPr>
                <p:spPr>
                  <a:xfrm rot="14817953">
                    <a:off x="-915524" y="-234077"/>
                    <a:ext cx="87782" cy="87782"/>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398" name="Oval 397">
                    <a:extLst>
                      <a:ext uri="{FF2B5EF4-FFF2-40B4-BE49-F238E27FC236}">
                        <a16:creationId xmlns:a16="http://schemas.microsoft.com/office/drawing/2014/main" id="{CC1F3CD4-2638-402C-9B99-7E5EC4E68827}"/>
                      </a:ext>
                    </a:extLst>
                  </p:cNvPr>
                  <p:cNvSpPr>
                    <a:spLocks noChangeAspect="1"/>
                  </p:cNvSpPr>
                  <p:nvPr/>
                </p:nvSpPr>
                <p:spPr>
                  <a:xfrm>
                    <a:off x="-854145" y="-503767"/>
                    <a:ext cx="65837" cy="65837"/>
                  </a:xfrm>
                  <a:prstGeom prst="ellipse">
                    <a:avLst/>
                  </a:prstGeom>
                  <a:gradFill>
                    <a:gsLst>
                      <a:gs pos="100000">
                        <a:srgbClr val="14737B"/>
                      </a:gs>
                      <a:gs pos="0">
                        <a:srgbClr val="A3E1CF"/>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grpSp>
            <p:grpSp>
              <p:nvGrpSpPr>
                <p:cNvPr id="325" name="Group 324">
                  <a:extLst>
                    <a:ext uri="{FF2B5EF4-FFF2-40B4-BE49-F238E27FC236}">
                      <a16:creationId xmlns:a16="http://schemas.microsoft.com/office/drawing/2014/main" id="{605D8989-9784-4237-8718-27760529F01E}"/>
                    </a:ext>
                  </a:extLst>
                </p:cNvPr>
                <p:cNvGrpSpPr>
                  <a:grpSpLocks noChangeAspect="1"/>
                </p:cNvGrpSpPr>
                <p:nvPr/>
              </p:nvGrpSpPr>
              <p:grpSpPr>
                <a:xfrm rot="3124886">
                  <a:off x="4912634" y="-3931141"/>
                  <a:ext cx="493043" cy="825060"/>
                  <a:chOff x="7248512" y="2371717"/>
                  <a:chExt cx="839787" cy="1404936"/>
                </a:xfrm>
                <a:solidFill>
                  <a:srgbClr val="00B050"/>
                </a:solidFill>
              </p:grpSpPr>
              <p:sp>
                <p:nvSpPr>
                  <p:cNvPr id="326" name="Freeform 7">
                    <a:extLst>
                      <a:ext uri="{FF2B5EF4-FFF2-40B4-BE49-F238E27FC236}">
                        <a16:creationId xmlns:a16="http://schemas.microsoft.com/office/drawing/2014/main" id="{53FF454E-0A46-42A9-9EBB-B833ECAFEC08}"/>
                      </a:ext>
                    </a:extLst>
                  </p:cNvPr>
                  <p:cNvSpPr>
                    <a:spLocks/>
                  </p:cNvSpPr>
                  <p:nvPr/>
                </p:nvSpPr>
                <p:spPr bwMode="auto">
                  <a:xfrm>
                    <a:off x="7853354" y="2784465"/>
                    <a:ext cx="111125" cy="128588"/>
                  </a:xfrm>
                  <a:custGeom>
                    <a:avLst/>
                    <a:gdLst>
                      <a:gd name="T0" fmla="*/ 70 w 70"/>
                      <a:gd name="T1" fmla="*/ 20 h 81"/>
                      <a:gd name="T2" fmla="*/ 35 w 70"/>
                      <a:gd name="T3" fmla="*/ 0 h 81"/>
                      <a:gd name="T4" fmla="*/ 0 w 70"/>
                      <a:gd name="T5" fmla="*/ 20 h 81"/>
                      <a:gd name="T6" fmla="*/ 0 w 70"/>
                      <a:gd name="T7" fmla="*/ 60 h 81"/>
                      <a:gd name="T8" fmla="*/ 35 w 70"/>
                      <a:gd name="T9" fmla="*/ 81 h 81"/>
                      <a:gd name="T10" fmla="*/ 70 w 70"/>
                      <a:gd name="T11" fmla="*/ 60 h 81"/>
                      <a:gd name="T12" fmla="*/ 70 w 70"/>
                      <a:gd name="T13" fmla="*/ 20 h 81"/>
                    </a:gdLst>
                    <a:ahLst/>
                    <a:cxnLst>
                      <a:cxn ang="0">
                        <a:pos x="T0" y="T1"/>
                      </a:cxn>
                      <a:cxn ang="0">
                        <a:pos x="T2" y="T3"/>
                      </a:cxn>
                      <a:cxn ang="0">
                        <a:pos x="T4" y="T5"/>
                      </a:cxn>
                      <a:cxn ang="0">
                        <a:pos x="T6" y="T7"/>
                      </a:cxn>
                      <a:cxn ang="0">
                        <a:pos x="T8" y="T9"/>
                      </a:cxn>
                      <a:cxn ang="0">
                        <a:pos x="T10" y="T11"/>
                      </a:cxn>
                      <a:cxn ang="0">
                        <a:pos x="T12" y="T13"/>
                      </a:cxn>
                    </a:cxnLst>
                    <a:rect l="0" t="0" r="r" b="b"/>
                    <a:pathLst>
                      <a:path w="70" h="81">
                        <a:moveTo>
                          <a:pt x="70" y="20"/>
                        </a:moveTo>
                        <a:lnTo>
                          <a:pt x="35" y="0"/>
                        </a:lnTo>
                        <a:lnTo>
                          <a:pt x="0" y="20"/>
                        </a:lnTo>
                        <a:lnTo>
                          <a:pt x="0" y="60"/>
                        </a:lnTo>
                        <a:lnTo>
                          <a:pt x="35" y="81"/>
                        </a:lnTo>
                        <a:lnTo>
                          <a:pt x="70" y="60"/>
                        </a:lnTo>
                        <a:lnTo>
                          <a:pt x="70"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27" name="Freeform 8">
                    <a:extLst>
                      <a:ext uri="{FF2B5EF4-FFF2-40B4-BE49-F238E27FC236}">
                        <a16:creationId xmlns:a16="http://schemas.microsoft.com/office/drawing/2014/main" id="{59D57776-B44E-4775-B26C-0E93DE9C745F}"/>
                      </a:ext>
                    </a:extLst>
                  </p:cNvPr>
                  <p:cNvSpPr>
                    <a:spLocks/>
                  </p:cNvSpPr>
                  <p:nvPr/>
                </p:nvSpPr>
                <p:spPr bwMode="auto">
                  <a:xfrm>
                    <a:off x="7734291" y="2784466"/>
                    <a:ext cx="112713" cy="128588"/>
                  </a:xfrm>
                  <a:custGeom>
                    <a:avLst/>
                    <a:gdLst>
                      <a:gd name="T0" fmla="*/ 71 w 71"/>
                      <a:gd name="T1" fmla="*/ 20 h 81"/>
                      <a:gd name="T2" fmla="*/ 35 w 71"/>
                      <a:gd name="T3" fmla="*/ 0 h 81"/>
                      <a:gd name="T4" fmla="*/ 0 w 71"/>
                      <a:gd name="T5" fmla="*/ 20 h 81"/>
                      <a:gd name="T6" fmla="*/ 0 w 71"/>
                      <a:gd name="T7" fmla="*/ 60 h 81"/>
                      <a:gd name="T8" fmla="*/ 35 w 71"/>
                      <a:gd name="T9" fmla="*/ 81 h 81"/>
                      <a:gd name="T10" fmla="*/ 71 w 71"/>
                      <a:gd name="T11" fmla="*/ 60 h 81"/>
                      <a:gd name="T12" fmla="*/ 71 w 71"/>
                      <a:gd name="T13" fmla="*/ 20 h 81"/>
                    </a:gdLst>
                    <a:ahLst/>
                    <a:cxnLst>
                      <a:cxn ang="0">
                        <a:pos x="T0" y="T1"/>
                      </a:cxn>
                      <a:cxn ang="0">
                        <a:pos x="T2" y="T3"/>
                      </a:cxn>
                      <a:cxn ang="0">
                        <a:pos x="T4" y="T5"/>
                      </a:cxn>
                      <a:cxn ang="0">
                        <a:pos x="T6" y="T7"/>
                      </a:cxn>
                      <a:cxn ang="0">
                        <a:pos x="T8" y="T9"/>
                      </a:cxn>
                      <a:cxn ang="0">
                        <a:pos x="T10" y="T11"/>
                      </a:cxn>
                      <a:cxn ang="0">
                        <a:pos x="T12" y="T13"/>
                      </a:cxn>
                    </a:cxnLst>
                    <a:rect l="0" t="0" r="r" b="b"/>
                    <a:pathLst>
                      <a:path w="71" h="81">
                        <a:moveTo>
                          <a:pt x="71" y="20"/>
                        </a:moveTo>
                        <a:lnTo>
                          <a:pt x="35" y="0"/>
                        </a:lnTo>
                        <a:lnTo>
                          <a:pt x="0" y="20"/>
                        </a:lnTo>
                        <a:lnTo>
                          <a:pt x="0" y="60"/>
                        </a:lnTo>
                        <a:lnTo>
                          <a:pt x="35" y="81"/>
                        </a:lnTo>
                        <a:lnTo>
                          <a:pt x="71" y="60"/>
                        </a:lnTo>
                        <a:lnTo>
                          <a:pt x="71"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28" name="Freeform 9">
                    <a:extLst>
                      <a:ext uri="{FF2B5EF4-FFF2-40B4-BE49-F238E27FC236}">
                        <a16:creationId xmlns:a16="http://schemas.microsoft.com/office/drawing/2014/main" id="{5DF2F5AB-F8F4-4029-8489-84EE656EBB3F}"/>
                      </a:ext>
                    </a:extLst>
                  </p:cNvPr>
                  <p:cNvSpPr>
                    <a:spLocks/>
                  </p:cNvSpPr>
                  <p:nvPr/>
                </p:nvSpPr>
                <p:spPr bwMode="auto">
                  <a:xfrm>
                    <a:off x="7615228" y="2784465"/>
                    <a:ext cx="111125" cy="128588"/>
                  </a:xfrm>
                  <a:custGeom>
                    <a:avLst/>
                    <a:gdLst>
                      <a:gd name="T0" fmla="*/ 70 w 70"/>
                      <a:gd name="T1" fmla="*/ 20 h 81"/>
                      <a:gd name="T2" fmla="*/ 36 w 70"/>
                      <a:gd name="T3" fmla="*/ 0 h 81"/>
                      <a:gd name="T4" fmla="*/ 0 w 70"/>
                      <a:gd name="T5" fmla="*/ 20 h 81"/>
                      <a:gd name="T6" fmla="*/ 0 w 70"/>
                      <a:gd name="T7" fmla="*/ 60 h 81"/>
                      <a:gd name="T8" fmla="*/ 36 w 70"/>
                      <a:gd name="T9" fmla="*/ 81 h 81"/>
                      <a:gd name="T10" fmla="*/ 70 w 70"/>
                      <a:gd name="T11" fmla="*/ 60 h 81"/>
                      <a:gd name="T12" fmla="*/ 70 w 70"/>
                      <a:gd name="T13" fmla="*/ 20 h 81"/>
                    </a:gdLst>
                    <a:ahLst/>
                    <a:cxnLst>
                      <a:cxn ang="0">
                        <a:pos x="T0" y="T1"/>
                      </a:cxn>
                      <a:cxn ang="0">
                        <a:pos x="T2" y="T3"/>
                      </a:cxn>
                      <a:cxn ang="0">
                        <a:pos x="T4" y="T5"/>
                      </a:cxn>
                      <a:cxn ang="0">
                        <a:pos x="T6" y="T7"/>
                      </a:cxn>
                      <a:cxn ang="0">
                        <a:pos x="T8" y="T9"/>
                      </a:cxn>
                      <a:cxn ang="0">
                        <a:pos x="T10" y="T11"/>
                      </a:cxn>
                      <a:cxn ang="0">
                        <a:pos x="T12" y="T13"/>
                      </a:cxn>
                    </a:cxnLst>
                    <a:rect l="0" t="0" r="r" b="b"/>
                    <a:pathLst>
                      <a:path w="70" h="81">
                        <a:moveTo>
                          <a:pt x="70" y="20"/>
                        </a:moveTo>
                        <a:lnTo>
                          <a:pt x="36" y="0"/>
                        </a:lnTo>
                        <a:lnTo>
                          <a:pt x="0" y="20"/>
                        </a:lnTo>
                        <a:lnTo>
                          <a:pt x="0" y="60"/>
                        </a:lnTo>
                        <a:lnTo>
                          <a:pt x="36" y="81"/>
                        </a:lnTo>
                        <a:lnTo>
                          <a:pt x="70" y="60"/>
                        </a:lnTo>
                        <a:lnTo>
                          <a:pt x="70"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29" name="Freeform 11">
                    <a:extLst>
                      <a:ext uri="{FF2B5EF4-FFF2-40B4-BE49-F238E27FC236}">
                        <a16:creationId xmlns:a16="http://schemas.microsoft.com/office/drawing/2014/main" id="{F798224C-CB43-4A91-951F-4797C98821AC}"/>
                      </a:ext>
                    </a:extLst>
                  </p:cNvPr>
                  <p:cNvSpPr>
                    <a:spLocks/>
                  </p:cNvSpPr>
                  <p:nvPr/>
                </p:nvSpPr>
                <p:spPr bwMode="auto">
                  <a:xfrm>
                    <a:off x="7734291" y="2578090"/>
                    <a:ext cx="112713" cy="127000"/>
                  </a:xfrm>
                  <a:custGeom>
                    <a:avLst/>
                    <a:gdLst>
                      <a:gd name="T0" fmla="*/ 71 w 71"/>
                      <a:gd name="T1" fmla="*/ 20 h 80"/>
                      <a:gd name="T2" fmla="*/ 35 w 71"/>
                      <a:gd name="T3" fmla="*/ 0 h 80"/>
                      <a:gd name="T4" fmla="*/ 0 w 71"/>
                      <a:gd name="T5" fmla="*/ 20 h 80"/>
                      <a:gd name="T6" fmla="*/ 0 w 71"/>
                      <a:gd name="T7" fmla="*/ 61 h 80"/>
                      <a:gd name="T8" fmla="*/ 35 w 71"/>
                      <a:gd name="T9" fmla="*/ 80 h 80"/>
                      <a:gd name="T10" fmla="*/ 71 w 71"/>
                      <a:gd name="T11" fmla="*/ 61 h 80"/>
                      <a:gd name="T12" fmla="*/ 71 w 71"/>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71" h="80">
                        <a:moveTo>
                          <a:pt x="71" y="20"/>
                        </a:moveTo>
                        <a:lnTo>
                          <a:pt x="35" y="0"/>
                        </a:lnTo>
                        <a:lnTo>
                          <a:pt x="0" y="20"/>
                        </a:lnTo>
                        <a:lnTo>
                          <a:pt x="0" y="61"/>
                        </a:lnTo>
                        <a:lnTo>
                          <a:pt x="35" y="80"/>
                        </a:lnTo>
                        <a:lnTo>
                          <a:pt x="71" y="61"/>
                        </a:lnTo>
                        <a:lnTo>
                          <a:pt x="71"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30" name="Freeform 13">
                    <a:extLst>
                      <a:ext uri="{FF2B5EF4-FFF2-40B4-BE49-F238E27FC236}">
                        <a16:creationId xmlns:a16="http://schemas.microsoft.com/office/drawing/2014/main" id="{8D9570CC-1439-407B-87D8-E1F6F3EDDF0C}"/>
                      </a:ext>
                    </a:extLst>
                  </p:cNvPr>
                  <p:cNvSpPr>
                    <a:spLocks/>
                  </p:cNvSpPr>
                  <p:nvPr/>
                </p:nvSpPr>
                <p:spPr bwMode="auto">
                  <a:xfrm>
                    <a:off x="7497754" y="2578091"/>
                    <a:ext cx="109538" cy="127000"/>
                  </a:xfrm>
                  <a:custGeom>
                    <a:avLst/>
                    <a:gdLst>
                      <a:gd name="T0" fmla="*/ 69 w 69"/>
                      <a:gd name="T1" fmla="*/ 20 h 80"/>
                      <a:gd name="T2" fmla="*/ 34 w 69"/>
                      <a:gd name="T3" fmla="*/ 0 h 80"/>
                      <a:gd name="T4" fmla="*/ 0 w 69"/>
                      <a:gd name="T5" fmla="*/ 20 h 80"/>
                      <a:gd name="T6" fmla="*/ 0 w 69"/>
                      <a:gd name="T7" fmla="*/ 61 h 80"/>
                      <a:gd name="T8" fmla="*/ 34 w 69"/>
                      <a:gd name="T9" fmla="*/ 80 h 80"/>
                      <a:gd name="T10" fmla="*/ 69 w 69"/>
                      <a:gd name="T11" fmla="*/ 61 h 80"/>
                      <a:gd name="T12" fmla="*/ 69 w 69"/>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20"/>
                        </a:moveTo>
                        <a:lnTo>
                          <a:pt x="34" y="0"/>
                        </a:lnTo>
                        <a:lnTo>
                          <a:pt x="0" y="20"/>
                        </a:lnTo>
                        <a:lnTo>
                          <a:pt x="0" y="61"/>
                        </a:lnTo>
                        <a:lnTo>
                          <a:pt x="34" y="80"/>
                        </a:lnTo>
                        <a:lnTo>
                          <a:pt x="69" y="61"/>
                        </a:lnTo>
                        <a:lnTo>
                          <a:pt x="69"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31" name="Freeform 15">
                    <a:extLst>
                      <a:ext uri="{FF2B5EF4-FFF2-40B4-BE49-F238E27FC236}">
                        <a16:creationId xmlns:a16="http://schemas.microsoft.com/office/drawing/2014/main" id="{2435D5CB-814C-40F7-ABCF-037C2E7C84AC}"/>
                      </a:ext>
                    </a:extLst>
                  </p:cNvPr>
                  <p:cNvSpPr>
                    <a:spLocks/>
                  </p:cNvSpPr>
                  <p:nvPr/>
                </p:nvSpPr>
                <p:spPr bwMode="auto">
                  <a:xfrm>
                    <a:off x="7853354" y="2371717"/>
                    <a:ext cx="111125" cy="128588"/>
                  </a:xfrm>
                  <a:custGeom>
                    <a:avLst/>
                    <a:gdLst>
                      <a:gd name="T0" fmla="*/ 70 w 70"/>
                      <a:gd name="T1" fmla="*/ 21 h 81"/>
                      <a:gd name="T2" fmla="*/ 35 w 70"/>
                      <a:gd name="T3" fmla="*/ 0 h 81"/>
                      <a:gd name="T4" fmla="*/ 0 w 70"/>
                      <a:gd name="T5" fmla="*/ 21 h 81"/>
                      <a:gd name="T6" fmla="*/ 0 w 70"/>
                      <a:gd name="T7" fmla="*/ 61 h 81"/>
                      <a:gd name="T8" fmla="*/ 35 w 70"/>
                      <a:gd name="T9" fmla="*/ 81 h 81"/>
                      <a:gd name="T10" fmla="*/ 70 w 70"/>
                      <a:gd name="T11" fmla="*/ 61 h 81"/>
                      <a:gd name="T12" fmla="*/ 70 w 70"/>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70" h="81">
                        <a:moveTo>
                          <a:pt x="70" y="21"/>
                        </a:moveTo>
                        <a:lnTo>
                          <a:pt x="35" y="0"/>
                        </a:lnTo>
                        <a:lnTo>
                          <a:pt x="0" y="21"/>
                        </a:lnTo>
                        <a:lnTo>
                          <a:pt x="0" y="61"/>
                        </a:lnTo>
                        <a:lnTo>
                          <a:pt x="35" y="81"/>
                        </a:lnTo>
                        <a:lnTo>
                          <a:pt x="70" y="61"/>
                        </a:lnTo>
                        <a:lnTo>
                          <a:pt x="70"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32" name="Freeform 32">
                    <a:extLst>
                      <a:ext uri="{FF2B5EF4-FFF2-40B4-BE49-F238E27FC236}">
                        <a16:creationId xmlns:a16="http://schemas.microsoft.com/office/drawing/2014/main" id="{78AC2346-E0BA-4AD4-A63C-C590D7667415}"/>
                      </a:ext>
                    </a:extLst>
                  </p:cNvPr>
                  <p:cNvSpPr>
                    <a:spLocks/>
                  </p:cNvSpPr>
                  <p:nvPr/>
                </p:nvSpPr>
                <p:spPr bwMode="auto">
                  <a:xfrm>
                    <a:off x="8032736" y="2484431"/>
                    <a:ext cx="55563" cy="119062"/>
                  </a:xfrm>
                  <a:custGeom>
                    <a:avLst/>
                    <a:gdLst>
                      <a:gd name="T0" fmla="*/ 0 w 29"/>
                      <a:gd name="T1" fmla="*/ 12 h 61"/>
                      <a:gd name="T2" fmla="*/ 0 w 29"/>
                      <a:gd name="T3" fmla="*/ 45 h 61"/>
                      <a:gd name="T4" fmla="*/ 28 w 29"/>
                      <a:gd name="T5" fmla="*/ 61 h 61"/>
                      <a:gd name="T6" fmla="*/ 29 w 29"/>
                      <a:gd name="T7" fmla="*/ 61 h 61"/>
                      <a:gd name="T8" fmla="*/ 19 w 29"/>
                      <a:gd name="T9" fmla="*/ 0 h 61"/>
                      <a:gd name="T10" fmla="*/ 0 w 29"/>
                      <a:gd name="T11" fmla="*/ 12 h 61"/>
                    </a:gdLst>
                    <a:ahLst/>
                    <a:cxnLst>
                      <a:cxn ang="0">
                        <a:pos x="T0" y="T1"/>
                      </a:cxn>
                      <a:cxn ang="0">
                        <a:pos x="T2" y="T3"/>
                      </a:cxn>
                      <a:cxn ang="0">
                        <a:pos x="T4" y="T5"/>
                      </a:cxn>
                      <a:cxn ang="0">
                        <a:pos x="T6" y="T7"/>
                      </a:cxn>
                      <a:cxn ang="0">
                        <a:pos x="T8" y="T9"/>
                      </a:cxn>
                      <a:cxn ang="0">
                        <a:pos x="T10" y="T11"/>
                      </a:cxn>
                    </a:cxnLst>
                    <a:rect l="0" t="0" r="r" b="b"/>
                    <a:pathLst>
                      <a:path w="29" h="61">
                        <a:moveTo>
                          <a:pt x="0" y="12"/>
                        </a:moveTo>
                        <a:cubicBezTo>
                          <a:pt x="0" y="45"/>
                          <a:pt x="0" y="45"/>
                          <a:pt x="0" y="45"/>
                        </a:cubicBezTo>
                        <a:cubicBezTo>
                          <a:pt x="28" y="61"/>
                          <a:pt x="28" y="61"/>
                          <a:pt x="28" y="61"/>
                        </a:cubicBezTo>
                        <a:cubicBezTo>
                          <a:pt x="29" y="61"/>
                          <a:pt x="29" y="61"/>
                          <a:pt x="29" y="61"/>
                        </a:cubicBezTo>
                        <a:cubicBezTo>
                          <a:pt x="28" y="42"/>
                          <a:pt x="25" y="22"/>
                          <a:pt x="19" y="0"/>
                        </a:cubicBezTo>
                        <a:lnTo>
                          <a:pt x="0" y="12"/>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33" name="Freeform 33">
                    <a:extLst>
                      <a:ext uri="{FF2B5EF4-FFF2-40B4-BE49-F238E27FC236}">
                        <a16:creationId xmlns:a16="http://schemas.microsoft.com/office/drawing/2014/main" id="{BC43D472-200E-4419-A2FD-8AD55FC2BEF3}"/>
                      </a:ext>
                    </a:extLst>
                  </p:cNvPr>
                  <p:cNvSpPr>
                    <a:spLocks/>
                  </p:cNvSpPr>
                  <p:nvPr/>
                </p:nvSpPr>
                <p:spPr bwMode="auto">
                  <a:xfrm>
                    <a:off x="8032740" y="2682869"/>
                    <a:ext cx="53975" cy="114299"/>
                  </a:xfrm>
                  <a:custGeom>
                    <a:avLst/>
                    <a:gdLst>
                      <a:gd name="T0" fmla="*/ 0 w 28"/>
                      <a:gd name="T1" fmla="*/ 16 h 59"/>
                      <a:gd name="T2" fmla="*/ 0 w 28"/>
                      <a:gd name="T3" fmla="*/ 49 h 59"/>
                      <a:gd name="T4" fmla="*/ 17 w 28"/>
                      <a:gd name="T5" fmla="*/ 59 h 59"/>
                      <a:gd name="T6" fmla="*/ 28 w 28"/>
                      <a:gd name="T7" fmla="*/ 0 h 59"/>
                      <a:gd name="T8" fmla="*/ 0 w 28"/>
                      <a:gd name="T9" fmla="*/ 16 h 59"/>
                    </a:gdLst>
                    <a:ahLst/>
                    <a:cxnLst>
                      <a:cxn ang="0">
                        <a:pos x="T0" y="T1"/>
                      </a:cxn>
                      <a:cxn ang="0">
                        <a:pos x="T2" y="T3"/>
                      </a:cxn>
                      <a:cxn ang="0">
                        <a:pos x="T4" y="T5"/>
                      </a:cxn>
                      <a:cxn ang="0">
                        <a:pos x="T6" y="T7"/>
                      </a:cxn>
                      <a:cxn ang="0">
                        <a:pos x="T8" y="T9"/>
                      </a:cxn>
                    </a:cxnLst>
                    <a:rect l="0" t="0" r="r" b="b"/>
                    <a:pathLst>
                      <a:path w="28" h="59">
                        <a:moveTo>
                          <a:pt x="0" y="16"/>
                        </a:moveTo>
                        <a:cubicBezTo>
                          <a:pt x="0" y="49"/>
                          <a:pt x="0" y="49"/>
                          <a:pt x="0" y="49"/>
                        </a:cubicBezTo>
                        <a:cubicBezTo>
                          <a:pt x="17" y="59"/>
                          <a:pt x="17" y="59"/>
                          <a:pt x="17" y="59"/>
                        </a:cubicBezTo>
                        <a:cubicBezTo>
                          <a:pt x="22" y="40"/>
                          <a:pt x="26" y="20"/>
                          <a:pt x="28" y="0"/>
                        </a:cubicBezTo>
                        <a:lnTo>
                          <a:pt x="0" y="16"/>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34" name="Freeform 35">
                    <a:extLst>
                      <a:ext uri="{FF2B5EF4-FFF2-40B4-BE49-F238E27FC236}">
                        <a16:creationId xmlns:a16="http://schemas.microsoft.com/office/drawing/2014/main" id="{D1B5F7A2-66C8-442C-A7B4-E3C9A1340042}"/>
                      </a:ext>
                    </a:extLst>
                  </p:cNvPr>
                  <p:cNvSpPr>
                    <a:spLocks/>
                  </p:cNvSpPr>
                  <p:nvPr/>
                </p:nvSpPr>
                <p:spPr bwMode="auto">
                  <a:xfrm>
                    <a:off x="7972415" y="2371718"/>
                    <a:ext cx="95249" cy="128588"/>
                  </a:xfrm>
                  <a:custGeom>
                    <a:avLst/>
                    <a:gdLst>
                      <a:gd name="T0" fmla="*/ 0 w 49"/>
                      <a:gd name="T1" fmla="*/ 17 h 66"/>
                      <a:gd name="T2" fmla="*/ 0 w 49"/>
                      <a:gd name="T3" fmla="*/ 50 h 66"/>
                      <a:gd name="T4" fmla="*/ 29 w 49"/>
                      <a:gd name="T5" fmla="*/ 66 h 66"/>
                      <a:gd name="T6" fmla="*/ 49 w 49"/>
                      <a:gd name="T7" fmla="*/ 54 h 66"/>
                      <a:gd name="T8" fmla="*/ 39 w 49"/>
                      <a:gd name="T9" fmla="*/ 21 h 66"/>
                      <a:gd name="T10" fmla="*/ 31 w 49"/>
                      <a:gd name="T11" fmla="*/ 1 h 66"/>
                      <a:gd name="T12" fmla="*/ 29 w 49"/>
                      <a:gd name="T13" fmla="*/ 0 h 66"/>
                      <a:gd name="T14" fmla="*/ 0 w 49"/>
                      <a:gd name="T15" fmla="*/ 17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66">
                        <a:moveTo>
                          <a:pt x="0" y="17"/>
                        </a:moveTo>
                        <a:cubicBezTo>
                          <a:pt x="0" y="50"/>
                          <a:pt x="0" y="50"/>
                          <a:pt x="0" y="50"/>
                        </a:cubicBezTo>
                        <a:cubicBezTo>
                          <a:pt x="29" y="66"/>
                          <a:pt x="29" y="66"/>
                          <a:pt x="29" y="66"/>
                        </a:cubicBezTo>
                        <a:cubicBezTo>
                          <a:pt x="49" y="54"/>
                          <a:pt x="49" y="54"/>
                          <a:pt x="49" y="54"/>
                        </a:cubicBezTo>
                        <a:cubicBezTo>
                          <a:pt x="47" y="44"/>
                          <a:pt x="43" y="33"/>
                          <a:pt x="39" y="21"/>
                        </a:cubicBezTo>
                        <a:cubicBezTo>
                          <a:pt x="37" y="14"/>
                          <a:pt x="34" y="7"/>
                          <a:pt x="31" y="1"/>
                        </a:cubicBezTo>
                        <a:cubicBezTo>
                          <a:pt x="29" y="0"/>
                          <a:pt x="29" y="0"/>
                          <a:pt x="29" y="0"/>
                        </a:cubicBezTo>
                        <a:lnTo>
                          <a:pt x="0" y="17"/>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35" name="Freeform 36">
                    <a:extLst>
                      <a:ext uri="{FF2B5EF4-FFF2-40B4-BE49-F238E27FC236}">
                        <a16:creationId xmlns:a16="http://schemas.microsoft.com/office/drawing/2014/main" id="{46BB3642-410C-4D92-97A7-1D7A767CE6C4}"/>
                      </a:ext>
                    </a:extLst>
                  </p:cNvPr>
                  <p:cNvSpPr>
                    <a:spLocks/>
                  </p:cNvSpPr>
                  <p:nvPr/>
                </p:nvSpPr>
                <p:spPr bwMode="auto">
                  <a:xfrm>
                    <a:off x="7912090" y="2887656"/>
                    <a:ext cx="112713" cy="127000"/>
                  </a:xfrm>
                  <a:custGeom>
                    <a:avLst/>
                    <a:gdLst>
                      <a:gd name="T0" fmla="*/ 29 w 58"/>
                      <a:gd name="T1" fmla="*/ 0 h 66"/>
                      <a:gd name="T2" fmla="*/ 0 w 58"/>
                      <a:gd name="T3" fmla="*/ 16 h 66"/>
                      <a:gd name="T4" fmla="*/ 0 w 58"/>
                      <a:gd name="T5" fmla="*/ 49 h 66"/>
                      <a:gd name="T6" fmla="*/ 29 w 58"/>
                      <a:gd name="T7" fmla="*/ 66 h 66"/>
                      <a:gd name="T8" fmla="*/ 50 w 58"/>
                      <a:gd name="T9" fmla="*/ 54 h 66"/>
                      <a:gd name="T10" fmla="*/ 58 w 58"/>
                      <a:gd name="T11" fmla="*/ 28 h 66"/>
                      <a:gd name="T12" fmla="*/ 58 w 58"/>
                      <a:gd name="T13" fmla="*/ 16 h 66"/>
                      <a:gd name="T14" fmla="*/ 29 w 58"/>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66">
                        <a:moveTo>
                          <a:pt x="29" y="0"/>
                        </a:moveTo>
                        <a:cubicBezTo>
                          <a:pt x="0" y="16"/>
                          <a:pt x="0" y="16"/>
                          <a:pt x="0" y="16"/>
                        </a:cubicBezTo>
                        <a:cubicBezTo>
                          <a:pt x="0" y="49"/>
                          <a:pt x="0" y="49"/>
                          <a:pt x="0" y="49"/>
                        </a:cubicBezTo>
                        <a:cubicBezTo>
                          <a:pt x="29" y="66"/>
                          <a:pt x="29" y="66"/>
                          <a:pt x="29" y="66"/>
                        </a:cubicBezTo>
                        <a:cubicBezTo>
                          <a:pt x="50" y="54"/>
                          <a:pt x="50" y="54"/>
                          <a:pt x="50" y="54"/>
                        </a:cubicBezTo>
                        <a:cubicBezTo>
                          <a:pt x="53" y="45"/>
                          <a:pt x="55" y="36"/>
                          <a:pt x="58" y="28"/>
                        </a:cubicBezTo>
                        <a:cubicBezTo>
                          <a:pt x="58" y="16"/>
                          <a:pt x="58" y="16"/>
                          <a:pt x="58" y="16"/>
                        </a:cubicBezTo>
                        <a:lnTo>
                          <a:pt x="29" y="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36" name="Freeform 37">
                    <a:extLst>
                      <a:ext uri="{FF2B5EF4-FFF2-40B4-BE49-F238E27FC236}">
                        <a16:creationId xmlns:a16="http://schemas.microsoft.com/office/drawing/2014/main" id="{CA1A2782-706D-4042-9A58-1421B195D4A6}"/>
                      </a:ext>
                    </a:extLst>
                  </p:cNvPr>
                  <p:cNvSpPr>
                    <a:spLocks/>
                  </p:cNvSpPr>
                  <p:nvPr/>
                </p:nvSpPr>
                <p:spPr bwMode="auto">
                  <a:xfrm>
                    <a:off x="7972414" y="2784467"/>
                    <a:ext cx="90488" cy="128588"/>
                  </a:xfrm>
                  <a:custGeom>
                    <a:avLst/>
                    <a:gdLst>
                      <a:gd name="T0" fmla="*/ 29 w 47"/>
                      <a:gd name="T1" fmla="*/ 0 h 66"/>
                      <a:gd name="T2" fmla="*/ 0 w 47"/>
                      <a:gd name="T3" fmla="*/ 16 h 66"/>
                      <a:gd name="T4" fmla="*/ 0 w 47"/>
                      <a:gd name="T5" fmla="*/ 49 h 66"/>
                      <a:gd name="T6" fmla="*/ 29 w 47"/>
                      <a:gd name="T7" fmla="*/ 66 h 66"/>
                      <a:gd name="T8" fmla="*/ 32 w 47"/>
                      <a:gd name="T9" fmla="*/ 64 h 66"/>
                      <a:gd name="T10" fmla="*/ 47 w 47"/>
                      <a:gd name="T11" fmla="*/ 10 h 66"/>
                      <a:gd name="T12" fmla="*/ 29 w 47"/>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47" h="66">
                        <a:moveTo>
                          <a:pt x="29" y="0"/>
                        </a:moveTo>
                        <a:cubicBezTo>
                          <a:pt x="0" y="16"/>
                          <a:pt x="0" y="16"/>
                          <a:pt x="0" y="16"/>
                        </a:cubicBezTo>
                        <a:cubicBezTo>
                          <a:pt x="0" y="49"/>
                          <a:pt x="0" y="49"/>
                          <a:pt x="0" y="49"/>
                        </a:cubicBezTo>
                        <a:cubicBezTo>
                          <a:pt x="29" y="66"/>
                          <a:pt x="29" y="66"/>
                          <a:pt x="29" y="66"/>
                        </a:cubicBezTo>
                        <a:cubicBezTo>
                          <a:pt x="32" y="64"/>
                          <a:pt x="32" y="64"/>
                          <a:pt x="32" y="64"/>
                        </a:cubicBezTo>
                        <a:cubicBezTo>
                          <a:pt x="37" y="45"/>
                          <a:pt x="43" y="28"/>
                          <a:pt x="47" y="10"/>
                        </a:cubicBezTo>
                        <a:lnTo>
                          <a:pt x="29" y="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37" name="Freeform 38">
                    <a:extLst>
                      <a:ext uri="{FF2B5EF4-FFF2-40B4-BE49-F238E27FC236}">
                        <a16:creationId xmlns:a16="http://schemas.microsoft.com/office/drawing/2014/main" id="{9BBEF869-56A8-4A5F-BE15-E1D079FB6E9C}"/>
                      </a:ext>
                    </a:extLst>
                  </p:cNvPr>
                  <p:cNvSpPr>
                    <a:spLocks/>
                  </p:cNvSpPr>
                  <p:nvPr/>
                </p:nvSpPr>
                <p:spPr bwMode="auto">
                  <a:xfrm>
                    <a:off x="7912089" y="3092442"/>
                    <a:ext cx="69850" cy="122238"/>
                  </a:xfrm>
                  <a:custGeom>
                    <a:avLst/>
                    <a:gdLst>
                      <a:gd name="T0" fmla="*/ 29 w 36"/>
                      <a:gd name="T1" fmla="*/ 0 h 63"/>
                      <a:gd name="T2" fmla="*/ 0 w 36"/>
                      <a:gd name="T3" fmla="*/ 17 h 63"/>
                      <a:gd name="T4" fmla="*/ 0 w 36"/>
                      <a:gd name="T5" fmla="*/ 50 h 63"/>
                      <a:gd name="T6" fmla="*/ 23 w 36"/>
                      <a:gd name="T7" fmla="*/ 63 h 63"/>
                      <a:gd name="T8" fmla="*/ 36 w 36"/>
                      <a:gd name="T9" fmla="*/ 4 h 63"/>
                      <a:gd name="T10" fmla="*/ 29 w 36"/>
                      <a:gd name="T11" fmla="*/ 0 h 63"/>
                    </a:gdLst>
                    <a:ahLst/>
                    <a:cxnLst>
                      <a:cxn ang="0">
                        <a:pos x="T0" y="T1"/>
                      </a:cxn>
                      <a:cxn ang="0">
                        <a:pos x="T2" y="T3"/>
                      </a:cxn>
                      <a:cxn ang="0">
                        <a:pos x="T4" y="T5"/>
                      </a:cxn>
                      <a:cxn ang="0">
                        <a:pos x="T6" y="T7"/>
                      </a:cxn>
                      <a:cxn ang="0">
                        <a:pos x="T8" y="T9"/>
                      </a:cxn>
                      <a:cxn ang="0">
                        <a:pos x="T10" y="T11"/>
                      </a:cxn>
                    </a:cxnLst>
                    <a:rect l="0" t="0" r="r" b="b"/>
                    <a:pathLst>
                      <a:path w="36" h="63">
                        <a:moveTo>
                          <a:pt x="29" y="0"/>
                        </a:moveTo>
                        <a:cubicBezTo>
                          <a:pt x="0" y="17"/>
                          <a:pt x="0" y="17"/>
                          <a:pt x="0" y="17"/>
                        </a:cubicBezTo>
                        <a:cubicBezTo>
                          <a:pt x="0" y="50"/>
                          <a:pt x="0" y="50"/>
                          <a:pt x="0" y="50"/>
                        </a:cubicBezTo>
                        <a:cubicBezTo>
                          <a:pt x="23" y="63"/>
                          <a:pt x="23" y="63"/>
                          <a:pt x="23" y="63"/>
                        </a:cubicBezTo>
                        <a:cubicBezTo>
                          <a:pt x="27" y="43"/>
                          <a:pt x="31" y="23"/>
                          <a:pt x="36" y="4"/>
                        </a:cubicBezTo>
                        <a:lnTo>
                          <a:pt x="29" y="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38" name="Freeform 39">
                    <a:extLst>
                      <a:ext uri="{FF2B5EF4-FFF2-40B4-BE49-F238E27FC236}">
                        <a16:creationId xmlns:a16="http://schemas.microsoft.com/office/drawing/2014/main" id="{AA695BED-9F4A-42B3-AE58-E301245221B7}"/>
                      </a:ext>
                    </a:extLst>
                  </p:cNvPr>
                  <p:cNvSpPr>
                    <a:spLocks/>
                  </p:cNvSpPr>
                  <p:nvPr/>
                </p:nvSpPr>
                <p:spPr bwMode="auto">
                  <a:xfrm>
                    <a:off x="7972415" y="3001955"/>
                    <a:ext cx="33338" cy="90488"/>
                  </a:xfrm>
                  <a:custGeom>
                    <a:avLst/>
                    <a:gdLst>
                      <a:gd name="T0" fmla="*/ 0 w 17"/>
                      <a:gd name="T1" fmla="*/ 10 h 47"/>
                      <a:gd name="T2" fmla="*/ 0 w 17"/>
                      <a:gd name="T3" fmla="*/ 43 h 47"/>
                      <a:gd name="T4" fmla="*/ 5 w 17"/>
                      <a:gd name="T5" fmla="*/ 47 h 47"/>
                      <a:gd name="T6" fmla="*/ 9 w 17"/>
                      <a:gd name="T7" fmla="*/ 33 h 47"/>
                      <a:gd name="T8" fmla="*/ 17 w 17"/>
                      <a:gd name="T9" fmla="*/ 0 h 47"/>
                      <a:gd name="T10" fmla="*/ 0 w 17"/>
                      <a:gd name="T11" fmla="*/ 10 h 47"/>
                    </a:gdLst>
                    <a:ahLst/>
                    <a:cxnLst>
                      <a:cxn ang="0">
                        <a:pos x="T0" y="T1"/>
                      </a:cxn>
                      <a:cxn ang="0">
                        <a:pos x="T2" y="T3"/>
                      </a:cxn>
                      <a:cxn ang="0">
                        <a:pos x="T4" y="T5"/>
                      </a:cxn>
                      <a:cxn ang="0">
                        <a:pos x="T6" y="T7"/>
                      </a:cxn>
                      <a:cxn ang="0">
                        <a:pos x="T8" y="T9"/>
                      </a:cxn>
                      <a:cxn ang="0">
                        <a:pos x="T10" y="T11"/>
                      </a:cxn>
                    </a:cxnLst>
                    <a:rect l="0" t="0" r="r" b="b"/>
                    <a:pathLst>
                      <a:path w="17" h="47">
                        <a:moveTo>
                          <a:pt x="0" y="10"/>
                        </a:moveTo>
                        <a:cubicBezTo>
                          <a:pt x="0" y="43"/>
                          <a:pt x="0" y="43"/>
                          <a:pt x="0" y="43"/>
                        </a:cubicBezTo>
                        <a:cubicBezTo>
                          <a:pt x="5" y="47"/>
                          <a:pt x="5" y="47"/>
                          <a:pt x="5" y="47"/>
                        </a:cubicBezTo>
                        <a:cubicBezTo>
                          <a:pt x="7" y="42"/>
                          <a:pt x="8" y="38"/>
                          <a:pt x="9" y="33"/>
                        </a:cubicBezTo>
                        <a:cubicBezTo>
                          <a:pt x="12" y="22"/>
                          <a:pt x="14" y="11"/>
                          <a:pt x="17" y="0"/>
                        </a:cubicBezTo>
                        <a:lnTo>
                          <a:pt x="0" y="1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39" name="Freeform 40">
                    <a:extLst>
                      <a:ext uri="{FF2B5EF4-FFF2-40B4-BE49-F238E27FC236}">
                        <a16:creationId xmlns:a16="http://schemas.microsoft.com/office/drawing/2014/main" id="{7E7C2C37-D7CE-42E1-94B7-938B31E5DD1C}"/>
                      </a:ext>
                    </a:extLst>
                  </p:cNvPr>
                  <p:cNvSpPr>
                    <a:spLocks/>
                  </p:cNvSpPr>
                  <p:nvPr/>
                </p:nvSpPr>
                <p:spPr bwMode="auto">
                  <a:xfrm>
                    <a:off x="7912090" y="3314691"/>
                    <a:ext cx="26987" cy="85725"/>
                  </a:xfrm>
                  <a:custGeom>
                    <a:avLst/>
                    <a:gdLst>
                      <a:gd name="T0" fmla="*/ 0 w 14"/>
                      <a:gd name="T1" fmla="*/ 8 h 44"/>
                      <a:gd name="T2" fmla="*/ 0 w 14"/>
                      <a:gd name="T3" fmla="*/ 41 h 44"/>
                      <a:gd name="T4" fmla="*/ 5 w 14"/>
                      <a:gd name="T5" fmla="*/ 44 h 44"/>
                      <a:gd name="T6" fmla="*/ 14 w 14"/>
                      <a:gd name="T7" fmla="*/ 0 h 44"/>
                      <a:gd name="T8" fmla="*/ 0 w 14"/>
                      <a:gd name="T9" fmla="*/ 8 h 44"/>
                    </a:gdLst>
                    <a:ahLst/>
                    <a:cxnLst>
                      <a:cxn ang="0">
                        <a:pos x="T0" y="T1"/>
                      </a:cxn>
                      <a:cxn ang="0">
                        <a:pos x="T2" y="T3"/>
                      </a:cxn>
                      <a:cxn ang="0">
                        <a:pos x="T4" y="T5"/>
                      </a:cxn>
                      <a:cxn ang="0">
                        <a:pos x="T6" y="T7"/>
                      </a:cxn>
                      <a:cxn ang="0">
                        <a:pos x="T8" y="T9"/>
                      </a:cxn>
                    </a:cxnLst>
                    <a:rect l="0" t="0" r="r" b="b"/>
                    <a:pathLst>
                      <a:path w="14" h="44">
                        <a:moveTo>
                          <a:pt x="0" y="8"/>
                        </a:moveTo>
                        <a:cubicBezTo>
                          <a:pt x="0" y="41"/>
                          <a:pt x="0" y="41"/>
                          <a:pt x="0" y="41"/>
                        </a:cubicBezTo>
                        <a:cubicBezTo>
                          <a:pt x="5" y="44"/>
                          <a:pt x="5" y="44"/>
                          <a:pt x="5" y="44"/>
                        </a:cubicBezTo>
                        <a:cubicBezTo>
                          <a:pt x="8" y="29"/>
                          <a:pt x="11" y="15"/>
                          <a:pt x="14" y="0"/>
                        </a:cubicBezTo>
                        <a:lnTo>
                          <a:pt x="0" y="8"/>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40" name="Freeform 41">
                    <a:extLst>
                      <a:ext uri="{FF2B5EF4-FFF2-40B4-BE49-F238E27FC236}">
                        <a16:creationId xmlns:a16="http://schemas.microsoft.com/office/drawing/2014/main" id="{3DE61E99-6108-4172-AE30-94A699BCF2B9}"/>
                      </a:ext>
                    </a:extLst>
                  </p:cNvPr>
                  <p:cNvSpPr>
                    <a:spLocks/>
                  </p:cNvSpPr>
                  <p:nvPr/>
                </p:nvSpPr>
                <p:spPr bwMode="auto">
                  <a:xfrm>
                    <a:off x="7853353" y="3195629"/>
                    <a:ext cx="103187" cy="127000"/>
                  </a:xfrm>
                  <a:custGeom>
                    <a:avLst/>
                    <a:gdLst>
                      <a:gd name="T0" fmla="*/ 0 w 53"/>
                      <a:gd name="T1" fmla="*/ 17 h 66"/>
                      <a:gd name="T2" fmla="*/ 0 w 53"/>
                      <a:gd name="T3" fmla="*/ 50 h 66"/>
                      <a:gd name="T4" fmla="*/ 28 w 53"/>
                      <a:gd name="T5" fmla="*/ 66 h 66"/>
                      <a:gd name="T6" fmla="*/ 45 w 53"/>
                      <a:gd name="T7" fmla="*/ 57 h 66"/>
                      <a:gd name="T8" fmla="*/ 53 w 53"/>
                      <a:gd name="T9" fmla="*/ 14 h 66"/>
                      <a:gd name="T10" fmla="*/ 28 w 53"/>
                      <a:gd name="T11" fmla="*/ 0 h 66"/>
                      <a:gd name="T12" fmla="*/ 0 w 53"/>
                      <a:gd name="T13" fmla="*/ 17 h 66"/>
                    </a:gdLst>
                    <a:ahLst/>
                    <a:cxnLst>
                      <a:cxn ang="0">
                        <a:pos x="T0" y="T1"/>
                      </a:cxn>
                      <a:cxn ang="0">
                        <a:pos x="T2" y="T3"/>
                      </a:cxn>
                      <a:cxn ang="0">
                        <a:pos x="T4" y="T5"/>
                      </a:cxn>
                      <a:cxn ang="0">
                        <a:pos x="T6" y="T7"/>
                      </a:cxn>
                      <a:cxn ang="0">
                        <a:pos x="T8" y="T9"/>
                      </a:cxn>
                      <a:cxn ang="0">
                        <a:pos x="T10" y="T11"/>
                      </a:cxn>
                      <a:cxn ang="0">
                        <a:pos x="T12" y="T13"/>
                      </a:cxn>
                    </a:cxnLst>
                    <a:rect l="0" t="0" r="r" b="b"/>
                    <a:pathLst>
                      <a:path w="53" h="66">
                        <a:moveTo>
                          <a:pt x="0" y="17"/>
                        </a:moveTo>
                        <a:cubicBezTo>
                          <a:pt x="0" y="50"/>
                          <a:pt x="0" y="50"/>
                          <a:pt x="0" y="50"/>
                        </a:cubicBezTo>
                        <a:cubicBezTo>
                          <a:pt x="28" y="66"/>
                          <a:pt x="28" y="66"/>
                          <a:pt x="28" y="66"/>
                        </a:cubicBezTo>
                        <a:cubicBezTo>
                          <a:pt x="45" y="57"/>
                          <a:pt x="45" y="57"/>
                          <a:pt x="45" y="57"/>
                        </a:cubicBezTo>
                        <a:cubicBezTo>
                          <a:pt x="47" y="43"/>
                          <a:pt x="50" y="28"/>
                          <a:pt x="53" y="14"/>
                        </a:cubicBezTo>
                        <a:cubicBezTo>
                          <a:pt x="28" y="0"/>
                          <a:pt x="28" y="0"/>
                          <a:pt x="28" y="0"/>
                        </a:cubicBezTo>
                        <a:lnTo>
                          <a:pt x="0" y="17"/>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41" name="Freeform 42">
                    <a:extLst>
                      <a:ext uri="{FF2B5EF4-FFF2-40B4-BE49-F238E27FC236}">
                        <a16:creationId xmlns:a16="http://schemas.microsoft.com/office/drawing/2014/main" id="{8E4FF136-FDBE-452A-8451-82478A23055A}"/>
                      </a:ext>
                    </a:extLst>
                  </p:cNvPr>
                  <p:cNvSpPr>
                    <a:spLocks/>
                  </p:cNvSpPr>
                  <p:nvPr/>
                </p:nvSpPr>
                <p:spPr bwMode="auto">
                  <a:xfrm>
                    <a:off x="7794615" y="3505190"/>
                    <a:ext cx="98424" cy="128588"/>
                  </a:xfrm>
                  <a:custGeom>
                    <a:avLst/>
                    <a:gdLst>
                      <a:gd name="T0" fmla="*/ 29 w 51"/>
                      <a:gd name="T1" fmla="*/ 0 h 66"/>
                      <a:gd name="T2" fmla="*/ 0 w 51"/>
                      <a:gd name="T3" fmla="*/ 16 h 66"/>
                      <a:gd name="T4" fmla="*/ 0 w 51"/>
                      <a:gd name="T5" fmla="*/ 49 h 66"/>
                      <a:gd name="T6" fmla="*/ 29 w 51"/>
                      <a:gd name="T7" fmla="*/ 66 h 66"/>
                      <a:gd name="T8" fmla="*/ 34 w 51"/>
                      <a:gd name="T9" fmla="*/ 63 h 66"/>
                      <a:gd name="T10" fmla="*/ 51 w 51"/>
                      <a:gd name="T11" fmla="*/ 12 h 66"/>
                      <a:gd name="T12" fmla="*/ 29 w 51"/>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51" h="66">
                        <a:moveTo>
                          <a:pt x="29" y="0"/>
                        </a:moveTo>
                        <a:cubicBezTo>
                          <a:pt x="0" y="16"/>
                          <a:pt x="0" y="16"/>
                          <a:pt x="0" y="16"/>
                        </a:cubicBezTo>
                        <a:cubicBezTo>
                          <a:pt x="0" y="49"/>
                          <a:pt x="0" y="49"/>
                          <a:pt x="0" y="49"/>
                        </a:cubicBezTo>
                        <a:cubicBezTo>
                          <a:pt x="29" y="66"/>
                          <a:pt x="29" y="66"/>
                          <a:pt x="29" y="66"/>
                        </a:cubicBezTo>
                        <a:cubicBezTo>
                          <a:pt x="34" y="63"/>
                          <a:pt x="34" y="63"/>
                          <a:pt x="34" y="63"/>
                        </a:cubicBezTo>
                        <a:cubicBezTo>
                          <a:pt x="40" y="48"/>
                          <a:pt x="46" y="31"/>
                          <a:pt x="51" y="12"/>
                        </a:cubicBezTo>
                        <a:lnTo>
                          <a:pt x="29" y="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42" name="Freeform 43">
                    <a:extLst>
                      <a:ext uri="{FF2B5EF4-FFF2-40B4-BE49-F238E27FC236}">
                        <a16:creationId xmlns:a16="http://schemas.microsoft.com/office/drawing/2014/main" id="{29E8A235-B5FC-420B-84D2-7D72D8A7B77A}"/>
                      </a:ext>
                    </a:extLst>
                  </p:cNvPr>
                  <p:cNvSpPr>
                    <a:spLocks/>
                  </p:cNvSpPr>
                  <p:nvPr/>
                </p:nvSpPr>
                <p:spPr bwMode="auto">
                  <a:xfrm>
                    <a:off x="7853352" y="3400415"/>
                    <a:ext cx="66675" cy="120650"/>
                  </a:xfrm>
                  <a:custGeom>
                    <a:avLst/>
                    <a:gdLst>
                      <a:gd name="T0" fmla="*/ 28 w 34"/>
                      <a:gd name="T1" fmla="*/ 0 h 62"/>
                      <a:gd name="T2" fmla="*/ 0 w 34"/>
                      <a:gd name="T3" fmla="*/ 17 h 62"/>
                      <a:gd name="T4" fmla="*/ 0 w 34"/>
                      <a:gd name="T5" fmla="*/ 50 h 62"/>
                      <a:gd name="T6" fmla="*/ 21 w 34"/>
                      <a:gd name="T7" fmla="*/ 62 h 62"/>
                      <a:gd name="T8" fmla="*/ 34 w 34"/>
                      <a:gd name="T9" fmla="*/ 4 h 62"/>
                      <a:gd name="T10" fmla="*/ 28 w 34"/>
                      <a:gd name="T11" fmla="*/ 0 h 62"/>
                    </a:gdLst>
                    <a:ahLst/>
                    <a:cxnLst>
                      <a:cxn ang="0">
                        <a:pos x="T0" y="T1"/>
                      </a:cxn>
                      <a:cxn ang="0">
                        <a:pos x="T2" y="T3"/>
                      </a:cxn>
                      <a:cxn ang="0">
                        <a:pos x="T4" y="T5"/>
                      </a:cxn>
                      <a:cxn ang="0">
                        <a:pos x="T6" y="T7"/>
                      </a:cxn>
                      <a:cxn ang="0">
                        <a:pos x="T8" y="T9"/>
                      </a:cxn>
                      <a:cxn ang="0">
                        <a:pos x="T10" y="T11"/>
                      </a:cxn>
                    </a:cxnLst>
                    <a:rect l="0" t="0" r="r" b="b"/>
                    <a:pathLst>
                      <a:path w="34" h="62">
                        <a:moveTo>
                          <a:pt x="28" y="0"/>
                        </a:moveTo>
                        <a:cubicBezTo>
                          <a:pt x="0" y="17"/>
                          <a:pt x="0" y="17"/>
                          <a:pt x="0" y="17"/>
                        </a:cubicBezTo>
                        <a:cubicBezTo>
                          <a:pt x="0" y="50"/>
                          <a:pt x="0" y="50"/>
                          <a:pt x="0" y="50"/>
                        </a:cubicBezTo>
                        <a:cubicBezTo>
                          <a:pt x="21" y="62"/>
                          <a:pt x="21" y="62"/>
                          <a:pt x="21" y="62"/>
                        </a:cubicBezTo>
                        <a:cubicBezTo>
                          <a:pt x="26" y="44"/>
                          <a:pt x="30" y="24"/>
                          <a:pt x="34" y="4"/>
                        </a:cubicBezTo>
                        <a:lnTo>
                          <a:pt x="28" y="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43" name="Freeform 44">
                    <a:extLst>
                      <a:ext uri="{FF2B5EF4-FFF2-40B4-BE49-F238E27FC236}">
                        <a16:creationId xmlns:a16="http://schemas.microsoft.com/office/drawing/2014/main" id="{AC0FDC2E-1A90-4103-86DD-164689FB0AF9}"/>
                      </a:ext>
                    </a:extLst>
                  </p:cNvPr>
                  <p:cNvSpPr>
                    <a:spLocks/>
                  </p:cNvSpPr>
                  <p:nvPr/>
                </p:nvSpPr>
                <p:spPr bwMode="auto">
                  <a:xfrm>
                    <a:off x="7675552" y="3709979"/>
                    <a:ext cx="106363" cy="65087"/>
                  </a:xfrm>
                  <a:custGeom>
                    <a:avLst/>
                    <a:gdLst>
                      <a:gd name="T0" fmla="*/ 55 w 55"/>
                      <a:gd name="T1" fmla="*/ 15 h 33"/>
                      <a:gd name="T2" fmla="*/ 28 w 55"/>
                      <a:gd name="T3" fmla="*/ 0 h 33"/>
                      <a:gd name="T4" fmla="*/ 0 w 55"/>
                      <a:gd name="T5" fmla="*/ 16 h 33"/>
                      <a:gd name="T6" fmla="*/ 0 w 55"/>
                      <a:gd name="T7" fmla="*/ 33 h 33"/>
                      <a:gd name="T8" fmla="*/ 40 w 55"/>
                      <a:gd name="T9" fmla="*/ 23 h 33"/>
                      <a:gd name="T10" fmla="*/ 55 w 55"/>
                      <a:gd name="T11" fmla="*/ 15 h 33"/>
                    </a:gdLst>
                    <a:ahLst/>
                    <a:cxnLst>
                      <a:cxn ang="0">
                        <a:pos x="T0" y="T1"/>
                      </a:cxn>
                      <a:cxn ang="0">
                        <a:pos x="T2" y="T3"/>
                      </a:cxn>
                      <a:cxn ang="0">
                        <a:pos x="T4" y="T5"/>
                      </a:cxn>
                      <a:cxn ang="0">
                        <a:pos x="T6" y="T7"/>
                      </a:cxn>
                      <a:cxn ang="0">
                        <a:pos x="T8" y="T9"/>
                      </a:cxn>
                      <a:cxn ang="0">
                        <a:pos x="T10" y="T11"/>
                      </a:cxn>
                    </a:cxnLst>
                    <a:rect l="0" t="0" r="r" b="b"/>
                    <a:pathLst>
                      <a:path w="55" h="33">
                        <a:moveTo>
                          <a:pt x="55" y="15"/>
                        </a:moveTo>
                        <a:cubicBezTo>
                          <a:pt x="28" y="0"/>
                          <a:pt x="28" y="0"/>
                          <a:pt x="28" y="0"/>
                        </a:cubicBezTo>
                        <a:cubicBezTo>
                          <a:pt x="0" y="16"/>
                          <a:pt x="0" y="16"/>
                          <a:pt x="0" y="16"/>
                        </a:cubicBezTo>
                        <a:cubicBezTo>
                          <a:pt x="0" y="33"/>
                          <a:pt x="0" y="33"/>
                          <a:pt x="0" y="33"/>
                        </a:cubicBezTo>
                        <a:cubicBezTo>
                          <a:pt x="13" y="32"/>
                          <a:pt x="27" y="29"/>
                          <a:pt x="40" y="23"/>
                        </a:cubicBezTo>
                        <a:cubicBezTo>
                          <a:pt x="45" y="21"/>
                          <a:pt x="50" y="18"/>
                          <a:pt x="55" y="15"/>
                        </a:cubicBez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44" name="Freeform 45">
                    <a:extLst>
                      <a:ext uri="{FF2B5EF4-FFF2-40B4-BE49-F238E27FC236}">
                        <a16:creationId xmlns:a16="http://schemas.microsoft.com/office/drawing/2014/main" id="{4A16D5E5-9F8E-4FCD-95E6-D68C62AEE951}"/>
                      </a:ext>
                    </a:extLst>
                  </p:cNvPr>
                  <p:cNvSpPr>
                    <a:spLocks/>
                  </p:cNvSpPr>
                  <p:nvPr/>
                </p:nvSpPr>
                <p:spPr bwMode="auto">
                  <a:xfrm>
                    <a:off x="7734289" y="3608377"/>
                    <a:ext cx="112713" cy="125413"/>
                  </a:xfrm>
                  <a:custGeom>
                    <a:avLst/>
                    <a:gdLst>
                      <a:gd name="T0" fmla="*/ 58 w 58"/>
                      <a:gd name="T1" fmla="*/ 25 h 65"/>
                      <a:gd name="T2" fmla="*/ 58 w 58"/>
                      <a:gd name="T3" fmla="*/ 16 h 65"/>
                      <a:gd name="T4" fmla="*/ 29 w 58"/>
                      <a:gd name="T5" fmla="*/ 0 h 65"/>
                      <a:gd name="T6" fmla="*/ 0 w 58"/>
                      <a:gd name="T7" fmla="*/ 16 h 65"/>
                      <a:gd name="T8" fmla="*/ 0 w 58"/>
                      <a:gd name="T9" fmla="*/ 49 h 65"/>
                      <a:gd name="T10" fmla="*/ 28 w 58"/>
                      <a:gd name="T11" fmla="*/ 65 h 65"/>
                      <a:gd name="T12" fmla="*/ 58 w 58"/>
                      <a:gd name="T13" fmla="*/ 25 h 65"/>
                    </a:gdLst>
                    <a:ahLst/>
                    <a:cxnLst>
                      <a:cxn ang="0">
                        <a:pos x="T0" y="T1"/>
                      </a:cxn>
                      <a:cxn ang="0">
                        <a:pos x="T2" y="T3"/>
                      </a:cxn>
                      <a:cxn ang="0">
                        <a:pos x="T4" y="T5"/>
                      </a:cxn>
                      <a:cxn ang="0">
                        <a:pos x="T6" y="T7"/>
                      </a:cxn>
                      <a:cxn ang="0">
                        <a:pos x="T8" y="T9"/>
                      </a:cxn>
                      <a:cxn ang="0">
                        <a:pos x="T10" y="T11"/>
                      </a:cxn>
                      <a:cxn ang="0">
                        <a:pos x="T12" y="T13"/>
                      </a:cxn>
                    </a:cxnLst>
                    <a:rect l="0" t="0" r="r" b="b"/>
                    <a:pathLst>
                      <a:path w="58" h="65">
                        <a:moveTo>
                          <a:pt x="58" y="25"/>
                        </a:moveTo>
                        <a:cubicBezTo>
                          <a:pt x="58" y="16"/>
                          <a:pt x="58" y="16"/>
                          <a:pt x="58" y="16"/>
                        </a:cubicBezTo>
                        <a:cubicBezTo>
                          <a:pt x="29" y="0"/>
                          <a:pt x="29" y="0"/>
                          <a:pt x="29" y="0"/>
                        </a:cubicBezTo>
                        <a:cubicBezTo>
                          <a:pt x="0" y="16"/>
                          <a:pt x="0" y="16"/>
                          <a:pt x="0" y="16"/>
                        </a:cubicBezTo>
                        <a:cubicBezTo>
                          <a:pt x="0" y="49"/>
                          <a:pt x="0" y="49"/>
                          <a:pt x="0" y="49"/>
                        </a:cubicBezTo>
                        <a:cubicBezTo>
                          <a:pt x="28" y="65"/>
                          <a:pt x="28" y="65"/>
                          <a:pt x="28" y="65"/>
                        </a:cubicBezTo>
                        <a:cubicBezTo>
                          <a:pt x="39" y="56"/>
                          <a:pt x="49" y="42"/>
                          <a:pt x="58" y="25"/>
                        </a:cubicBez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45" name="Freeform 46">
                    <a:extLst>
                      <a:ext uri="{FF2B5EF4-FFF2-40B4-BE49-F238E27FC236}">
                        <a16:creationId xmlns:a16="http://schemas.microsoft.com/office/drawing/2014/main" id="{2D842DE6-E5DC-4572-A3EB-12CB2815E87D}"/>
                      </a:ext>
                    </a:extLst>
                  </p:cNvPr>
                  <p:cNvSpPr>
                    <a:spLocks/>
                  </p:cNvSpPr>
                  <p:nvPr/>
                </p:nvSpPr>
                <p:spPr bwMode="auto">
                  <a:xfrm>
                    <a:off x="7554903" y="3709978"/>
                    <a:ext cx="112713" cy="66675"/>
                  </a:xfrm>
                  <a:custGeom>
                    <a:avLst/>
                    <a:gdLst>
                      <a:gd name="T0" fmla="*/ 58 w 58"/>
                      <a:gd name="T1" fmla="*/ 33 h 34"/>
                      <a:gd name="T2" fmla="*/ 58 w 58"/>
                      <a:gd name="T3" fmla="*/ 16 h 34"/>
                      <a:gd name="T4" fmla="*/ 29 w 58"/>
                      <a:gd name="T5" fmla="*/ 0 h 34"/>
                      <a:gd name="T6" fmla="*/ 0 w 58"/>
                      <a:gd name="T7" fmla="*/ 16 h 34"/>
                      <a:gd name="T8" fmla="*/ 0 w 58"/>
                      <a:gd name="T9" fmla="*/ 22 h 34"/>
                      <a:gd name="T10" fmla="*/ 58 w 58"/>
                      <a:gd name="T11" fmla="*/ 33 h 34"/>
                    </a:gdLst>
                    <a:ahLst/>
                    <a:cxnLst>
                      <a:cxn ang="0">
                        <a:pos x="T0" y="T1"/>
                      </a:cxn>
                      <a:cxn ang="0">
                        <a:pos x="T2" y="T3"/>
                      </a:cxn>
                      <a:cxn ang="0">
                        <a:pos x="T4" y="T5"/>
                      </a:cxn>
                      <a:cxn ang="0">
                        <a:pos x="T6" y="T7"/>
                      </a:cxn>
                      <a:cxn ang="0">
                        <a:pos x="T8" y="T9"/>
                      </a:cxn>
                      <a:cxn ang="0">
                        <a:pos x="T10" y="T11"/>
                      </a:cxn>
                    </a:cxnLst>
                    <a:rect l="0" t="0" r="r" b="b"/>
                    <a:pathLst>
                      <a:path w="58" h="34">
                        <a:moveTo>
                          <a:pt x="58" y="33"/>
                        </a:moveTo>
                        <a:cubicBezTo>
                          <a:pt x="58" y="16"/>
                          <a:pt x="58" y="16"/>
                          <a:pt x="58" y="16"/>
                        </a:cubicBezTo>
                        <a:cubicBezTo>
                          <a:pt x="29" y="0"/>
                          <a:pt x="29" y="0"/>
                          <a:pt x="29" y="0"/>
                        </a:cubicBezTo>
                        <a:cubicBezTo>
                          <a:pt x="0" y="16"/>
                          <a:pt x="0" y="16"/>
                          <a:pt x="0" y="16"/>
                        </a:cubicBezTo>
                        <a:cubicBezTo>
                          <a:pt x="0" y="22"/>
                          <a:pt x="0" y="22"/>
                          <a:pt x="0" y="22"/>
                        </a:cubicBezTo>
                        <a:cubicBezTo>
                          <a:pt x="18" y="30"/>
                          <a:pt x="38" y="34"/>
                          <a:pt x="58" y="33"/>
                        </a:cubicBez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46" name="Freeform 47">
                    <a:extLst>
                      <a:ext uri="{FF2B5EF4-FFF2-40B4-BE49-F238E27FC236}">
                        <a16:creationId xmlns:a16="http://schemas.microsoft.com/office/drawing/2014/main" id="{441E5FB1-A0E0-47AE-8FC5-47741190982F}"/>
                      </a:ext>
                    </a:extLst>
                  </p:cNvPr>
                  <p:cNvSpPr>
                    <a:spLocks/>
                  </p:cNvSpPr>
                  <p:nvPr/>
                </p:nvSpPr>
                <p:spPr bwMode="auto">
                  <a:xfrm>
                    <a:off x="7491402" y="3709978"/>
                    <a:ext cx="55563" cy="39688"/>
                  </a:xfrm>
                  <a:custGeom>
                    <a:avLst/>
                    <a:gdLst>
                      <a:gd name="T0" fmla="*/ 29 w 29"/>
                      <a:gd name="T1" fmla="*/ 16 h 20"/>
                      <a:gd name="T2" fmla="*/ 0 w 29"/>
                      <a:gd name="T3" fmla="*/ 0 h 20"/>
                      <a:gd name="T4" fmla="*/ 0 w 29"/>
                      <a:gd name="T5" fmla="*/ 0 h 20"/>
                      <a:gd name="T6" fmla="*/ 29 w 29"/>
                      <a:gd name="T7" fmla="*/ 20 h 20"/>
                      <a:gd name="T8" fmla="*/ 29 w 29"/>
                      <a:gd name="T9" fmla="*/ 16 h 20"/>
                    </a:gdLst>
                    <a:ahLst/>
                    <a:cxnLst>
                      <a:cxn ang="0">
                        <a:pos x="T0" y="T1"/>
                      </a:cxn>
                      <a:cxn ang="0">
                        <a:pos x="T2" y="T3"/>
                      </a:cxn>
                      <a:cxn ang="0">
                        <a:pos x="T4" y="T5"/>
                      </a:cxn>
                      <a:cxn ang="0">
                        <a:pos x="T6" y="T7"/>
                      </a:cxn>
                      <a:cxn ang="0">
                        <a:pos x="T8" y="T9"/>
                      </a:cxn>
                    </a:cxnLst>
                    <a:rect l="0" t="0" r="r" b="b"/>
                    <a:pathLst>
                      <a:path w="29" h="20">
                        <a:moveTo>
                          <a:pt x="29" y="16"/>
                        </a:moveTo>
                        <a:cubicBezTo>
                          <a:pt x="0" y="0"/>
                          <a:pt x="0" y="0"/>
                          <a:pt x="0" y="0"/>
                        </a:cubicBezTo>
                        <a:cubicBezTo>
                          <a:pt x="0" y="0"/>
                          <a:pt x="0" y="0"/>
                          <a:pt x="0" y="0"/>
                        </a:cubicBezTo>
                        <a:cubicBezTo>
                          <a:pt x="9" y="8"/>
                          <a:pt x="19" y="15"/>
                          <a:pt x="29" y="20"/>
                        </a:cubicBezTo>
                        <a:lnTo>
                          <a:pt x="29" y="16"/>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47" name="Freeform 49">
                    <a:extLst>
                      <a:ext uri="{FF2B5EF4-FFF2-40B4-BE49-F238E27FC236}">
                        <a16:creationId xmlns:a16="http://schemas.microsoft.com/office/drawing/2014/main" id="{A8625FEA-E7D3-4AD9-BDCE-47F6C6647884}"/>
                      </a:ext>
                    </a:extLst>
                  </p:cNvPr>
                  <p:cNvSpPr>
                    <a:spLocks/>
                  </p:cNvSpPr>
                  <p:nvPr/>
                </p:nvSpPr>
                <p:spPr bwMode="auto">
                  <a:xfrm>
                    <a:off x="7318365" y="2887655"/>
                    <a:ext cx="111125" cy="127000"/>
                  </a:xfrm>
                  <a:custGeom>
                    <a:avLst/>
                    <a:gdLst>
                      <a:gd name="T0" fmla="*/ 57 w 57"/>
                      <a:gd name="T1" fmla="*/ 49 h 66"/>
                      <a:gd name="T2" fmla="*/ 57 w 57"/>
                      <a:gd name="T3" fmla="*/ 16 h 66"/>
                      <a:gd name="T4" fmla="*/ 28 w 57"/>
                      <a:gd name="T5" fmla="*/ 0 h 66"/>
                      <a:gd name="T6" fmla="*/ 0 w 57"/>
                      <a:gd name="T7" fmla="*/ 16 h 66"/>
                      <a:gd name="T8" fmla="*/ 11 w 57"/>
                      <a:gd name="T9" fmla="*/ 56 h 66"/>
                      <a:gd name="T10" fmla="*/ 28 w 57"/>
                      <a:gd name="T11" fmla="*/ 66 h 66"/>
                      <a:gd name="T12" fmla="*/ 57 w 57"/>
                      <a:gd name="T13" fmla="*/ 49 h 66"/>
                    </a:gdLst>
                    <a:ahLst/>
                    <a:cxnLst>
                      <a:cxn ang="0">
                        <a:pos x="T0" y="T1"/>
                      </a:cxn>
                      <a:cxn ang="0">
                        <a:pos x="T2" y="T3"/>
                      </a:cxn>
                      <a:cxn ang="0">
                        <a:pos x="T4" y="T5"/>
                      </a:cxn>
                      <a:cxn ang="0">
                        <a:pos x="T6" y="T7"/>
                      </a:cxn>
                      <a:cxn ang="0">
                        <a:pos x="T8" y="T9"/>
                      </a:cxn>
                      <a:cxn ang="0">
                        <a:pos x="T10" y="T11"/>
                      </a:cxn>
                      <a:cxn ang="0">
                        <a:pos x="T12" y="T13"/>
                      </a:cxn>
                    </a:cxnLst>
                    <a:rect l="0" t="0" r="r" b="b"/>
                    <a:pathLst>
                      <a:path w="57" h="66">
                        <a:moveTo>
                          <a:pt x="57" y="49"/>
                        </a:moveTo>
                        <a:cubicBezTo>
                          <a:pt x="57" y="16"/>
                          <a:pt x="57" y="16"/>
                          <a:pt x="57" y="16"/>
                        </a:cubicBezTo>
                        <a:cubicBezTo>
                          <a:pt x="28" y="0"/>
                          <a:pt x="28" y="0"/>
                          <a:pt x="28" y="0"/>
                        </a:cubicBezTo>
                        <a:cubicBezTo>
                          <a:pt x="0" y="16"/>
                          <a:pt x="0" y="16"/>
                          <a:pt x="0" y="16"/>
                        </a:cubicBezTo>
                        <a:cubicBezTo>
                          <a:pt x="4" y="29"/>
                          <a:pt x="7" y="42"/>
                          <a:pt x="11" y="56"/>
                        </a:cubicBezTo>
                        <a:cubicBezTo>
                          <a:pt x="28" y="66"/>
                          <a:pt x="28" y="66"/>
                          <a:pt x="28" y="66"/>
                        </a:cubicBezTo>
                        <a:lnTo>
                          <a:pt x="57" y="4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48" name="Freeform 50">
                    <a:extLst>
                      <a:ext uri="{FF2B5EF4-FFF2-40B4-BE49-F238E27FC236}">
                        <a16:creationId xmlns:a16="http://schemas.microsoft.com/office/drawing/2014/main" id="{25EBBB34-E9A6-4072-8D03-2D59EA2CA9E9}"/>
                      </a:ext>
                    </a:extLst>
                  </p:cNvPr>
                  <p:cNvSpPr>
                    <a:spLocks/>
                  </p:cNvSpPr>
                  <p:nvPr/>
                </p:nvSpPr>
                <p:spPr bwMode="auto">
                  <a:xfrm>
                    <a:off x="7362814" y="3092441"/>
                    <a:ext cx="66675" cy="122238"/>
                  </a:xfrm>
                  <a:custGeom>
                    <a:avLst/>
                    <a:gdLst>
                      <a:gd name="T0" fmla="*/ 11 w 34"/>
                      <a:gd name="T1" fmla="*/ 63 h 63"/>
                      <a:gd name="T2" fmla="*/ 34 w 34"/>
                      <a:gd name="T3" fmla="*/ 50 h 63"/>
                      <a:gd name="T4" fmla="*/ 34 w 34"/>
                      <a:gd name="T5" fmla="*/ 17 h 63"/>
                      <a:gd name="T6" fmla="*/ 5 w 34"/>
                      <a:gd name="T7" fmla="*/ 0 h 63"/>
                      <a:gd name="T8" fmla="*/ 0 w 34"/>
                      <a:gd name="T9" fmla="*/ 3 h 63"/>
                      <a:gd name="T10" fmla="*/ 11 w 34"/>
                      <a:gd name="T11" fmla="*/ 63 h 63"/>
                    </a:gdLst>
                    <a:ahLst/>
                    <a:cxnLst>
                      <a:cxn ang="0">
                        <a:pos x="T0" y="T1"/>
                      </a:cxn>
                      <a:cxn ang="0">
                        <a:pos x="T2" y="T3"/>
                      </a:cxn>
                      <a:cxn ang="0">
                        <a:pos x="T4" y="T5"/>
                      </a:cxn>
                      <a:cxn ang="0">
                        <a:pos x="T6" y="T7"/>
                      </a:cxn>
                      <a:cxn ang="0">
                        <a:pos x="T8" y="T9"/>
                      </a:cxn>
                      <a:cxn ang="0">
                        <a:pos x="T10" y="T11"/>
                      </a:cxn>
                    </a:cxnLst>
                    <a:rect l="0" t="0" r="r" b="b"/>
                    <a:pathLst>
                      <a:path w="34" h="63">
                        <a:moveTo>
                          <a:pt x="11" y="63"/>
                        </a:moveTo>
                        <a:cubicBezTo>
                          <a:pt x="34" y="50"/>
                          <a:pt x="34" y="50"/>
                          <a:pt x="34" y="50"/>
                        </a:cubicBezTo>
                        <a:cubicBezTo>
                          <a:pt x="34" y="17"/>
                          <a:pt x="34" y="17"/>
                          <a:pt x="34" y="17"/>
                        </a:cubicBezTo>
                        <a:cubicBezTo>
                          <a:pt x="5" y="0"/>
                          <a:pt x="5" y="0"/>
                          <a:pt x="5" y="0"/>
                        </a:cubicBezTo>
                        <a:cubicBezTo>
                          <a:pt x="0" y="3"/>
                          <a:pt x="0" y="3"/>
                          <a:pt x="0" y="3"/>
                        </a:cubicBezTo>
                        <a:cubicBezTo>
                          <a:pt x="5" y="22"/>
                          <a:pt x="8" y="42"/>
                          <a:pt x="11" y="63"/>
                        </a:cubicBez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49" name="Freeform 51">
                    <a:extLst>
                      <a:ext uri="{FF2B5EF4-FFF2-40B4-BE49-F238E27FC236}">
                        <a16:creationId xmlns:a16="http://schemas.microsoft.com/office/drawing/2014/main" id="{F3F649A4-9264-40CD-A86D-BDCE387B525F}"/>
                      </a:ext>
                    </a:extLst>
                  </p:cNvPr>
                  <p:cNvSpPr>
                    <a:spLocks/>
                  </p:cNvSpPr>
                  <p:nvPr/>
                </p:nvSpPr>
                <p:spPr bwMode="auto">
                  <a:xfrm>
                    <a:off x="7396152" y="3311517"/>
                    <a:ext cx="33338" cy="100012"/>
                  </a:xfrm>
                  <a:custGeom>
                    <a:avLst/>
                    <a:gdLst>
                      <a:gd name="T0" fmla="*/ 2 w 17"/>
                      <a:gd name="T1" fmla="*/ 52 h 52"/>
                      <a:gd name="T2" fmla="*/ 17 w 17"/>
                      <a:gd name="T3" fmla="*/ 43 h 52"/>
                      <a:gd name="T4" fmla="*/ 17 w 17"/>
                      <a:gd name="T5" fmla="*/ 10 h 52"/>
                      <a:gd name="T6" fmla="*/ 0 w 17"/>
                      <a:gd name="T7" fmla="*/ 0 h 52"/>
                      <a:gd name="T8" fmla="*/ 2 w 17"/>
                      <a:gd name="T9" fmla="*/ 52 h 52"/>
                    </a:gdLst>
                    <a:ahLst/>
                    <a:cxnLst>
                      <a:cxn ang="0">
                        <a:pos x="T0" y="T1"/>
                      </a:cxn>
                      <a:cxn ang="0">
                        <a:pos x="T2" y="T3"/>
                      </a:cxn>
                      <a:cxn ang="0">
                        <a:pos x="T4" y="T5"/>
                      </a:cxn>
                      <a:cxn ang="0">
                        <a:pos x="T6" y="T7"/>
                      </a:cxn>
                      <a:cxn ang="0">
                        <a:pos x="T8" y="T9"/>
                      </a:cxn>
                    </a:cxnLst>
                    <a:rect l="0" t="0" r="r" b="b"/>
                    <a:pathLst>
                      <a:path w="17" h="52">
                        <a:moveTo>
                          <a:pt x="2" y="52"/>
                        </a:moveTo>
                        <a:cubicBezTo>
                          <a:pt x="17" y="43"/>
                          <a:pt x="17" y="43"/>
                          <a:pt x="17" y="43"/>
                        </a:cubicBezTo>
                        <a:cubicBezTo>
                          <a:pt x="17" y="10"/>
                          <a:pt x="17" y="10"/>
                          <a:pt x="17" y="10"/>
                        </a:cubicBezTo>
                        <a:cubicBezTo>
                          <a:pt x="0" y="0"/>
                          <a:pt x="0" y="0"/>
                          <a:pt x="0" y="0"/>
                        </a:cubicBezTo>
                        <a:cubicBezTo>
                          <a:pt x="1" y="17"/>
                          <a:pt x="2" y="34"/>
                          <a:pt x="2" y="52"/>
                        </a:cubicBez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50" name="Freeform 52">
                    <a:extLst>
                      <a:ext uri="{FF2B5EF4-FFF2-40B4-BE49-F238E27FC236}">
                        <a16:creationId xmlns:a16="http://schemas.microsoft.com/office/drawing/2014/main" id="{1C71CC56-6C03-465F-8BAE-D2BFC1150442}"/>
                      </a:ext>
                    </a:extLst>
                  </p:cNvPr>
                  <p:cNvSpPr>
                    <a:spLocks/>
                  </p:cNvSpPr>
                  <p:nvPr/>
                </p:nvSpPr>
                <p:spPr bwMode="auto">
                  <a:xfrm>
                    <a:off x="7386628" y="3195630"/>
                    <a:ext cx="101600" cy="127000"/>
                  </a:xfrm>
                  <a:custGeom>
                    <a:avLst/>
                    <a:gdLst>
                      <a:gd name="T0" fmla="*/ 52 w 52"/>
                      <a:gd name="T1" fmla="*/ 50 h 66"/>
                      <a:gd name="T2" fmla="*/ 52 w 52"/>
                      <a:gd name="T3" fmla="*/ 17 h 66"/>
                      <a:gd name="T4" fmla="*/ 24 w 52"/>
                      <a:gd name="T5" fmla="*/ 0 h 66"/>
                      <a:gd name="T6" fmla="*/ 0 w 52"/>
                      <a:gd name="T7" fmla="*/ 14 h 66"/>
                      <a:gd name="T8" fmla="*/ 5 w 52"/>
                      <a:gd name="T9" fmla="*/ 55 h 66"/>
                      <a:gd name="T10" fmla="*/ 24 w 52"/>
                      <a:gd name="T11" fmla="*/ 66 h 66"/>
                      <a:gd name="T12" fmla="*/ 52 w 52"/>
                      <a:gd name="T13" fmla="*/ 50 h 66"/>
                    </a:gdLst>
                    <a:ahLst/>
                    <a:cxnLst>
                      <a:cxn ang="0">
                        <a:pos x="T0" y="T1"/>
                      </a:cxn>
                      <a:cxn ang="0">
                        <a:pos x="T2" y="T3"/>
                      </a:cxn>
                      <a:cxn ang="0">
                        <a:pos x="T4" y="T5"/>
                      </a:cxn>
                      <a:cxn ang="0">
                        <a:pos x="T6" y="T7"/>
                      </a:cxn>
                      <a:cxn ang="0">
                        <a:pos x="T8" y="T9"/>
                      </a:cxn>
                      <a:cxn ang="0">
                        <a:pos x="T10" y="T11"/>
                      </a:cxn>
                      <a:cxn ang="0">
                        <a:pos x="T12" y="T13"/>
                      </a:cxn>
                    </a:cxnLst>
                    <a:rect l="0" t="0" r="r" b="b"/>
                    <a:pathLst>
                      <a:path w="52" h="66">
                        <a:moveTo>
                          <a:pt x="52" y="50"/>
                        </a:moveTo>
                        <a:cubicBezTo>
                          <a:pt x="52" y="17"/>
                          <a:pt x="52" y="17"/>
                          <a:pt x="52" y="17"/>
                        </a:cubicBezTo>
                        <a:cubicBezTo>
                          <a:pt x="24" y="0"/>
                          <a:pt x="24" y="0"/>
                          <a:pt x="24" y="0"/>
                        </a:cubicBezTo>
                        <a:cubicBezTo>
                          <a:pt x="0" y="14"/>
                          <a:pt x="0" y="14"/>
                          <a:pt x="0" y="14"/>
                        </a:cubicBezTo>
                        <a:cubicBezTo>
                          <a:pt x="2" y="27"/>
                          <a:pt x="3" y="41"/>
                          <a:pt x="5" y="55"/>
                        </a:cubicBezTo>
                        <a:cubicBezTo>
                          <a:pt x="24" y="66"/>
                          <a:pt x="24" y="66"/>
                          <a:pt x="24" y="66"/>
                        </a:cubicBezTo>
                        <a:lnTo>
                          <a:pt x="52" y="5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51" name="Freeform 53">
                    <a:extLst>
                      <a:ext uri="{FF2B5EF4-FFF2-40B4-BE49-F238E27FC236}">
                        <a16:creationId xmlns:a16="http://schemas.microsoft.com/office/drawing/2014/main" id="{0C77C63D-D3F4-4F20-9F4E-ACA636E00D8B}"/>
                      </a:ext>
                    </a:extLst>
                  </p:cNvPr>
                  <p:cNvSpPr>
                    <a:spLocks/>
                  </p:cNvSpPr>
                  <p:nvPr/>
                </p:nvSpPr>
                <p:spPr bwMode="auto">
                  <a:xfrm>
                    <a:off x="7400914" y="3521065"/>
                    <a:ext cx="28576" cy="82551"/>
                  </a:xfrm>
                  <a:custGeom>
                    <a:avLst/>
                    <a:gdLst>
                      <a:gd name="T0" fmla="*/ 15 w 15"/>
                      <a:gd name="T1" fmla="*/ 8 h 43"/>
                      <a:gd name="T2" fmla="*/ 0 w 15"/>
                      <a:gd name="T3" fmla="*/ 0 h 43"/>
                      <a:gd name="T4" fmla="*/ 11 w 15"/>
                      <a:gd name="T5" fmla="*/ 43 h 43"/>
                      <a:gd name="T6" fmla="*/ 15 w 15"/>
                      <a:gd name="T7" fmla="*/ 41 h 43"/>
                      <a:gd name="T8" fmla="*/ 15 w 15"/>
                      <a:gd name="T9" fmla="*/ 8 h 43"/>
                    </a:gdLst>
                    <a:ahLst/>
                    <a:cxnLst>
                      <a:cxn ang="0">
                        <a:pos x="T0" y="T1"/>
                      </a:cxn>
                      <a:cxn ang="0">
                        <a:pos x="T2" y="T3"/>
                      </a:cxn>
                      <a:cxn ang="0">
                        <a:pos x="T4" y="T5"/>
                      </a:cxn>
                      <a:cxn ang="0">
                        <a:pos x="T6" y="T7"/>
                      </a:cxn>
                      <a:cxn ang="0">
                        <a:pos x="T8" y="T9"/>
                      </a:cxn>
                    </a:cxnLst>
                    <a:rect l="0" t="0" r="r" b="b"/>
                    <a:pathLst>
                      <a:path w="15" h="43">
                        <a:moveTo>
                          <a:pt x="15" y="8"/>
                        </a:moveTo>
                        <a:cubicBezTo>
                          <a:pt x="0" y="0"/>
                          <a:pt x="0" y="0"/>
                          <a:pt x="0" y="0"/>
                        </a:cubicBezTo>
                        <a:cubicBezTo>
                          <a:pt x="2" y="16"/>
                          <a:pt x="6" y="30"/>
                          <a:pt x="11" y="43"/>
                        </a:cubicBezTo>
                        <a:cubicBezTo>
                          <a:pt x="15" y="41"/>
                          <a:pt x="15" y="41"/>
                          <a:pt x="15" y="41"/>
                        </a:cubicBezTo>
                        <a:lnTo>
                          <a:pt x="15" y="8"/>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52" name="Freeform 54">
                    <a:extLst>
                      <a:ext uri="{FF2B5EF4-FFF2-40B4-BE49-F238E27FC236}">
                        <a16:creationId xmlns:a16="http://schemas.microsoft.com/office/drawing/2014/main" id="{A7412DA2-6BD9-42B7-B957-89321E159A70}"/>
                      </a:ext>
                    </a:extLst>
                  </p:cNvPr>
                  <p:cNvSpPr>
                    <a:spLocks/>
                  </p:cNvSpPr>
                  <p:nvPr/>
                </p:nvSpPr>
                <p:spPr bwMode="auto">
                  <a:xfrm>
                    <a:off x="7396153" y="3400416"/>
                    <a:ext cx="92075" cy="130174"/>
                  </a:xfrm>
                  <a:custGeom>
                    <a:avLst/>
                    <a:gdLst>
                      <a:gd name="T0" fmla="*/ 47 w 47"/>
                      <a:gd name="T1" fmla="*/ 50 h 67"/>
                      <a:gd name="T2" fmla="*/ 47 w 47"/>
                      <a:gd name="T3" fmla="*/ 17 h 67"/>
                      <a:gd name="T4" fmla="*/ 19 w 47"/>
                      <a:gd name="T5" fmla="*/ 0 h 67"/>
                      <a:gd name="T6" fmla="*/ 2 w 47"/>
                      <a:gd name="T7" fmla="*/ 10 h 67"/>
                      <a:gd name="T8" fmla="*/ 0 w 47"/>
                      <a:gd name="T9" fmla="*/ 46 h 67"/>
                      <a:gd name="T10" fmla="*/ 1 w 47"/>
                      <a:gd name="T11" fmla="*/ 57 h 67"/>
                      <a:gd name="T12" fmla="*/ 19 w 47"/>
                      <a:gd name="T13" fmla="*/ 67 h 67"/>
                      <a:gd name="T14" fmla="*/ 47 w 47"/>
                      <a:gd name="T15" fmla="*/ 5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67">
                        <a:moveTo>
                          <a:pt x="47" y="50"/>
                        </a:moveTo>
                        <a:cubicBezTo>
                          <a:pt x="47" y="17"/>
                          <a:pt x="47" y="17"/>
                          <a:pt x="47" y="17"/>
                        </a:cubicBezTo>
                        <a:cubicBezTo>
                          <a:pt x="19" y="0"/>
                          <a:pt x="19" y="0"/>
                          <a:pt x="19" y="0"/>
                        </a:cubicBezTo>
                        <a:cubicBezTo>
                          <a:pt x="2" y="10"/>
                          <a:pt x="2" y="10"/>
                          <a:pt x="2" y="10"/>
                        </a:cubicBezTo>
                        <a:cubicBezTo>
                          <a:pt x="2" y="22"/>
                          <a:pt x="1" y="34"/>
                          <a:pt x="0" y="46"/>
                        </a:cubicBezTo>
                        <a:cubicBezTo>
                          <a:pt x="1" y="49"/>
                          <a:pt x="1" y="53"/>
                          <a:pt x="1" y="57"/>
                        </a:cubicBezTo>
                        <a:cubicBezTo>
                          <a:pt x="19" y="67"/>
                          <a:pt x="19" y="67"/>
                          <a:pt x="19" y="67"/>
                        </a:cubicBezTo>
                        <a:lnTo>
                          <a:pt x="47" y="5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53" name="Freeform 55">
                    <a:extLst>
                      <a:ext uri="{FF2B5EF4-FFF2-40B4-BE49-F238E27FC236}">
                        <a16:creationId xmlns:a16="http://schemas.microsoft.com/office/drawing/2014/main" id="{E53B7D17-C0C4-41BA-96A1-49B16ADF3060}"/>
                      </a:ext>
                    </a:extLst>
                  </p:cNvPr>
                  <p:cNvSpPr>
                    <a:spLocks/>
                  </p:cNvSpPr>
                  <p:nvPr/>
                </p:nvSpPr>
                <p:spPr bwMode="auto">
                  <a:xfrm>
                    <a:off x="7424728" y="3608378"/>
                    <a:ext cx="63499" cy="96838"/>
                  </a:xfrm>
                  <a:custGeom>
                    <a:avLst/>
                    <a:gdLst>
                      <a:gd name="T0" fmla="*/ 32 w 32"/>
                      <a:gd name="T1" fmla="*/ 49 h 50"/>
                      <a:gd name="T2" fmla="*/ 32 w 32"/>
                      <a:gd name="T3" fmla="*/ 16 h 50"/>
                      <a:gd name="T4" fmla="*/ 4 w 32"/>
                      <a:gd name="T5" fmla="*/ 0 h 50"/>
                      <a:gd name="T6" fmla="*/ 0 w 32"/>
                      <a:gd name="T7" fmla="*/ 2 h 50"/>
                      <a:gd name="T8" fmla="*/ 31 w 32"/>
                      <a:gd name="T9" fmla="*/ 50 h 50"/>
                      <a:gd name="T10" fmla="*/ 32 w 32"/>
                      <a:gd name="T11" fmla="*/ 49 h 50"/>
                    </a:gdLst>
                    <a:ahLst/>
                    <a:cxnLst>
                      <a:cxn ang="0">
                        <a:pos x="T0" y="T1"/>
                      </a:cxn>
                      <a:cxn ang="0">
                        <a:pos x="T2" y="T3"/>
                      </a:cxn>
                      <a:cxn ang="0">
                        <a:pos x="T4" y="T5"/>
                      </a:cxn>
                      <a:cxn ang="0">
                        <a:pos x="T6" y="T7"/>
                      </a:cxn>
                      <a:cxn ang="0">
                        <a:pos x="T8" y="T9"/>
                      </a:cxn>
                      <a:cxn ang="0">
                        <a:pos x="T10" y="T11"/>
                      </a:cxn>
                    </a:cxnLst>
                    <a:rect l="0" t="0" r="r" b="b"/>
                    <a:pathLst>
                      <a:path w="32" h="50">
                        <a:moveTo>
                          <a:pt x="32" y="49"/>
                        </a:moveTo>
                        <a:cubicBezTo>
                          <a:pt x="32" y="16"/>
                          <a:pt x="32" y="16"/>
                          <a:pt x="32" y="16"/>
                        </a:cubicBezTo>
                        <a:cubicBezTo>
                          <a:pt x="4" y="0"/>
                          <a:pt x="4" y="0"/>
                          <a:pt x="4" y="0"/>
                        </a:cubicBezTo>
                        <a:cubicBezTo>
                          <a:pt x="0" y="2"/>
                          <a:pt x="0" y="2"/>
                          <a:pt x="0" y="2"/>
                        </a:cubicBezTo>
                        <a:cubicBezTo>
                          <a:pt x="8" y="22"/>
                          <a:pt x="18" y="37"/>
                          <a:pt x="31" y="50"/>
                        </a:cubicBezTo>
                        <a:lnTo>
                          <a:pt x="32" y="4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54" name="Freeform 57">
                    <a:extLst>
                      <a:ext uri="{FF2B5EF4-FFF2-40B4-BE49-F238E27FC236}">
                        <a16:creationId xmlns:a16="http://schemas.microsoft.com/office/drawing/2014/main" id="{4C1F0465-1C1B-46E8-AA73-147CA1253EC3}"/>
                      </a:ext>
                    </a:extLst>
                  </p:cNvPr>
                  <p:cNvSpPr>
                    <a:spLocks/>
                  </p:cNvSpPr>
                  <p:nvPr/>
                </p:nvSpPr>
                <p:spPr bwMode="auto">
                  <a:xfrm>
                    <a:off x="7248512" y="2476494"/>
                    <a:ext cx="60324" cy="127000"/>
                  </a:xfrm>
                  <a:custGeom>
                    <a:avLst/>
                    <a:gdLst>
                      <a:gd name="T0" fmla="*/ 31 w 31"/>
                      <a:gd name="T1" fmla="*/ 49 h 65"/>
                      <a:gd name="T2" fmla="*/ 31 w 31"/>
                      <a:gd name="T3" fmla="*/ 16 h 65"/>
                      <a:gd name="T4" fmla="*/ 5 w 31"/>
                      <a:gd name="T5" fmla="*/ 0 h 65"/>
                      <a:gd name="T6" fmla="*/ 2 w 31"/>
                      <a:gd name="T7" fmla="*/ 65 h 65"/>
                      <a:gd name="T8" fmla="*/ 3 w 31"/>
                      <a:gd name="T9" fmla="*/ 65 h 65"/>
                      <a:gd name="T10" fmla="*/ 31 w 31"/>
                      <a:gd name="T11" fmla="*/ 49 h 65"/>
                    </a:gdLst>
                    <a:ahLst/>
                    <a:cxnLst>
                      <a:cxn ang="0">
                        <a:pos x="T0" y="T1"/>
                      </a:cxn>
                      <a:cxn ang="0">
                        <a:pos x="T2" y="T3"/>
                      </a:cxn>
                      <a:cxn ang="0">
                        <a:pos x="T4" y="T5"/>
                      </a:cxn>
                      <a:cxn ang="0">
                        <a:pos x="T6" y="T7"/>
                      </a:cxn>
                      <a:cxn ang="0">
                        <a:pos x="T8" y="T9"/>
                      </a:cxn>
                      <a:cxn ang="0">
                        <a:pos x="T10" y="T11"/>
                      </a:cxn>
                    </a:cxnLst>
                    <a:rect l="0" t="0" r="r" b="b"/>
                    <a:pathLst>
                      <a:path w="31" h="65">
                        <a:moveTo>
                          <a:pt x="31" y="49"/>
                        </a:moveTo>
                        <a:cubicBezTo>
                          <a:pt x="31" y="16"/>
                          <a:pt x="31" y="16"/>
                          <a:pt x="31" y="16"/>
                        </a:cubicBezTo>
                        <a:cubicBezTo>
                          <a:pt x="5" y="0"/>
                          <a:pt x="5" y="0"/>
                          <a:pt x="5" y="0"/>
                        </a:cubicBezTo>
                        <a:cubicBezTo>
                          <a:pt x="1" y="21"/>
                          <a:pt x="0" y="43"/>
                          <a:pt x="2" y="65"/>
                        </a:cubicBezTo>
                        <a:cubicBezTo>
                          <a:pt x="3" y="65"/>
                          <a:pt x="3" y="65"/>
                          <a:pt x="3" y="65"/>
                        </a:cubicBezTo>
                        <a:lnTo>
                          <a:pt x="31" y="4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55" name="Freeform 1184">
                    <a:extLst>
                      <a:ext uri="{FF2B5EF4-FFF2-40B4-BE49-F238E27FC236}">
                        <a16:creationId xmlns:a16="http://schemas.microsoft.com/office/drawing/2014/main" id="{7C63E59E-6D86-4647-86E3-E3C1547796E6}"/>
                      </a:ext>
                    </a:extLst>
                  </p:cNvPr>
                  <p:cNvSpPr>
                    <a:spLocks/>
                  </p:cNvSpPr>
                  <p:nvPr/>
                </p:nvSpPr>
                <p:spPr bwMode="auto">
                  <a:xfrm>
                    <a:off x="7262800" y="2686041"/>
                    <a:ext cx="46037" cy="104775"/>
                  </a:xfrm>
                  <a:custGeom>
                    <a:avLst/>
                    <a:gdLst>
                      <a:gd name="T0" fmla="*/ 24 w 24"/>
                      <a:gd name="T1" fmla="*/ 14 h 54"/>
                      <a:gd name="T2" fmla="*/ 0 w 24"/>
                      <a:gd name="T3" fmla="*/ 0 h 54"/>
                      <a:gd name="T4" fmla="*/ 12 w 24"/>
                      <a:gd name="T5" fmla="*/ 54 h 54"/>
                      <a:gd name="T6" fmla="*/ 24 w 24"/>
                      <a:gd name="T7" fmla="*/ 47 h 54"/>
                      <a:gd name="T8" fmla="*/ 24 w 24"/>
                      <a:gd name="T9" fmla="*/ 14 h 54"/>
                    </a:gdLst>
                    <a:ahLst/>
                    <a:cxnLst>
                      <a:cxn ang="0">
                        <a:pos x="T0" y="T1"/>
                      </a:cxn>
                      <a:cxn ang="0">
                        <a:pos x="T2" y="T3"/>
                      </a:cxn>
                      <a:cxn ang="0">
                        <a:pos x="T4" y="T5"/>
                      </a:cxn>
                      <a:cxn ang="0">
                        <a:pos x="T6" y="T7"/>
                      </a:cxn>
                      <a:cxn ang="0">
                        <a:pos x="T8" y="T9"/>
                      </a:cxn>
                    </a:cxnLst>
                    <a:rect l="0" t="0" r="r" b="b"/>
                    <a:pathLst>
                      <a:path w="24" h="54">
                        <a:moveTo>
                          <a:pt x="24" y="14"/>
                        </a:moveTo>
                        <a:cubicBezTo>
                          <a:pt x="0" y="0"/>
                          <a:pt x="0" y="0"/>
                          <a:pt x="0" y="0"/>
                        </a:cubicBezTo>
                        <a:cubicBezTo>
                          <a:pt x="3" y="18"/>
                          <a:pt x="7" y="36"/>
                          <a:pt x="12" y="54"/>
                        </a:cubicBezTo>
                        <a:cubicBezTo>
                          <a:pt x="24" y="47"/>
                          <a:pt x="24" y="47"/>
                          <a:pt x="24" y="47"/>
                        </a:cubicBezTo>
                        <a:lnTo>
                          <a:pt x="24" y="14"/>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56" name="Freeform 1185">
                    <a:extLst>
                      <a:ext uri="{FF2B5EF4-FFF2-40B4-BE49-F238E27FC236}">
                        <a16:creationId xmlns:a16="http://schemas.microsoft.com/office/drawing/2014/main" id="{2277A250-28BA-4328-9A54-2FAA46ADBD8C}"/>
                      </a:ext>
                    </a:extLst>
                  </p:cNvPr>
                  <p:cNvSpPr>
                    <a:spLocks/>
                  </p:cNvSpPr>
                  <p:nvPr/>
                </p:nvSpPr>
                <p:spPr bwMode="auto">
                  <a:xfrm>
                    <a:off x="7288199" y="2784466"/>
                    <a:ext cx="80962" cy="127000"/>
                  </a:xfrm>
                  <a:custGeom>
                    <a:avLst/>
                    <a:gdLst>
                      <a:gd name="T0" fmla="*/ 42 w 42"/>
                      <a:gd name="T1" fmla="*/ 49 h 65"/>
                      <a:gd name="T2" fmla="*/ 42 w 42"/>
                      <a:gd name="T3" fmla="*/ 16 h 65"/>
                      <a:gd name="T4" fmla="*/ 13 w 42"/>
                      <a:gd name="T5" fmla="*/ 0 h 65"/>
                      <a:gd name="T6" fmla="*/ 0 w 42"/>
                      <a:gd name="T7" fmla="*/ 7 h 65"/>
                      <a:gd name="T8" fmla="*/ 15 w 42"/>
                      <a:gd name="T9" fmla="*/ 65 h 65"/>
                      <a:gd name="T10" fmla="*/ 42 w 42"/>
                      <a:gd name="T11" fmla="*/ 49 h 65"/>
                    </a:gdLst>
                    <a:ahLst/>
                    <a:cxnLst>
                      <a:cxn ang="0">
                        <a:pos x="T0" y="T1"/>
                      </a:cxn>
                      <a:cxn ang="0">
                        <a:pos x="T2" y="T3"/>
                      </a:cxn>
                      <a:cxn ang="0">
                        <a:pos x="T4" y="T5"/>
                      </a:cxn>
                      <a:cxn ang="0">
                        <a:pos x="T6" y="T7"/>
                      </a:cxn>
                      <a:cxn ang="0">
                        <a:pos x="T8" y="T9"/>
                      </a:cxn>
                      <a:cxn ang="0">
                        <a:pos x="T10" y="T11"/>
                      </a:cxn>
                    </a:cxnLst>
                    <a:rect l="0" t="0" r="r" b="b"/>
                    <a:pathLst>
                      <a:path w="42" h="65">
                        <a:moveTo>
                          <a:pt x="42" y="49"/>
                        </a:moveTo>
                        <a:cubicBezTo>
                          <a:pt x="42" y="16"/>
                          <a:pt x="42" y="16"/>
                          <a:pt x="42" y="16"/>
                        </a:cubicBezTo>
                        <a:cubicBezTo>
                          <a:pt x="13" y="0"/>
                          <a:pt x="13" y="0"/>
                          <a:pt x="13" y="0"/>
                        </a:cubicBezTo>
                        <a:cubicBezTo>
                          <a:pt x="0" y="7"/>
                          <a:pt x="0" y="7"/>
                          <a:pt x="0" y="7"/>
                        </a:cubicBezTo>
                        <a:cubicBezTo>
                          <a:pt x="5" y="26"/>
                          <a:pt x="10" y="45"/>
                          <a:pt x="15" y="65"/>
                        </a:cubicBezTo>
                        <a:lnTo>
                          <a:pt x="42" y="4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57" name="Freeform 1186">
                    <a:extLst>
                      <a:ext uri="{FF2B5EF4-FFF2-40B4-BE49-F238E27FC236}">
                        <a16:creationId xmlns:a16="http://schemas.microsoft.com/office/drawing/2014/main" id="{865E2292-871D-44BD-B44F-A47F59DDDAA5}"/>
                      </a:ext>
                    </a:extLst>
                  </p:cNvPr>
                  <p:cNvSpPr>
                    <a:spLocks/>
                  </p:cNvSpPr>
                  <p:nvPr/>
                </p:nvSpPr>
                <p:spPr bwMode="auto">
                  <a:xfrm>
                    <a:off x="7342175" y="3005127"/>
                    <a:ext cx="26987" cy="85725"/>
                  </a:xfrm>
                  <a:custGeom>
                    <a:avLst/>
                    <a:gdLst>
                      <a:gd name="T0" fmla="*/ 14 w 14"/>
                      <a:gd name="T1" fmla="*/ 8 h 44"/>
                      <a:gd name="T2" fmla="*/ 0 w 14"/>
                      <a:gd name="T3" fmla="*/ 0 h 44"/>
                      <a:gd name="T4" fmla="*/ 10 w 14"/>
                      <a:gd name="T5" fmla="*/ 44 h 44"/>
                      <a:gd name="T6" fmla="*/ 14 w 14"/>
                      <a:gd name="T7" fmla="*/ 41 h 44"/>
                      <a:gd name="T8" fmla="*/ 14 w 14"/>
                      <a:gd name="T9" fmla="*/ 8 h 44"/>
                    </a:gdLst>
                    <a:ahLst/>
                    <a:cxnLst>
                      <a:cxn ang="0">
                        <a:pos x="T0" y="T1"/>
                      </a:cxn>
                      <a:cxn ang="0">
                        <a:pos x="T2" y="T3"/>
                      </a:cxn>
                      <a:cxn ang="0">
                        <a:pos x="T4" y="T5"/>
                      </a:cxn>
                      <a:cxn ang="0">
                        <a:pos x="T6" y="T7"/>
                      </a:cxn>
                      <a:cxn ang="0">
                        <a:pos x="T8" y="T9"/>
                      </a:cxn>
                    </a:cxnLst>
                    <a:rect l="0" t="0" r="r" b="b"/>
                    <a:pathLst>
                      <a:path w="14" h="44">
                        <a:moveTo>
                          <a:pt x="14" y="8"/>
                        </a:moveTo>
                        <a:cubicBezTo>
                          <a:pt x="0" y="0"/>
                          <a:pt x="0" y="0"/>
                          <a:pt x="0" y="0"/>
                        </a:cubicBezTo>
                        <a:cubicBezTo>
                          <a:pt x="4" y="14"/>
                          <a:pt x="7" y="29"/>
                          <a:pt x="10" y="44"/>
                        </a:cubicBezTo>
                        <a:cubicBezTo>
                          <a:pt x="14" y="41"/>
                          <a:pt x="14" y="41"/>
                          <a:pt x="14" y="41"/>
                        </a:cubicBezTo>
                        <a:lnTo>
                          <a:pt x="14" y="8"/>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58" name="Freeform 64">
                    <a:extLst>
                      <a:ext uri="{FF2B5EF4-FFF2-40B4-BE49-F238E27FC236}">
                        <a16:creationId xmlns:a16="http://schemas.microsoft.com/office/drawing/2014/main" id="{1DCD44D3-FE0D-483D-A882-774CAB36EA55}"/>
                      </a:ext>
                    </a:extLst>
                  </p:cNvPr>
                  <p:cNvSpPr>
                    <a:spLocks/>
                  </p:cNvSpPr>
                  <p:nvPr/>
                </p:nvSpPr>
                <p:spPr bwMode="auto">
                  <a:xfrm>
                    <a:off x="7675548" y="2474905"/>
                    <a:ext cx="111125" cy="128588"/>
                  </a:xfrm>
                  <a:custGeom>
                    <a:avLst/>
                    <a:gdLst>
                      <a:gd name="T0" fmla="*/ 70 w 70"/>
                      <a:gd name="T1" fmla="*/ 21 h 81"/>
                      <a:gd name="T2" fmla="*/ 34 w 70"/>
                      <a:gd name="T3" fmla="*/ 0 h 81"/>
                      <a:gd name="T4" fmla="*/ 0 w 70"/>
                      <a:gd name="T5" fmla="*/ 21 h 81"/>
                      <a:gd name="T6" fmla="*/ 0 w 70"/>
                      <a:gd name="T7" fmla="*/ 61 h 81"/>
                      <a:gd name="T8" fmla="*/ 34 w 70"/>
                      <a:gd name="T9" fmla="*/ 81 h 81"/>
                      <a:gd name="T10" fmla="*/ 70 w 70"/>
                      <a:gd name="T11" fmla="*/ 61 h 81"/>
                      <a:gd name="T12" fmla="*/ 70 w 70"/>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70" h="81">
                        <a:moveTo>
                          <a:pt x="70" y="21"/>
                        </a:moveTo>
                        <a:lnTo>
                          <a:pt x="34" y="0"/>
                        </a:lnTo>
                        <a:lnTo>
                          <a:pt x="0" y="21"/>
                        </a:lnTo>
                        <a:lnTo>
                          <a:pt x="0" y="61"/>
                        </a:lnTo>
                        <a:lnTo>
                          <a:pt x="34" y="81"/>
                        </a:lnTo>
                        <a:lnTo>
                          <a:pt x="70" y="61"/>
                        </a:lnTo>
                        <a:lnTo>
                          <a:pt x="70"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59" name="Freeform 67">
                    <a:extLst>
                      <a:ext uri="{FF2B5EF4-FFF2-40B4-BE49-F238E27FC236}">
                        <a16:creationId xmlns:a16="http://schemas.microsoft.com/office/drawing/2014/main" id="{2E9BFAFA-D0D0-445E-9AEC-45AEFF7C6348}"/>
                      </a:ext>
                    </a:extLst>
                  </p:cNvPr>
                  <p:cNvSpPr>
                    <a:spLocks/>
                  </p:cNvSpPr>
                  <p:nvPr/>
                </p:nvSpPr>
                <p:spPr bwMode="auto">
                  <a:xfrm>
                    <a:off x="7316774" y="2474903"/>
                    <a:ext cx="112713" cy="128588"/>
                  </a:xfrm>
                  <a:custGeom>
                    <a:avLst/>
                    <a:gdLst>
                      <a:gd name="T0" fmla="*/ 71 w 71"/>
                      <a:gd name="T1" fmla="*/ 21 h 81"/>
                      <a:gd name="T2" fmla="*/ 36 w 71"/>
                      <a:gd name="T3" fmla="*/ 0 h 81"/>
                      <a:gd name="T4" fmla="*/ 0 w 71"/>
                      <a:gd name="T5" fmla="*/ 21 h 81"/>
                      <a:gd name="T6" fmla="*/ 0 w 71"/>
                      <a:gd name="T7" fmla="*/ 61 h 81"/>
                      <a:gd name="T8" fmla="*/ 36 w 71"/>
                      <a:gd name="T9" fmla="*/ 81 h 81"/>
                      <a:gd name="T10" fmla="*/ 71 w 71"/>
                      <a:gd name="T11" fmla="*/ 61 h 81"/>
                      <a:gd name="T12" fmla="*/ 71 w 71"/>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71" h="81">
                        <a:moveTo>
                          <a:pt x="71" y="21"/>
                        </a:moveTo>
                        <a:lnTo>
                          <a:pt x="36" y="0"/>
                        </a:lnTo>
                        <a:lnTo>
                          <a:pt x="0" y="21"/>
                        </a:lnTo>
                        <a:lnTo>
                          <a:pt x="0" y="61"/>
                        </a:lnTo>
                        <a:lnTo>
                          <a:pt x="36" y="81"/>
                        </a:lnTo>
                        <a:lnTo>
                          <a:pt x="71" y="61"/>
                        </a:lnTo>
                        <a:lnTo>
                          <a:pt x="71"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60" name="Freeform 68">
                    <a:extLst>
                      <a:ext uri="{FF2B5EF4-FFF2-40B4-BE49-F238E27FC236}">
                        <a16:creationId xmlns:a16="http://schemas.microsoft.com/office/drawing/2014/main" id="{E825A8F3-1D2D-48A3-BE26-5089AB540D45}"/>
                      </a:ext>
                    </a:extLst>
                  </p:cNvPr>
                  <p:cNvSpPr>
                    <a:spLocks/>
                  </p:cNvSpPr>
                  <p:nvPr/>
                </p:nvSpPr>
                <p:spPr bwMode="auto">
                  <a:xfrm>
                    <a:off x="7912086" y="2679690"/>
                    <a:ext cx="112713" cy="130174"/>
                  </a:xfrm>
                  <a:custGeom>
                    <a:avLst/>
                    <a:gdLst>
                      <a:gd name="T0" fmla="*/ 71 w 71"/>
                      <a:gd name="T1" fmla="*/ 21 h 82"/>
                      <a:gd name="T2" fmla="*/ 35 w 71"/>
                      <a:gd name="T3" fmla="*/ 0 h 82"/>
                      <a:gd name="T4" fmla="*/ 0 w 71"/>
                      <a:gd name="T5" fmla="*/ 21 h 82"/>
                      <a:gd name="T6" fmla="*/ 0 w 71"/>
                      <a:gd name="T7" fmla="*/ 61 h 82"/>
                      <a:gd name="T8" fmla="*/ 35 w 71"/>
                      <a:gd name="T9" fmla="*/ 82 h 82"/>
                      <a:gd name="T10" fmla="*/ 71 w 71"/>
                      <a:gd name="T11" fmla="*/ 61 h 82"/>
                      <a:gd name="T12" fmla="*/ 71 w 71"/>
                      <a:gd name="T13" fmla="*/ 21 h 82"/>
                    </a:gdLst>
                    <a:ahLst/>
                    <a:cxnLst>
                      <a:cxn ang="0">
                        <a:pos x="T0" y="T1"/>
                      </a:cxn>
                      <a:cxn ang="0">
                        <a:pos x="T2" y="T3"/>
                      </a:cxn>
                      <a:cxn ang="0">
                        <a:pos x="T4" y="T5"/>
                      </a:cxn>
                      <a:cxn ang="0">
                        <a:pos x="T6" y="T7"/>
                      </a:cxn>
                      <a:cxn ang="0">
                        <a:pos x="T8" y="T9"/>
                      </a:cxn>
                      <a:cxn ang="0">
                        <a:pos x="T10" y="T11"/>
                      </a:cxn>
                      <a:cxn ang="0">
                        <a:pos x="T12" y="T13"/>
                      </a:cxn>
                    </a:cxnLst>
                    <a:rect l="0" t="0" r="r" b="b"/>
                    <a:pathLst>
                      <a:path w="71" h="82">
                        <a:moveTo>
                          <a:pt x="71" y="21"/>
                        </a:moveTo>
                        <a:lnTo>
                          <a:pt x="35" y="0"/>
                        </a:lnTo>
                        <a:lnTo>
                          <a:pt x="0" y="21"/>
                        </a:lnTo>
                        <a:lnTo>
                          <a:pt x="0" y="61"/>
                        </a:lnTo>
                        <a:lnTo>
                          <a:pt x="35" y="82"/>
                        </a:lnTo>
                        <a:lnTo>
                          <a:pt x="71" y="61"/>
                        </a:lnTo>
                        <a:lnTo>
                          <a:pt x="71"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61" name="Freeform 69">
                    <a:extLst>
                      <a:ext uri="{FF2B5EF4-FFF2-40B4-BE49-F238E27FC236}">
                        <a16:creationId xmlns:a16="http://schemas.microsoft.com/office/drawing/2014/main" id="{56DEE2B2-373D-4D29-BBD0-FC2457EA23AA}"/>
                      </a:ext>
                    </a:extLst>
                  </p:cNvPr>
                  <p:cNvSpPr>
                    <a:spLocks/>
                  </p:cNvSpPr>
                  <p:nvPr/>
                </p:nvSpPr>
                <p:spPr bwMode="auto">
                  <a:xfrm>
                    <a:off x="7972414" y="2578092"/>
                    <a:ext cx="111125" cy="127000"/>
                  </a:xfrm>
                  <a:custGeom>
                    <a:avLst/>
                    <a:gdLst>
                      <a:gd name="T0" fmla="*/ 70 w 70"/>
                      <a:gd name="T1" fmla="*/ 20 h 80"/>
                      <a:gd name="T2" fmla="*/ 35 w 70"/>
                      <a:gd name="T3" fmla="*/ 0 h 80"/>
                      <a:gd name="T4" fmla="*/ 0 w 70"/>
                      <a:gd name="T5" fmla="*/ 20 h 80"/>
                      <a:gd name="T6" fmla="*/ 0 w 70"/>
                      <a:gd name="T7" fmla="*/ 61 h 80"/>
                      <a:gd name="T8" fmla="*/ 35 w 70"/>
                      <a:gd name="T9" fmla="*/ 80 h 80"/>
                      <a:gd name="T10" fmla="*/ 70 w 70"/>
                      <a:gd name="T11" fmla="*/ 61 h 80"/>
                      <a:gd name="T12" fmla="*/ 70 w 70"/>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20"/>
                        </a:moveTo>
                        <a:lnTo>
                          <a:pt x="35" y="0"/>
                        </a:lnTo>
                        <a:lnTo>
                          <a:pt x="0" y="20"/>
                        </a:lnTo>
                        <a:lnTo>
                          <a:pt x="0" y="61"/>
                        </a:lnTo>
                        <a:lnTo>
                          <a:pt x="35" y="80"/>
                        </a:lnTo>
                        <a:lnTo>
                          <a:pt x="70" y="61"/>
                        </a:lnTo>
                        <a:lnTo>
                          <a:pt x="70"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62" name="Freeform 70">
                    <a:extLst>
                      <a:ext uri="{FF2B5EF4-FFF2-40B4-BE49-F238E27FC236}">
                        <a16:creationId xmlns:a16="http://schemas.microsoft.com/office/drawing/2014/main" id="{00B4955D-4A32-49A6-9EBA-38FFE86A07E2}"/>
                      </a:ext>
                    </a:extLst>
                  </p:cNvPr>
                  <p:cNvSpPr>
                    <a:spLocks/>
                  </p:cNvSpPr>
                  <p:nvPr/>
                </p:nvSpPr>
                <p:spPr bwMode="auto">
                  <a:xfrm>
                    <a:off x="7794615" y="2679692"/>
                    <a:ext cx="109538" cy="130174"/>
                  </a:xfrm>
                  <a:custGeom>
                    <a:avLst/>
                    <a:gdLst>
                      <a:gd name="T0" fmla="*/ 69 w 69"/>
                      <a:gd name="T1" fmla="*/ 21 h 82"/>
                      <a:gd name="T2" fmla="*/ 35 w 69"/>
                      <a:gd name="T3" fmla="*/ 0 h 82"/>
                      <a:gd name="T4" fmla="*/ 0 w 69"/>
                      <a:gd name="T5" fmla="*/ 21 h 82"/>
                      <a:gd name="T6" fmla="*/ 0 w 69"/>
                      <a:gd name="T7" fmla="*/ 61 h 82"/>
                      <a:gd name="T8" fmla="*/ 35 w 69"/>
                      <a:gd name="T9" fmla="*/ 82 h 82"/>
                      <a:gd name="T10" fmla="*/ 69 w 69"/>
                      <a:gd name="T11" fmla="*/ 61 h 82"/>
                      <a:gd name="T12" fmla="*/ 69 w 69"/>
                      <a:gd name="T13" fmla="*/ 21 h 82"/>
                    </a:gdLst>
                    <a:ahLst/>
                    <a:cxnLst>
                      <a:cxn ang="0">
                        <a:pos x="T0" y="T1"/>
                      </a:cxn>
                      <a:cxn ang="0">
                        <a:pos x="T2" y="T3"/>
                      </a:cxn>
                      <a:cxn ang="0">
                        <a:pos x="T4" y="T5"/>
                      </a:cxn>
                      <a:cxn ang="0">
                        <a:pos x="T6" y="T7"/>
                      </a:cxn>
                      <a:cxn ang="0">
                        <a:pos x="T8" y="T9"/>
                      </a:cxn>
                      <a:cxn ang="0">
                        <a:pos x="T10" y="T11"/>
                      </a:cxn>
                      <a:cxn ang="0">
                        <a:pos x="T12" y="T13"/>
                      </a:cxn>
                    </a:cxnLst>
                    <a:rect l="0" t="0" r="r" b="b"/>
                    <a:pathLst>
                      <a:path w="69" h="82">
                        <a:moveTo>
                          <a:pt x="69" y="21"/>
                        </a:moveTo>
                        <a:lnTo>
                          <a:pt x="35" y="0"/>
                        </a:lnTo>
                        <a:lnTo>
                          <a:pt x="0" y="21"/>
                        </a:lnTo>
                        <a:lnTo>
                          <a:pt x="0" y="61"/>
                        </a:lnTo>
                        <a:lnTo>
                          <a:pt x="35" y="82"/>
                        </a:lnTo>
                        <a:lnTo>
                          <a:pt x="69" y="61"/>
                        </a:lnTo>
                        <a:lnTo>
                          <a:pt x="69"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63" name="Freeform 73">
                    <a:extLst>
                      <a:ext uri="{FF2B5EF4-FFF2-40B4-BE49-F238E27FC236}">
                        <a16:creationId xmlns:a16="http://schemas.microsoft.com/office/drawing/2014/main" id="{2DD8BA0C-FC31-4D6C-9088-0E9B0ACF4C26}"/>
                      </a:ext>
                    </a:extLst>
                  </p:cNvPr>
                  <p:cNvSpPr>
                    <a:spLocks/>
                  </p:cNvSpPr>
                  <p:nvPr/>
                </p:nvSpPr>
                <p:spPr bwMode="auto">
                  <a:xfrm>
                    <a:off x="7437428" y="2679692"/>
                    <a:ext cx="109538" cy="130174"/>
                  </a:xfrm>
                  <a:custGeom>
                    <a:avLst/>
                    <a:gdLst>
                      <a:gd name="T0" fmla="*/ 69 w 69"/>
                      <a:gd name="T1" fmla="*/ 21 h 82"/>
                      <a:gd name="T2" fmla="*/ 34 w 69"/>
                      <a:gd name="T3" fmla="*/ 0 h 82"/>
                      <a:gd name="T4" fmla="*/ 0 w 69"/>
                      <a:gd name="T5" fmla="*/ 21 h 82"/>
                      <a:gd name="T6" fmla="*/ 0 w 69"/>
                      <a:gd name="T7" fmla="*/ 61 h 82"/>
                      <a:gd name="T8" fmla="*/ 34 w 69"/>
                      <a:gd name="T9" fmla="*/ 82 h 82"/>
                      <a:gd name="T10" fmla="*/ 69 w 69"/>
                      <a:gd name="T11" fmla="*/ 61 h 82"/>
                      <a:gd name="T12" fmla="*/ 69 w 69"/>
                      <a:gd name="T13" fmla="*/ 21 h 82"/>
                    </a:gdLst>
                    <a:ahLst/>
                    <a:cxnLst>
                      <a:cxn ang="0">
                        <a:pos x="T0" y="T1"/>
                      </a:cxn>
                      <a:cxn ang="0">
                        <a:pos x="T2" y="T3"/>
                      </a:cxn>
                      <a:cxn ang="0">
                        <a:pos x="T4" y="T5"/>
                      </a:cxn>
                      <a:cxn ang="0">
                        <a:pos x="T6" y="T7"/>
                      </a:cxn>
                      <a:cxn ang="0">
                        <a:pos x="T8" y="T9"/>
                      </a:cxn>
                      <a:cxn ang="0">
                        <a:pos x="T10" y="T11"/>
                      </a:cxn>
                      <a:cxn ang="0">
                        <a:pos x="T12" y="T13"/>
                      </a:cxn>
                    </a:cxnLst>
                    <a:rect l="0" t="0" r="r" b="b"/>
                    <a:pathLst>
                      <a:path w="69" h="82">
                        <a:moveTo>
                          <a:pt x="69" y="21"/>
                        </a:moveTo>
                        <a:lnTo>
                          <a:pt x="34" y="0"/>
                        </a:lnTo>
                        <a:lnTo>
                          <a:pt x="0" y="21"/>
                        </a:lnTo>
                        <a:lnTo>
                          <a:pt x="0" y="61"/>
                        </a:lnTo>
                        <a:lnTo>
                          <a:pt x="34" y="82"/>
                        </a:lnTo>
                        <a:lnTo>
                          <a:pt x="69" y="61"/>
                        </a:lnTo>
                        <a:lnTo>
                          <a:pt x="69"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64" name="Freeform 74">
                    <a:extLst>
                      <a:ext uri="{FF2B5EF4-FFF2-40B4-BE49-F238E27FC236}">
                        <a16:creationId xmlns:a16="http://schemas.microsoft.com/office/drawing/2014/main" id="{21C74217-FEB0-44DD-A86C-26467CB637D3}"/>
                      </a:ext>
                    </a:extLst>
                  </p:cNvPr>
                  <p:cNvSpPr>
                    <a:spLocks/>
                  </p:cNvSpPr>
                  <p:nvPr/>
                </p:nvSpPr>
                <p:spPr bwMode="auto">
                  <a:xfrm>
                    <a:off x="7316778" y="2679692"/>
                    <a:ext cx="112713" cy="130174"/>
                  </a:xfrm>
                  <a:custGeom>
                    <a:avLst/>
                    <a:gdLst>
                      <a:gd name="T0" fmla="*/ 71 w 71"/>
                      <a:gd name="T1" fmla="*/ 21 h 82"/>
                      <a:gd name="T2" fmla="*/ 36 w 71"/>
                      <a:gd name="T3" fmla="*/ 0 h 82"/>
                      <a:gd name="T4" fmla="*/ 0 w 71"/>
                      <a:gd name="T5" fmla="*/ 21 h 82"/>
                      <a:gd name="T6" fmla="*/ 0 w 71"/>
                      <a:gd name="T7" fmla="*/ 61 h 82"/>
                      <a:gd name="T8" fmla="*/ 36 w 71"/>
                      <a:gd name="T9" fmla="*/ 82 h 82"/>
                      <a:gd name="T10" fmla="*/ 71 w 71"/>
                      <a:gd name="T11" fmla="*/ 61 h 82"/>
                      <a:gd name="T12" fmla="*/ 71 w 71"/>
                      <a:gd name="T13" fmla="*/ 21 h 82"/>
                    </a:gdLst>
                    <a:ahLst/>
                    <a:cxnLst>
                      <a:cxn ang="0">
                        <a:pos x="T0" y="T1"/>
                      </a:cxn>
                      <a:cxn ang="0">
                        <a:pos x="T2" y="T3"/>
                      </a:cxn>
                      <a:cxn ang="0">
                        <a:pos x="T4" y="T5"/>
                      </a:cxn>
                      <a:cxn ang="0">
                        <a:pos x="T6" y="T7"/>
                      </a:cxn>
                      <a:cxn ang="0">
                        <a:pos x="T8" y="T9"/>
                      </a:cxn>
                      <a:cxn ang="0">
                        <a:pos x="T10" y="T11"/>
                      </a:cxn>
                      <a:cxn ang="0">
                        <a:pos x="T12" y="T13"/>
                      </a:cxn>
                    </a:cxnLst>
                    <a:rect l="0" t="0" r="r" b="b"/>
                    <a:pathLst>
                      <a:path w="71" h="82">
                        <a:moveTo>
                          <a:pt x="71" y="21"/>
                        </a:moveTo>
                        <a:lnTo>
                          <a:pt x="36" y="0"/>
                        </a:lnTo>
                        <a:lnTo>
                          <a:pt x="0" y="21"/>
                        </a:lnTo>
                        <a:lnTo>
                          <a:pt x="0" y="61"/>
                        </a:lnTo>
                        <a:lnTo>
                          <a:pt x="36" y="82"/>
                        </a:lnTo>
                        <a:lnTo>
                          <a:pt x="71" y="61"/>
                        </a:lnTo>
                        <a:lnTo>
                          <a:pt x="71"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65" name="Freeform 75">
                    <a:extLst>
                      <a:ext uri="{FF2B5EF4-FFF2-40B4-BE49-F238E27FC236}">
                        <a16:creationId xmlns:a16="http://schemas.microsoft.com/office/drawing/2014/main" id="{C4236175-46F3-419C-BFAB-CD2A247F281B}"/>
                      </a:ext>
                    </a:extLst>
                  </p:cNvPr>
                  <p:cNvSpPr>
                    <a:spLocks/>
                  </p:cNvSpPr>
                  <p:nvPr/>
                </p:nvSpPr>
                <p:spPr bwMode="auto">
                  <a:xfrm>
                    <a:off x="7258035" y="2578093"/>
                    <a:ext cx="111125" cy="127000"/>
                  </a:xfrm>
                  <a:custGeom>
                    <a:avLst/>
                    <a:gdLst>
                      <a:gd name="T0" fmla="*/ 70 w 70"/>
                      <a:gd name="T1" fmla="*/ 20 h 80"/>
                      <a:gd name="T2" fmla="*/ 35 w 70"/>
                      <a:gd name="T3" fmla="*/ 0 h 80"/>
                      <a:gd name="T4" fmla="*/ 0 w 70"/>
                      <a:gd name="T5" fmla="*/ 20 h 80"/>
                      <a:gd name="T6" fmla="*/ 0 w 70"/>
                      <a:gd name="T7" fmla="*/ 61 h 80"/>
                      <a:gd name="T8" fmla="*/ 35 w 70"/>
                      <a:gd name="T9" fmla="*/ 80 h 80"/>
                      <a:gd name="T10" fmla="*/ 70 w 70"/>
                      <a:gd name="T11" fmla="*/ 61 h 80"/>
                      <a:gd name="T12" fmla="*/ 70 w 70"/>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20"/>
                        </a:moveTo>
                        <a:lnTo>
                          <a:pt x="35" y="0"/>
                        </a:lnTo>
                        <a:lnTo>
                          <a:pt x="0" y="20"/>
                        </a:lnTo>
                        <a:lnTo>
                          <a:pt x="0" y="61"/>
                        </a:lnTo>
                        <a:lnTo>
                          <a:pt x="35" y="80"/>
                        </a:lnTo>
                        <a:lnTo>
                          <a:pt x="70" y="61"/>
                        </a:lnTo>
                        <a:lnTo>
                          <a:pt x="70"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66" name="Freeform 76">
                    <a:extLst>
                      <a:ext uri="{FF2B5EF4-FFF2-40B4-BE49-F238E27FC236}">
                        <a16:creationId xmlns:a16="http://schemas.microsoft.com/office/drawing/2014/main" id="{65D64967-A7B5-468A-B0F8-15294D510179}"/>
                      </a:ext>
                    </a:extLst>
                  </p:cNvPr>
                  <p:cNvSpPr>
                    <a:spLocks/>
                  </p:cNvSpPr>
                  <p:nvPr/>
                </p:nvSpPr>
                <p:spPr bwMode="auto">
                  <a:xfrm>
                    <a:off x="7794608" y="2887654"/>
                    <a:ext cx="109538" cy="127000"/>
                  </a:xfrm>
                  <a:custGeom>
                    <a:avLst/>
                    <a:gdLst>
                      <a:gd name="T0" fmla="*/ 69 w 69"/>
                      <a:gd name="T1" fmla="*/ 19 h 80"/>
                      <a:gd name="T2" fmla="*/ 35 w 69"/>
                      <a:gd name="T3" fmla="*/ 0 h 80"/>
                      <a:gd name="T4" fmla="*/ 0 w 69"/>
                      <a:gd name="T5" fmla="*/ 19 h 80"/>
                      <a:gd name="T6" fmla="*/ 0 w 69"/>
                      <a:gd name="T7" fmla="*/ 60 h 80"/>
                      <a:gd name="T8" fmla="*/ 35 w 69"/>
                      <a:gd name="T9" fmla="*/ 80 h 80"/>
                      <a:gd name="T10" fmla="*/ 69 w 69"/>
                      <a:gd name="T11" fmla="*/ 60 h 80"/>
                      <a:gd name="T12" fmla="*/ 69 w 69"/>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19"/>
                        </a:moveTo>
                        <a:lnTo>
                          <a:pt x="35" y="0"/>
                        </a:lnTo>
                        <a:lnTo>
                          <a:pt x="0" y="19"/>
                        </a:lnTo>
                        <a:lnTo>
                          <a:pt x="0" y="60"/>
                        </a:lnTo>
                        <a:lnTo>
                          <a:pt x="35" y="80"/>
                        </a:lnTo>
                        <a:lnTo>
                          <a:pt x="69" y="60"/>
                        </a:lnTo>
                        <a:lnTo>
                          <a:pt x="69"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67" name="Freeform 77">
                    <a:extLst>
                      <a:ext uri="{FF2B5EF4-FFF2-40B4-BE49-F238E27FC236}">
                        <a16:creationId xmlns:a16="http://schemas.microsoft.com/office/drawing/2014/main" id="{2084DB9C-1332-4A02-A581-56DE2D916F1E}"/>
                      </a:ext>
                    </a:extLst>
                  </p:cNvPr>
                  <p:cNvSpPr>
                    <a:spLocks/>
                  </p:cNvSpPr>
                  <p:nvPr/>
                </p:nvSpPr>
                <p:spPr bwMode="auto">
                  <a:xfrm>
                    <a:off x="7794608" y="3092441"/>
                    <a:ext cx="109538" cy="128588"/>
                  </a:xfrm>
                  <a:custGeom>
                    <a:avLst/>
                    <a:gdLst>
                      <a:gd name="T0" fmla="*/ 69 w 69"/>
                      <a:gd name="T1" fmla="*/ 21 h 81"/>
                      <a:gd name="T2" fmla="*/ 35 w 69"/>
                      <a:gd name="T3" fmla="*/ 0 h 81"/>
                      <a:gd name="T4" fmla="*/ 0 w 69"/>
                      <a:gd name="T5" fmla="*/ 21 h 81"/>
                      <a:gd name="T6" fmla="*/ 0 w 69"/>
                      <a:gd name="T7" fmla="*/ 61 h 81"/>
                      <a:gd name="T8" fmla="*/ 35 w 69"/>
                      <a:gd name="T9" fmla="*/ 81 h 81"/>
                      <a:gd name="T10" fmla="*/ 69 w 69"/>
                      <a:gd name="T11" fmla="*/ 61 h 81"/>
                      <a:gd name="T12" fmla="*/ 69 w 69"/>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69" h="81">
                        <a:moveTo>
                          <a:pt x="69" y="21"/>
                        </a:moveTo>
                        <a:lnTo>
                          <a:pt x="35" y="0"/>
                        </a:lnTo>
                        <a:lnTo>
                          <a:pt x="0" y="21"/>
                        </a:lnTo>
                        <a:lnTo>
                          <a:pt x="0" y="61"/>
                        </a:lnTo>
                        <a:lnTo>
                          <a:pt x="35" y="81"/>
                        </a:lnTo>
                        <a:lnTo>
                          <a:pt x="69" y="61"/>
                        </a:lnTo>
                        <a:lnTo>
                          <a:pt x="69"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68" name="Freeform 78">
                    <a:extLst>
                      <a:ext uri="{FF2B5EF4-FFF2-40B4-BE49-F238E27FC236}">
                        <a16:creationId xmlns:a16="http://schemas.microsoft.com/office/drawing/2014/main" id="{944ADF88-233C-42B6-8172-5E22CDDEAF46}"/>
                      </a:ext>
                    </a:extLst>
                  </p:cNvPr>
                  <p:cNvSpPr>
                    <a:spLocks/>
                  </p:cNvSpPr>
                  <p:nvPr/>
                </p:nvSpPr>
                <p:spPr bwMode="auto">
                  <a:xfrm>
                    <a:off x="7853343" y="2990841"/>
                    <a:ext cx="111125" cy="127000"/>
                  </a:xfrm>
                  <a:custGeom>
                    <a:avLst/>
                    <a:gdLst>
                      <a:gd name="T0" fmla="*/ 70 w 70"/>
                      <a:gd name="T1" fmla="*/ 19 h 80"/>
                      <a:gd name="T2" fmla="*/ 35 w 70"/>
                      <a:gd name="T3" fmla="*/ 0 h 80"/>
                      <a:gd name="T4" fmla="*/ 0 w 70"/>
                      <a:gd name="T5" fmla="*/ 19 h 80"/>
                      <a:gd name="T6" fmla="*/ 0 w 70"/>
                      <a:gd name="T7" fmla="*/ 59 h 80"/>
                      <a:gd name="T8" fmla="*/ 35 w 70"/>
                      <a:gd name="T9" fmla="*/ 80 h 80"/>
                      <a:gd name="T10" fmla="*/ 70 w 70"/>
                      <a:gd name="T11" fmla="*/ 59 h 80"/>
                      <a:gd name="T12" fmla="*/ 70 w 70"/>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19"/>
                        </a:moveTo>
                        <a:lnTo>
                          <a:pt x="35" y="0"/>
                        </a:lnTo>
                        <a:lnTo>
                          <a:pt x="0" y="19"/>
                        </a:lnTo>
                        <a:lnTo>
                          <a:pt x="0" y="59"/>
                        </a:lnTo>
                        <a:lnTo>
                          <a:pt x="35" y="80"/>
                        </a:lnTo>
                        <a:lnTo>
                          <a:pt x="70" y="59"/>
                        </a:lnTo>
                        <a:lnTo>
                          <a:pt x="70"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69" name="Freeform 79">
                    <a:extLst>
                      <a:ext uri="{FF2B5EF4-FFF2-40B4-BE49-F238E27FC236}">
                        <a16:creationId xmlns:a16="http://schemas.microsoft.com/office/drawing/2014/main" id="{26EB91B8-CED1-4A22-94B4-0BF245B078F5}"/>
                      </a:ext>
                    </a:extLst>
                  </p:cNvPr>
                  <p:cNvSpPr>
                    <a:spLocks/>
                  </p:cNvSpPr>
                  <p:nvPr/>
                </p:nvSpPr>
                <p:spPr bwMode="auto">
                  <a:xfrm>
                    <a:off x="7794593" y="3298815"/>
                    <a:ext cx="109538" cy="127000"/>
                  </a:xfrm>
                  <a:custGeom>
                    <a:avLst/>
                    <a:gdLst>
                      <a:gd name="T0" fmla="*/ 69 w 69"/>
                      <a:gd name="T1" fmla="*/ 20 h 80"/>
                      <a:gd name="T2" fmla="*/ 35 w 69"/>
                      <a:gd name="T3" fmla="*/ 0 h 80"/>
                      <a:gd name="T4" fmla="*/ 0 w 69"/>
                      <a:gd name="T5" fmla="*/ 20 h 80"/>
                      <a:gd name="T6" fmla="*/ 0 w 69"/>
                      <a:gd name="T7" fmla="*/ 61 h 80"/>
                      <a:gd name="T8" fmla="*/ 35 w 69"/>
                      <a:gd name="T9" fmla="*/ 80 h 80"/>
                      <a:gd name="T10" fmla="*/ 69 w 69"/>
                      <a:gd name="T11" fmla="*/ 61 h 80"/>
                      <a:gd name="T12" fmla="*/ 69 w 69"/>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20"/>
                        </a:moveTo>
                        <a:lnTo>
                          <a:pt x="35" y="0"/>
                        </a:lnTo>
                        <a:lnTo>
                          <a:pt x="0" y="20"/>
                        </a:lnTo>
                        <a:lnTo>
                          <a:pt x="0" y="61"/>
                        </a:lnTo>
                        <a:lnTo>
                          <a:pt x="35" y="80"/>
                        </a:lnTo>
                        <a:lnTo>
                          <a:pt x="69" y="61"/>
                        </a:lnTo>
                        <a:lnTo>
                          <a:pt x="69"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70" name="Freeform 80">
                    <a:extLst>
                      <a:ext uri="{FF2B5EF4-FFF2-40B4-BE49-F238E27FC236}">
                        <a16:creationId xmlns:a16="http://schemas.microsoft.com/office/drawing/2014/main" id="{0284591E-B7A3-481D-B5D6-0B8589956FAE}"/>
                      </a:ext>
                    </a:extLst>
                  </p:cNvPr>
                  <p:cNvSpPr>
                    <a:spLocks/>
                  </p:cNvSpPr>
                  <p:nvPr/>
                </p:nvSpPr>
                <p:spPr bwMode="auto">
                  <a:xfrm>
                    <a:off x="7675533" y="2887653"/>
                    <a:ext cx="111124" cy="127000"/>
                  </a:xfrm>
                  <a:custGeom>
                    <a:avLst/>
                    <a:gdLst>
                      <a:gd name="T0" fmla="*/ 70 w 70"/>
                      <a:gd name="T1" fmla="*/ 19 h 80"/>
                      <a:gd name="T2" fmla="*/ 34 w 70"/>
                      <a:gd name="T3" fmla="*/ 0 h 80"/>
                      <a:gd name="T4" fmla="*/ 0 w 70"/>
                      <a:gd name="T5" fmla="*/ 19 h 80"/>
                      <a:gd name="T6" fmla="*/ 0 w 70"/>
                      <a:gd name="T7" fmla="*/ 60 h 80"/>
                      <a:gd name="T8" fmla="*/ 34 w 70"/>
                      <a:gd name="T9" fmla="*/ 80 h 80"/>
                      <a:gd name="T10" fmla="*/ 70 w 70"/>
                      <a:gd name="T11" fmla="*/ 60 h 80"/>
                      <a:gd name="T12" fmla="*/ 70 w 70"/>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19"/>
                        </a:moveTo>
                        <a:lnTo>
                          <a:pt x="34" y="0"/>
                        </a:lnTo>
                        <a:lnTo>
                          <a:pt x="0" y="19"/>
                        </a:lnTo>
                        <a:lnTo>
                          <a:pt x="0" y="60"/>
                        </a:lnTo>
                        <a:lnTo>
                          <a:pt x="34" y="80"/>
                        </a:lnTo>
                        <a:lnTo>
                          <a:pt x="70" y="60"/>
                        </a:lnTo>
                        <a:lnTo>
                          <a:pt x="70"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71" name="Freeform 81">
                    <a:extLst>
                      <a:ext uri="{FF2B5EF4-FFF2-40B4-BE49-F238E27FC236}">
                        <a16:creationId xmlns:a16="http://schemas.microsoft.com/office/drawing/2014/main" id="{8B377CEE-3FE4-40BD-89CA-6F711EC85654}"/>
                      </a:ext>
                    </a:extLst>
                  </p:cNvPr>
                  <p:cNvSpPr>
                    <a:spLocks/>
                  </p:cNvSpPr>
                  <p:nvPr/>
                </p:nvSpPr>
                <p:spPr bwMode="auto">
                  <a:xfrm>
                    <a:off x="7675533" y="3092440"/>
                    <a:ext cx="111124" cy="128588"/>
                  </a:xfrm>
                  <a:custGeom>
                    <a:avLst/>
                    <a:gdLst>
                      <a:gd name="T0" fmla="*/ 70 w 70"/>
                      <a:gd name="T1" fmla="*/ 21 h 81"/>
                      <a:gd name="T2" fmla="*/ 34 w 70"/>
                      <a:gd name="T3" fmla="*/ 0 h 81"/>
                      <a:gd name="T4" fmla="*/ 0 w 70"/>
                      <a:gd name="T5" fmla="*/ 21 h 81"/>
                      <a:gd name="T6" fmla="*/ 0 w 70"/>
                      <a:gd name="T7" fmla="*/ 61 h 81"/>
                      <a:gd name="T8" fmla="*/ 34 w 70"/>
                      <a:gd name="T9" fmla="*/ 81 h 81"/>
                      <a:gd name="T10" fmla="*/ 70 w 70"/>
                      <a:gd name="T11" fmla="*/ 61 h 81"/>
                      <a:gd name="T12" fmla="*/ 70 w 70"/>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70" h="81">
                        <a:moveTo>
                          <a:pt x="70" y="21"/>
                        </a:moveTo>
                        <a:lnTo>
                          <a:pt x="34" y="0"/>
                        </a:lnTo>
                        <a:lnTo>
                          <a:pt x="0" y="21"/>
                        </a:lnTo>
                        <a:lnTo>
                          <a:pt x="0" y="61"/>
                        </a:lnTo>
                        <a:lnTo>
                          <a:pt x="34" y="81"/>
                        </a:lnTo>
                        <a:lnTo>
                          <a:pt x="70" y="61"/>
                        </a:lnTo>
                        <a:lnTo>
                          <a:pt x="70"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72" name="Freeform 82">
                    <a:extLst>
                      <a:ext uri="{FF2B5EF4-FFF2-40B4-BE49-F238E27FC236}">
                        <a16:creationId xmlns:a16="http://schemas.microsoft.com/office/drawing/2014/main" id="{7BC9B143-7E9C-4843-B98C-CACF1DCD7F80}"/>
                      </a:ext>
                    </a:extLst>
                  </p:cNvPr>
                  <p:cNvSpPr>
                    <a:spLocks/>
                  </p:cNvSpPr>
                  <p:nvPr/>
                </p:nvSpPr>
                <p:spPr bwMode="auto">
                  <a:xfrm>
                    <a:off x="7734270" y="2990840"/>
                    <a:ext cx="112713" cy="127000"/>
                  </a:xfrm>
                  <a:custGeom>
                    <a:avLst/>
                    <a:gdLst>
                      <a:gd name="T0" fmla="*/ 71 w 71"/>
                      <a:gd name="T1" fmla="*/ 19 h 80"/>
                      <a:gd name="T2" fmla="*/ 35 w 71"/>
                      <a:gd name="T3" fmla="*/ 0 h 80"/>
                      <a:gd name="T4" fmla="*/ 0 w 71"/>
                      <a:gd name="T5" fmla="*/ 19 h 80"/>
                      <a:gd name="T6" fmla="*/ 0 w 71"/>
                      <a:gd name="T7" fmla="*/ 59 h 80"/>
                      <a:gd name="T8" fmla="*/ 35 w 71"/>
                      <a:gd name="T9" fmla="*/ 80 h 80"/>
                      <a:gd name="T10" fmla="*/ 71 w 71"/>
                      <a:gd name="T11" fmla="*/ 59 h 80"/>
                      <a:gd name="T12" fmla="*/ 71 w 71"/>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71" h="80">
                        <a:moveTo>
                          <a:pt x="71" y="19"/>
                        </a:moveTo>
                        <a:lnTo>
                          <a:pt x="35" y="0"/>
                        </a:lnTo>
                        <a:lnTo>
                          <a:pt x="0" y="19"/>
                        </a:lnTo>
                        <a:lnTo>
                          <a:pt x="0" y="59"/>
                        </a:lnTo>
                        <a:lnTo>
                          <a:pt x="35" y="80"/>
                        </a:lnTo>
                        <a:lnTo>
                          <a:pt x="71" y="59"/>
                        </a:lnTo>
                        <a:lnTo>
                          <a:pt x="71"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73" name="Freeform 83">
                    <a:extLst>
                      <a:ext uri="{FF2B5EF4-FFF2-40B4-BE49-F238E27FC236}">
                        <a16:creationId xmlns:a16="http://schemas.microsoft.com/office/drawing/2014/main" id="{916F2115-A54C-46C1-8F42-4E520C9C1BFB}"/>
                      </a:ext>
                    </a:extLst>
                  </p:cNvPr>
                  <p:cNvSpPr>
                    <a:spLocks/>
                  </p:cNvSpPr>
                  <p:nvPr/>
                </p:nvSpPr>
                <p:spPr bwMode="auto">
                  <a:xfrm>
                    <a:off x="7675533" y="3298814"/>
                    <a:ext cx="111124" cy="127000"/>
                  </a:xfrm>
                  <a:custGeom>
                    <a:avLst/>
                    <a:gdLst>
                      <a:gd name="T0" fmla="*/ 70 w 70"/>
                      <a:gd name="T1" fmla="*/ 20 h 80"/>
                      <a:gd name="T2" fmla="*/ 34 w 70"/>
                      <a:gd name="T3" fmla="*/ 0 h 80"/>
                      <a:gd name="T4" fmla="*/ 0 w 70"/>
                      <a:gd name="T5" fmla="*/ 20 h 80"/>
                      <a:gd name="T6" fmla="*/ 0 w 70"/>
                      <a:gd name="T7" fmla="*/ 61 h 80"/>
                      <a:gd name="T8" fmla="*/ 34 w 70"/>
                      <a:gd name="T9" fmla="*/ 80 h 80"/>
                      <a:gd name="T10" fmla="*/ 70 w 70"/>
                      <a:gd name="T11" fmla="*/ 61 h 80"/>
                      <a:gd name="T12" fmla="*/ 70 w 70"/>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20"/>
                        </a:moveTo>
                        <a:lnTo>
                          <a:pt x="34" y="0"/>
                        </a:lnTo>
                        <a:lnTo>
                          <a:pt x="0" y="20"/>
                        </a:lnTo>
                        <a:lnTo>
                          <a:pt x="0" y="61"/>
                        </a:lnTo>
                        <a:lnTo>
                          <a:pt x="34" y="80"/>
                        </a:lnTo>
                        <a:lnTo>
                          <a:pt x="70" y="61"/>
                        </a:lnTo>
                        <a:lnTo>
                          <a:pt x="70"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74" name="Freeform 84">
                    <a:extLst>
                      <a:ext uri="{FF2B5EF4-FFF2-40B4-BE49-F238E27FC236}">
                        <a16:creationId xmlns:a16="http://schemas.microsoft.com/office/drawing/2014/main" id="{3B197DC8-B4E3-4FEA-829C-C2D1FE3B1030}"/>
                      </a:ext>
                    </a:extLst>
                  </p:cNvPr>
                  <p:cNvSpPr>
                    <a:spLocks/>
                  </p:cNvSpPr>
                  <p:nvPr/>
                </p:nvSpPr>
                <p:spPr bwMode="auto">
                  <a:xfrm>
                    <a:off x="7734269" y="3195628"/>
                    <a:ext cx="112713" cy="127000"/>
                  </a:xfrm>
                  <a:custGeom>
                    <a:avLst/>
                    <a:gdLst>
                      <a:gd name="T0" fmla="*/ 71 w 71"/>
                      <a:gd name="T1" fmla="*/ 21 h 80"/>
                      <a:gd name="T2" fmla="*/ 35 w 71"/>
                      <a:gd name="T3" fmla="*/ 0 h 80"/>
                      <a:gd name="T4" fmla="*/ 0 w 71"/>
                      <a:gd name="T5" fmla="*/ 21 h 80"/>
                      <a:gd name="T6" fmla="*/ 0 w 71"/>
                      <a:gd name="T7" fmla="*/ 61 h 80"/>
                      <a:gd name="T8" fmla="*/ 35 w 71"/>
                      <a:gd name="T9" fmla="*/ 80 h 80"/>
                      <a:gd name="T10" fmla="*/ 71 w 71"/>
                      <a:gd name="T11" fmla="*/ 61 h 80"/>
                      <a:gd name="T12" fmla="*/ 71 w 71"/>
                      <a:gd name="T13" fmla="*/ 21 h 80"/>
                    </a:gdLst>
                    <a:ahLst/>
                    <a:cxnLst>
                      <a:cxn ang="0">
                        <a:pos x="T0" y="T1"/>
                      </a:cxn>
                      <a:cxn ang="0">
                        <a:pos x="T2" y="T3"/>
                      </a:cxn>
                      <a:cxn ang="0">
                        <a:pos x="T4" y="T5"/>
                      </a:cxn>
                      <a:cxn ang="0">
                        <a:pos x="T6" y="T7"/>
                      </a:cxn>
                      <a:cxn ang="0">
                        <a:pos x="T8" y="T9"/>
                      </a:cxn>
                      <a:cxn ang="0">
                        <a:pos x="T10" y="T11"/>
                      </a:cxn>
                      <a:cxn ang="0">
                        <a:pos x="T12" y="T13"/>
                      </a:cxn>
                    </a:cxnLst>
                    <a:rect l="0" t="0" r="r" b="b"/>
                    <a:pathLst>
                      <a:path w="71" h="80">
                        <a:moveTo>
                          <a:pt x="71" y="21"/>
                        </a:moveTo>
                        <a:lnTo>
                          <a:pt x="35" y="0"/>
                        </a:lnTo>
                        <a:lnTo>
                          <a:pt x="0" y="21"/>
                        </a:lnTo>
                        <a:lnTo>
                          <a:pt x="0" y="61"/>
                        </a:lnTo>
                        <a:lnTo>
                          <a:pt x="35" y="80"/>
                        </a:lnTo>
                        <a:lnTo>
                          <a:pt x="71" y="61"/>
                        </a:lnTo>
                        <a:lnTo>
                          <a:pt x="71"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75" name="Freeform 85">
                    <a:extLst>
                      <a:ext uri="{FF2B5EF4-FFF2-40B4-BE49-F238E27FC236}">
                        <a16:creationId xmlns:a16="http://schemas.microsoft.com/office/drawing/2014/main" id="{6F844304-C9DD-4823-BF1A-7996904406DA}"/>
                      </a:ext>
                    </a:extLst>
                  </p:cNvPr>
                  <p:cNvSpPr>
                    <a:spLocks/>
                  </p:cNvSpPr>
                  <p:nvPr/>
                </p:nvSpPr>
                <p:spPr bwMode="auto">
                  <a:xfrm>
                    <a:off x="7675533" y="3505188"/>
                    <a:ext cx="111124" cy="128588"/>
                  </a:xfrm>
                  <a:custGeom>
                    <a:avLst/>
                    <a:gdLst>
                      <a:gd name="T0" fmla="*/ 70 w 70"/>
                      <a:gd name="T1" fmla="*/ 20 h 81"/>
                      <a:gd name="T2" fmla="*/ 34 w 70"/>
                      <a:gd name="T3" fmla="*/ 0 h 81"/>
                      <a:gd name="T4" fmla="*/ 0 w 70"/>
                      <a:gd name="T5" fmla="*/ 20 h 81"/>
                      <a:gd name="T6" fmla="*/ 0 w 70"/>
                      <a:gd name="T7" fmla="*/ 60 h 81"/>
                      <a:gd name="T8" fmla="*/ 34 w 70"/>
                      <a:gd name="T9" fmla="*/ 81 h 81"/>
                      <a:gd name="T10" fmla="*/ 70 w 70"/>
                      <a:gd name="T11" fmla="*/ 60 h 81"/>
                      <a:gd name="T12" fmla="*/ 70 w 70"/>
                      <a:gd name="T13" fmla="*/ 20 h 81"/>
                    </a:gdLst>
                    <a:ahLst/>
                    <a:cxnLst>
                      <a:cxn ang="0">
                        <a:pos x="T0" y="T1"/>
                      </a:cxn>
                      <a:cxn ang="0">
                        <a:pos x="T2" y="T3"/>
                      </a:cxn>
                      <a:cxn ang="0">
                        <a:pos x="T4" y="T5"/>
                      </a:cxn>
                      <a:cxn ang="0">
                        <a:pos x="T6" y="T7"/>
                      </a:cxn>
                      <a:cxn ang="0">
                        <a:pos x="T8" y="T9"/>
                      </a:cxn>
                      <a:cxn ang="0">
                        <a:pos x="T10" y="T11"/>
                      </a:cxn>
                      <a:cxn ang="0">
                        <a:pos x="T12" y="T13"/>
                      </a:cxn>
                    </a:cxnLst>
                    <a:rect l="0" t="0" r="r" b="b"/>
                    <a:pathLst>
                      <a:path w="70" h="81">
                        <a:moveTo>
                          <a:pt x="70" y="20"/>
                        </a:moveTo>
                        <a:lnTo>
                          <a:pt x="34" y="0"/>
                        </a:lnTo>
                        <a:lnTo>
                          <a:pt x="0" y="20"/>
                        </a:lnTo>
                        <a:lnTo>
                          <a:pt x="0" y="60"/>
                        </a:lnTo>
                        <a:lnTo>
                          <a:pt x="34" y="81"/>
                        </a:lnTo>
                        <a:lnTo>
                          <a:pt x="70" y="60"/>
                        </a:lnTo>
                        <a:lnTo>
                          <a:pt x="70"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76" name="Freeform 86">
                    <a:extLst>
                      <a:ext uri="{FF2B5EF4-FFF2-40B4-BE49-F238E27FC236}">
                        <a16:creationId xmlns:a16="http://schemas.microsoft.com/office/drawing/2014/main" id="{39C1D7AC-890A-426D-A27D-106CD9471702}"/>
                      </a:ext>
                    </a:extLst>
                  </p:cNvPr>
                  <p:cNvSpPr>
                    <a:spLocks/>
                  </p:cNvSpPr>
                  <p:nvPr/>
                </p:nvSpPr>
                <p:spPr bwMode="auto">
                  <a:xfrm>
                    <a:off x="7734280" y="3400414"/>
                    <a:ext cx="112713" cy="130174"/>
                  </a:xfrm>
                  <a:custGeom>
                    <a:avLst/>
                    <a:gdLst>
                      <a:gd name="T0" fmla="*/ 71 w 71"/>
                      <a:gd name="T1" fmla="*/ 21 h 82"/>
                      <a:gd name="T2" fmla="*/ 35 w 71"/>
                      <a:gd name="T3" fmla="*/ 0 h 82"/>
                      <a:gd name="T4" fmla="*/ 0 w 71"/>
                      <a:gd name="T5" fmla="*/ 21 h 82"/>
                      <a:gd name="T6" fmla="*/ 0 w 71"/>
                      <a:gd name="T7" fmla="*/ 61 h 82"/>
                      <a:gd name="T8" fmla="*/ 35 w 71"/>
                      <a:gd name="T9" fmla="*/ 82 h 82"/>
                      <a:gd name="T10" fmla="*/ 71 w 71"/>
                      <a:gd name="T11" fmla="*/ 61 h 82"/>
                      <a:gd name="T12" fmla="*/ 71 w 71"/>
                      <a:gd name="T13" fmla="*/ 21 h 82"/>
                    </a:gdLst>
                    <a:ahLst/>
                    <a:cxnLst>
                      <a:cxn ang="0">
                        <a:pos x="T0" y="T1"/>
                      </a:cxn>
                      <a:cxn ang="0">
                        <a:pos x="T2" y="T3"/>
                      </a:cxn>
                      <a:cxn ang="0">
                        <a:pos x="T4" y="T5"/>
                      </a:cxn>
                      <a:cxn ang="0">
                        <a:pos x="T6" y="T7"/>
                      </a:cxn>
                      <a:cxn ang="0">
                        <a:pos x="T8" y="T9"/>
                      </a:cxn>
                      <a:cxn ang="0">
                        <a:pos x="T10" y="T11"/>
                      </a:cxn>
                      <a:cxn ang="0">
                        <a:pos x="T12" y="T13"/>
                      </a:cxn>
                    </a:cxnLst>
                    <a:rect l="0" t="0" r="r" b="b"/>
                    <a:pathLst>
                      <a:path w="71" h="82">
                        <a:moveTo>
                          <a:pt x="71" y="21"/>
                        </a:moveTo>
                        <a:lnTo>
                          <a:pt x="35" y="0"/>
                        </a:lnTo>
                        <a:lnTo>
                          <a:pt x="0" y="21"/>
                        </a:lnTo>
                        <a:lnTo>
                          <a:pt x="0" y="61"/>
                        </a:lnTo>
                        <a:lnTo>
                          <a:pt x="35" y="82"/>
                        </a:lnTo>
                        <a:lnTo>
                          <a:pt x="71" y="61"/>
                        </a:lnTo>
                        <a:lnTo>
                          <a:pt x="71"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77" name="Freeform 87">
                    <a:extLst>
                      <a:ext uri="{FF2B5EF4-FFF2-40B4-BE49-F238E27FC236}">
                        <a16:creationId xmlns:a16="http://schemas.microsoft.com/office/drawing/2014/main" id="{004D2266-A119-405A-82B8-D7F49C5AA089}"/>
                      </a:ext>
                    </a:extLst>
                  </p:cNvPr>
                  <p:cNvSpPr>
                    <a:spLocks/>
                  </p:cNvSpPr>
                  <p:nvPr/>
                </p:nvSpPr>
                <p:spPr bwMode="auto">
                  <a:xfrm>
                    <a:off x="7497743" y="2784468"/>
                    <a:ext cx="109538" cy="128588"/>
                  </a:xfrm>
                  <a:custGeom>
                    <a:avLst/>
                    <a:gdLst>
                      <a:gd name="T0" fmla="*/ 69 w 69"/>
                      <a:gd name="T1" fmla="*/ 20 h 81"/>
                      <a:gd name="T2" fmla="*/ 34 w 69"/>
                      <a:gd name="T3" fmla="*/ 0 h 81"/>
                      <a:gd name="T4" fmla="*/ 0 w 69"/>
                      <a:gd name="T5" fmla="*/ 20 h 81"/>
                      <a:gd name="T6" fmla="*/ 0 w 69"/>
                      <a:gd name="T7" fmla="*/ 60 h 81"/>
                      <a:gd name="T8" fmla="*/ 34 w 69"/>
                      <a:gd name="T9" fmla="*/ 81 h 81"/>
                      <a:gd name="T10" fmla="*/ 69 w 69"/>
                      <a:gd name="T11" fmla="*/ 60 h 81"/>
                      <a:gd name="T12" fmla="*/ 69 w 69"/>
                      <a:gd name="T13" fmla="*/ 20 h 81"/>
                    </a:gdLst>
                    <a:ahLst/>
                    <a:cxnLst>
                      <a:cxn ang="0">
                        <a:pos x="T0" y="T1"/>
                      </a:cxn>
                      <a:cxn ang="0">
                        <a:pos x="T2" y="T3"/>
                      </a:cxn>
                      <a:cxn ang="0">
                        <a:pos x="T4" y="T5"/>
                      </a:cxn>
                      <a:cxn ang="0">
                        <a:pos x="T6" y="T7"/>
                      </a:cxn>
                      <a:cxn ang="0">
                        <a:pos x="T8" y="T9"/>
                      </a:cxn>
                      <a:cxn ang="0">
                        <a:pos x="T10" y="T11"/>
                      </a:cxn>
                      <a:cxn ang="0">
                        <a:pos x="T12" y="T13"/>
                      </a:cxn>
                    </a:cxnLst>
                    <a:rect l="0" t="0" r="r" b="b"/>
                    <a:pathLst>
                      <a:path w="69" h="81">
                        <a:moveTo>
                          <a:pt x="69" y="20"/>
                        </a:moveTo>
                        <a:lnTo>
                          <a:pt x="34" y="0"/>
                        </a:lnTo>
                        <a:lnTo>
                          <a:pt x="0" y="20"/>
                        </a:lnTo>
                        <a:lnTo>
                          <a:pt x="0" y="60"/>
                        </a:lnTo>
                        <a:lnTo>
                          <a:pt x="34" y="81"/>
                        </a:lnTo>
                        <a:lnTo>
                          <a:pt x="69" y="60"/>
                        </a:lnTo>
                        <a:lnTo>
                          <a:pt x="69"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78" name="Freeform 88">
                    <a:extLst>
                      <a:ext uri="{FF2B5EF4-FFF2-40B4-BE49-F238E27FC236}">
                        <a16:creationId xmlns:a16="http://schemas.microsoft.com/office/drawing/2014/main" id="{AFCEEC52-84EB-43F2-B302-0054EFBB31C2}"/>
                      </a:ext>
                    </a:extLst>
                  </p:cNvPr>
                  <p:cNvSpPr>
                    <a:spLocks/>
                  </p:cNvSpPr>
                  <p:nvPr/>
                </p:nvSpPr>
                <p:spPr bwMode="auto">
                  <a:xfrm>
                    <a:off x="7554894" y="2887655"/>
                    <a:ext cx="112713" cy="127000"/>
                  </a:xfrm>
                  <a:custGeom>
                    <a:avLst/>
                    <a:gdLst>
                      <a:gd name="T0" fmla="*/ 71 w 71"/>
                      <a:gd name="T1" fmla="*/ 19 h 80"/>
                      <a:gd name="T2" fmla="*/ 36 w 71"/>
                      <a:gd name="T3" fmla="*/ 0 h 80"/>
                      <a:gd name="T4" fmla="*/ 0 w 71"/>
                      <a:gd name="T5" fmla="*/ 19 h 80"/>
                      <a:gd name="T6" fmla="*/ 0 w 71"/>
                      <a:gd name="T7" fmla="*/ 60 h 80"/>
                      <a:gd name="T8" fmla="*/ 36 w 71"/>
                      <a:gd name="T9" fmla="*/ 80 h 80"/>
                      <a:gd name="T10" fmla="*/ 71 w 71"/>
                      <a:gd name="T11" fmla="*/ 60 h 80"/>
                      <a:gd name="T12" fmla="*/ 71 w 71"/>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71" h="80">
                        <a:moveTo>
                          <a:pt x="71" y="19"/>
                        </a:moveTo>
                        <a:lnTo>
                          <a:pt x="36" y="0"/>
                        </a:lnTo>
                        <a:lnTo>
                          <a:pt x="0" y="19"/>
                        </a:lnTo>
                        <a:lnTo>
                          <a:pt x="0" y="60"/>
                        </a:lnTo>
                        <a:lnTo>
                          <a:pt x="36" y="80"/>
                        </a:lnTo>
                        <a:lnTo>
                          <a:pt x="71" y="60"/>
                        </a:lnTo>
                        <a:lnTo>
                          <a:pt x="71"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79" name="Freeform 89">
                    <a:extLst>
                      <a:ext uri="{FF2B5EF4-FFF2-40B4-BE49-F238E27FC236}">
                        <a16:creationId xmlns:a16="http://schemas.microsoft.com/office/drawing/2014/main" id="{9D18C3A8-7A45-4F2D-BDCD-BDC835B8B521}"/>
                      </a:ext>
                    </a:extLst>
                  </p:cNvPr>
                  <p:cNvSpPr>
                    <a:spLocks/>
                  </p:cNvSpPr>
                  <p:nvPr/>
                </p:nvSpPr>
                <p:spPr bwMode="auto">
                  <a:xfrm>
                    <a:off x="7554894" y="3092442"/>
                    <a:ext cx="112713" cy="128588"/>
                  </a:xfrm>
                  <a:custGeom>
                    <a:avLst/>
                    <a:gdLst>
                      <a:gd name="T0" fmla="*/ 71 w 71"/>
                      <a:gd name="T1" fmla="*/ 21 h 81"/>
                      <a:gd name="T2" fmla="*/ 36 w 71"/>
                      <a:gd name="T3" fmla="*/ 0 h 81"/>
                      <a:gd name="T4" fmla="*/ 0 w 71"/>
                      <a:gd name="T5" fmla="*/ 21 h 81"/>
                      <a:gd name="T6" fmla="*/ 0 w 71"/>
                      <a:gd name="T7" fmla="*/ 61 h 81"/>
                      <a:gd name="T8" fmla="*/ 36 w 71"/>
                      <a:gd name="T9" fmla="*/ 81 h 81"/>
                      <a:gd name="T10" fmla="*/ 71 w 71"/>
                      <a:gd name="T11" fmla="*/ 61 h 81"/>
                      <a:gd name="T12" fmla="*/ 71 w 71"/>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71" h="81">
                        <a:moveTo>
                          <a:pt x="71" y="21"/>
                        </a:moveTo>
                        <a:lnTo>
                          <a:pt x="36" y="0"/>
                        </a:lnTo>
                        <a:lnTo>
                          <a:pt x="0" y="21"/>
                        </a:lnTo>
                        <a:lnTo>
                          <a:pt x="0" y="61"/>
                        </a:lnTo>
                        <a:lnTo>
                          <a:pt x="36" y="81"/>
                        </a:lnTo>
                        <a:lnTo>
                          <a:pt x="71" y="61"/>
                        </a:lnTo>
                        <a:lnTo>
                          <a:pt x="71"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80" name="Freeform 90">
                    <a:extLst>
                      <a:ext uri="{FF2B5EF4-FFF2-40B4-BE49-F238E27FC236}">
                        <a16:creationId xmlns:a16="http://schemas.microsoft.com/office/drawing/2014/main" id="{5924E79F-33C0-46BF-9F5B-68380E903560}"/>
                      </a:ext>
                    </a:extLst>
                  </p:cNvPr>
                  <p:cNvSpPr>
                    <a:spLocks/>
                  </p:cNvSpPr>
                  <p:nvPr/>
                </p:nvSpPr>
                <p:spPr bwMode="auto">
                  <a:xfrm>
                    <a:off x="7615218" y="2990842"/>
                    <a:ext cx="111125" cy="127000"/>
                  </a:xfrm>
                  <a:custGeom>
                    <a:avLst/>
                    <a:gdLst>
                      <a:gd name="T0" fmla="*/ 70 w 70"/>
                      <a:gd name="T1" fmla="*/ 19 h 80"/>
                      <a:gd name="T2" fmla="*/ 36 w 70"/>
                      <a:gd name="T3" fmla="*/ 0 h 80"/>
                      <a:gd name="T4" fmla="*/ 0 w 70"/>
                      <a:gd name="T5" fmla="*/ 19 h 80"/>
                      <a:gd name="T6" fmla="*/ 0 w 70"/>
                      <a:gd name="T7" fmla="*/ 59 h 80"/>
                      <a:gd name="T8" fmla="*/ 36 w 70"/>
                      <a:gd name="T9" fmla="*/ 80 h 80"/>
                      <a:gd name="T10" fmla="*/ 70 w 70"/>
                      <a:gd name="T11" fmla="*/ 59 h 80"/>
                      <a:gd name="T12" fmla="*/ 70 w 70"/>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19"/>
                        </a:moveTo>
                        <a:lnTo>
                          <a:pt x="36" y="0"/>
                        </a:lnTo>
                        <a:lnTo>
                          <a:pt x="0" y="19"/>
                        </a:lnTo>
                        <a:lnTo>
                          <a:pt x="0" y="59"/>
                        </a:lnTo>
                        <a:lnTo>
                          <a:pt x="36" y="80"/>
                        </a:lnTo>
                        <a:lnTo>
                          <a:pt x="70" y="59"/>
                        </a:lnTo>
                        <a:lnTo>
                          <a:pt x="70"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81" name="Freeform 91">
                    <a:extLst>
                      <a:ext uri="{FF2B5EF4-FFF2-40B4-BE49-F238E27FC236}">
                        <a16:creationId xmlns:a16="http://schemas.microsoft.com/office/drawing/2014/main" id="{71393FF6-F293-4072-AE30-FFF0934A8EA4}"/>
                      </a:ext>
                    </a:extLst>
                  </p:cNvPr>
                  <p:cNvSpPr>
                    <a:spLocks/>
                  </p:cNvSpPr>
                  <p:nvPr/>
                </p:nvSpPr>
                <p:spPr bwMode="auto">
                  <a:xfrm>
                    <a:off x="7554894" y="3298816"/>
                    <a:ext cx="112713" cy="127000"/>
                  </a:xfrm>
                  <a:custGeom>
                    <a:avLst/>
                    <a:gdLst>
                      <a:gd name="T0" fmla="*/ 71 w 71"/>
                      <a:gd name="T1" fmla="*/ 20 h 80"/>
                      <a:gd name="T2" fmla="*/ 36 w 71"/>
                      <a:gd name="T3" fmla="*/ 0 h 80"/>
                      <a:gd name="T4" fmla="*/ 0 w 71"/>
                      <a:gd name="T5" fmla="*/ 20 h 80"/>
                      <a:gd name="T6" fmla="*/ 0 w 71"/>
                      <a:gd name="T7" fmla="*/ 61 h 80"/>
                      <a:gd name="T8" fmla="*/ 36 w 71"/>
                      <a:gd name="T9" fmla="*/ 80 h 80"/>
                      <a:gd name="T10" fmla="*/ 71 w 71"/>
                      <a:gd name="T11" fmla="*/ 61 h 80"/>
                      <a:gd name="T12" fmla="*/ 71 w 71"/>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71" h="80">
                        <a:moveTo>
                          <a:pt x="71" y="20"/>
                        </a:moveTo>
                        <a:lnTo>
                          <a:pt x="36" y="0"/>
                        </a:lnTo>
                        <a:lnTo>
                          <a:pt x="0" y="20"/>
                        </a:lnTo>
                        <a:lnTo>
                          <a:pt x="0" y="61"/>
                        </a:lnTo>
                        <a:lnTo>
                          <a:pt x="36" y="80"/>
                        </a:lnTo>
                        <a:lnTo>
                          <a:pt x="71" y="61"/>
                        </a:lnTo>
                        <a:lnTo>
                          <a:pt x="71"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82" name="Freeform 92">
                    <a:extLst>
                      <a:ext uri="{FF2B5EF4-FFF2-40B4-BE49-F238E27FC236}">
                        <a16:creationId xmlns:a16="http://schemas.microsoft.com/office/drawing/2014/main" id="{EC7B54BB-D87C-4BD8-BFFF-9CBBA61B178D}"/>
                      </a:ext>
                    </a:extLst>
                  </p:cNvPr>
                  <p:cNvSpPr>
                    <a:spLocks/>
                  </p:cNvSpPr>
                  <p:nvPr/>
                </p:nvSpPr>
                <p:spPr bwMode="auto">
                  <a:xfrm>
                    <a:off x="7615218" y="3195629"/>
                    <a:ext cx="111125" cy="127000"/>
                  </a:xfrm>
                  <a:custGeom>
                    <a:avLst/>
                    <a:gdLst>
                      <a:gd name="T0" fmla="*/ 70 w 70"/>
                      <a:gd name="T1" fmla="*/ 21 h 80"/>
                      <a:gd name="T2" fmla="*/ 36 w 70"/>
                      <a:gd name="T3" fmla="*/ 0 h 80"/>
                      <a:gd name="T4" fmla="*/ 0 w 70"/>
                      <a:gd name="T5" fmla="*/ 21 h 80"/>
                      <a:gd name="T6" fmla="*/ 0 w 70"/>
                      <a:gd name="T7" fmla="*/ 61 h 80"/>
                      <a:gd name="T8" fmla="*/ 36 w 70"/>
                      <a:gd name="T9" fmla="*/ 80 h 80"/>
                      <a:gd name="T10" fmla="*/ 70 w 70"/>
                      <a:gd name="T11" fmla="*/ 61 h 80"/>
                      <a:gd name="T12" fmla="*/ 70 w 70"/>
                      <a:gd name="T13" fmla="*/ 21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21"/>
                        </a:moveTo>
                        <a:lnTo>
                          <a:pt x="36" y="0"/>
                        </a:lnTo>
                        <a:lnTo>
                          <a:pt x="0" y="21"/>
                        </a:lnTo>
                        <a:lnTo>
                          <a:pt x="0" y="61"/>
                        </a:lnTo>
                        <a:lnTo>
                          <a:pt x="36" y="80"/>
                        </a:lnTo>
                        <a:lnTo>
                          <a:pt x="70" y="61"/>
                        </a:lnTo>
                        <a:lnTo>
                          <a:pt x="70"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83" name="Freeform 93">
                    <a:extLst>
                      <a:ext uri="{FF2B5EF4-FFF2-40B4-BE49-F238E27FC236}">
                        <a16:creationId xmlns:a16="http://schemas.microsoft.com/office/drawing/2014/main" id="{06F75FC2-D504-4152-A82C-DC76A149AE38}"/>
                      </a:ext>
                    </a:extLst>
                  </p:cNvPr>
                  <p:cNvSpPr>
                    <a:spLocks/>
                  </p:cNvSpPr>
                  <p:nvPr/>
                </p:nvSpPr>
                <p:spPr bwMode="auto">
                  <a:xfrm>
                    <a:off x="7554893" y="3505191"/>
                    <a:ext cx="112713" cy="128588"/>
                  </a:xfrm>
                  <a:custGeom>
                    <a:avLst/>
                    <a:gdLst>
                      <a:gd name="T0" fmla="*/ 71 w 71"/>
                      <a:gd name="T1" fmla="*/ 20 h 81"/>
                      <a:gd name="T2" fmla="*/ 36 w 71"/>
                      <a:gd name="T3" fmla="*/ 0 h 81"/>
                      <a:gd name="T4" fmla="*/ 0 w 71"/>
                      <a:gd name="T5" fmla="*/ 20 h 81"/>
                      <a:gd name="T6" fmla="*/ 0 w 71"/>
                      <a:gd name="T7" fmla="*/ 60 h 81"/>
                      <a:gd name="T8" fmla="*/ 36 w 71"/>
                      <a:gd name="T9" fmla="*/ 81 h 81"/>
                      <a:gd name="T10" fmla="*/ 71 w 71"/>
                      <a:gd name="T11" fmla="*/ 60 h 81"/>
                      <a:gd name="T12" fmla="*/ 71 w 71"/>
                      <a:gd name="T13" fmla="*/ 20 h 81"/>
                    </a:gdLst>
                    <a:ahLst/>
                    <a:cxnLst>
                      <a:cxn ang="0">
                        <a:pos x="T0" y="T1"/>
                      </a:cxn>
                      <a:cxn ang="0">
                        <a:pos x="T2" y="T3"/>
                      </a:cxn>
                      <a:cxn ang="0">
                        <a:pos x="T4" y="T5"/>
                      </a:cxn>
                      <a:cxn ang="0">
                        <a:pos x="T6" y="T7"/>
                      </a:cxn>
                      <a:cxn ang="0">
                        <a:pos x="T8" y="T9"/>
                      </a:cxn>
                      <a:cxn ang="0">
                        <a:pos x="T10" y="T11"/>
                      </a:cxn>
                      <a:cxn ang="0">
                        <a:pos x="T12" y="T13"/>
                      </a:cxn>
                    </a:cxnLst>
                    <a:rect l="0" t="0" r="r" b="b"/>
                    <a:pathLst>
                      <a:path w="71" h="81">
                        <a:moveTo>
                          <a:pt x="71" y="20"/>
                        </a:moveTo>
                        <a:lnTo>
                          <a:pt x="36" y="0"/>
                        </a:lnTo>
                        <a:lnTo>
                          <a:pt x="0" y="20"/>
                        </a:lnTo>
                        <a:lnTo>
                          <a:pt x="0" y="60"/>
                        </a:lnTo>
                        <a:lnTo>
                          <a:pt x="36" y="81"/>
                        </a:lnTo>
                        <a:lnTo>
                          <a:pt x="71" y="60"/>
                        </a:lnTo>
                        <a:lnTo>
                          <a:pt x="71"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84" name="Freeform 94">
                    <a:extLst>
                      <a:ext uri="{FF2B5EF4-FFF2-40B4-BE49-F238E27FC236}">
                        <a16:creationId xmlns:a16="http://schemas.microsoft.com/office/drawing/2014/main" id="{4B1914AE-AADC-4103-9602-104F549501D1}"/>
                      </a:ext>
                    </a:extLst>
                  </p:cNvPr>
                  <p:cNvSpPr>
                    <a:spLocks/>
                  </p:cNvSpPr>
                  <p:nvPr/>
                </p:nvSpPr>
                <p:spPr bwMode="auto">
                  <a:xfrm>
                    <a:off x="7615219" y="3400417"/>
                    <a:ext cx="111125" cy="130174"/>
                  </a:xfrm>
                  <a:custGeom>
                    <a:avLst/>
                    <a:gdLst>
                      <a:gd name="T0" fmla="*/ 70 w 70"/>
                      <a:gd name="T1" fmla="*/ 21 h 82"/>
                      <a:gd name="T2" fmla="*/ 36 w 70"/>
                      <a:gd name="T3" fmla="*/ 0 h 82"/>
                      <a:gd name="T4" fmla="*/ 0 w 70"/>
                      <a:gd name="T5" fmla="*/ 21 h 82"/>
                      <a:gd name="T6" fmla="*/ 0 w 70"/>
                      <a:gd name="T7" fmla="*/ 61 h 82"/>
                      <a:gd name="T8" fmla="*/ 36 w 70"/>
                      <a:gd name="T9" fmla="*/ 82 h 82"/>
                      <a:gd name="T10" fmla="*/ 70 w 70"/>
                      <a:gd name="T11" fmla="*/ 61 h 82"/>
                      <a:gd name="T12" fmla="*/ 70 w 70"/>
                      <a:gd name="T13" fmla="*/ 21 h 82"/>
                    </a:gdLst>
                    <a:ahLst/>
                    <a:cxnLst>
                      <a:cxn ang="0">
                        <a:pos x="T0" y="T1"/>
                      </a:cxn>
                      <a:cxn ang="0">
                        <a:pos x="T2" y="T3"/>
                      </a:cxn>
                      <a:cxn ang="0">
                        <a:pos x="T4" y="T5"/>
                      </a:cxn>
                      <a:cxn ang="0">
                        <a:pos x="T6" y="T7"/>
                      </a:cxn>
                      <a:cxn ang="0">
                        <a:pos x="T8" y="T9"/>
                      </a:cxn>
                      <a:cxn ang="0">
                        <a:pos x="T10" y="T11"/>
                      </a:cxn>
                      <a:cxn ang="0">
                        <a:pos x="T12" y="T13"/>
                      </a:cxn>
                    </a:cxnLst>
                    <a:rect l="0" t="0" r="r" b="b"/>
                    <a:pathLst>
                      <a:path w="70" h="82">
                        <a:moveTo>
                          <a:pt x="70" y="21"/>
                        </a:moveTo>
                        <a:lnTo>
                          <a:pt x="36" y="0"/>
                        </a:lnTo>
                        <a:lnTo>
                          <a:pt x="0" y="21"/>
                        </a:lnTo>
                        <a:lnTo>
                          <a:pt x="0" y="61"/>
                        </a:lnTo>
                        <a:lnTo>
                          <a:pt x="36" y="82"/>
                        </a:lnTo>
                        <a:lnTo>
                          <a:pt x="70" y="61"/>
                        </a:lnTo>
                        <a:lnTo>
                          <a:pt x="70"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85" name="Freeform 95">
                    <a:extLst>
                      <a:ext uri="{FF2B5EF4-FFF2-40B4-BE49-F238E27FC236}">
                        <a16:creationId xmlns:a16="http://schemas.microsoft.com/office/drawing/2014/main" id="{BB2C20D1-6399-4CDC-B808-670C6186885C}"/>
                      </a:ext>
                    </a:extLst>
                  </p:cNvPr>
                  <p:cNvSpPr>
                    <a:spLocks/>
                  </p:cNvSpPr>
                  <p:nvPr/>
                </p:nvSpPr>
                <p:spPr bwMode="auto">
                  <a:xfrm>
                    <a:off x="7615220" y="3608379"/>
                    <a:ext cx="111125" cy="127000"/>
                  </a:xfrm>
                  <a:custGeom>
                    <a:avLst/>
                    <a:gdLst>
                      <a:gd name="T0" fmla="*/ 70 w 70"/>
                      <a:gd name="T1" fmla="*/ 19 h 80"/>
                      <a:gd name="T2" fmla="*/ 36 w 70"/>
                      <a:gd name="T3" fmla="*/ 0 h 80"/>
                      <a:gd name="T4" fmla="*/ 0 w 70"/>
                      <a:gd name="T5" fmla="*/ 19 h 80"/>
                      <a:gd name="T6" fmla="*/ 0 w 70"/>
                      <a:gd name="T7" fmla="*/ 59 h 80"/>
                      <a:gd name="T8" fmla="*/ 36 w 70"/>
                      <a:gd name="T9" fmla="*/ 80 h 80"/>
                      <a:gd name="T10" fmla="*/ 70 w 70"/>
                      <a:gd name="T11" fmla="*/ 59 h 80"/>
                      <a:gd name="T12" fmla="*/ 70 w 70"/>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19"/>
                        </a:moveTo>
                        <a:lnTo>
                          <a:pt x="36" y="0"/>
                        </a:lnTo>
                        <a:lnTo>
                          <a:pt x="0" y="19"/>
                        </a:lnTo>
                        <a:lnTo>
                          <a:pt x="0" y="59"/>
                        </a:lnTo>
                        <a:lnTo>
                          <a:pt x="36" y="80"/>
                        </a:lnTo>
                        <a:lnTo>
                          <a:pt x="70" y="59"/>
                        </a:lnTo>
                        <a:lnTo>
                          <a:pt x="70"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86" name="Freeform 96">
                    <a:extLst>
                      <a:ext uri="{FF2B5EF4-FFF2-40B4-BE49-F238E27FC236}">
                        <a16:creationId xmlns:a16="http://schemas.microsoft.com/office/drawing/2014/main" id="{CB747545-BD27-4757-B487-49B39F0585A4}"/>
                      </a:ext>
                    </a:extLst>
                  </p:cNvPr>
                  <p:cNvSpPr>
                    <a:spLocks/>
                  </p:cNvSpPr>
                  <p:nvPr/>
                </p:nvSpPr>
                <p:spPr bwMode="auto">
                  <a:xfrm>
                    <a:off x="7377113" y="2784469"/>
                    <a:ext cx="111125" cy="128588"/>
                  </a:xfrm>
                  <a:custGeom>
                    <a:avLst/>
                    <a:gdLst>
                      <a:gd name="T0" fmla="*/ 70 w 70"/>
                      <a:gd name="T1" fmla="*/ 20 h 81"/>
                      <a:gd name="T2" fmla="*/ 35 w 70"/>
                      <a:gd name="T3" fmla="*/ 0 h 81"/>
                      <a:gd name="T4" fmla="*/ 0 w 70"/>
                      <a:gd name="T5" fmla="*/ 20 h 81"/>
                      <a:gd name="T6" fmla="*/ 0 w 70"/>
                      <a:gd name="T7" fmla="*/ 60 h 81"/>
                      <a:gd name="T8" fmla="*/ 35 w 70"/>
                      <a:gd name="T9" fmla="*/ 81 h 81"/>
                      <a:gd name="T10" fmla="*/ 70 w 70"/>
                      <a:gd name="T11" fmla="*/ 60 h 81"/>
                      <a:gd name="T12" fmla="*/ 70 w 70"/>
                      <a:gd name="T13" fmla="*/ 20 h 81"/>
                    </a:gdLst>
                    <a:ahLst/>
                    <a:cxnLst>
                      <a:cxn ang="0">
                        <a:pos x="T0" y="T1"/>
                      </a:cxn>
                      <a:cxn ang="0">
                        <a:pos x="T2" y="T3"/>
                      </a:cxn>
                      <a:cxn ang="0">
                        <a:pos x="T4" y="T5"/>
                      </a:cxn>
                      <a:cxn ang="0">
                        <a:pos x="T6" y="T7"/>
                      </a:cxn>
                      <a:cxn ang="0">
                        <a:pos x="T8" y="T9"/>
                      </a:cxn>
                      <a:cxn ang="0">
                        <a:pos x="T10" y="T11"/>
                      </a:cxn>
                      <a:cxn ang="0">
                        <a:pos x="T12" y="T13"/>
                      </a:cxn>
                    </a:cxnLst>
                    <a:rect l="0" t="0" r="r" b="b"/>
                    <a:pathLst>
                      <a:path w="70" h="81">
                        <a:moveTo>
                          <a:pt x="70" y="20"/>
                        </a:moveTo>
                        <a:lnTo>
                          <a:pt x="35" y="0"/>
                        </a:lnTo>
                        <a:lnTo>
                          <a:pt x="0" y="20"/>
                        </a:lnTo>
                        <a:lnTo>
                          <a:pt x="0" y="60"/>
                        </a:lnTo>
                        <a:lnTo>
                          <a:pt x="35" y="81"/>
                        </a:lnTo>
                        <a:lnTo>
                          <a:pt x="70" y="60"/>
                        </a:lnTo>
                        <a:lnTo>
                          <a:pt x="70"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87" name="Freeform 97">
                    <a:extLst>
                      <a:ext uri="{FF2B5EF4-FFF2-40B4-BE49-F238E27FC236}">
                        <a16:creationId xmlns:a16="http://schemas.microsoft.com/office/drawing/2014/main" id="{7ADB8C65-A052-40C6-B635-58EF7D749508}"/>
                      </a:ext>
                    </a:extLst>
                  </p:cNvPr>
                  <p:cNvSpPr>
                    <a:spLocks/>
                  </p:cNvSpPr>
                  <p:nvPr/>
                </p:nvSpPr>
                <p:spPr bwMode="auto">
                  <a:xfrm>
                    <a:off x="7437438" y="2887660"/>
                    <a:ext cx="109538" cy="127000"/>
                  </a:xfrm>
                  <a:custGeom>
                    <a:avLst/>
                    <a:gdLst>
                      <a:gd name="T0" fmla="*/ 69 w 69"/>
                      <a:gd name="T1" fmla="*/ 19 h 80"/>
                      <a:gd name="T2" fmla="*/ 34 w 69"/>
                      <a:gd name="T3" fmla="*/ 0 h 80"/>
                      <a:gd name="T4" fmla="*/ 0 w 69"/>
                      <a:gd name="T5" fmla="*/ 19 h 80"/>
                      <a:gd name="T6" fmla="*/ 0 w 69"/>
                      <a:gd name="T7" fmla="*/ 60 h 80"/>
                      <a:gd name="T8" fmla="*/ 34 w 69"/>
                      <a:gd name="T9" fmla="*/ 80 h 80"/>
                      <a:gd name="T10" fmla="*/ 69 w 69"/>
                      <a:gd name="T11" fmla="*/ 60 h 80"/>
                      <a:gd name="T12" fmla="*/ 69 w 69"/>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19"/>
                        </a:moveTo>
                        <a:lnTo>
                          <a:pt x="34" y="0"/>
                        </a:lnTo>
                        <a:lnTo>
                          <a:pt x="0" y="19"/>
                        </a:lnTo>
                        <a:lnTo>
                          <a:pt x="0" y="60"/>
                        </a:lnTo>
                        <a:lnTo>
                          <a:pt x="34" y="80"/>
                        </a:lnTo>
                        <a:lnTo>
                          <a:pt x="69" y="60"/>
                        </a:lnTo>
                        <a:lnTo>
                          <a:pt x="69"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88" name="Freeform 98">
                    <a:extLst>
                      <a:ext uri="{FF2B5EF4-FFF2-40B4-BE49-F238E27FC236}">
                        <a16:creationId xmlns:a16="http://schemas.microsoft.com/office/drawing/2014/main" id="{B4379FC6-A402-4BB8-906D-00F33AC77387}"/>
                      </a:ext>
                    </a:extLst>
                  </p:cNvPr>
                  <p:cNvSpPr>
                    <a:spLocks/>
                  </p:cNvSpPr>
                  <p:nvPr/>
                </p:nvSpPr>
                <p:spPr bwMode="auto">
                  <a:xfrm>
                    <a:off x="7437437" y="3092445"/>
                    <a:ext cx="109538" cy="128588"/>
                  </a:xfrm>
                  <a:custGeom>
                    <a:avLst/>
                    <a:gdLst>
                      <a:gd name="T0" fmla="*/ 69 w 69"/>
                      <a:gd name="T1" fmla="*/ 21 h 81"/>
                      <a:gd name="T2" fmla="*/ 34 w 69"/>
                      <a:gd name="T3" fmla="*/ 0 h 81"/>
                      <a:gd name="T4" fmla="*/ 0 w 69"/>
                      <a:gd name="T5" fmla="*/ 21 h 81"/>
                      <a:gd name="T6" fmla="*/ 0 w 69"/>
                      <a:gd name="T7" fmla="*/ 61 h 81"/>
                      <a:gd name="T8" fmla="*/ 34 w 69"/>
                      <a:gd name="T9" fmla="*/ 81 h 81"/>
                      <a:gd name="T10" fmla="*/ 69 w 69"/>
                      <a:gd name="T11" fmla="*/ 61 h 81"/>
                      <a:gd name="T12" fmla="*/ 69 w 69"/>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69" h="81">
                        <a:moveTo>
                          <a:pt x="69" y="21"/>
                        </a:moveTo>
                        <a:lnTo>
                          <a:pt x="34" y="0"/>
                        </a:lnTo>
                        <a:lnTo>
                          <a:pt x="0" y="21"/>
                        </a:lnTo>
                        <a:lnTo>
                          <a:pt x="0" y="61"/>
                        </a:lnTo>
                        <a:lnTo>
                          <a:pt x="34" y="81"/>
                        </a:lnTo>
                        <a:lnTo>
                          <a:pt x="69" y="61"/>
                        </a:lnTo>
                        <a:lnTo>
                          <a:pt x="69"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89" name="Freeform 99">
                    <a:extLst>
                      <a:ext uri="{FF2B5EF4-FFF2-40B4-BE49-F238E27FC236}">
                        <a16:creationId xmlns:a16="http://schemas.microsoft.com/office/drawing/2014/main" id="{CFA707B2-572F-4757-9AFF-8F4B7CA62745}"/>
                      </a:ext>
                    </a:extLst>
                  </p:cNvPr>
                  <p:cNvSpPr>
                    <a:spLocks/>
                  </p:cNvSpPr>
                  <p:nvPr/>
                </p:nvSpPr>
                <p:spPr bwMode="auto">
                  <a:xfrm>
                    <a:off x="7497763" y="2990845"/>
                    <a:ext cx="109538" cy="127000"/>
                  </a:xfrm>
                  <a:custGeom>
                    <a:avLst/>
                    <a:gdLst>
                      <a:gd name="T0" fmla="*/ 69 w 69"/>
                      <a:gd name="T1" fmla="*/ 19 h 80"/>
                      <a:gd name="T2" fmla="*/ 34 w 69"/>
                      <a:gd name="T3" fmla="*/ 0 h 80"/>
                      <a:gd name="T4" fmla="*/ 0 w 69"/>
                      <a:gd name="T5" fmla="*/ 19 h 80"/>
                      <a:gd name="T6" fmla="*/ 0 w 69"/>
                      <a:gd name="T7" fmla="*/ 59 h 80"/>
                      <a:gd name="T8" fmla="*/ 34 w 69"/>
                      <a:gd name="T9" fmla="*/ 80 h 80"/>
                      <a:gd name="T10" fmla="*/ 69 w 69"/>
                      <a:gd name="T11" fmla="*/ 59 h 80"/>
                      <a:gd name="T12" fmla="*/ 69 w 69"/>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19"/>
                        </a:moveTo>
                        <a:lnTo>
                          <a:pt x="34" y="0"/>
                        </a:lnTo>
                        <a:lnTo>
                          <a:pt x="0" y="19"/>
                        </a:lnTo>
                        <a:lnTo>
                          <a:pt x="0" y="59"/>
                        </a:lnTo>
                        <a:lnTo>
                          <a:pt x="34" y="80"/>
                        </a:lnTo>
                        <a:lnTo>
                          <a:pt x="69" y="59"/>
                        </a:lnTo>
                        <a:lnTo>
                          <a:pt x="69"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90" name="Freeform 100">
                    <a:extLst>
                      <a:ext uri="{FF2B5EF4-FFF2-40B4-BE49-F238E27FC236}">
                        <a16:creationId xmlns:a16="http://schemas.microsoft.com/office/drawing/2014/main" id="{DA75AAD0-E9E3-46E1-B7F2-F033A19A4223}"/>
                      </a:ext>
                    </a:extLst>
                  </p:cNvPr>
                  <p:cNvSpPr>
                    <a:spLocks/>
                  </p:cNvSpPr>
                  <p:nvPr/>
                </p:nvSpPr>
                <p:spPr bwMode="auto">
                  <a:xfrm>
                    <a:off x="7437437" y="3298819"/>
                    <a:ext cx="109538" cy="127000"/>
                  </a:xfrm>
                  <a:custGeom>
                    <a:avLst/>
                    <a:gdLst>
                      <a:gd name="T0" fmla="*/ 69 w 69"/>
                      <a:gd name="T1" fmla="*/ 20 h 80"/>
                      <a:gd name="T2" fmla="*/ 34 w 69"/>
                      <a:gd name="T3" fmla="*/ 0 h 80"/>
                      <a:gd name="T4" fmla="*/ 0 w 69"/>
                      <a:gd name="T5" fmla="*/ 20 h 80"/>
                      <a:gd name="T6" fmla="*/ 0 w 69"/>
                      <a:gd name="T7" fmla="*/ 61 h 80"/>
                      <a:gd name="T8" fmla="*/ 34 w 69"/>
                      <a:gd name="T9" fmla="*/ 80 h 80"/>
                      <a:gd name="T10" fmla="*/ 69 w 69"/>
                      <a:gd name="T11" fmla="*/ 61 h 80"/>
                      <a:gd name="T12" fmla="*/ 69 w 69"/>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20"/>
                        </a:moveTo>
                        <a:lnTo>
                          <a:pt x="34" y="0"/>
                        </a:lnTo>
                        <a:lnTo>
                          <a:pt x="0" y="20"/>
                        </a:lnTo>
                        <a:lnTo>
                          <a:pt x="0" y="61"/>
                        </a:lnTo>
                        <a:lnTo>
                          <a:pt x="34" y="80"/>
                        </a:lnTo>
                        <a:lnTo>
                          <a:pt x="69" y="61"/>
                        </a:lnTo>
                        <a:lnTo>
                          <a:pt x="69"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91" name="Freeform 101">
                    <a:extLst>
                      <a:ext uri="{FF2B5EF4-FFF2-40B4-BE49-F238E27FC236}">
                        <a16:creationId xmlns:a16="http://schemas.microsoft.com/office/drawing/2014/main" id="{CFD8C777-AB9D-4557-BAE3-F35982F2A84C}"/>
                      </a:ext>
                    </a:extLst>
                  </p:cNvPr>
                  <p:cNvSpPr>
                    <a:spLocks/>
                  </p:cNvSpPr>
                  <p:nvPr/>
                </p:nvSpPr>
                <p:spPr bwMode="auto">
                  <a:xfrm>
                    <a:off x="7497762" y="3195633"/>
                    <a:ext cx="109538" cy="127000"/>
                  </a:xfrm>
                  <a:custGeom>
                    <a:avLst/>
                    <a:gdLst>
                      <a:gd name="T0" fmla="*/ 69 w 69"/>
                      <a:gd name="T1" fmla="*/ 21 h 80"/>
                      <a:gd name="T2" fmla="*/ 34 w 69"/>
                      <a:gd name="T3" fmla="*/ 0 h 80"/>
                      <a:gd name="T4" fmla="*/ 0 w 69"/>
                      <a:gd name="T5" fmla="*/ 21 h 80"/>
                      <a:gd name="T6" fmla="*/ 0 w 69"/>
                      <a:gd name="T7" fmla="*/ 61 h 80"/>
                      <a:gd name="T8" fmla="*/ 34 w 69"/>
                      <a:gd name="T9" fmla="*/ 80 h 80"/>
                      <a:gd name="T10" fmla="*/ 69 w 69"/>
                      <a:gd name="T11" fmla="*/ 61 h 80"/>
                      <a:gd name="T12" fmla="*/ 69 w 69"/>
                      <a:gd name="T13" fmla="*/ 21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21"/>
                        </a:moveTo>
                        <a:lnTo>
                          <a:pt x="34" y="0"/>
                        </a:lnTo>
                        <a:lnTo>
                          <a:pt x="0" y="21"/>
                        </a:lnTo>
                        <a:lnTo>
                          <a:pt x="0" y="61"/>
                        </a:lnTo>
                        <a:lnTo>
                          <a:pt x="34" y="80"/>
                        </a:lnTo>
                        <a:lnTo>
                          <a:pt x="69" y="61"/>
                        </a:lnTo>
                        <a:lnTo>
                          <a:pt x="69"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92" name="Freeform 102">
                    <a:extLst>
                      <a:ext uri="{FF2B5EF4-FFF2-40B4-BE49-F238E27FC236}">
                        <a16:creationId xmlns:a16="http://schemas.microsoft.com/office/drawing/2014/main" id="{0AD01838-09F5-4172-8702-56FC45C0065E}"/>
                      </a:ext>
                    </a:extLst>
                  </p:cNvPr>
                  <p:cNvSpPr>
                    <a:spLocks/>
                  </p:cNvSpPr>
                  <p:nvPr/>
                </p:nvSpPr>
                <p:spPr bwMode="auto">
                  <a:xfrm>
                    <a:off x="7437437" y="3505195"/>
                    <a:ext cx="109538" cy="128588"/>
                  </a:xfrm>
                  <a:custGeom>
                    <a:avLst/>
                    <a:gdLst>
                      <a:gd name="T0" fmla="*/ 69 w 69"/>
                      <a:gd name="T1" fmla="*/ 20 h 81"/>
                      <a:gd name="T2" fmla="*/ 34 w 69"/>
                      <a:gd name="T3" fmla="*/ 0 h 81"/>
                      <a:gd name="T4" fmla="*/ 0 w 69"/>
                      <a:gd name="T5" fmla="*/ 20 h 81"/>
                      <a:gd name="T6" fmla="*/ 0 w 69"/>
                      <a:gd name="T7" fmla="*/ 60 h 81"/>
                      <a:gd name="T8" fmla="*/ 34 w 69"/>
                      <a:gd name="T9" fmla="*/ 81 h 81"/>
                      <a:gd name="T10" fmla="*/ 69 w 69"/>
                      <a:gd name="T11" fmla="*/ 60 h 81"/>
                      <a:gd name="T12" fmla="*/ 69 w 69"/>
                      <a:gd name="T13" fmla="*/ 20 h 81"/>
                    </a:gdLst>
                    <a:ahLst/>
                    <a:cxnLst>
                      <a:cxn ang="0">
                        <a:pos x="T0" y="T1"/>
                      </a:cxn>
                      <a:cxn ang="0">
                        <a:pos x="T2" y="T3"/>
                      </a:cxn>
                      <a:cxn ang="0">
                        <a:pos x="T4" y="T5"/>
                      </a:cxn>
                      <a:cxn ang="0">
                        <a:pos x="T6" y="T7"/>
                      </a:cxn>
                      <a:cxn ang="0">
                        <a:pos x="T8" y="T9"/>
                      </a:cxn>
                      <a:cxn ang="0">
                        <a:pos x="T10" y="T11"/>
                      </a:cxn>
                      <a:cxn ang="0">
                        <a:pos x="T12" y="T13"/>
                      </a:cxn>
                    </a:cxnLst>
                    <a:rect l="0" t="0" r="r" b="b"/>
                    <a:pathLst>
                      <a:path w="69" h="81">
                        <a:moveTo>
                          <a:pt x="69" y="20"/>
                        </a:moveTo>
                        <a:lnTo>
                          <a:pt x="34" y="0"/>
                        </a:lnTo>
                        <a:lnTo>
                          <a:pt x="0" y="20"/>
                        </a:lnTo>
                        <a:lnTo>
                          <a:pt x="0" y="60"/>
                        </a:lnTo>
                        <a:lnTo>
                          <a:pt x="34" y="81"/>
                        </a:lnTo>
                        <a:lnTo>
                          <a:pt x="69" y="60"/>
                        </a:lnTo>
                        <a:lnTo>
                          <a:pt x="69"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93" name="Freeform 103">
                    <a:extLst>
                      <a:ext uri="{FF2B5EF4-FFF2-40B4-BE49-F238E27FC236}">
                        <a16:creationId xmlns:a16="http://schemas.microsoft.com/office/drawing/2014/main" id="{3C46C921-6597-4D3D-8D21-976004D07F2B}"/>
                      </a:ext>
                    </a:extLst>
                  </p:cNvPr>
                  <p:cNvSpPr>
                    <a:spLocks/>
                  </p:cNvSpPr>
                  <p:nvPr/>
                </p:nvSpPr>
                <p:spPr bwMode="auto">
                  <a:xfrm>
                    <a:off x="7497763" y="3400420"/>
                    <a:ext cx="109538" cy="130175"/>
                  </a:xfrm>
                  <a:custGeom>
                    <a:avLst/>
                    <a:gdLst>
                      <a:gd name="T0" fmla="*/ 69 w 69"/>
                      <a:gd name="T1" fmla="*/ 21 h 82"/>
                      <a:gd name="T2" fmla="*/ 34 w 69"/>
                      <a:gd name="T3" fmla="*/ 0 h 82"/>
                      <a:gd name="T4" fmla="*/ 0 w 69"/>
                      <a:gd name="T5" fmla="*/ 21 h 82"/>
                      <a:gd name="T6" fmla="*/ 0 w 69"/>
                      <a:gd name="T7" fmla="*/ 61 h 82"/>
                      <a:gd name="T8" fmla="*/ 34 w 69"/>
                      <a:gd name="T9" fmla="*/ 82 h 82"/>
                      <a:gd name="T10" fmla="*/ 69 w 69"/>
                      <a:gd name="T11" fmla="*/ 61 h 82"/>
                      <a:gd name="T12" fmla="*/ 69 w 69"/>
                      <a:gd name="T13" fmla="*/ 21 h 82"/>
                    </a:gdLst>
                    <a:ahLst/>
                    <a:cxnLst>
                      <a:cxn ang="0">
                        <a:pos x="T0" y="T1"/>
                      </a:cxn>
                      <a:cxn ang="0">
                        <a:pos x="T2" y="T3"/>
                      </a:cxn>
                      <a:cxn ang="0">
                        <a:pos x="T4" y="T5"/>
                      </a:cxn>
                      <a:cxn ang="0">
                        <a:pos x="T6" y="T7"/>
                      </a:cxn>
                      <a:cxn ang="0">
                        <a:pos x="T8" y="T9"/>
                      </a:cxn>
                      <a:cxn ang="0">
                        <a:pos x="T10" y="T11"/>
                      </a:cxn>
                      <a:cxn ang="0">
                        <a:pos x="T12" y="T13"/>
                      </a:cxn>
                    </a:cxnLst>
                    <a:rect l="0" t="0" r="r" b="b"/>
                    <a:pathLst>
                      <a:path w="69" h="82">
                        <a:moveTo>
                          <a:pt x="69" y="21"/>
                        </a:moveTo>
                        <a:lnTo>
                          <a:pt x="34" y="0"/>
                        </a:lnTo>
                        <a:lnTo>
                          <a:pt x="0" y="21"/>
                        </a:lnTo>
                        <a:lnTo>
                          <a:pt x="0" y="61"/>
                        </a:lnTo>
                        <a:lnTo>
                          <a:pt x="34" y="82"/>
                        </a:lnTo>
                        <a:lnTo>
                          <a:pt x="69" y="61"/>
                        </a:lnTo>
                        <a:lnTo>
                          <a:pt x="69"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94" name="Freeform 104">
                    <a:extLst>
                      <a:ext uri="{FF2B5EF4-FFF2-40B4-BE49-F238E27FC236}">
                        <a16:creationId xmlns:a16="http://schemas.microsoft.com/office/drawing/2014/main" id="{65F3F458-7843-4C85-AAD9-0E40155A9853}"/>
                      </a:ext>
                    </a:extLst>
                  </p:cNvPr>
                  <p:cNvSpPr>
                    <a:spLocks/>
                  </p:cNvSpPr>
                  <p:nvPr/>
                </p:nvSpPr>
                <p:spPr bwMode="auto">
                  <a:xfrm>
                    <a:off x="7497774" y="3608386"/>
                    <a:ext cx="109538" cy="127000"/>
                  </a:xfrm>
                  <a:custGeom>
                    <a:avLst/>
                    <a:gdLst>
                      <a:gd name="T0" fmla="*/ 69 w 69"/>
                      <a:gd name="T1" fmla="*/ 19 h 80"/>
                      <a:gd name="T2" fmla="*/ 34 w 69"/>
                      <a:gd name="T3" fmla="*/ 0 h 80"/>
                      <a:gd name="T4" fmla="*/ 0 w 69"/>
                      <a:gd name="T5" fmla="*/ 19 h 80"/>
                      <a:gd name="T6" fmla="*/ 0 w 69"/>
                      <a:gd name="T7" fmla="*/ 59 h 80"/>
                      <a:gd name="T8" fmla="*/ 34 w 69"/>
                      <a:gd name="T9" fmla="*/ 80 h 80"/>
                      <a:gd name="T10" fmla="*/ 69 w 69"/>
                      <a:gd name="T11" fmla="*/ 59 h 80"/>
                      <a:gd name="T12" fmla="*/ 69 w 69"/>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19"/>
                        </a:moveTo>
                        <a:lnTo>
                          <a:pt x="34" y="0"/>
                        </a:lnTo>
                        <a:lnTo>
                          <a:pt x="0" y="19"/>
                        </a:lnTo>
                        <a:lnTo>
                          <a:pt x="0" y="59"/>
                        </a:lnTo>
                        <a:lnTo>
                          <a:pt x="34" y="80"/>
                        </a:lnTo>
                        <a:lnTo>
                          <a:pt x="69" y="59"/>
                        </a:lnTo>
                        <a:lnTo>
                          <a:pt x="69"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sp>
                <p:nvSpPr>
                  <p:cNvPr id="395" name="Freeform 105">
                    <a:extLst>
                      <a:ext uri="{FF2B5EF4-FFF2-40B4-BE49-F238E27FC236}">
                        <a16:creationId xmlns:a16="http://schemas.microsoft.com/office/drawing/2014/main" id="{9642643C-F77A-4F60-89B7-533E568DC788}"/>
                      </a:ext>
                    </a:extLst>
                  </p:cNvPr>
                  <p:cNvSpPr>
                    <a:spLocks/>
                  </p:cNvSpPr>
                  <p:nvPr/>
                </p:nvSpPr>
                <p:spPr bwMode="auto">
                  <a:xfrm>
                    <a:off x="7377114" y="2990850"/>
                    <a:ext cx="111125" cy="127000"/>
                  </a:xfrm>
                  <a:custGeom>
                    <a:avLst/>
                    <a:gdLst>
                      <a:gd name="T0" fmla="*/ 70 w 70"/>
                      <a:gd name="T1" fmla="*/ 19 h 80"/>
                      <a:gd name="T2" fmla="*/ 35 w 70"/>
                      <a:gd name="T3" fmla="*/ 0 h 80"/>
                      <a:gd name="T4" fmla="*/ 0 w 70"/>
                      <a:gd name="T5" fmla="*/ 19 h 80"/>
                      <a:gd name="T6" fmla="*/ 0 w 70"/>
                      <a:gd name="T7" fmla="*/ 59 h 80"/>
                      <a:gd name="T8" fmla="*/ 35 w 70"/>
                      <a:gd name="T9" fmla="*/ 80 h 80"/>
                      <a:gd name="T10" fmla="*/ 70 w 70"/>
                      <a:gd name="T11" fmla="*/ 59 h 80"/>
                      <a:gd name="T12" fmla="*/ 70 w 70"/>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19"/>
                        </a:moveTo>
                        <a:lnTo>
                          <a:pt x="35" y="0"/>
                        </a:lnTo>
                        <a:lnTo>
                          <a:pt x="0" y="19"/>
                        </a:lnTo>
                        <a:lnTo>
                          <a:pt x="0" y="59"/>
                        </a:lnTo>
                        <a:lnTo>
                          <a:pt x="35" y="80"/>
                        </a:lnTo>
                        <a:lnTo>
                          <a:pt x="70" y="59"/>
                        </a:lnTo>
                        <a:lnTo>
                          <a:pt x="70"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endParaRPr>
                  </a:p>
                </p:txBody>
              </p:sp>
            </p:grpSp>
          </p:grpSp>
        </p:grpSp>
        <p:grpSp>
          <p:nvGrpSpPr>
            <p:cNvPr id="416" name="Group 415">
              <a:extLst>
                <a:ext uri="{FF2B5EF4-FFF2-40B4-BE49-F238E27FC236}">
                  <a16:creationId xmlns:a16="http://schemas.microsoft.com/office/drawing/2014/main" id="{D4CAA276-AE37-4ADE-AC1B-F7BFC55AE365}"/>
                </a:ext>
              </a:extLst>
            </p:cNvPr>
            <p:cNvGrpSpPr/>
            <p:nvPr/>
          </p:nvGrpSpPr>
          <p:grpSpPr>
            <a:xfrm>
              <a:off x="3452766" y="4733859"/>
              <a:ext cx="930692" cy="497939"/>
              <a:chOff x="4647526" y="3878297"/>
              <a:chExt cx="602340" cy="322263"/>
            </a:xfrm>
          </p:grpSpPr>
          <p:grpSp>
            <p:nvGrpSpPr>
              <p:cNvPr id="417" name="Group 1743">
                <a:extLst>
                  <a:ext uri="{FF2B5EF4-FFF2-40B4-BE49-F238E27FC236}">
                    <a16:creationId xmlns:a16="http://schemas.microsoft.com/office/drawing/2014/main" id="{0022C064-E653-4057-9562-03927E2448C6}"/>
                  </a:ext>
                </a:extLst>
              </p:cNvPr>
              <p:cNvGrpSpPr>
                <a:grpSpLocks/>
              </p:cNvGrpSpPr>
              <p:nvPr/>
            </p:nvGrpSpPr>
            <p:grpSpPr bwMode="auto">
              <a:xfrm>
                <a:off x="4713291" y="3878297"/>
                <a:ext cx="536575" cy="322263"/>
                <a:chOff x="9817184" y="5681573"/>
                <a:chExt cx="540670" cy="324209"/>
              </a:xfrm>
            </p:grpSpPr>
            <p:grpSp>
              <p:nvGrpSpPr>
                <p:cNvPr id="443" name="Group 1744">
                  <a:extLst>
                    <a:ext uri="{FF2B5EF4-FFF2-40B4-BE49-F238E27FC236}">
                      <a16:creationId xmlns:a16="http://schemas.microsoft.com/office/drawing/2014/main" id="{19F6FEE6-0A53-4995-8EB2-BAD53A0B1638}"/>
                    </a:ext>
                  </a:extLst>
                </p:cNvPr>
                <p:cNvGrpSpPr>
                  <a:grpSpLocks/>
                </p:cNvGrpSpPr>
                <p:nvPr/>
              </p:nvGrpSpPr>
              <p:grpSpPr bwMode="auto">
                <a:xfrm>
                  <a:off x="10143777" y="5715844"/>
                  <a:ext cx="214077" cy="266994"/>
                  <a:chOff x="10143777" y="5715844"/>
                  <a:chExt cx="214077" cy="266994"/>
                </a:xfrm>
              </p:grpSpPr>
              <p:sp>
                <p:nvSpPr>
                  <p:cNvPr id="453" name="Freeform 1282">
                    <a:extLst>
                      <a:ext uri="{FF2B5EF4-FFF2-40B4-BE49-F238E27FC236}">
                        <a16:creationId xmlns:a16="http://schemas.microsoft.com/office/drawing/2014/main" id="{43A1D115-1F87-4D7D-AF32-D02BD3331D91}"/>
                      </a:ext>
                    </a:extLst>
                  </p:cNvPr>
                  <p:cNvSpPr/>
                  <p:nvPr/>
                </p:nvSpPr>
                <p:spPr>
                  <a:xfrm rot="5836328">
                    <a:off x="10257198" y="5834855"/>
                    <a:ext cx="151724" cy="49588"/>
                  </a:xfrm>
                  <a:custGeom>
                    <a:avLst/>
                    <a:gdLst>
                      <a:gd name="connsiteX0" fmla="*/ 0 w 373380"/>
                      <a:gd name="connsiteY0" fmla="*/ 63676 h 117016"/>
                      <a:gd name="connsiteX1" fmla="*/ 83820 w 373380"/>
                      <a:gd name="connsiteY1" fmla="*/ 2716 h 117016"/>
                      <a:gd name="connsiteX2" fmla="*/ 213360 w 373380"/>
                      <a:gd name="connsiteY2" fmla="*/ 117016 h 117016"/>
                      <a:gd name="connsiteX3" fmla="*/ 312420 w 373380"/>
                      <a:gd name="connsiteY3" fmla="*/ 2716 h 117016"/>
                      <a:gd name="connsiteX4" fmla="*/ 373380 w 373380"/>
                      <a:gd name="connsiteY4" fmla="*/ 33196 h 117016"/>
                      <a:gd name="connsiteX5" fmla="*/ 373380 w 373380"/>
                      <a:gd name="connsiteY5" fmla="*/ 33196 h 117016"/>
                      <a:gd name="connsiteX6" fmla="*/ 373380 w 373380"/>
                      <a:gd name="connsiteY6" fmla="*/ 48436 h 117016"/>
                      <a:gd name="connsiteX0" fmla="*/ 0 w 380247"/>
                      <a:gd name="connsiteY0" fmla="*/ 119259 h 119259"/>
                      <a:gd name="connsiteX1" fmla="*/ 90687 w 380247"/>
                      <a:gd name="connsiteY1" fmla="*/ 2716 h 119259"/>
                      <a:gd name="connsiteX2" fmla="*/ 220227 w 380247"/>
                      <a:gd name="connsiteY2" fmla="*/ 117016 h 119259"/>
                      <a:gd name="connsiteX3" fmla="*/ 319287 w 380247"/>
                      <a:gd name="connsiteY3" fmla="*/ 2716 h 119259"/>
                      <a:gd name="connsiteX4" fmla="*/ 380247 w 380247"/>
                      <a:gd name="connsiteY4" fmla="*/ 33196 h 119259"/>
                      <a:gd name="connsiteX5" fmla="*/ 380247 w 380247"/>
                      <a:gd name="connsiteY5" fmla="*/ 33196 h 119259"/>
                      <a:gd name="connsiteX6" fmla="*/ 380247 w 380247"/>
                      <a:gd name="connsiteY6" fmla="*/ 48436 h 119259"/>
                      <a:gd name="connsiteX0" fmla="*/ 0 w 380247"/>
                      <a:gd name="connsiteY0" fmla="*/ 119259 h 120303"/>
                      <a:gd name="connsiteX1" fmla="*/ 107877 w 380247"/>
                      <a:gd name="connsiteY1" fmla="*/ 91883 h 120303"/>
                      <a:gd name="connsiteX2" fmla="*/ 220227 w 380247"/>
                      <a:gd name="connsiteY2" fmla="*/ 117016 h 120303"/>
                      <a:gd name="connsiteX3" fmla="*/ 319287 w 380247"/>
                      <a:gd name="connsiteY3" fmla="*/ 2716 h 120303"/>
                      <a:gd name="connsiteX4" fmla="*/ 380247 w 380247"/>
                      <a:gd name="connsiteY4" fmla="*/ 33196 h 120303"/>
                      <a:gd name="connsiteX5" fmla="*/ 380247 w 380247"/>
                      <a:gd name="connsiteY5" fmla="*/ 33196 h 120303"/>
                      <a:gd name="connsiteX6" fmla="*/ 380247 w 380247"/>
                      <a:gd name="connsiteY6" fmla="*/ 48436 h 120303"/>
                      <a:gd name="connsiteX0" fmla="*/ 0 w 380247"/>
                      <a:gd name="connsiteY0" fmla="*/ 116949 h 116949"/>
                      <a:gd name="connsiteX1" fmla="*/ 107877 w 380247"/>
                      <a:gd name="connsiteY1" fmla="*/ 89573 h 116949"/>
                      <a:gd name="connsiteX2" fmla="*/ 247256 w 380247"/>
                      <a:gd name="connsiteY2" fmla="*/ 58118 h 116949"/>
                      <a:gd name="connsiteX3" fmla="*/ 319287 w 380247"/>
                      <a:gd name="connsiteY3" fmla="*/ 406 h 116949"/>
                      <a:gd name="connsiteX4" fmla="*/ 380247 w 380247"/>
                      <a:gd name="connsiteY4" fmla="*/ 30886 h 116949"/>
                      <a:gd name="connsiteX5" fmla="*/ 380247 w 380247"/>
                      <a:gd name="connsiteY5" fmla="*/ 30886 h 116949"/>
                      <a:gd name="connsiteX6" fmla="*/ 380247 w 380247"/>
                      <a:gd name="connsiteY6" fmla="*/ 46126 h 116949"/>
                      <a:gd name="connsiteX0" fmla="*/ 0 w 380247"/>
                      <a:gd name="connsiteY0" fmla="*/ 86063 h 86063"/>
                      <a:gd name="connsiteX1" fmla="*/ 107877 w 380247"/>
                      <a:gd name="connsiteY1" fmla="*/ 58687 h 86063"/>
                      <a:gd name="connsiteX2" fmla="*/ 247256 w 380247"/>
                      <a:gd name="connsiteY2" fmla="*/ 27232 h 86063"/>
                      <a:gd name="connsiteX3" fmla="*/ 346694 w 380247"/>
                      <a:gd name="connsiteY3" fmla="*/ 54087 h 86063"/>
                      <a:gd name="connsiteX4" fmla="*/ 380247 w 380247"/>
                      <a:gd name="connsiteY4" fmla="*/ 0 h 86063"/>
                      <a:gd name="connsiteX5" fmla="*/ 380247 w 380247"/>
                      <a:gd name="connsiteY5" fmla="*/ 0 h 86063"/>
                      <a:gd name="connsiteX6" fmla="*/ 380247 w 380247"/>
                      <a:gd name="connsiteY6" fmla="*/ 15240 h 86063"/>
                      <a:gd name="connsiteX0" fmla="*/ 0 w 475655"/>
                      <a:gd name="connsiteY0" fmla="*/ 86063 h 174167"/>
                      <a:gd name="connsiteX1" fmla="*/ 107877 w 475655"/>
                      <a:gd name="connsiteY1" fmla="*/ 58687 h 174167"/>
                      <a:gd name="connsiteX2" fmla="*/ 247256 w 475655"/>
                      <a:gd name="connsiteY2" fmla="*/ 27232 h 174167"/>
                      <a:gd name="connsiteX3" fmla="*/ 346694 w 475655"/>
                      <a:gd name="connsiteY3" fmla="*/ 54087 h 174167"/>
                      <a:gd name="connsiteX4" fmla="*/ 380247 w 475655"/>
                      <a:gd name="connsiteY4" fmla="*/ 0 h 174167"/>
                      <a:gd name="connsiteX5" fmla="*/ 380247 w 475655"/>
                      <a:gd name="connsiteY5" fmla="*/ 0 h 174167"/>
                      <a:gd name="connsiteX6" fmla="*/ 475656 w 475655"/>
                      <a:gd name="connsiteY6" fmla="*/ 174167 h 174167"/>
                      <a:gd name="connsiteX0" fmla="*/ 0 w 475656"/>
                      <a:gd name="connsiteY0" fmla="*/ 86063 h 174167"/>
                      <a:gd name="connsiteX1" fmla="*/ 107877 w 475656"/>
                      <a:gd name="connsiteY1" fmla="*/ 58687 h 174167"/>
                      <a:gd name="connsiteX2" fmla="*/ 247256 w 475656"/>
                      <a:gd name="connsiteY2" fmla="*/ 27232 h 174167"/>
                      <a:gd name="connsiteX3" fmla="*/ 346694 w 475656"/>
                      <a:gd name="connsiteY3" fmla="*/ 54087 h 174167"/>
                      <a:gd name="connsiteX4" fmla="*/ 380247 w 475656"/>
                      <a:gd name="connsiteY4" fmla="*/ 0 h 174167"/>
                      <a:gd name="connsiteX5" fmla="*/ 363054 w 475656"/>
                      <a:gd name="connsiteY5" fmla="*/ 165220 h 174167"/>
                      <a:gd name="connsiteX6" fmla="*/ 475656 w 475656"/>
                      <a:gd name="connsiteY6" fmla="*/ 174167 h 174167"/>
                      <a:gd name="connsiteX0" fmla="*/ 0 w 518091"/>
                      <a:gd name="connsiteY0" fmla="*/ 86063 h 165220"/>
                      <a:gd name="connsiteX1" fmla="*/ 107877 w 518091"/>
                      <a:gd name="connsiteY1" fmla="*/ 58687 h 165220"/>
                      <a:gd name="connsiteX2" fmla="*/ 247256 w 518091"/>
                      <a:gd name="connsiteY2" fmla="*/ 27232 h 165220"/>
                      <a:gd name="connsiteX3" fmla="*/ 346694 w 518091"/>
                      <a:gd name="connsiteY3" fmla="*/ 54087 h 165220"/>
                      <a:gd name="connsiteX4" fmla="*/ 380247 w 518091"/>
                      <a:gd name="connsiteY4" fmla="*/ 0 h 165220"/>
                      <a:gd name="connsiteX5" fmla="*/ 363054 w 518091"/>
                      <a:gd name="connsiteY5" fmla="*/ 165220 h 165220"/>
                      <a:gd name="connsiteX6" fmla="*/ 518091 w 518091"/>
                      <a:gd name="connsiteY6" fmla="*/ 159095 h 165220"/>
                      <a:gd name="connsiteX0" fmla="*/ 0 w 518091"/>
                      <a:gd name="connsiteY0" fmla="*/ 58909 h 138066"/>
                      <a:gd name="connsiteX1" fmla="*/ 107877 w 518091"/>
                      <a:gd name="connsiteY1" fmla="*/ 31533 h 138066"/>
                      <a:gd name="connsiteX2" fmla="*/ 247256 w 518091"/>
                      <a:gd name="connsiteY2" fmla="*/ 78 h 138066"/>
                      <a:gd name="connsiteX3" fmla="*/ 346694 w 518091"/>
                      <a:gd name="connsiteY3" fmla="*/ 26933 h 138066"/>
                      <a:gd name="connsiteX4" fmla="*/ 363054 w 518091"/>
                      <a:gd name="connsiteY4" fmla="*/ 138066 h 138066"/>
                      <a:gd name="connsiteX5" fmla="*/ 518091 w 518091"/>
                      <a:gd name="connsiteY5" fmla="*/ 131941 h 138066"/>
                      <a:gd name="connsiteX0" fmla="*/ 0 w 518091"/>
                      <a:gd name="connsiteY0" fmla="*/ 58896 h 131928"/>
                      <a:gd name="connsiteX1" fmla="*/ 107877 w 518091"/>
                      <a:gd name="connsiteY1" fmla="*/ 31520 h 131928"/>
                      <a:gd name="connsiteX2" fmla="*/ 247256 w 518091"/>
                      <a:gd name="connsiteY2" fmla="*/ 65 h 131928"/>
                      <a:gd name="connsiteX3" fmla="*/ 346694 w 518091"/>
                      <a:gd name="connsiteY3" fmla="*/ 26920 h 131928"/>
                      <a:gd name="connsiteX4" fmla="*/ 380083 w 518091"/>
                      <a:gd name="connsiteY4" fmla="*/ 130384 h 131928"/>
                      <a:gd name="connsiteX5" fmla="*/ 518091 w 518091"/>
                      <a:gd name="connsiteY5" fmla="*/ 131928 h 131928"/>
                      <a:gd name="connsiteX0" fmla="*/ 0 w 518091"/>
                      <a:gd name="connsiteY0" fmla="*/ 59233 h 132265"/>
                      <a:gd name="connsiteX1" fmla="*/ 141123 w 518091"/>
                      <a:gd name="connsiteY1" fmla="*/ 41113 h 132265"/>
                      <a:gd name="connsiteX2" fmla="*/ 247256 w 518091"/>
                      <a:gd name="connsiteY2" fmla="*/ 402 h 132265"/>
                      <a:gd name="connsiteX3" fmla="*/ 346694 w 518091"/>
                      <a:gd name="connsiteY3" fmla="*/ 27257 h 132265"/>
                      <a:gd name="connsiteX4" fmla="*/ 380083 w 518091"/>
                      <a:gd name="connsiteY4" fmla="*/ 130721 h 132265"/>
                      <a:gd name="connsiteX5" fmla="*/ 518091 w 518091"/>
                      <a:gd name="connsiteY5" fmla="*/ 132265 h 132265"/>
                      <a:gd name="connsiteX0" fmla="*/ 0 w 518091"/>
                      <a:gd name="connsiteY0" fmla="*/ 59243 h 132275"/>
                      <a:gd name="connsiteX1" fmla="*/ 141123 w 518091"/>
                      <a:gd name="connsiteY1" fmla="*/ 41123 h 132275"/>
                      <a:gd name="connsiteX2" fmla="*/ 247256 w 518091"/>
                      <a:gd name="connsiteY2" fmla="*/ 412 h 132275"/>
                      <a:gd name="connsiteX3" fmla="*/ 346694 w 518091"/>
                      <a:gd name="connsiteY3" fmla="*/ 27267 h 132275"/>
                      <a:gd name="connsiteX4" fmla="*/ 518091 w 518091"/>
                      <a:gd name="connsiteY4" fmla="*/ 132275 h 132275"/>
                      <a:gd name="connsiteX0" fmla="*/ 0 w 518091"/>
                      <a:gd name="connsiteY0" fmla="*/ 61875 h 134907"/>
                      <a:gd name="connsiteX1" fmla="*/ 141123 w 518091"/>
                      <a:gd name="connsiteY1" fmla="*/ 43755 h 134907"/>
                      <a:gd name="connsiteX2" fmla="*/ 247256 w 518091"/>
                      <a:gd name="connsiteY2" fmla="*/ 3044 h 134907"/>
                      <a:gd name="connsiteX3" fmla="*/ 518091 w 518091"/>
                      <a:gd name="connsiteY3" fmla="*/ 134907 h 134907"/>
                      <a:gd name="connsiteX0" fmla="*/ 0 w 518091"/>
                      <a:gd name="connsiteY0" fmla="*/ 60482 h 133514"/>
                      <a:gd name="connsiteX1" fmla="*/ 247256 w 518091"/>
                      <a:gd name="connsiteY1" fmla="*/ 1651 h 133514"/>
                      <a:gd name="connsiteX2" fmla="*/ 518091 w 518091"/>
                      <a:gd name="connsiteY2" fmla="*/ 133514 h 133514"/>
                      <a:gd name="connsiteX0" fmla="*/ 0 w 530065"/>
                      <a:gd name="connsiteY0" fmla="*/ 843 h 293821"/>
                      <a:gd name="connsiteX1" fmla="*/ 259230 w 530065"/>
                      <a:gd name="connsiteY1" fmla="*/ 161958 h 293821"/>
                      <a:gd name="connsiteX2" fmla="*/ 530065 w 530065"/>
                      <a:gd name="connsiteY2" fmla="*/ 293821 h 293821"/>
                      <a:gd name="connsiteX0" fmla="*/ 0 w 297004"/>
                      <a:gd name="connsiteY0" fmla="*/ 46049 h 207378"/>
                      <a:gd name="connsiteX1" fmla="*/ 259230 w 297004"/>
                      <a:gd name="connsiteY1" fmla="*/ 207164 h 207378"/>
                      <a:gd name="connsiteX2" fmla="*/ 297004 w 297004"/>
                      <a:gd name="connsiteY2" fmla="*/ 2323 h 207378"/>
                      <a:gd name="connsiteX0" fmla="*/ 0 w 348327"/>
                      <a:gd name="connsiteY0" fmla="*/ 54370 h 207491"/>
                      <a:gd name="connsiteX1" fmla="*/ 310553 w 348327"/>
                      <a:gd name="connsiteY1" fmla="*/ 207177 h 207491"/>
                      <a:gd name="connsiteX2" fmla="*/ 348327 w 348327"/>
                      <a:gd name="connsiteY2" fmla="*/ 2336 h 207491"/>
                      <a:gd name="connsiteX0" fmla="*/ 0 w 348327"/>
                      <a:gd name="connsiteY0" fmla="*/ 54143 h 233523"/>
                      <a:gd name="connsiteX1" fmla="*/ 205200 w 348327"/>
                      <a:gd name="connsiteY1" fmla="*/ 233249 h 233523"/>
                      <a:gd name="connsiteX2" fmla="*/ 348327 w 348327"/>
                      <a:gd name="connsiteY2" fmla="*/ 2109 h 233523"/>
                      <a:gd name="connsiteX0" fmla="*/ 0 w 348327"/>
                      <a:gd name="connsiteY0" fmla="*/ 52034 h 231414"/>
                      <a:gd name="connsiteX1" fmla="*/ 205200 w 348327"/>
                      <a:gd name="connsiteY1" fmla="*/ 231140 h 231414"/>
                      <a:gd name="connsiteX2" fmla="*/ 348327 w 348327"/>
                      <a:gd name="connsiteY2" fmla="*/ 0 h 231414"/>
                      <a:gd name="connsiteX0" fmla="*/ 0 w 348327"/>
                      <a:gd name="connsiteY0" fmla="*/ 52034 h 96188"/>
                      <a:gd name="connsiteX1" fmla="*/ 187176 w 348327"/>
                      <a:gd name="connsiteY1" fmla="*/ 95381 h 96188"/>
                      <a:gd name="connsiteX2" fmla="*/ 348327 w 348327"/>
                      <a:gd name="connsiteY2" fmla="*/ 0 h 96188"/>
                      <a:gd name="connsiteX0" fmla="*/ 0 w 348327"/>
                      <a:gd name="connsiteY0" fmla="*/ 52034 h 97658"/>
                      <a:gd name="connsiteX1" fmla="*/ 187176 w 348327"/>
                      <a:gd name="connsiteY1" fmla="*/ 95381 h 97658"/>
                      <a:gd name="connsiteX2" fmla="*/ 348327 w 348327"/>
                      <a:gd name="connsiteY2" fmla="*/ 0 h 97658"/>
                      <a:gd name="connsiteX0" fmla="*/ 0 w 348327"/>
                      <a:gd name="connsiteY0" fmla="*/ 52034 h 97657"/>
                      <a:gd name="connsiteX1" fmla="*/ 187176 w 348327"/>
                      <a:gd name="connsiteY1" fmla="*/ 95381 h 97657"/>
                      <a:gd name="connsiteX2" fmla="*/ 348327 w 348327"/>
                      <a:gd name="connsiteY2" fmla="*/ 0 h 97657"/>
                    </a:gdLst>
                    <a:ahLst/>
                    <a:cxnLst>
                      <a:cxn ang="0">
                        <a:pos x="connsiteX0" y="connsiteY0"/>
                      </a:cxn>
                      <a:cxn ang="0">
                        <a:pos x="connsiteX1" y="connsiteY1"/>
                      </a:cxn>
                      <a:cxn ang="0">
                        <a:pos x="connsiteX2" y="connsiteY2"/>
                      </a:cxn>
                    </a:cxnLst>
                    <a:rect l="l" t="t" r="r" b="b"/>
                    <a:pathLst>
                      <a:path w="348327" h="97657">
                        <a:moveTo>
                          <a:pt x="0" y="52034"/>
                        </a:moveTo>
                        <a:cubicBezTo>
                          <a:pt x="41634" y="87602"/>
                          <a:pt x="129122" y="104053"/>
                          <a:pt x="187176" y="95381"/>
                        </a:cubicBezTo>
                        <a:cubicBezTo>
                          <a:pt x="245230" y="86709"/>
                          <a:pt x="307366" y="48609"/>
                          <a:pt x="348327" y="0"/>
                        </a:cubicBezTo>
                      </a:path>
                    </a:pathLst>
                  </a:custGeom>
                  <a:noFill/>
                  <a:ln w="19050" cap="flat" cmpd="sng" algn="ctr">
                    <a:solidFill>
                      <a:srgbClr val="717171"/>
                    </a:solidFill>
                    <a:prstDash val="solid"/>
                    <a:miter lim="800000"/>
                  </a:ln>
                  <a:effectLst/>
                </p:spPr>
                <p:txBody>
                  <a:bodyPr anchor="ctr"/>
                  <a:lstStyle/>
                  <a:p>
                    <a:pPr marL="0" marR="0" lvl="0" indent="0" algn="ctr" defTabSz="121905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cxnSp>
                <p:nvCxnSpPr>
                  <p:cNvPr id="454" name="Straight Connector 1755">
                    <a:extLst>
                      <a:ext uri="{FF2B5EF4-FFF2-40B4-BE49-F238E27FC236}">
                        <a16:creationId xmlns:a16="http://schemas.microsoft.com/office/drawing/2014/main" id="{59E7AF91-3F96-4B38-941C-C96FAE2682DD}"/>
                      </a:ext>
                    </a:extLst>
                  </p:cNvPr>
                  <p:cNvCxnSpPr>
                    <a:cxnSpLocks noChangeShapeType="1"/>
                  </p:cNvCxnSpPr>
                  <p:nvPr/>
                </p:nvCxnSpPr>
                <p:spPr bwMode="auto">
                  <a:xfrm flipH="1" flipV="1">
                    <a:off x="10185641" y="5715844"/>
                    <a:ext cx="159639" cy="69595"/>
                  </a:xfrm>
                  <a:prstGeom prst="line">
                    <a:avLst/>
                  </a:prstGeom>
                  <a:noFill/>
                  <a:ln w="19050" algn="ctr">
                    <a:solidFill>
                      <a:srgbClr val="717171"/>
                    </a:solidFill>
                    <a:miter lim="800000"/>
                    <a:headEnd/>
                    <a:tailEnd/>
                  </a:ln>
                  <a:extLst>
                    <a:ext uri="{909E8E84-426E-40DD-AFC4-6F175D3DCCD1}">
                      <a14:hiddenFill xmlns:a14="http://schemas.microsoft.com/office/drawing/2010/main">
                        <a:noFill/>
                      </a14:hiddenFill>
                    </a:ext>
                  </a:extLst>
                </p:spPr>
              </p:cxnSp>
              <p:cxnSp>
                <p:nvCxnSpPr>
                  <p:cNvPr id="455" name="Straight Connector 1756">
                    <a:extLst>
                      <a:ext uri="{FF2B5EF4-FFF2-40B4-BE49-F238E27FC236}">
                        <a16:creationId xmlns:a16="http://schemas.microsoft.com/office/drawing/2014/main" id="{10D7B76D-D6FC-489F-85C1-11BC1FD06CFA}"/>
                      </a:ext>
                    </a:extLst>
                  </p:cNvPr>
                  <p:cNvCxnSpPr>
                    <a:cxnSpLocks noChangeShapeType="1"/>
                  </p:cNvCxnSpPr>
                  <p:nvPr/>
                </p:nvCxnSpPr>
                <p:spPr bwMode="auto">
                  <a:xfrm flipH="1">
                    <a:off x="10185641" y="5937005"/>
                    <a:ext cx="158083" cy="45833"/>
                  </a:xfrm>
                  <a:prstGeom prst="line">
                    <a:avLst/>
                  </a:prstGeom>
                  <a:noFill/>
                  <a:ln w="19050" algn="ctr">
                    <a:solidFill>
                      <a:srgbClr val="717171"/>
                    </a:solidFill>
                    <a:miter lim="800000"/>
                    <a:headEnd/>
                    <a:tailEnd/>
                  </a:ln>
                  <a:extLst>
                    <a:ext uri="{909E8E84-426E-40DD-AFC4-6F175D3DCCD1}">
                      <a14:hiddenFill xmlns:a14="http://schemas.microsoft.com/office/drawing/2010/main">
                        <a:noFill/>
                      </a14:hiddenFill>
                    </a:ext>
                  </a:extLst>
                </p:spPr>
              </p:cxnSp>
              <p:cxnSp>
                <p:nvCxnSpPr>
                  <p:cNvPr id="456" name="Straight Connector 1757">
                    <a:extLst>
                      <a:ext uri="{FF2B5EF4-FFF2-40B4-BE49-F238E27FC236}">
                        <a16:creationId xmlns:a16="http://schemas.microsoft.com/office/drawing/2014/main" id="{0035F66F-27C9-4352-9348-349C5C2ED88D}"/>
                      </a:ext>
                    </a:extLst>
                  </p:cNvPr>
                  <p:cNvCxnSpPr>
                    <a:cxnSpLocks noChangeShapeType="1"/>
                  </p:cNvCxnSpPr>
                  <p:nvPr/>
                </p:nvCxnSpPr>
                <p:spPr bwMode="auto">
                  <a:xfrm>
                    <a:off x="10143777" y="5798920"/>
                    <a:ext cx="171847" cy="31834"/>
                  </a:xfrm>
                  <a:prstGeom prst="line">
                    <a:avLst/>
                  </a:prstGeom>
                  <a:noFill/>
                  <a:ln w="19050" algn="ctr">
                    <a:solidFill>
                      <a:srgbClr val="717171"/>
                    </a:solidFill>
                    <a:miter lim="800000"/>
                    <a:headEnd/>
                    <a:tailEnd/>
                  </a:ln>
                  <a:extLst>
                    <a:ext uri="{909E8E84-426E-40DD-AFC4-6F175D3DCCD1}">
                      <a14:hiddenFill xmlns:a14="http://schemas.microsoft.com/office/drawing/2010/main">
                        <a:noFill/>
                      </a14:hiddenFill>
                    </a:ext>
                  </a:extLst>
                </p:spPr>
              </p:cxnSp>
              <p:cxnSp>
                <p:nvCxnSpPr>
                  <p:cNvPr id="457" name="Straight Connector 1758">
                    <a:extLst>
                      <a:ext uri="{FF2B5EF4-FFF2-40B4-BE49-F238E27FC236}">
                        <a16:creationId xmlns:a16="http://schemas.microsoft.com/office/drawing/2014/main" id="{01EB1C6F-6461-40EE-A6EA-EB21C5474B50}"/>
                      </a:ext>
                    </a:extLst>
                  </p:cNvPr>
                  <p:cNvCxnSpPr>
                    <a:cxnSpLocks noChangeShapeType="1"/>
                  </p:cNvCxnSpPr>
                  <p:nvPr/>
                </p:nvCxnSpPr>
                <p:spPr bwMode="auto">
                  <a:xfrm flipV="1">
                    <a:off x="10155257" y="5891396"/>
                    <a:ext cx="160367" cy="28833"/>
                  </a:xfrm>
                  <a:prstGeom prst="line">
                    <a:avLst/>
                  </a:prstGeom>
                  <a:noFill/>
                  <a:ln w="19050" algn="ctr">
                    <a:solidFill>
                      <a:srgbClr val="717171"/>
                    </a:solidFill>
                    <a:miter lim="800000"/>
                    <a:headEnd/>
                    <a:tailEnd/>
                  </a:ln>
                  <a:extLst>
                    <a:ext uri="{909E8E84-426E-40DD-AFC4-6F175D3DCCD1}">
                      <a14:hiddenFill xmlns:a14="http://schemas.microsoft.com/office/drawing/2010/main">
                        <a:noFill/>
                      </a14:hiddenFill>
                    </a:ext>
                  </a:extLst>
                </p:spPr>
              </p:cxnSp>
            </p:grpSp>
            <p:sp>
              <p:nvSpPr>
                <p:cNvPr id="444" name="Rounded Rectangle 1273">
                  <a:extLst>
                    <a:ext uri="{FF2B5EF4-FFF2-40B4-BE49-F238E27FC236}">
                      <a16:creationId xmlns:a16="http://schemas.microsoft.com/office/drawing/2014/main" id="{2155109E-CCA9-42E4-A8DC-917B45F89138}"/>
                    </a:ext>
                  </a:extLst>
                </p:cNvPr>
                <p:cNvSpPr/>
                <p:nvPr/>
              </p:nvSpPr>
              <p:spPr>
                <a:xfrm rot="16200000">
                  <a:off x="9975724" y="5758099"/>
                  <a:ext cx="225189" cy="171158"/>
                </a:xfrm>
                <a:prstGeom prst="roundRect">
                  <a:avLst>
                    <a:gd name="adj" fmla="val 0"/>
                  </a:avLst>
                </a:prstGeom>
                <a:solidFill>
                  <a:sysClr val="window" lastClr="FFFFFF">
                    <a:lumMod val="65000"/>
                  </a:sysClr>
                </a:solidFill>
                <a:ln w="19050" cap="flat" cmpd="sng" algn="ctr">
                  <a:no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445" name="Rounded Rectangle 1274">
                  <a:extLst>
                    <a:ext uri="{FF2B5EF4-FFF2-40B4-BE49-F238E27FC236}">
                      <a16:creationId xmlns:a16="http://schemas.microsoft.com/office/drawing/2014/main" id="{3322E25B-1109-44B3-86E0-A25DED3DA3C2}"/>
                    </a:ext>
                  </a:extLst>
                </p:cNvPr>
                <p:cNvSpPr/>
                <p:nvPr/>
              </p:nvSpPr>
              <p:spPr>
                <a:xfrm rot="16200000">
                  <a:off x="9831015" y="5821282"/>
                  <a:ext cx="297058" cy="46389"/>
                </a:xfrm>
                <a:prstGeom prst="roundRect">
                  <a:avLst>
                    <a:gd name="adj" fmla="val 50000"/>
                  </a:avLst>
                </a:prstGeom>
                <a:solidFill>
                  <a:sysClr val="window" lastClr="FFFFFF">
                    <a:lumMod val="50000"/>
                  </a:sysClr>
                </a:solidFill>
                <a:ln w="19050" cap="flat" cmpd="sng" algn="ctr">
                  <a:no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446" name="Rounded Rectangle 1275">
                  <a:extLst>
                    <a:ext uri="{FF2B5EF4-FFF2-40B4-BE49-F238E27FC236}">
                      <a16:creationId xmlns:a16="http://schemas.microsoft.com/office/drawing/2014/main" id="{B3AF6C57-D49D-4185-9363-1D7F295F72A9}"/>
                    </a:ext>
                  </a:extLst>
                </p:cNvPr>
                <p:cNvSpPr/>
                <p:nvPr/>
              </p:nvSpPr>
              <p:spPr>
                <a:xfrm rot="16200000">
                  <a:off x="10026168" y="5821282"/>
                  <a:ext cx="297058" cy="46389"/>
                </a:xfrm>
                <a:prstGeom prst="roundRect">
                  <a:avLst>
                    <a:gd name="adj" fmla="val 50000"/>
                  </a:avLst>
                </a:prstGeom>
                <a:solidFill>
                  <a:sysClr val="window" lastClr="FFFFFF">
                    <a:lumMod val="50000"/>
                  </a:sysClr>
                </a:solidFill>
                <a:ln w="19050" cap="flat" cmpd="sng" algn="ctr">
                  <a:no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447" name="Rounded Rectangle 1276">
                  <a:extLst>
                    <a:ext uri="{FF2B5EF4-FFF2-40B4-BE49-F238E27FC236}">
                      <a16:creationId xmlns:a16="http://schemas.microsoft.com/office/drawing/2014/main" id="{842FE8A7-95E6-4BBC-BF41-67E376DF9FE7}"/>
                    </a:ext>
                  </a:extLst>
                </p:cNvPr>
                <p:cNvSpPr/>
                <p:nvPr/>
              </p:nvSpPr>
              <p:spPr>
                <a:xfrm>
                  <a:off x="9933955" y="5681573"/>
                  <a:ext cx="275134" cy="67078"/>
                </a:xfrm>
                <a:prstGeom prst="roundRect">
                  <a:avLst>
                    <a:gd name="adj" fmla="val 50000"/>
                  </a:avLst>
                </a:prstGeom>
                <a:solidFill>
                  <a:srgbClr val="E2E2E2">
                    <a:lumMod val="50000"/>
                  </a:srgbClr>
                </a:solidFill>
                <a:ln w="19050" cap="flat" cmpd="sng" algn="ctr">
                  <a:no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448" name="Rounded Rectangle 1277">
                  <a:extLst>
                    <a:ext uri="{FF2B5EF4-FFF2-40B4-BE49-F238E27FC236}">
                      <a16:creationId xmlns:a16="http://schemas.microsoft.com/office/drawing/2014/main" id="{0D30B16A-485C-40CE-9159-99036FCF9D5F}"/>
                    </a:ext>
                  </a:extLst>
                </p:cNvPr>
                <p:cNvSpPr/>
                <p:nvPr/>
              </p:nvSpPr>
              <p:spPr>
                <a:xfrm>
                  <a:off x="9933955" y="5938704"/>
                  <a:ext cx="275134" cy="67078"/>
                </a:xfrm>
                <a:prstGeom prst="roundRect">
                  <a:avLst>
                    <a:gd name="adj" fmla="val 50000"/>
                  </a:avLst>
                </a:prstGeom>
                <a:solidFill>
                  <a:srgbClr val="E2E2E2">
                    <a:lumMod val="50000"/>
                  </a:srgbClr>
                </a:solidFill>
                <a:ln w="19050" cap="flat" cmpd="sng" algn="ctr">
                  <a:no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449" name="Freeform 1278">
                  <a:extLst>
                    <a:ext uri="{FF2B5EF4-FFF2-40B4-BE49-F238E27FC236}">
                      <a16:creationId xmlns:a16="http://schemas.microsoft.com/office/drawing/2014/main" id="{EB3596A3-F41B-40D6-83C3-62E42A029A7A}"/>
                    </a:ext>
                  </a:extLst>
                </p:cNvPr>
                <p:cNvSpPr/>
                <p:nvPr/>
              </p:nvSpPr>
              <p:spPr>
                <a:xfrm>
                  <a:off x="9817184" y="5692753"/>
                  <a:ext cx="137567" cy="27150"/>
                </a:xfrm>
                <a:custGeom>
                  <a:avLst/>
                  <a:gdLst>
                    <a:gd name="connsiteX0" fmla="*/ 0 w 386803"/>
                    <a:gd name="connsiteY0" fmla="*/ 77289 h 128145"/>
                    <a:gd name="connsiteX1" fmla="*/ 76200 w 386803"/>
                    <a:gd name="connsiteY1" fmla="*/ 1089 h 128145"/>
                    <a:gd name="connsiteX2" fmla="*/ 177800 w 386803"/>
                    <a:gd name="connsiteY2" fmla="*/ 128089 h 128145"/>
                    <a:gd name="connsiteX3" fmla="*/ 296334 w 386803"/>
                    <a:gd name="connsiteY3" fmla="*/ 18022 h 128145"/>
                    <a:gd name="connsiteX4" fmla="*/ 381000 w 386803"/>
                    <a:gd name="connsiteY4" fmla="*/ 77289 h 128145"/>
                    <a:gd name="connsiteX5" fmla="*/ 372534 w 386803"/>
                    <a:gd name="connsiteY5" fmla="*/ 60355 h 12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803" h="128145">
                      <a:moveTo>
                        <a:pt x="0" y="77289"/>
                      </a:moveTo>
                      <a:cubicBezTo>
                        <a:pt x="23283" y="34955"/>
                        <a:pt x="46567" y="-7378"/>
                        <a:pt x="76200" y="1089"/>
                      </a:cubicBezTo>
                      <a:cubicBezTo>
                        <a:pt x="105833" y="9556"/>
                        <a:pt x="141111" y="125267"/>
                        <a:pt x="177800" y="128089"/>
                      </a:cubicBezTo>
                      <a:cubicBezTo>
                        <a:pt x="214489" y="130911"/>
                        <a:pt x="262467" y="26489"/>
                        <a:pt x="296334" y="18022"/>
                      </a:cubicBezTo>
                      <a:cubicBezTo>
                        <a:pt x="330201" y="9555"/>
                        <a:pt x="368300" y="70234"/>
                        <a:pt x="381000" y="77289"/>
                      </a:cubicBezTo>
                      <a:cubicBezTo>
                        <a:pt x="393700" y="84344"/>
                        <a:pt x="383117" y="72349"/>
                        <a:pt x="372534" y="60355"/>
                      </a:cubicBezTo>
                    </a:path>
                  </a:pathLst>
                </a:custGeom>
                <a:noFill/>
                <a:ln w="19050" cap="flat" cmpd="sng" algn="ctr">
                  <a:solidFill>
                    <a:srgbClr val="717171"/>
                  </a:solidFill>
                  <a:prstDash val="solid"/>
                  <a:miter lim="800000"/>
                </a:ln>
                <a:effectLst/>
              </p:spPr>
              <p:txBody>
                <a:bodyPr anchor="ctr"/>
                <a:lstStyle/>
                <a:p>
                  <a:pPr marL="0" marR="0" lvl="0" indent="0" algn="ctr" defTabSz="121905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450" name="Freeform 1279">
                  <a:extLst>
                    <a:ext uri="{FF2B5EF4-FFF2-40B4-BE49-F238E27FC236}">
                      <a16:creationId xmlns:a16="http://schemas.microsoft.com/office/drawing/2014/main" id="{994EA70E-BF05-46DC-AC6E-C7E5C1CBB024}"/>
                    </a:ext>
                  </a:extLst>
                </p:cNvPr>
                <p:cNvSpPr/>
                <p:nvPr/>
              </p:nvSpPr>
              <p:spPr>
                <a:xfrm>
                  <a:off x="9817184" y="5975437"/>
                  <a:ext cx="137567" cy="27151"/>
                </a:xfrm>
                <a:custGeom>
                  <a:avLst/>
                  <a:gdLst>
                    <a:gd name="connsiteX0" fmla="*/ 0 w 386803"/>
                    <a:gd name="connsiteY0" fmla="*/ 77289 h 128145"/>
                    <a:gd name="connsiteX1" fmla="*/ 76200 w 386803"/>
                    <a:gd name="connsiteY1" fmla="*/ 1089 h 128145"/>
                    <a:gd name="connsiteX2" fmla="*/ 177800 w 386803"/>
                    <a:gd name="connsiteY2" fmla="*/ 128089 h 128145"/>
                    <a:gd name="connsiteX3" fmla="*/ 296334 w 386803"/>
                    <a:gd name="connsiteY3" fmla="*/ 18022 h 128145"/>
                    <a:gd name="connsiteX4" fmla="*/ 381000 w 386803"/>
                    <a:gd name="connsiteY4" fmla="*/ 77289 h 128145"/>
                    <a:gd name="connsiteX5" fmla="*/ 372534 w 386803"/>
                    <a:gd name="connsiteY5" fmla="*/ 60355 h 12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803" h="128145">
                      <a:moveTo>
                        <a:pt x="0" y="77289"/>
                      </a:moveTo>
                      <a:cubicBezTo>
                        <a:pt x="23283" y="34955"/>
                        <a:pt x="46567" y="-7378"/>
                        <a:pt x="76200" y="1089"/>
                      </a:cubicBezTo>
                      <a:cubicBezTo>
                        <a:pt x="105833" y="9556"/>
                        <a:pt x="141111" y="125267"/>
                        <a:pt x="177800" y="128089"/>
                      </a:cubicBezTo>
                      <a:cubicBezTo>
                        <a:pt x="214489" y="130911"/>
                        <a:pt x="262467" y="26489"/>
                        <a:pt x="296334" y="18022"/>
                      </a:cubicBezTo>
                      <a:cubicBezTo>
                        <a:pt x="330201" y="9555"/>
                        <a:pt x="368300" y="70234"/>
                        <a:pt x="381000" y="77289"/>
                      </a:cubicBezTo>
                      <a:cubicBezTo>
                        <a:pt x="393700" y="84344"/>
                        <a:pt x="383117" y="72349"/>
                        <a:pt x="372534" y="60355"/>
                      </a:cubicBezTo>
                    </a:path>
                  </a:pathLst>
                </a:custGeom>
                <a:noFill/>
                <a:ln w="19050" cap="flat" cmpd="sng" algn="ctr">
                  <a:solidFill>
                    <a:srgbClr val="717171"/>
                  </a:solidFill>
                  <a:prstDash val="solid"/>
                  <a:miter lim="800000"/>
                </a:ln>
                <a:effectLst/>
              </p:spPr>
              <p:txBody>
                <a:bodyPr anchor="ctr"/>
                <a:lstStyle/>
                <a:p>
                  <a:pPr marL="0" marR="0" lvl="0" indent="0" algn="ctr" defTabSz="121905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451" name="Freeform 1280">
                  <a:extLst>
                    <a:ext uri="{FF2B5EF4-FFF2-40B4-BE49-F238E27FC236}">
                      <a16:creationId xmlns:a16="http://schemas.microsoft.com/office/drawing/2014/main" id="{1FADB6C7-CB4D-4187-AF54-6C40C656AEE7}"/>
                    </a:ext>
                  </a:extLst>
                </p:cNvPr>
                <p:cNvSpPr/>
                <p:nvPr/>
              </p:nvSpPr>
              <p:spPr>
                <a:xfrm>
                  <a:off x="9818783" y="5886000"/>
                  <a:ext cx="137567" cy="27151"/>
                </a:xfrm>
                <a:custGeom>
                  <a:avLst/>
                  <a:gdLst>
                    <a:gd name="connsiteX0" fmla="*/ 0 w 386803"/>
                    <a:gd name="connsiteY0" fmla="*/ 77289 h 128145"/>
                    <a:gd name="connsiteX1" fmla="*/ 76200 w 386803"/>
                    <a:gd name="connsiteY1" fmla="*/ 1089 h 128145"/>
                    <a:gd name="connsiteX2" fmla="*/ 177800 w 386803"/>
                    <a:gd name="connsiteY2" fmla="*/ 128089 h 128145"/>
                    <a:gd name="connsiteX3" fmla="*/ 296334 w 386803"/>
                    <a:gd name="connsiteY3" fmla="*/ 18022 h 128145"/>
                    <a:gd name="connsiteX4" fmla="*/ 381000 w 386803"/>
                    <a:gd name="connsiteY4" fmla="*/ 77289 h 128145"/>
                    <a:gd name="connsiteX5" fmla="*/ 372534 w 386803"/>
                    <a:gd name="connsiteY5" fmla="*/ 60355 h 12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803" h="128145">
                      <a:moveTo>
                        <a:pt x="0" y="77289"/>
                      </a:moveTo>
                      <a:cubicBezTo>
                        <a:pt x="23283" y="34955"/>
                        <a:pt x="46567" y="-7378"/>
                        <a:pt x="76200" y="1089"/>
                      </a:cubicBezTo>
                      <a:cubicBezTo>
                        <a:pt x="105833" y="9556"/>
                        <a:pt x="141111" y="125267"/>
                        <a:pt x="177800" y="128089"/>
                      </a:cubicBezTo>
                      <a:cubicBezTo>
                        <a:pt x="214489" y="130911"/>
                        <a:pt x="262467" y="26489"/>
                        <a:pt x="296334" y="18022"/>
                      </a:cubicBezTo>
                      <a:cubicBezTo>
                        <a:pt x="330201" y="9555"/>
                        <a:pt x="368300" y="70234"/>
                        <a:pt x="381000" y="77289"/>
                      </a:cubicBezTo>
                      <a:cubicBezTo>
                        <a:pt x="393700" y="84344"/>
                        <a:pt x="383117" y="72349"/>
                        <a:pt x="372534" y="60355"/>
                      </a:cubicBezTo>
                    </a:path>
                  </a:pathLst>
                </a:custGeom>
                <a:noFill/>
                <a:ln w="19050" cap="flat" cmpd="sng" algn="ctr">
                  <a:solidFill>
                    <a:srgbClr val="717171"/>
                  </a:solidFill>
                  <a:prstDash val="solid"/>
                  <a:miter lim="800000"/>
                </a:ln>
                <a:effectLst/>
              </p:spPr>
              <p:txBody>
                <a:bodyPr anchor="ctr"/>
                <a:lstStyle/>
                <a:p>
                  <a:pPr marL="0" marR="0" lvl="0" indent="0" algn="ctr" defTabSz="121905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452" name="Freeform 1281">
                  <a:extLst>
                    <a:ext uri="{FF2B5EF4-FFF2-40B4-BE49-F238E27FC236}">
                      <a16:creationId xmlns:a16="http://schemas.microsoft.com/office/drawing/2014/main" id="{D2476276-78DA-443F-8C26-FF3CE4F62D47}"/>
                    </a:ext>
                  </a:extLst>
                </p:cNvPr>
                <p:cNvSpPr/>
                <p:nvPr/>
              </p:nvSpPr>
              <p:spPr>
                <a:xfrm>
                  <a:off x="9818783" y="5791772"/>
                  <a:ext cx="137567" cy="27150"/>
                </a:xfrm>
                <a:custGeom>
                  <a:avLst/>
                  <a:gdLst>
                    <a:gd name="connsiteX0" fmla="*/ 0 w 386803"/>
                    <a:gd name="connsiteY0" fmla="*/ 77289 h 128145"/>
                    <a:gd name="connsiteX1" fmla="*/ 76200 w 386803"/>
                    <a:gd name="connsiteY1" fmla="*/ 1089 h 128145"/>
                    <a:gd name="connsiteX2" fmla="*/ 177800 w 386803"/>
                    <a:gd name="connsiteY2" fmla="*/ 128089 h 128145"/>
                    <a:gd name="connsiteX3" fmla="*/ 296334 w 386803"/>
                    <a:gd name="connsiteY3" fmla="*/ 18022 h 128145"/>
                    <a:gd name="connsiteX4" fmla="*/ 381000 w 386803"/>
                    <a:gd name="connsiteY4" fmla="*/ 77289 h 128145"/>
                    <a:gd name="connsiteX5" fmla="*/ 372534 w 386803"/>
                    <a:gd name="connsiteY5" fmla="*/ 60355 h 12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803" h="128145">
                      <a:moveTo>
                        <a:pt x="0" y="77289"/>
                      </a:moveTo>
                      <a:cubicBezTo>
                        <a:pt x="23283" y="34955"/>
                        <a:pt x="46567" y="-7378"/>
                        <a:pt x="76200" y="1089"/>
                      </a:cubicBezTo>
                      <a:cubicBezTo>
                        <a:pt x="105833" y="9556"/>
                        <a:pt x="141111" y="125267"/>
                        <a:pt x="177800" y="128089"/>
                      </a:cubicBezTo>
                      <a:cubicBezTo>
                        <a:pt x="214489" y="130911"/>
                        <a:pt x="262467" y="26489"/>
                        <a:pt x="296334" y="18022"/>
                      </a:cubicBezTo>
                      <a:cubicBezTo>
                        <a:pt x="330201" y="9555"/>
                        <a:pt x="368300" y="70234"/>
                        <a:pt x="381000" y="77289"/>
                      </a:cubicBezTo>
                      <a:cubicBezTo>
                        <a:pt x="393700" y="84344"/>
                        <a:pt x="383117" y="72349"/>
                        <a:pt x="372534" y="60355"/>
                      </a:cubicBezTo>
                    </a:path>
                  </a:pathLst>
                </a:custGeom>
                <a:noFill/>
                <a:ln w="19050" cap="flat" cmpd="sng" algn="ctr">
                  <a:solidFill>
                    <a:srgbClr val="717171"/>
                  </a:solidFill>
                  <a:prstDash val="solid"/>
                  <a:miter lim="800000"/>
                </a:ln>
                <a:effectLst/>
              </p:spPr>
              <p:txBody>
                <a:bodyPr anchor="ctr"/>
                <a:lstStyle/>
                <a:p>
                  <a:pPr marL="0" marR="0" lvl="0" indent="0" algn="ctr" defTabSz="121905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grpSp>
          <p:grpSp>
            <p:nvGrpSpPr>
              <p:cNvPr id="418" name="Group 417">
                <a:extLst>
                  <a:ext uri="{FF2B5EF4-FFF2-40B4-BE49-F238E27FC236}">
                    <a16:creationId xmlns:a16="http://schemas.microsoft.com/office/drawing/2014/main" id="{975141E4-0691-431A-960A-8C7F480A9056}"/>
                  </a:ext>
                </a:extLst>
              </p:cNvPr>
              <p:cNvGrpSpPr/>
              <p:nvPr/>
            </p:nvGrpSpPr>
            <p:grpSpPr>
              <a:xfrm>
                <a:off x="4647526" y="3893284"/>
                <a:ext cx="206502" cy="282201"/>
                <a:chOff x="-762330" y="229141"/>
                <a:chExt cx="284423" cy="376305"/>
              </a:xfrm>
              <a:solidFill>
                <a:srgbClr val="00B050"/>
              </a:solidFill>
            </p:grpSpPr>
            <p:sp>
              <p:nvSpPr>
                <p:cNvPr id="437" name="Oval 436">
                  <a:extLst>
                    <a:ext uri="{FF2B5EF4-FFF2-40B4-BE49-F238E27FC236}">
                      <a16:creationId xmlns:a16="http://schemas.microsoft.com/office/drawing/2014/main" id="{73CE8FD8-7503-4390-95A0-512A69362C8E}"/>
                    </a:ext>
                  </a:extLst>
                </p:cNvPr>
                <p:cNvSpPr>
                  <a:spLocks noChangeAspect="1"/>
                </p:cNvSpPr>
                <p:nvPr/>
              </p:nvSpPr>
              <p:spPr>
                <a:xfrm>
                  <a:off x="-568334" y="315268"/>
                  <a:ext cx="48772" cy="48772"/>
                </a:xfrm>
                <a:prstGeom prst="ellipse">
                  <a:avLst/>
                </a:prstGeom>
                <a:grpFill/>
                <a:ln w="3175" cap="flat" cmpd="sng" algn="ctr">
                  <a:solidFill>
                    <a:srgbClr val="296004"/>
                  </a:solid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438" name="Oval 437">
                  <a:extLst>
                    <a:ext uri="{FF2B5EF4-FFF2-40B4-BE49-F238E27FC236}">
                      <a16:creationId xmlns:a16="http://schemas.microsoft.com/office/drawing/2014/main" id="{6924EE8D-12BD-4186-A73F-D3EBD6AC7E31}"/>
                    </a:ext>
                  </a:extLst>
                </p:cNvPr>
                <p:cNvSpPr>
                  <a:spLocks noChangeAspect="1"/>
                </p:cNvSpPr>
                <p:nvPr/>
              </p:nvSpPr>
              <p:spPr>
                <a:xfrm>
                  <a:off x="-635658" y="556675"/>
                  <a:ext cx="48772" cy="48771"/>
                </a:xfrm>
                <a:prstGeom prst="ellipse">
                  <a:avLst/>
                </a:prstGeom>
                <a:grpFill/>
                <a:ln w="3175" cap="flat" cmpd="sng" algn="ctr">
                  <a:solidFill>
                    <a:srgbClr val="296004"/>
                  </a:solid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439" name="Oval 438">
                  <a:extLst>
                    <a:ext uri="{FF2B5EF4-FFF2-40B4-BE49-F238E27FC236}">
                      <a16:creationId xmlns:a16="http://schemas.microsoft.com/office/drawing/2014/main" id="{AD7B16E1-9A2D-4F21-91A3-41560299DACE}"/>
                    </a:ext>
                  </a:extLst>
                </p:cNvPr>
                <p:cNvSpPr>
                  <a:spLocks noChangeAspect="1"/>
                </p:cNvSpPr>
                <p:nvPr/>
              </p:nvSpPr>
              <p:spPr>
                <a:xfrm>
                  <a:off x="-680436" y="458103"/>
                  <a:ext cx="48772" cy="48771"/>
                </a:xfrm>
                <a:prstGeom prst="ellipse">
                  <a:avLst/>
                </a:prstGeom>
                <a:grpFill/>
                <a:ln w="3175" cap="flat" cmpd="sng" algn="ctr">
                  <a:solidFill>
                    <a:srgbClr val="296004"/>
                  </a:solid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440" name="Oval 439">
                  <a:extLst>
                    <a:ext uri="{FF2B5EF4-FFF2-40B4-BE49-F238E27FC236}">
                      <a16:creationId xmlns:a16="http://schemas.microsoft.com/office/drawing/2014/main" id="{59FE6029-F2FD-4FF4-9B60-9062511CA1A6}"/>
                    </a:ext>
                  </a:extLst>
                </p:cNvPr>
                <p:cNvSpPr>
                  <a:spLocks noChangeAspect="1"/>
                </p:cNvSpPr>
                <p:nvPr/>
              </p:nvSpPr>
              <p:spPr>
                <a:xfrm>
                  <a:off x="-634718" y="229141"/>
                  <a:ext cx="48772" cy="48771"/>
                </a:xfrm>
                <a:prstGeom prst="ellipse">
                  <a:avLst/>
                </a:prstGeom>
                <a:grpFill/>
                <a:ln w="3175" cap="flat" cmpd="sng" algn="ctr">
                  <a:solidFill>
                    <a:srgbClr val="296004"/>
                  </a:solid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441" name="Oval 440">
                  <a:extLst>
                    <a:ext uri="{FF2B5EF4-FFF2-40B4-BE49-F238E27FC236}">
                      <a16:creationId xmlns:a16="http://schemas.microsoft.com/office/drawing/2014/main" id="{A60B481E-0A9E-4C84-8223-8872502C1509}"/>
                    </a:ext>
                  </a:extLst>
                </p:cNvPr>
                <p:cNvSpPr>
                  <a:spLocks noChangeAspect="1"/>
                </p:cNvSpPr>
                <p:nvPr/>
              </p:nvSpPr>
              <p:spPr>
                <a:xfrm>
                  <a:off x="-526679" y="525029"/>
                  <a:ext cx="48772" cy="48771"/>
                </a:xfrm>
                <a:prstGeom prst="ellipse">
                  <a:avLst/>
                </a:prstGeom>
                <a:grpFill/>
                <a:ln w="3175" cap="flat" cmpd="sng" algn="ctr">
                  <a:solidFill>
                    <a:srgbClr val="296004"/>
                  </a:solid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442" name="Oval 441">
                  <a:extLst>
                    <a:ext uri="{FF2B5EF4-FFF2-40B4-BE49-F238E27FC236}">
                      <a16:creationId xmlns:a16="http://schemas.microsoft.com/office/drawing/2014/main" id="{5E834BA5-E3B9-4172-AE13-A8C39B09EAFE}"/>
                    </a:ext>
                  </a:extLst>
                </p:cNvPr>
                <p:cNvSpPr>
                  <a:spLocks noChangeAspect="1"/>
                </p:cNvSpPr>
                <p:nvPr/>
              </p:nvSpPr>
              <p:spPr>
                <a:xfrm>
                  <a:off x="-762330" y="295233"/>
                  <a:ext cx="48772" cy="48772"/>
                </a:xfrm>
                <a:prstGeom prst="ellipse">
                  <a:avLst/>
                </a:prstGeom>
                <a:grpFill/>
                <a:ln w="3175" cap="flat" cmpd="sng" algn="ctr">
                  <a:solidFill>
                    <a:srgbClr val="296004"/>
                  </a:solid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grpSp>
          <p:grpSp>
            <p:nvGrpSpPr>
              <p:cNvPr id="419" name="Group 1767">
                <a:extLst>
                  <a:ext uri="{FF2B5EF4-FFF2-40B4-BE49-F238E27FC236}">
                    <a16:creationId xmlns:a16="http://schemas.microsoft.com/office/drawing/2014/main" id="{33EC0697-B1B5-4E01-B598-EC0FF5D8EDEB}"/>
                  </a:ext>
                </a:extLst>
              </p:cNvPr>
              <p:cNvGrpSpPr>
                <a:grpSpLocks/>
              </p:cNvGrpSpPr>
              <p:nvPr/>
            </p:nvGrpSpPr>
            <p:grpSpPr bwMode="auto">
              <a:xfrm>
                <a:off x="4881566" y="3960848"/>
                <a:ext cx="220662" cy="161925"/>
                <a:chOff x="11770149" y="3019370"/>
                <a:chExt cx="222612" cy="162279"/>
              </a:xfrm>
            </p:grpSpPr>
            <p:grpSp>
              <p:nvGrpSpPr>
                <p:cNvPr id="420" name="Group 1768">
                  <a:extLst>
                    <a:ext uri="{FF2B5EF4-FFF2-40B4-BE49-F238E27FC236}">
                      <a16:creationId xmlns:a16="http://schemas.microsoft.com/office/drawing/2014/main" id="{9251D0AA-3757-4BEE-AF9A-971C8FB13B5C}"/>
                    </a:ext>
                  </a:extLst>
                </p:cNvPr>
                <p:cNvGrpSpPr>
                  <a:grpSpLocks/>
                </p:cNvGrpSpPr>
                <p:nvPr/>
              </p:nvGrpSpPr>
              <p:grpSpPr bwMode="auto">
                <a:xfrm>
                  <a:off x="11781661" y="3019370"/>
                  <a:ext cx="188215" cy="155525"/>
                  <a:chOff x="5699125" y="3468688"/>
                  <a:chExt cx="793751" cy="762000"/>
                </a:xfrm>
              </p:grpSpPr>
              <p:sp>
                <p:nvSpPr>
                  <p:cNvPr id="435" name="Freeform 5">
                    <a:extLst>
                      <a:ext uri="{FF2B5EF4-FFF2-40B4-BE49-F238E27FC236}">
                        <a16:creationId xmlns:a16="http://schemas.microsoft.com/office/drawing/2014/main" id="{4F84B4B8-D9F1-44B7-8EDC-498D66B00ED4}"/>
                      </a:ext>
                    </a:extLst>
                  </p:cNvPr>
                  <p:cNvSpPr>
                    <a:spLocks/>
                  </p:cNvSpPr>
                  <p:nvPr/>
                </p:nvSpPr>
                <p:spPr bwMode="auto">
                  <a:xfrm>
                    <a:off x="5697853" y="3468688"/>
                    <a:ext cx="790228" cy="763910"/>
                  </a:xfrm>
                  <a:custGeom>
                    <a:avLst/>
                    <a:gdLst>
                      <a:gd name="T0" fmla="*/ 108 w 228"/>
                      <a:gd name="T1" fmla="*/ 2 h 220"/>
                      <a:gd name="T2" fmla="*/ 147 w 228"/>
                      <a:gd name="T3" fmla="*/ 30 h 220"/>
                      <a:gd name="T4" fmla="*/ 197 w 228"/>
                      <a:gd name="T5" fmla="*/ 39 h 220"/>
                      <a:gd name="T6" fmla="*/ 199 w 228"/>
                      <a:gd name="T7" fmla="*/ 90 h 220"/>
                      <a:gd name="T8" fmla="*/ 223 w 228"/>
                      <a:gd name="T9" fmla="*/ 132 h 220"/>
                      <a:gd name="T10" fmla="*/ 188 w 228"/>
                      <a:gd name="T11" fmla="*/ 159 h 220"/>
                      <a:gd name="T12" fmla="*/ 171 w 228"/>
                      <a:gd name="T13" fmla="*/ 204 h 220"/>
                      <a:gd name="T14" fmla="*/ 121 w 228"/>
                      <a:gd name="T15" fmla="*/ 192 h 220"/>
                      <a:gd name="T16" fmla="*/ 73 w 228"/>
                      <a:gd name="T17" fmla="*/ 213 h 220"/>
                      <a:gd name="T18" fmla="*/ 48 w 228"/>
                      <a:gd name="T19" fmla="*/ 173 h 220"/>
                      <a:gd name="T20" fmla="*/ 4 w 228"/>
                      <a:gd name="T21" fmla="*/ 140 h 220"/>
                      <a:gd name="T22" fmla="*/ 29 w 228"/>
                      <a:gd name="T23" fmla="*/ 93 h 220"/>
                      <a:gd name="T24" fmla="*/ 24 w 228"/>
                      <a:gd name="T25" fmla="*/ 46 h 220"/>
                      <a:gd name="T26" fmla="*/ 73 w 228"/>
                      <a:gd name="T27" fmla="*/ 34 h 220"/>
                      <a:gd name="T28" fmla="*/ 108 w 228"/>
                      <a:gd name="T29" fmla="*/ 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8" h="220">
                        <a:moveTo>
                          <a:pt x="108" y="2"/>
                        </a:moveTo>
                        <a:cubicBezTo>
                          <a:pt x="133" y="0"/>
                          <a:pt x="130" y="23"/>
                          <a:pt x="147" y="30"/>
                        </a:cubicBezTo>
                        <a:cubicBezTo>
                          <a:pt x="163" y="38"/>
                          <a:pt x="180" y="21"/>
                          <a:pt x="197" y="39"/>
                        </a:cubicBezTo>
                        <a:cubicBezTo>
                          <a:pt x="213" y="57"/>
                          <a:pt x="194" y="71"/>
                          <a:pt x="199" y="90"/>
                        </a:cubicBezTo>
                        <a:cubicBezTo>
                          <a:pt x="204" y="108"/>
                          <a:pt x="228" y="106"/>
                          <a:pt x="223" y="132"/>
                        </a:cubicBezTo>
                        <a:cubicBezTo>
                          <a:pt x="219" y="157"/>
                          <a:pt x="199" y="143"/>
                          <a:pt x="188" y="159"/>
                        </a:cubicBezTo>
                        <a:cubicBezTo>
                          <a:pt x="178" y="175"/>
                          <a:pt x="187" y="192"/>
                          <a:pt x="171" y="204"/>
                        </a:cubicBezTo>
                        <a:cubicBezTo>
                          <a:pt x="155" y="216"/>
                          <a:pt x="141" y="191"/>
                          <a:pt x="121" y="192"/>
                        </a:cubicBezTo>
                        <a:cubicBezTo>
                          <a:pt x="102" y="194"/>
                          <a:pt x="94" y="220"/>
                          <a:pt x="73" y="213"/>
                        </a:cubicBezTo>
                        <a:cubicBezTo>
                          <a:pt x="50" y="206"/>
                          <a:pt x="63" y="189"/>
                          <a:pt x="48" y="173"/>
                        </a:cubicBezTo>
                        <a:cubicBezTo>
                          <a:pt x="33" y="158"/>
                          <a:pt x="9" y="160"/>
                          <a:pt x="4" y="140"/>
                        </a:cubicBezTo>
                        <a:cubicBezTo>
                          <a:pt x="0" y="121"/>
                          <a:pt x="25" y="112"/>
                          <a:pt x="29" y="93"/>
                        </a:cubicBezTo>
                        <a:cubicBezTo>
                          <a:pt x="33" y="74"/>
                          <a:pt x="11" y="65"/>
                          <a:pt x="24" y="46"/>
                        </a:cubicBezTo>
                        <a:cubicBezTo>
                          <a:pt x="38" y="28"/>
                          <a:pt x="55" y="44"/>
                          <a:pt x="73" y="34"/>
                        </a:cubicBezTo>
                        <a:cubicBezTo>
                          <a:pt x="90" y="25"/>
                          <a:pt x="83" y="4"/>
                          <a:pt x="108" y="2"/>
                        </a:cubicBezTo>
                        <a:close/>
                      </a:path>
                    </a:pathLst>
                  </a:custGeom>
                  <a:noFill/>
                  <a:ln w="12700"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162560" tIns="81280" rIns="162560" bIns="81280"/>
                  <a:lstStyle/>
                  <a:p>
                    <a:pPr marL="0" marR="0" lvl="0" indent="0" defTabSz="121905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black"/>
                      </a:solidFill>
                      <a:effectLst/>
                      <a:uLnTx/>
                      <a:uFillTx/>
                    </a:endParaRPr>
                  </a:p>
                </p:txBody>
              </p:sp>
              <p:sp>
                <p:nvSpPr>
                  <p:cNvPr id="436" name="Freeform 6">
                    <a:extLst>
                      <a:ext uri="{FF2B5EF4-FFF2-40B4-BE49-F238E27FC236}">
                        <a16:creationId xmlns:a16="http://schemas.microsoft.com/office/drawing/2014/main" id="{F354F71E-F15E-48B6-A4A0-6BF1ECED64AD}"/>
                      </a:ext>
                    </a:extLst>
                  </p:cNvPr>
                  <p:cNvSpPr>
                    <a:spLocks/>
                  </p:cNvSpPr>
                  <p:nvPr/>
                </p:nvSpPr>
                <p:spPr bwMode="auto">
                  <a:xfrm>
                    <a:off x="5718117" y="3476485"/>
                    <a:ext cx="776716" cy="756113"/>
                  </a:xfrm>
                  <a:custGeom>
                    <a:avLst/>
                    <a:gdLst>
                      <a:gd name="T0" fmla="*/ 154 w 225"/>
                      <a:gd name="T1" fmla="*/ 9 h 217"/>
                      <a:gd name="T2" fmla="*/ 173 w 225"/>
                      <a:gd name="T3" fmla="*/ 53 h 217"/>
                      <a:gd name="T4" fmla="*/ 218 w 225"/>
                      <a:gd name="T5" fmla="*/ 75 h 217"/>
                      <a:gd name="T6" fmla="*/ 198 w 225"/>
                      <a:gd name="T7" fmla="*/ 122 h 217"/>
                      <a:gd name="T8" fmla="*/ 201 w 225"/>
                      <a:gd name="T9" fmla="*/ 170 h 217"/>
                      <a:gd name="T10" fmla="*/ 155 w 225"/>
                      <a:gd name="T11" fmla="*/ 183 h 217"/>
                      <a:gd name="T12" fmla="*/ 119 w 225"/>
                      <a:gd name="T13" fmla="*/ 216 h 217"/>
                      <a:gd name="T14" fmla="*/ 77 w 225"/>
                      <a:gd name="T15" fmla="*/ 188 h 217"/>
                      <a:gd name="T16" fmla="*/ 24 w 225"/>
                      <a:gd name="T17" fmla="*/ 184 h 217"/>
                      <a:gd name="T18" fmla="*/ 25 w 225"/>
                      <a:gd name="T19" fmla="*/ 130 h 217"/>
                      <a:gd name="T20" fmla="*/ 1 w 225"/>
                      <a:gd name="T21" fmla="*/ 86 h 217"/>
                      <a:gd name="T22" fmla="*/ 37 w 225"/>
                      <a:gd name="T23" fmla="*/ 56 h 217"/>
                      <a:gd name="T24" fmla="*/ 57 w 225"/>
                      <a:gd name="T25" fmla="*/ 11 h 217"/>
                      <a:gd name="T26" fmla="*/ 107 w 225"/>
                      <a:gd name="T27" fmla="*/ 24 h 217"/>
                      <a:gd name="T28" fmla="*/ 154 w 225"/>
                      <a:gd name="T29" fmla="*/ 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217">
                        <a:moveTo>
                          <a:pt x="154" y="9"/>
                        </a:moveTo>
                        <a:cubicBezTo>
                          <a:pt x="177" y="20"/>
                          <a:pt x="162" y="39"/>
                          <a:pt x="173" y="53"/>
                        </a:cubicBezTo>
                        <a:cubicBezTo>
                          <a:pt x="185" y="67"/>
                          <a:pt x="211" y="52"/>
                          <a:pt x="218" y="75"/>
                        </a:cubicBezTo>
                        <a:cubicBezTo>
                          <a:pt x="225" y="98"/>
                          <a:pt x="201" y="103"/>
                          <a:pt x="198" y="122"/>
                        </a:cubicBezTo>
                        <a:cubicBezTo>
                          <a:pt x="194" y="140"/>
                          <a:pt x="211" y="156"/>
                          <a:pt x="201" y="170"/>
                        </a:cubicBezTo>
                        <a:cubicBezTo>
                          <a:pt x="189" y="186"/>
                          <a:pt x="172" y="173"/>
                          <a:pt x="155" y="183"/>
                        </a:cubicBezTo>
                        <a:cubicBezTo>
                          <a:pt x="138" y="192"/>
                          <a:pt x="142" y="215"/>
                          <a:pt x="119" y="216"/>
                        </a:cubicBezTo>
                        <a:cubicBezTo>
                          <a:pt x="95" y="217"/>
                          <a:pt x="96" y="195"/>
                          <a:pt x="77" y="188"/>
                        </a:cubicBezTo>
                        <a:cubicBezTo>
                          <a:pt x="59" y="180"/>
                          <a:pt x="37" y="199"/>
                          <a:pt x="24" y="184"/>
                        </a:cubicBezTo>
                        <a:cubicBezTo>
                          <a:pt x="10" y="168"/>
                          <a:pt x="31" y="150"/>
                          <a:pt x="25" y="130"/>
                        </a:cubicBezTo>
                        <a:cubicBezTo>
                          <a:pt x="18" y="110"/>
                          <a:pt x="0" y="105"/>
                          <a:pt x="1" y="86"/>
                        </a:cubicBezTo>
                        <a:cubicBezTo>
                          <a:pt x="2" y="64"/>
                          <a:pt x="25" y="71"/>
                          <a:pt x="37" y="56"/>
                        </a:cubicBezTo>
                        <a:cubicBezTo>
                          <a:pt x="49" y="40"/>
                          <a:pt x="37" y="21"/>
                          <a:pt x="57" y="11"/>
                        </a:cubicBezTo>
                        <a:cubicBezTo>
                          <a:pt x="78" y="0"/>
                          <a:pt x="87" y="25"/>
                          <a:pt x="107" y="24"/>
                        </a:cubicBezTo>
                        <a:cubicBezTo>
                          <a:pt x="126" y="23"/>
                          <a:pt x="136" y="1"/>
                          <a:pt x="154" y="9"/>
                        </a:cubicBezTo>
                        <a:close/>
                      </a:path>
                    </a:pathLst>
                  </a:custGeom>
                  <a:noFill/>
                  <a:ln w="12700"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162560" tIns="81280" rIns="162560" bIns="81280"/>
                  <a:lstStyle/>
                  <a:p>
                    <a:pPr marL="0" marR="0" lvl="0" indent="0" defTabSz="121905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black"/>
                      </a:solidFill>
                      <a:effectLst/>
                      <a:uLnTx/>
                      <a:uFillTx/>
                    </a:endParaRPr>
                  </a:p>
                </p:txBody>
              </p:sp>
            </p:grpSp>
            <p:grpSp>
              <p:nvGrpSpPr>
                <p:cNvPr id="421" name="Group 1769">
                  <a:extLst>
                    <a:ext uri="{FF2B5EF4-FFF2-40B4-BE49-F238E27FC236}">
                      <a16:creationId xmlns:a16="http://schemas.microsoft.com/office/drawing/2014/main" id="{CFE7E75F-116A-4E46-AA61-1A6547CD994D}"/>
                    </a:ext>
                  </a:extLst>
                </p:cNvPr>
                <p:cNvGrpSpPr>
                  <a:grpSpLocks noChangeAspect="1"/>
                </p:cNvGrpSpPr>
                <p:nvPr/>
              </p:nvGrpSpPr>
              <p:grpSpPr bwMode="auto">
                <a:xfrm rot="5599807">
                  <a:off x="11828634" y="3077361"/>
                  <a:ext cx="49412" cy="159164"/>
                  <a:chOff x="-634718" y="229141"/>
                  <a:chExt cx="96654" cy="301424"/>
                </a:xfrm>
              </p:grpSpPr>
              <p:sp>
                <p:nvSpPr>
                  <p:cNvPr id="432" name="Oval 431">
                    <a:extLst>
                      <a:ext uri="{FF2B5EF4-FFF2-40B4-BE49-F238E27FC236}">
                        <a16:creationId xmlns:a16="http://schemas.microsoft.com/office/drawing/2014/main" id="{58DA94FA-9D01-4A56-AC97-C07858733CFF}"/>
                      </a:ext>
                    </a:extLst>
                  </p:cNvPr>
                  <p:cNvSpPr>
                    <a:spLocks noChangeAspect="1"/>
                  </p:cNvSpPr>
                  <p:nvPr/>
                </p:nvSpPr>
                <p:spPr>
                  <a:xfrm>
                    <a:off x="-636223" y="329579"/>
                    <a:ext cx="46680" cy="45493"/>
                  </a:xfrm>
                  <a:prstGeom prst="ellipse">
                    <a:avLst/>
                  </a:prstGeom>
                  <a:solidFill>
                    <a:srgbClr val="0EAC6C"/>
                  </a:solidFill>
                  <a:ln w="3175" cap="flat" cmpd="sng" algn="ctr">
                    <a:solidFill>
                      <a:srgbClr val="296004"/>
                    </a:solid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433" name="Oval 432">
                    <a:extLst>
                      <a:ext uri="{FF2B5EF4-FFF2-40B4-BE49-F238E27FC236}">
                        <a16:creationId xmlns:a16="http://schemas.microsoft.com/office/drawing/2014/main" id="{E656F2EC-3AFF-4FDC-B94B-7A0CA9F07689}"/>
                      </a:ext>
                    </a:extLst>
                  </p:cNvPr>
                  <p:cNvSpPr>
                    <a:spLocks noChangeAspect="1"/>
                  </p:cNvSpPr>
                  <p:nvPr/>
                </p:nvSpPr>
                <p:spPr>
                  <a:xfrm>
                    <a:off x="-635253" y="241417"/>
                    <a:ext cx="46680" cy="45495"/>
                  </a:xfrm>
                  <a:prstGeom prst="ellipse">
                    <a:avLst/>
                  </a:prstGeom>
                  <a:solidFill>
                    <a:srgbClr val="0EAC6C"/>
                  </a:solidFill>
                  <a:ln w="3175" cap="flat" cmpd="sng" algn="ctr">
                    <a:solidFill>
                      <a:srgbClr val="296004"/>
                    </a:solid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434" name="Oval 433">
                    <a:extLst>
                      <a:ext uri="{FF2B5EF4-FFF2-40B4-BE49-F238E27FC236}">
                        <a16:creationId xmlns:a16="http://schemas.microsoft.com/office/drawing/2014/main" id="{567A682C-F484-4A01-8852-6E5971AF8868}"/>
                      </a:ext>
                    </a:extLst>
                  </p:cNvPr>
                  <p:cNvSpPr>
                    <a:spLocks noChangeAspect="1"/>
                  </p:cNvSpPr>
                  <p:nvPr/>
                </p:nvSpPr>
                <p:spPr>
                  <a:xfrm>
                    <a:off x="-584988" y="508960"/>
                    <a:ext cx="46682" cy="45493"/>
                  </a:xfrm>
                  <a:prstGeom prst="ellipse">
                    <a:avLst/>
                  </a:prstGeom>
                  <a:solidFill>
                    <a:srgbClr val="0EAC6C"/>
                  </a:solidFill>
                  <a:ln w="3175" cap="flat" cmpd="sng" algn="ctr">
                    <a:solidFill>
                      <a:srgbClr val="296004"/>
                    </a:solid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grpSp>
            <p:grpSp>
              <p:nvGrpSpPr>
                <p:cNvPr id="422" name="Group 1770">
                  <a:extLst>
                    <a:ext uri="{FF2B5EF4-FFF2-40B4-BE49-F238E27FC236}">
                      <a16:creationId xmlns:a16="http://schemas.microsoft.com/office/drawing/2014/main" id="{C58532AB-581C-45C2-A8A3-CB0EFD8545BD}"/>
                    </a:ext>
                  </a:extLst>
                </p:cNvPr>
                <p:cNvGrpSpPr>
                  <a:grpSpLocks noChangeAspect="1"/>
                </p:cNvGrpSpPr>
                <p:nvPr/>
              </p:nvGrpSpPr>
              <p:grpSpPr bwMode="auto">
                <a:xfrm rot="9128361">
                  <a:off x="11770149" y="3023810"/>
                  <a:ext cx="151731" cy="84539"/>
                  <a:chOff x="-639519" y="279728"/>
                  <a:chExt cx="287348" cy="165366"/>
                </a:xfrm>
              </p:grpSpPr>
              <p:sp>
                <p:nvSpPr>
                  <p:cNvPr id="428" name="Oval 427">
                    <a:extLst>
                      <a:ext uri="{FF2B5EF4-FFF2-40B4-BE49-F238E27FC236}">
                        <a16:creationId xmlns:a16="http://schemas.microsoft.com/office/drawing/2014/main" id="{7A3C7F07-A262-4EEF-B8FB-083DB3980C0D}"/>
                      </a:ext>
                    </a:extLst>
                  </p:cNvPr>
                  <p:cNvSpPr>
                    <a:spLocks noChangeAspect="1"/>
                  </p:cNvSpPr>
                  <p:nvPr/>
                </p:nvSpPr>
                <p:spPr>
                  <a:xfrm>
                    <a:off x="-638503" y="326135"/>
                    <a:ext cx="45496" cy="43569"/>
                  </a:xfrm>
                  <a:prstGeom prst="ellipse">
                    <a:avLst/>
                  </a:prstGeom>
                  <a:solidFill>
                    <a:srgbClr val="0EAC6C"/>
                  </a:solidFill>
                  <a:ln w="3175" cap="flat" cmpd="sng" algn="ctr">
                    <a:solidFill>
                      <a:srgbClr val="296004"/>
                    </a:solid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429" name="Oval 428">
                    <a:extLst>
                      <a:ext uri="{FF2B5EF4-FFF2-40B4-BE49-F238E27FC236}">
                        <a16:creationId xmlns:a16="http://schemas.microsoft.com/office/drawing/2014/main" id="{7E2B7EC5-8AAA-4ECD-84FD-A2AB3E35C10A}"/>
                      </a:ext>
                    </a:extLst>
                  </p:cNvPr>
                  <p:cNvSpPr>
                    <a:spLocks noChangeAspect="1"/>
                  </p:cNvSpPr>
                  <p:nvPr/>
                </p:nvSpPr>
                <p:spPr>
                  <a:xfrm>
                    <a:off x="-398150" y="284216"/>
                    <a:ext cx="45496" cy="46682"/>
                  </a:xfrm>
                  <a:prstGeom prst="ellipse">
                    <a:avLst/>
                  </a:prstGeom>
                  <a:solidFill>
                    <a:srgbClr val="0EAC6C"/>
                  </a:solidFill>
                  <a:ln w="3175" cap="flat" cmpd="sng" algn="ctr">
                    <a:solidFill>
                      <a:srgbClr val="296004"/>
                    </a:solid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430" name="Oval 429">
                    <a:extLst>
                      <a:ext uri="{FF2B5EF4-FFF2-40B4-BE49-F238E27FC236}">
                        <a16:creationId xmlns:a16="http://schemas.microsoft.com/office/drawing/2014/main" id="{8C5C2650-74C4-4E23-AAB1-DE663E4A3EE4}"/>
                      </a:ext>
                    </a:extLst>
                  </p:cNvPr>
                  <p:cNvSpPr>
                    <a:spLocks noChangeAspect="1"/>
                  </p:cNvSpPr>
                  <p:nvPr/>
                </p:nvSpPr>
                <p:spPr>
                  <a:xfrm>
                    <a:off x="-608262" y="399063"/>
                    <a:ext cx="45496" cy="46680"/>
                  </a:xfrm>
                  <a:prstGeom prst="ellipse">
                    <a:avLst/>
                  </a:prstGeom>
                  <a:solidFill>
                    <a:srgbClr val="0EAC6C"/>
                  </a:solidFill>
                  <a:ln w="3175" cap="flat" cmpd="sng" algn="ctr">
                    <a:solidFill>
                      <a:srgbClr val="296004"/>
                    </a:solid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431" name="Oval 430">
                    <a:extLst>
                      <a:ext uri="{FF2B5EF4-FFF2-40B4-BE49-F238E27FC236}">
                        <a16:creationId xmlns:a16="http://schemas.microsoft.com/office/drawing/2014/main" id="{C04698B8-08E7-4EEA-B940-E75E1CE71AFE}"/>
                      </a:ext>
                    </a:extLst>
                  </p:cNvPr>
                  <p:cNvSpPr>
                    <a:spLocks noChangeAspect="1"/>
                  </p:cNvSpPr>
                  <p:nvPr/>
                </p:nvSpPr>
                <p:spPr>
                  <a:xfrm>
                    <a:off x="-505543" y="387688"/>
                    <a:ext cx="45496" cy="43569"/>
                  </a:xfrm>
                  <a:prstGeom prst="ellipse">
                    <a:avLst/>
                  </a:prstGeom>
                  <a:solidFill>
                    <a:srgbClr val="0EAC6C"/>
                  </a:solidFill>
                  <a:ln w="3175" cap="flat" cmpd="sng" algn="ctr">
                    <a:solidFill>
                      <a:srgbClr val="296004"/>
                    </a:solid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grpSp>
            <p:grpSp>
              <p:nvGrpSpPr>
                <p:cNvPr id="423" name="Group 1771">
                  <a:extLst>
                    <a:ext uri="{FF2B5EF4-FFF2-40B4-BE49-F238E27FC236}">
                      <a16:creationId xmlns:a16="http://schemas.microsoft.com/office/drawing/2014/main" id="{2D4DA3A7-A741-4DCF-AE56-A6302B578F09}"/>
                    </a:ext>
                  </a:extLst>
                </p:cNvPr>
                <p:cNvGrpSpPr>
                  <a:grpSpLocks noChangeAspect="1"/>
                </p:cNvGrpSpPr>
                <p:nvPr/>
              </p:nvGrpSpPr>
              <p:grpSpPr bwMode="auto">
                <a:xfrm rot="5400000">
                  <a:off x="11915488" y="3059801"/>
                  <a:ext cx="89566" cy="64980"/>
                  <a:chOff x="7997202" y="6214672"/>
                  <a:chExt cx="175199" cy="123059"/>
                </a:xfrm>
              </p:grpSpPr>
              <p:sp>
                <p:nvSpPr>
                  <p:cNvPr id="424" name="Oval 423">
                    <a:extLst>
                      <a:ext uri="{FF2B5EF4-FFF2-40B4-BE49-F238E27FC236}">
                        <a16:creationId xmlns:a16="http://schemas.microsoft.com/office/drawing/2014/main" id="{C55492E0-B966-455A-A02B-75873EF0C1E7}"/>
                      </a:ext>
                    </a:extLst>
                  </p:cNvPr>
                  <p:cNvSpPr>
                    <a:spLocks noChangeAspect="1"/>
                  </p:cNvSpPr>
                  <p:nvPr/>
                </p:nvSpPr>
                <p:spPr>
                  <a:xfrm>
                    <a:off x="8018965" y="6214672"/>
                    <a:ext cx="87782" cy="87782"/>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425" name="Oval 424">
                    <a:extLst>
                      <a:ext uri="{FF2B5EF4-FFF2-40B4-BE49-F238E27FC236}">
                        <a16:creationId xmlns:a16="http://schemas.microsoft.com/office/drawing/2014/main" id="{B60C4493-63B2-4AD8-9D10-21C25D44FFEF}"/>
                      </a:ext>
                    </a:extLst>
                  </p:cNvPr>
                  <p:cNvSpPr>
                    <a:spLocks noChangeAspect="1"/>
                  </p:cNvSpPr>
                  <p:nvPr/>
                </p:nvSpPr>
                <p:spPr>
                  <a:xfrm>
                    <a:off x="8084619" y="6214672"/>
                    <a:ext cx="87782" cy="87782"/>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426" name="Oval 425">
                    <a:extLst>
                      <a:ext uri="{FF2B5EF4-FFF2-40B4-BE49-F238E27FC236}">
                        <a16:creationId xmlns:a16="http://schemas.microsoft.com/office/drawing/2014/main" id="{F1EC6743-2130-4B05-96BD-7F10E70DA450}"/>
                      </a:ext>
                    </a:extLst>
                  </p:cNvPr>
                  <p:cNvSpPr>
                    <a:spLocks noChangeAspect="1"/>
                  </p:cNvSpPr>
                  <p:nvPr/>
                </p:nvSpPr>
                <p:spPr>
                  <a:xfrm>
                    <a:off x="7997202" y="6249949"/>
                    <a:ext cx="87782" cy="87782"/>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427" name="Oval 426">
                    <a:extLst>
                      <a:ext uri="{FF2B5EF4-FFF2-40B4-BE49-F238E27FC236}">
                        <a16:creationId xmlns:a16="http://schemas.microsoft.com/office/drawing/2014/main" id="{FACCA251-9936-4828-A64F-5DC2F97D080C}"/>
                      </a:ext>
                    </a:extLst>
                  </p:cNvPr>
                  <p:cNvSpPr>
                    <a:spLocks noChangeAspect="1"/>
                  </p:cNvSpPr>
                  <p:nvPr/>
                </p:nvSpPr>
                <p:spPr>
                  <a:xfrm>
                    <a:off x="8062856" y="6249949"/>
                    <a:ext cx="87782" cy="87782"/>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grpSp>
          </p:grpSp>
        </p:grpSp>
        <p:grpSp>
          <p:nvGrpSpPr>
            <p:cNvPr id="458" name="Group 457">
              <a:extLst>
                <a:ext uri="{FF2B5EF4-FFF2-40B4-BE49-F238E27FC236}">
                  <a16:creationId xmlns:a16="http://schemas.microsoft.com/office/drawing/2014/main" id="{2C723A49-1747-4E2D-A421-9C0DDFB5E806}"/>
                </a:ext>
              </a:extLst>
            </p:cNvPr>
            <p:cNvGrpSpPr/>
            <p:nvPr/>
          </p:nvGrpSpPr>
          <p:grpSpPr>
            <a:xfrm>
              <a:off x="7092149" y="1529181"/>
              <a:ext cx="1411929" cy="1411929"/>
              <a:chOff x="5974464" y="1830673"/>
              <a:chExt cx="913796" cy="913796"/>
            </a:xfrm>
          </p:grpSpPr>
          <p:grpSp>
            <p:nvGrpSpPr>
              <p:cNvPr id="459" name="Group 458">
                <a:extLst>
                  <a:ext uri="{FF2B5EF4-FFF2-40B4-BE49-F238E27FC236}">
                    <a16:creationId xmlns:a16="http://schemas.microsoft.com/office/drawing/2014/main" id="{B7FAE06F-91C5-4640-9F1E-C559143C180D}"/>
                  </a:ext>
                </a:extLst>
              </p:cNvPr>
              <p:cNvGrpSpPr>
                <a:grpSpLocks noChangeAspect="1"/>
              </p:cNvGrpSpPr>
              <p:nvPr/>
            </p:nvGrpSpPr>
            <p:grpSpPr>
              <a:xfrm>
                <a:off x="5974464" y="1830673"/>
                <a:ext cx="913796" cy="913796"/>
                <a:chOff x="5974465" y="1830674"/>
                <a:chExt cx="904749" cy="904749"/>
              </a:xfrm>
            </p:grpSpPr>
            <p:grpSp>
              <p:nvGrpSpPr>
                <p:cNvPr id="621" name="Group 620">
                  <a:extLst>
                    <a:ext uri="{FF2B5EF4-FFF2-40B4-BE49-F238E27FC236}">
                      <a16:creationId xmlns:a16="http://schemas.microsoft.com/office/drawing/2014/main" id="{8E6218B3-B07F-422A-9C0D-C2E74A284150}"/>
                    </a:ext>
                  </a:extLst>
                </p:cNvPr>
                <p:cNvGrpSpPr/>
                <p:nvPr/>
              </p:nvGrpSpPr>
              <p:grpSpPr>
                <a:xfrm>
                  <a:off x="5974465" y="1830674"/>
                  <a:ext cx="904749" cy="904749"/>
                  <a:chOff x="-902187" y="-562039"/>
                  <a:chExt cx="1814958" cy="1814958"/>
                </a:xfrm>
              </p:grpSpPr>
              <p:grpSp>
                <p:nvGrpSpPr>
                  <p:cNvPr id="633" name="Group 632">
                    <a:extLst>
                      <a:ext uri="{FF2B5EF4-FFF2-40B4-BE49-F238E27FC236}">
                        <a16:creationId xmlns:a16="http://schemas.microsoft.com/office/drawing/2014/main" id="{2B3E8642-DA60-4D53-B53B-F6E37D636888}"/>
                      </a:ext>
                    </a:extLst>
                  </p:cNvPr>
                  <p:cNvGrpSpPr/>
                  <p:nvPr/>
                </p:nvGrpSpPr>
                <p:grpSpPr>
                  <a:xfrm>
                    <a:off x="-106330" y="-562039"/>
                    <a:ext cx="223243" cy="1814958"/>
                    <a:chOff x="-1734058" y="-2464228"/>
                    <a:chExt cx="182924" cy="1487168"/>
                  </a:xfrm>
                </p:grpSpPr>
                <p:sp>
                  <p:nvSpPr>
                    <p:cNvPr id="639" name="Rectangle 638">
                      <a:extLst>
                        <a:ext uri="{FF2B5EF4-FFF2-40B4-BE49-F238E27FC236}">
                          <a16:creationId xmlns:a16="http://schemas.microsoft.com/office/drawing/2014/main" id="{E2EFC3C3-D919-41C5-8D2A-10ADD865CC16}"/>
                        </a:ext>
                      </a:extLst>
                    </p:cNvPr>
                    <p:cNvSpPr/>
                    <p:nvPr/>
                  </p:nvSpPr>
                  <p:spPr>
                    <a:xfrm>
                      <a:off x="-1665455" y="-2417316"/>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640" name="Flowchart: Delay 21">
                      <a:extLst>
                        <a:ext uri="{FF2B5EF4-FFF2-40B4-BE49-F238E27FC236}">
                          <a16:creationId xmlns:a16="http://schemas.microsoft.com/office/drawing/2014/main" id="{823D230A-2F6E-4C31-8056-32BE67BDB61E}"/>
                        </a:ext>
                      </a:extLst>
                    </p:cNvPr>
                    <p:cNvSpPr/>
                    <p:nvPr/>
                  </p:nvSpPr>
                  <p:spPr>
                    <a:xfrm rot="16200000">
                      <a:off x="-1680355" y="-1106281"/>
                      <a:ext cx="75518"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ysClr val="window" lastClr="FFFFFF">
                        <a:lumMod val="65000"/>
                      </a:sys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41" name="Flowchart: Delay 21">
                      <a:extLst>
                        <a:ext uri="{FF2B5EF4-FFF2-40B4-BE49-F238E27FC236}">
                          <a16:creationId xmlns:a16="http://schemas.microsoft.com/office/drawing/2014/main" id="{E185C516-A449-4299-8EF6-BFFFF178C0BD}"/>
                        </a:ext>
                      </a:extLst>
                    </p:cNvPr>
                    <p:cNvSpPr/>
                    <p:nvPr/>
                  </p:nvSpPr>
                  <p:spPr>
                    <a:xfrm rot="5400000">
                      <a:off x="-1680354" y="-2517931"/>
                      <a:ext cx="75517"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rgbClr val="FFFFFF">
                        <a:lumMod val="65000"/>
                      </a:srgb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42" name="Rectangle 641">
                      <a:extLst>
                        <a:ext uri="{FF2B5EF4-FFF2-40B4-BE49-F238E27FC236}">
                          <a16:creationId xmlns:a16="http://schemas.microsoft.com/office/drawing/2014/main" id="{ABD221E9-3FDD-447D-90B8-587EDF5922F1}"/>
                        </a:ext>
                      </a:extLst>
                    </p:cNvPr>
                    <p:cNvSpPr/>
                    <p:nvPr/>
                  </p:nvSpPr>
                  <p:spPr>
                    <a:xfrm>
                      <a:off x="-1665455" y="-1156744"/>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grpSp>
                <p:nvGrpSpPr>
                  <p:cNvPr id="634" name="Group 633">
                    <a:extLst>
                      <a:ext uri="{FF2B5EF4-FFF2-40B4-BE49-F238E27FC236}">
                        <a16:creationId xmlns:a16="http://schemas.microsoft.com/office/drawing/2014/main" id="{5FD56502-719B-4B49-84E8-404CF85AF407}"/>
                      </a:ext>
                    </a:extLst>
                  </p:cNvPr>
                  <p:cNvGrpSpPr/>
                  <p:nvPr/>
                </p:nvGrpSpPr>
                <p:grpSpPr>
                  <a:xfrm rot="16200000">
                    <a:off x="-106330" y="-562039"/>
                    <a:ext cx="223243" cy="1814958"/>
                    <a:chOff x="-1734058" y="-2464228"/>
                    <a:chExt cx="182924" cy="1487168"/>
                  </a:xfrm>
                </p:grpSpPr>
                <p:sp>
                  <p:nvSpPr>
                    <p:cNvPr id="635" name="Rectangle 634">
                      <a:extLst>
                        <a:ext uri="{FF2B5EF4-FFF2-40B4-BE49-F238E27FC236}">
                          <a16:creationId xmlns:a16="http://schemas.microsoft.com/office/drawing/2014/main" id="{E609C480-F4CC-4E76-BD0C-E47FE16B3C47}"/>
                        </a:ext>
                      </a:extLst>
                    </p:cNvPr>
                    <p:cNvSpPr/>
                    <p:nvPr/>
                  </p:nvSpPr>
                  <p:spPr>
                    <a:xfrm>
                      <a:off x="-1665455" y="-2417316"/>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636" name="Flowchart: Delay 21">
                      <a:extLst>
                        <a:ext uri="{FF2B5EF4-FFF2-40B4-BE49-F238E27FC236}">
                          <a16:creationId xmlns:a16="http://schemas.microsoft.com/office/drawing/2014/main" id="{912BA4DC-304D-4C4F-9F9E-A86E386A30EE}"/>
                        </a:ext>
                      </a:extLst>
                    </p:cNvPr>
                    <p:cNvSpPr/>
                    <p:nvPr/>
                  </p:nvSpPr>
                  <p:spPr>
                    <a:xfrm rot="16200000">
                      <a:off x="-1680355" y="-1106281"/>
                      <a:ext cx="75518"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ysClr val="window" lastClr="FFFFFF">
                        <a:lumMod val="65000"/>
                      </a:sys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37" name="Flowchart: Delay 21">
                      <a:extLst>
                        <a:ext uri="{FF2B5EF4-FFF2-40B4-BE49-F238E27FC236}">
                          <a16:creationId xmlns:a16="http://schemas.microsoft.com/office/drawing/2014/main" id="{BB0D1820-DCB1-47B0-B048-7AA4CEB630FD}"/>
                        </a:ext>
                      </a:extLst>
                    </p:cNvPr>
                    <p:cNvSpPr/>
                    <p:nvPr/>
                  </p:nvSpPr>
                  <p:spPr>
                    <a:xfrm rot="5400000">
                      <a:off x="-1680354" y="-2517931"/>
                      <a:ext cx="75517"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rgbClr val="FFFFFF">
                        <a:lumMod val="65000"/>
                      </a:srgb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38" name="Rectangle 637">
                      <a:extLst>
                        <a:ext uri="{FF2B5EF4-FFF2-40B4-BE49-F238E27FC236}">
                          <a16:creationId xmlns:a16="http://schemas.microsoft.com/office/drawing/2014/main" id="{26715A5A-8D13-45A3-9ECB-6B273095A9F9}"/>
                        </a:ext>
                      </a:extLst>
                    </p:cNvPr>
                    <p:cNvSpPr/>
                    <p:nvPr/>
                  </p:nvSpPr>
                  <p:spPr>
                    <a:xfrm>
                      <a:off x="-1665455" y="-1156744"/>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grpSp>
            <p:grpSp>
              <p:nvGrpSpPr>
                <p:cNvPr id="622" name="Group 621">
                  <a:extLst>
                    <a:ext uri="{FF2B5EF4-FFF2-40B4-BE49-F238E27FC236}">
                      <a16:creationId xmlns:a16="http://schemas.microsoft.com/office/drawing/2014/main" id="{1C5ED9E9-66DA-47E4-B07B-56023A708B66}"/>
                    </a:ext>
                  </a:extLst>
                </p:cNvPr>
                <p:cNvGrpSpPr/>
                <p:nvPr/>
              </p:nvGrpSpPr>
              <p:grpSpPr>
                <a:xfrm rot="2700000">
                  <a:off x="5974465" y="1830674"/>
                  <a:ext cx="904749" cy="904749"/>
                  <a:chOff x="-902187" y="-562039"/>
                  <a:chExt cx="1814958" cy="1814958"/>
                </a:xfrm>
              </p:grpSpPr>
              <p:grpSp>
                <p:nvGrpSpPr>
                  <p:cNvPr id="623" name="Group 622">
                    <a:extLst>
                      <a:ext uri="{FF2B5EF4-FFF2-40B4-BE49-F238E27FC236}">
                        <a16:creationId xmlns:a16="http://schemas.microsoft.com/office/drawing/2014/main" id="{04377E60-2F38-4E38-821A-044E71379EDA}"/>
                      </a:ext>
                    </a:extLst>
                  </p:cNvPr>
                  <p:cNvGrpSpPr/>
                  <p:nvPr/>
                </p:nvGrpSpPr>
                <p:grpSpPr>
                  <a:xfrm>
                    <a:off x="-106330" y="-562039"/>
                    <a:ext cx="223243" cy="1814958"/>
                    <a:chOff x="-1734058" y="-2464228"/>
                    <a:chExt cx="182924" cy="1487168"/>
                  </a:xfrm>
                </p:grpSpPr>
                <p:sp>
                  <p:nvSpPr>
                    <p:cNvPr id="629" name="Rectangle 628">
                      <a:extLst>
                        <a:ext uri="{FF2B5EF4-FFF2-40B4-BE49-F238E27FC236}">
                          <a16:creationId xmlns:a16="http://schemas.microsoft.com/office/drawing/2014/main" id="{8B1EEEF0-359A-47C2-94A6-26D1067F22C1}"/>
                        </a:ext>
                      </a:extLst>
                    </p:cNvPr>
                    <p:cNvSpPr/>
                    <p:nvPr/>
                  </p:nvSpPr>
                  <p:spPr>
                    <a:xfrm>
                      <a:off x="-1665455" y="-2417316"/>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630" name="Flowchart: Delay 21">
                      <a:extLst>
                        <a:ext uri="{FF2B5EF4-FFF2-40B4-BE49-F238E27FC236}">
                          <a16:creationId xmlns:a16="http://schemas.microsoft.com/office/drawing/2014/main" id="{6A9B39A6-3F43-4057-934D-CCB58AC927E6}"/>
                        </a:ext>
                      </a:extLst>
                    </p:cNvPr>
                    <p:cNvSpPr/>
                    <p:nvPr/>
                  </p:nvSpPr>
                  <p:spPr>
                    <a:xfrm rot="16200000">
                      <a:off x="-1680355" y="-1106281"/>
                      <a:ext cx="75518"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ysClr val="window" lastClr="FFFFFF">
                        <a:lumMod val="65000"/>
                      </a:sys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31" name="Flowchart: Delay 21">
                      <a:extLst>
                        <a:ext uri="{FF2B5EF4-FFF2-40B4-BE49-F238E27FC236}">
                          <a16:creationId xmlns:a16="http://schemas.microsoft.com/office/drawing/2014/main" id="{DDADD638-9466-4EFD-A602-473A1D1EAED3}"/>
                        </a:ext>
                      </a:extLst>
                    </p:cNvPr>
                    <p:cNvSpPr/>
                    <p:nvPr/>
                  </p:nvSpPr>
                  <p:spPr>
                    <a:xfrm rot="5400000">
                      <a:off x="-1680354" y="-2517931"/>
                      <a:ext cx="75517"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rgbClr val="FFFFFF">
                        <a:lumMod val="65000"/>
                      </a:srgb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32" name="Rectangle 631">
                      <a:extLst>
                        <a:ext uri="{FF2B5EF4-FFF2-40B4-BE49-F238E27FC236}">
                          <a16:creationId xmlns:a16="http://schemas.microsoft.com/office/drawing/2014/main" id="{A5A5F1A8-596C-412D-81A7-F550C7C3C481}"/>
                        </a:ext>
                      </a:extLst>
                    </p:cNvPr>
                    <p:cNvSpPr/>
                    <p:nvPr/>
                  </p:nvSpPr>
                  <p:spPr>
                    <a:xfrm>
                      <a:off x="-1665455" y="-1156744"/>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grpSp>
                <p:nvGrpSpPr>
                  <p:cNvPr id="624" name="Group 623">
                    <a:extLst>
                      <a:ext uri="{FF2B5EF4-FFF2-40B4-BE49-F238E27FC236}">
                        <a16:creationId xmlns:a16="http://schemas.microsoft.com/office/drawing/2014/main" id="{3CF968A9-55A5-4ED0-8C5E-CA0A13D9B526}"/>
                      </a:ext>
                    </a:extLst>
                  </p:cNvPr>
                  <p:cNvGrpSpPr/>
                  <p:nvPr/>
                </p:nvGrpSpPr>
                <p:grpSpPr>
                  <a:xfrm rot="16200000">
                    <a:off x="-106330" y="-562039"/>
                    <a:ext cx="223243" cy="1814958"/>
                    <a:chOff x="-1734058" y="-2464228"/>
                    <a:chExt cx="182924" cy="1487168"/>
                  </a:xfrm>
                </p:grpSpPr>
                <p:sp>
                  <p:nvSpPr>
                    <p:cNvPr id="625" name="Rectangle 624">
                      <a:extLst>
                        <a:ext uri="{FF2B5EF4-FFF2-40B4-BE49-F238E27FC236}">
                          <a16:creationId xmlns:a16="http://schemas.microsoft.com/office/drawing/2014/main" id="{426D0EF9-4720-4D6C-BEA4-189C10DD7D60}"/>
                        </a:ext>
                      </a:extLst>
                    </p:cNvPr>
                    <p:cNvSpPr/>
                    <p:nvPr/>
                  </p:nvSpPr>
                  <p:spPr>
                    <a:xfrm>
                      <a:off x="-1665455" y="-2417316"/>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626" name="Flowchart: Delay 21">
                      <a:extLst>
                        <a:ext uri="{FF2B5EF4-FFF2-40B4-BE49-F238E27FC236}">
                          <a16:creationId xmlns:a16="http://schemas.microsoft.com/office/drawing/2014/main" id="{251BBEFA-2849-4212-93AE-0F814371548D}"/>
                        </a:ext>
                      </a:extLst>
                    </p:cNvPr>
                    <p:cNvSpPr/>
                    <p:nvPr/>
                  </p:nvSpPr>
                  <p:spPr>
                    <a:xfrm rot="16200000">
                      <a:off x="-1680355" y="-1106281"/>
                      <a:ext cx="75518"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ysClr val="window" lastClr="FFFFFF">
                        <a:lumMod val="65000"/>
                      </a:sys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27" name="Flowchart: Delay 21">
                      <a:extLst>
                        <a:ext uri="{FF2B5EF4-FFF2-40B4-BE49-F238E27FC236}">
                          <a16:creationId xmlns:a16="http://schemas.microsoft.com/office/drawing/2014/main" id="{6B3D1D1E-78D1-4879-8DE6-79163D6B0E44}"/>
                        </a:ext>
                      </a:extLst>
                    </p:cNvPr>
                    <p:cNvSpPr/>
                    <p:nvPr/>
                  </p:nvSpPr>
                  <p:spPr>
                    <a:xfrm rot="5400000">
                      <a:off x="-1680354" y="-2517931"/>
                      <a:ext cx="75517"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rgbClr val="FFFFFF">
                        <a:lumMod val="65000"/>
                      </a:srgb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28" name="Rectangle 627">
                      <a:extLst>
                        <a:ext uri="{FF2B5EF4-FFF2-40B4-BE49-F238E27FC236}">
                          <a16:creationId xmlns:a16="http://schemas.microsoft.com/office/drawing/2014/main" id="{F02A3AAE-EDB7-4699-BDA4-3A43A74B2C2C}"/>
                        </a:ext>
                      </a:extLst>
                    </p:cNvPr>
                    <p:cNvSpPr/>
                    <p:nvPr/>
                  </p:nvSpPr>
                  <p:spPr>
                    <a:xfrm>
                      <a:off x="-1665455" y="-1156744"/>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grpSp>
          </p:grpSp>
          <p:grpSp>
            <p:nvGrpSpPr>
              <p:cNvPr id="460" name="Group 459">
                <a:extLst>
                  <a:ext uri="{FF2B5EF4-FFF2-40B4-BE49-F238E27FC236}">
                    <a16:creationId xmlns:a16="http://schemas.microsoft.com/office/drawing/2014/main" id="{6A5650CB-68A2-430D-BAB4-4B749FA6AAF4}"/>
                  </a:ext>
                </a:extLst>
              </p:cNvPr>
              <p:cNvGrpSpPr>
                <a:grpSpLocks noChangeAspect="1"/>
              </p:cNvGrpSpPr>
              <p:nvPr/>
            </p:nvGrpSpPr>
            <p:grpSpPr>
              <a:xfrm>
                <a:off x="6065508" y="1921811"/>
                <a:ext cx="731709" cy="731520"/>
                <a:chOff x="4965729" y="1594627"/>
                <a:chExt cx="1184294" cy="1183986"/>
              </a:xfrm>
            </p:grpSpPr>
            <p:grpSp>
              <p:nvGrpSpPr>
                <p:cNvPr id="461" name="Group 460">
                  <a:extLst>
                    <a:ext uri="{FF2B5EF4-FFF2-40B4-BE49-F238E27FC236}">
                      <a16:creationId xmlns:a16="http://schemas.microsoft.com/office/drawing/2014/main" id="{D5629C65-7D8E-42AE-B8B0-979D7DA8B68F}"/>
                    </a:ext>
                  </a:extLst>
                </p:cNvPr>
                <p:cNvGrpSpPr/>
                <p:nvPr/>
              </p:nvGrpSpPr>
              <p:grpSpPr>
                <a:xfrm>
                  <a:off x="4965729" y="1594627"/>
                  <a:ext cx="1184294" cy="1183986"/>
                  <a:chOff x="-1478564" y="4389651"/>
                  <a:chExt cx="1183986" cy="1183986"/>
                </a:xfrm>
              </p:grpSpPr>
              <p:sp>
                <p:nvSpPr>
                  <p:cNvPr id="476" name="Oval 475">
                    <a:extLst>
                      <a:ext uri="{FF2B5EF4-FFF2-40B4-BE49-F238E27FC236}">
                        <a16:creationId xmlns:a16="http://schemas.microsoft.com/office/drawing/2014/main" id="{EA7B32D2-AD2E-4A85-B56C-F56ABF475054}"/>
                      </a:ext>
                    </a:extLst>
                  </p:cNvPr>
                  <p:cNvSpPr/>
                  <p:nvPr/>
                </p:nvSpPr>
                <p:spPr>
                  <a:xfrm>
                    <a:off x="-1478564" y="4389651"/>
                    <a:ext cx="1183986" cy="1183986"/>
                  </a:xfrm>
                  <a:prstGeom prst="ellipse">
                    <a:avLst/>
                  </a:prstGeom>
                  <a:gradFill>
                    <a:gsLst>
                      <a:gs pos="0">
                        <a:srgbClr val="8A97C9"/>
                      </a:gs>
                      <a:gs pos="85000">
                        <a:srgbClr val="1C254C"/>
                      </a:gs>
                    </a:gsLst>
                    <a:path path="circle">
                      <a:fillToRect l="50000" t="50000" r="50000" b="50000"/>
                    </a:path>
                  </a:gradFill>
                  <a:ln w="25400" cap="flat" cmpd="sng" algn="ctr">
                    <a:solidFill>
                      <a:srgbClr val="A6A6A6"/>
                    </a:solid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nvGrpSpPr>
                  <p:cNvPr id="477" name="Group 476">
                    <a:extLst>
                      <a:ext uri="{FF2B5EF4-FFF2-40B4-BE49-F238E27FC236}">
                        <a16:creationId xmlns:a16="http://schemas.microsoft.com/office/drawing/2014/main" id="{A39F5BD1-6E02-46ED-B169-5216EC3EE51B}"/>
                      </a:ext>
                    </a:extLst>
                  </p:cNvPr>
                  <p:cNvGrpSpPr/>
                  <p:nvPr/>
                </p:nvGrpSpPr>
                <p:grpSpPr>
                  <a:xfrm rot="12240000">
                    <a:off x="-1088057" y="5184170"/>
                    <a:ext cx="77734" cy="328752"/>
                    <a:chOff x="4976082" y="2242942"/>
                    <a:chExt cx="457200" cy="1933585"/>
                  </a:xfrm>
                </p:grpSpPr>
                <p:sp>
                  <p:nvSpPr>
                    <p:cNvPr id="618" name="Oval 617">
                      <a:extLst>
                        <a:ext uri="{FF2B5EF4-FFF2-40B4-BE49-F238E27FC236}">
                          <a16:creationId xmlns:a16="http://schemas.microsoft.com/office/drawing/2014/main" id="{6436896C-83DC-41BD-A487-0AE437187105}"/>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619" name="Oval 618">
                      <a:extLst>
                        <a:ext uri="{FF2B5EF4-FFF2-40B4-BE49-F238E27FC236}">
                          <a16:creationId xmlns:a16="http://schemas.microsoft.com/office/drawing/2014/main" id="{FED1A3B8-9350-4FCC-BC95-C89A768126CF}"/>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620" name="Oval 619">
                      <a:extLst>
                        <a:ext uri="{FF2B5EF4-FFF2-40B4-BE49-F238E27FC236}">
                          <a16:creationId xmlns:a16="http://schemas.microsoft.com/office/drawing/2014/main" id="{A0978EBB-E583-414D-BFA4-56B38F5BD7A5}"/>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nvGrpSpPr>
                  <p:cNvPr id="478" name="Group 477">
                    <a:extLst>
                      <a:ext uri="{FF2B5EF4-FFF2-40B4-BE49-F238E27FC236}">
                        <a16:creationId xmlns:a16="http://schemas.microsoft.com/office/drawing/2014/main" id="{F3C1AA43-4E07-42C5-A0FF-0B25CE9BD4FB}"/>
                      </a:ext>
                    </a:extLst>
                  </p:cNvPr>
                  <p:cNvGrpSpPr/>
                  <p:nvPr/>
                </p:nvGrpSpPr>
                <p:grpSpPr>
                  <a:xfrm rot="12960000">
                    <a:off x="-1160443" y="5142377"/>
                    <a:ext cx="77734" cy="328752"/>
                    <a:chOff x="4976082" y="2242942"/>
                    <a:chExt cx="457200" cy="1933585"/>
                  </a:xfrm>
                </p:grpSpPr>
                <p:sp>
                  <p:nvSpPr>
                    <p:cNvPr id="614" name="Oval 613">
                      <a:extLst>
                        <a:ext uri="{FF2B5EF4-FFF2-40B4-BE49-F238E27FC236}">
                          <a16:creationId xmlns:a16="http://schemas.microsoft.com/office/drawing/2014/main" id="{57F82CC1-300E-4E65-A8F6-657526674FC1}"/>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615" name="Oval 614">
                      <a:extLst>
                        <a:ext uri="{FF2B5EF4-FFF2-40B4-BE49-F238E27FC236}">
                          <a16:creationId xmlns:a16="http://schemas.microsoft.com/office/drawing/2014/main" id="{09864189-D260-478A-A8AA-8082EA287F6C}"/>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616" name="Oval 615">
                      <a:extLst>
                        <a:ext uri="{FF2B5EF4-FFF2-40B4-BE49-F238E27FC236}">
                          <a16:creationId xmlns:a16="http://schemas.microsoft.com/office/drawing/2014/main" id="{6B3076A9-D1BF-407E-A58B-599048C0B927}"/>
                        </a:ext>
                      </a:extLst>
                    </p:cNvPr>
                    <p:cNvSpPr/>
                    <p:nvPr/>
                  </p:nvSpPr>
                  <p:spPr>
                    <a:xfrm>
                      <a:off x="5021802" y="3548417"/>
                      <a:ext cx="365760" cy="365760"/>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617" name="Oval 616">
                      <a:extLst>
                        <a:ext uri="{FF2B5EF4-FFF2-40B4-BE49-F238E27FC236}">
                          <a16:creationId xmlns:a16="http://schemas.microsoft.com/office/drawing/2014/main" id="{B32DDDF2-CD75-4A6D-87A7-90D72857476A}"/>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nvGrpSpPr>
                  <p:cNvPr id="479" name="Group 478">
                    <a:extLst>
                      <a:ext uri="{FF2B5EF4-FFF2-40B4-BE49-F238E27FC236}">
                        <a16:creationId xmlns:a16="http://schemas.microsoft.com/office/drawing/2014/main" id="{6FF19064-8AFC-466D-8370-4FF4556D3CF7}"/>
                      </a:ext>
                    </a:extLst>
                  </p:cNvPr>
                  <p:cNvGrpSpPr/>
                  <p:nvPr/>
                </p:nvGrpSpPr>
                <p:grpSpPr>
                  <a:xfrm rot="3600000">
                    <a:off x="-925438" y="4419103"/>
                    <a:ext cx="77735" cy="1128384"/>
                    <a:chOff x="5191997" y="3045359"/>
                    <a:chExt cx="77735" cy="1128384"/>
                  </a:xfrm>
                </p:grpSpPr>
                <p:grpSp>
                  <p:nvGrpSpPr>
                    <p:cNvPr id="605" name="Group 604">
                      <a:extLst>
                        <a:ext uri="{FF2B5EF4-FFF2-40B4-BE49-F238E27FC236}">
                          <a16:creationId xmlns:a16="http://schemas.microsoft.com/office/drawing/2014/main" id="{F25DEC65-8EA0-484C-B018-F9C8DDCFEBF1}"/>
                        </a:ext>
                      </a:extLst>
                    </p:cNvPr>
                    <p:cNvGrpSpPr/>
                    <p:nvPr/>
                  </p:nvGrpSpPr>
                  <p:grpSpPr>
                    <a:xfrm>
                      <a:off x="5191997" y="3045359"/>
                      <a:ext cx="77734" cy="328752"/>
                      <a:chOff x="4976082" y="2242942"/>
                      <a:chExt cx="457200" cy="1933585"/>
                    </a:xfrm>
                  </p:grpSpPr>
                  <p:sp>
                    <p:nvSpPr>
                      <p:cNvPr id="611" name="Oval 610">
                        <a:extLst>
                          <a:ext uri="{FF2B5EF4-FFF2-40B4-BE49-F238E27FC236}">
                            <a16:creationId xmlns:a16="http://schemas.microsoft.com/office/drawing/2014/main" id="{1E8EF512-F60F-43C6-9687-B8D2728CE370}"/>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612" name="Oval 611">
                        <a:extLst>
                          <a:ext uri="{FF2B5EF4-FFF2-40B4-BE49-F238E27FC236}">
                            <a16:creationId xmlns:a16="http://schemas.microsoft.com/office/drawing/2014/main" id="{766A0784-7E47-44E4-ADA9-C40D27990D6A}"/>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613" name="Oval 612">
                        <a:extLst>
                          <a:ext uri="{FF2B5EF4-FFF2-40B4-BE49-F238E27FC236}">
                            <a16:creationId xmlns:a16="http://schemas.microsoft.com/office/drawing/2014/main" id="{B619E842-8885-4065-AE8F-B723776FADAD}"/>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nvGrpSpPr>
                    <p:cNvPr id="606" name="Group 605">
                      <a:extLst>
                        <a:ext uri="{FF2B5EF4-FFF2-40B4-BE49-F238E27FC236}">
                          <a16:creationId xmlns:a16="http://schemas.microsoft.com/office/drawing/2014/main" id="{2D102200-49EF-4C58-BC16-9421B5B90BB4}"/>
                        </a:ext>
                      </a:extLst>
                    </p:cNvPr>
                    <p:cNvGrpSpPr/>
                    <p:nvPr/>
                  </p:nvGrpSpPr>
                  <p:grpSpPr>
                    <a:xfrm rot="10800000">
                      <a:off x="5191998" y="3844991"/>
                      <a:ext cx="77734" cy="328752"/>
                      <a:chOff x="4976082" y="2242942"/>
                      <a:chExt cx="457200" cy="1933585"/>
                    </a:xfrm>
                  </p:grpSpPr>
                  <p:sp>
                    <p:nvSpPr>
                      <p:cNvPr id="607" name="Oval 606">
                        <a:extLst>
                          <a:ext uri="{FF2B5EF4-FFF2-40B4-BE49-F238E27FC236}">
                            <a16:creationId xmlns:a16="http://schemas.microsoft.com/office/drawing/2014/main" id="{88F52D0B-AC07-4564-96E8-571599FF4B77}"/>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608" name="Oval 607">
                        <a:extLst>
                          <a:ext uri="{FF2B5EF4-FFF2-40B4-BE49-F238E27FC236}">
                            <a16:creationId xmlns:a16="http://schemas.microsoft.com/office/drawing/2014/main" id="{10405B5C-F04D-4870-9BDA-65D7E34821A6}"/>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609" name="Oval 608">
                        <a:extLst>
                          <a:ext uri="{FF2B5EF4-FFF2-40B4-BE49-F238E27FC236}">
                            <a16:creationId xmlns:a16="http://schemas.microsoft.com/office/drawing/2014/main" id="{74E1B009-BE59-418B-9866-3285207DB4A0}"/>
                          </a:ext>
                        </a:extLst>
                      </p:cNvPr>
                      <p:cNvSpPr/>
                      <p:nvPr/>
                    </p:nvSpPr>
                    <p:spPr>
                      <a:xfrm>
                        <a:off x="5021802" y="3548417"/>
                        <a:ext cx="365760" cy="365760"/>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610" name="Oval 609">
                        <a:extLst>
                          <a:ext uri="{FF2B5EF4-FFF2-40B4-BE49-F238E27FC236}">
                            <a16:creationId xmlns:a16="http://schemas.microsoft.com/office/drawing/2014/main" id="{949794FB-D943-44A2-8392-C6BA04A44B2B}"/>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grpSp>
                <p:nvGrpSpPr>
                  <p:cNvPr id="480" name="Group 479">
                    <a:extLst>
                      <a:ext uri="{FF2B5EF4-FFF2-40B4-BE49-F238E27FC236}">
                        <a16:creationId xmlns:a16="http://schemas.microsoft.com/office/drawing/2014/main" id="{346C9DD7-17EB-4488-8A44-F19F440448D6}"/>
                      </a:ext>
                    </a:extLst>
                  </p:cNvPr>
                  <p:cNvGrpSpPr/>
                  <p:nvPr/>
                </p:nvGrpSpPr>
                <p:grpSpPr>
                  <a:xfrm rot="4320000">
                    <a:off x="-925438" y="4419103"/>
                    <a:ext cx="77735" cy="1128384"/>
                    <a:chOff x="5191997" y="3045359"/>
                    <a:chExt cx="77735" cy="1128384"/>
                  </a:xfrm>
                </p:grpSpPr>
                <p:grpSp>
                  <p:nvGrpSpPr>
                    <p:cNvPr id="595" name="Group 594">
                      <a:extLst>
                        <a:ext uri="{FF2B5EF4-FFF2-40B4-BE49-F238E27FC236}">
                          <a16:creationId xmlns:a16="http://schemas.microsoft.com/office/drawing/2014/main" id="{475BBC45-7037-4CD7-BA63-9148B65E05D3}"/>
                        </a:ext>
                      </a:extLst>
                    </p:cNvPr>
                    <p:cNvGrpSpPr/>
                    <p:nvPr/>
                  </p:nvGrpSpPr>
                  <p:grpSpPr>
                    <a:xfrm>
                      <a:off x="5191997" y="3045359"/>
                      <a:ext cx="77734" cy="328752"/>
                      <a:chOff x="4976082" y="2242942"/>
                      <a:chExt cx="457200" cy="1933585"/>
                    </a:xfrm>
                  </p:grpSpPr>
                  <p:sp>
                    <p:nvSpPr>
                      <p:cNvPr id="601" name="Oval 600">
                        <a:extLst>
                          <a:ext uri="{FF2B5EF4-FFF2-40B4-BE49-F238E27FC236}">
                            <a16:creationId xmlns:a16="http://schemas.microsoft.com/office/drawing/2014/main" id="{4B131D8E-4EE1-4707-86F2-07C62B0CFB87}"/>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602" name="Oval 601">
                        <a:extLst>
                          <a:ext uri="{FF2B5EF4-FFF2-40B4-BE49-F238E27FC236}">
                            <a16:creationId xmlns:a16="http://schemas.microsoft.com/office/drawing/2014/main" id="{15E99F6F-1FAC-4185-A67B-29598793D125}"/>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603" name="Oval 602">
                        <a:extLst>
                          <a:ext uri="{FF2B5EF4-FFF2-40B4-BE49-F238E27FC236}">
                            <a16:creationId xmlns:a16="http://schemas.microsoft.com/office/drawing/2014/main" id="{9FE000C7-82EB-4566-8E42-11C64F926872}"/>
                          </a:ext>
                        </a:extLst>
                      </p:cNvPr>
                      <p:cNvSpPr/>
                      <p:nvPr/>
                    </p:nvSpPr>
                    <p:spPr>
                      <a:xfrm>
                        <a:off x="5021802" y="3548417"/>
                        <a:ext cx="365760" cy="365760"/>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604" name="Oval 603">
                        <a:extLst>
                          <a:ext uri="{FF2B5EF4-FFF2-40B4-BE49-F238E27FC236}">
                            <a16:creationId xmlns:a16="http://schemas.microsoft.com/office/drawing/2014/main" id="{F6087F91-1F3C-415D-BF3B-A92C61F59705}"/>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nvGrpSpPr>
                    <p:cNvPr id="596" name="Group 595">
                      <a:extLst>
                        <a:ext uri="{FF2B5EF4-FFF2-40B4-BE49-F238E27FC236}">
                          <a16:creationId xmlns:a16="http://schemas.microsoft.com/office/drawing/2014/main" id="{ED676025-F40D-4F13-B69F-2A86DEAA03C7}"/>
                        </a:ext>
                      </a:extLst>
                    </p:cNvPr>
                    <p:cNvGrpSpPr/>
                    <p:nvPr/>
                  </p:nvGrpSpPr>
                  <p:grpSpPr>
                    <a:xfrm rot="10800000">
                      <a:off x="5191998" y="3844991"/>
                      <a:ext cx="77734" cy="328752"/>
                      <a:chOff x="4976082" y="2242942"/>
                      <a:chExt cx="457200" cy="1933585"/>
                    </a:xfrm>
                  </p:grpSpPr>
                  <p:sp>
                    <p:nvSpPr>
                      <p:cNvPr id="597" name="Oval 596">
                        <a:extLst>
                          <a:ext uri="{FF2B5EF4-FFF2-40B4-BE49-F238E27FC236}">
                            <a16:creationId xmlns:a16="http://schemas.microsoft.com/office/drawing/2014/main" id="{B728ACC7-BAA3-4A93-8500-EEB7E7EB975D}"/>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98" name="Oval 597">
                        <a:extLst>
                          <a:ext uri="{FF2B5EF4-FFF2-40B4-BE49-F238E27FC236}">
                            <a16:creationId xmlns:a16="http://schemas.microsoft.com/office/drawing/2014/main" id="{253EA4AC-8904-4852-8407-FB6DB4CDAB76}"/>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99" name="Oval 598">
                        <a:extLst>
                          <a:ext uri="{FF2B5EF4-FFF2-40B4-BE49-F238E27FC236}">
                            <a16:creationId xmlns:a16="http://schemas.microsoft.com/office/drawing/2014/main" id="{661E20EE-5A19-4380-ACE1-30C7F5AD39CF}"/>
                          </a:ext>
                        </a:extLst>
                      </p:cNvPr>
                      <p:cNvSpPr/>
                      <p:nvPr/>
                    </p:nvSpPr>
                    <p:spPr>
                      <a:xfrm>
                        <a:off x="5021802" y="3548417"/>
                        <a:ext cx="365760" cy="365760"/>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600" name="Oval 599">
                        <a:extLst>
                          <a:ext uri="{FF2B5EF4-FFF2-40B4-BE49-F238E27FC236}">
                            <a16:creationId xmlns:a16="http://schemas.microsoft.com/office/drawing/2014/main" id="{DA058A25-FE66-4427-B9D6-768DBBB23299}"/>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grpSp>
                <p:nvGrpSpPr>
                  <p:cNvPr id="481" name="Group 480">
                    <a:extLst>
                      <a:ext uri="{FF2B5EF4-FFF2-40B4-BE49-F238E27FC236}">
                        <a16:creationId xmlns:a16="http://schemas.microsoft.com/office/drawing/2014/main" id="{7B192619-C891-47A7-947C-561C5BCD7589}"/>
                      </a:ext>
                    </a:extLst>
                  </p:cNvPr>
                  <p:cNvGrpSpPr/>
                  <p:nvPr/>
                </p:nvGrpSpPr>
                <p:grpSpPr>
                  <a:xfrm rot="5760000">
                    <a:off x="-925438" y="4419103"/>
                    <a:ext cx="77735" cy="1128384"/>
                    <a:chOff x="5191997" y="3045359"/>
                    <a:chExt cx="77735" cy="1128384"/>
                  </a:xfrm>
                </p:grpSpPr>
                <p:grpSp>
                  <p:nvGrpSpPr>
                    <p:cNvPr id="586" name="Group 585">
                      <a:extLst>
                        <a:ext uri="{FF2B5EF4-FFF2-40B4-BE49-F238E27FC236}">
                          <a16:creationId xmlns:a16="http://schemas.microsoft.com/office/drawing/2014/main" id="{8526E3D6-B375-469F-9F58-E8F0AB589D9A}"/>
                        </a:ext>
                      </a:extLst>
                    </p:cNvPr>
                    <p:cNvGrpSpPr/>
                    <p:nvPr/>
                  </p:nvGrpSpPr>
                  <p:grpSpPr>
                    <a:xfrm>
                      <a:off x="5191997" y="3045359"/>
                      <a:ext cx="77734" cy="328752"/>
                      <a:chOff x="4976082" y="2242942"/>
                      <a:chExt cx="457200" cy="1933585"/>
                    </a:xfrm>
                  </p:grpSpPr>
                  <p:sp>
                    <p:nvSpPr>
                      <p:cNvPr id="592" name="Oval 591">
                        <a:extLst>
                          <a:ext uri="{FF2B5EF4-FFF2-40B4-BE49-F238E27FC236}">
                            <a16:creationId xmlns:a16="http://schemas.microsoft.com/office/drawing/2014/main" id="{BB47A2D5-3A82-470F-B5CB-83DE6230DC23}"/>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93" name="Oval 592">
                        <a:extLst>
                          <a:ext uri="{FF2B5EF4-FFF2-40B4-BE49-F238E27FC236}">
                            <a16:creationId xmlns:a16="http://schemas.microsoft.com/office/drawing/2014/main" id="{AE4EE380-4D4F-48AD-BF6E-678032F563A9}"/>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94" name="Oval 593">
                        <a:extLst>
                          <a:ext uri="{FF2B5EF4-FFF2-40B4-BE49-F238E27FC236}">
                            <a16:creationId xmlns:a16="http://schemas.microsoft.com/office/drawing/2014/main" id="{FCB105DB-1F8C-40D0-8F98-65DCBE15322E}"/>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nvGrpSpPr>
                    <p:cNvPr id="587" name="Group 586">
                      <a:extLst>
                        <a:ext uri="{FF2B5EF4-FFF2-40B4-BE49-F238E27FC236}">
                          <a16:creationId xmlns:a16="http://schemas.microsoft.com/office/drawing/2014/main" id="{962BE3BF-4920-4C86-AE3F-3EC2C8D5D35C}"/>
                        </a:ext>
                      </a:extLst>
                    </p:cNvPr>
                    <p:cNvGrpSpPr/>
                    <p:nvPr/>
                  </p:nvGrpSpPr>
                  <p:grpSpPr>
                    <a:xfrm rot="10800000">
                      <a:off x="5191998" y="3844991"/>
                      <a:ext cx="77734" cy="328752"/>
                      <a:chOff x="4976082" y="2242942"/>
                      <a:chExt cx="457200" cy="1933585"/>
                    </a:xfrm>
                  </p:grpSpPr>
                  <p:sp>
                    <p:nvSpPr>
                      <p:cNvPr id="588" name="Oval 587">
                        <a:extLst>
                          <a:ext uri="{FF2B5EF4-FFF2-40B4-BE49-F238E27FC236}">
                            <a16:creationId xmlns:a16="http://schemas.microsoft.com/office/drawing/2014/main" id="{ED63B8A8-4949-40B3-9439-D79FE56168A0}"/>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89" name="Oval 588">
                        <a:extLst>
                          <a:ext uri="{FF2B5EF4-FFF2-40B4-BE49-F238E27FC236}">
                            <a16:creationId xmlns:a16="http://schemas.microsoft.com/office/drawing/2014/main" id="{CE7F3851-5A9F-408B-990A-6FBAF88C98C3}"/>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90" name="Oval 589">
                        <a:extLst>
                          <a:ext uri="{FF2B5EF4-FFF2-40B4-BE49-F238E27FC236}">
                            <a16:creationId xmlns:a16="http://schemas.microsoft.com/office/drawing/2014/main" id="{B22B90D5-DCCA-47C7-AD3F-7B3F66B0F1CF}"/>
                          </a:ext>
                        </a:extLst>
                      </p:cNvPr>
                      <p:cNvSpPr/>
                      <p:nvPr/>
                    </p:nvSpPr>
                    <p:spPr>
                      <a:xfrm>
                        <a:off x="5021802" y="3548417"/>
                        <a:ext cx="365760" cy="365760"/>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91" name="Oval 590">
                        <a:extLst>
                          <a:ext uri="{FF2B5EF4-FFF2-40B4-BE49-F238E27FC236}">
                            <a16:creationId xmlns:a16="http://schemas.microsoft.com/office/drawing/2014/main" id="{26C2E7A0-6C87-4E73-A9BB-97D26C90102F}"/>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grpSp>
                <p:nvGrpSpPr>
                  <p:cNvPr id="482" name="Group 481">
                    <a:extLst>
                      <a:ext uri="{FF2B5EF4-FFF2-40B4-BE49-F238E27FC236}">
                        <a16:creationId xmlns:a16="http://schemas.microsoft.com/office/drawing/2014/main" id="{5458E364-2877-45F5-9ACC-8F46163D1B70}"/>
                      </a:ext>
                    </a:extLst>
                  </p:cNvPr>
                  <p:cNvGrpSpPr/>
                  <p:nvPr/>
                </p:nvGrpSpPr>
                <p:grpSpPr>
                  <a:xfrm rot="6480000">
                    <a:off x="-925438" y="4419103"/>
                    <a:ext cx="77735" cy="1128384"/>
                    <a:chOff x="5191997" y="3045359"/>
                    <a:chExt cx="77735" cy="1128384"/>
                  </a:xfrm>
                </p:grpSpPr>
                <p:grpSp>
                  <p:nvGrpSpPr>
                    <p:cNvPr id="578" name="Group 577">
                      <a:extLst>
                        <a:ext uri="{FF2B5EF4-FFF2-40B4-BE49-F238E27FC236}">
                          <a16:creationId xmlns:a16="http://schemas.microsoft.com/office/drawing/2014/main" id="{68B069B2-3D84-4EE1-BD99-1ACE7D8E2D4C}"/>
                        </a:ext>
                      </a:extLst>
                    </p:cNvPr>
                    <p:cNvGrpSpPr/>
                    <p:nvPr/>
                  </p:nvGrpSpPr>
                  <p:grpSpPr>
                    <a:xfrm>
                      <a:off x="5191997" y="3045359"/>
                      <a:ext cx="77734" cy="328752"/>
                      <a:chOff x="4976082" y="2242942"/>
                      <a:chExt cx="457200" cy="1933585"/>
                    </a:xfrm>
                  </p:grpSpPr>
                  <p:sp>
                    <p:nvSpPr>
                      <p:cNvPr id="583" name="Oval 582">
                        <a:extLst>
                          <a:ext uri="{FF2B5EF4-FFF2-40B4-BE49-F238E27FC236}">
                            <a16:creationId xmlns:a16="http://schemas.microsoft.com/office/drawing/2014/main" id="{BD37D8D4-AE17-48B1-95AC-D17FB09773A9}"/>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84" name="Oval 583">
                        <a:extLst>
                          <a:ext uri="{FF2B5EF4-FFF2-40B4-BE49-F238E27FC236}">
                            <a16:creationId xmlns:a16="http://schemas.microsoft.com/office/drawing/2014/main" id="{09D0E9CE-F568-461A-A4F2-5121AED41A62}"/>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85" name="Oval 584">
                        <a:extLst>
                          <a:ext uri="{FF2B5EF4-FFF2-40B4-BE49-F238E27FC236}">
                            <a16:creationId xmlns:a16="http://schemas.microsoft.com/office/drawing/2014/main" id="{4AB941F6-1A19-4FCF-ACAF-48F1F23C50C4}"/>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nvGrpSpPr>
                    <p:cNvPr id="579" name="Group 578">
                      <a:extLst>
                        <a:ext uri="{FF2B5EF4-FFF2-40B4-BE49-F238E27FC236}">
                          <a16:creationId xmlns:a16="http://schemas.microsoft.com/office/drawing/2014/main" id="{C8CE284D-2AF0-4647-82EF-CA4FC4D365B9}"/>
                        </a:ext>
                      </a:extLst>
                    </p:cNvPr>
                    <p:cNvGrpSpPr/>
                    <p:nvPr/>
                  </p:nvGrpSpPr>
                  <p:grpSpPr>
                    <a:xfrm rot="10800000">
                      <a:off x="5191998" y="3844991"/>
                      <a:ext cx="77734" cy="328752"/>
                      <a:chOff x="4976082" y="2242942"/>
                      <a:chExt cx="457200" cy="1933585"/>
                    </a:xfrm>
                  </p:grpSpPr>
                  <p:sp>
                    <p:nvSpPr>
                      <p:cNvPr id="580" name="Oval 579">
                        <a:extLst>
                          <a:ext uri="{FF2B5EF4-FFF2-40B4-BE49-F238E27FC236}">
                            <a16:creationId xmlns:a16="http://schemas.microsoft.com/office/drawing/2014/main" id="{3A5EE53A-E281-404F-BFB8-9AFC2EB6744C}"/>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81" name="Oval 580">
                        <a:extLst>
                          <a:ext uri="{FF2B5EF4-FFF2-40B4-BE49-F238E27FC236}">
                            <a16:creationId xmlns:a16="http://schemas.microsoft.com/office/drawing/2014/main" id="{03551CE5-09FA-4467-B4B6-7DCECC479D41}"/>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82" name="Oval 581">
                        <a:extLst>
                          <a:ext uri="{FF2B5EF4-FFF2-40B4-BE49-F238E27FC236}">
                            <a16:creationId xmlns:a16="http://schemas.microsoft.com/office/drawing/2014/main" id="{F8D2AD3E-0F28-4A4A-9764-6059EEE4266E}"/>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grpSp>
                <p:nvGrpSpPr>
                  <p:cNvPr id="483" name="Group 482">
                    <a:extLst>
                      <a:ext uri="{FF2B5EF4-FFF2-40B4-BE49-F238E27FC236}">
                        <a16:creationId xmlns:a16="http://schemas.microsoft.com/office/drawing/2014/main" id="{53181C05-9DD4-4AB0-8E81-94C274998A94}"/>
                      </a:ext>
                    </a:extLst>
                  </p:cNvPr>
                  <p:cNvGrpSpPr/>
                  <p:nvPr/>
                </p:nvGrpSpPr>
                <p:grpSpPr>
                  <a:xfrm rot="7920000">
                    <a:off x="-925438" y="4419103"/>
                    <a:ext cx="77735" cy="1128384"/>
                    <a:chOff x="5191997" y="3045359"/>
                    <a:chExt cx="77735" cy="1128384"/>
                  </a:xfrm>
                </p:grpSpPr>
                <p:grpSp>
                  <p:nvGrpSpPr>
                    <p:cNvPr id="568" name="Group 567">
                      <a:extLst>
                        <a:ext uri="{FF2B5EF4-FFF2-40B4-BE49-F238E27FC236}">
                          <a16:creationId xmlns:a16="http://schemas.microsoft.com/office/drawing/2014/main" id="{52D06C4B-ABD0-46C4-89EC-CBB544F98DA4}"/>
                        </a:ext>
                      </a:extLst>
                    </p:cNvPr>
                    <p:cNvGrpSpPr/>
                    <p:nvPr/>
                  </p:nvGrpSpPr>
                  <p:grpSpPr>
                    <a:xfrm>
                      <a:off x="5191997" y="3045359"/>
                      <a:ext cx="77734" cy="328752"/>
                      <a:chOff x="4976082" y="2242942"/>
                      <a:chExt cx="457200" cy="1933585"/>
                    </a:xfrm>
                  </p:grpSpPr>
                  <p:sp>
                    <p:nvSpPr>
                      <p:cNvPr id="574" name="Oval 573">
                        <a:extLst>
                          <a:ext uri="{FF2B5EF4-FFF2-40B4-BE49-F238E27FC236}">
                            <a16:creationId xmlns:a16="http://schemas.microsoft.com/office/drawing/2014/main" id="{C9690D0B-37C4-4F94-A5DD-6FD3289F3A0D}"/>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75" name="Oval 574">
                        <a:extLst>
                          <a:ext uri="{FF2B5EF4-FFF2-40B4-BE49-F238E27FC236}">
                            <a16:creationId xmlns:a16="http://schemas.microsoft.com/office/drawing/2014/main" id="{CDCAEA2D-3031-44B0-A3C3-FD1A71752CA7}"/>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76" name="Oval 575">
                        <a:extLst>
                          <a:ext uri="{FF2B5EF4-FFF2-40B4-BE49-F238E27FC236}">
                            <a16:creationId xmlns:a16="http://schemas.microsoft.com/office/drawing/2014/main" id="{FC7FF2FD-D417-4385-8B62-104308ED2BFD}"/>
                          </a:ext>
                        </a:extLst>
                      </p:cNvPr>
                      <p:cNvSpPr/>
                      <p:nvPr/>
                    </p:nvSpPr>
                    <p:spPr>
                      <a:xfrm>
                        <a:off x="5021802" y="3548417"/>
                        <a:ext cx="365760" cy="365760"/>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77" name="Oval 576">
                        <a:extLst>
                          <a:ext uri="{FF2B5EF4-FFF2-40B4-BE49-F238E27FC236}">
                            <a16:creationId xmlns:a16="http://schemas.microsoft.com/office/drawing/2014/main" id="{188C5C82-753E-4303-A4B4-E2BC4E043554}"/>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nvGrpSpPr>
                    <p:cNvPr id="569" name="Group 568">
                      <a:extLst>
                        <a:ext uri="{FF2B5EF4-FFF2-40B4-BE49-F238E27FC236}">
                          <a16:creationId xmlns:a16="http://schemas.microsoft.com/office/drawing/2014/main" id="{D8C4F5CC-9B77-4FE3-8FF6-4DF07AF32058}"/>
                        </a:ext>
                      </a:extLst>
                    </p:cNvPr>
                    <p:cNvGrpSpPr/>
                    <p:nvPr/>
                  </p:nvGrpSpPr>
                  <p:grpSpPr>
                    <a:xfrm rot="10800000">
                      <a:off x="5191998" y="3844991"/>
                      <a:ext cx="77734" cy="328752"/>
                      <a:chOff x="4976082" y="2242942"/>
                      <a:chExt cx="457200" cy="1933585"/>
                    </a:xfrm>
                  </p:grpSpPr>
                  <p:sp>
                    <p:nvSpPr>
                      <p:cNvPr id="570" name="Oval 569">
                        <a:extLst>
                          <a:ext uri="{FF2B5EF4-FFF2-40B4-BE49-F238E27FC236}">
                            <a16:creationId xmlns:a16="http://schemas.microsoft.com/office/drawing/2014/main" id="{801E6447-A861-4EF4-BF9E-7439E9881029}"/>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71" name="Oval 570">
                        <a:extLst>
                          <a:ext uri="{FF2B5EF4-FFF2-40B4-BE49-F238E27FC236}">
                            <a16:creationId xmlns:a16="http://schemas.microsoft.com/office/drawing/2014/main" id="{B4F02CDC-1A9C-4A65-AFA2-0D84DA9D90DE}"/>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72" name="Oval 571">
                        <a:extLst>
                          <a:ext uri="{FF2B5EF4-FFF2-40B4-BE49-F238E27FC236}">
                            <a16:creationId xmlns:a16="http://schemas.microsoft.com/office/drawing/2014/main" id="{F8E886B4-968D-4019-B83E-DC5AA91F7BCE}"/>
                          </a:ext>
                        </a:extLst>
                      </p:cNvPr>
                      <p:cNvSpPr/>
                      <p:nvPr/>
                    </p:nvSpPr>
                    <p:spPr>
                      <a:xfrm>
                        <a:off x="5021802" y="3548417"/>
                        <a:ext cx="365760" cy="365760"/>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73" name="Oval 572">
                        <a:extLst>
                          <a:ext uri="{FF2B5EF4-FFF2-40B4-BE49-F238E27FC236}">
                            <a16:creationId xmlns:a16="http://schemas.microsoft.com/office/drawing/2014/main" id="{5D009B03-92D9-4E4C-8105-5F196918BB34}"/>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grpSp>
                <p:nvGrpSpPr>
                  <p:cNvPr id="484" name="Group 483">
                    <a:extLst>
                      <a:ext uri="{FF2B5EF4-FFF2-40B4-BE49-F238E27FC236}">
                        <a16:creationId xmlns:a16="http://schemas.microsoft.com/office/drawing/2014/main" id="{0AFDAF0A-725A-4F6A-B0E9-4C9CA30F9886}"/>
                      </a:ext>
                    </a:extLst>
                  </p:cNvPr>
                  <p:cNvGrpSpPr/>
                  <p:nvPr/>
                </p:nvGrpSpPr>
                <p:grpSpPr>
                  <a:xfrm rot="8640000">
                    <a:off x="-925438" y="4419103"/>
                    <a:ext cx="77735" cy="1128384"/>
                    <a:chOff x="5191997" y="3045359"/>
                    <a:chExt cx="77735" cy="1128384"/>
                  </a:xfrm>
                </p:grpSpPr>
                <p:grpSp>
                  <p:nvGrpSpPr>
                    <p:cNvPr id="560" name="Group 559">
                      <a:extLst>
                        <a:ext uri="{FF2B5EF4-FFF2-40B4-BE49-F238E27FC236}">
                          <a16:creationId xmlns:a16="http://schemas.microsoft.com/office/drawing/2014/main" id="{666FCF9F-ACE5-42C3-8986-6CA5B483FC06}"/>
                        </a:ext>
                      </a:extLst>
                    </p:cNvPr>
                    <p:cNvGrpSpPr/>
                    <p:nvPr/>
                  </p:nvGrpSpPr>
                  <p:grpSpPr>
                    <a:xfrm>
                      <a:off x="5191997" y="3045359"/>
                      <a:ext cx="77734" cy="328752"/>
                      <a:chOff x="4976082" y="2242942"/>
                      <a:chExt cx="457200" cy="1933585"/>
                    </a:xfrm>
                  </p:grpSpPr>
                  <p:sp>
                    <p:nvSpPr>
                      <p:cNvPr id="565" name="Oval 564">
                        <a:extLst>
                          <a:ext uri="{FF2B5EF4-FFF2-40B4-BE49-F238E27FC236}">
                            <a16:creationId xmlns:a16="http://schemas.microsoft.com/office/drawing/2014/main" id="{C03C5051-28FA-4B42-AAB8-151D4A2C46E8}"/>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66" name="Oval 565">
                        <a:extLst>
                          <a:ext uri="{FF2B5EF4-FFF2-40B4-BE49-F238E27FC236}">
                            <a16:creationId xmlns:a16="http://schemas.microsoft.com/office/drawing/2014/main" id="{15321049-52E0-47F5-9F45-5C1C8322EBB7}"/>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67" name="Oval 566">
                        <a:extLst>
                          <a:ext uri="{FF2B5EF4-FFF2-40B4-BE49-F238E27FC236}">
                            <a16:creationId xmlns:a16="http://schemas.microsoft.com/office/drawing/2014/main" id="{ED7FCDF8-C43C-4AFF-BB58-80C78BE2E616}"/>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nvGrpSpPr>
                    <p:cNvPr id="561" name="Group 560">
                      <a:extLst>
                        <a:ext uri="{FF2B5EF4-FFF2-40B4-BE49-F238E27FC236}">
                          <a16:creationId xmlns:a16="http://schemas.microsoft.com/office/drawing/2014/main" id="{35C879A7-D2B6-4F32-956C-7A8903C52C2B}"/>
                        </a:ext>
                      </a:extLst>
                    </p:cNvPr>
                    <p:cNvGrpSpPr/>
                    <p:nvPr/>
                  </p:nvGrpSpPr>
                  <p:grpSpPr>
                    <a:xfrm rot="10800000">
                      <a:off x="5191998" y="3844991"/>
                      <a:ext cx="77734" cy="328752"/>
                      <a:chOff x="4976082" y="2242942"/>
                      <a:chExt cx="457200" cy="1933585"/>
                    </a:xfrm>
                  </p:grpSpPr>
                  <p:sp>
                    <p:nvSpPr>
                      <p:cNvPr id="562" name="Oval 561">
                        <a:extLst>
                          <a:ext uri="{FF2B5EF4-FFF2-40B4-BE49-F238E27FC236}">
                            <a16:creationId xmlns:a16="http://schemas.microsoft.com/office/drawing/2014/main" id="{4E8599D8-BD02-4B28-84CD-2EBDB28E5B11}"/>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63" name="Oval 562">
                        <a:extLst>
                          <a:ext uri="{FF2B5EF4-FFF2-40B4-BE49-F238E27FC236}">
                            <a16:creationId xmlns:a16="http://schemas.microsoft.com/office/drawing/2014/main" id="{427C0866-1443-431A-8F6C-B891152F397F}"/>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64" name="Oval 563">
                        <a:extLst>
                          <a:ext uri="{FF2B5EF4-FFF2-40B4-BE49-F238E27FC236}">
                            <a16:creationId xmlns:a16="http://schemas.microsoft.com/office/drawing/2014/main" id="{46F3E07C-C642-4A9B-A648-437BB056188C}"/>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grpSp>
                <p:nvGrpSpPr>
                  <p:cNvPr id="485" name="Group 484">
                    <a:extLst>
                      <a:ext uri="{FF2B5EF4-FFF2-40B4-BE49-F238E27FC236}">
                        <a16:creationId xmlns:a16="http://schemas.microsoft.com/office/drawing/2014/main" id="{82FB95C9-CF03-4B43-8378-DF59514521B7}"/>
                      </a:ext>
                    </a:extLst>
                  </p:cNvPr>
                  <p:cNvGrpSpPr/>
                  <p:nvPr/>
                </p:nvGrpSpPr>
                <p:grpSpPr>
                  <a:xfrm rot="9360000">
                    <a:off x="-925438" y="4419103"/>
                    <a:ext cx="77735" cy="1128384"/>
                    <a:chOff x="5191997" y="3045359"/>
                    <a:chExt cx="77735" cy="1128384"/>
                  </a:xfrm>
                </p:grpSpPr>
                <p:grpSp>
                  <p:nvGrpSpPr>
                    <p:cNvPr id="550" name="Group 549">
                      <a:extLst>
                        <a:ext uri="{FF2B5EF4-FFF2-40B4-BE49-F238E27FC236}">
                          <a16:creationId xmlns:a16="http://schemas.microsoft.com/office/drawing/2014/main" id="{C2C70E4B-C07A-4218-A832-17B565E1EE77}"/>
                        </a:ext>
                      </a:extLst>
                    </p:cNvPr>
                    <p:cNvGrpSpPr/>
                    <p:nvPr/>
                  </p:nvGrpSpPr>
                  <p:grpSpPr>
                    <a:xfrm>
                      <a:off x="5191997" y="3045359"/>
                      <a:ext cx="77734" cy="328752"/>
                      <a:chOff x="4976082" y="2242942"/>
                      <a:chExt cx="457200" cy="1933585"/>
                    </a:xfrm>
                  </p:grpSpPr>
                  <p:sp>
                    <p:nvSpPr>
                      <p:cNvPr id="556" name="Oval 555">
                        <a:extLst>
                          <a:ext uri="{FF2B5EF4-FFF2-40B4-BE49-F238E27FC236}">
                            <a16:creationId xmlns:a16="http://schemas.microsoft.com/office/drawing/2014/main" id="{04C2256C-B619-40A3-87E2-8D1345E68510}"/>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57" name="Oval 556">
                        <a:extLst>
                          <a:ext uri="{FF2B5EF4-FFF2-40B4-BE49-F238E27FC236}">
                            <a16:creationId xmlns:a16="http://schemas.microsoft.com/office/drawing/2014/main" id="{23854A63-2E2E-4BAC-8208-BF152783FA8A}"/>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58" name="Oval 557">
                        <a:extLst>
                          <a:ext uri="{FF2B5EF4-FFF2-40B4-BE49-F238E27FC236}">
                            <a16:creationId xmlns:a16="http://schemas.microsoft.com/office/drawing/2014/main" id="{806AE39F-5D83-422D-AFDA-CC3200B0391E}"/>
                          </a:ext>
                        </a:extLst>
                      </p:cNvPr>
                      <p:cNvSpPr/>
                      <p:nvPr/>
                    </p:nvSpPr>
                    <p:spPr>
                      <a:xfrm>
                        <a:off x="5021802" y="3548417"/>
                        <a:ext cx="365760" cy="365760"/>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59" name="Oval 558">
                        <a:extLst>
                          <a:ext uri="{FF2B5EF4-FFF2-40B4-BE49-F238E27FC236}">
                            <a16:creationId xmlns:a16="http://schemas.microsoft.com/office/drawing/2014/main" id="{C1F8D81D-244F-4C62-BF73-C4D0ACD48978}"/>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nvGrpSpPr>
                    <p:cNvPr id="551" name="Group 550">
                      <a:extLst>
                        <a:ext uri="{FF2B5EF4-FFF2-40B4-BE49-F238E27FC236}">
                          <a16:creationId xmlns:a16="http://schemas.microsoft.com/office/drawing/2014/main" id="{9A0117FB-B4A9-439B-B637-053D00B154A5}"/>
                        </a:ext>
                      </a:extLst>
                    </p:cNvPr>
                    <p:cNvGrpSpPr/>
                    <p:nvPr/>
                  </p:nvGrpSpPr>
                  <p:grpSpPr>
                    <a:xfrm rot="10800000">
                      <a:off x="5191998" y="3844991"/>
                      <a:ext cx="77734" cy="328752"/>
                      <a:chOff x="4976082" y="2242942"/>
                      <a:chExt cx="457200" cy="1933585"/>
                    </a:xfrm>
                  </p:grpSpPr>
                  <p:sp>
                    <p:nvSpPr>
                      <p:cNvPr id="552" name="Oval 551">
                        <a:extLst>
                          <a:ext uri="{FF2B5EF4-FFF2-40B4-BE49-F238E27FC236}">
                            <a16:creationId xmlns:a16="http://schemas.microsoft.com/office/drawing/2014/main" id="{801C7312-BB58-49E8-A596-95E4E233A364}"/>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53" name="Oval 552">
                        <a:extLst>
                          <a:ext uri="{FF2B5EF4-FFF2-40B4-BE49-F238E27FC236}">
                            <a16:creationId xmlns:a16="http://schemas.microsoft.com/office/drawing/2014/main" id="{D11D30CD-74ED-4561-AF66-D58B509066AC}"/>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54" name="Oval 553">
                        <a:extLst>
                          <a:ext uri="{FF2B5EF4-FFF2-40B4-BE49-F238E27FC236}">
                            <a16:creationId xmlns:a16="http://schemas.microsoft.com/office/drawing/2014/main" id="{2FB5904A-40C7-4273-8D5F-0882D47429D9}"/>
                          </a:ext>
                        </a:extLst>
                      </p:cNvPr>
                      <p:cNvSpPr/>
                      <p:nvPr/>
                    </p:nvSpPr>
                    <p:spPr>
                      <a:xfrm>
                        <a:off x="5021802" y="3548417"/>
                        <a:ext cx="365760" cy="365760"/>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55" name="Oval 554">
                        <a:extLst>
                          <a:ext uri="{FF2B5EF4-FFF2-40B4-BE49-F238E27FC236}">
                            <a16:creationId xmlns:a16="http://schemas.microsoft.com/office/drawing/2014/main" id="{EC385C2A-EEA9-4B00-B1EE-955723FBFB85}"/>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grpSp>
                <p:nvGrpSpPr>
                  <p:cNvPr id="486" name="Group 485">
                    <a:extLst>
                      <a:ext uri="{FF2B5EF4-FFF2-40B4-BE49-F238E27FC236}">
                        <a16:creationId xmlns:a16="http://schemas.microsoft.com/office/drawing/2014/main" id="{6A1ADC2E-CEB5-4BF5-85DC-48ABAFBD2A98}"/>
                      </a:ext>
                    </a:extLst>
                  </p:cNvPr>
                  <p:cNvGrpSpPr/>
                  <p:nvPr/>
                </p:nvGrpSpPr>
                <p:grpSpPr>
                  <a:xfrm rot="10080000">
                    <a:off x="-925438" y="4419103"/>
                    <a:ext cx="77735" cy="1128384"/>
                    <a:chOff x="5191997" y="3045359"/>
                    <a:chExt cx="77735" cy="1128384"/>
                  </a:xfrm>
                </p:grpSpPr>
                <p:grpSp>
                  <p:nvGrpSpPr>
                    <p:cNvPr id="540" name="Group 539">
                      <a:extLst>
                        <a:ext uri="{FF2B5EF4-FFF2-40B4-BE49-F238E27FC236}">
                          <a16:creationId xmlns:a16="http://schemas.microsoft.com/office/drawing/2014/main" id="{A04FD666-9D15-470F-A5D4-9C4CACDF61AE}"/>
                        </a:ext>
                      </a:extLst>
                    </p:cNvPr>
                    <p:cNvGrpSpPr/>
                    <p:nvPr/>
                  </p:nvGrpSpPr>
                  <p:grpSpPr>
                    <a:xfrm>
                      <a:off x="5191997" y="3045359"/>
                      <a:ext cx="77734" cy="328752"/>
                      <a:chOff x="4976082" y="2242942"/>
                      <a:chExt cx="457200" cy="1933585"/>
                    </a:xfrm>
                  </p:grpSpPr>
                  <p:sp>
                    <p:nvSpPr>
                      <p:cNvPr id="546" name="Oval 545">
                        <a:extLst>
                          <a:ext uri="{FF2B5EF4-FFF2-40B4-BE49-F238E27FC236}">
                            <a16:creationId xmlns:a16="http://schemas.microsoft.com/office/drawing/2014/main" id="{92C05566-CD74-4294-AF47-393D33DE05A6}"/>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47" name="Oval 546">
                        <a:extLst>
                          <a:ext uri="{FF2B5EF4-FFF2-40B4-BE49-F238E27FC236}">
                            <a16:creationId xmlns:a16="http://schemas.microsoft.com/office/drawing/2014/main" id="{A4C1CAD7-60AA-4C28-8DEB-11492CF84275}"/>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48" name="Oval 547">
                        <a:extLst>
                          <a:ext uri="{FF2B5EF4-FFF2-40B4-BE49-F238E27FC236}">
                            <a16:creationId xmlns:a16="http://schemas.microsoft.com/office/drawing/2014/main" id="{77A4FBB2-E28D-41C0-9A7F-5029CF8C952B}"/>
                          </a:ext>
                        </a:extLst>
                      </p:cNvPr>
                      <p:cNvSpPr/>
                      <p:nvPr/>
                    </p:nvSpPr>
                    <p:spPr>
                      <a:xfrm>
                        <a:off x="5021802" y="3548417"/>
                        <a:ext cx="365760" cy="365760"/>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49" name="Oval 548">
                        <a:extLst>
                          <a:ext uri="{FF2B5EF4-FFF2-40B4-BE49-F238E27FC236}">
                            <a16:creationId xmlns:a16="http://schemas.microsoft.com/office/drawing/2014/main" id="{B3E34121-C867-4BDC-946E-C50A533622C4}"/>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nvGrpSpPr>
                    <p:cNvPr id="541" name="Group 540">
                      <a:extLst>
                        <a:ext uri="{FF2B5EF4-FFF2-40B4-BE49-F238E27FC236}">
                          <a16:creationId xmlns:a16="http://schemas.microsoft.com/office/drawing/2014/main" id="{BEC7881F-DD59-43FF-9BA2-A9465BAF18DE}"/>
                        </a:ext>
                      </a:extLst>
                    </p:cNvPr>
                    <p:cNvGrpSpPr/>
                    <p:nvPr/>
                  </p:nvGrpSpPr>
                  <p:grpSpPr>
                    <a:xfrm rot="10800000">
                      <a:off x="5191998" y="3844991"/>
                      <a:ext cx="77734" cy="328752"/>
                      <a:chOff x="4976082" y="2242942"/>
                      <a:chExt cx="457200" cy="1933585"/>
                    </a:xfrm>
                  </p:grpSpPr>
                  <p:sp>
                    <p:nvSpPr>
                      <p:cNvPr id="542" name="Oval 541">
                        <a:extLst>
                          <a:ext uri="{FF2B5EF4-FFF2-40B4-BE49-F238E27FC236}">
                            <a16:creationId xmlns:a16="http://schemas.microsoft.com/office/drawing/2014/main" id="{8374A60E-9ABB-4521-A8FA-A687BDECD042}"/>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43" name="Oval 542">
                        <a:extLst>
                          <a:ext uri="{FF2B5EF4-FFF2-40B4-BE49-F238E27FC236}">
                            <a16:creationId xmlns:a16="http://schemas.microsoft.com/office/drawing/2014/main" id="{CB82AB60-695F-43F4-8C0B-7C50AE6E96A3}"/>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44" name="Oval 543">
                        <a:extLst>
                          <a:ext uri="{FF2B5EF4-FFF2-40B4-BE49-F238E27FC236}">
                            <a16:creationId xmlns:a16="http://schemas.microsoft.com/office/drawing/2014/main" id="{A78DF0C7-74F9-48B7-A6A1-E87EAAAA3F97}"/>
                          </a:ext>
                        </a:extLst>
                      </p:cNvPr>
                      <p:cNvSpPr/>
                      <p:nvPr/>
                    </p:nvSpPr>
                    <p:spPr>
                      <a:xfrm>
                        <a:off x="5021802" y="3548417"/>
                        <a:ext cx="365760" cy="365760"/>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45" name="Oval 544">
                        <a:extLst>
                          <a:ext uri="{FF2B5EF4-FFF2-40B4-BE49-F238E27FC236}">
                            <a16:creationId xmlns:a16="http://schemas.microsoft.com/office/drawing/2014/main" id="{0966C1F2-ACD3-4892-9FBD-D5F6A9BB82F7}"/>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grpSp>
                <p:nvGrpSpPr>
                  <p:cNvPr id="487" name="Group 486">
                    <a:extLst>
                      <a:ext uri="{FF2B5EF4-FFF2-40B4-BE49-F238E27FC236}">
                        <a16:creationId xmlns:a16="http://schemas.microsoft.com/office/drawing/2014/main" id="{865FD127-0803-46FF-BB9D-72114141F604}"/>
                      </a:ext>
                    </a:extLst>
                  </p:cNvPr>
                  <p:cNvGrpSpPr/>
                  <p:nvPr/>
                </p:nvGrpSpPr>
                <p:grpSpPr>
                  <a:xfrm>
                    <a:off x="-929830" y="4419103"/>
                    <a:ext cx="87782" cy="1128384"/>
                    <a:chOff x="-264164" y="4419103"/>
                    <a:chExt cx="87782" cy="1128384"/>
                  </a:xfrm>
                </p:grpSpPr>
                <p:grpSp>
                  <p:nvGrpSpPr>
                    <p:cNvPr id="529" name="Group 528">
                      <a:extLst>
                        <a:ext uri="{FF2B5EF4-FFF2-40B4-BE49-F238E27FC236}">
                          <a16:creationId xmlns:a16="http://schemas.microsoft.com/office/drawing/2014/main" id="{123891FE-CBCD-4277-AD8A-1F88B909732D}"/>
                        </a:ext>
                      </a:extLst>
                    </p:cNvPr>
                    <p:cNvGrpSpPr/>
                    <p:nvPr/>
                  </p:nvGrpSpPr>
                  <p:grpSpPr>
                    <a:xfrm rot="10800000">
                      <a:off x="-259140" y="5218735"/>
                      <a:ext cx="77734" cy="328752"/>
                      <a:chOff x="4976082" y="2242942"/>
                      <a:chExt cx="457200" cy="1933585"/>
                    </a:xfrm>
                  </p:grpSpPr>
                  <p:sp>
                    <p:nvSpPr>
                      <p:cNvPr id="537" name="Oval 536">
                        <a:extLst>
                          <a:ext uri="{FF2B5EF4-FFF2-40B4-BE49-F238E27FC236}">
                            <a16:creationId xmlns:a16="http://schemas.microsoft.com/office/drawing/2014/main" id="{765E64EF-82FA-4A07-A55F-4AF3E837639A}"/>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38" name="Oval 537">
                        <a:extLst>
                          <a:ext uri="{FF2B5EF4-FFF2-40B4-BE49-F238E27FC236}">
                            <a16:creationId xmlns:a16="http://schemas.microsoft.com/office/drawing/2014/main" id="{BE38380D-5FA3-48D2-A44B-6CA8A8B6F4B8}"/>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39" name="Oval 538">
                        <a:extLst>
                          <a:ext uri="{FF2B5EF4-FFF2-40B4-BE49-F238E27FC236}">
                            <a16:creationId xmlns:a16="http://schemas.microsoft.com/office/drawing/2014/main" id="{AB9B35DE-33D8-4D54-AFD9-4C2600E4A146}"/>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nvGrpSpPr>
                    <p:cNvPr id="530" name="Group 529">
                      <a:extLst>
                        <a:ext uri="{FF2B5EF4-FFF2-40B4-BE49-F238E27FC236}">
                          <a16:creationId xmlns:a16="http://schemas.microsoft.com/office/drawing/2014/main" id="{3F585D32-5A3B-44F4-86DA-50E86FF77A04}"/>
                        </a:ext>
                      </a:extLst>
                    </p:cNvPr>
                    <p:cNvGrpSpPr/>
                    <p:nvPr/>
                  </p:nvGrpSpPr>
                  <p:grpSpPr>
                    <a:xfrm>
                      <a:off x="-264164" y="4419103"/>
                      <a:ext cx="87782" cy="504446"/>
                      <a:chOff x="-264164" y="4419103"/>
                      <a:chExt cx="87782" cy="504446"/>
                    </a:xfrm>
                  </p:grpSpPr>
                  <p:sp>
                    <p:nvSpPr>
                      <p:cNvPr id="531" name="Oval 530">
                        <a:extLst>
                          <a:ext uri="{FF2B5EF4-FFF2-40B4-BE49-F238E27FC236}">
                            <a16:creationId xmlns:a16="http://schemas.microsoft.com/office/drawing/2014/main" id="{B3070142-4902-46D2-8771-E9D8387F2710}"/>
                          </a:ext>
                        </a:extLst>
                      </p:cNvPr>
                      <p:cNvSpPr>
                        <a:spLocks noChangeAspect="1"/>
                      </p:cNvSpPr>
                      <p:nvPr/>
                    </p:nvSpPr>
                    <p:spPr>
                      <a:xfrm>
                        <a:off x="-264164" y="4835767"/>
                        <a:ext cx="87782" cy="87782"/>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2" name="Oval 531">
                        <a:extLst>
                          <a:ext uri="{FF2B5EF4-FFF2-40B4-BE49-F238E27FC236}">
                            <a16:creationId xmlns:a16="http://schemas.microsoft.com/office/drawing/2014/main" id="{17DD682B-E14B-4F89-B814-7DED8C2C212A}"/>
                          </a:ext>
                        </a:extLst>
                      </p:cNvPr>
                      <p:cNvSpPr>
                        <a:spLocks noChangeAspect="1"/>
                      </p:cNvSpPr>
                      <p:nvPr/>
                    </p:nvSpPr>
                    <p:spPr>
                      <a:xfrm>
                        <a:off x="-253191" y="4777454"/>
                        <a:ext cx="65837" cy="65837"/>
                      </a:xfrm>
                      <a:prstGeom prst="ellipse">
                        <a:avLst/>
                      </a:prstGeom>
                      <a:gradFill>
                        <a:gsLst>
                          <a:gs pos="100000">
                            <a:srgbClr val="14737B"/>
                          </a:gs>
                          <a:gs pos="0">
                            <a:srgbClr val="A3E1CF"/>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3" name="Oval 532">
                        <a:extLst>
                          <a:ext uri="{FF2B5EF4-FFF2-40B4-BE49-F238E27FC236}">
                            <a16:creationId xmlns:a16="http://schemas.microsoft.com/office/drawing/2014/main" id="{E44218F4-88D6-44DE-8CFC-ADDEC36C314F}"/>
                          </a:ext>
                        </a:extLst>
                      </p:cNvPr>
                      <p:cNvSpPr/>
                      <p:nvPr/>
                    </p:nvSpPr>
                    <p:spPr>
                      <a:xfrm>
                        <a:off x="-252374" y="4467987"/>
                        <a:ext cx="64202" cy="202269"/>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34" name="Oval 533">
                        <a:extLst>
                          <a:ext uri="{FF2B5EF4-FFF2-40B4-BE49-F238E27FC236}">
                            <a16:creationId xmlns:a16="http://schemas.microsoft.com/office/drawing/2014/main" id="{67BAF158-CB0E-4C22-BD1D-9942146D1234}"/>
                          </a:ext>
                        </a:extLst>
                      </p:cNvPr>
                      <p:cNvSpPr/>
                      <p:nvPr/>
                    </p:nvSpPr>
                    <p:spPr>
                      <a:xfrm>
                        <a:off x="-259140" y="4419103"/>
                        <a:ext cx="7773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35" name="Oval 534">
                        <a:extLst>
                          <a:ext uri="{FF2B5EF4-FFF2-40B4-BE49-F238E27FC236}">
                            <a16:creationId xmlns:a16="http://schemas.microsoft.com/office/drawing/2014/main" id="{4C2B03DB-AA63-4A18-B3A2-502AE58BBE18}"/>
                          </a:ext>
                        </a:extLst>
                      </p:cNvPr>
                      <p:cNvSpPr/>
                      <p:nvPr/>
                    </p:nvSpPr>
                    <p:spPr>
                      <a:xfrm>
                        <a:off x="-243593" y="4701215"/>
                        <a:ext cx="46640" cy="4664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36" name="Oval 535">
                        <a:extLst>
                          <a:ext uri="{FF2B5EF4-FFF2-40B4-BE49-F238E27FC236}">
                            <a16:creationId xmlns:a16="http://schemas.microsoft.com/office/drawing/2014/main" id="{F2FA11EB-EC33-4138-9EEF-223A34F1AECA}"/>
                          </a:ext>
                        </a:extLst>
                      </p:cNvPr>
                      <p:cNvSpPr/>
                      <p:nvPr/>
                    </p:nvSpPr>
                    <p:spPr>
                      <a:xfrm>
                        <a:off x="-243593" y="4742679"/>
                        <a:ext cx="46640" cy="46640"/>
                      </a:xfrm>
                      <a:prstGeom prst="ellipse">
                        <a:avLst/>
                      </a:prstGeom>
                      <a:solidFill>
                        <a:srgbClr val="E2E2E2">
                          <a:lumMod val="25000"/>
                        </a:srgbClr>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grpSp>
                <p:nvGrpSpPr>
                  <p:cNvPr id="488" name="Group 487">
                    <a:extLst>
                      <a:ext uri="{FF2B5EF4-FFF2-40B4-BE49-F238E27FC236}">
                        <a16:creationId xmlns:a16="http://schemas.microsoft.com/office/drawing/2014/main" id="{D45213C7-F646-4C81-9882-D0B2E03A77B6}"/>
                      </a:ext>
                    </a:extLst>
                  </p:cNvPr>
                  <p:cNvGrpSpPr/>
                  <p:nvPr/>
                </p:nvGrpSpPr>
                <p:grpSpPr>
                  <a:xfrm rot="2880000" flipV="1">
                    <a:off x="-1161212" y="4939820"/>
                    <a:ext cx="87782" cy="504446"/>
                    <a:chOff x="-264164" y="4419103"/>
                    <a:chExt cx="87782" cy="504446"/>
                  </a:xfrm>
                </p:grpSpPr>
                <p:sp>
                  <p:nvSpPr>
                    <p:cNvPr id="523" name="Oval 522">
                      <a:extLst>
                        <a:ext uri="{FF2B5EF4-FFF2-40B4-BE49-F238E27FC236}">
                          <a16:creationId xmlns:a16="http://schemas.microsoft.com/office/drawing/2014/main" id="{DC48BAF1-4697-46AE-A823-CA3A7398A211}"/>
                        </a:ext>
                      </a:extLst>
                    </p:cNvPr>
                    <p:cNvSpPr>
                      <a:spLocks noChangeAspect="1"/>
                    </p:cNvSpPr>
                    <p:nvPr/>
                  </p:nvSpPr>
                  <p:spPr>
                    <a:xfrm>
                      <a:off x="-253191" y="4777454"/>
                      <a:ext cx="65837" cy="65837"/>
                    </a:xfrm>
                    <a:prstGeom prst="ellipse">
                      <a:avLst/>
                    </a:prstGeom>
                    <a:gradFill>
                      <a:gsLst>
                        <a:gs pos="100000">
                          <a:srgbClr val="14737B"/>
                        </a:gs>
                        <a:gs pos="0">
                          <a:srgbClr val="A3E1CF"/>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4" name="Oval 523">
                      <a:extLst>
                        <a:ext uri="{FF2B5EF4-FFF2-40B4-BE49-F238E27FC236}">
                          <a16:creationId xmlns:a16="http://schemas.microsoft.com/office/drawing/2014/main" id="{3F5B3673-49C4-40E2-BB8A-D8B04F346B7F}"/>
                        </a:ext>
                      </a:extLst>
                    </p:cNvPr>
                    <p:cNvSpPr/>
                    <p:nvPr/>
                  </p:nvSpPr>
                  <p:spPr>
                    <a:xfrm>
                      <a:off x="-252374" y="4467987"/>
                      <a:ext cx="64202" cy="202269"/>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25" name="Oval 524">
                      <a:extLst>
                        <a:ext uri="{FF2B5EF4-FFF2-40B4-BE49-F238E27FC236}">
                          <a16:creationId xmlns:a16="http://schemas.microsoft.com/office/drawing/2014/main" id="{6BEA09D1-0FE2-4D44-A8D7-A3F5E42FFD50}"/>
                        </a:ext>
                      </a:extLst>
                    </p:cNvPr>
                    <p:cNvSpPr/>
                    <p:nvPr/>
                  </p:nvSpPr>
                  <p:spPr>
                    <a:xfrm>
                      <a:off x="-259140" y="4419103"/>
                      <a:ext cx="7773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26" name="Oval 525">
                      <a:extLst>
                        <a:ext uri="{FF2B5EF4-FFF2-40B4-BE49-F238E27FC236}">
                          <a16:creationId xmlns:a16="http://schemas.microsoft.com/office/drawing/2014/main" id="{CAE1BB61-AD48-49FE-8D7E-0E6FB7E95D76}"/>
                        </a:ext>
                      </a:extLst>
                    </p:cNvPr>
                    <p:cNvSpPr/>
                    <p:nvPr/>
                  </p:nvSpPr>
                  <p:spPr>
                    <a:xfrm>
                      <a:off x="-243593" y="4701215"/>
                      <a:ext cx="46640" cy="4664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27" name="Oval 526">
                      <a:extLst>
                        <a:ext uri="{FF2B5EF4-FFF2-40B4-BE49-F238E27FC236}">
                          <a16:creationId xmlns:a16="http://schemas.microsoft.com/office/drawing/2014/main" id="{F40DA6C5-B861-4FD2-A88B-345D01C27993}"/>
                        </a:ext>
                      </a:extLst>
                    </p:cNvPr>
                    <p:cNvSpPr/>
                    <p:nvPr/>
                  </p:nvSpPr>
                  <p:spPr>
                    <a:xfrm>
                      <a:off x="-243593" y="4742679"/>
                      <a:ext cx="46640" cy="46640"/>
                    </a:xfrm>
                    <a:prstGeom prst="ellipse">
                      <a:avLst/>
                    </a:prstGeom>
                    <a:solidFill>
                      <a:srgbClr val="E2E2E2">
                        <a:lumMod val="25000"/>
                      </a:srgbClr>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28" name="Oval 527">
                      <a:extLst>
                        <a:ext uri="{FF2B5EF4-FFF2-40B4-BE49-F238E27FC236}">
                          <a16:creationId xmlns:a16="http://schemas.microsoft.com/office/drawing/2014/main" id="{94FD12BA-0CEF-44A5-9D98-5BF823E33864}"/>
                        </a:ext>
                      </a:extLst>
                    </p:cNvPr>
                    <p:cNvSpPr>
                      <a:spLocks noChangeAspect="1"/>
                    </p:cNvSpPr>
                    <p:nvPr/>
                  </p:nvSpPr>
                  <p:spPr>
                    <a:xfrm>
                      <a:off x="-264164" y="4835767"/>
                      <a:ext cx="87782" cy="87782"/>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grpSp>
                <p:nvGrpSpPr>
                  <p:cNvPr id="489" name="Group 488">
                    <a:extLst>
                      <a:ext uri="{FF2B5EF4-FFF2-40B4-BE49-F238E27FC236}">
                        <a16:creationId xmlns:a16="http://schemas.microsoft.com/office/drawing/2014/main" id="{27F5AF59-09CD-4350-9A6E-82F9A9952DD3}"/>
                      </a:ext>
                    </a:extLst>
                  </p:cNvPr>
                  <p:cNvGrpSpPr/>
                  <p:nvPr/>
                </p:nvGrpSpPr>
                <p:grpSpPr>
                  <a:xfrm rot="720000" flipV="1">
                    <a:off x="-993751" y="5036225"/>
                    <a:ext cx="87782" cy="504446"/>
                    <a:chOff x="-264164" y="4419103"/>
                    <a:chExt cx="87782" cy="504446"/>
                  </a:xfrm>
                </p:grpSpPr>
                <p:sp>
                  <p:nvSpPr>
                    <p:cNvPr id="516" name="Oval 515">
                      <a:extLst>
                        <a:ext uri="{FF2B5EF4-FFF2-40B4-BE49-F238E27FC236}">
                          <a16:creationId xmlns:a16="http://schemas.microsoft.com/office/drawing/2014/main" id="{D4D8B0EB-F3BF-4B43-9141-687EE2F2FFC3}"/>
                        </a:ext>
                      </a:extLst>
                    </p:cNvPr>
                    <p:cNvSpPr>
                      <a:spLocks noChangeAspect="1"/>
                    </p:cNvSpPr>
                    <p:nvPr/>
                  </p:nvSpPr>
                  <p:spPr>
                    <a:xfrm>
                      <a:off x="-253191" y="4777454"/>
                      <a:ext cx="65837" cy="65837"/>
                    </a:xfrm>
                    <a:prstGeom prst="ellipse">
                      <a:avLst/>
                    </a:prstGeom>
                    <a:gradFill>
                      <a:gsLst>
                        <a:gs pos="100000">
                          <a:srgbClr val="14737B"/>
                        </a:gs>
                        <a:gs pos="0">
                          <a:srgbClr val="A3E1CF"/>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17" name="Oval 516">
                      <a:extLst>
                        <a:ext uri="{FF2B5EF4-FFF2-40B4-BE49-F238E27FC236}">
                          <a16:creationId xmlns:a16="http://schemas.microsoft.com/office/drawing/2014/main" id="{4197C1FD-6047-41C2-B578-632BF037FEE3}"/>
                        </a:ext>
                      </a:extLst>
                    </p:cNvPr>
                    <p:cNvSpPr/>
                    <p:nvPr/>
                  </p:nvSpPr>
                  <p:spPr>
                    <a:xfrm flipV="1">
                      <a:off x="-252374" y="4467987"/>
                      <a:ext cx="64202" cy="202269"/>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18" name="Oval 517">
                      <a:extLst>
                        <a:ext uri="{FF2B5EF4-FFF2-40B4-BE49-F238E27FC236}">
                          <a16:creationId xmlns:a16="http://schemas.microsoft.com/office/drawing/2014/main" id="{119F16DF-826C-4BAD-A772-E4E89C5662E0}"/>
                        </a:ext>
                      </a:extLst>
                    </p:cNvPr>
                    <p:cNvSpPr/>
                    <p:nvPr/>
                  </p:nvSpPr>
                  <p:spPr>
                    <a:xfrm>
                      <a:off x="-259140" y="4419103"/>
                      <a:ext cx="7773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19" name="Oval 518">
                      <a:extLst>
                        <a:ext uri="{FF2B5EF4-FFF2-40B4-BE49-F238E27FC236}">
                          <a16:creationId xmlns:a16="http://schemas.microsoft.com/office/drawing/2014/main" id="{227FF25F-07C8-4532-9D63-743F98FDE30E}"/>
                        </a:ext>
                      </a:extLst>
                    </p:cNvPr>
                    <p:cNvSpPr/>
                    <p:nvPr/>
                  </p:nvSpPr>
                  <p:spPr>
                    <a:xfrm>
                      <a:off x="-251366" y="4641062"/>
                      <a:ext cx="62187" cy="62187"/>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20" name="Oval 519">
                      <a:extLst>
                        <a:ext uri="{FF2B5EF4-FFF2-40B4-BE49-F238E27FC236}">
                          <a16:creationId xmlns:a16="http://schemas.microsoft.com/office/drawing/2014/main" id="{6F09D77D-7C05-4C0A-B4C8-FC467FE2E6BD}"/>
                        </a:ext>
                      </a:extLst>
                    </p:cNvPr>
                    <p:cNvSpPr/>
                    <p:nvPr/>
                  </p:nvSpPr>
                  <p:spPr>
                    <a:xfrm>
                      <a:off x="-243593" y="4701215"/>
                      <a:ext cx="46640" cy="4664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21" name="Oval 520">
                      <a:extLst>
                        <a:ext uri="{FF2B5EF4-FFF2-40B4-BE49-F238E27FC236}">
                          <a16:creationId xmlns:a16="http://schemas.microsoft.com/office/drawing/2014/main" id="{9B24CAD8-32B5-4B6D-B6F6-D9B0814BE177}"/>
                        </a:ext>
                      </a:extLst>
                    </p:cNvPr>
                    <p:cNvSpPr/>
                    <p:nvPr/>
                  </p:nvSpPr>
                  <p:spPr>
                    <a:xfrm>
                      <a:off x="-243593" y="4742679"/>
                      <a:ext cx="46640" cy="46640"/>
                    </a:xfrm>
                    <a:prstGeom prst="ellipse">
                      <a:avLst/>
                    </a:prstGeom>
                    <a:solidFill>
                      <a:srgbClr val="E2E2E2">
                        <a:lumMod val="25000"/>
                      </a:srgbClr>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22" name="Oval 521">
                      <a:extLst>
                        <a:ext uri="{FF2B5EF4-FFF2-40B4-BE49-F238E27FC236}">
                          <a16:creationId xmlns:a16="http://schemas.microsoft.com/office/drawing/2014/main" id="{003F3A21-45EF-46EC-BA58-A7F95EBC4FFA}"/>
                        </a:ext>
                      </a:extLst>
                    </p:cNvPr>
                    <p:cNvSpPr>
                      <a:spLocks noChangeAspect="1"/>
                    </p:cNvSpPr>
                    <p:nvPr/>
                  </p:nvSpPr>
                  <p:spPr>
                    <a:xfrm>
                      <a:off x="-264164" y="4835767"/>
                      <a:ext cx="87782" cy="87782"/>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grpSp>
                <p:nvGrpSpPr>
                  <p:cNvPr id="490" name="Group 489">
                    <a:extLst>
                      <a:ext uri="{FF2B5EF4-FFF2-40B4-BE49-F238E27FC236}">
                        <a16:creationId xmlns:a16="http://schemas.microsoft.com/office/drawing/2014/main" id="{02D4E2C9-0AA1-45B2-BBDC-A7BB4DC959DB}"/>
                      </a:ext>
                    </a:extLst>
                  </p:cNvPr>
                  <p:cNvGrpSpPr/>
                  <p:nvPr/>
                </p:nvGrpSpPr>
                <p:grpSpPr>
                  <a:xfrm rot="5040000">
                    <a:off x="-929970" y="4419103"/>
                    <a:ext cx="87782" cy="1128384"/>
                    <a:chOff x="-264164" y="4419103"/>
                    <a:chExt cx="87782" cy="1128384"/>
                  </a:xfrm>
                </p:grpSpPr>
                <p:grpSp>
                  <p:nvGrpSpPr>
                    <p:cNvPr id="504" name="Group 503">
                      <a:extLst>
                        <a:ext uri="{FF2B5EF4-FFF2-40B4-BE49-F238E27FC236}">
                          <a16:creationId xmlns:a16="http://schemas.microsoft.com/office/drawing/2014/main" id="{5356E72F-F9C3-413A-82A4-5C7F4F6E44AC}"/>
                        </a:ext>
                      </a:extLst>
                    </p:cNvPr>
                    <p:cNvGrpSpPr/>
                    <p:nvPr/>
                  </p:nvGrpSpPr>
                  <p:grpSpPr>
                    <a:xfrm rot="10800000">
                      <a:off x="-259140" y="5218735"/>
                      <a:ext cx="77734" cy="328752"/>
                      <a:chOff x="4976082" y="2242942"/>
                      <a:chExt cx="457200" cy="1933585"/>
                    </a:xfrm>
                  </p:grpSpPr>
                  <p:sp>
                    <p:nvSpPr>
                      <p:cNvPr id="513" name="Oval 512">
                        <a:extLst>
                          <a:ext uri="{FF2B5EF4-FFF2-40B4-BE49-F238E27FC236}">
                            <a16:creationId xmlns:a16="http://schemas.microsoft.com/office/drawing/2014/main" id="{A40C5591-58D6-4833-AC50-03BCA20D16FB}"/>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14" name="Oval 513">
                        <a:extLst>
                          <a:ext uri="{FF2B5EF4-FFF2-40B4-BE49-F238E27FC236}">
                            <a16:creationId xmlns:a16="http://schemas.microsoft.com/office/drawing/2014/main" id="{C1B4DDB6-524B-4D94-A473-4A1398B56002}"/>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15" name="Oval 514">
                        <a:extLst>
                          <a:ext uri="{FF2B5EF4-FFF2-40B4-BE49-F238E27FC236}">
                            <a16:creationId xmlns:a16="http://schemas.microsoft.com/office/drawing/2014/main" id="{4497EE6F-420C-42FC-A524-95201D0A7D6B}"/>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nvGrpSpPr>
                    <p:cNvPr id="505" name="Group 504">
                      <a:extLst>
                        <a:ext uri="{FF2B5EF4-FFF2-40B4-BE49-F238E27FC236}">
                          <a16:creationId xmlns:a16="http://schemas.microsoft.com/office/drawing/2014/main" id="{B44F446F-4986-4115-8B34-48FF72876D79}"/>
                        </a:ext>
                      </a:extLst>
                    </p:cNvPr>
                    <p:cNvGrpSpPr/>
                    <p:nvPr/>
                  </p:nvGrpSpPr>
                  <p:grpSpPr>
                    <a:xfrm>
                      <a:off x="-264164" y="4419103"/>
                      <a:ext cx="87782" cy="504446"/>
                      <a:chOff x="-264164" y="4419103"/>
                      <a:chExt cx="87782" cy="504446"/>
                    </a:xfrm>
                  </p:grpSpPr>
                  <p:sp>
                    <p:nvSpPr>
                      <p:cNvPr id="506" name="Oval 505">
                        <a:extLst>
                          <a:ext uri="{FF2B5EF4-FFF2-40B4-BE49-F238E27FC236}">
                            <a16:creationId xmlns:a16="http://schemas.microsoft.com/office/drawing/2014/main" id="{B45B35D1-2F41-4628-817E-83067E8C98B1}"/>
                          </a:ext>
                        </a:extLst>
                      </p:cNvPr>
                      <p:cNvSpPr>
                        <a:spLocks noChangeAspect="1"/>
                      </p:cNvSpPr>
                      <p:nvPr/>
                    </p:nvSpPr>
                    <p:spPr>
                      <a:xfrm>
                        <a:off x="-264164" y="4835767"/>
                        <a:ext cx="87782" cy="87782"/>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07" name="Oval 506">
                        <a:extLst>
                          <a:ext uri="{FF2B5EF4-FFF2-40B4-BE49-F238E27FC236}">
                            <a16:creationId xmlns:a16="http://schemas.microsoft.com/office/drawing/2014/main" id="{0EFE53BE-7B6A-4425-B3F4-5994ED17A2BA}"/>
                          </a:ext>
                        </a:extLst>
                      </p:cNvPr>
                      <p:cNvSpPr>
                        <a:spLocks noChangeAspect="1"/>
                      </p:cNvSpPr>
                      <p:nvPr/>
                    </p:nvSpPr>
                    <p:spPr>
                      <a:xfrm>
                        <a:off x="-253191" y="4777454"/>
                        <a:ext cx="65837" cy="65837"/>
                      </a:xfrm>
                      <a:prstGeom prst="ellipse">
                        <a:avLst/>
                      </a:prstGeom>
                      <a:gradFill>
                        <a:gsLst>
                          <a:gs pos="100000">
                            <a:srgbClr val="14737B"/>
                          </a:gs>
                          <a:gs pos="0">
                            <a:srgbClr val="A3E1CF"/>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08" name="Oval 507">
                        <a:extLst>
                          <a:ext uri="{FF2B5EF4-FFF2-40B4-BE49-F238E27FC236}">
                            <a16:creationId xmlns:a16="http://schemas.microsoft.com/office/drawing/2014/main" id="{FD31923E-9B01-4762-96E9-6BB55E3639A3}"/>
                          </a:ext>
                        </a:extLst>
                      </p:cNvPr>
                      <p:cNvSpPr/>
                      <p:nvPr/>
                    </p:nvSpPr>
                    <p:spPr>
                      <a:xfrm>
                        <a:off x="-252374" y="4467987"/>
                        <a:ext cx="64202" cy="202269"/>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09" name="Oval 508">
                        <a:extLst>
                          <a:ext uri="{FF2B5EF4-FFF2-40B4-BE49-F238E27FC236}">
                            <a16:creationId xmlns:a16="http://schemas.microsoft.com/office/drawing/2014/main" id="{74A9C852-73F6-431C-90CD-FFC42A6A33A1}"/>
                          </a:ext>
                        </a:extLst>
                      </p:cNvPr>
                      <p:cNvSpPr/>
                      <p:nvPr/>
                    </p:nvSpPr>
                    <p:spPr>
                      <a:xfrm>
                        <a:off x="-259140" y="4419103"/>
                        <a:ext cx="7773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10" name="Oval 509">
                        <a:extLst>
                          <a:ext uri="{FF2B5EF4-FFF2-40B4-BE49-F238E27FC236}">
                            <a16:creationId xmlns:a16="http://schemas.microsoft.com/office/drawing/2014/main" id="{2B996CFC-2E6C-470E-887C-2D7A55BAAC95}"/>
                          </a:ext>
                        </a:extLst>
                      </p:cNvPr>
                      <p:cNvSpPr/>
                      <p:nvPr/>
                    </p:nvSpPr>
                    <p:spPr>
                      <a:xfrm>
                        <a:off x="-251366" y="4641062"/>
                        <a:ext cx="62187" cy="62187"/>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11" name="Oval 510">
                        <a:extLst>
                          <a:ext uri="{FF2B5EF4-FFF2-40B4-BE49-F238E27FC236}">
                            <a16:creationId xmlns:a16="http://schemas.microsoft.com/office/drawing/2014/main" id="{050A4E6B-FB86-4C55-BA8C-7E54D1482A02}"/>
                          </a:ext>
                        </a:extLst>
                      </p:cNvPr>
                      <p:cNvSpPr/>
                      <p:nvPr/>
                    </p:nvSpPr>
                    <p:spPr>
                      <a:xfrm>
                        <a:off x="-243593" y="4701215"/>
                        <a:ext cx="46640" cy="4664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12" name="Oval 511">
                        <a:extLst>
                          <a:ext uri="{FF2B5EF4-FFF2-40B4-BE49-F238E27FC236}">
                            <a16:creationId xmlns:a16="http://schemas.microsoft.com/office/drawing/2014/main" id="{65668EE6-481F-4370-A547-959FD4F22CA0}"/>
                          </a:ext>
                        </a:extLst>
                      </p:cNvPr>
                      <p:cNvSpPr/>
                      <p:nvPr/>
                    </p:nvSpPr>
                    <p:spPr>
                      <a:xfrm>
                        <a:off x="-243593" y="4742679"/>
                        <a:ext cx="46640" cy="46640"/>
                      </a:xfrm>
                      <a:prstGeom prst="ellipse">
                        <a:avLst/>
                      </a:prstGeom>
                      <a:solidFill>
                        <a:srgbClr val="E2E2E2">
                          <a:lumMod val="25000"/>
                        </a:srgbClr>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grpSp>
                <p:nvGrpSpPr>
                  <p:cNvPr id="491" name="Group 490">
                    <a:extLst>
                      <a:ext uri="{FF2B5EF4-FFF2-40B4-BE49-F238E27FC236}">
                        <a16:creationId xmlns:a16="http://schemas.microsoft.com/office/drawing/2014/main" id="{B3B83FD8-C6E9-49F0-9B7C-BA8DA9FB8B59}"/>
                      </a:ext>
                    </a:extLst>
                  </p:cNvPr>
                  <p:cNvGrpSpPr/>
                  <p:nvPr/>
                </p:nvGrpSpPr>
                <p:grpSpPr>
                  <a:xfrm rot="7200000" flipV="1">
                    <a:off x="-933194" y="4419103"/>
                    <a:ext cx="87782" cy="1128384"/>
                    <a:chOff x="-264164" y="4419103"/>
                    <a:chExt cx="87782" cy="1128384"/>
                  </a:xfrm>
                </p:grpSpPr>
                <p:grpSp>
                  <p:nvGrpSpPr>
                    <p:cNvPr id="492" name="Group 491">
                      <a:extLst>
                        <a:ext uri="{FF2B5EF4-FFF2-40B4-BE49-F238E27FC236}">
                          <a16:creationId xmlns:a16="http://schemas.microsoft.com/office/drawing/2014/main" id="{EA39B5ED-83B2-4E72-98B7-565555CCE247}"/>
                        </a:ext>
                      </a:extLst>
                    </p:cNvPr>
                    <p:cNvGrpSpPr/>
                    <p:nvPr/>
                  </p:nvGrpSpPr>
                  <p:grpSpPr>
                    <a:xfrm rot="10800000">
                      <a:off x="-259140" y="5218735"/>
                      <a:ext cx="77734" cy="328752"/>
                      <a:chOff x="4976082" y="2242942"/>
                      <a:chExt cx="457200" cy="1933585"/>
                    </a:xfrm>
                  </p:grpSpPr>
                  <p:sp>
                    <p:nvSpPr>
                      <p:cNvPr id="500" name="Oval 499">
                        <a:extLst>
                          <a:ext uri="{FF2B5EF4-FFF2-40B4-BE49-F238E27FC236}">
                            <a16:creationId xmlns:a16="http://schemas.microsoft.com/office/drawing/2014/main" id="{6AAD3D5E-FDDC-4C9B-8636-A4A7AAE806E3}"/>
                          </a:ext>
                        </a:extLst>
                      </p:cNvPr>
                      <p:cNvSpPr/>
                      <p:nvPr/>
                    </p:nvSpPr>
                    <p:spPr>
                      <a:xfrm>
                        <a:off x="5015877" y="2530457"/>
                        <a:ext cx="377611" cy="1189664"/>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01" name="Oval 500">
                        <a:extLst>
                          <a:ext uri="{FF2B5EF4-FFF2-40B4-BE49-F238E27FC236}">
                            <a16:creationId xmlns:a16="http://schemas.microsoft.com/office/drawing/2014/main" id="{775C4B22-1ABD-415E-A9EF-6F413FA22A04}"/>
                          </a:ext>
                        </a:extLst>
                      </p:cNvPr>
                      <p:cNvSpPr/>
                      <p:nvPr/>
                    </p:nvSpPr>
                    <p:spPr>
                      <a:xfrm>
                        <a:off x="4976082" y="2242942"/>
                        <a:ext cx="457200" cy="457200"/>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02" name="Oval 501">
                        <a:extLst>
                          <a:ext uri="{FF2B5EF4-FFF2-40B4-BE49-F238E27FC236}">
                            <a16:creationId xmlns:a16="http://schemas.microsoft.com/office/drawing/2014/main" id="{477532B8-F36E-4BD6-B90B-F83E0F1A51E1}"/>
                          </a:ext>
                        </a:extLst>
                      </p:cNvPr>
                      <p:cNvSpPr/>
                      <p:nvPr/>
                    </p:nvSpPr>
                    <p:spPr>
                      <a:xfrm>
                        <a:off x="5021802" y="3548417"/>
                        <a:ext cx="365760" cy="365760"/>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503" name="Oval 502">
                        <a:extLst>
                          <a:ext uri="{FF2B5EF4-FFF2-40B4-BE49-F238E27FC236}">
                            <a16:creationId xmlns:a16="http://schemas.microsoft.com/office/drawing/2014/main" id="{94407AEF-72BE-4FA1-8F6A-A5F74B7B0A50}"/>
                          </a:ext>
                        </a:extLst>
                      </p:cNvPr>
                      <p:cNvSpPr/>
                      <p:nvPr/>
                    </p:nvSpPr>
                    <p:spPr>
                      <a:xfrm>
                        <a:off x="5067522" y="3902207"/>
                        <a:ext cx="274320" cy="27432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nvGrpSpPr>
                    <p:cNvPr id="493" name="Group 492">
                      <a:extLst>
                        <a:ext uri="{FF2B5EF4-FFF2-40B4-BE49-F238E27FC236}">
                          <a16:creationId xmlns:a16="http://schemas.microsoft.com/office/drawing/2014/main" id="{8C639487-7469-4C13-B881-C77966AF8D1C}"/>
                        </a:ext>
                      </a:extLst>
                    </p:cNvPr>
                    <p:cNvGrpSpPr/>
                    <p:nvPr/>
                  </p:nvGrpSpPr>
                  <p:grpSpPr>
                    <a:xfrm>
                      <a:off x="-264164" y="4419103"/>
                      <a:ext cx="87782" cy="504446"/>
                      <a:chOff x="-264164" y="4419103"/>
                      <a:chExt cx="87782" cy="504446"/>
                    </a:xfrm>
                  </p:grpSpPr>
                  <p:sp>
                    <p:nvSpPr>
                      <p:cNvPr id="494" name="Oval 493">
                        <a:extLst>
                          <a:ext uri="{FF2B5EF4-FFF2-40B4-BE49-F238E27FC236}">
                            <a16:creationId xmlns:a16="http://schemas.microsoft.com/office/drawing/2014/main" id="{49A18C0C-A944-4C7C-AF39-D1AF7568EC3E}"/>
                          </a:ext>
                        </a:extLst>
                      </p:cNvPr>
                      <p:cNvSpPr>
                        <a:spLocks noChangeAspect="1"/>
                      </p:cNvSpPr>
                      <p:nvPr/>
                    </p:nvSpPr>
                    <p:spPr>
                      <a:xfrm>
                        <a:off x="-264164" y="4835767"/>
                        <a:ext cx="87782" cy="87782"/>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5" name="Oval 494">
                        <a:extLst>
                          <a:ext uri="{FF2B5EF4-FFF2-40B4-BE49-F238E27FC236}">
                            <a16:creationId xmlns:a16="http://schemas.microsoft.com/office/drawing/2014/main" id="{859CD0B5-DA5E-40D9-91CB-CBF16169417F}"/>
                          </a:ext>
                        </a:extLst>
                      </p:cNvPr>
                      <p:cNvSpPr>
                        <a:spLocks noChangeAspect="1"/>
                      </p:cNvSpPr>
                      <p:nvPr/>
                    </p:nvSpPr>
                    <p:spPr>
                      <a:xfrm>
                        <a:off x="-253191" y="4777454"/>
                        <a:ext cx="65837" cy="65837"/>
                      </a:xfrm>
                      <a:prstGeom prst="ellipse">
                        <a:avLst/>
                      </a:prstGeom>
                      <a:gradFill>
                        <a:gsLst>
                          <a:gs pos="100000">
                            <a:srgbClr val="14737B"/>
                          </a:gs>
                          <a:gs pos="0">
                            <a:srgbClr val="A3E1CF"/>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6" name="Oval 495">
                        <a:extLst>
                          <a:ext uri="{FF2B5EF4-FFF2-40B4-BE49-F238E27FC236}">
                            <a16:creationId xmlns:a16="http://schemas.microsoft.com/office/drawing/2014/main" id="{3EBB9CCD-8F8D-4645-9FAA-E879B8EB159A}"/>
                          </a:ext>
                        </a:extLst>
                      </p:cNvPr>
                      <p:cNvSpPr/>
                      <p:nvPr/>
                    </p:nvSpPr>
                    <p:spPr>
                      <a:xfrm>
                        <a:off x="-252374" y="4467987"/>
                        <a:ext cx="64202" cy="202269"/>
                      </a:xfrm>
                      <a:prstGeom prst="ellipse">
                        <a:avLst/>
                      </a:prstGeom>
                      <a:solidFill>
                        <a:srgbClr val="00B050"/>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497" name="Oval 496">
                        <a:extLst>
                          <a:ext uri="{FF2B5EF4-FFF2-40B4-BE49-F238E27FC236}">
                            <a16:creationId xmlns:a16="http://schemas.microsoft.com/office/drawing/2014/main" id="{A42090C3-7060-4E34-A4FF-C60A6E39522A}"/>
                          </a:ext>
                        </a:extLst>
                      </p:cNvPr>
                      <p:cNvSpPr/>
                      <p:nvPr/>
                    </p:nvSpPr>
                    <p:spPr>
                      <a:xfrm>
                        <a:off x="-259140" y="4419103"/>
                        <a:ext cx="7773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498" name="Oval 497">
                        <a:extLst>
                          <a:ext uri="{FF2B5EF4-FFF2-40B4-BE49-F238E27FC236}">
                            <a16:creationId xmlns:a16="http://schemas.microsoft.com/office/drawing/2014/main" id="{DDBE2761-DF52-41E7-B6B4-8311A19C6CBD}"/>
                          </a:ext>
                        </a:extLst>
                      </p:cNvPr>
                      <p:cNvSpPr/>
                      <p:nvPr/>
                    </p:nvSpPr>
                    <p:spPr>
                      <a:xfrm>
                        <a:off x="-243593" y="4701215"/>
                        <a:ext cx="46640" cy="46640"/>
                      </a:xfrm>
                      <a:prstGeom prst="ellipse">
                        <a:avLst/>
                      </a:prstGeom>
                      <a:solidFill>
                        <a:srgbClr val="2D3861"/>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499" name="Oval 498">
                        <a:extLst>
                          <a:ext uri="{FF2B5EF4-FFF2-40B4-BE49-F238E27FC236}">
                            <a16:creationId xmlns:a16="http://schemas.microsoft.com/office/drawing/2014/main" id="{3BF1F0D0-6E56-40BB-A5A8-40841D1602FD}"/>
                          </a:ext>
                        </a:extLst>
                      </p:cNvPr>
                      <p:cNvSpPr/>
                      <p:nvPr/>
                    </p:nvSpPr>
                    <p:spPr>
                      <a:xfrm>
                        <a:off x="-243593" y="4742679"/>
                        <a:ext cx="46640" cy="46640"/>
                      </a:xfrm>
                      <a:prstGeom prst="ellipse">
                        <a:avLst/>
                      </a:prstGeom>
                      <a:solidFill>
                        <a:srgbClr val="E2E2E2">
                          <a:lumMod val="25000"/>
                        </a:srgbClr>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grpSp>
            <p:sp>
              <p:nvSpPr>
                <p:cNvPr id="462" name="Freeform 1291">
                  <a:extLst>
                    <a:ext uri="{FF2B5EF4-FFF2-40B4-BE49-F238E27FC236}">
                      <a16:creationId xmlns:a16="http://schemas.microsoft.com/office/drawing/2014/main" id="{7D0F5760-B7B2-420C-A5A3-AC77BBCA09ED}"/>
                    </a:ext>
                  </a:extLst>
                </p:cNvPr>
                <p:cNvSpPr/>
                <p:nvPr/>
              </p:nvSpPr>
              <p:spPr>
                <a:xfrm>
                  <a:off x="5218755" y="1853689"/>
                  <a:ext cx="357588" cy="646917"/>
                </a:xfrm>
                <a:custGeom>
                  <a:avLst/>
                  <a:gdLst>
                    <a:gd name="connsiteX0" fmla="*/ 374848 w 374848"/>
                    <a:gd name="connsiteY0" fmla="*/ 0 h 605642"/>
                    <a:gd name="connsiteX1" fmla="*/ 250158 w 374848"/>
                    <a:gd name="connsiteY1" fmla="*/ 59377 h 605642"/>
                    <a:gd name="connsiteX2" fmla="*/ 113591 w 374848"/>
                    <a:gd name="connsiteY2" fmla="*/ 83127 h 605642"/>
                    <a:gd name="connsiteX3" fmla="*/ 72028 w 374848"/>
                    <a:gd name="connsiteY3" fmla="*/ 207818 h 605642"/>
                    <a:gd name="connsiteX4" fmla="*/ 776 w 374848"/>
                    <a:gd name="connsiteY4" fmla="*/ 320634 h 605642"/>
                    <a:gd name="connsiteX5" fmla="*/ 36402 w 374848"/>
                    <a:gd name="connsiteY5" fmla="*/ 421574 h 605642"/>
                    <a:gd name="connsiteX6" fmla="*/ 72028 w 374848"/>
                    <a:gd name="connsiteY6" fmla="*/ 486888 h 605642"/>
                    <a:gd name="connsiteX7" fmla="*/ 89841 w 374848"/>
                    <a:gd name="connsiteY7" fmla="*/ 552203 h 605642"/>
                    <a:gd name="connsiteX8" fmla="*/ 202656 w 374848"/>
                    <a:gd name="connsiteY8" fmla="*/ 587829 h 605642"/>
                    <a:gd name="connsiteX9" fmla="*/ 232345 w 374848"/>
                    <a:gd name="connsiteY9" fmla="*/ 605642 h 605642"/>
                    <a:gd name="connsiteX0" fmla="*/ 365323 w 365323"/>
                    <a:gd name="connsiteY0" fmla="*/ 0 h 621517"/>
                    <a:gd name="connsiteX1" fmla="*/ 250158 w 365323"/>
                    <a:gd name="connsiteY1" fmla="*/ 75252 h 621517"/>
                    <a:gd name="connsiteX2" fmla="*/ 113591 w 365323"/>
                    <a:gd name="connsiteY2" fmla="*/ 99002 h 621517"/>
                    <a:gd name="connsiteX3" fmla="*/ 72028 w 365323"/>
                    <a:gd name="connsiteY3" fmla="*/ 223693 h 621517"/>
                    <a:gd name="connsiteX4" fmla="*/ 776 w 365323"/>
                    <a:gd name="connsiteY4" fmla="*/ 336509 h 621517"/>
                    <a:gd name="connsiteX5" fmla="*/ 36402 w 365323"/>
                    <a:gd name="connsiteY5" fmla="*/ 437449 h 621517"/>
                    <a:gd name="connsiteX6" fmla="*/ 72028 w 365323"/>
                    <a:gd name="connsiteY6" fmla="*/ 502763 h 621517"/>
                    <a:gd name="connsiteX7" fmla="*/ 89841 w 365323"/>
                    <a:gd name="connsiteY7" fmla="*/ 568078 h 621517"/>
                    <a:gd name="connsiteX8" fmla="*/ 202656 w 365323"/>
                    <a:gd name="connsiteY8" fmla="*/ 603704 h 621517"/>
                    <a:gd name="connsiteX9" fmla="*/ 232345 w 365323"/>
                    <a:gd name="connsiteY9" fmla="*/ 621517 h 621517"/>
                    <a:gd name="connsiteX0" fmla="*/ 365323 w 368807"/>
                    <a:gd name="connsiteY0" fmla="*/ 0 h 621517"/>
                    <a:gd name="connsiteX1" fmla="*/ 250158 w 368807"/>
                    <a:gd name="connsiteY1" fmla="*/ 75252 h 621517"/>
                    <a:gd name="connsiteX2" fmla="*/ 113591 w 368807"/>
                    <a:gd name="connsiteY2" fmla="*/ 99002 h 621517"/>
                    <a:gd name="connsiteX3" fmla="*/ 72028 w 368807"/>
                    <a:gd name="connsiteY3" fmla="*/ 223693 h 621517"/>
                    <a:gd name="connsiteX4" fmla="*/ 776 w 368807"/>
                    <a:gd name="connsiteY4" fmla="*/ 336509 h 621517"/>
                    <a:gd name="connsiteX5" fmla="*/ 36402 w 368807"/>
                    <a:gd name="connsiteY5" fmla="*/ 437449 h 621517"/>
                    <a:gd name="connsiteX6" fmla="*/ 72028 w 368807"/>
                    <a:gd name="connsiteY6" fmla="*/ 502763 h 621517"/>
                    <a:gd name="connsiteX7" fmla="*/ 89841 w 368807"/>
                    <a:gd name="connsiteY7" fmla="*/ 568078 h 621517"/>
                    <a:gd name="connsiteX8" fmla="*/ 202656 w 368807"/>
                    <a:gd name="connsiteY8" fmla="*/ 603704 h 621517"/>
                    <a:gd name="connsiteX9" fmla="*/ 232345 w 368807"/>
                    <a:gd name="connsiteY9" fmla="*/ 621517 h 621517"/>
                    <a:gd name="connsiteX0" fmla="*/ 365323 w 368311"/>
                    <a:gd name="connsiteY0" fmla="*/ 0 h 621517"/>
                    <a:gd name="connsiteX1" fmla="*/ 231108 w 368311"/>
                    <a:gd name="connsiteY1" fmla="*/ 46677 h 621517"/>
                    <a:gd name="connsiteX2" fmla="*/ 113591 w 368311"/>
                    <a:gd name="connsiteY2" fmla="*/ 99002 h 621517"/>
                    <a:gd name="connsiteX3" fmla="*/ 72028 w 368311"/>
                    <a:gd name="connsiteY3" fmla="*/ 223693 h 621517"/>
                    <a:gd name="connsiteX4" fmla="*/ 776 w 368311"/>
                    <a:gd name="connsiteY4" fmla="*/ 336509 h 621517"/>
                    <a:gd name="connsiteX5" fmla="*/ 36402 w 368311"/>
                    <a:gd name="connsiteY5" fmla="*/ 437449 h 621517"/>
                    <a:gd name="connsiteX6" fmla="*/ 72028 w 368311"/>
                    <a:gd name="connsiteY6" fmla="*/ 502763 h 621517"/>
                    <a:gd name="connsiteX7" fmla="*/ 89841 w 368311"/>
                    <a:gd name="connsiteY7" fmla="*/ 568078 h 621517"/>
                    <a:gd name="connsiteX8" fmla="*/ 202656 w 368311"/>
                    <a:gd name="connsiteY8" fmla="*/ 603704 h 621517"/>
                    <a:gd name="connsiteX9" fmla="*/ 232345 w 368311"/>
                    <a:gd name="connsiteY9" fmla="*/ 621517 h 621517"/>
                    <a:gd name="connsiteX0" fmla="*/ 365323 w 369080"/>
                    <a:gd name="connsiteY0" fmla="*/ 0 h 621517"/>
                    <a:gd name="connsiteX1" fmla="*/ 231108 w 369080"/>
                    <a:gd name="connsiteY1" fmla="*/ 46677 h 621517"/>
                    <a:gd name="connsiteX2" fmla="*/ 113591 w 369080"/>
                    <a:gd name="connsiteY2" fmla="*/ 99002 h 621517"/>
                    <a:gd name="connsiteX3" fmla="*/ 72028 w 369080"/>
                    <a:gd name="connsiteY3" fmla="*/ 223693 h 621517"/>
                    <a:gd name="connsiteX4" fmla="*/ 776 w 369080"/>
                    <a:gd name="connsiteY4" fmla="*/ 336509 h 621517"/>
                    <a:gd name="connsiteX5" fmla="*/ 36402 w 369080"/>
                    <a:gd name="connsiteY5" fmla="*/ 437449 h 621517"/>
                    <a:gd name="connsiteX6" fmla="*/ 72028 w 369080"/>
                    <a:gd name="connsiteY6" fmla="*/ 502763 h 621517"/>
                    <a:gd name="connsiteX7" fmla="*/ 89841 w 369080"/>
                    <a:gd name="connsiteY7" fmla="*/ 568078 h 621517"/>
                    <a:gd name="connsiteX8" fmla="*/ 202656 w 369080"/>
                    <a:gd name="connsiteY8" fmla="*/ 603704 h 621517"/>
                    <a:gd name="connsiteX9" fmla="*/ 232345 w 369080"/>
                    <a:gd name="connsiteY9" fmla="*/ 621517 h 621517"/>
                    <a:gd name="connsiteX0" fmla="*/ 365323 w 370861"/>
                    <a:gd name="connsiteY0" fmla="*/ 0 h 621517"/>
                    <a:gd name="connsiteX1" fmla="*/ 231108 w 370861"/>
                    <a:gd name="connsiteY1" fmla="*/ 46677 h 621517"/>
                    <a:gd name="connsiteX2" fmla="*/ 113591 w 370861"/>
                    <a:gd name="connsiteY2" fmla="*/ 99002 h 621517"/>
                    <a:gd name="connsiteX3" fmla="*/ 72028 w 370861"/>
                    <a:gd name="connsiteY3" fmla="*/ 223693 h 621517"/>
                    <a:gd name="connsiteX4" fmla="*/ 776 w 370861"/>
                    <a:gd name="connsiteY4" fmla="*/ 336509 h 621517"/>
                    <a:gd name="connsiteX5" fmla="*/ 36402 w 370861"/>
                    <a:gd name="connsiteY5" fmla="*/ 437449 h 621517"/>
                    <a:gd name="connsiteX6" fmla="*/ 72028 w 370861"/>
                    <a:gd name="connsiteY6" fmla="*/ 502763 h 621517"/>
                    <a:gd name="connsiteX7" fmla="*/ 89841 w 370861"/>
                    <a:gd name="connsiteY7" fmla="*/ 568078 h 621517"/>
                    <a:gd name="connsiteX8" fmla="*/ 202656 w 370861"/>
                    <a:gd name="connsiteY8" fmla="*/ 603704 h 621517"/>
                    <a:gd name="connsiteX9" fmla="*/ 232345 w 370861"/>
                    <a:gd name="connsiteY9" fmla="*/ 621517 h 621517"/>
                    <a:gd name="connsiteX0" fmla="*/ 365323 w 369685"/>
                    <a:gd name="connsiteY0" fmla="*/ 0 h 621517"/>
                    <a:gd name="connsiteX1" fmla="*/ 231108 w 369685"/>
                    <a:gd name="connsiteY1" fmla="*/ 46677 h 621517"/>
                    <a:gd name="connsiteX2" fmla="*/ 142166 w 369685"/>
                    <a:gd name="connsiteY2" fmla="*/ 156152 h 621517"/>
                    <a:gd name="connsiteX3" fmla="*/ 72028 w 369685"/>
                    <a:gd name="connsiteY3" fmla="*/ 223693 h 621517"/>
                    <a:gd name="connsiteX4" fmla="*/ 776 w 369685"/>
                    <a:gd name="connsiteY4" fmla="*/ 336509 h 621517"/>
                    <a:gd name="connsiteX5" fmla="*/ 36402 w 369685"/>
                    <a:gd name="connsiteY5" fmla="*/ 437449 h 621517"/>
                    <a:gd name="connsiteX6" fmla="*/ 72028 w 369685"/>
                    <a:gd name="connsiteY6" fmla="*/ 502763 h 621517"/>
                    <a:gd name="connsiteX7" fmla="*/ 89841 w 369685"/>
                    <a:gd name="connsiteY7" fmla="*/ 568078 h 621517"/>
                    <a:gd name="connsiteX8" fmla="*/ 202656 w 369685"/>
                    <a:gd name="connsiteY8" fmla="*/ 603704 h 621517"/>
                    <a:gd name="connsiteX9" fmla="*/ 232345 w 369685"/>
                    <a:gd name="connsiteY9" fmla="*/ 621517 h 621517"/>
                    <a:gd name="connsiteX0" fmla="*/ 365323 w 370531"/>
                    <a:gd name="connsiteY0" fmla="*/ 0 h 621517"/>
                    <a:gd name="connsiteX1" fmla="*/ 231108 w 370531"/>
                    <a:gd name="connsiteY1" fmla="*/ 46677 h 621517"/>
                    <a:gd name="connsiteX2" fmla="*/ 142166 w 370531"/>
                    <a:gd name="connsiteY2" fmla="*/ 156152 h 621517"/>
                    <a:gd name="connsiteX3" fmla="*/ 72028 w 370531"/>
                    <a:gd name="connsiteY3" fmla="*/ 223693 h 621517"/>
                    <a:gd name="connsiteX4" fmla="*/ 776 w 370531"/>
                    <a:gd name="connsiteY4" fmla="*/ 336509 h 621517"/>
                    <a:gd name="connsiteX5" fmla="*/ 36402 w 370531"/>
                    <a:gd name="connsiteY5" fmla="*/ 437449 h 621517"/>
                    <a:gd name="connsiteX6" fmla="*/ 72028 w 370531"/>
                    <a:gd name="connsiteY6" fmla="*/ 502763 h 621517"/>
                    <a:gd name="connsiteX7" fmla="*/ 89841 w 370531"/>
                    <a:gd name="connsiteY7" fmla="*/ 568078 h 621517"/>
                    <a:gd name="connsiteX8" fmla="*/ 202656 w 370531"/>
                    <a:gd name="connsiteY8" fmla="*/ 603704 h 621517"/>
                    <a:gd name="connsiteX9" fmla="*/ 232345 w 370531"/>
                    <a:gd name="connsiteY9" fmla="*/ 621517 h 621517"/>
                    <a:gd name="connsiteX0" fmla="*/ 365323 w 370531"/>
                    <a:gd name="connsiteY0" fmla="*/ 0 h 621517"/>
                    <a:gd name="connsiteX1" fmla="*/ 231108 w 370531"/>
                    <a:gd name="connsiteY1" fmla="*/ 46677 h 621517"/>
                    <a:gd name="connsiteX2" fmla="*/ 142166 w 370531"/>
                    <a:gd name="connsiteY2" fmla="*/ 156152 h 621517"/>
                    <a:gd name="connsiteX3" fmla="*/ 72028 w 370531"/>
                    <a:gd name="connsiteY3" fmla="*/ 223693 h 621517"/>
                    <a:gd name="connsiteX4" fmla="*/ 776 w 370531"/>
                    <a:gd name="connsiteY4" fmla="*/ 336509 h 621517"/>
                    <a:gd name="connsiteX5" fmla="*/ 36402 w 370531"/>
                    <a:gd name="connsiteY5" fmla="*/ 437449 h 621517"/>
                    <a:gd name="connsiteX6" fmla="*/ 72028 w 370531"/>
                    <a:gd name="connsiteY6" fmla="*/ 502763 h 621517"/>
                    <a:gd name="connsiteX7" fmla="*/ 89841 w 370531"/>
                    <a:gd name="connsiteY7" fmla="*/ 568078 h 621517"/>
                    <a:gd name="connsiteX8" fmla="*/ 202656 w 370531"/>
                    <a:gd name="connsiteY8" fmla="*/ 603704 h 621517"/>
                    <a:gd name="connsiteX9" fmla="*/ 232345 w 370531"/>
                    <a:gd name="connsiteY9" fmla="*/ 621517 h 621517"/>
                    <a:gd name="connsiteX0" fmla="*/ 364560 w 369768"/>
                    <a:gd name="connsiteY0" fmla="*/ 0 h 621517"/>
                    <a:gd name="connsiteX1" fmla="*/ 230345 w 369768"/>
                    <a:gd name="connsiteY1" fmla="*/ 46677 h 621517"/>
                    <a:gd name="connsiteX2" fmla="*/ 141403 w 369768"/>
                    <a:gd name="connsiteY2" fmla="*/ 156152 h 621517"/>
                    <a:gd name="connsiteX3" fmla="*/ 39515 w 369768"/>
                    <a:gd name="connsiteY3" fmla="*/ 188768 h 621517"/>
                    <a:gd name="connsiteX4" fmla="*/ 13 w 369768"/>
                    <a:gd name="connsiteY4" fmla="*/ 336509 h 621517"/>
                    <a:gd name="connsiteX5" fmla="*/ 35639 w 369768"/>
                    <a:gd name="connsiteY5" fmla="*/ 437449 h 621517"/>
                    <a:gd name="connsiteX6" fmla="*/ 71265 w 369768"/>
                    <a:gd name="connsiteY6" fmla="*/ 502763 h 621517"/>
                    <a:gd name="connsiteX7" fmla="*/ 89078 w 369768"/>
                    <a:gd name="connsiteY7" fmla="*/ 568078 h 621517"/>
                    <a:gd name="connsiteX8" fmla="*/ 201893 w 369768"/>
                    <a:gd name="connsiteY8" fmla="*/ 603704 h 621517"/>
                    <a:gd name="connsiteX9" fmla="*/ 231582 w 369768"/>
                    <a:gd name="connsiteY9" fmla="*/ 621517 h 621517"/>
                    <a:gd name="connsiteX0" fmla="*/ 364560 w 369768"/>
                    <a:gd name="connsiteY0" fmla="*/ 0 h 621517"/>
                    <a:gd name="connsiteX1" fmla="*/ 230345 w 369768"/>
                    <a:gd name="connsiteY1" fmla="*/ 46677 h 621517"/>
                    <a:gd name="connsiteX2" fmla="*/ 141403 w 369768"/>
                    <a:gd name="connsiteY2" fmla="*/ 156152 h 621517"/>
                    <a:gd name="connsiteX3" fmla="*/ 39515 w 369768"/>
                    <a:gd name="connsiteY3" fmla="*/ 188768 h 621517"/>
                    <a:gd name="connsiteX4" fmla="*/ 13 w 369768"/>
                    <a:gd name="connsiteY4" fmla="*/ 336509 h 621517"/>
                    <a:gd name="connsiteX5" fmla="*/ 35639 w 369768"/>
                    <a:gd name="connsiteY5" fmla="*/ 437449 h 621517"/>
                    <a:gd name="connsiteX6" fmla="*/ 71265 w 369768"/>
                    <a:gd name="connsiteY6" fmla="*/ 502763 h 621517"/>
                    <a:gd name="connsiteX7" fmla="*/ 89078 w 369768"/>
                    <a:gd name="connsiteY7" fmla="*/ 568078 h 621517"/>
                    <a:gd name="connsiteX8" fmla="*/ 201893 w 369768"/>
                    <a:gd name="connsiteY8" fmla="*/ 603704 h 621517"/>
                    <a:gd name="connsiteX9" fmla="*/ 231582 w 369768"/>
                    <a:gd name="connsiteY9" fmla="*/ 621517 h 621517"/>
                    <a:gd name="connsiteX0" fmla="*/ 329013 w 334221"/>
                    <a:gd name="connsiteY0" fmla="*/ 0 h 621517"/>
                    <a:gd name="connsiteX1" fmla="*/ 194798 w 334221"/>
                    <a:gd name="connsiteY1" fmla="*/ 46677 h 621517"/>
                    <a:gd name="connsiteX2" fmla="*/ 105856 w 334221"/>
                    <a:gd name="connsiteY2" fmla="*/ 156152 h 621517"/>
                    <a:gd name="connsiteX3" fmla="*/ 3968 w 334221"/>
                    <a:gd name="connsiteY3" fmla="*/ 188768 h 621517"/>
                    <a:gd name="connsiteX4" fmla="*/ 24791 w 334221"/>
                    <a:gd name="connsiteY4" fmla="*/ 320634 h 621517"/>
                    <a:gd name="connsiteX5" fmla="*/ 92 w 334221"/>
                    <a:gd name="connsiteY5" fmla="*/ 437449 h 621517"/>
                    <a:gd name="connsiteX6" fmla="*/ 35718 w 334221"/>
                    <a:gd name="connsiteY6" fmla="*/ 502763 h 621517"/>
                    <a:gd name="connsiteX7" fmla="*/ 53531 w 334221"/>
                    <a:gd name="connsiteY7" fmla="*/ 568078 h 621517"/>
                    <a:gd name="connsiteX8" fmla="*/ 166346 w 334221"/>
                    <a:gd name="connsiteY8" fmla="*/ 603704 h 621517"/>
                    <a:gd name="connsiteX9" fmla="*/ 196035 w 334221"/>
                    <a:gd name="connsiteY9" fmla="*/ 621517 h 621517"/>
                    <a:gd name="connsiteX0" fmla="*/ 329061 w 334269"/>
                    <a:gd name="connsiteY0" fmla="*/ 0 h 621517"/>
                    <a:gd name="connsiteX1" fmla="*/ 194846 w 334269"/>
                    <a:gd name="connsiteY1" fmla="*/ 46677 h 621517"/>
                    <a:gd name="connsiteX2" fmla="*/ 105904 w 334269"/>
                    <a:gd name="connsiteY2" fmla="*/ 156152 h 621517"/>
                    <a:gd name="connsiteX3" fmla="*/ 4016 w 334269"/>
                    <a:gd name="connsiteY3" fmla="*/ 188768 h 621517"/>
                    <a:gd name="connsiteX4" fmla="*/ 24839 w 334269"/>
                    <a:gd name="connsiteY4" fmla="*/ 320634 h 621517"/>
                    <a:gd name="connsiteX5" fmla="*/ 140 w 334269"/>
                    <a:gd name="connsiteY5" fmla="*/ 437449 h 621517"/>
                    <a:gd name="connsiteX6" fmla="*/ 35766 w 334269"/>
                    <a:gd name="connsiteY6" fmla="*/ 502763 h 621517"/>
                    <a:gd name="connsiteX7" fmla="*/ 53579 w 334269"/>
                    <a:gd name="connsiteY7" fmla="*/ 568078 h 621517"/>
                    <a:gd name="connsiteX8" fmla="*/ 166394 w 334269"/>
                    <a:gd name="connsiteY8" fmla="*/ 603704 h 621517"/>
                    <a:gd name="connsiteX9" fmla="*/ 196083 w 334269"/>
                    <a:gd name="connsiteY9" fmla="*/ 621517 h 621517"/>
                    <a:gd name="connsiteX0" fmla="*/ 363890 w 369098"/>
                    <a:gd name="connsiteY0" fmla="*/ 0 h 621517"/>
                    <a:gd name="connsiteX1" fmla="*/ 229675 w 369098"/>
                    <a:gd name="connsiteY1" fmla="*/ 46677 h 621517"/>
                    <a:gd name="connsiteX2" fmla="*/ 140733 w 369098"/>
                    <a:gd name="connsiteY2" fmla="*/ 156152 h 621517"/>
                    <a:gd name="connsiteX3" fmla="*/ 38845 w 369098"/>
                    <a:gd name="connsiteY3" fmla="*/ 188768 h 621517"/>
                    <a:gd name="connsiteX4" fmla="*/ 59668 w 369098"/>
                    <a:gd name="connsiteY4" fmla="*/ 320634 h 621517"/>
                    <a:gd name="connsiteX5" fmla="*/ 44 w 369098"/>
                    <a:gd name="connsiteY5" fmla="*/ 415224 h 621517"/>
                    <a:gd name="connsiteX6" fmla="*/ 70595 w 369098"/>
                    <a:gd name="connsiteY6" fmla="*/ 502763 h 621517"/>
                    <a:gd name="connsiteX7" fmla="*/ 88408 w 369098"/>
                    <a:gd name="connsiteY7" fmla="*/ 568078 h 621517"/>
                    <a:gd name="connsiteX8" fmla="*/ 201223 w 369098"/>
                    <a:gd name="connsiteY8" fmla="*/ 603704 h 621517"/>
                    <a:gd name="connsiteX9" fmla="*/ 230912 w 369098"/>
                    <a:gd name="connsiteY9" fmla="*/ 621517 h 621517"/>
                    <a:gd name="connsiteX0" fmla="*/ 363890 w 369098"/>
                    <a:gd name="connsiteY0" fmla="*/ 0 h 621517"/>
                    <a:gd name="connsiteX1" fmla="*/ 229675 w 369098"/>
                    <a:gd name="connsiteY1" fmla="*/ 46677 h 621517"/>
                    <a:gd name="connsiteX2" fmla="*/ 140733 w 369098"/>
                    <a:gd name="connsiteY2" fmla="*/ 156152 h 621517"/>
                    <a:gd name="connsiteX3" fmla="*/ 38845 w 369098"/>
                    <a:gd name="connsiteY3" fmla="*/ 188768 h 621517"/>
                    <a:gd name="connsiteX4" fmla="*/ 59668 w 369098"/>
                    <a:gd name="connsiteY4" fmla="*/ 320634 h 621517"/>
                    <a:gd name="connsiteX5" fmla="*/ 44 w 369098"/>
                    <a:gd name="connsiteY5" fmla="*/ 415224 h 621517"/>
                    <a:gd name="connsiteX6" fmla="*/ 70595 w 369098"/>
                    <a:gd name="connsiteY6" fmla="*/ 502763 h 621517"/>
                    <a:gd name="connsiteX7" fmla="*/ 88408 w 369098"/>
                    <a:gd name="connsiteY7" fmla="*/ 568078 h 621517"/>
                    <a:gd name="connsiteX8" fmla="*/ 201223 w 369098"/>
                    <a:gd name="connsiteY8" fmla="*/ 603704 h 621517"/>
                    <a:gd name="connsiteX9" fmla="*/ 230912 w 369098"/>
                    <a:gd name="connsiteY9" fmla="*/ 621517 h 621517"/>
                    <a:gd name="connsiteX0" fmla="*/ 363993 w 369201"/>
                    <a:gd name="connsiteY0" fmla="*/ 0 h 621517"/>
                    <a:gd name="connsiteX1" fmla="*/ 229778 w 369201"/>
                    <a:gd name="connsiteY1" fmla="*/ 46677 h 621517"/>
                    <a:gd name="connsiteX2" fmla="*/ 140836 w 369201"/>
                    <a:gd name="connsiteY2" fmla="*/ 156152 h 621517"/>
                    <a:gd name="connsiteX3" fmla="*/ 38948 w 369201"/>
                    <a:gd name="connsiteY3" fmla="*/ 188768 h 621517"/>
                    <a:gd name="connsiteX4" fmla="*/ 59771 w 369201"/>
                    <a:gd name="connsiteY4" fmla="*/ 320634 h 621517"/>
                    <a:gd name="connsiteX5" fmla="*/ 147 w 369201"/>
                    <a:gd name="connsiteY5" fmla="*/ 415224 h 621517"/>
                    <a:gd name="connsiteX6" fmla="*/ 80223 w 369201"/>
                    <a:gd name="connsiteY6" fmla="*/ 464663 h 621517"/>
                    <a:gd name="connsiteX7" fmla="*/ 88511 w 369201"/>
                    <a:gd name="connsiteY7" fmla="*/ 568078 h 621517"/>
                    <a:gd name="connsiteX8" fmla="*/ 201326 w 369201"/>
                    <a:gd name="connsiteY8" fmla="*/ 603704 h 621517"/>
                    <a:gd name="connsiteX9" fmla="*/ 231015 w 369201"/>
                    <a:gd name="connsiteY9" fmla="*/ 621517 h 621517"/>
                    <a:gd name="connsiteX0" fmla="*/ 364351 w 369559"/>
                    <a:gd name="connsiteY0" fmla="*/ 0 h 621517"/>
                    <a:gd name="connsiteX1" fmla="*/ 230136 w 369559"/>
                    <a:gd name="connsiteY1" fmla="*/ 46677 h 621517"/>
                    <a:gd name="connsiteX2" fmla="*/ 141194 w 369559"/>
                    <a:gd name="connsiteY2" fmla="*/ 156152 h 621517"/>
                    <a:gd name="connsiteX3" fmla="*/ 39306 w 369559"/>
                    <a:gd name="connsiteY3" fmla="*/ 188768 h 621517"/>
                    <a:gd name="connsiteX4" fmla="*/ 60129 w 369559"/>
                    <a:gd name="connsiteY4" fmla="*/ 320634 h 621517"/>
                    <a:gd name="connsiteX5" fmla="*/ 505 w 369559"/>
                    <a:gd name="connsiteY5" fmla="*/ 415224 h 621517"/>
                    <a:gd name="connsiteX6" fmla="*/ 80581 w 369559"/>
                    <a:gd name="connsiteY6" fmla="*/ 464663 h 621517"/>
                    <a:gd name="connsiteX7" fmla="*/ 88869 w 369559"/>
                    <a:gd name="connsiteY7" fmla="*/ 568078 h 621517"/>
                    <a:gd name="connsiteX8" fmla="*/ 201684 w 369559"/>
                    <a:gd name="connsiteY8" fmla="*/ 603704 h 621517"/>
                    <a:gd name="connsiteX9" fmla="*/ 231373 w 369559"/>
                    <a:gd name="connsiteY9" fmla="*/ 621517 h 621517"/>
                    <a:gd name="connsiteX0" fmla="*/ 364093 w 369301"/>
                    <a:gd name="connsiteY0" fmla="*/ 0 h 621517"/>
                    <a:gd name="connsiteX1" fmla="*/ 229878 w 369301"/>
                    <a:gd name="connsiteY1" fmla="*/ 46677 h 621517"/>
                    <a:gd name="connsiteX2" fmla="*/ 140936 w 369301"/>
                    <a:gd name="connsiteY2" fmla="*/ 156152 h 621517"/>
                    <a:gd name="connsiteX3" fmla="*/ 39048 w 369301"/>
                    <a:gd name="connsiteY3" fmla="*/ 188768 h 621517"/>
                    <a:gd name="connsiteX4" fmla="*/ 59871 w 369301"/>
                    <a:gd name="connsiteY4" fmla="*/ 320634 h 621517"/>
                    <a:gd name="connsiteX5" fmla="*/ 247 w 369301"/>
                    <a:gd name="connsiteY5" fmla="*/ 415224 h 621517"/>
                    <a:gd name="connsiteX6" fmla="*/ 86673 w 369301"/>
                    <a:gd name="connsiteY6" fmla="*/ 483713 h 621517"/>
                    <a:gd name="connsiteX7" fmla="*/ 88611 w 369301"/>
                    <a:gd name="connsiteY7" fmla="*/ 568078 h 621517"/>
                    <a:gd name="connsiteX8" fmla="*/ 201426 w 369301"/>
                    <a:gd name="connsiteY8" fmla="*/ 603704 h 621517"/>
                    <a:gd name="connsiteX9" fmla="*/ 231115 w 369301"/>
                    <a:gd name="connsiteY9" fmla="*/ 621517 h 621517"/>
                    <a:gd name="connsiteX0" fmla="*/ 364509 w 369717"/>
                    <a:gd name="connsiteY0" fmla="*/ 0 h 621517"/>
                    <a:gd name="connsiteX1" fmla="*/ 230294 w 369717"/>
                    <a:gd name="connsiteY1" fmla="*/ 46677 h 621517"/>
                    <a:gd name="connsiteX2" fmla="*/ 141352 w 369717"/>
                    <a:gd name="connsiteY2" fmla="*/ 156152 h 621517"/>
                    <a:gd name="connsiteX3" fmla="*/ 39464 w 369717"/>
                    <a:gd name="connsiteY3" fmla="*/ 188768 h 621517"/>
                    <a:gd name="connsiteX4" fmla="*/ 60287 w 369717"/>
                    <a:gd name="connsiteY4" fmla="*/ 320634 h 621517"/>
                    <a:gd name="connsiteX5" fmla="*/ 663 w 369717"/>
                    <a:gd name="connsiteY5" fmla="*/ 415224 h 621517"/>
                    <a:gd name="connsiteX6" fmla="*/ 87089 w 369717"/>
                    <a:gd name="connsiteY6" fmla="*/ 483713 h 621517"/>
                    <a:gd name="connsiteX7" fmla="*/ 89027 w 369717"/>
                    <a:gd name="connsiteY7" fmla="*/ 568078 h 621517"/>
                    <a:gd name="connsiteX8" fmla="*/ 201842 w 369717"/>
                    <a:gd name="connsiteY8" fmla="*/ 603704 h 621517"/>
                    <a:gd name="connsiteX9" fmla="*/ 231531 w 369717"/>
                    <a:gd name="connsiteY9" fmla="*/ 621517 h 621517"/>
                    <a:gd name="connsiteX0" fmla="*/ 364509 w 369717"/>
                    <a:gd name="connsiteY0" fmla="*/ 0 h 621517"/>
                    <a:gd name="connsiteX1" fmla="*/ 230294 w 369717"/>
                    <a:gd name="connsiteY1" fmla="*/ 46677 h 621517"/>
                    <a:gd name="connsiteX2" fmla="*/ 141352 w 369717"/>
                    <a:gd name="connsiteY2" fmla="*/ 156152 h 621517"/>
                    <a:gd name="connsiteX3" fmla="*/ 39464 w 369717"/>
                    <a:gd name="connsiteY3" fmla="*/ 188768 h 621517"/>
                    <a:gd name="connsiteX4" fmla="*/ 60287 w 369717"/>
                    <a:gd name="connsiteY4" fmla="*/ 320634 h 621517"/>
                    <a:gd name="connsiteX5" fmla="*/ 663 w 369717"/>
                    <a:gd name="connsiteY5" fmla="*/ 415224 h 621517"/>
                    <a:gd name="connsiteX6" fmla="*/ 87089 w 369717"/>
                    <a:gd name="connsiteY6" fmla="*/ 483713 h 621517"/>
                    <a:gd name="connsiteX7" fmla="*/ 89027 w 369717"/>
                    <a:gd name="connsiteY7" fmla="*/ 568078 h 621517"/>
                    <a:gd name="connsiteX8" fmla="*/ 201842 w 369717"/>
                    <a:gd name="connsiteY8" fmla="*/ 603704 h 621517"/>
                    <a:gd name="connsiteX9" fmla="*/ 231531 w 369717"/>
                    <a:gd name="connsiteY9" fmla="*/ 621517 h 621517"/>
                    <a:gd name="connsiteX0" fmla="*/ 364509 w 369717"/>
                    <a:gd name="connsiteY0" fmla="*/ 0 h 621517"/>
                    <a:gd name="connsiteX1" fmla="*/ 230294 w 369717"/>
                    <a:gd name="connsiteY1" fmla="*/ 46677 h 621517"/>
                    <a:gd name="connsiteX2" fmla="*/ 141352 w 369717"/>
                    <a:gd name="connsiteY2" fmla="*/ 156152 h 621517"/>
                    <a:gd name="connsiteX3" fmla="*/ 39464 w 369717"/>
                    <a:gd name="connsiteY3" fmla="*/ 188768 h 621517"/>
                    <a:gd name="connsiteX4" fmla="*/ 60287 w 369717"/>
                    <a:gd name="connsiteY4" fmla="*/ 320634 h 621517"/>
                    <a:gd name="connsiteX5" fmla="*/ 663 w 369717"/>
                    <a:gd name="connsiteY5" fmla="*/ 415224 h 621517"/>
                    <a:gd name="connsiteX6" fmla="*/ 87089 w 369717"/>
                    <a:gd name="connsiteY6" fmla="*/ 483713 h 621517"/>
                    <a:gd name="connsiteX7" fmla="*/ 89027 w 369717"/>
                    <a:gd name="connsiteY7" fmla="*/ 568078 h 621517"/>
                    <a:gd name="connsiteX8" fmla="*/ 201842 w 369717"/>
                    <a:gd name="connsiteY8" fmla="*/ 603704 h 621517"/>
                    <a:gd name="connsiteX9" fmla="*/ 231531 w 369717"/>
                    <a:gd name="connsiteY9" fmla="*/ 621517 h 621517"/>
                    <a:gd name="connsiteX0" fmla="*/ 364509 w 369717"/>
                    <a:gd name="connsiteY0" fmla="*/ 0 h 621517"/>
                    <a:gd name="connsiteX1" fmla="*/ 230294 w 369717"/>
                    <a:gd name="connsiteY1" fmla="*/ 46677 h 621517"/>
                    <a:gd name="connsiteX2" fmla="*/ 141352 w 369717"/>
                    <a:gd name="connsiteY2" fmla="*/ 156152 h 621517"/>
                    <a:gd name="connsiteX3" fmla="*/ 39464 w 369717"/>
                    <a:gd name="connsiteY3" fmla="*/ 188768 h 621517"/>
                    <a:gd name="connsiteX4" fmla="*/ 60287 w 369717"/>
                    <a:gd name="connsiteY4" fmla="*/ 320634 h 621517"/>
                    <a:gd name="connsiteX5" fmla="*/ 663 w 369717"/>
                    <a:gd name="connsiteY5" fmla="*/ 415224 h 621517"/>
                    <a:gd name="connsiteX6" fmla="*/ 87089 w 369717"/>
                    <a:gd name="connsiteY6" fmla="*/ 483713 h 621517"/>
                    <a:gd name="connsiteX7" fmla="*/ 89027 w 369717"/>
                    <a:gd name="connsiteY7" fmla="*/ 568078 h 621517"/>
                    <a:gd name="connsiteX8" fmla="*/ 182792 w 369717"/>
                    <a:gd name="connsiteY8" fmla="*/ 575129 h 621517"/>
                    <a:gd name="connsiteX9" fmla="*/ 231531 w 369717"/>
                    <a:gd name="connsiteY9" fmla="*/ 621517 h 621517"/>
                    <a:gd name="connsiteX0" fmla="*/ 364509 w 369717"/>
                    <a:gd name="connsiteY0" fmla="*/ 0 h 621517"/>
                    <a:gd name="connsiteX1" fmla="*/ 230294 w 369717"/>
                    <a:gd name="connsiteY1" fmla="*/ 46677 h 621517"/>
                    <a:gd name="connsiteX2" fmla="*/ 141352 w 369717"/>
                    <a:gd name="connsiteY2" fmla="*/ 156152 h 621517"/>
                    <a:gd name="connsiteX3" fmla="*/ 39464 w 369717"/>
                    <a:gd name="connsiteY3" fmla="*/ 188768 h 621517"/>
                    <a:gd name="connsiteX4" fmla="*/ 60287 w 369717"/>
                    <a:gd name="connsiteY4" fmla="*/ 320634 h 621517"/>
                    <a:gd name="connsiteX5" fmla="*/ 663 w 369717"/>
                    <a:gd name="connsiteY5" fmla="*/ 415224 h 621517"/>
                    <a:gd name="connsiteX6" fmla="*/ 87089 w 369717"/>
                    <a:gd name="connsiteY6" fmla="*/ 483713 h 621517"/>
                    <a:gd name="connsiteX7" fmla="*/ 89027 w 369717"/>
                    <a:gd name="connsiteY7" fmla="*/ 568078 h 621517"/>
                    <a:gd name="connsiteX8" fmla="*/ 182792 w 369717"/>
                    <a:gd name="connsiteY8" fmla="*/ 575129 h 621517"/>
                    <a:gd name="connsiteX9" fmla="*/ 231531 w 369717"/>
                    <a:gd name="connsiteY9" fmla="*/ 621517 h 621517"/>
                    <a:gd name="connsiteX0" fmla="*/ 364509 w 369717"/>
                    <a:gd name="connsiteY0" fmla="*/ 0 h 665967"/>
                    <a:gd name="connsiteX1" fmla="*/ 230294 w 369717"/>
                    <a:gd name="connsiteY1" fmla="*/ 46677 h 665967"/>
                    <a:gd name="connsiteX2" fmla="*/ 141352 w 369717"/>
                    <a:gd name="connsiteY2" fmla="*/ 156152 h 665967"/>
                    <a:gd name="connsiteX3" fmla="*/ 39464 w 369717"/>
                    <a:gd name="connsiteY3" fmla="*/ 188768 h 665967"/>
                    <a:gd name="connsiteX4" fmla="*/ 60287 w 369717"/>
                    <a:gd name="connsiteY4" fmla="*/ 320634 h 665967"/>
                    <a:gd name="connsiteX5" fmla="*/ 663 w 369717"/>
                    <a:gd name="connsiteY5" fmla="*/ 415224 h 665967"/>
                    <a:gd name="connsiteX6" fmla="*/ 87089 w 369717"/>
                    <a:gd name="connsiteY6" fmla="*/ 483713 h 665967"/>
                    <a:gd name="connsiteX7" fmla="*/ 89027 w 369717"/>
                    <a:gd name="connsiteY7" fmla="*/ 568078 h 665967"/>
                    <a:gd name="connsiteX8" fmla="*/ 182792 w 369717"/>
                    <a:gd name="connsiteY8" fmla="*/ 575129 h 665967"/>
                    <a:gd name="connsiteX9" fmla="*/ 218831 w 369717"/>
                    <a:gd name="connsiteY9" fmla="*/ 665967 h 665967"/>
                    <a:gd name="connsiteX0" fmla="*/ 364509 w 369717"/>
                    <a:gd name="connsiteY0" fmla="*/ 0 h 621517"/>
                    <a:gd name="connsiteX1" fmla="*/ 230294 w 369717"/>
                    <a:gd name="connsiteY1" fmla="*/ 46677 h 621517"/>
                    <a:gd name="connsiteX2" fmla="*/ 141352 w 369717"/>
                    <a:gd name="connsiteY2" fmla="*/ 156152 h 621517"/>
                    <a:gd name="connsiteX3" fmla="*/ 39464 w 369717"/>
                    <a:gd name="connsiteY3" fmla="*/ 188768 h 621517"/>
                    <a:gd name="connsiteX4" fmla="*/ 60287 w 369717"/>
                    <a:gd name="connsiteY4" fmla="*/ 320634 h 621517"/>
                    <a:gd name="connsiteX5" fmla="*/ 663 w 369717"/>
                    <a:gd name="connsiteY5" fmla="*/ 415224 h 621517"/>
                    <a:gd name="connsiteX6" fmla="*/ 87089 w 369717"/>
                    <a:gd name="connsiteY6" fmla="*/ 483713 h 621517"/>
                    <a:gd name="connsiteX7" fmla="*/ 89027 w 369717"/>
                    <a:gd name="connsiteY7" fmla="*/ 568078 h 621517"/>
                    <a:gd name="connsiteX8" fmla="*/ 182792 w 369717"/>
                    <a:gd name="connsiteY8" fmla="*/ 575129 h 621517"/>
                    <a:gd name="connsiteX9" fmla="*/ 250581 w 369717"/>
                    <a:gd name="connsiteY9" fmla="*/ 621517 h 621517"/>
                    <a:gd name="connsiteX0" fmla="*/ 364509 w 369717"/>
                    <a:gd name="connsiteY0" fmla="*/ 0 h 665967"/>
                    <a:gd name="connsiteX1" fmla="*/ 230294 w 369717"/>
                    <a:gd name="connsiteY1" fmla="*/ 46677 h 665967"/>
                    <a:gd name="connsiteX2" fmla="*/ 141352 w 369717"/>
                    <a:gd name="connsiteY2" fmla="*/ 156152 h 665967"/>
                    <a:gd name="connsiteX3" fmla="*/ 39464 w 369717"/>
                    <a:gd name="connsiteY3" fmla="*/ 188768 h 665967"/>
                    <a:gd name="connsiteX4" fmla="*/ 60287 w 369717"/>
                    <a:gd name="connsiteY4" fmla="*/ 320634 h 665967"/>
                    <a:gd name="connsiteX5" fmla="*/ 663 w 369717"/>
                    <a:gd name="connsiteY5" fmla="*/ 415224 h 665967"/>
                    <a:gd name="connsiteX6" fmla="*/ 87089 w 369717"/>
                    <a:gd name="connsiteY6" fmla="*/ 483713 h 665967"/>
                    <a:gd name="connsiteX7" fmla="*/ 89027 w 369717"/>
                    <a:gd name="connsiteY7" fmla="*/ 568078 h 665967"/>
                    <a:gd name="connsiteX8" fmla="*/ 182792 w 369717"/>
                    <a:gd name="connsiteY8" fmla="*/ 575129 h 665967"/>
                    <a:gd name="connsiteX9" fmla="*/ 234706 w 369717"/>
                    <a:gd name="connsiteY9" fmla="*/ 665967 h 665967"/>
                    <a:gd name="connsiteX0" fmla="*/ 364509 w 369717"/>
                    <a:gd name="connsiteY0" fmla="*/ 0 h 665967"/>
                    <a:gd name="connsiteX1" fmla="*/ 230294 w 369717"/>
                    <a:gd name="connsiteY1" fmla="*/ 46677 h 665967"/>
                    <a:gd name="connsiteX2" fmla="*/ 141352 w 369717"/>
                    <a:gd name="connsiteY2" fmla="*/ 156152 h 665967"/>
                    <a:gd name="connsiteX3" fmla="*/ 39464 w 369717"/>
                    <a:gd name="connsiteY3" fmla="*/ 188768 h 665967"/>
                    <a:gd name="connsiteX4" fmla="*/ 60287 w 369717"/>
                    <a:gd name="connsiteY4" fmla="*/ 320634 h 665967"/>
                    <a:gd name="connsiteX5" fmla="*/ 663 w 369717"/>
                    <a:gd name="connsiteY5" fmla="*/ 415224 h 665967"/>
                    <a:gd name="connsiteX6" fmla="*/ 87089 w 369717"/>
                    <a:gd name="connsiteY6" fmla="*/ 483713 h 665967"/>
                    <a:gd name="connsiteX7" fmla="*/ 89027 w 369717"/>
                    <a:gd name="connsiteY7" fmla="*/ 568078 h 665967"/>
                    <a:gd name="connsiteX8" fmla="*/ 182792 w 369717"/>
                    <a:gd name="connsiteY8" fmla="*/ 575129 h 665967"/>
                    <a:gd name="connsiteX9" fmla="*/ 234706 w 369717"/>
                    <a:gd name="connsiteY9" fmla="*/ 665967 h 665967"/>
                    <a:gd name="connsiteX0" fmla="*/ 364509 w 369717"/>
                    <a:gd name="connsiteY0" fmla="*/ 0 h 665967"/>
                    <a:gd name="connsiteX1" fmla="*/ 230294 w 369717"/>
                    <a:gd name="connsiteY1" fmla="*/ 46677 h 665967"/>
                    <a:gd name="connsiteX2" fmla="*/ 141352 w 369717"/>
                    <a:gd name="connsiteY2" fmla="*/ 156152 h 665967"/>
                    <a:gd name="connsiteX3" fmla="*/ 39464 w 369717"/>
                    <a:gd name="connsiteY3" fmla="*/ 188768 h 665967"/>
                    <a:gd name="connsiteX4" fmla="*/ 60287 w 369717"/>
                    <a:gd name="connsiteY4" fmla="*/ 320634 h 665967"/>
                    <a:gd name="connsiteX5" fmla="*/ 663 w 369717"/>
                    <a:gd name="connsiteY5" fmla="*/ 415224 h 665967"/>
                    <a:gd name="connsiteX6" fmla="*/ 87089 w 369717"/>
                    <a:gd name="connsiteY6" fmla="*/ 483713 h 665967"/>
                    <a:gd name="connsiteX7" fmla="*/ 89027 w 369717"/>
                    <a:gd name="connsiteY7" fmla="*/ 568078 h 665967"/>
                    <a:gd name="connsiteX8" fmla="*/ 182792 w 369717"/>
                    <a:gd name="connsiteY8" fmla="*/ 575129 h 665967"/>
                    <a:gd name="connsiteX9" fmla="*/ 234706 w 369717"/>
                    <a:gd name="connsiteY9" fmla="*/ 665967 h 665967"/>
                    <a:gd name="connsiteX0" fmla="*/ 364509 w 369717"/>
                    <a:gd name="connsiteY0" fmla="*/ 0 h 665967"/>
                    <a:gd name="connsiteX1" fmla="*/ 230294 w 369717"/>
                    <a:gd name="connsiteY1" fmla="*/ 46677 h 665967"/>
                    <a:gd name="connsiteX2" fmla="*/ 141352 w 369717"/>
                    <a:gd name="connsiteY2" fmla="*/ 156152 h 665967"/>
                    <a:gd name="connsiteX3" fmla="*/ 39464 w 369717"/>
                    <a:gd name="connsiteY3" fmla="*/ 188768 h 665967"/>
                    <a:gd name="connsiteX4" fmla="*/ 60287 w 369717"/>
                    <a:gd name="connsiteY4" fmla="*/ 320634 h 665967"/>
                    <a:gd name="connsiteX5" fmla="*/ 663 w 369717"/>
                    <a:gd name="connsiteY5" fmla="*/ 415224 h 665967"/>
                    <a:gd name="connsiteX6" fmla="*/ 87089 w 369717"/>
                    <a:gd name="connsiteY6" fmla="*/ 483713 h 665967"/>
                    <a:gd name="connsiteX7" fmla="*/ 89027 w 369717"/>
                    <a:gd name="connsiteY7" fmla="*/ 568078 h 665967"/>
                    <a:gd name="connsiteX8" fmla="*/ 182792 w 369717"/>
                    <a:gd name="connsiteY8" fmla="*/ 575129 h 665967"/>
                    <a:gd name="connsiteX9" fmla="*/ 234706 w 369717"/>
                    <a:gd name="connsiteY9" fmla="*/ 665967 h 665967"/>
                    <a:gd name="connsiteX0" fmla="*/ 364509 w 369717"/>
                    <a:gd name="connsiteY0" fmla="*/ 0 h 665967"/>
                    <a:gd name="connsiteX1" fmla="*/ 230294 w 369717"/>
                    <a:gd name="connsiteY1" fmla="*/ 46677 h 665967"/>
                    <a:gd name="connsiteX2" fmla="*/ 141352 w 369717"/>
                    <a:gd name="connsiteY2" fmla="*/ 156152 h 665967"/>
                    <a:gd name="connsiteX3" fmla="*/ 39464 w 369717"/>
                    <a:gd name="connsiteY3" fmla="*/ 188768 h 665967"/>
                    <a:gd name="connsiteX4" fmla="*/ 60287 w 369717"/>
                    <a:gd name="connsiteY4" fmla="*/ 320634 h 665967"/>
                    <a:gd name="connsiteX5" fmla="*/ 663 w 369717"/>
                    <a:gd name="connsiteY5" fmla="*/ 415224 h 665967"/>
                    <a:gd name="connsiteX6" fmla="*/ 87089 w 369717"/>
                    <a:gd name="connsiteY6" fmla="*/ 483713 h 665967"/>
                    <a:gd name="connsiteX7" fmla="*/ 89027 w 369717"/>
                    <a:gd name="connsiteY7" fmla="*/ 568078 h 665967"/>
                    <a:gd name="connsiteX8" fmla="*/ 182792 w 369717"/>
                    <a:gd name="connsiteY8" fmla="*/ 575129 h 665967"/>
                    <a:gd name="connsiteX9" fmla="*/ 234706 w 369717"/>
                    <a:gd name="connsiteY9" fmla="*/ 665967 h 665967"/>
                    <a:gd name="connsiteX0" fmla="*/ 351809 w 356507"/>
                    <a:gd name="connsiteY0" fmla="*/ 0 h 646917"/>
                    <a:gd name="connsiteX1" fmla="*/ 230294 w 356507"/>
                    <a:gd name="connsiteY1" fmla="*/ 27627 h 646917"/>
                    <a:gd name="connsiteX2" fmla="*/ 141352 w 356507"/>
                    <a:gd name="connsiteY2" fmla="*/ 137102 h 646917"/>
                    <a:gd name="connsiteX3" fmla="*/ 39464 w 356507"/>
                    <a:gd name="connsiteY3" fmla="*/ 169718 h 646917"/>
                    <a:gd name="connsiteX4" fmla="*/ 60287 w 356507"/>
                    <a:gd name="connsiteY4" fmla="*/ 301584 h 646917"/>
                    <a:gd name="connsiteX5" fmla="*/ 663 w 356507"/>
                    <a:gd name="connsiteY5" fmla="*/ 396174 h 646917"/>
                    <a:gd name="connsiteX6" fmla="*/ 87089 w 356507"/>
                    <a:gd name="connsiteY6" fmla="*/ 464663 h 646917"/>
                    <a:gd name="connsiteX7" fmla="*/ 89027 w 356507"/>
                    <a:gd name="connsiteY7" fmla="*/ 549028 h 646917"/>
                    <a:gd name="connsiteX8" fmla="*/ 182792 w 356507"/>
                    <a:gd name="connsiteY8" fmla="*/ 556079 h 646917"/>
                    <a:gd name="connsiteX9" fmla="*/ 234706 w 356507"/>
                    <a:gd name="connsiteY9" fmla="*/ 646917 h 646917"/>
                    <a:gd name="connsiteX0" fmla="*/ 351809 w 357495"/>
                    <a:gd name="connsiteY0" fmla="*/ 0 h 646917"/>
                    <a:gd name="connsiteX1" fmla="*/ 230294 w 357495"/>
                    <a:gd name="connsiteY1" fmla="*/ 27627 h 646917"/>
                    <a:gd name="connsiteX2" fmla="*/ 141352 w 357495"/>
                    <a:gd name="connsiteY2" fmla="*/ 137102 h 646917"/>
                    <a:gd name="connsiteX3" fmla="*/ 39464 w 357495"/>
                    <a:gd name="connsiteY3" fmla="*/ 169718 h 646917"/>
                    <a:gd name="connsiteX4" fmla="*/ 60287 w 357495"/>
                    <a:gd name="connsiteY4" fmla="*/ 301584 h 646917"/>
                    <a:gd name="connsiteX5" fmla="*/ 663 w 357495"/>
                    <a:gd name="connsiteY5" fmla="*/ 396174 h 646917"/>
                    <a:gd name="connsiteX6" fmla="*/ 87089 w 357495"/>
                    <a:gd name="connsiteY6" fmla="*/ 464663 h 646917"/>
                    <a:gd name="connsiteX7" fmla="*/ 89027 w 357495"/>
                    <a:gd name="connsiteY7" fmla="*/ 549028 h 646917"/>
                    <a:gd name="connsiteX8" fmla="*/ 182792 w 357495"/>
                    <a:gd name="connsiteY8" fmla="*/ 556079 h 646917"/>
                    <a:gd name="connsiteX9" fmla="*/ 234706 w 357495"/>
                    <a:gd name="connsiteY9" fmla="*/ 646917 h 646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495" h="646917">
                      <a:moveTo>
                        <a:pt x="351809" y="0"/>
                      </a:moveTo>
                      <a:cubicBezTo>
                        <a:pt x="381085" y="111661"/>
                        <a:pt x="290770" y="-1573"/>
                        <a:pt x="230294" y="27627"/>
                      </a:cubicBezTo>
                      <a:cubicBezTo>
                        <a:pt x="169818" y="56827"/>
                        <a:pt x="173157" y="113420"/>
                        <a:pt x="141352" y="137102"/>
                      </a:cubicBezTo>
                      <a:cubicBezTo>
                        <a:pt x="109547" y="160784"/>
                        <a:pt x="72025" y="123254"/>
                        <a:pt x="39464" y="169718"/>
                      </a:cubicBezTo>
                      <a:cubicBezTo>
                        <a:pt x="6903" y="216182"/>
                        <a:pt x="66754" y="263841"/>
                        <a:pt x="60287" y="301584"/>
                      </a:cubicBezTo>
                      <a:cubicBezTo>
                        <a:pt x="53820" y="339327"/>
                        <a:pt x="-6979" y="337244"/>
                        <a:pt x="663" y="396174"/>
                      </a:cubicBezTo>
                      <a:cubicBezTo>
                        <a:pt x="8305" y="455104"/>
                        <a:pt x="75537" y="416962"/>
                        <a:pt x="87089" y="464663"/>
                      </a:cubicBezTo>
                      <a:cubicBezTo>
                        <a:pt x="98641" y="512364"/>
                        <a:pt x="50852" y="511567"/>
                        <a:pt x="89027" y="549028"/>
                      </a:cubicBezTo>
                      <a:cubicBezTo>
                        <a:pt x="127202" y="586489"/>
                        <a:pt x="159041" y="547173"/>
                        <a:pt x="182792" y="556079"/>
                      </a:cubicBezTo>
                      <a:cubicBezTo>
                        <a:pt x="276393" y="568161"/>
                        <a:pt x="231737" y="642464"/>
                        <a:pt x="234706" y="646917"/>
                      </a:cubicBezTo>
                    </a:path>
                  </a:pathLst>
                </a:custGeom>
                <a:noFill/>
                <a:ln w="19050" cap="flat" cmpd="sng" algn="ctr">
                  <a:solidFill>
                    <a:srgbClr val="CC0000"/>
                  </a:solidFill>
                  <a:prstDash val="solid"/>
                  <a:miter lim="800000"/>
                </a:ln>
                <a:effectLst/>
              </p:spPr>
              <p:txBody>
                <a:bodyPr rtlCol="0" anchor="ctr"/>
                <a:lstStyle/>
                <a:p>
                  <a:pPr marL="0" marR="0" lvl="0" indent="0" algn="ctr"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63" name="Freeform 1292">
                  <a:extLst>
                    <a:ext uri="{FF2B5EF4-FFF2-40B4-BE49-F238E27FC236}">
                      <a16:creationId xmlns:a16="http://schemas.microsoft.com/office/drawing/2014/main" id="{A1DAA2C1-D360-48C3-8717-1A767E6DC058}"/>
                    </a:ext>
                  </a:extLst>
                </p:cNvPr>
                <p:cNvSpPr/>
                <p:nvPr/>
              </p:nvSpPr>
              <p:spPr>
                <a:xfrm>
                  <a:off x="5553807" y="2026584"/>
                  <a:ext cx="334703" cy="498888"/>
                </a:xfrm>
                <a:custGeom>
                  <a:avLst/>
                  <a:gdLst>
                    <a:gd name="connsiteX0" fmla="*/ 332509 w 368644"/>
                    <a:gd name="connsiteY0" fmla="*/ 0 h 451263"/>
                    <a:gd name="connsiteX1" fmla="*/ 368135 w 368644"/>
                    <a:gd name="connsiteY1" fmla="*/ 106878 h 451263"/>
                    <a:gd name="connsiteX2" fmla="*/ 308758 w 368644"/>
                    <a:gd name="connsiteY2" fmla="*/ 195943 h 451263"/>
                    <a:gd name="connsiteX3" fmla="*/ 273132 w 368644"/>
                    <a:gd name="connsiteY3" fmla="*/ 296883 h 451263"/>
                    <a:gd name="connsiteX4" fmla="*/ 255319 w 368644"/>
                    <a:gd name="connsiteY4" fmla="*/ 385948 h 451263"/>
                    <a:gd name="connsiteX5" fmla="*/ 77189 w 368644"/>
                    <a:gd name="connsiteY5" fmla="*/ 385948 h 451263"/>
                    <a:gd name="connsiteX6" fmla="*/ 0 w 368644"/>
                    <a:gd name="connsiteY6" fmla="*/ 451263 h 451263"/>
                    <a:gd name="connsiteX0" fmla="*/ 332509 w 368644"/>
                    <a:gd name="connsiteY0" fmla="*/ 0 h 451263"/>
                    <a:gd name="connsiteX1" fmla="*/ 368135 w 368644"/>
                    <a:gd name="connsiteY1" fmla="*/ 106878 h 451263"/>
                    <a:gd name="connsiteX2" fmla="*/ 308758 w 368644"/>
                    <a:gd name="connsiteY2" fmla="*/ 195943 h 451263"/>
                    <a:gd name="connsiteX3" fmla="*/ 225507 w 368644"/>
                    <a:gd name="connsiteY3" fmla="*/ 249258 h 451263"/>
                    <a:gd name="connsiteX4" fmla="*/ 255319 w 368644"/>
                    <a:gd name="connsiteY4" fmla="*/ 385948 h 451263"/>
                    <a:gd name="connsiteX5" fmla="*/ 77189 w 368644"/>
                    <a:gd name="connsiteY5" fmla="*/ 385948 h 451263"/>
                    <a:gd name="connsiteX6" fmla="*/ 0 w 368644"/>
                    <a:gd name="connsiteY6" fmla="*/ 451263 h 451263"/>
                    <a:gd name="connsiteX0" fmla="*/ 332509 w 368644"/>
                    <a:gd name="connsiteY0" fmla="*/ 0 h 451263"/>
                    <a:gd name="connsiteX1" fmla="*/ 368135 w 368644"/>
                    <a:gd name="connsiteY1" fmla="*/ 106878 h 451263"/>
                    <a:gd name="connsiteX2" fmla="*/ 308758 w 368644"/>
                    <a:gd name="connsiteY2" fmla="*/ 195943 h 451263"/>
                    <a:gd name="connsiteX3" fmla="*/ 225507 w 368644"/>
                    <a:gd name="connsiteY3" fmla="*/ 249258 h 451263"/>
                    <a:gd name="connsiteX4" fmla="*/ 255319 w 368644"/>
                    <a:gd name="connsiteY4" fmla="*/ 385948 h 451263"/>
                    <a:gd name="connsiteX5" fmla="*/ 77189 w 368644"/>
                    <a:gd name="connsiteY5" fmla="*/ 385948 h 451263"/>
                    <a:gd name="connsiteX6" fmla="*/ 0 w 368644"/>
                    <a:gd name="connsiteY6" fmla="*/ 451263 h 451263"/>
                    <a:gd name="connsiteX0" fmla="*/ 332509 w 368644"/>
                    <a:gd name="connsiteY0" fmla="*/ 0 h 451263"/>
                    <a:gd name="connsiteX1" fmla="*/ 368135 w 368644"/>
                    <a:gd name="connsiteY1" fmla="*/ 106878 h 451263"/>
                    <a:gd name="connsiteX2" fmla="*/ 308758 w 368644"/>
                    <a:gd name="connsiteY2" fmla="*/ 195943 h 451263"/>
                    <a:gd name="connsiteX3" fmla="*/ 225507 w 368644"/>
                    <a:gd name="connsiteY3" fmla="*/ 249258 h 451263"/>
                    <a:gd name="connsiteX4" fmla="*/ 255319 w 368644"/>
                    <a:gd name="connsiteY4" fmla="*/ 385948 h 451263"/>
                    <a:gd name="connsiteX5" fmla="*/ 77189 w 368644"/>
                    <a:gd name="connsiteY5" fmla="*/ 385948 h 451263"/>
                    <a:gd name="connsiteX6" fmla="*/ 0 w 368644"/>
                    <a:gd name="connsiteY6" fmla="*/ 451263 h 451263"/>
                    <a:gd name="connsiteX0" fmla="*/ 332509 w 370023"/>
                    <a:gd name="connsiteY0" fmla="*/ 0 h 451263"/>
                    <a:gd name="connsiteX1" fmla="*/ 368135 w 370023"/>
                    <a:gd name="connsiteY1" fmla="*/ 106878 h 451263"/>
                    <a:gd name="connsiteX2" fmla="*/ 350033 w 370023"/>
                    <a:gd name="connsiteY2" fmla="*/ 192768 h 451263"/>
                    <a:gd name="connsiteX3" fmla="*/ 225507 w 370023"/>
                    <a:gd name="connsiteY3" fmla="*/ 249258 h 451263"/>
                    <a:gd name="connsiteX4" fmla="*/ 255319 w 370023"/>
                    <a:gd name="connsiteY4" fmla="*/ 385948 h 451263"/>
                    <a:gd name="connsiteX5" fmla="*/ 77189 w 370023"/>
                    <a:gd name="connsiteY5" fmla="*/ 385948 h 451263"/>
                    <a:gd name="connsiteX6" fmla="*/ 0 w 370023"/>
                    <a:gd name="connsiteY6" fmla="*/ 451263 h 451263"/>
                    <a:gd name="connsiteX0" fmla="*/ 332509 w 369157"/>
                    <a:gd name="connsiteY0" fmla="*/ 0 h 451263"/>
                    <a:gd name="connsiteX1" fmla="*/ 368135 w 369157"/>
                    <a:gd name="connsiteY1" fmla="*/ 106878 h 451263"/>
                    <a:gd name="connsiteX2" fmla="*/ 350033 w 369157"/>
                    <a:gd name="connsiteY2" fmla="*/ 192768 h 451263"/>
                    <a:gd name="connsiteX3" fmla="*/ 257257 w 369157"/>
                    <a:gd name="connsiteY3" fmla="*/ 261958 h 451263"/>
                    <a:gd name="connsiteX4" fmla="*/ 255319 w 369157"/>
                    <a:gd name="connsiteY4" fmla="*/ 385948 h 451263"/>
                    <a:gd name="connsiteX5" fmla="*/ 77189 w 369157"/>
                    <a:gd name="connsiteY5" fmla="*/ 385948 h 451263"/>
                    <a:gd name="connsiteX6" fmla="*/ 0 w 369157"/>
                    <a:gd name="connsiteY6" fmla="*/ 451263 h 451263"/>
                    <a:gd name="connsiteX0" fmla="*/ 332509 w 369157"/>
                    <a:gd name="connsiteY0" fmla="*/ 0 h 451263"/>
                    <a:gd name="connsiteX1" fmla="*/ 368135 w 369157"/>
                    <a:gd name="connsiteY1" fmla="*/ 106878 h 451263"/>
                    <a:gd name="connsiteX2" fmla="*/ 350033 w 369157"/>
                    <a:gd name="connsiteY2" fmla="*/ 192768 h 451263"/>
                    <a:gd name="connsiteX3" fmla="*/ 257257 w 369157"/>
                    <a:gd name="connsiteY3" fmla="*/ 261958 h 451263"/>
                    <a:gd name="connsiteX4" fmla="*/ 255319 w 369157"/>
                    <a:gd name="connsiteY4" fmla="*/ 385948 h 451263"/>
                    <a:gd name="connsiteX5" fmla="*/ 77189 w 369157"/>
                    <a:gd name="connsiteY5" fmla="*/ 385948 h 451263"/>
                    <a:gd name="connsiteX6" fmla="*/ 0 w 369157"/>
                    <a:gd name="connsiteY6" fmla="*/ 451263 h 451263"/>
                    <a:gd name="connsiteX0" fmla="*/ 332509 w 376678"/>
                    <a:gd name="connsiteY0" fmla="*/ 0 h 451263"/>
                    <a:gd name="connsiteX1" fmla="*/ 368135 w 376678"/>
                    <a:gd name="connsiteY1" fmla="*/ 106878 h 451263"/>
                    <a:gd name="connsiteX2" fmla="*/ 350033 w 376678"/>
                    <a:gd name="connsiteY2" fmla="*/ 192768 h 451263"/>
                    <a:gd name="connsiteX3" fmla="*/ 257257 w 376678"/>
                    <a:gd name="connsiteY3" fmla="*/ 261958 h 451263"/>
                    <a:gd name="connsiteX4" fmla="*/ 255319 w 376678"/>
                    <a:gd name="connsiteY4" fmla="*/ 385948 h 451263"/>
                    <a:gd name="connsiteX5" fmla="*/ 77189 w 376678"/>
                    <a:gd name="connsiteY5" fmla="*/ 385948 h 451263"/>
                    <a:gd name="connsiteX6" fmla="*/ 0 w 376678"/>
                    <a:gd name="connsiteY6" fmla="*/ 451263 h 451263"/>
                    <a:gd name="connsiteX0" fmla="*/ 332509 w 352215"/>
                    <a:gd name="connsiteY0" fmla="*/ 0 h 451263"/>
                    <a:gd name="connsiteX1" fmla="*/ 323685 w 352215"/>
                    <a:gd name="connsiteY1" fmla="*/ 91003 h 451263"/>
                    <a:gd name="connsiteX2" fmla="*/ 350033 w 352215"/>
                    <a:gd name="connsiteY2" fmla="*/ 192768 h 451263"/>
                    <a:gd name="connsiteX3" fmla="*/ 257257 w 352215"/>
                    <a:gd name="connsiteY3" fmla="*/ 261958 h 451263"/>
                    <a:gd name="connsiteX4" fmla="*/ 255319 w 352215"/>
                    <a:gd name="connsiteY4" fmla="*/ 385948 h 451263"/>
                    <a:gd name="connsiteX5" fmla="*/ 77189 w 352215"/>
                    <a:gd name="connsiteY5" fmla="*/ 385948 h 451263"/>
                    <a:gd name="connsiteX6" fmla="*/ 0 w 352215"/>
                    <a:gd name="connsiteY6" fmla="*/ 451263 h 451263"/>
                    <a:gd name="connsiteX0" fmla="*/ 332509 w 352573"/>
                    <a:gd name="connsiteY0" fmla="*/ 0 h 451263"/>
                    <a:gd name="connsiteX1" fmla="*/ 323685 w 352573"/>
                    <a:gd name="connsiteY1" fmla="*/ 91003 h 451263"/>
                    <a:gd name="connsiteX2" fmla="*/ 350033 w 352573"/>
                    <a:gd name="connsiteY2" fmla="*/ 192768 h 451263"/>
                    <a:gd name="connsiteX3" fmla="*/ 257257 w 352573"/>
                    <a:gd name="connsiteY3" fmla="*/ 261958 h 451263"/>
                    <a:gd name="connsiteX4" fmla="*/ 255319 w 352573"/>
                    <a:gd name="connsiteY4" fmla="*/ 385948 h 451263"/>
                    <a:gd name="connsiteX5" fmla="*/ 77189 w 352573"/>
                    <a:gd name="connsiteY5" fmla="*/ 385948 h 451263"/>
                    <a:gd name="connsiteX6" fmla="*/ 0 w 352573"/>
                    <a:gd name="connsiteY6" fmla="*/ 451263 h 451263"/>
                    <a:gd name="connsiteX0" fmla="*/ 354734 w 359361"/>
                    <a:gd name="connsiteY0" fmla="*/ 0 h 486188"/>
                    <a:gd name="connsiteX1" fmla="*/ 323685 w 359361"/>
                    <a:gd name="connsiteY1" fmla="*/ 125928 h 486188"/>
                    <a:gd name="connsiteX2" fmla="*/ 350033 w 359361"/>
                    <a:gd name="connsiteY2" fmla="*/ 227693 h 486188"/>
                    <a:gd name="connsiteX3" fmla="*/ 257257 w 359361"/>
                    <a:gd name="connsiteY3" fmla="*/ 296883 h 486188"/>
                    <a:gd name="connsiteX4" fmla="*/ 255319 w 359361"/>
                    <a:gd name="connsiteY4" fmla="*/ 420873 h 486188"/>
                    <a:gd name="connsiteX5" fmla="*/ 77189 w 359361"/>
                    <a:gd name="connsiteY5" fmla="*/ 420873 h 486188"/>
                    <a:gd name="connsiteX6" fmla="*/ 0 w 359361"/>
                    <a:gd name="connsiteY6" fmla="*/ 486188 h 486188"/>
                    <a:gd name="connsiteX0" fmla="*/ 354734 w 381154"/>
                    <a:gd name="connsiteY0" fmla="*/ 0 h 486188"/>
                    <a:gd name="connsiteX1" fmla="*/ 323685 w 381154"/>
                    <a:gd name="connsiteY1" fmla="*/ 125928 h 486188"/>
                    <a:gd name="connsiteX2" fmla="*/ 350033 w 381154"/>
                    <a:gd name="connsiteY2" fmla="*/ 227693 h 486188"/>
                    <a:gd name="connsiteX3" fmla="*/ 257257 w 381154"/>
                    <a:gd name="connsiteY3" fmla="*/ 296883 h 486188"/>
                    <a:gd name="connsiteX4" fmla="*/ 255319 w 381154"/>
                    <a:gd name="connsiteY4" fmla="*/ 420873 h 486188"/>
                    <a:gd name="connsiteX5" fmla="*/ 77189 w 381154"/>
                    <a:gd name="connsiteY5" fmla="*/ 420873 h 486188"/>
                    <a:gd name="connsiteX6" fmla="*/ 0 w 381154"/>
                    <a:gd name="connsiteY6" fmla="*/ 486188 h 486188"/>
                    <a:gd name="connsiteX0" fmla="*/ 326159 w 357476"/>
                    <a:gd name="connsiteY0" fmla="*/ 0 h 511588"/>
                    <a:gd name="connsiteX1" fmla="*/ 323685 w 357476"/>
                    <a:gd name="connsiteY1" fmla="*/ 151328 h 511588"/>
                    <a:gd name="connsiteX2" fmla="*/ 350033 w 357476"/>
                    <a:gd name="connsiteY2" fmla="*/ 253093 h 511588"/>
                    <a:gd name="connsiteX3" fmla="*/ 257257 w 357476"/>
                    <a:gd name="connsiteY3" fmla="*/ 322283 h 511588"/>
                    <a:gd name="connsiteX4" fmla="*/ 255319 w 357476"/>
                    <a:gd name="connsiteY4" fmla="*/ 446273 h 511588"/>
                    <a:gd name="connsiteX5" fmla="*/ 77189 w 357476"/>
                    <a:gd name="connsiteY5" fmla="*/ 446273 h 511588"/>
                    <a:gd name="connsiteX6" fmla="*/ 0 w 357476"/>
                    <a:gd name="connsiteY6" fmla="*/ 511588 h 511588"/>
                    <a:gd name="connsiteX0" fmla="*/ 326159 w 358046"/>
                    <a:gd name="connsiteY0" fmla="*/ 0 h 511588"/>
                    <a:gd name="connsiteX1" fmla="*/ 323685 w 358046"/>
                    <a:gd name="connsiteY1" fmla="*/ 151328 h 511588"/>
                    <a:gd name="connsiteX2" fmla="*/ 350033 w 358046"/>
                    <a:gd name="connsiteY2" fmla="*/ 253093 h 511588"/>
                    <a:gd name="connsiteX3" fmla="*/ 257257 w 358046"/>
                    <a:gd name="connsiteY3" fmla="*/ 322283 h 511588"/>
                    <a:gd name="connsiteX4" fmla="*/ 255319 w 358046"/>
                    <a:gd name="connsiteY4" fmla="*/ 446273 h 511588"/>
                    <a:gd name="connsiteX5" fmla="*/ 77189 w 358046"/>
                    <a:gd name="connsiteY5" fmla="*/ 446273 h 511588"/>
                    <a:gd name="connsiteX6" fmla="*/ 0 w 358046"/>
                    <a:gd name="connsiteY6" fmla="*/ 511588 h 511588"/>
                    <a:gd name="connsiteX0" fmla="*/ 326159 w 372612"/>
                    <a:gd name="connsiteY0" fmla="*/ 0 h 511588"/>
                    <a:gd name="connsiteX1" fmla="*/ 323685 w 372612"/>
                    <a:gd name="connsiteY1" fmla="*/ 151328 h 511588"/>
                    <a:gd name="connsiteX2" fmla="*/ 365908 w 372612"/>
                    <a:gd name="connsiteY2" fmla="*/ 256268 h 511588"/>
                    <a:gd name="connsiteX3" fmla="*/ 257257 w 372612"/>
                    <a:gd name="connsiteY3" fmla="*/ 322283 h 511588"/>
                    <a:gd name="connsiteX4" fmla="*/ 255319 w 372612"/>
                    <a:gd name="connsiteY4" fmla="*/ 446273 h 511588"/>
                    <a:gd name="connsiteX5" fmla="*/ 77189 w 372612"/>
                    <a:gd name="connsiteY5" fmla="*/ 446273 h 511588"/>
                    <a:gd name="connsiteX6" fmla="*/ 0 w 372612"/>
                    <a:gd name="connsiteY6" fmla="*/ 511588 h 511588"/>
                    <a:gd name="connsiteX0" fmla="*/ 326159 w 372612"/>
                    <a:gd name="connsiteY0" fmla="*/ 0 h 511588"/>
                    <a:gd name="connsiteX1" fmla="*/ 323685 w 372612"/>
                    <a:gd name="connsiteY1" fmla="*/ 151328 h 511588"/>
                    <a:gd name="connsiteX2" fmla="*/ 365908 w 372612"/>
                    <a:gd name="connsiteY2" fmla="*/ 256268 h 511588"/>
                    <a:gd name="connsiteX3" fmla="*/ 257257 w 372612"/>
                    <a:gd name="connsiteY3" fmla="*/ 322283 h 511588"/>
                    <a:gd name="connsiteX4" fmla="*/ 255319 w 372612"/>
                    <a:gd name="connsiteY4" fmla="*/ 446273 h 511588"/>
                    <a:gd name="connsiteX5" fmla="*/ 77189 w 372612"/>
                    <a:gd name="connsiteY5" fmla="*/ 446273 h 511588"/>
                    <a:gd name="connsiteX6" fmla="*/ 0 w 372612"/>
                    <a:gd name="connsiteY6" fmla="*/ 511588 h 511588"/>
                    <a:gd name="connsiteX0" fmla="*/ 326159 w 372612"/>
                    <a:gd name="connsiteY0" fmla="*/ 0 h 511588"/>
                    <a:gd name="connsiteX1" fmla="*/ 323685 w 372612"/>
                    <a:gd name="connsiteY1" fmla="*/ 151328 h 511588"/>
                    <a:gd name="connsiteX2" fmla="*/ 365908 w 372612"/>
                    <a:gd name="connsiteY2" fmla="*/ 256268 h 511588"/>
                    <a:gd name="connsiteX3" fmla="*/ 257257 w 372612"/>
                    <a:gd name="connsiteY3" fmla="*/ 322283 h 511588"/>
                    <a:gd name="connsiteX4" fmla="*/ 255319 w 372612"/>
                    <a:gd name="connsiteY4" fmla="*/ 446273 h 511588"/>
                    <a:gd name="connsiteX5" fmla="*/ 74014 w 372612"/>
                    <a:gd name="connsiteY5" fmla="*/ 462148 h 511588"/>
                    <a:gd name="connsiteX6" fmla="*/ 0 w 372612"/>
                    <a:gd name="connsiteY6" fmla="*/ 511588 h 511588"/>
                    <a:gd name="connsiteX0" fmla="*/ 326159 w 372612"/>
                    <a:gd name="connsiteY0" fmla="*/ 0 h 511588"/>
                    <a:gd name="connsiteX1" fmla="*/ 323685 w 372612"/>
                    <a:gd name="connsiteY1" fmla="*/ 151328 h 511588"/>
                    <a:gd name="connsiteX2" fmla="*/ 365908 w 372612"/>
                    <a:gd name="connsiteY2" fmla="*/ 256268 h 511588"/>
                    <a:gd name="connsiteX3" fmla="*/ 257257 w 372612"/>
                    <a:gd name="connsiteY3" fmla="*/ 322283 h 511588"/>
                    <a:gd name="connsiteX4" fmla="*/ 255319 w 372612"/>
                    <a:gd name="connsiteY4" fmla="*/ 446273 h 511588"/>
                    <a:gd name="connsiteX5" fmla="*/ 74014 w 372612"/>
                    <a:gd name="connsiteY5" fmla="*/ 462148 h 511588"/>
                    <a:gd name="connsiteX6" fmla="*/ 0 w 372612"/>
                    <a:gd name="connsiteY6" fmla="*/ 511588 h 511588"/>
                    <a:gd name="connsiteX0" fmla="*/ 319809 w 366262"/>
                    <a:gd name="connsiteY0" fmla="*/ 0 h 533813"/>
                    <a:gd name="connsiteX1" fmla="*/ 317335 w 366262"/>
                    <a:gd name="connsiteY1" fmla="*/ 151328 h 533813"/>
                    <a:gd name="connsiteX2" fmla="*/ 359558 w 366262"/>
                    <a:gd name="connsiteY2" fmla="*/ 256268 h 533813"/>
                    <a:gd name="connsiteX3" fmla="*/ 250907 w 366262"/>
                    <a:gd name="connsiteY3" fmla="*/ 322283 h 533813"/>
                    <a:gd name="connsiteX4" fmla="*/ 248969 w 366262"/>
                    <a:gd name="connsiteY4" fmla="*/ 446273 h 533813"/>
                    <a:gd name="connsiteX5" fmla="*/ 67664 w 366262"/>
                    <a:gd name="connsiteY5" fmla="*/ 462148 h 533813"/>
                    <a:gd name="connsiteX6" fmla="*/ 0 w 366262"/>
                    <a:gd name="connsiteY6" fmla="*/ 533813 h 533813"/>
                    <a:gd name="connsiteX0" fmla="*/ 320334 w 366787"/>
                    <a:gd name="connsiteY0" fmla="*/ 0 h 533813"/>
                    <a:gd name="connsiteX1" fmla="*/ 317860 w 366787"/>
                    <a:gd name="connsiteY1" fmla="*/ 151328 h 533813"/>
                    <a:gd name="connsiteX2" fmla="*/ 360083 w 366787"/>
                    <a:gd name="connsiteY2" fmla="*/ 256268 h 533813"/>
                    <a:gd name="connsiteX3" fmla="*/ 251432 w 366787"/>
                    <a:gd name="connsiteY3" fmla="*/ 322283 h 533813"/>
                    <a:gd name="connsiteX4" fmla="*/ 249494 w 366787"/>
                    <a:gd name="connsiteY4" fmla="*/ 446273 h 533813"/>
                    <a:gd name="connsiteX5" fmla="*/ 68189 w 366787"/>
                    <a:gd name="connsiteY5" fmla="*/ 462148 h 533813"/>
                    <a:gd name="connsiteX6" fmla="*/ 525 w 366787"/>
                    <a:gd name="connsiteY6" fmla="*/ 533813 h 533813"/>
                    <a:gd name="connsiteX0" fmla="*/ 320334 w 366787"/>
                    <a:gd name="connsiteY0" fmla="*/ 0 h 533813"/>
                    <a:gd name="connsiteX1" fmla="*/ 317860 w 366787"/>
                    <a:gd name="connsiteY1" fmla="*/ 151328 h 533813"/>
                    <a:gd name="connsiteX2" fmla="*/ 360083 w 366787"/>
                    <a:gd name="connsiteY2" fmla="*/ 256268 h 533813"/>
                    <a:gd name="connsiteX3" fmla="*/ 251432 w 366787"/>
                    <a:gd name="connsiteY3" fmla="*/ 322283 h 533813"/>
                    <a:gd name="connsiteX4" fmla="*/ 227269 w 366787"/>
                    <a:gd name="connsiteY4" fmla="*/ 455798 h 533813"/>
                    <a:gd name="connsiteX5" fmla="*/ 68189 w 366787"/>
                    <a:gd name="connsiteY5" fmla="*/ 462148 h 533813"/>
                    <a:gd name="connsiteX6" fmla="*/ 525 w 366787"/>
                    <a:gd name="connsiteY6" fmla="*/ 533813 h 533813"/>
                    <a:gd name="connsiteX0" fmla="*/ 320334 w 366787"/>
                    <a:gd name="connsiteY0" fmla="*/ 0 h 533813"/>
                    <a:gd name="connsiteX1" fmla="*/ 317860 w 366787"/>
                    <a:gd name="connsiteY1" fmla="*/ 151328 h 533813"/>
                    <a:gd name="connsiteX2" fmla="*/ 360083 w 366787"/>
                    <a:gd name="connsiteY2" fmla="*/ 256268 h 533813"/>
                    <a:gd name="connsiteX3" fmla="*/ 251432 w 366787"/>
                    <a:gd name="connsiteY3" fmla="*/ 322283 h 533813"/>
                    <a:gd name="connsiteX4" fmla="*/ 227269 w 366787"/>
                    <a:gd name="connsiteY4" fmla="*/ 455798 h 533813"/>
                    <a:gd name="connsiteX5" fmla="*/ 68189 w 366787"/>
                    <a:gd name="connsiteY5" fmla="*/ 462148 h 533813"/>
                    <a:gd name="connsiteX6" fmla="*/ 525 w 366787"/>
                    <a:gd name="connsiteY6" fmla="*/ 533813 h 533813"/>
                    <a:gd name="connsiteX0" fmla="*/ 320334 w 366787"/>
                    <a:gd name="connsiteY0" fmla="*/ 0 h 533813"/>
                    <a:gd name="connsiteX1" fmla="*/ 317860 w 366787"/>
                    <a:gd name="connsiteY1" fmla="*/ 151328 h 533813"/>
                    <a:gd name="connsiteX2" fmla="*/ 360083 w 366787"/>
                    <a:gd name="connsiteY2" fmla="*/ 256268 h 533813"/>
                    <a:gd name="connsiteX3" fmla="*/ 251432 w 366787"/>
                    <a:gd name="connsiteY3" fmla="*/ 322283 h 533813"/>
                    <a:gd name="connsiteX4" fmla="*/ 227269 w 366787"/>
                    <a:gd name="connsiteY4" fmla="*/ 455798 h 533813"/>
                    <a:gd name="connsiteX5" fmla="*/ 68189 w 366787"/>
                    <a:gd name="connsiteY5" fmla="*/ 462148 h 533813"/>
                    <a:gd name="connsiteX6" fmla="*/ 525 w 366787"/>
                    <a:gd name="connsiteY6" fmla="*/ 533813 h 533813"/>
                    <a:gd name="connsiteX0" fmla="*/ 288040 w 334493"/>
                    <a:gd name="connsiteY0" fmla="*/ 0 h 527463"/>
                    <a:gd name="connsiteX1" fmla="*/ 285566 w 334493"/>
                    <a:gd name="connsiteY1" fmla="*/ 151328 h 527463"/>
                    <a:gd name="connsiteX2" fmla="*/ 327789 w 334493"/>
                    <a:gd name="connsiteY2" fmla="*/ 256268 h 527463"/>
                    <a:gd name="connsiteX3" fmla="*/ 219138 w 334493"/>
                    <a:gd name="connsiteY3" fmla="*/ 322283 h 527463"/>
                    <a:gd name="connsiteX4" fmla="*/ 194975 w 334493"/>
                    <a:gd name="connsiteY4" fmla="*/ 455798 h 527463"/>
                    <a:gd name="connsiteX5" fmla="*/ 35895 w 334493"/>
                    <a:gd name="connsiteY5" fmla="*/ 462148 h 527463"/>
                    <a:gd name="connsiteX6" fmla="*/ 3156 w 334493"/>
                    <a:gd name="connsiteY6" fmla="*/ 527463 h 527463"/>
                    <a:gd name="connsiteX0" fmla="*/ 278515 w 334616"/>
                    <a:gd name="connsiteY0" fmla="*/ 0 h 498888"/>
                    <a:gd name="connsiteX1" fmla="*/ 285566 w 334616"/>
                    <a:gd name="connsiteY1" fmla="*/ 122753 h 498888"/>
                    <a:gd name="connsiteX2" fmla="*/ 327789 w 334616"/>
                    <a:gd name="connsiteY2" fmla="*/ 227693 h 498888"/>
                    <a:gd name="connsiteX3" fmla="*/ 219138 w 334616"/>
                    <a:gd name="connsiteY3" fmla="*/ 293708 h 498888"/>
                    <a:gd name="connsiteX4" fmla="*/ 194975 w 334616"/>
                    <a:gd name="connsiteY4" fmla="*/ 427223 h 498888"/>
                    <a:gd name="connsiteX5" fmla="*/ 35895 w 334616"/>
                    <a:gd name="connsiteY5" fmla="*/ 433573 h 498888"/>
                    <a:gd name="connsiteX6" fmla="*/ 3156 w 334616"/>
                    <a:gd name="connsiteY6" fmla="*/ 498888 h 49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616" h="498888">
                      <a:moveTo>
                        <a:pt x="278515" y="0"/>
                      </a:moveTo>
                      <a:cubicBezTo>
                        <a:pt x="352282" y="43460"/>
                        <a:pt x="277354" y="84804"/>
                        <a:pt x="285566" y="122753"/>
                      </a:cubicBezTo>
                      <a:cubicBezTo>
                        <a:pt x="293778" y="160702"/>
                        <a:pt x="354735" y="173801"/>
                        <a:pt x="327789" y="227693"/>
                      </a:cubicBezTo>
                      <a:cubicBezTo>
                        <a:pt x="300843" y="281585"/>
                        <a:pt x="260324" y="238228"/>
                        <a:pt x="219138" y="293708"/>
                      </a:cubicBezTo>
                      <a:cubicBezTo>
                        <a:pt x="177952" y="349188"/>
                        <a:pt x="250916" y="400737"/>
                        <a:pt x="194975" y="427223"/>
                      </a:cubicBezTo>
                      <a:cubicBezTo>
                        <a:pt x="139034" y="453709"/>
                        <a:pt x="103848" y="422687"/>
                        <a:pt x="35895" y="433573"/>
                      </a:cubicBezTo>
                      <a:cubicBezTo>
                        <a:pt x="-6658" y="444459"/>
                        <a:pt x="-1751" y="455798"/>
                        <a:pt x="3156" y="498888"/>
                      </a:cubicBezTo>
                    </a:path>
                  </a:pathLst>
                </a:custGeom>
                <a:noFill/>
                <a:ln w="19050" cap="flat" cmpd="sng" algn="ctr">
                  <a:solidFill>
                    <a:srgbClr val="CC0000"/>
                  </a:solidFill>
                  <a:prstDash val="solid"/>
                  <a:miter lim="800000"/>
                </a:ln>
                <a:effectLst/>
              </p:spPr>
              <p:txBody>
                <a:bodyPr rtlCol="0" anchor="ctr"/>
                <a:lstStyle/>
                <a:p>
                  <a:pPr marL="0" marR="0" lvl="0" indent="0" algn="ctr"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64" name="Oval 463">
                  <a:extLst>
                    <a:ext uri="{FF2B5EF4-FFF2-40B4-BE49-F238E27FC236}">
                      <a16:creationId xmlns:a16="http://schemas.microsoft.com/office/drawing/2014/main" id="{AC341DDD-4544-4358-8142-672C165D36A2}"/>
                    </a:ext>
                  </a:extLst>
                </p:cNvPr>
                <p:cNvSpPr/>
                <p:nvPr/>
              </p:nvSpPr>
              <p:spPr>
                <a:xfrm rot="19440000">
                  <a:off x="5343843" y="1905461"/>
                  <a:ext cx="62203" cy="62187"/>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465" name="Oval 464">
                  <a:extLst>
                    <a:ext uri="{FF2B5EF4-FFF2-40B4-BE49-F238E27FC236}">
                      <a16:creationId xmlns:a16="http://schemas.microsoft.com/office/drawing/2014/main" id="{7F84A12E-206F-4639-94B7-AD67639EAF24}"/>
                    </a:ext>
                  </a:extLst>
                </p:cNvPr>
                <p:cNvSpPr/>
                <p:nvPr/>
              </p:nvSpPr>
              <p:spPr>
                <a:xfrm>
                  <a:off x="5527407" y="1846038"/>
                  <a:ext cx="62203" cy="62187"/>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466" name="Oval 465">
                  <a:extLst>
                    <a:ext uri="{FF2B5EF4-FFF2-40B4-BE49-F238E27FC236}">
                      <a16:creationId xmlns:a16="http://schemas.microsoft.com/office/drawing/2014/main" id="{81F74CC7-0F2C-46C2-BA00-F3372EAFC8B2}"/>
                    </a:ext>
                  </a:extLst>
                </p:cNvPr>
                <p:cNvSpPr/>
                <p:nvPr/>
              </p:nvSpPr>
              <p:spPr>
                <a:xfrm rot="7200000" flipV="1">
                  <a:off x="5254525" y="2001601"/>
                  <a:ext cx="62187" cy="62203"/>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467" name="Oval 466">
                  <a:extLst>
                    <a:ext uri="{FF2B5EF4-FFF2-40B4-BE49-F238E27FC236}">
                      <a16:creationId xmlns:a16="http://schemas.microsoft.com/office/drawing/2014/main" id="{F9B33CEC-2C7D-4A68-BEDF-CB3955586BAC}"/>
                    </a:ext>
                  </a:extLst>
                </p:cNvPr>
                <p:cNvSpPr/>
                <p:nvPr/>
              </p:nvSpPr>
              <p:spPr>
                <a:xfrm rot="17280000">
                  <a:off x="5230795" y="2061023"/>
                  <a:ext cx="62187" cy="62203"/>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468" name="Oval 467">
                  <a:extLst>
                    <a:ext uri="{FF2B5EF4-FFF2-40B4-BE49-F238E27FC236}">
                      <a16:creationId xmlns:a16="http://schemas.microsoft.com/office/drawing/2014/main" id="{FB91CB99-B750-4985-9C39-900CDCEEF590}"/>
                    </a:ext>
                  </a:extLst>
                </p:cNvPr>
                <p:cNvSpPr/>
                <p:nvPr/>
              </p:nvSpPr>
              <p:spPr>
                <a:xfrm rot="15840000">
                  <a:off x="5217760" y="2189692"/>
                  <a:ext cx="62187" cy="62203"/>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469" name="Oval 468">
                  <a:extLst>
                    <a:ext uri="{FF2B5EF4-FFF2-40B4-BE49-F238E27FC236}">
                      <a16:creationId xmlns:a16="http://schemas.microsoft.com/office/drawing/2014/main" id="{9E1751DC-2977-4048-B50F-A0DD6EF372A5}"/>
                    </a:ext>
                  </a:extLst>
                </p:cNvPr>
                <p:cNvSpPr/>
                <p:nvPr/>
              </p:nvSpPr>
              <p:spPr>
                <a:xfrm rot="2880000" flipV="1">
                  <a:off x="5296589" y="2365363"/>
                  <a:ext cx="62187" cy="62203"/>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470" name="Oval 469">
                  <a:extLst>
                    <a:ext uri="{FF2B5EF4-FFF2-40B4-BE49-F238E27FC236}">
                      <a16:creationId xmlns:a16="http://schemas.microsoft.com/office/drawing/2014/main" id="{3818610B-067E-4681-8BCB-EBCBCEDC2CEC}"/>
                    </a:ext>
                  </a:extLst>
                </p:cNvPr>
                <p:cNvSpPr/>
                <p:nvPr/>
              </p:nvSpPr>
              <p:spPr>
                <a:xfrm rot="12240000">
                  <a:off x="5400191" y="2441418"/>
                  <a:ext cx="62203" cy="62187"/>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471" name="Oval 470">
                  <a:extLst>
                    <a:ext uri="{FF2B5EF4-FFF2-40B4-BE49-F238E27FC236}">
                      <a16:creationId xmlns:a16="http://schemas.microsoft.com/office/drawing/2014/main" id="{E0D21DFB-F12F-4462-A520-CB58AC807DA8}"/>
                    </a:ext>
                  </a:extLst>
                </p:cNvPr>
                <p:cNvSpPr/>
                <p:nvPr/>
              </p:nvSpPr>
              <p:spPr>
                <a:xfrm rot="10800000">
                  <a:off x="5527406" y="2468316"/>
                  <a:ext cx="62203" cy="62187"/>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472" name="Oval 471">
                  <a:extLst>
                    <a:ext uri="{FF2B5EF4-FFF2-40B4-BE49-F238E27FC236}">
                      <a16:creationId xmlns:a16="http://schemas.microsoft.com/office/drawing/2014/main" id="{BA4935F2-6938-4003-8D4A-6359BAAD2114}"/>
                    </a:ext>
                  </a:extLst>
                </p:cNvPr>
                <p:cNvSpPr/>
                <p:nvPr/>
              </p:nvSpPr>
              <p:spPr>
                <a:xfrm rot="8640000">
                  <a:off x="5709706" y="2408894"/>
                  <a:ext cx="62203" cy="62187"/>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473" name="Oval 472">
                  <a:extLst>
                    <a:ext uri="{FF2B5EF4-FFF2-40B4-BE49-F238E27FC236}">
                      <a16:creationId xmlns:a16="http://schemas.microsoft.com/office/drawing/2014/main" id="{9DCA3E8F-9EC3-4111-AD89-CCCA90153737}"/>
                    </a:ext>
                  </a:extLst>
                </p:cNvPr>
                <p:cNvSpPr/>
                <p:nvPr/>
              </p:nvSpPr>
              <p:spPr>
                <a:xfrm rot="6480000">
                  <a:off x="5822770" y="2253316"/>
                  <a:ext cx="62187" cy="62203"/>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474" name="Oval 473">
                  <a:extLst>
                    <a:ext uri="{FF2B5EF4-FFF2-40B4-BE49-F238E27FC236}">
                      <a16:creationId xmlns:a16="http://schemas.microsoft.com/office/drawing/2014/main" id="{52903579-53D6-430D-BC7E-42DABD5F6C1F}"/>
                    </a:ext>
                  </a:extLst>
                </p:cNvPr>
                <p:cNvSpPr/>
                <p:nvPr/>
              </p:nvSpPr>
              <p:spPr>
                <a:xfrm rot="5760000">
                  <a:off x="5836298" y="2189692"/>
                  <a:ext cx="62187" cy="62203"/>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475" name="Oval 474">
                  <a:extLst>
                    <a:ext uri="{FF2B5EF4-FFF2-40B4-BE49-F238E27FC236}">
                      <a16:creationId xmlns:a16="http://schemas.microsoft.com/office/drawing/2014/main" id="{9472A4AF-CE7F-4A54-BC26-3F8EBD0F1D49}"/>
                    </a:ext>
                  </a:extLst>
                </p:cNvPr>
                <p:cNvSpPr/>
                <p:nvPr/>
              </p:nvSpPr>
              <p:spPr>
                <a:xfrm rot="3600000">
                  <a:off x="5796307" y="2001600"/>
                  <a:ext cx="62187" cy="62203"/>
                </a:xfrm>
                <a:prstGeom prst="ellipse">
                  <a:avLst/>
                </a:prstGeom>
                <a:solidFill>
                  <a:srgbClr val="3C477C"/>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grpSp>
          <p:nvGrpSpPr>
            <p:cNvPr id="643" name="Group 642">
              <a:extLst>
                <a:ext uri="{FF2B5EF4-FFF2-40B4-BE49-F238E27FC236}">
                  <a16:creationId xmlns:a16="http://schemas.microsoft.com/office/drawing/2014/main" id="{4E0ECA79-727E-483C-A0A4-45F3471AA915}"/>
                </a:ext>
              </a:extLst>
            </p:cNvPr>
            <p:cNvGrpSpPr/>
            <p:nvPr/>
          </p:nvGrpSpPr>
          <p:grpSpPr>
            <a:xfrm>
              <a:off x="9925941" y="1529181"/>
              <a:ext cx="1412863" cy="1412863"/>
              <a:chOff x="1168497" y="1452599"/>
              <a:chExt cx="914400" cy="914400"/>
            </a:xfrm>
          </p:grpSpPr>
          <p:grpSp>
            <p:nvGrpSpPr>
              <p:cNvPr id="644" name="Group 643">
                <a:extLst>
                  <a:ext uri="{FF2B5EF4-FFF2-40B4-BE49-F238E27FC236}">
                    <a16:creationId xmlns:a16="http://schemas.microsoft.com/office/drawing/2014/main" id="{CC421D86-27F8-4ABE-99F3-45F19A85F591}"/>
                  </a:ext>
                </a:extLst>
              </p:cNvPr>
              <p:cNvGrpSpPr>
                <a:grpSpLocks noChangeAspect="1"/>
              </p:cNvGrpSpPr>
              <p:nvPr/>
            </p:nvGrpSpPr>
            <p:grpSpPr>
              <a:xfrm>
                <a:off x="1168497" y="1452599"/>
                <a:ext cx="914400" cy="914400"/>
                <a:chOff x="1171673" y="1455775"/>
                <a:chExt cx="904749" cy="904749"/>
              </a:xfrm>
            </p:grpSpPr>
            <p:grpSp>
              <p:nvGrpSpPr>
                <p:cNvPr id="769" name="Group 768">
                  <a:extLst>
                    <a:ext uri="{FF2B5EF4-FFF2-40B4-BE49-F238E27FC236}">
                      <a16:creationId xmlns:a16="http://schemas.microsoft.com/office/drawing/2014/main" id="{413F101D-AE8B-4D48-9E83-1E16CA1FB29F}"/>
                    </a:ext>
                  </a:extLst>
                </p:cNvPr>
                <p:cNvGrpSpPr/>
                <p:nvPr/>
              </p:nvGrpSpPr>
              <p:grpSpPr>
                <a:xfrm>
                  <a:off x="1171673" y="1455775"/>
                  <a:ext cx="904749" cy="904749"/>
                  <a:chOff x="-902187" y="-562039"/>
                  <a:chExt cx="1814958" cy="1814958"/>
                </a:xfrm>
              </p:grpSpPr>
              <p:grpSp>
                <p:nvGrpSpPr>
                  <p:cNvPr id="781" name="Group 780">
                    <a:extLst>
                      <a:ext uri="{FF2B5EF4-FFF2-40B4-BE49-F238E27FC236}">
                        <a16:creationId xmlns:a16="http://schemas.microsoft.com/office/drawing/2014/main" id="{DA3337BF-B71B-4287-9382-76E30613C9EF}"/>
                      </a:ext>
                    </a:extLst>
                  </p:cNvPr>
                  <p:cNvGrpSpPr/>
                  <p:nvPr/>
                </p:nvGrpSpPr>
                <p:grpSpPr>
                  <a:xfrm>
                    <a:off x="-106330" y="-562039"/>
                    <a:ext cx="223243" cy="1814958"/>
                    <a:chOff x="-1734058" y="-2464228"/>
                    <a:chExt cx="182924" cy="1487168"/>
                  </a:xfrm>
                </p:grpSpPr>
                <p:sp>
                  <p:nvSpPr>
                    <p:cNvPr id="787" name="Rectangle 786">
                      <a:extLst>
                        <a:ext uri="{FF2B5EF4-FFF2-40B4-BE49-F238E27FC236}">
                          <a16:creationId xmlns:a16="http://schemas.microsoft.com/office/drawing/2014/main" id="{75968F20-0D49-4C74-B3D0-E3F934F50337}"/>
                        </a:ext>
                      </a:extLst>
                    </p:cNvPr>
                    <p:cNvSpPr/>
                    <p:nvPr/>
                  </p:nvSpPr>
                  <p:spPr>
                    <a:xfrm>
                      <a:off x="-1665455" y="-2417316"/>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788" name="Flowchart: Delay 21">
                      <a:extLst>
                        <a:ext uri="{FF2B5EF4-FFF2-40B4-BE49-F238E27FC236}">
                          <a16:creationId xmlns:a16="http://schemas.microsoft.com/office/drawing/2014/main" id="{870EC323-6538-4301-B4DE-6EF990ACDA7A}"/>
                        </a:ext>
                      </a:extLst>
                    </p:cNvPr>
                    <p:cNvSpPr/>
                    <p:nvPr/>
                  </p:nvSpPr>
                  <p:spPr>
                    <a:xfrm rot="16200000">
                      <a:off x="-1680355" y="-1106281"/>
                      <a:ext cx="75518"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ysClr val="window" lastClr="FFFFFF">
                        <a:lumMod val="65000"/>
                      </a:sys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789" name="Flowchart: Delay 21">
                      <a:extLst>
                        <a:ext uri="{FF2B5EF4-FFF2-40B4-BE49-F238E27FC236}">
                          <a16:creationId xmlns:a16="http://schemas.microsoft.com/office/drawing/2014/main" id="{11CEAD29-3B7E-4A2F-A1DF-DF70AD4C0FBA}"/>
                        </a:ext>
                      </a:extLst>
                    </p:cNvPr>
                    <p:cNvSpPr/>
                    <p:nvPr/>
                  </p:nvSpPr>
                  <p:spPr>
                    <a:xfrm rot="5400000">
                      <a:off x="-1680354" y="-2517931"/>
                      <a:ext cx="75517"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rgbClr val="FFFFFF">
                        <a:lumMod val="65000"/>
                      </a:srgb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790" name="Rectangle 789">
                      <a:extLst>
                        <a:ext uri="{FF2B5EF4-FFF2-40B4-BE49-F238E27FC236}">
                          <a16:creationId xmlns:a16="http://schemas.microsoft.com/office/drawing/2014/main" id="{5A0F3544-37CF-489E-8F16-5B61C73F9A32}"/>
                        </a:ext>
                      </a:extLst>
                    </p:cNvPr>
                    <p:cNvSpPr/>
                    <p:nvPr/>
                  </p:nvSpPr>
                  <p:spPr>
                    <a:xfrm>
                      <a:off x="-1665455" y="-1156744"/>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grpSp>
                <p:nvGrpSpPr>
                  <p:cNvPr id="782" name="Group 781">
                    <a:extLst>
                      <a:ext uri="{FF2B5EF4-FFF2-40B4-BE49-F238E27FC236}">
                        <a16:creationId xmlns:a16="http://schemas.microsoft.com/office/drawing/2014/main" id="{74A50681-AFDC-4AB3-B76A-09314CA7C26A}"/>
                      </a:ext>
                    </a:extLst>
                  </p:cNvPr>
                  <p:cNvGrpSpPr/>
                  <p:nvPr/>
                </p:nvGrpSpPr>
                <p:grpSpPr>
                  <a:xfrm rot="16200000">
                    <a:off x="-106330" y="-562039"/>
                    <a:ext cx="223243" cy="1814958"/>
                    <a:chOff x="-1734058" y="-2464228"/>
                    <a:chExt cx="182924" cy="1487168"/>
                  </a:xfrm>
                </p:grpSpPr>
                <p:sp>
                  <p:nvSpPr>
                    <p:cNvPr id="783" name="Rectangle 782">
                      <a:extLst>
                        <a:ext uri="{FF2B5EF4-FFF2-40B4-BE49-F238E27FC236}">
                          <a16:creationId xmlns:a16="http://schemas.microsoft.com/office/drawing/2014/main" id="{33D89870-ED4C-4272-B271-4977285363B7}"/>
                        </a:ext>
                      </a:extLst>
                    </p:cNvPr>
                    <p:cNvSpPr/>
                    <p:nvPr/>
                  </p:nvSpPr>
                  <p:spPr>
                    <a:xfrm>
                      <a:off x="-1665455" y="-2417316"/>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784" name="Flowchart: Delay 21">
                      <a:extLst>
                        <a:ext uri="{FF2B5EF4-FFF2-40B4-BE49-F238E27FC236}">
                          <a16:creationId xmlns:a16="http://schemas.microsoft.com/office/drawing/2014/main" id="{F72A0707-D7C3-4B57-B14E-8BF1C7F1C371}"/>
                        </a:ext>
                      </a:extLst>
                    </p:cNvPr>
                    <p:cNvSpPr/>
                    <p:nvPr/>
                  </p:nvSpPr>
                  <p:spPr>
                    <a:xfrm rot="16200000">
                      <a:off x="-1680355" y="-1106281"/>
                      <a:ext cx="75518"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ysClr val="window" lastClr="FFFFFF">
                        <a:lumMod val="65000"/>
                      </a:sys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785" name="Flowchart: Delay 21">
                      <a:extLst>
                        <a:ext uri="{FF2B5EF4-FFF2-40B4-BE49-F238E27FC236}">
                          <a16:creationId xmlns:a16="http://schemas.microsoft.com/office/drawing/2014/main" id="{8E06A6F4-473D-4645-992F-1277E7EF14E4}"/>
                        </a:ext>
                      </a:extLst>
                    </p:cNvPr>
                    <p:cNvSpPr/>
                    <p:nvPr/>
                  </p:nvSpPr>
                  <p:spPr>
                    <a:xfrm rot="5400000">
                      <a:off x="-1680354" y="-2517931"/>
                      <a:ext cx="75517"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rgbClr val="FFFFFF">
                        <a:lumMod val="65000"/>
                      </a:srgb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786" name="Rectangle 785">
                      <a:extLst>
                        <a:ext uri="{FF2B5EF4-FFF2-40B4-BE49-F238E27FC236}">
                          <a16:creationId xmlns:a16="http://schemas.microsoft.com/office/drawing/2014/main" id="{AF158A25-10B4-4528-A825-B5B3EE71BCAD}"/>
                        </a:ext>
                      </a:extLst>
                    </p:cNvPr>
                    <p:cNvSpPr/>
                    <p:nvPr/>
                  </p:nvSpPr>
                  <p:spPr>
                    <a:xfrm>
                      <a:off x="-1665455" y="-1156744"/>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grpSp>
            <p:grpSp>
              <p:nvGrpSpPr>
                <p:cNvPr id="770" name="Group 769">
                  <a:extLst>
                    <a:ext uri="{FF2B5EF4-FFF2-40B4-BE49-F238E27FC236}">
                      <a16:creationId xmlns:a16="http://schemas.microsoft.com/office/drawing/2014/main" id="{BD9E1009-0A5F-4C4B-8035-05E58DC606BA}"/>
                    </a:ext>
                  </a:extLst>
                </p:cNvPr>
                <p:cNvGrpSpPr/>
                <p:nvPr/>
              </p:nvGrpSpPr>
              <p:grpSpPr>
                <a:xfrm rot="2700000">
                  <a:off x="1171673" y="1455775"/>
                  <a:ext cx="904749" cy="904749"/>
                  <a:chOff x="-902187" y="-562039"/>
                  <a:chExt cx="1814958" cy="1814958"/>
                </a:xfrm>
              </p:grpSpPr>
              <p:grpSp>
                <p:nvGrpSpPr>
                  <p:cNvPr id="771" name="Group 770">
                    <a:extLst>
                      <a:ext uri="{FF2B5EF4-FFF2-40B4-BE49-F238E27FC236}">
                        <a16:creationId xmlns:a16="http://schemas.microsoft.com/office/drawing/2014/main" id="{FB29BEBE-6C04-4E29-B075-0DB10CA54911}"/>
                      </a:ext>
                    </a:extLst>
                  </p:cNvPr>
                  <p:cNvGrpSpPr/>
                  <p:nvPr/>
                </p:nvGrpSpPr>
                <p:grpSpPr>
                  <a:xfrm>
                    <a:off x="-106330" y="-562039"/>
                    <a:ext cx="223243" cy="1814958"/>
                    <a:chOff x="-1734058" y="-2464228"/>
                    <a:chExt cx="182924" cy="1487168"/>
                  </a:xfrm>
                </p:grpSpPr>
                <p:sp>
                  <p:nvSpPr>
                    <p:cNvPr id="777" name="Rectangle 776">
                      <a:extLst>
                        <a:ext uri="{FF2B5EF4-FFF2-40B4-BE49-F238E27FC236}">
                          <a16:creationId xmlns:a16="http://schemas.microsoft.com/office/drawing/2014/main" id="{A0205B3D-E713-4823-83FF-EED9D5ABA872}"/>
                        </a:ext>
                      </a:extLst>
                    </p:cNvPr>
                    <p:cNvSpPr/>
                    <p:nvPr/>
                  </p:nvSpPr>
                  <p:spPr>
                    <a:xfrm>
                      <a:off x="-1665455" y="-2417316"/>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778" name="Flowchart: Delay 21">
                      <a:extLst>
                        <a:ext uri="{FF2B5EF4-FFF2-40B4-BE49-F238E27FC236}">
                          <a16:creationId xmlns:a16="http://schemas.microsoft.com/office/drawing/2014/main" id="{908381BF-D01F-4932-B503-AECA91CB6121}"/>
                        </a:ext>
                      </a:extLst>
                    </p:cNvPr>
                    <p:cNvSpPr/>
                    <p:nvPr/>
                  </p:nvSpPr>
                  <p:spPr>
                    <a:xfrm rot="16200000">
                      <a:off x="-1680355" y="-1106281"/>
                      <a:ext cx="75518"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ysClr val="window" lastClr="FFFFFF">
                        <a:lumMod val="65000"/>
                      </a:sys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779" name="Flowchart: Delay 21">
                      <a:extLst>
                        <a:ext uri="{FF2B5EF4-FFF2-40B4-BE49-F238E27FC236}">
                          <a16:creationId xmlns:a16="http://schemas.microsoft.com/office/drawing/2014/main" id="{FA90CF20-05DE-45B1-A2A2-88F08A320DD8}"/>
                        </a:ext>
                      </a:extLst>
                    </p:cNvPr>
                    <p:cNvSpPr/>
                    <p:nvPr/>
                  </p:nvSpPr>
                  <p:spPr>
                    <a:xfrm rot="5400000">
                      <a:off x="-1680354" y="-2517931"/>
                      <a:ext cx="75517"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rgbClr val="FFFFFF">
                        <a:lumMod val="65000"/>
                      </a:srgb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780" name="Rectangle 779">
                      <a:extLst>
                        <a:ext uri="{FF2B5EF4-FFF2-40B4-BE49-F238E27FC236}">
                          <a16:creationId xmlns:a16="http://schemas.microsoft.com/office/drawing/2014/main" id="{2FAEBEF4-DB22-473E-A61F-490D6AD0E6A3}"/>
                        </a:ext>
                      </a:extLst>
                    </p:cNvPr>
                    <p:cNvSpPr/>
                    <p:nvPr/>
                  </p:nvSpPr>
                  <p:spPr>
                    <a:xfrm>
                      <a:off x="-1665455" y="-1156744"/>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grpSp>
                <p:nvGrpSpPr>
                  <p:cNvPr id="772" name="Group 771">
                    <a:extLst>
                      <a:ext uri="{FF2B5EF4-FFF2-40B4-BE49-F238E27FC236}">
                        <a16:creationId xmlns:a16="http://schemas.microsoft.com/office/drawing/2014/main" id="{CB0710E2-9CB6-4687-B89E-C350DEF7DF21}"/>
                      </a:ext>
                    </a:extLst>
                  </p:cNvPr>
                  <p:cNvGrpSpPr/>
                  <p:nvPr/>
                </p:nvGrpSpPr>
                <p:grpSpPr>
                  <a:xfrm rot="16200000">
                    <a:off x="-106330" y="-562039"/>
                    <a:ext cx="223243" cy="1814958"/>
                    <a:chOff x="-1734058" y="-2464228"/>
                    <a:chExt cx="182924" cy="1487168"/>
                  </a:xfrm>
                </p:grpSpPr>
                <p:sp>
                  <p:nvSpPr>
                    <p:cNvPr id="773" name="Rectangle 772">
                      <a:extLst>
                        <a:ext uri="{FF2B5EF4-FFF2-40B4-BE49-F238E27FC236}">
                          <a16:creationId xmlns:a16="http://schemas.microsoft.com/office/drawing/2014/main" id="{C801C45B-61E1-462B-9C46-23E7F966B31E}"/>
                        </a:ext>
                      </a:extLst>
                    </p:cNvPr>
                    <p:cNvSpPr/>
                    <p:nvPr/>
                  </p:nvSpPr>
                  <p:spPr>
                    <a:xfrm>
                      <a:off x="-1665455" y="-2417316"/>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774" name="Flowchart: Delay 21">
                      <a:extLst>
                        <a:ext uri="{FF2B5EF4-FFF2-40B4-BE49-F238E27FC236}">
                          <a16:creationId xmlns:a16="http://schemas.microsoft.com/office/drawing/2014/main" id="{85EFF11C-1F09-409F-AD51-FCEE57464960}"/>
                        </a:ext>
                      </a:extLst>
                    </p:cNvPr>
                    <p:cNvSpPr/>
                    <p:nvPr/>
                  </p:nvSpPr>
                  <p:spPr>
                    <a:xfrm rot="16200000">
                      <a:off x="-1680355" y="-1106281"/>
                      <a:ext cx="75518"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ysClr val="window" lastClr="FFFFFF">
                        <a:lumMod val="65000"/>
                      </a:sys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775" name="Flowchart: Delay 21">
                      <a:extLst>
                        <a:ext uri="{FF2B5EF4-FFF2-40B4-BE49-F238E27FC236}">
                          <a16:creationId xmlns:a16="http://schemas.microsoft.com/office/drawing/2014/main" id="{88465D03-E290-4156-AFB8-536A0E1503CA}"/>
                        </a:ext>
                      </a:extLst>
                    </p:cNvPr>
                    <p:cNvSpPr/>
                    <p:nvPr/>
                  </p:nvSpPr>
                  <p:spPr>
                    <a:xfrm rot="5400000">
                      <a:off x="-1680354" y="-2517931"/>
                      <a:ext cx="75517" cy="182923"/>
                    </a:xfrm>
                    <a:custGeom>
                      <a:avLst/>
                      <a:gdLst>
                        <a:gd name="connsiteX0" fmla="*/ 0 w 192321"/>
                        <a:gd name="connsiteY0" fmla="*/ 0 h 192321"/>
                        <a:gd name="connsiteX1" fmla="*/ 96161 w 192321"/>
                        <a:gd name="connsiteY1" fmla="*/ 0 h 192321"/>
                        <a:gd name="connsiteX2" fmla="*/ 192322 w 192321"/>
                        <a:gd name="connsiteY2" fmla="*/ 96161 h 192321"/>
                        <a:gd name="connsiteX3" fmla="*/ 96161 w 192321"/>
                        <a:gd name="connsiteY3" fmla="*/ 192322 h 192321"/>
                        <a:gd name="connsiteX4" fmla="*/ 0 w 192321"/>
                        <a:gd name="connsiteY4" fmla="*/ 192321 h 192321"/>
                        <a:gd name="connsiteX5" fmla="*/ 0 w 192321"/>
                        <a:gd name="connsiteY5" fmla="*/ 0 h 192321"/>
                        <a:gd name="connsiteX0" fmla="*/ 0 w 192322"/>
                        <a:gd name="connsiteY0" fmla="*/ 192321 h 192322"/>
                        <a:gd name="connsiteX1" fmla="*/ 96161 w 192322"/>
                        <a:gd name="connsiteY1" fmla="*/ 0 h 192322"/>
                        <a:gd name="connsiteX2" fmla="*/ 192322 w 192322"/>
                        <a:gd name="connsiteY2" fmla="*/ 96161 h 192322"/>
                        <a:gd name="connsiteX3" fmla="*/ 96161 w 192322"/>
                        <a:gd name="connsiteY3" fmla="*/ 192322 h 192322"/>
                        <a:gd name="connsiteX4" fmla="*/ 0 w 192322"/>
                        <a:gd name="connsiteY4" fmla="*/ 192321 h 192322"/>
                        <a:gd name="connsiteX0" fmla="*/ 0 w 96161"/>
                        <a:gd name="connsiteY0" fmla="*/ 192322 h 192322"/>
                        <a:gd name="connsiteX1" fmla="*/ 0 w 96161"/>
                        <a:gd name="connsiteY1" fmla="*/ 0 h 192322"/>
                        <a:gd name="connsiteX2" fmla="*/ 96161 w 96161"/>
                        <a:gd name="connsiteY2" fmla="*/ 96161 h 192322"/>
                        <a:gd name="connsiteX3" fmla="*/ 0 w 96161"/>
                        <a:gd name="connsiteY3" fmla="*/ 192322 h 192322"/>
                      </a:gdLst>
                      <a:ahLst/>
                      <a:cxnLst>
                        <a:cxn ang="0">
                          <a:pos x="connsiteX0" y="connsiteY0"/>
                        </a:cxn>
                        <a:cxn ang="0">
                          <a:pos x="connsiteX1" y="connsiteY1"/>
                        </a:cxn>
                        <a:cxn ang="0">
                          <a:pos x="connsiteX2" y="connsiteY2"/>
                        </a:cxn>
                        <a:cxn ang="0">
                          <a:pos x="connsiteX3" y="connsiteY3"/>
                        </a:cxn>
                      </a:cxnLst>
                      <a:rect l="l" t="t" r="r" b="b"/>
                      <a:pathLst>
                        <a:path w="96161" h="192322">
                          <a:moveTo>
                            <a:pt x="0" y="192322"/>
                          </a:moveTo>
                          <a:lnTo>
                            <a:pt x="0" y="0"/>
                          </a:lnTo>
                          <a:cubicBezTo>
                            <a:pt x="53108" y="0"/>
                            <a:pt x="96161" y="43053"/>
                            <a:pt x="96161" y="96161"/>
                          </a:cubicBezTo>
                          <a:cubicBezTo>
                            <a:pt x="96161" y="149269"/>
                            <a:pt x="53108" y="192322"/>
                            <a:pt x="0" y="192322"/>
                          </a:cubicBezTo>
                          <a:close/>
                        </a:path>
                      </a:pathLst>
                    </a:custGeom>
                    <a:solidFill>
                      <a:srgbClr val="FFFFFF">
                        <a:lumMod val="65000"/>
                      </a:srgbClr>
                    </a:soli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776" name="Rectangle 775">
                      <a:extLst>
                        <a:ext uri="{FF2B5EF4-FFF2-40B4-BE49-F238E27FC236}">
                          <a16:creationId xmlns:a16="http://schemas.microsoft.com/office/drawing/2014/main" id="{9CBA1617-C00A-43F6-99BB-AA4348469D02}"/>
                        </a:ext>
                      </a:extLst>
                    </p:cNvPr>
                    <p:cNvSpPr/>
                    <p:nvPr/>
                  </p:nvSpPr>
                  <p:spPr>
                    <a:xfrm>
                      <a:off x="-1665455" y="-1156744"/>
                      <a:ext cx="45719" cy="149851"/>
                    </a:xfrm>
                    <a:prstGeom prst="rect">
                      <a:avLst/>
                    </a:prstGeom>
                    <a:solidFill>
                      <a:srgbClr val="FFFFFF">
                        <a:lumMod val="65000"/>
                      </a:srgbClr>
                    </a:solidFill>
                    <a:ln w="25400" cap="flat" cmpd="sng" algn="ctr">
                      <a:no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grpSp>
          </p:grpSp>
          <p:grpSp>
            <p:nvGrpSpPr>
              <p:cNvPr id="645" name="Group 644">
                <a:extLst>
                  <a:ext uri="{FF2B5EF4-FFF2-40B4-BE49-F238E27FC236}">
                    <a16:creationId xmlns:a16="http://schemas.microsoft.com/office/drawing/2014/main" id="{65D36813-A809-4BB0-8A29-871207A6174E}"/>
                  </a:ext>
                </a:extLst>
              </p:cNvPr>
              <p:cNvGrpSpPr>
                <a:grpSpLocks noChangeAspect="1"/>
              </p:cNvGrpSpPr>
              <p:nvPr/>
            </p:nvGrpSpPr>
            <p:grpSpPr>
              <a:xfrm>
                <a:off x="1259842" y="1544039"/>
                <a:ext cx="731710" cy="731520"/>
                <a:chOff x="1263803" y="1547999"/>
                <a:chExt cx="720489" cy="720302"/>
              </a:xfrm>
            </p:grpSpPr>
            <p:sp>
              <p:nvSpPr>
                <p:cNvPr id="646" name="Oval 645">
                  <a:extLst>
                    <a:ext uri="{FF2B5EF4-FFF2-40B4-BE49-F238E27FC236}">
                      <a16:creationId xmlns:a16="http://schemas.microsoft.com/office/drawing/2014/main" id="{79A72C8D-C45B-4C14-A8F1-95510A11BC08}"/>
                    </a:ext>
                  </a:extLst>
                </p:cNvPr>
                <p:cNvSpPr/>
                <p:nvPr/>
              </p:nvSpPr>
              <p:spPr>
                <a:xfrm>
                  <a:off x="1263803" y="1547999"/>
                  <a:ext cx="720489" cy="720302"/>
                </a:xfrm>
                <a:prstGeom prst="ellipse">
                  <a:avLst/>
                </a:prstGeom>
                <a:gradFill>
                  <a:gsLst>
                    <a:gs pos="0">
                      <a:srgbClr val="8A97C9"/>
                    </a:gs>
                    <a:gs pos="85000">
                      <a:srgbClr val="1C254C"/>
                    </a:gs>
                  </a:gsLst>
                  <a:path path="circle">
                    <a:fillToRect l="50000" t="50000" r="50000" b="50000"/>
                  </a:path>
                </a:gradFill>
                <a:ln w="25400" cap="flat" cmpd="sng" algn="ctr">
                  <a:solidFill>
                    <a:srgbClr val="A6A6A6"/>
                  </a:solid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47" name="Oval 646">
                  <a:extLst>
                    <a:ext uri="{FF2B5EF4-FFF2-40B4-BE49-F238E27FC236}">
                      <a16:creationId xmlns:a16="http://schemas.microsoft.com/office/drawing/2014/main" id="{ACDD3945-2C42-4F98-9D0B-97B90254B2B9}"/>
                    </a:ext>
                  </a:extLst>
                </p:cNvPr>
                <p:cNvSpPr>
                  <a:spLocks noChangeAspect="1"/>
                </p:cNvSpPr>
                <p:nvPr/>
              </p:nvSpPr>
              <p:spPr>
                <a:xfrm rot="2700000">
                  <a:off x="1627068" y="1814483"/>
                  <a:ext cx="53418" cy="53404"/>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48" name="Freeform 1483">
                  <a:extLst>
                    <a:ext uri="{FF2B5EF4-FFF2-40B4-BE49-F238E27FC236}">
                      <a16:creationId xmlns:a16="http://schemas.microsoft.com/office/drawing/2014/main" id="{DDF60D01-65BA-49AE-896E-742D1EBF818C}"/>
                    </a:ext>
                  </a:extLst>
                </p:cNvPr>
                <p:cNvSpPr/>
                <p:nvPr/>
              </p:nvSpPr>
              <p:spPr>
                <a:xfrm rot="16741883" flipH="1" flipV="1">
                  <a:off x="1588565" y="1812301"/>
                  <a:ext cx="235295" cy="62506"/>
                </a:xfrm>
                <a:custGeom>
                  <a:avLst/>
                  <a:gdLst>
                    <a:gd name="connsiteX0" fmla="*/ 0 w 373380"/>
                    <a:gd name="connsiteY0" fmla="*/ 63676 h 117016"/>
                    <a:gd name="connsiteX1" fmla="*/ 83820 w 373380"/>
                    <a:gd name="connsiteY1" fmla="*/ 2716 h 117016"/>
                    <a:gd name="connsiteX2" fmla="*/ 213360 w 373380"/>
                    <a:gd name="connsiteY2" fmla="*/ 117016 h 117016"/>
                    <a:gd name="connsiteX3" fmla="*/ 312420 w 373380"/>
                    <a:gd name="connsiteY3" fmla="*/ 2716 h 117016"/>
                    <a:gd name="connsiteX4" fmla="*/ 373380 w 373380"/>
                    <a:gd name="connsiteY4" fmla="*/ 33196 h 117016"/>
                    <a:gd name="connsiteX5" fmla="*/ 373380 w 373380"/>
                    <a:gd name="connsiteY5" fmla="*/ 33196 h 117016"/>
                    <a:gd name="connsiteX6" fmla="*/ 373380 w 373380"/>
                    <a:gd name="connsiteY6" fmla="*/ 48436 h 117016"/>
                    <a:gd name="connsiteX0" fmla="*/ 0 w 450356"/>
                    <a:gd name="connsiteY0" fmla="*/ 63676 h 117016"/>
                    <a:gd name="connsiteX1" fmla="*/ 83820 w 450356"/>
                    <a:gd name="connsiteY1" fmla="*/ 2716 h 117016"/>
                    <a:gd name="connsiteX2" fmla="*/ 213360 w 450356"/>
                    <a:gd name="connsiteY2" fmla="*/ 117016 h 117016"/>
                    <a:gd name="connsiteX3" fmla="*/ 312420 w 450356"/>
                    <a:gd name="connsiteY3" fmla="*/ 2716 h 117016"/>
                    <a:gd name="connsiteX4" fmla="*/ 373380 w 450356"/>
                    <a:gd name="connsiteY4" fmla="*/ 33196 h 117016"/>
                    <a:gd name="connsiteX5" fmla="*/ 373380 w 450356"/>
                    <a:gd name="connsiteY5" fmla="*/ 33196 h 117016"/>
                    <a:gd name="connsiteX6" fmla="*/ 450355 w 450356"/>
                    <a:gd name="connsiteY6" fmla="*/ 98619 h 11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356" h="117016">
                      <a:moveTo>
                        <a:pt x="0" y="63676"/>
                      </a:moveTo>
                      <a:cubicBezTo>
                        <a:pt x="24130" y="28751"/>
                        <a:pt x="48260" y="-6174"/>
                        <a:pt x="83820" y="2716"/>
                      </a:cubicBezTo>
                      <a:cubicBezTo>
                        <a:pt x="119380" y="11606"/>
                        <a:pt x="175260" y="117016"/>
                        <a:pt x="213360" y="117016"/>
                      </a:cubicBezTo>
                      <a:cubicBezTo>
                        <a:pt x="251460" y="117016"/>
                        <a:pt x="285750" y="16686"/>
                        <a:pt x="312420" y="2716"/>
                      </a:cubicBezTo>
                      <a:cubicBezTo>
                        <a:pt x="339090" y="-11254"/>
                        <a:pt x="373380" y="33196"/>
                        <a:pt x="373380" y="33196"/>
                      </a:cubicBezTo>
                      <a:lnTo>
                        <a:pt x="373380" y="33196"/>
                      </a:lnTo>
                      <a:cubicBezTo>
                        <a:pt x="373380" y="38276"/>
                        <a:pt x="450355" y="93539"/>
                        <a:pt x="450355" y="98619"/>
                      </a:cubicBezTo>
                    </a:path>
                  </a:pathLst>
                </a:custGeom>
                <a:noFill/>
                <a:ln w="12700" cap="flat" cmpd="sng" algn="ctr">
                  <a:solidFill>
                    <a:srgbClr val="CC0000"/>
                  </a:solidFill>
                  <a:prstDash val="solid"/>
                  <a:miter lim="800000"/>
                </a:ln>
                <a:effectLst/>
              </p:spPr>
              <p:txBody>
                <a:bodyPr rtlCol="0" anchor="ctr"/>
                <a:lstStyle/>
                <a:p>
                  <a:pPr marL="0" marR="0" lvl="0" indent="0" algn="ctr"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49" name="Oval 648">
                  <a:extLst>
                    <a:ext uri="{FF2B5EF4-FFF2-40B4-BE49-F238E27FC236}">
                      <a16:creationId xmlns:a16="http://schemas.microsoft.com/office/drawing/2014/main" id="{D2A9988D-76A9-46E7-8D12-ACE5E78E3B02}"/>
                    </a:ext>
                  </a:extLst>
                </p:cNvPr>
                <p:cNvSpPr>
                  <a:spLocks noChangeAspect="1"/>
                </p:cNvSpPr>
                <p:nvPr/>
              </p:nvSpPr>
              <p:spPr>
                <a:xfrm rot="2700000">
                  <a:off x="1696398" y="1851992"/>
                  <a:ext cx="40064" cy="40054"/>
                </a:xfrm>
                <a:prstGeom prst="ellipse">
                  <a:avLst/>
                </a:prstGeom>
                <a:gradFill>
                  <a:gsLst>
                    <a:gs pos="100000">
                      <a:srgbClr val="14737B"/>
                    </a:gs>
                    <a:gs pos="0">
                      <a:srgbClr val="A3E1CF"/>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50" name="Freeform 1485">
                  <a:extLst>
                    <a:ext uri="{FF2B5EF4-FFF2-40B4-BE49-F238E27FC236}">
                      <a16:creationId xmlns:a16="http://schemas.microsoft.com/office/drawing/2014/main" id="{FA4CC098-EB37-493B-82A8-DE5660F5B2F5}"/>
                    </a:ext>
                  </a:extLst>
                </p:cNvPr>
                <p:cNvSpPr/>
                <p:nvPr/>
              </p:nvSpPr>
              <p:spPr>
                <a:xfrm rot="10095534" flipV="1">
                  <a:off x="1571289" y="1853261"/>
                  <a:ext cx="217428" cy="62506"/>
                </a:xfrm>
                <a:custGeom>
                  <a:avLst/>
                  <a:gdLst>
                    <a:gd name="connsiteX0" fmla="*/ 0 w 373380"/>
                    <a:gd name="connsiteY0" fmla="*/ 63676 h 117016"/>
                    <a:gd name="connsiteX1" fmla="*/ 83820 w 373380"/>
                    <a:gd name="connsiteY1" fmla="*/ 2716 h 117016"/>
                    <a:gd name="connsiteX2" fmla="*/ 213360 w 373380"/>
                    <a:gd name="connsiteY2" fmla="*/ 117016 h 117016"/>
                    <a:gd name="connsiteX3" fmla="*/ 312420 w 373380"/>
                    <a:gd name="connsiteY3" fmla="*/ 2716 h 117016"/>
                    <a:gd name="connsiteX4" fmla="*/ 373380 w 373380"/>
                    <a:gd name="connsiteY4" fmla="*/ 33196 h 117016"/>
                    <a:gd name="connsiteX5" fmla="*/ 373380 w 373380"/>
                    <a:gd name="connsiteY5" fmla="*/ 33196 h 117016"/>
                    <a:gd name="connsiteX6" fmla="*/ 373380 w 373380"/>
                    <a:gd name="connsiteY6" fmla="*/ 48436 h 117016"/>
                    <a:gd name="connsiteX0" fmla="*/ 0 w 416159"/>
                    <a:gd name="connsiteY0" fmla="*/ 101109 h 117016"/>
                    <a:gd name="connsiteX1" fmla="*/ 126599 w 416159"/>
                    <a:gd name="connsiteY1" fmla="*/ 2716 h 117016"/>
                    <a:gd name="connsiteX2" fmla="*/ 256139 w 416159"/>
                    <a:gd name="connsiteY2" fmla="*/ 117016 h 117016"/>
                    <a:gd name="connsiteX3" fmla="*/ 355199 w 416159"/>
                    <a:gd name="connsiteY3" fmla="*/ 2716 h 117016"/>
                    <a:gd name="connsiteX4" fmla="*/ 416159 w 416159"/>
                    <a:gd name="connsiteY4" fmla="*/ 33196 h 117016"/>
                    <a:gd name="connsiteX5" fmla="*/ 416159 w 416159"/>
                    <a:gd name="connsiteY5" fmla="*/ 33196 h 117016"/>
                    <a:gd name="connsiteX6" fmla="*/ 416159 w 416159"/>
                    <a:gd name="connsiteY6" fmla="*/ 48436 h 11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159" h="117016">
                      <a:moveTo>
                        <a:pt x="0" y="101109"/>
                      </a:moveTo>
                      <a:cubicBezTo>
                        <a:pt x="24130" y="66184"/>
                        <a:pt x="83909" y="65"/>
                        <a:pt x="126599" y="2716"/>
                      </a:cubicBezTo>
                      <a:cubicBezTo>
                        <a:pt x="169289" y="5367"/>
                        <a:pt x="218039" y="117016"/>
                        <a:pt x="256139" y="117016"/>
                      </a:cubicBezTo>
                      <a:cubicBezTo>
                        <a:pt x="294239" y="117016"/>
                        <a:pt x="328529" y="16686"/>
                        <a:pt x="355199" y="2716"/>
                      </a:cubicBezTo>
                      <a:cubicBezTo>
                        <a:pt x="381869" y="-11254"/>
                        <a:pt x="416159" y="33196"/>
                        <a:pt x="416159" y="33196"/>
                      </a:cubicBezTo>
                      <a:lnTo>
                        <a:pt x="416159" y="33196"/>
                      </a:lnTo>
                      <a:lnTo>
                        <a:pt x="416159" y="48436"/>
                      </a:lnTo>
                    </a:path>
                  </a:pathLst>
                </a:custGeom>
                <a:noFill/>
                <a:ln w="12700" cap="flat" cmpd="sng" algn="ctr">
                  <a:solidFill>
                    <a:srgbClr val="CC0000"/>
                  </a:solidFill>
                  <a:prstDash val="solid"/>
                  <a:miter lim="800000"/>
                </a:ln>
                <a:effectLst/>
              </p:spPr>
              <p:txBody>
                <a:bodyPr rtlCol="0" anchor="ctr"/>
                <a:lstStyle/>
                <a:p>
                  <a:pPr marL="0" marR="0" lvl="0" indent="0" algn="ctr"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51" name="Oval 650">
                  <a:extLst>
                    <a:ext uri="{FF2B5EF4-FFF2-40B4-BE49-F238E27FC236}">
                      <a16:creationId xmlns:a16="http://schemas.microsoft.com/office/drawing/2014/main" id="{D4F3DDE5-9277-4F8F-9DBE-249D07916852}"/>
                    </a:ext>
                  </a:extLst>
                </p:cNvPr>
                <p:cNvSpPr/>
                <p:nvPr/>
              </p:nvSpPr>
              <p:spPr>
                <a:xfrm rot="2700000">
                  <a:off x="1632799" y="1885515"/>
                  <a:ext cx="38951" cy="40054"/>
                </a:xfrm>
                <a:prstGeom prst="ellipse">
                  <a:avLst/>
                </a:prstGeom>
                <a:gradFill>
                  <a:gsLst>
                    <a:gs pos="100000">
                      <a:srgbClr val="14737B"/>
                    </a:gs>
                    <a:gs pos="0">
                      <a:srgbClr val="A3E1CF"/>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52" name="Oval 651">
                  <a:extLst>
                    <a:ext uri="{FF2B5EF4-FFF2-40B4-BE49-F238E27FC236}">
                      <a16:creationId xmlns:a16="http://schemas.microsoft.com/office/drawing/2014/main" id="{A0A40B73-918F-45A3-B2F1-7477F0CF8271}"/>
                    </a:ext>
                  </a:extLst>
                </p:cNvPr>
                <p:cNvSpPr>
                  <a:spLocks noChangeAspect="1"/>
                </p:cNvSpPr>
                <p:nvPr/>
              </p:nvSpPr>
              <p:spPr>
                <a:xfrm rot="2700000">
                  <a:off x="1684934" y="1794583"/>
                  <a:ext cx="53418" cy="53404"/>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nvGrpSpPr>
                <p:cNvPr id="653" name="Group 652">
                  <a:extLst>
                    <a:ext uri="{FF2B5EF4-FFF2-40B4-BE49-F238E27FC236}">
                      <a16:creationId xmlns:a16="http://schemas.microsoft.com/office/drawing/2014/main" id="{A05FDCAE-AE9F-4803-B9D2-2EB85D058C4A}"/>
                    </a:ext>
                  </a:extLst>
                </p:cNvPr>
                <p:cNvGrpSpPr/>
                <p:nvPr/>
              </p:nvGrpSpPr>
              <p:grpSpPr>
                <a:xfrm>
                  <a:off x="1281199" y="1565728"/>
                  <a:ext cx="685699" cy="685698"/>
                  <a:chOff x="-1665221" y="-2140242"/>
                  <a:chExt cx="1127108" cy="1127108"/>
                </a:xfrm>
              </p:grpSpPr>
              <p:sp>
                <p:nvSpPr>
                  <p:cNvPr id="739" name="Oval 738">
                    <a:extLst>
                      <a:ext uri="{FF2B5EF4-FFF2-40B4-BE49-F238E27FC236}">
                        <a16:creationId xmlns:a16="http://schemas.microsoft.com/office/drawing/2014/main" id="{155ABAE0-99EC-443F-A9F7-9843531D9D0D}"/>
                      </a:ext>
                    </a:extLst>
                  </p:cNvPr>
                  <p:cNvSpPr/>
                  <p:nvPr/>
                </p:nvSpPr>
                <p:spPr>
                  <a:xfrm rot="2700000">
                    <a:off x="-769084" y="-1987017"/>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40" name="Oval 739">
                    <a:extLst>
                      <a:ext uri="{FF2B5EF4-FFF2-40B4-BE49-F238E27FC236}">
                        <a16:creationId xmlns:a16="http://schemas.microsoft.com/office/drawing/2014/main" id="{DA2B7A68-6AD7-4B6C-A968-5E8B132AA276}"/>
                      </a:ext>
                    </a:extLst>
                  </p:cNvPr>
                  <p:cNvSpPr/>
                  <p:nvPr/>
                </p:nvSpPr>
                <p:spPr>
                  <a:xfrm rot="13500000">
                    <a:off x="-1512004" y="-1244095"/>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41" name="Oval 740">
                    <a:extLst>
                      <a:ext uri="{FF2B5EF4-FFF2-40B4-BE49-F238E27FC236}">
                        <a16:creationId xmlns:a16="http://schemas.microsoft.com/office/drawing/2014/main" id="{5F344148-8367-437B-978D-23FEF33E39C7}"/>
                      </a:ext>
                    </a:extLst>
                  </p:cNvPr>
                  <p:cNvSpPr/>
                  <p:nvPr/>
                </p:nvSpPr>
                <p:spPr>
                  <a:xfrm rot="3420000">
                    <a:off x="-699950" y="-1901649"/>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42" name="Oval 741">
                    <a:extLst>
                      <a:ext uri="{FF2B5EF4-FFF2-40B4-BE49-F238E27FC236}">
                        <a16:creationId xmlns:a16="http://schemas.microsoft.com/office/drawing/2014/main" id="{35849665-A068-40FC-BCDB-34D2A5FC02EB}"/>
                      </a:ext>
                    </a:extLst>
                  </p:cNvPr>
                  <p:cNvSpPr/>
                  <p:nvPr/>
                </p:nvSpPr>
                <p:spPr>
                  <a:xfrm rot="14220000">
                    <a:off x="-1581138" y="-1329463"/>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43" name="Oval 742">
                    <a:extLst>
                      <a:ext uri="{FF2B5EF4-FFF2-40B4-BE49-F238E27FC236}">
                        <a16:creationId xmlns:a16="http://schemas.microsoft.com/office/drawing/2014/main" id="{84655529-320E-4B4D-8BDE-9D3B9B84FCE3}"/>
                      </a:ext>
                    </a:extLst>
                  </p:cNvPr>
                  <p:cNvSpPr/>
                  <p:nvPr/>
                </p:nvSpPr>
                <p:spPr>
                  <a:xfrm rot="4140000">
                    <a:off x="-650073" y="-1803776"/>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44" name="Oval 743">
                    <a:extLst>
                      <a:ext uri="{FF2B5EF4-FFF2-40B4-BE49-F238E27FC236}">
                        <a16:creationId xmlns:a16="http://schemas.microsoft.com/office/drawing/2014/main" id="{3667B1E0-7E84-40D5-9D41-1B8A290E387A}"/>
                      </a:ext>
                    </a:extLst>
                  </p:cNvPr>
                  <p:cNvSpPr/>
                  <p:nvPr/>
                </p:nvSpPr>
                <p:spPr>
                  <a:xfrm rot="14940000">
                    <a:off x="-1631016" y="-1427336"/>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45" name="Oval 744">
                    <a:extLst>
                      <a:ext uri="{FF2B5EF4-FFF2-40B4-BE49-F238E27FC236}">
                        <a16:creationId xmlns:a16="http://schemas.microsoft.com/office/drawing/2014/main" id="{9DC5BC9B-3330-409D-ACE8-A730E1BE6AE5}"/>
                      </a:ext>
                    </a:extLst>
                  </p:cNvPr>
                  <p:cNvSpPr/>
                  <p:nvPr/>
                </p:nvSpPr>
                <p:spPr>
                  <a:xfrm rot="4860000">
                    <a:off x="-621630" y="-1697679"/>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46" name="Oval 745">
                    <a:extLst>
                      <a:ext uri="{FF2B5EF4-FFF2-40B4-BE49-F238E27FC236}">
                        <a16:creationId xmlns:a16="http://schemas.microsoft.com/office/drawing/2014/main" id="{1B7FBE80-2C37-4454-A424-D99C68FC92A0}"/>
                      </a:ext>
                    </a:extLst>
                  </p:cNvPr>
                  <p:cNvSpPr/>
                  <p:nvPr/>
                </p:nvSpPr>
                <p:spPr>
                  <a:xfrm rot="15660000">
                    <a:off x="-1659457" y="-1533433"/>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47" name="Oval 746">
                    <a:extLst>
                      <a:ext uri="{FF2B5EF4-FFF2-40B4-BE49-F238E27FC236}">
                        <a16:creationId xmlns:a16="http://schemas.microsoft.com/office/drawing/2014/main" id="{8FE4C981-4A4B-41EF-A49C-404345A4EC2E}"/>
                      </a:ext>
                    </a:extLst>
                  </p:cNvPr>
                  <p:cNvSpPr/>
                  <p:nvPr/>
                </p:nvSpPr>
                <p:spPr>
                  <a:xfrm rot="5580000">
                    <a:off x="-615857" y="-1588001"/>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48" name="Oval 747">
                    <a:extLst>
                      <a:ext uri="{FF2B5EF4-FFF2-40B4-BE49-F238E27FC236}">
                        <a16:creationId xmlns:a16="http://schemas.microsoft.com/office/drawing/2014/main" id="{825B51B3-0F2A-4968-B567-45DB4C1CFB42}"/>
                      </a:ext>
                    </a:extLst>
                  </p:cNvPr>
                  <p:cNvSpPr/>
                  <p:nvPr/>
                </p:nvSpPr>
                <p:spPr>
                  <a:xfrm rot="16380000">
                    <a:off x="-1665211" y="-1643131"/>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49" name="Oval 748">
                    <a:extLst>
                      <a:ext uri="{FF2B5EF4-FFF2-40B4-BE49-F238E27FC236}">
                        <a16:creationId xmlns:a16="http://schemas.microsoft.com/office/drawing/2014/main" id="{0E2B82C1-CE62-4552-8C8C-9A6BB85CED58}"/>
                      </a:ext>
                    </a:extLst>
                  </p:cNvPr>
                  <p:cNvSpPr/>
                  <p:nvPr/>
                </p:nvSpPr>
                <p:spPr>
                  <a:xfrm rot="6300000">
                    <a:off x="-633025" y="-1479519"/>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50" name="Oval 749">
                    <a:extLst>
                      <a:ext uri="{FF2B5EF4-FFF2-40B4-BE49-F238E27FC236}">
                        <a16:creationId xmlns:a16="http://schemas.microsoft.com/office/drawing/2014/main" id="{8EADA681-31D9-473B-A33A-D1582997F3CF}"/>
                      </a:ext>
                    </a:extLst>
                  </p:cNvPr>
                  <p:cNvSpPr/>
                  <p:nvPr/>
                </p:nvSpPr>
                <p:spPr>
                  <a:xfrm rot="17100000">
                    <a:off x="-1648042" y="-1751614"/>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51" name="Oval 750">
                    <a:extLst>
                      <a:ext uri="{FF2B5EF4-FFF2-40B4-BE49-F238E27FC236}">
                        <a16:creationId xmlns:a16="http://schemas.microsoft.com/office/drawing/2014/main" id="{AC99C022-CB99-4E19-8B61-68A1409DE94A}"/>
                      </a:ext>
                    </a:extLst>
                  </p:cNvPr>
                  <p:cNvSpPr/>
                  <p:nvPr/>
                </p:nvSpPr>
                <p:spPr>
                  <a:xfrm rot="7020000">
                    <a:off x="-672374" y="-1376982"/>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52" name="Oval 751">
                    <a:extLst>
                      <a:ext uri="{FF2B5EF4-FFF2-40B4-BE49-F238E27FC236}">
                        <a16:creationId xmlns:a16="http://schemas.microsoft.com/office/drawing/2014/main" id="{2B441991-F1BF-430D-A326-E828D262B7B4}"/>
                      </a:ext>
                    </a:extLst>
                  </p:cNvPr>
                  <p:cNvSpPr/>
                  <p:nvPr/>
                </p:nvSpPr>
                <p:spPr>
                  <a:xfrm rot="17820000">
                    <a:off x="-1608694" y="-1854151"/>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53" name="Oval 752">
                    <a:extLst>
                      <a:ext uri="{FF2B5EF4-FFF2-40B4-BE49-F238E27FC236}">
                        <a16:creationId xmlns:a16="http://schemas.microsoft.com/office/drawing/2014/main" id="{D181A4AF-150D-4724-A48F-32FF68413F48}"/>
                      </a:ext>
                    </a:extLst>
                  </p:cNvPr>
                  <p:cNvSpPr/>
                  <p:nvPr/>
                </p:nvSpPr>
                <p:spPr>
                  <a:xfrm rot="7740000">
                    <a:off x="-732183" y="-1284872"/>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54" name="Oval 753">
                    <a:extLst>
                      <a:ext uri="{FF2B5EF4-FFF2-40B4-BE49-F238E27FC236}">
                        <a16:creationId xmlns:a16="http://schemas.microsoft.com/office/drawing/2014/main" id="{3F17DE71-42A5-4D31-8148-1D08C0D512F0}"/>
                      </a:ext>
                    </a:extLst>
                  </p:cNvPr>
                  <p:cNvSpPr/>
                  <p:nvPr/>
                </p:nvSpPr>
                <p:spPr>
                  <a:xfrm rot="18540000">
                    <a:off x="-1548884" y="-1946259"/>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55" name="Oval 754">
                    <a:extLst>
                      <a:ext uri="{FF2B5EF4-FFF2-40B4-BE49-F238E27FC236}">
                        <a16:creationId xmlns:a16="http://schemas.microsoft.com/office/drawing/2014/main" id="{3CBEF1F8-F74F-463D-A732-BEEC14B52E1C}"/>
                      </a:ext>
                    </a:extLst>
                  </p:cNvPr>
                  <p:cNvSpPr/>
                  <p:nvPr/>
                </p:nvSpPr>
                <p:spPr>
                  <a:xfrm rot="8460000">
                    <a:off x="-809840" y="-1207216"/>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56" name="Oval 755">
                    <a:extLst>
                      <a:ext uri="{FF2B5EF4-FFF2-40B4-BE49-F238E27FC236}">
                        <a16:creationId xmlns:a16="http://schemas.microsoft.com/office/drawing/2014/main" id="{90B8ECCE-DC97-4BDC-99CD-8C9C8FEEB2C9}"/>
                      </a:ext>
                    </a:extLst>
                  </p:cNvPr>
                  <p:cNvSpPr/>
                  <p:nvPr/>
                </p:nvSpPr>
                <p:spPr>
                  <a:xfrm rot="19260000">
                    <a:off x="-1471226" y="-2023915"/>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57" name="Oval 756">
                    <a:extLst>
                      <a:ext uri="{FF2B5EF4-FFF2-40B4-BE49-F238E27FC236}">
                        <a16:creationId xmlns:a16="http://schemas.microsoft.com/office/drawing/2014/main" id="{9EA201E6-1DC6-449C-8603-C07FA6D7CC02}"/>
                      </a:ext>
                    </a:extLst>
                  </p:cNvPr>
                  <p:cNvSpPr/>
                  <p:nvPr/>
                </p:nvSpPr>
                <p:spPr>
                  <a:xfrm rot="9180000">
                    <a:off x="-901948" y="-1147408"/>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58" name="Oval 757">
                    <a:extLst>
                      <a:ext uri="{FF2B5EF4-FFF2-40B4-BE49-F238E27FC236}">
                        <a16:creationId xmlns:a16="http://schemas.microsoft.com/office/drawing/2014/main" id="{B1E7F07E-7976-454E-A0A9-DF6FC74DF042}"/>
                      </a:ext>
                    </a:extLst>
                  </p:cNvPr>
                  <p:cNvSpPr/>
                  <p:nvPr/>
                </p:nvSpPr>
                <p:spPr>
                  <a:xfrm rot="19980000">
                    <a:off x="-1379120" y="-2083727"/>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59" name="Oval 758">
                    <a:extLst>
                      <a:ext uri="{FF2B5EF4-FFF2-40B4-BE49-F238E27FC236}">
                        <a16:creationId xmlns:a16="http://schemas.microsoft.com/office/drawing/2014/main" id="{D58FD25B-4A5F-4947-8F51-38CFE56132AC}"/>
                      </a:ext>
                    </a:extLst>
                  </p:cNvPr>
                  <p:cNvSpPr/>
                  <p:nvPr/>
                </p:nvSpPr>
                <p:spPr>
                  <a:xfrm rot="9900000">
                    <a:off x="-1004484" y="-1108058"/>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60" name="Oval 759">
                    <a:extLst>
                      <a:ext uri="{FF2B5EF4-FFF2-40B4-BE49-F238E27FC236}">
                        <a16:creationId xmlns:a16="http://schemas.microsoft.com/office/drawing/2014/main" id="{F5BBE1D3-127C-42D1-80AE-C0199EDB0F8E}"/>
                      </a:ext>
                    </a:extLst>
                  </p:cNvPr>
                  <p:cNvSpPr/>
                  <p:nvPr/>
                </p:nvSpPr>
                <p:spPr>
                  <a:xfrm rot="20700000">
                    <a:off x="-1276579" y="-2123076"/>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61" name="Oval 760">
                    <a:extLst>
                      <a:ext uri="{FF2B5EF4-FFF2-40B4-BE49-F238E27FC236}">
                        <a16:creationId xmlns:a16="http://schemas.microsoft.com/office/drawing/2014/main" id="{98906E41-6574-4826-8E9F-FA23C014719B}"/>
                      </a:ext>
                    </a:extLst>
                  </p:cNvPr>
                  <p:cNvSpPr/>
                  <p:nvPr/>
                </p:nvSpPr>
                <p:spPr>
                  <a:xfrm rot="10620000">
                    <a:off x="-1112966" y="-1090888"/>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62" name="Oval 761">
                    <a:extLst>
                      <a:ext uri="{FF2B5EF4-FFF2-40B4-BE49-F238E27FC236}">
                        <a16:creationId xmlns:a16="http://schemas.microsoft.com/office/drawing/2014/main" id="{D394BAE2-4A34-4E0C-970D-AE0EE69C3BF7}"/>
                      </a:ext>
                    </a:extLst>
                  </p:cNvPr>
                  <p:cNvSpPr/>
                  <p:nvPr/>
                </p:nvSpPr>
                <p:spPr>
                  <a:xfrm rot="21420000">
                    <a:off x="-1168095" y="-2140242"/>
                    <a:ext cx="77734" cy="7775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63" name="Oval 762">
                    <a:extLst>
                      <a:ext uri="{FF2B5EF4-FFF2-40B4-BE49-F238E27FC236}">
                        <a16:creationId xmlns:a16="http://schemas.microsoft.com/office/drawing/2014/main" id="{EBA8EA56-BFB5-4C95-8D0B-FE409F3D3AB1}"/>
                      </a:ext>
                    </a:extLst>
                  </p:cNvPr>
                  <p:cNvSpPr/>
                  <p:nvPr/>
                </p:nvSpPr>
                <p:spPr>
                  <a:xfrm rot="11340000">
                    <a:off x="-1222664" y="-1096643"/>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64" name="Oval 763">
                    <a:extLst>
                      <a:ext uri="{FF2B5EF4-FFF2-40B4-BE49-F238E27FC236}">
                        <a16:creationId xmlns:a16="http://schemas.microsoft.com/office/drawing/2014/main" id="{88504D0A-6DEA-4678-8462-21949068B105}"/>
                      </a:ext>
                    </a:extLst>
                  </p:cNvPr>
                  <p:cNvSpPr/>
                  <p:nvPr/>
                </p:nvSpPr>
                <p:spPr>
                  <a:xfrm rot="540000">
                    <a:off x="-1058424" y="-2134473"/>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65" name="Oval 764">
                    <a:extLst>
                      <a:ext uri="{FF2B5EF4-FFF2-40B4-BE49-F238E27FC236}">
                        <a16:creationId xmlns:a16="http://schemas.microsoft.com/office/drawing/2014/main" id="{B9521527-D84E-45A6-B4B8-1E66CE210B67}"/>
                      </a:ext>
                    </a:extLst>
                  </p:cNvPr>
                  <p:cNvSpPr/>
                  <p:nvPr/>
                </p:nvSpPr>
                <p:spPr>
                  <a:xfrm rot="12060000">
                    <a:off x="-1328764" y="-1125086"/>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66" name="Oval 765">
                    <a:extLst>
                      <a:ext uri="{FF2B5EF4-FFF2-40B4-BE49-F238E27FC236}">
                        <a16:creationId xmlns:a16="http://schemas.microsoft.com/office/drawing/2014/main" id="{825FE919-2DEB-46EE-90B8-17ECABB1E808}"/>
                      </a:ext>
                    </a:extLst>
                  </p:cNvPr>
                  <p:cNvSpPr/>
                  <p:nvPr/>
                </p:nvSpPr>
                <p:spPr>
                  <a:xfrm rot="1260000">
                    <a:off x="-952322" y="-2106030"/>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67" name="Oval 766">
                    <a:extLst>
                      <a:ext uri="{FF2B5EF4-FFF2-40B4-BE49-F238E27FC236}">
                        <a16:creationId xmlns:a16="http://schemas.microsoft.com/office/drawing/2014/main" id="{585ED011-65C7-42E2-8A7E-845FF3006F7B}"/>
                      </a:ext>
                    </a:extLst>
                  </p:cNvPr>
                  <p:cNvSpPr/>
                  <p:nvPr/>
                </p:nvSpPr>
                <p:spPr>
                  <a:xfrm rot="12780000">
                    <a:off x="-1426638" y="-1174963"/>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sp>
                <p:nvSpPr>
                  <p:cNvPr id="768" name="Oval 767">
                    <a:extLst>
                      <a:ext uri="{FF2B5EF4-FFF2-40B4-BE49-F238E27FC236}">
                        <a16:creationId xmlns:a16="http://schemas.microsoft.com/office/drawing/2014/main" id="{28B8B825-7ABE-4AF6-AA87-EB8605A7866E}"/>
                      </a:ext>
                    </a:extLst>
                  </p:cNvPr>
                  <p:cNvSpPr/>
                  <p:nvPr/>
                </p:nvSpPr>
                <p:spPr>
                  <a:xfrm rot="1980000">
                    <a:off x="-854462" y="-2056163"/>
                    <a:ext cx="77754" cy="77734"/>
                  </a:xfrm>
                  <a:prstGeom prst="ellipse">
                    <a:avLst/>
                  </a:prstGeom>
                  <a:solidFill>
                    <a:srgbClr val="6275B6"/>
                  </a:solidFill>
                  <a:ln w="19050" cap="flat" cmpd="sng" algn="ctr">
                    <a:noFill/>
                    <a:prstDash val="solid"/>
                    <a:miter lim="800000"/>
                  </a:ln>
                  <a:effectLst/>
                </p:spPr>
                <p:txBody>
                  <a:bodyPr wrap="none"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67" b="1" i="0" u="none" strike="noStrike" kern="0" cap="none" spc="0" normalizeH="0" baseline="0" noProof="0">
                      <a:ln>
                        <a:noFill/>
                      </a:ln>
                      <a:solidFill>
                        <a:prstClr val="white"/>
                      </a:solidFill>
                      <a:effectLst/>
                      <a:uLnTx/>
                      <a:uFillTx/>
                    </a:endParaRPr>
                  </a:p>
                </p:txBody>
              </p:sp>
            </p:grpSp>
            <p:grpSp>
              <p:nvGrpSpPr>
                <p:cNvPr id="654" name="Group 653">
                  <a:extLst>
                    <a:ext uri="{FF2B5EF4-FFF2-40B4-BE49-F238E27FC236}">
                      <a16:creationId xmlns:a16="http://schemas.microsoft.com/office/drawing/2014/main" id="{C21CE3DA-9FCC-4460-8FB3-E55C074D2255}"/>
                    </a:ext>
                  </a:extLst>
                </p:cNvPr>
                <p:cNvGrpSpPr>
                  <a:grpSpLocks noChangeAspect="1"/>
                </p:cNvGrpSpPr>
                <p:nvPr/>
              </p:nvGrpSpPr>
              <p:grpSpPr>
                <a:xfrm rot="2700000">
                  <a:off x="1478369" y="1632705"/>
                  <a:ext cx="300031" cy="574957"/>
                  <a:chOff x="7248472" y="2166950"/>
                  <a:chExt cx="839784" cy="1609730"/>
                </a:xfrm>
                <a:solidFill>
                  <a:srgbClr val="00B050"/>
                </a:solidFill>
              </p:grpSpPr>
              <p:sp>
                <p:nvSpPr>
                  <p:cNvPr id="655" name="Freeform 7">
                    <a:extLst>
                      <a:ext uri="{FF2B5EF4-FFF2-40B4-BE49-F238E27FC236}">
                        <a16:creationId xmlns:a16="http://schemas.microsoft.com/office/drawing/2014/main" id="{F908D2F6-D083-467A-BEAB-E5EC4E4E2E8C}"/>
                      </a:ext>
                    </a:extLst>
                  </p:cNvPr>
                  <p:cNvSpPr>
                    <a:spLocks/>
                  </p:cNvSpPr>
                  <p:nvPr/>
                </p:nvSpPr>
                <p:spPr bwMode="auto">
                  <a:xfrm>
                    <a:off x="7853304" y="2784490"/>
                    <a:ext cx="111124" cy="128589"/>
                  </a:xfrm>
                  <a:custGeom>
                    <a:avLst/>
                    <a:gdLst>
                      <a:gd name="T0" fmla="*/ 70 w 70"/>
                      <a:gd name="T1" fmla="*/ 20 h 81"/>
                      <a:gd name="T2" fmla="*/ 35 w 70"/>
                      <a:gd name="T3" fmla="*/ 0 h 81"/>
                      <a:gd name="T4" fmla="*/ 0 w 70"/>
                      <a:gd name="T5" fmla="*/ 20 h 81"/>
                      <a:gd name="T6" fmla="*/ 0 w 70"/>
                      <a:gd name="T7" fmla="*/ 60 h 81"/>
                      <a:gd name="T8" fmla="*/ 35 w 70"/>
                      <a:gd name="T9" fmla="*/ 81 h 81"/>
                      <a:gd name="T10" fmla="*/ 70 w 70"/>
                      <a:gd name="T11" fmla="*/ 60 h 81"/>
                      <a:gd name="T12" fmla="*/ 70 w 70"/>
                      <a:gd name="T13" fmla="*/ 20 h 81"/>
                    </a:gdLst>
                    <a:ahLst/>
                    <a:cxnLst>
                      <a:cxn ang="0">
                        <a:pos x="T0" y="T1"/>
                      </a:cxn>
                      <a:cxn ang="0">
                        <a:pos x="T2" y="T3"/>
                      </a:cxn>
                      <a:cxn ang="0">
                        <a:pos x="T4" y="T5"/>
                      </a:cxn>
                      <a:cxn ang="0">
                        <a:pos x="T6" y="T7"/>
                      </a:cxn>
                      <a:cxn ang="0">
                        <a:pos x="T8" y="T9"/>
                      </a:cxn>
                      <a:cxn ang="0">
                        <a:pos x="T10" y="T11"/>
                      </a:cxn>
                      <a:cxn ang="0">
                        <a:pos x="T12" y="T13"/>
                      </a:cxn>
                    </a:cxnLst>
                    <a:rect l="0" t="0" r="r" b="b"/>
                    <a:pathLst>
                      <a:path w="70" h="81">
                        <a:moveTo>
                          <a:pt x="70" y="20"/>
                        </a:moveTo>
                        <a:lnTo>
                          <a:pt x="35" y="0"/>
                        </a:lnTo>
                        <a:lnTo>
                          <a:pt x="0" y="20"/>
                        </a:lnTo>
                        <a:lnTo>
                          <a:pt x="0" y="60"/>
                        </a:lnTo>
                        <a:lnTo>
                          <a:pt x="35" y="81"/>
                        </a:lnTo>
                        <a:lnTo>
                          <a:pt x="70" y="60"/>
                        </a:lnTo>
                        <a:lnTo>
                          <a:pt x="70"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56" name="Freeform 10">
                    <a:extLst>
                      <a:ext uri="{FF2B5EF4-FFF2-40B4-BE49-F238E27FC236}">
                        <a16:creationId xmlns:a16="http://schemas.microsoft.com/office/drawing/2014/main" id="{BF96D9D5-E574-4038-9555-20E0BB0DF316}"/>
                      </a:ext>
                    </a:extLst>
                  </p:cNvPr>
                  <p:cNvSpPr>
                    <a:spLocks/>
                  </p:cNvSpPr>
                  <p:nvPr/>
                </p:nvSpPr>
                <p:spPr bwMode="auto">
                  <a:xfrm>
                    <a:off x="7853303" y="2578114"/>
                    <a:ext cx="111124" cy="127000"/>
                  </a:xfrm>
                  <a:custGeom>
                    <a:avLst/>
                    <a:gdLst>
                      <a:gd name="T0" fmla="*/ 70 w 70"/>
                      <a:gd name="T1" fmla="*/ 20 h 80"/>
                      <a:gd name="T2" fmla="*/ 35 w 70"/>
                      <a:gd name="T3" fmla="*/ 0 h 80"/>
                      <a:gd name="T4" fmla="*/ 0 w 70"/>
                      <a:gd name="T5" fmla="*/ 20 h 80"/>
                      <a:gd name="T6" fmla="*/ 0 w 70"/>
                      <a:gd name="T7" fmla="*/ 61 h 80"/>
                      <a:gd name="T8" fmla="*/ 35 w 70"/>
                      <a:gd name="T9" fmla="*/ 80 h 80"/>
                      <a:gd name="T10" fmla="*/ 70 w 70"/>
                      <a:gd name="T11" fmla="*/ 61 h 80"/>
                      <a:gd name="T12" fmla="*/ 70 w 70"/>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20"/>
                        </a:moveTo>
                        <a:lnTo>
                          <a:pt x="35" y="0"/>
                        </a:lnTo>
                        <a:lnTo>
                          <a:pt x="0" y="20"/>
                        </a:lnTo>
                        <a:lnTo>
                          <a:pt x="0" y="61"/>
                        </a:lnTo>
                        <a:lnTo>
                          <a:pt x="35" y="80"/>
                        </a:lnTo>
                        <a:lnTo>
                          <a:pt x="70" y="61"/>
                        </a:lnTo>
                        <a:lnTo>
                          <a:pt x="70"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57" name="Freeform 14">
                    <a:extLst>
                      <a:ext uri="{FF2B5EF4-FFF2-40B4-BE49-F238E27FC236}">
                        <a16:creationId xmlns:a16="http://schemas.microsoft.com/office/drawing/2014/main" id="{E5BB3391-392F-4E5A-962B-36FA93F1448F}"/>
                      </a:ext>
                    </a:extLst>
                  </p:cNvPr>
                  <p:cNvSpPr>
                    <a:spLocks/>
                  </p:cNvSpPr>
                  <p:nvPr/>
                </p:nvSpPr>
                <p:spPr bwMode="auto">
                  <a:xfrm>
                    <a:off x="7377057" y="2578114"/>
                    <a:ext cx="111124" cy="127000"/>
                  </a:xfrm>
                  <a:custGeom>
                    <a:avLst/>
                    <a:gdLst>
                      <a:gd name="T0" fmla="*/ 70 w 70"/>
                      <a:gd name="T1" fmla="*/ 20 h 80"/>
                      <a:gd name="T2" fmla="*/ 35 w 70"/>
                      <a:gd name="T3" fmla="*/ 0 h 80"/>
                      <a:gd name="T4" fmla="*/ 0 w 70"/>
                      <a:gd name="T5" fmla="*/ 20 h 80"/>
                      <a:gd name="T6" fmla="*/ 0 w 70"/>
                      <a:gd name="T7" fmla="*/ 61 h 80"/>
                      <a:gd name="T8" fmla="*/ 35 w 70"/>
                      <a:gd name="T9" fmla="*/ 80 h 80"/>
                      <a:gd name="T10" fmla="*/ 70 w 70"/>
                      <a:gd name="T11" fmla="*/ 61 h 80"/>
                      <a:gd name="T12" fmla="*/ 70 w 70"/>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20"/>
                        </a:moveTo>
                        <a:lnTo>
                          <a:pt x="35" y="0"/>
                        </a:lnTo>
                        <a:lnTo>
                          <a:pt x="0" y="20"/>
                        </a:lnTo>
                        <a:lnTo>
                          <a:pt x="0" y="61"/>
                        </a:lnTo>
                        <a:lnTo>
                          <a:pt x="35" y="80"/>
                        </a:lnTo>
                        <a:lnTo>
                          <a:pt x="70" y="61"/>
                        </a:lnTo>
                        <a:lnTo>
                          <a:pt x="70"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58" name="Freeform 15">
                    <a:extLst>
                      <a:ext uri="{FF2B5EF4-FFF2-40B4-BE49-F238E27FC236}">
                        <a16:creationId xmlns:a16="http://schemas.microsoft.com/office/drawing/2014/main" id="{4861AECA-A5FF-4D2F-83FB-9031793E40A8}"/>
                      </a:ext>
                    </a:extLst>
                  </p:cNvPr>
                  <p:cNvSpPr>
                    <a:spLocks/>
                  </p:cNvSpPr>
                  <p:nvPr/>
                </p:nvSpPr>
                <p:spPr bwMode="auto">
                  <a:xfrm>
                    <a:off x="7853304" y="2371739"/>
                    <a:ext cx="111124" cy="128589"/>
                  </a:xfrm>
                  <a:custGeom>
                    <a:avLst/>
                    <a:gdLst>
                      <a:gd name="T0" fmla="*/ 70 w 70"/>
                      <a:gd name="T1" fmla="*/ 21 h 81"/>
                      <a:gd name="T2" fmla="*/ 35 w 70"/>
                      <a:gd name="T3" fmla="*/ 0 h 81"/>
                      <a:gd name="T4" fmla="*/ 0 w 70"/>
                      <a:gd name="T5" fmla="*/ 21 h 81"/>
                      <a:gd name="T6" fmla="*/ 0 w 70"/>
                      <a:gd name="T7" fmla="*/ 61 h 81"/>
                      <a:gd name="T8" fmla="*/ 35 w 70"/>
                      <a:gd name="T9" fmla="*/ 81 h 81"/>
                      <a:gd name="T10" fmla="*/ 70 w 70"/>
                      <a:gd name="T11" fmla="*/ 61 h 81"/>
                      <a:gd name="T12" fmla="*/ 70 w 70"/>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70" h="81">
                        <a:moveTo>
                          <a:pt x="70" y="21"/>
                        </a:moveTo>
                        <a:lnTo>
                          <a:pt x="35" y="0"/>
                        </a:lnTo>
                        <a:lnTo>
                          <a:pt x="0" y="21"/>
                        </a:lnTo>
                        <a:lnTo>
                          <a:pt x="0" y="61"/>
                        </a:lnTo>
                        <a:lnTo>
                          <a:pt x="35" y="81"/>
                        </a:lnTo>
                        <a:lnTo>
                          <a:pt x="70" y="61"/>
                        </a:lnTo>
                        <a:lnTo>
                          <a:pt x="70"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59" name="Freeform 16">
                    <a:extLst>
                      <a:ext uri="{FF2B5EF4-FFF2-40B4-BE49-F238E27FC236}">
                        <a16:creationId xmlns:a16="http://schemas.microsoft.com/office/drawing/2014/main" id="{8FE03808-9F6C-44E5-9C44-8F80AE77F8F0}"/>
                      </a:ext>
                    </a:extLst>
                  </p:cNvPr>
                  <p:cNvSpPr>
                    <a:spLocks/>
                  </p:cNvSpPr>
                  <p:nvPr/>
                </p:nvSpPr>
                <p:spPr bwMode="auto">
                  <a:xfrm>
                    <a:off x="7734243" y="2371738"/>
                    <a:ext cx="112711" cy="128589"/>
                  </a:xfrm>
                  <a:custGeom>
                    <a:avLst/>
                    <a:gdLst>
                      <a:gd name="T0" fmla="*/ 71 w 71"/>
                      <a:gd name="T1" fmla="*/ 21 h 81"/>
                      <a:gd name="T2" fmla="*/ 35 w 71"/>
                      <a:gd name="T3" fmla="*/ 0 h 81"/>
                      <a:gd name="T4" fmla="*/ 0 w 71"/>
                      <a:gd name="T5" fmla="*/ 21 h 81"/>
                      <a:gd name="T6" fmla="*/ 0 w 71"/>
                      <a:gd name="T7" fmla="*/ 61 h 81"/>
                      <a:gd name="T8" fmla="*/ 35 w 71"/>
                      <a:gd name="T9" fmla="*/ 81 h 81"/>
                      <a:gd name="T10" fmla="*/ 71 w 71"/>
                      <a:gd name="T11" fmla="*/ 61 h 81"/>
                      <a:gd name="T12" fmla="*/ 71 w 71"/>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71" h="81">
                        <a:moveTo>
                          <a:pt x="71" y="21"/>
                        </a:moveTo>
                        <a:lnTo>
                          <a:pt x="35" y="0"/>
                        </a:lnTo>
                        <a:lnTo>
                          <a:pt x="0" y="21"/>
                        </a:lnTo>
                        <a:lnTo>
                          <a:pt x="0" y="61"/>
                        </a:lnTo>
                        <a:lnTo>
                          <a:pt x="35" y="81"/>
                        </a:lnTo>
                        <a:lnTo>
                          <a:pt x="71" y="61"/>
                        </a:lnTo>
                        <a:lnTo>
                          <a:pt x="71"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60" name="Freeform 19">
                    <a:extLst>
                      <a:ext uri="{FF2B5EF4-FFF2-40B4-BE49-F238E27FC236}">
                        <a16:creationId xmlns:a16="http://schemas.microsoft.com/office/drawing/2014/main" id="{48B3D521-E5F0-4586-8E79-102801A9415C}"/>
                      </a:ext>
                    </a:extLst>
                  </p:cNvPr>
                  <p:cNvSpPr>
                    <a:spLocks/>
                  </p:cNvSpPr>
                  <p:nvPr/>
                </p:nvSpPr>
                <p:spPr bwMode="auto">
                  <a:xfrm>
                    <a:off x="7377058" y="2371739"/>
                    <a:ext cx="111124" cy="128589"/>
                  </a:xfrm>
                  <a:custGeom>
                    <a:avLst/>
                    <a:gdLst>
                      <a:gd name="T0" fmla="*/ 70 w 70"/>
                      <a:gd name="T1" fmla="*/ 21 h 81"/>
                      <a:gd name="T2" fmla="*/ 35 w 70"/>
                      <a:gd name="T3" fmla="*/ 0 h 81"/>
                      <a:gd name="T4" fmla="*/ 0 w 70"/>
                      <a:gd name="T5" fmla="*/ 21 h 81"/>
                      <a:gd name="T6" fmla="*/ 0 w 70"/>
                      <a:gd name="T7" fmla="*/ 61 h 81"/>
                      <a:gd name="T8" fmla="*/ 35 w 70"/>
                      <a:gd name="T9" fmla="*/ 81 h 81"/>
                      <a:gd name="T10" fmla="*/ 70 w 70"/>
                      <a:gd name="T11" fmla="*/ 61 h 81"/>
                      <a:gd name="T12" fmla="*/ 70 w 70"/>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70" h="81">
                        <a:moveTo>
                          <a:pt x="70" y="21"/>
                        </a:moveTo>
                        <a:lnTo>
                          <a:pt x="35" y="0"/>
                        </a:lnTo>
                        <a:lnTo>
                          <a:pt x="0" y="21"/>
                        </a:lnTo>
                        <a:lnTo>
                          <a:pt x="0" y="61"/>
                        </a:lnTo>
                        <a:lnTo>
                          <a:pt x="35" y="81"/>
                        </a:lnTo>
                        <a:lnTo>
                          <a:pt x="70" y="61"/>
                        </a:lnTo>
                        <a:lnTo>
                          <a:pt x="70"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61" name="Freeform 20">
                    <a:extLst>
                      <a:ext uri="{FF2B5EF4-FFF2-40B4-BE49-F238E27FC236}">
                        <a16:creationId xmlns:a16="http://schemas.microsoft.com/office/drawing/2014/main" id="{1CA35DDF-5503-4D08-BA2E-41B66F0E7A19}"/>
                      </a:ext>
                    </a:extLst>
                  </p:cNvPr>
                  <p:cNvSpPr>
                    <a:spLocks/>
                  </p:cNvSpPr>
                  <p:nvPr/>
                </p:nvSpPr>
                <p:spPr bwMode="auto">
                  <a:xfrm>
                    <a:off x="7794566" y="2270138"/>
                    <a:ext cx="109537" cy="127000"/>
                  </a:xfrm>
                  <a:custGeom>
                    <a:avLst/>
                    <a:gdLst>
                      <a:gd name="T0" fmla="*/ 69 w 69"/>
                      <a:gd name="T1" fmla="*/ 19 h 80"/>
                      <a:gd name="T2" fmla="*/ 35 w 69"/>
                      <a:gd name="T3" fmla="*/ 0 h 80"/>
                      <a:gd name="T4" fmla="*/ 0 w 69"/>
                      <a:gd name="T5" fmla="*/ 19 h 80"/>
                      <a:gd name="T6" fmla="*/ 0 w 69"/>
                      <a:gd name="T7" fmla="*/ 59 h 80"/>
                      <a:gd name="T8" fmla="*/ 35 w 69"/>
                      <a:gd name="T9" fmla="*/ 80 h 80"/>
                      <a:gd name="T10" fmla="*/ 69 w 69"/>
                      <a:gd name="T11" fmla="*/ 59 h 80"/>
                      <a:gd name="T12" fmla="*/ 69 w 69"/>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19"/>
                        </a:moveTo>
                        <a:lnTo>
                          <a:pt x="35" y="0"/>
                        </a:lnTo>
                        <a:lnTo>
                          <a:pt x="0" y="19"/>
                        </a:lnTo>
                        <a:lnTo>
                          <a:pt x="0" y="59"/>
                        </a:lnTo>
                        <a:lnTo>
                          <a:pt x="35" y="80"/>
                        </a:lnTo>
                        <a:lnTo>
                          <a:pt x="69" y="59"/>
                        </a:lnTo>
                        <a:lnTo>
                          <a:pt x="69"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62" name="Freeform 21">
                    <a:extLst>
                      <a:ext uri="{FF2B5EF4-FFF2-40B4-BE49-F238E27FC236}">
                        <a16:creationId xmlns:a16="http://schemas.microsoft.com/office/drawing/2014/main" id="{980956F2-4CC0-45D0-9E8E-EA836BF86C46}"/>
                      </a:ext>
                    </a:extLst>
                  </p:cNvPr>
                  <p:cNvSpPr>
                    <a:spLocks/>
                  </p:cNvSpPr>
                  <p:nvPr/>
                </p:nvSpPr>
                <p:spPr bwMode="auto">
                  <a:xfrm>
                    <a:off x="7675506" y="2270138"/>
                    <a:ext cx="111124" cy="127000"/>
                  </a:xfrm>
                  <a:custGeom>
                    <a:avLst/>
                    <a:gdLst>
                      <a:gd name="T0" fmla="*/ 70 w 70"/>
                      <a:gd name="T1" fmla="*/ 19 h 80"/>
                      <a:gd name="T2" fmla="*/ 34 w 70"/>
                      <a:gd name="T3" fmla="*/ 0 h 80"/>
                      <a:gd name="T4" fmla="*/ 0 w 70"/>
                      <a:gd name="T5" fmla="*/ 19 h 80"/>
                      <a:gd name="T6" fmla="*/ 0 w 70"/>
                      <a:gd name="T7" fmla="*/ 59 h 80"/>
                      <a:gd name="T8" fmla="*/ 34 w 70"/>
                      <a:gd name="T9" fmla="*/ 80 h 80"/>
                      <a:gd name="T10" fmla="*/ 70 w 70"/>
                      <a:gd name="T11" fmla="*/ 59 h 80"/>
                      <a:gd name="T12" fmla="*/ 70 w 70"/>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19"/>
                        </a:moveTo>
                        <a:lnTo>
                          <a:pt x="34" y="0"/>
                        </a:lnTo>
                        <a:lnTo>
                          <a:pt x="0" y="19"/>
                        </a:lnTo>
                        <a:lnTo>
                          <a:pt x="0" y="59"/>
                        </a:lnTo>
                        <a:lnTo>
                          <a:pt x="34" y="80"/>
                        </a:lnTo>
                        <a:lnTo>
                          <a:pt x="70" y="59"/>
                        </a:lnTo>
                        <a:lnTo>
                          <a:pt x="70"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63" name="Freeform 22">
                    <a:extLst>
                      <a:ext uri="{FF2B5EF4-FFF2-40B4-BE49-F238E27FC236}">
                        <a16:creationId xmlns:a16="http://schemas.microsoft.com/office/drawing/2014/main" id="{C6E69FC3-9051-4984-B69E-693257FB354D}"/>
                      </a:ext>
                    </a:extLst>
                  </p:cNvPr>
                  <p:cNvSpPr>
                    <a:spLocks/>
                  </p:cNvSpPr>
                  <p:nvPr/>
                </p:nvSpPr>
                <p:spPr bwMode="auto">
                  <a:xfrm>
                    <a:off x="7554856" y="2270138"/>
                    <a:ext cx="112711" cy="127000"/>
                  </a:xfrm>
                  <a:custGeom>
                    <a:avLst/>
                    <a:gdLst>
                      <a:gd name="T0" fmla="*/ 71 w 71"/>
                      <a:gd name="T1" fmla="*/ 19 h 80"/>
                      <a:gd name="T2" fmla="*/ 36 w 71"/>
                      <a:gd name="T3" fmla="*/ 0 h 80"/>
                      <a:gd name="T4" fmla="*/ 0 w 71"/>
                      <a:gd name="T5" fmla="*/ 19 h 80"/>
                      <a:gd name="T6" fmla="*/ 0 w 71"/>
                      <a:gd name="T7" fmla="*/ 59 h 80"/>
                      <a:gd name="T8" fmla="*/ 36 w 71"/>
                      <a:gd name="T9" fmla="*/ 80 h 80"/>
                      <a:gd name="T10" fmla="*/ 71 w 71"/>
                      <a:gd name="T11" fmla="*/ 59 h 80"/>
                      <a:gd name="T12" fmla="*/ 71 w 71"/>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71" h="80">
                        <a:moveTo>
                          <a:pt x="71" y="19"/>
                        </a:moveTo>
                        <a:lnTo>
                          <a:pt x="36" y="0"/>
                        </a:lnTo>
                        <a:lnTo>
                          <a:pt x="0" y="19"/>
                        </a:lnTo>
                        <a:lnTo>
                          <a:pt x="0" y="59"/>
                        </a:lnTo>
                        <a:lnTo>
                          <a:pt x="36" y="80"/>
                        </a:lnTo>
                        <a:lnTo>
                          <a:pt x="71" y="59"/>
                        </a:lnTo>
                        <a:lnTo>
                          <a:pt x="71"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64" name="Freeform 23">
                    <a:extLst>
                      <a:ext uri="{FF2B5EF4-FFF2-40B4-BE49-F238E27FC236}">
                        <a16:creationId xmlns:a16="http://schemas.microsoft.com/office/drawing/2014/main" id="{2E07C8C0-DA33-40B2-8471-FC76EAF0C4BE}"/>
                      </a:ext>
                    </a:extLst>
                  </p:cNvPr>
                  <p:cNvSpPr>
                    <a:spLocks/>
                  </p:cNvSpPr>
                  <p:nvPr/>
                </p:nvSpPr>
                <p:spPr bwMode="auto">
                  <a:xfrm>
                    <a:off x="7437382" y="2270138"/>
                    <a:ext cx="109537" cy="127000"/>
                  </a:xfrm>
                  <a:custGeom>
                    <a:avLst/>
                    <a:gdLst>
                      <a:gd name="T0" fmla="*/ 69 w 69"/>
                      <a:gd name="T1" fmla="*/ 19 h 80"/>
                      <a:gd name="T2" fmla="*/ 34 w 69"/>
                      <a:gd name="T3" fmla="*/ 0 h 80"/>
                      <a:gd name="T4" fmla="*/ 0 w 69"/>
                      <a:gd name="T5" fmla="*/ 19 h 80"/>
                      <a:gd name="T6" fmla="*/ 0 w 69"/>
                      <a:gd name="T7" fmla="*/ 59 h 80"/>
                      <a:gd name="T8" fmla="*/ 34 w 69"/>
                      <a:gd name="T9" fmla="*/ 80 h 80"/>
                      <a:gd name="T10" fmla="*/ 69 w 69"/>
                      <a:gd name="T11" fmla="*/ 59 h 80"/>
                      <a:gd name="T12" fmla="*/ 69 w 69"/>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19"/>
                        </a:moveTo>
                        <a:lnTo>
                          <a:pt x="34" y="0"/>
                        </a:lnTo>
                        <a:lnTo>
                          <a:pt x="0" y="19"/>
                        </a:lnTo>
                        <a:lnTo>
                          <a:pt x="0" y="59"/>
                        </a:lnTo>
                        <a:lnTo>
                          <a:pt x="34" y="80"/>
                        </a:lnTo>
                        <a:lnTo>
                          <a:pt x="69" y="59"/>
                        </a:lnTo>
                        <a:lnTo>
                          <a:pt x="69"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65" name="Freeform 24">
                    <a:extLst>
                      <a:ext uri="{FF2B5EF4-FFF2-40B4-BE49-F238E27FC236}">
                        <a16:creationId xmlns:a16="http://schemas.microsoft.com/office/drawing/2014/main" id="{D7983F3D-AABE-4102-91E9-075E328B76EE}"/>
                      </a:ext>
                    </a:extLst>
                  </p:cNvPr>
                  <p:cNvSpPr>
                    <a:spLocks/>
                  </p:cNvSpPr>
                  <p:nvPr/>
                </p:nvSpPr>
                <p:spPr bwMode="auto">
                  <a:xfrm>
                    <a:off x="7853305" y="2220924"/>
                    <a:ext cx="92075" cy="74614"/>
                  </a:xfrm>
                  <a:custGeom>
                    <a:avLst/>
                    <a:gdLst>
                      <a:gd name="T0" fmla="*/ 0 w 47"/>
                      <a:gd name="T1" fmla="*/ 21 h 38"/>
                      <a:gd name="T2" fmla="*/ 28 w 47"/>
                      <a:gd name="T3" fmla="*/ 38 h 38"/>
                      <a:gd name="T4" fmla="*/ 47 w 47"/>
                      <a:gd name="T5" fmla="*/ 27 h 38"/>
                      <a:gd name="T6" fmla="*/ 0 w 47"/>
                      <a:gd name="T7" fmla="*/ 0 h 38"/>
                      <a:gd name="T8" fmla="*/ 0 w 47"/>
                      <a:gd name="T9" fmla="*/ 21 h 38"/>
                    </a:gdLst>
                    <a:ahLst/>
                    <a:cxnLst>
                      <a:cxn ang="0">
                        <a:pos x="T0" y="T1"/>
                      </a:cxn>
                      <a:cxn ang="0">
                        <a:pos x="T2" y="T3"/>
                      </a:cxn>
                      <a:cxn ang="0">
                        <a:pos x="T4" y="T5"/>
                      </a:cxn>
                      <a:cxn ang="0">
                        <a:pos x="T6" y="T7"/>
                      </a:cxn>
                      <a:cxn ang="0">
                        <a:pos x="T8" y="T9"/>
                      </a:cxn>
                    </a:cxnLst>
                    <a:rect l="0" t="0" r="r" b="b"/>
                    <a:pathLst>
                      <a:path w="47" h="38">
                        <a:moveTo>
                          <a:pt x="0" y="21"/>
                        </a:moveTo>
                        <a:cubicBezTo>
                          <a:pt x="28" y="38"/>
                          <a:pt x="28" y="38"/>
                          <a:pt x="28" y="38"/>
                        </a:cubicBezTo>
                        <a:cubicBezTo>
                          <a:pt x="47" y="27"/>
                          <a:pt x="47" y="27"/>
                          <a:pt x="47" y="27"/>
                        </a:cubicBezTo>
                        <a:cubicBezTo>
                          <a:pt x="33" y="16"/>
                          <a:pt x="16" y="7"/>
                          <a:pt x="0" y="0"/>
                        </a:cubicBezTo>
                        <a:lnTo>
                          <a:pt x="0"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66" name="Freeform 25">
                    <a:extLst>
                      <a:ext uri="{FF2B5EF4-FFF2-40B4-BE49-F238E27FC236}">
                        <a16:creationId xmlns:a16="http://schemas.microsoft.com/office/drawing/2014/main" id="{02DEA9F4-0D3D-448A-B13D-A0161BF1716D}"/>
                      </a:ext>
                    </a:extLst>
                  </p:cNvPr>
                  <p:cNvSpPr>
                    <a:spLocks/>
                  </p:cNvSpPr>
                  <p:nvPr/>
                </p:nvSpPr>
                <p:spPr bwMode="auto">
                  <a:xfrm>
                    <a:off x="7710430" y="2181237"/>
                    <a:ext cx="28575" cy="11112"/>
                  </a:xfrm>
                  <a:custGeom>
                    <a:avLst/>
                    <a:gdLst>
                      <a:gd name="T0" fmla="*/ 10 w 15"/>
                      <a:gd name="T1" fmla="*/ 6 h 6"/>
                      <a:gd name="T2" fmla="*/ 15 w 15"/>
                      <a:gd name="T3" fmla="*/ 3 h 6"/>
                      <a:gd name="T4" fmla="*/ 0 w 15"/>
                      <a:gd name="T5" fmla="*/ 0 h 6"/>
                      <a:gd name="T6" fmla="*/ 10 w 15"/>
                      <a:gd name="T7" fmla="*/ 6 h 6"/>
                    </a:gdLst>
                    <a:ahLst/>
                    <a:cxnLst>
                      <a:cxn ang="0">
                        <a:pos x="T0" y="T1"/>
                      </a:cxn>
                      <a:cxn ang="0">
                        <a:pos x="T2" y="T3"/>
                      </a:cxn>
                      <a:cxn ang="0">
                        <a:pos x="T4" y="T5"/>
                      </a:cxn>
                      <a:cxn ang="0">
                        <a:pos x="T6" y="T7"/>
                      </a:cxn>
                    </a:cxnLst>
                    <a:rect l="0" t="0" r="r" b="b"/>
                    <a:pathLst>
                      <a:path w="15" h="6">
                        <a:moveTo>
                          <a:pt x="10" y="6"/>
                        </a:moveTo>
                        <a:cubicBezTo>
                          <a:pt x="15" y="3"/>
                          <a:pt x="15" y="3"/>
                          <a:pt x="15" y="3"/>
                        </a:cubicBezTo>
                        <a:cubicBezTo>
                          <a:pt x="10" y="2"/>
                          <a:pt x="5" y="1"/>
                          <a:pt x="0" y="0"/>
                        </a:cubicBezTo>
                        <a:lnTo>
                          <a:pt x="10" y="6"/>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67" name="Freeform 26">
                    <a:extLst>
                      <a:ext uri="{FF2B5EF4-FFF2-40B4-BE49-F238E27FC236}">
                        <a16:creationId xmlns:a16="http://schemas.microsoft.com/office/drawing/2014/main" id="{5F5BB49D-293C-415E-848F-429E846BBCC9}"/>
                      </a:ext>
                    </a:extLst>
                  </p:cNvPr>
                  <p:cNvSpPr>
                    <a:spLocks/>
                  </p:cNvSpPr>
                  <p:nvPr/>
                </p:nvSpPr>
                <p:spPr bwMode="auto">
                  <a:xfrm>
                    <a:off x="7734243" y="2187588"/>
                    <a:ext cx="112711" cy="107951"/>
                  </a:xfrm>
                  <a:custGeom>
                    <a:avLst/>
                    <a:gdLst>
                      <a:gd name="T0" fmla="*/ 29 w 58"/>
                      <a:gd name="T1" fmla="*/ 55 h 55"/>
                      <a:gd name="T2" fmla="*/ 58 w 58"/>
                      <a:gd name="T3" fmla="*/ 38 h 55"/>
                      <a:gd name="T4" fmla="*/ 58 w 58"/>
                      <a:gd name="T5" fmla="*/ 16 h 55"/>
                      <a:gd name="T6" fmla="*/ 9 w 58"/>
                      <a:gd name="T7" fmla="*/ 0 h 55"/>
                      <a:gd name="T8" fmla="*/ 0 w 58"/>
                      <a:gd name="T9" fmla="*/ 5 h 55"/>
                      <a:gd name="T10" fmla="*/ 0 w 58"/>
                      <a:gd name="T11" fmla="*/ 38 h 55"/>
                      <a:gd name="T12" fmla="*/ 29 w 58"/>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58" h="55">
                        <a:moveTo>
                          <a:pt x="29" y="55"/>
                        </a:moveTo>
                        <a:cubicBezTo>
                          <a:pt x="58" y="38"/>
                          <a:pt x="58" y="38"/>
                          <a:pt x="58" y="38"/>
                        </a:cubicBezTo>
                        <a:cubicBezTo>
                          <a:pt x="58" y="16"/>
                          <a:pt x="58" y="16"/>
                          <a:pt x="58" y="16"/>
                        </a:cubicBezTo>
                        <a:cubicBezTo>
                          <a:pt x="42" y="9"/>
                          <a:pt x="25" y="4"/>
                          <a:pt x="9" y="0"/>
                        </a:cubicBezTo>
                        <a:cubicBezTo>
                          <a:pt x="0" y="5"/>
                          <a:pt x="0" y="5"/>
                          <a:pt x="0" y="5"/>
                        </a:cubicBezTo>
                        <a:cubicBezTo>
                          <a:pt x="0" y="38"/>
                          <a:pt x="0" y="38"/>
                          <a:pt x="0" y="38"/>
                        </a:cubicBezTo>
                        <a:lnTo>
                          <a:pt x="29" y="55"/>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68" name="Freeform 27">
                    <a:extLst>
                      <a:ext uri="{FF2B5EF4-FFF2-40B4-BE49-F238E27FC236}">
                        <a16:creationId xmlns:a16="http://schemas.microsoft.com/office/drawing/2014/main" id="{D3AA9F18-FB96-42F3-A61B-2E9D0B5EF4CF}"/>
                      </a:ext>
                    </a:extLst>
                  </p:cNvPr>
                  <p:cNvSpPr>
                    <a:spLocks/>
                  </p:cNvSpPr>
                  <p:nvPr/>
                </p:nvSpPr>
                <p:spPr bwMode="auto">
                  <a:xfrm>
                    <a:off x="7569142" y="2166950"/>
                    <a:ext cx="77788" cy="25399"/>
                  </a:xfrm>
                  <a:custGeom>
                    <a:avLst/>
                    <a:gdLst>
                      <a:gd name="T0" fmla="*/ 22 w 40"/>
                      <a:gd name="T1" fmla="*/ 13 h 13"/>
                      <a:gd name="T2" fmla="*/ 40 w 40"/>
                      <a:gd name="T3" fmla="*/ 2 h 13"/>
                      <a:gd name="T4" fmla="*/ 0 w 40"/>
                      <a:gd name="T5" fmla="*/ 0 h 13"/>
                      <a:gd name="T6" fmla="*/ 22 w 40"/>
                      <a:gd name="T7" fmla="*/ 13 h 13"/>
                    </a:gdLst>
                    <a:ahLst/>
                    <a:cxnLst>
                      <a:cxn ang="0">
                        <a:pos x="T0" y="T1"/>
                      </a:cxn>
                      <a:cxn ang="0">
                        <a:pos x="T2" y="T3"/>
                      </a:cxn>
                      <a:cxn ang="0">
                        <a:pos x="T4" y="T5"/>
                      </a:cxn>
                      <a:cxn ang="0">
                        <a:pos x="T6" y="T7"/>
                      </a:cxn>
                    </a:cxnLst>
                    <a:rect l="0" t="0" r="r" b="b"/>
                    <a:pathLst>
                      <a:path w="40" h="13">
                        <a:moveTo>
                          <a:pt x="22" y="13"/>
                        </a:moveTo>
                        <a:cubicBezTo>
                          <a:pt x="40" y="2"/>
                          <a:pt x="40" y="2"/>
                          <a:pt x="40" y="2"/>
                        </a:cubicBezTo>
                        <a:cubicBezTo>
                          <a:pt x="26" y="1"/>
                          <a:pt x="12" y="0"/>
                          <a:pt x="0" y="0"/>
                        </a:cubicBezTo>
                        <a:lnTo>
                          <a:pt x="22" y="13"/>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69" name="Freeform 28">
                    <a:extLst>
                      <a:ext uri="{FF2B5EF4-FFF2-40B4-BE49-F238E27FC236}">
                        <a16:creationId xmlns:a16="http://schemas.microsoft.com/office/drawing/2014/main" id="{C9AB1E40-D0BC-4CC7-9E2A-89F3ECC9E1D8}"/>
                      </a:ext>
                    </a:extLst>
                  </p:cNvPr>
                  <p:cNvSpPr>
                    <a:spLocks/>
                  </p:cNvSpPr>
                  <p:nvPr/>
                </p:nvSpPr>
                <p:spPr bwMode="auto">
                  <a:xfrm>
                    <a:off x="7615180" y="2173300"/>
                    <a:ext cx="111124" cy="122238"/>
                  </a:xfrm>
                  <a:custGeom>
                    <a:avLst/>
                    <a:gdLst>
                      <a:gd name="T0" fmla="*/ 0 w 57"/>
                      <a:gd name="T1" fmla="*/ 13 h 63"/>
                      <a:gd name="T2" fmla="*/ 0 w 57"/>
                      <a:gd name="T3" fmla="*/ 46 h 63"/>
                      <a:gd name="T4" fmla="*/ 29 w 57"/>
                      <a:gd name="T5" fmla="*/ 63 h 63"/>
                      <a:gd name="T6" fmla="*/ 57 w 57"/>
                      <a:gd name="T7" fmla="*/ 46 h 63"/>
                      <a:gd name="T8" fmla="*/ 57 w 57"/>
                      <a:gd name="T9" fmla="*/ 13 h 63"/>
                      <a:gd name="T10" fmla="*/ 38 w 57"/>
                      <a:gd name="T11" fmla="*/ 2 h 63"/>
                      <a:gd name="T12" fmla="*/ 23 w 57"/>
                      <a:gd name="T13" fmla="*/ 0 h 63"/>
                      <a:gd name="T14" fmla="*/ 0 w 57"/>
                      <a:gd name="T15" fmla="*/ 1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63">
                        <a:moveTo>
                          <a:pt x="0" y="13"/>
                        </a:moveTo>
                        <a:cubicBezTo>
                          <a:pt x="0" y="46"/>
                          <a:pt x="0" y="46"/>
                          <a:pt x="0" y="46"/>
                        </a:cubicBezTo>
                        <a:cubicBezTo>
                          <a:pt x="29" y="63"/>
                          <a:pt x="29" y="63"/>
                          <a:pt x="29" y="63"/>
                        </a:cubicBezTo>
                        <a:cubicBezTo>
                          <a:pt x="57" y="46"/>
                          <a:pt x="57" y="46"/>
                          <a:pt x="57" y="46"/>
                        </a:cubicBezTo>
                        <a:cubicBezTo>
                          <a:pt x="57" y="13"/>
                          <a:pt x="57" y="13"/>
                          <a:pt x="57" y="13"/>
                        </a:cubicBezTo>
                        <a:cubicBezTo>
                          <a:pt x="38" y="2"/>
                          <a:pt x="38" y="2"/>
                          <a:pt x="38" y="2"/>
                        </a:cubicBezTo>
                        <a:cubicBezTo>
                          <a:pt x="33" y="1"/>
                          <a:pt x="28" y="1"/>
                          <a:pt x="23" y="0"/>
                        </a:cubicBezTo>
                        <a:lnTo>
                          <a:pt x="0" y="13"/>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70" name="Freeform 29">
                    <a:extLst>
                      <a:ext uri="{FF2B5EF4-FFF2-40B4-BE49-F238E27FC236}">
                        <a16:creationId xmlns:a16="http://schemas.microsoft.com/office/drawing/2014/main" id="{D5F45E4F-044A-4370-99FB-0234901D16FC}"/>
                      </a:ext>
                    </a:extLst>
                  </p:cNvPr>
                  <p:cNvSpPr>
                    <a:spLocks/>
                  </p:cNvSpPr>
                  <p:nvPr/>
                </p:nvSpPr>
                <p:spPr bwMode="auto">
                  <a:xfrm>
                    <a:off x="7465958" y="2168538"/>
                    <a:ext cx="66674" cy="23814"/>
                  </a:xfrm>
                  <a:custGeom>
                    <a:avLst/>
                    <a:gdLst>
                      <a:gd name="T0" fmla="*/ 13 w 34"/>
                      <a:gd name="T1" fmla="*/ 12 h 12"/>
                      <a:gd name="T2" fmla="*/ 34 w 34"/>
                      <a:gd name="T3" fmla="*/ 0 h 12"/>
                      <a:gd name="T4" fmla="*/ 0 w 34"/>
                      <a:gd name="T5" fmla="*/ 4 h 12"/>
                      <a:gd name="T6" fmla="*/ 13 w 34"/>
                      <a:gd name="T7" fmla="*/ 12 h 12"/>
                    </a:gdLst>
                    <a:ahLst/>
                    <a:cxnLst>
                      <a:cxn ang="0">
                        <a:pos x="T0" y="T1"/>
                      </a:cxn>
                      <a:cxn ang="0">
                        <a:pos x="T2" y="T3"/>
                      </a:cxn>
                      <a:cxn ang="0">
                        <a:pos x="T4" y="T5"/>
                      </a:cxn>
                      <a:cxn ang="0">
                        <a:pos x="T6" y="T7"/>
                      </a:cxn>
                    </a:cxnLst>
                    <a:rect l="0" t="0" r="r" b="b"/>
                    <a:pathLst>
                      <a:path w="34" h="12">
                        <a:moveTo>
                          <a:pt x="13" y="12"/>
                        </a:moveTo>
                        <a:cubicBezTo>
                          <a:pt x="34" y="0"/>
                          <a:pt x="34" y="0"/>
                          <a:pt x="34" y="0"/>
                        </a:cubicBezTo>
                        <a:cubicBezTo>
                          <a:pt x="19" y="0"/>
                          <a:pt x="7" y="2"/>
                          <a:pt x="0" y="4"/>
                        </a:cubicBezTo>
                        <a:lnTo>
                          <a:pt x="13" y="12"/>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71" name="Freeform 30">
                    <a:extLst>
                      <a:ext uri="{FF2B5EF4-FFF2-40B4-BE49-F238E27FC236}">
                        <a16:creationId xmlns:a16="http://schemas.microsoft.com/office/drawing/2014/main" id="{9DBB4A7C-9690-458E-B1D6-A601799349B8}"/>
                      </a:ext>
                    </a:extLst>
                  </p:cNvPr>
                  <p:cNvSpPr>
                    <a:spLocks/>
                  </p:cNvSpPr>
                  <p:nvPr/>
                </p:nvSpPr>
                <p:spPr bwMode="auto">
                  <a:xfrm>
                    <a:off x="7497707" y="2166950"/>
                    <a:ext cx="109537" cy="128589"/>
                  </a:xfrm>
                  <a:custGeom>
                    <a:avLst/>
                    <a:gdLst>
                      <a:gd name="T0" fmla="*/ 0 w 57"/>
                      <a:gd name="T1" fmla="*/ 16 h 66"/>
                      <a:gd name="T2" fmla="*/ 0 w 57"/>
                      <a:gd name="T3" fmla="*/ 49 h 66"/>
                      <a:gd name="T4" fmla="*/ 28 w 57"/>
                      <a:gd name="T5" fmla="*/ 66 h 66"/>
                      <a:gd name="T6" fmla="*/ 57 w 57"/>
                      <a:gd name="T7" fmla="*/ 49 h 66"/>
                      <a:gd name="T8" fmla="*/ 57 w 57"/>
                      <a:gd name="T9" fmla="*/ 16 h 66"/>
                      <a:gd name="T10" fmla="*/ 29 w 57"/>
                      <a:gd name="T11" fmla="*/ 0 h 66"/>
                      <a:gd name="T12" fmla="*/ 27 w 57"/>
                      <a:gd name="T13" fmla="*/ 0 h 66"/>
                      <a:gd name="T14" fmla="*/ 0 w 57"/>
                      <a:gd name="T15" fmla="*/ 1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66">
                        <a:moveTo>
                          <a:pt x="0" y="16"/>
                        </a:moveTo>
                        <a:cubicBezTo>
                          <a:pt x="0" y="49"/>
                          <a:pt x="0" y="49"/>
                          <a:pt x="0" y="49"/>
                        </a:cubicBezTo>
                        <a:cubicBezTo>
                          <a:pt x="28" y="66"/>
                          <a:pt x="28" y="66"/>
                          <a:pt x="28" y="66"/>
                        </a:cubicBezTo>
                        <a:cubicBezTo>
                          <a:pt x="57" y="49"/>
                          <a:pt x="57" y="49"/>
                          <a:pt x="57" y="49"/>
                        </a:cubicBezTo>
                        <a:cubicBezTo>
                          <a:pt x="57" y="16"/>
                          <a:pt x="57" y="16"/>
                          <a:pt x="57" y="16"/>
                        </a:cubicBezTo>
                        <a:cubicBezTo>
                          <a:pt x="29" y="0"/>
                          <a:pt x="29" y="0"/>
                          <a:pt x="29" y="0"/>
                        </a:cubicBezTo>
                        <a:cubicBezTo>
                          <a:pt x="29" y="0"/>
                          <a:pt x="28" y="0"/>
                          <a:pt x="27" y="0"/>
                        </a:cubicBezTo>
                        <a:lnTo>
                          <a:pt x="0" y="16"/>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72" name="Freeform 31">
                    <a:extLst>
                      <a:ext uri="{FF2B5EF4-FFF2-40B4-BE49-F238E27FC236}">
                        <a16:creationId xmlns:a16="http://schemas.microsoft.com/office/drawing/2014/main" id="{92ABFB91-659C-43CC-BF26-141B0C59CC03}"/>
                      </a:ext>
                    </a:extLst>
                  </p:cNvPr>
                  <p:cNvSpPr>
                    <a:spLocks/>
                  </p:cNvSpPr>
                  <p:nvPr/>
                </p:nvSpPr>
                <p:spPr bwMode="auto">
                  <a:xfrm>
                    <a:off x="7377059" y="2181236"/>
                    <a:ext cx="111124" cy="114300"/>
                  </a:xfrm>
                  <a:custGeom>
                    <a:avLst/>
                    <a:gdLst>
                      <a:gd name="T0" fmla="*/ 0 w 57"/>
                      <a:gd name="T1" fmla="*/ 37 h 59"/>
                      <a:gd name="T2" fmla="*/ 0 w 57"/>
                      <a:gd name="T3" fmla="*/ 42 h 59"/>
                      <a:gd name="T4" fmla="*/ 29 w 57"/>
                      <a:gd name="T5" fmla="*/ 59 h 59"/>
                      <a:gd name="T6" fmla="*/ 57 w 57"/>
                      <a:gd name="T7" fmla="*/ 42 h 59"/>
                      <a:gd name="T8" fmla="*/ 57 w 57"/>
                      <a:gd name="T9" fmla="*/ 9 h 59"/>
                      <a:gd name="T10" fmla="*/ 41 w 57"/>
                      <a:gd name="T11" fmla="*/ 0 h 59"/>
                      <a:gd name="T12" fmla="*/ 40 w 57"/>
                      <a:gd name="T13" fmla="*/ 0 h 59"/>
                      <a:gd name="T14" fmla="*/ 0 w 57"/>
                      <a:gd name="T15" fmla="*/ 37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9">
                        <a:moveTo>
                          <a:pt x="0" y="37"/>
                        </a:moveTo>
                        <a:cubicBezTo>
                          <a:pt x="0" y="42"/>
                          <a:pt x="0" y="42"/>
                          <a:pt x="0" y="42"/>
                        </a:cubicBezTo>
                        <a:cubicBezTo>
                          <a:pt x="29" y="59"/>
                          <a:pt x="29" y="59"/>
                          <a:pt x="29" y="59"/>
                        </a:cubicBezTo>
                        <a:cubicBezTo>
                          <a:pt x="57" y="42"/>
                          <a:pt x="57" y="42"/>
                          <a:pt x="57" y="42"/>
                        </a:cubicBezTo>
                        <a:cubicBezTo>
                          <a:pt x="57" y="9"/>
                          <a:pt x="57" y="9"/>
                          <a:pt x="57" y="9"/>
                        </a:cubicBezTo>
                        <a:cubicBezTo>
                          <a:pt x="41" y="0"/>
                          <a:pt x="41" y="0"/>
                          <a:pt x="41" y="0"/>
                        </a:cubicBezTo>
                        <a:cubicBezTo>
                          <a:pt x="40" y="0"/>
                          <a:pt x="40" y="0"/>
                          <a:pt x="40" y="0"/>
                        </a:cubicBezTo>
                        <a:cubicBezTo>
                          <a:pt x="27" y="7"/>
                          <a:pt x="13" y="21"/>
                          <a:pt x="0" y="37"/>
                        </a:cubicBez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73" name="Freeform 32">
                    <a:extLst>
                      <a:ext uri="{FF2B5EF4-FFF2-40B4-BE49-F238E27FC236}">
                        <a16:creationId xmlns:a16="http://schemas.microsoft.com/office/drawing/2014/main" id="{B55D26CA-0516-49B6-B139-8DD8D1FDADD5}"/>
                      </a:ext>
                    </a:extLst>
                  </p:cNvPr>
                  <p:cNvSpPr>
                    <a:spLocks/>
                  </p:cNvSpPr>
                  <p:nvPr/>
                </p:nvSpPr>
                <p:spPr bwMode="auto">
                  <a:xfrm>
                    <a:off x="8032693" y="2484449"/>
                    <a:ext cx="55563" cy="119063"/>
                  </a:xfrm>
                  <a:custGeom>
                    <a:avLst/>
                    <a:gdLst>
                      <a:gd name="T0" fmla="*/ 0 w 29"/>
                      <a:gd name="T1" fmla="*/ 12 h 61"/>
                      <a:gd name="T2" fmla="*/ 0 w 29"/>
                      <a:gd name="T3" fmla="*/ 45 h 61"/>
                      <a:gd name="T4" fmla="*/ 28 w 29"/>
                      <a:gd name="T5" fmla="*/ 61 h 61"/>
                      <a:gd name="T6" fmla="*/ 29 w 29"/>
                      <a:gd name="T7" fmla="*/ 61 h 61"/>
                      <a:gd name="T8" fmla="*/ 19 w 29"/>
                      <a:gd name="T9" fmla="*/ 0 h 61"/>
                      <a:gd name="T10" fmla="*/ 0 w 29"/>
                      <a:gd name="T11" fmla="*/ 12 h 61"/>
                    </a:gdLst>
                    <a:ahLst/>
                    <a:cxnLst>
                      <a:cxn ang="0">
                        <a:pos x="T0" y="T1"/>
                      </a:cxn>
                      <a:cxn ang="0">
                        <a:pos x="T2" y="T3"/>
                      </a:cxn>
                      <a:cxn ang="0">
                        <a:pos x="T4" y="T5"/>
                      </a:cxn>
                      <a:cxn ang="0">
                        <a:pos x="T6" y="T7"/>
                      </a:cxn>
                      <a:cxn ang="0">
                        <a:pos x="T8" y="T9"/>
                      </a:cxn>
                      <a:cxn ang="0">
                        <a:pos x="T10" y="T11"/>
                      </a:cxn>
                    </a:cxnLst>
                    <a:rect l="0" t="0" r="r" b="b"/>
                    <a:pathLst>
                      <a:path w="29" h="61">
                        <a:moveTo>
                          <a:pt x="0" y="12"/>
                        </a:moveTo>
                        <a:cubicBezTo>
                          <a:pt x="0" y="45"/>
                          <a:pt x="0" y="45"/>
                          <a:pt x="0" y="45"/>
                        </a:cubicBezTo>
                        <a:cubicBezTo>
                          <a:pt x="28" y="61"/>
                          <a:pt x="28" y="61"/>
                          <a:pt x="28" y="61"/>
                        </a:cubicBezTo>
                        <a:cubicBezTo>
                          <a:pt x="29" y="61"/>
                          <a:pt x="29" y="61"/>
                          <a:pt x="29" y="61"/>
                        </a:cubicBezTo>
                        <a:cubicBezTo>
                          <a:pt x="28" y="42"/>
                          <a:pt x="25" y="22"/>
                          <a:pt x="19" y="0"/>
                        </a:cubicBezTo>
                        <a:lnTo>
                          <a:pt x="0" y="12"/>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74" name="Freeform 33">
                    <a:extLst>
                      <a:ext uri="{FF2B5EF4-FFF2-40B4-BE49-F238E27FC236}">
                        <a16:creationId xmlns:a16="http://schemas.microsoft.com/office/drawing/2014/main" id="{7AE3816D-02EA-479E-A7FA-11AE236439E7}"/>
                      </a:ext>
                    </a:extLst>
                  </p:cNvPr>
                  <p:cNvSpPr>
                    <a:spLocks/>
                  </p:cNvSpPr>
                  <p:nvPr/>
                </p:nvSpPr>
                <p:spPr bwMode="auto">
                  <a:xfrm>
                    <a:off x="8032690" y="2682886"/>
                    <a:ext cx="53974" cy="114300"/>
                  </a:xfrm>
                  <a:custGeom>
                    <a:avLst/>
                    <a:gdLst>
                      <a:gd name="T0" fmla="*/ 0 w 28"/>
                      <a:gd name="T1" fmla="*/ 16 h 59"/>
                      <a:gd name="T2" fmla="*/ 0 w 28"/>
                      <a:gd name="T3" fmla="*/ 49 h 59"/>
                      <a:gd name="T4" fmla="*/ 17 w 28"/>
                      <a:gd name="T5" fmla="*/ 59 h 59"/>
                      <a:gd name="T6" fmla="*/ 28 w 28"/>
                      <a:gd name="T7" fmla="*/ 0 h 59"/>
                      <a:gd name="T8" fmla="*/ 0 w 28"/>
                      <a:gd name="T9" fmla="*/ 16 h 59"/>
                    </a:gdLst>
                    <a:ahLst/>
                    <a:cxnLst>
                      <a:cxn ang="0">
                        <a:pos x="T0" y="T1"/>
                      </a:cxn>
                      <a:cxn ang="0">
                        <a:pos x="T2" y="T3"/>
                      </a:cxn>
                      <a:cxn ang="0">
                        <a:pos x="T4" y="T5"/>
                      </a:cxn>
                      <a:cxn ang="0">
                        <a:pos x="T6" y="T7"/>
                      </a:cxn>
                      <a:cxn ang="0">
                        <a:pos x="T8" y="T9"/>
                      </a:cxn>
                    </a:cxnLst>
                    <a:rect l="0" t="0" r="r" b="b"/>
                    <a:pathLst>
                      <a:path w="28" h="59">
                        <a:moveTo>
                          <a:pt x="0" y="16"/>
                        </a:moveTo>
                        <a:cubicBezTo>
                          <a:pt x="0" y="49"/>
                          <a:pt x="0" y="49"/>
                          <a:pt x="0" y="49"/>
                        </a:cubicBezTo>
                        <a:cubicBezTo>
                          <a:pt x="17" y="59"/>
                          <a:pt x="17" y="59"/>
                          <a:pt x="17" y="59"/>
                        </a:cubicBezTo>
                        <a:cubicBezTo>
                          <a:pt x="22" y="40"/>
                          <a:pt x="26" y="20"/>
                          <a:pt x="28" y="0"/>
                        </a:cubicBezTo>
                        <a:lnTo>
                          <a:pt x="0" y="16"/>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75" name="Freeform 34">
                    <a:extLst>
                      <a:ext uri="{FF2B5EF4-FFF2-40B4-BE49-F238E27FC236}">
                        <a16:creationId xmlns:a16="http://schemas.microsoft.com/office/drawing/2014/main" id="{32AC0CFF-9D10-4059-BEF6-BEB696C6DC96}"/>
                      </a:ext>
                    </a:extLst>
                  </p:cNvPr>
                  <p:cNvSpPr>
                    <a:spLocks/>
                  </p:cNvSpPr>
                  <p:nvPr/>
                </p:nvSpPr>
                <p:spPr bwMode="auto">
                  <a:xfrm>
                    <a:off x="7912040" y="2279660"/>
                    <a:ext cx="112711" cy="117475"/>
                  </a:xfrm>
                  <a:custGeom>
                    <a:avLst/>
                    <a:gdLst>
                      <a:gd name="T0" fmla="*/ 20 w 58"/>
                      <a:gd name="T1" fmla="*/ 0 h 61"/>
                      <a:gd name="T2" fmla="*/ 0 w 58"/>
                      <a:gd name="T3" fmla="*/ 11 h 61"/>
                      <a:gd name="T4" fmla="*/ 0 w 58"/>
                      <a:gd name="T5" fmla="*/ 44 h 61"/>
                      <a:gd name="T6" fmla="*/ 29 w 58"/>
                      <a:gd name="T7" fmla="*/ 61 h 61"/>
                      <a:gd name="T8" fmla="*/ 58 w 58"/>
                      <a:gd name="T9" fmla="*/ 44 h 61"/>
                      <a:gd name="T10" fmla="*/ 58 w 58"/>
                      <a:gd name="T11" fmla="*/ 42 h 61"/>
                      <a:gd name="T12" fmla="*/ 20 w 58"/>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58" h="61">
                        <a:moveTo>
                          <a:pt x="20" y="0"/>
                        </a:moveTo>
                        <a:cubicBezTo>
                          <a:pt x="0" y="11"/>
                          <a:pt x="0" y="11"/>
                          <a:pt x="0" y="11"/>
                        </a:cubicBezTo>
                        <a:cubicBezTo>
                          <a:pt x="0" y="44"/>
                          <a:pt x="0" y="44"/>
                          <a:pt x="0" y="44"/>
                        </a:cubicBezTo>
                        <a:cubicBezTo>
                          <a:pt x="29" y="61"/>
                          <a:pt x="29" y="61"/>
                          <a:pt x="29" y="61"/>
                        </a:cubicBezTo>
                        <a:cubicBezTo>
                          <a:pt x="58" y="44"/>
                          <a:pt x="58" y="44"/>
                          <a:pt x="58" y="44"/>
                        </a:cubicBezTo>
                        <a:cubicBezTo>
                          <a:pt x="58" y="42"/>
                          <a:pt x="58" y="42"/>
                          <a:pt x="58" y="42"/>
                        </a:cubicBezTo>
                        <a:cubicBezTo>
                          <a:pt x="48" y="25"/>
                          <a:pt x="35" y="11"/>
                          <a:pt x="20" y="0"/>
                        </a:cubicBez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76" name="Freeform 35">
                    <a:extLst>
                      <a:ext uri="{FF2B5EF4-FFF2-40B4-BE49-F238E27FC236}">
                        <a16:creationId xmlns:a16="http://schemas.microsoft.com/office/drawing/2014/main" id="{A8278C0A-4CB2-495A-B653-3885FB1548A7}"/>
                      </a:ext>
                    </a:extLst>
                  </p:cNvPr>
                  <p:cNvSpPr>
                    <a:spLocks/>
                  </p:cNvSpPr>
                  <p:nvPr/>
                </p:nvSpPr>
                <p:spPr bwMode="auto">
                  <a:xfrm>
                    <a:off x="7972366" y="2371736"/>
                    <a:ext cx="95249" cy="128589"/>
                  </a:xfrm>
                  <a:custGeom>
                    <a:avLst/>
                    <a:gdLst>
                      <a:gd name="T0" fmla="*/ 0 w 49"/>
                      <a:gd name="T1" fmla="*/ 17 h 66"/>
                      <a:gd name="T2" fmla="*/ 0 w 49"/>
                      <a:gd name="T3" fmla="*/ 50 h 66"/>
                      <a:gd name="T4" fmla="*/ 29 w 49"/>
                      <a:gd name="T5" fmla="*/ 66 h 66"/>
                      <a:gd name="T6" fmla="*/ 49 w 49"/>
                      <a:gd name="T7" fmla="*/ 54 h 66"/>
                      <a:gd name="T8" fmla="*/ 39 w 49"/>
                      <a:gd name="T9" fmla="*/ 21 h 66"/>
                      <a:gd name="T10" fmla="*/ 31 w 49"/>
                      <a:gd name="T11" fmla="*/ 1 h 66"/>
                      <a:gd name="T12" fmla="*/ 29 w 49"/>
                      <a:gd name="T13" fmla="*/ 0 h 66"/>
                      <a:gd name="T14" fmla="*/ 0 w 49"/>
                      <a:gd name="T15" fmla="*/ 17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66">
                        <a:moveTo>
                          <a:pt x="0" y="17"/>
                        </a:moveTo>
                        <a:cubicBezTo>
                          <a:pt x="0" y="50"/>
                          <a:pt x="0" y="50"/>
                          <a:pt x="0" y="50"/>
                        </a:cubicBezTo>
                        <a:cubicBezTo>
                          <a:pt x="29" y="66"/>
                          <a:pt x="29" y="66"/>
                          <a:pt x="29" y="66"/>
                        </a:cubicBezTo>
                        <a:cubicBezTo>
                          <a:pt x="49" y="54"/>
                          <a:pt x="49" y="54"/>
                          <a:pt x="49" y="54"/>
                        </a:cubicBezTo>
                        <a:cubicBezTo>
                          <a:pt x="47" y="44"/>
                          <a:pt x="43" y="33"/>
                          <a:pt x="39" y="21"/>
                        </a:cubicBezTo>
                        <a:cubicBezTo>
                          <a:pt x="37" y="14"/>
                          <a:pt x="34" y="7"/>
                          <a:pt x="31" y="1"/>
                        </a:cubicBezTo>
                        <a:cubicBezTo>
                          <a:pt x="29" y="0"/>
                          <a:pt x="29" y="0"/>
                          <a:pt x="29" y="0"/>
                        </a:cubicBezTo>
                        <a:lnTo>
                          <a:pt x="0" y="17"/>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77" name="Freeform 36">
                    <a:extLst>
                      <a:ext uri="{FF2B5EF4-FFF2-40B4-BE49-F238E27FC236}">
                        <a16:creationId xmlns:a16="http://schemas.microsoft.com/office/drawing/2014/main" id="{5CF2A6E7-EC06-4AFE-AEBC-E8E2FA7D7733}"/>
                      </a:ext>
                    </a:extLst>
                  </p:cNvPr>
                  <p:cNvSpPr>
                    <a:spLocks/>
                  </p:cNvSpPr>
                  <p:nvPr/>
                </p:nvSpPr>
                <p:spPr bwMode="auto">
                  <a:xfrm>
                    <a:off x="7912040" y="2887675"/>
                    <a:ext cx="112711" cy="127000"/>
                  </a:xfrm>
                  <a:custGeom>
                    <a:avLst/>
                    <a:gdLst>
                      <a:gd name="T0" fmla="*/ 29 w 58"/>
                      <a:gd name="T1" fmla="*/ 0 h 66"/>
                      <a:gd name="T2" fmla="*/ 0 w 58"/>
                      <a:gd name="T3" fmla="*/ 16 h 66"/>
                      <a:gd name="T4" fmla="*/ 0 w 58"/>
                      <a:gd name="T5" fmla="*/ 49 h 66"/>
                      <a:gd name="T6" fmla="*/ 29 w 58"/>
                      <a:gd name="T7" fmla="*/ 66 h 66"/>
                      <a:gd name="T8" fmla="*/ 50 w 58"/>
                      <a:gd name="T9" fmla="*/ 54 h 66"/>
                      <a:gd name="T10" fmla="*/ 58 w 58"/>
                      <a:gd name="T11" fmla="*/ 28 h 66"/>
                      <a:gd name="T12" fmla="*/ 58 w 58"/>
                      <a:gd name="T13" fmla="*/ 16 h 66"/>
                      <a:gd name="T14" fmla="*/ 29 w 58"/>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66">
                        <a:moveTo>
                          <a:pt x="29" y="0"/>
                        </a:moveTo>
                        <a:cubicBezTo>
                          <a:pt x="0" y="16"/>
                          <a:pt x="0" y="16"/>
                          <a:pt x="0" y="16"/>
                        </a:cubicBezTo>
                        <a:cubicBezTo>
                          <a:pt x="0" y="49"/>
                          <a:pt x="0" y="49"/>
                          <a:pt x="0" y="49"/>
                        </a:cubicBezTo>
                        <a:cubicBezTo>
                          <a:pt x="29" y="66"/>
                          <a:pt x="29" y="66"/>
                          <a:pt x="29" y="66"/>
                        </a:cubicBezTo>
                        <a:cubicBezTo>
                          <a:pt x="50" y="54"/>
                          <a:pt x="50" y="54"/>
                          <a:pt x="50" y="54"/>
                        </a:cubicBezTo>
                        <a:cubicBezTo>
                          <a:pt x="53" y="45"/>
                          <a:pt x="55" y="36"/>
                          <a:pt x="58" y="28"/>
                        </a:cubicBezTo>
                        <a:cubicBezTo>
                          <a:pt x="58" y="16"/>
                          <a:pt x="58" y="16"/>
                          <a:pt x="58" y="16"/>
                        </a:cubicBezTo>
                        <a:lnTo>
                          <a:pt x="29" y="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78" name="Freeform 37">
                    <a:extLst>
                      <a:ext uri="{FF2B5EF4-FFF2-40B4-BE49-F238E27FC236}">
                        <a16:creationId xmlns:a16="http://schemas.microsoft.com/office/drawing/2014/main" id="{711F29B4-4467-4CD9-A75D-129BD82C5BFA}"/>
                      </a:ext>
                    </a:extLst>
                  </p:cNvPr>
                  <p:cNvSpPr>
                    <a:spLocks/>
                  </p:cNvSpPr>
                  <p:nvPr/>
                </p:nvSpPr>
                <p:spPr bwMode="auto">
                  <a:xfrm>
                    <a:off x="7972365" y="2784486"/>
                    <a:ext cx="90488" cy="128589"/>
                  </a:xfrm>
                  <a:custGeom>
                    <a:avLst/>
                    <a:gdLst>
                      <a:gd name="T0" fmla="*/ 29 w 47"/>
                      <a:gd name="T1" fmla="*/ 0 h 66"/>
                      <a:gd name="T2" fmla="*/ 0 w 47"/>
                      <a:gd name="T3" fmla="*/ 16 h 66"/>
                      <a:gd name="T4" fmla="*/ 0 w 47"/>
                      <a:gd name="T5" fmla="*/ 49 h 66"/>
                      <a:gd name="T6" fmla="*/ 29 w 47"/>
                      <a:gd name="T7" fmla="*/ 66 h 66"/>
                      <a:gd name="T8" fmla="*/ 32 w 47"/>
                      <a:gd name="T9" fmla="*/ 64 h 66"/>
                      <a:gd name="T10" fmla="*/ 47 w 47"/>
                      <a:gd name="T11" fmla="*/ 10 h 66"/>
                      <a:gd name="T12" fmla="*/ 29 w 47"/>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47" h="66">
                        <a:moveTo>
                          <a:pt x="29" y="0"/>
                        </a:moveTo>
                        <a:cubicBezTo>
                          <a:pt x="0" y="16"/>
                          <a:pt x="0" y="16"/>
                          <a:pt x="0" y="16"/>
                        </a:cubicBezTo>
                        <a:cubicBezTo>
                          <a:pt x="0" y="49"/>
                          <a:pt x="0" y="49"/>
                          <a:pt x="0" y="49"/>
                        </a:cubicBezTo>
                        <a:cubicBezTo>
                          <a:pt x="29" y="66"/>
                          <a:pt x="29" y="66"/>
                          <a:pt x="29" y="66"/>
                        </a:cubicBezTo>
                        <a:cubicBezTo>
                          <a:pt x="32" y="64"/>
                          <a:pt x="32" y="64"/>
                          <a:pt x="32" y="64"/>
                        </a:cubicBezTo>
                        <a:cubicBezTo>
                          <a:pt x="37" y="45"/>
                          <a:pt x="43" y="28"/>
                          <a:pt x="47" y="10"/>
                        </a:cubicBezTo>
                        <a:lnTo>
                          <a:pt x="29" y="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79" name="Freeform 38">
                    <a:extLst>
                      <a:ext uri="{FF2B5EF4-FFF2-40B4-BE49-F238E27FC236}">
                        <a16:creationId xmlns:a16="http://schemas.microsoft.com/office/drawing/2014/main" id="{E1553D56-1369-4F02-9B04-3D5C9DAC5EC9}"/>
                      </a:ext>
                    </a:extLst>
                  </p:cNvPr>
                  <p:cNvSpPr>
                    <a:spLocks/>
                  </p:cNvSpPr>
                  <p:nvPr/>
                </p:nvSpPr>
                <p:spPr bwMode="auto">
                  <a:xfrm>
                    <a:off x="7912040" y="3092464"/>
                    <a:ext cx="69850" cy="122238"/>
                  </a:xfrm>
                  <a:custGeom>
                    <a:avLst/>
                    <a:gdLst>
                      <a:gd name="T0" fmla="*/ 29 w 36"/>
                      <a:gd name="T1" fmla="*/ 0 h 63"/>
                      <a:gd name="T2" fmla="*/ 0 w 36"/>
                      <a:gd name="T3" fmla="*/ 17 h 63"/>
                      <a:gd name="T4" fmla="*/ 0 w 36"/>
                      <a:gd name="T5" fmla="*/ 50 h 63"/>
                      <a:gd name="T6" fmla="*/ 23 w 36"/>
                      <a:gd name="T7" fmla="*/ 63 h 63"/>
                      <a:gd name="T8" fmla="*/ 36 w 36"/>
                      <a:gd name="T9" fmla="*/ 4 h 63"/>
                      <a:gd name="T10" fmla="*/ 29 w 36"/>
                      <a:gd name="T11" fmla="*/ 0 h 63"/>
                    </a:gdLst>
                    <a:ahLst/>
                    <a:cxnLst>
                      <a:cxn ang="0">
                        <a:pos x="T0" y="T1"/>
                      </a:cxn>
                      <a:cxn ang="0">
                        <a:pos x="T2" y="T3"/>
                      </a:cxn>
                      <a:cxn ang="0">
                        <a:pos x="T4" y="T5"/>
                      </a:cxn>
                      <a:cxn ang="0">
                        <a:pos x="T6" y="T7"/>
                      </a:cxn>
                      <a:cxn ang="0">
                        <a:pos x="T8" y="T9"/>
                      </a:cxn>
                      <a:cxn ang="0">
                        <a:pos x="T10" y="T11"/>
                      </a:cxn>
                    </a:cxnLst>
                    <a:rect l="0" t="0" r="r" b="b"/>
                    <a:pathLst>
                      <a:path w="36" h="63">
                        <a:moveTo>
                          <a:pt x="29" y="0"/>
                        </a:moveTo>
                        <a:cubicBezTo>
                          <a:pt x="0" y="17"/>
                          <a:pt x="0" y="17"/>
                          <a:pt x="0" y="17"/>
                        </a:cubicBezTo>
                        <a:cubicBezTo>
                          <a:pt x="0" y="50"/>
                          <a:pt x="0" y="50"/>
                          <a:pt x="0" y="50"/>
                        </a:cubicBezTo>
                        <a:cubicBezTo>
                          <a:pt x="23" y="63"/>
                          <a:pt x="23" y="63"/>
                          <a:pt x="23" y="63"/>
                        </a:cubicBezTo>
                        <a:cubicBezTo>
                          <a:pt x="27" y="43"/>
                          <a:pt x="31" y="23"/>
                          <a:pt x="36" y="4"/>
                        </a:cubicBezTo>
                        <a:lnTo>
                          <a:pt x="29" y="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80" name="Freeform 39">
                    <a:extLst>
                      <a:ext uri="{FF2B5EF4-FFF2-40B4-BE49-F238E27FC236}">
                        <a16:creationId xmlns:a16="http://schemas.microsoft.com/office/drawing/2014/main" id="{3FAA0481-CBE4-496F-823B-6DAA3CA16AB2}"/>
                      </a:ext>
                    </a:extLst>
                  </p:cNvPr>
                  <p:cNvSpPr>
                    <a:spLocks/>
                  </p:cNvSpPr>
                  <p:nvPr/>
                </p:nvSpPr>
                <p:spPr bwMode="auto">
                  <a:xfrm>
                    <a:off x="7972365" y="3001977"/>
                    <a:ext cx="33338" cy="90488"/>
                  </a:xfrm>
                  <a:custGeom>
                    <a:avLst/>
                    <a:gdLst>
                      <a:gd name="T0" fmla="*/ 0 w 17"/>
                      <a:gd name="T1" fmla="*/ 10 h 47"/>
                      <a:gd name="T2" fmla="*/ 0 w 17"/>
                      <a:gd name="T3" fmla="*/ 43 h 47"/>
                      <a:gd name="T4" fmla="*/ 5 w 17"/>
                      <a:gd name="T5" fmla="*/ 47 h 47"/>
                      <a:gd name="T6" fmla="*/ 9 w 17"/>
                      <a:gd name="T7" fmla="*/ 33 h 47"/>
                      <a:gd name="T8" fmla="*/ 17 w 17"/>
                      <a:gd name="T9" fmla="*/ 0 h 47"/>
                      <a:gd name="T10" fmla="*/ 0 w 17"/>
                      <a:gd name="T11" fmla="*/ 10 h 47"/>
                    </a:gdLst>
                    <a:ahLst/>
                    <a:cxnLst>
                      <a:cxn ang="0">
                        <a:pos x="T0" y="T1"/>
                      </a:cxn>
                      <a:cxn ang="0">
                        <a:pos x="T2" y="T3"/>
                      </a:cxn>
                      <a:cxn ang="0">
                        <a:pos x="T4" y="T5"/>
                      </a:cxn>
                      <a:cxn ang="0">
                        <a:pos x="T6" y="T7"/>
                      </a:cxn>
                      <a:cxn ang="0">
                        <a:pos x="T8" y="T9"/>
                      </a:cxn>
                      <a:cxn ang="0">
                        <a:pos x="T10" y="T11"/>
                      </a:cxn>
                    </a:cxnLst>
                    <a:rect l="0" t="0" r="r" b="b"/>
                    <a:pathLst>
                      <a:path w="17" h="47">
                        <a:moveTo>
                          <a:pt x="0" y="10"/>
                        </a:moveTo>
                        <a:cubicBezTo>
                          <a:pt x="0" y="43"/>
                          <a:pt x="0" y="43"/>
                          <a:pt x="0" y="43"/>
                        </a:cubicBezTo>
                        <a:cubicBezTo>
                          <a:pt x="5" y="47"/>
                          <a:pt x="5" y="47"/>
                          <a:pt x="5" y="47"/>
                        </a:cubicBezTo>
                        <a:cubicBezTo>
                          <a:pt x="7" y="42"/>
                          <a:pt x="8" y="38"/>
                          <a:pt x="9" y="33"/>
                        </a:cubicBezTo>
                        <a:cubicBezTo>
                          <a:pt x="12" y="22"/>
                          <a:pt x="14" y="11"/>
                          <a:pt x="17" y="0"/>
                        </a:cubicBezTo>
                        <a:lnTo>
                          <a:pt x="0" y="1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81" name="Freeform 40">
                    <a:extLst>
                      <a:ext uri="{FF2B5EF4-FFF2-40B4-BE49-F238E27FC236}">
                        <a16:creationId xmlns:a16="http://schemas.microsoft.com/office/drawing/2014/main" id="{6DE66CB7-818B-4748-AE5C-F27DDCFB0BC3}"/>
                      </a:ext>
                    </a:extLst>
                  </p:cNvPr>
                  <p:cNvSpPr>
                    <a:spLocks/>
                  </p:cNvSpPr>
                  <p:nvPr/>
                </p:nvSpPr>
                <p:spPr bwMode="auto">
                  <a:xfrm>
                    <a:off x="7912040" y="3314714"/>
                    <a:ext cx="26988" cy="85726"/>
                  </a:xfrm>
                  <a:custGeom>
                    <a:avLst/>
                    <a:gdLst>
                      <a:gd name="T0" fmla="*/ 0 w 14"/>
                      <a:gd name="T1" fmla="*/ 8 h 44"/>
                      <a:gd name="T2" fmla="*/ 0 w 14"/>
                      <a:gd name="T3" fmla="*/ 41 h 44"/>
                      <a:gd name="T4" fmla="*/ 5 w 14"/>
                      <a:gd name="T5" fmla="*/ 44 h 44"/>
                      <a:gd name="T6" fmla="*/ 14 w 14"/>
                      <a:gd name="T7" fmla="*/ 0 h 44"/>
                      <a:gd name="T8" fmla="*/ 0 w 14"/>
                      <a:gd name="T9" fmla="*/ 8 h 44"/>
                    </a:gdLst>
                    <a:ahLst/>
                    <a:cxnLst>
                      <a:cxn ang="0">
                        <a:pos x="T0" y="T1"/>
                      </a:cxn>
                      <a:cxn ang="0">
                        <a:pos x="T2" y="T3"/>
                      </a:cxn>
                      <a:cxn ang="0">
                        <a:pos x="T4" y="T5"/>
                      </a:cxn>
                      <a:cxn ang="0">
                        <a:pos x="T6" y="T7"/>
                      </a:cxn>
                      <a:cxn ang="0">
                        <a:pos x="T8" y="T9"/>
                      </a:cxn>
                    </a:cxnLst>
                    <a:rect l="0" t="0" r="r" b="b"/>
                    <a:pathLst>
                      <a:path w="14" h="44">
                        <a:moveTo>
                          <a:pt x="0" y="8"/>
                        </a:moveTo>
                        <a:cubicBezTo>
                          <a:pt x="0" y="41"/>
                          <a:pt x="0" y="41"/>
                          <a:pt x="0" y="41"/>
                        </a:cubicBezTo>
                        <a:cubicBezTo>
                          <a:pt x="5" y="44"/>
                          <a:pt x="5" y="44"/>
                          <a:pt x="5" y="44"/>
                        </a:cubicBezTo>
                        <a:cubicBezTo>
                          <a:pt x="8" y="29"/>
                          <a:pt x="11" y="15"/>
                          <a:pt x="14" y="0"/>
                        </a:cubicBezTo>
                        <a:lnTo>
                          <a:pt x="0" y="8"/>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82" name="Freeform 41">
                    <a:extLst>
                      <a:ext uri="{FF2B5EF4-FFF2-40B4-BE49-F238E27FC236}">
                        <a16:creationId xmlns:a16="http://schemas.microsoft.com/office/drawing/2014/main" id="{FF8F26B6-2C8E-4732-99C3-40196A2AF973}"/>
                      </a:ext>
                    </a:extLst>
                  </p:cNvPr>
                  <p:cNvSpPr>
                    <a:spLocks/>
                  </p:cNvSpPr>
                  <p:nvPr/>
                </p:nvSpPr>
                <p:spPr bwMode="auto">
                  <a:xfrm>
                    <a:off x="7853303" y="3195651"/>
                    <a:ext cx="103188" cy="127000"/>
                  </a:xfrm>
                  <a:custGeom>
                    <a:avLst/>
                    <a:gdLst>
                      <a:gd name="T0" fmla="*/ 0 w 53"/>
                      <a:gd name="T1" fmla="*/ 17 h 66"/>
                      <a:gd name="T2" fmla="*/ 0 w 53"/>
                      <a:gd name="T3" fmla="*/ 50 h 66"/>
                      <a:gd name="T4" fmla="*/ 28 w 53"/>
                      <a:gd name="T5" fmla="*/ 66 h 66"/>
                      <a:gd name="T6" fmla="*/ 45 w 53"/>
                      <a:gd name="T7" fmla="*/ 57 h 66"/>
                      <a:gd name="T8" fmla="*/ 53 w 53"/>
                      <a:gd name="T9" fmla="*/ 14 h 66"/>
                      <a:gd name="T10" fmla="*/ 28 w 53"/>
                      <a:gd name="T11" fmla="*/ 0 h 66"/>
                      <a:gd name="T12" fmla="*/ 0 w 53"/>
                      <a:gd name="T13" fmla="*/ 17 h 66"/>
                    </a:gdLst>
                    <a:ahLst/>
                    <a:cxnLst>
                      <a:cxn ang="0">
                        <a:pos x="T0" y="T1"/>
                      </a:cxn>
                      <a:cxn ang="0">
                        <a:pos x="T2" y="T3"/>
                      </a:cxn>
                      <a:cxn ang="0">
                        <a:pos x="T4" y="T5"/>
                      </a:cxn>
                      <a:cxn ang="0">
                        <a:pos x="T6" y="T7"/>
                      </a:cxn>
                      <a:cxn ang="0">
                        <a:pos x="T8" y="T9"/>
                      </a:cxn>
                      <a:cxn ang="0">
                        <a:pos x="T10" y="T11"/>
                      </a:cxn>
                      <a:cxn ang="0">
                        <a:pos x="T12" y="T13"/>
                      </a:cxn>
                    </a:cxnLst>
                    <a:rect l="0" t="0" r="r" b="b"/>
                    <a:pathLst>
                      <a:path w="53" h="66">
                        <a:moveTo>
                          <a:pt x="0" y="17"/>
                        </a:moveTo>
                        <a:cubicBezTo>
                          <a:pt x="0" y="50"/>
                          <a:pt x="0" y="50"/>
                          <a:pt x="0" y="50"/>
                        </a:cubicBezTo>
                        <a:cubicBezTo>
                          <a:pt x="28" y="66"/>
                          <a:pt x="28" y="66"/>
                          <a:pt x="28" y="66"/>
                        </a:cubicBezTo>
                        <a:cubicBezTo>
                          <a:pt x="45" y="57"/>
                          <a:pt x="45" y="57"/>
                          <a:pt x="45" y="57"/>
                        </a:cubicBezTo>
                        <a:cubicBezTo>
                          <a:pt x="47" y="43"/>
                          <a:pt x="50" y="28"/>
                          <a:pt x="53" y="14"/>
                        </a:cubicBezTo>
                        <a:cubicBezTo>
                          <a:pt x="28" y="0"/>
                          <a:pt x="28" y="0"/>
                          <a:pt x="28" y="0"/>
                        </a:cubicBezTo>
                        <a:lnTo>
                          <a:pt x="0" y="17"/>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83" name="Freeform 42">
                    <a:extLst>
                      <a:ext uri="{FF2B5EF4-FFF2-40B4-BE49-F238E27FC236}">
                        <a16:creationId xmlns:a16="http://schemas.microsoft.com/office/drawing/2014/main" id="{BF3CBD15-5BE0-4AC2-9E98-BFB3D3B5CC30}"/>
                      </a:ext>
                    </a:extLst>
                  </p:cNvPr>
                  <p:cNvSpPr>
                    <a:spLocks/>
                  </p:cNvSpPr>
                  <p:nvPr/>
                </p:nvSpPr>
                <p:spPr bwMode="auto">
                  <a:xfrm>
                    <a:off x="7794566" y="3505215"/>
                    <a:ext cx="98425" cy="128589"/>
                  </a:xfrm>
                  <a:custGeom>
                    <a:avLst/>
                    <a:gdLst>
                      <a:gd name="T0" fmla="*/ 29 w 51"/>
                      <a:gd name="T1" fmla="*/ 0 h 66"/>
                      <a:gd name="T2" fmla="*/ 0 w 51"/>
                      <a:gd name="T3" fmla="*/ 16 h 66"/>
                      <a:gd name="T4" fmla="*/ 0 w 51"/>
                      <a:gd name="T5" fmla="*/ 49 h 66"/>
                      <a:gd name="T6" fmla="*/ 29 w 51"/>
                      <a:gd name="T7" fmla="*/ 66 h 66"/>
                      <a:gd name="T8" fmla="*/ 34 w 51"/>
                      <a:gd name="T9" fmla="*/ 63 h 66"/>
                      <a:gd name="T10" fmla="*/ 51 w 51"/>
                      <a:gd name="T11" fmla="*/ 12 h 66"/>
                      <a:gd name="T12" fmla="*/ 29 w 51"/>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51" h="66">
                        <a:moveTo>
                          <a:pt x="29" y="0"/>
                        </a:moveTo>
                        <a:cubicBezTo>
                          <a:pt x="0" y="16"/>
                          <a:pt x="0" y="16"/>
                          <a:pt x="0" y="16"/>
                        </a:cubicBezTo>
                        <a:cubicBezTo>
                          <a:pt x="0" y="49"/>
                          <a:pt x="0" y="49"/>
                          <a:pt x="0" y="49"/>
                        </a:cubicBezTo>
                        <a:cubicBezTo>
                          <a:pt x="29" y="66"/>
                          <a:pt x="29" y="66"/>
                          <a:pt x="29" y="66"/>
                        </a:cubicBezTo>
                        <a:cubicBezTo>
                          <a:pt x="34" y="63"/>
                          <a:pt x="34" y="63"/>
                          <a:pt x="34" y="63"/>
                        </a:cubicBezTo>
                        <a:cubicBezTo>
                          <a:pt x="40" y="48"/>
                          <a:pt x="46" y="31"/>
                          <a:pt x="51" y="12"/>
                        </a:cubicBezTo>
                        <a:lnTo>
                          <a:pt x="29" y="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84" name="Freeform 43">
                    <a:extLst>
                      <a:ext uri="{FF2B5EF4-FFF2-40B4-BE49-F238E27FC236}">
                        <a16:creationId xmlns:a16="http://schemas.microsoft.com/office/drawing/2014/main" id="{22E1FF90-6E50-4D55-B238-F4DD9E32B2FB}"/>
                      </a:ext>
                    </a:extLst>
                  </p:cNvPr>
                  <p:cNvSpPr>
                    <a:spLocks/>
                  </p:cNvSpPr>
                  <p:nvPr/>
                </p:nvSpPr>
                <p:spPr bwMode="auto">
                  <a:xfrm>
                    <a:off x="7853305" y="3400439"/>
                    <a:ext cx="66674" cy="120650"/>
                  </a:xfrm>
                  <a:custGeom>
                    <a:avLst/>
                    <a:gdLst>
                      <a:gd name="T0" fmla="*/ 28 w 34"/>
                      <a:gd name="T1" fmla="*/ 0 h 62"/>
                      <a:gd name="T2" fmla="*/ 0 w 34"/>
                      <a:gd name="T3" fmla="*/ 17 h 62"/>
                      <a:gd name="T4" fmla="*/ 0 w 34"/>
                      <a:gd name="T5" fmla="*/ 50 h 62"/>
                      <a:gd name="T6" fmla="*/ 21 w 34"/>
                      <a:gd name="T7" fmla="*/ 62 h 62"/>
                      <a:gd name="T8" fmla="*/ 34 w 34"/>
                      <a:gd name="T9" fmla="*/ 4 h 62"/>
                      <a:gd name="T10" fmla="*/ 28 w 34"/>
                      <a:gd name="T11" fmla="*/ 0 h 62"/>
                    </a:gdLst>
                    <a:ahLst/>
                    <a:cxnLst>
                      <a:cxn ang="0">
                        <a:pos x="T0" y="T1"/>
                      </a:cxn>
                      <a:cxn ang="0">
                        <a:pos x="T2" y="T3"/>
                      </a:cxn>
                      <a:cxn ang="0">
                        <a:pos x="T4" y="T5"/>
                      </a:cxn>
                      <a:cxn ang="0">
                        <a:pos x="T6" y="T7"/>
                      </a:cxn>
                      <a:cxn ang="0">
                        <a:pos x="T8" y="T9"/>
                      </a:cxn>
                      <a:cxn ang="0">
                        <a:pos x="T10" y="T11"/>
                      </a:cxn>
                    </a:cxnLst>
                    <a:rect l="0" t="0" r="r" b="b"/>
                    <a:pathLst>
                      <a:path w="34" h="62">
                        <a:moveTo>
                          <a:pt x="28" y="0"/>
                        </a:moveTo>
                        <a:cubicBezTo>
                          <a:pt x="0" y="17"/>
                          <a:pt x="0" y="17"/>
                          <a:pt x="0" y="17"/>
                        </a:cubicBezTo>
                        <a:cubicBezTo>
                          <a:pt x="0" y="50"/>
                          <a:pt x="0" y="50"/>
                          <a:pt x="0" y="50"/>
                        </a:cubicBezTo>
                        <a:cubicBezTo>
                          <a:pt x="21" y="62"/>
                          <a:pt x="21" y="62"/>
                          <a:pt x="21" y="62"/>
                        </a:cubicBezTo>
                        <a:cubicBezTo>
                          <a:pt x="26" y="44"/>
                          <a:pt x="30" y="24"/>
                          <a:pt x="34" y="4"/>
                        </a:cubicBezTo>
                        <a:lnTo>
                          <a:pt x="28" y="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85" name="Freeform 44">
                    <a:extLst>
                      <a:ext uri="{FF2B5EF4-FFF2-40B4-BE49-F238E27FC236}">
                        <a16:creationId xmlns:a16="http://schemas.microsoft.com/office/drawing/2014/main" id="{3FC9C4B3-5636-458E-8ED4-6D9B05B49E97}"/>
                      </a:ext>
                    </a:extLst>
                  </p:cNvPr>
                  <p:cNvSpPr>
                    <a:spLocks/>
                  </p:cNvSpPr>
                  <p:nvPr/>
                </p:nvSpPr>
                <p:spPr bwMode="auto">
                  <a:xfrm>
                    <a:off x="7675505" y="3710003"/>
                    <a:ext cx="106362" cy="65087"/>
                  </a:xfrm>
                  <a:custGeom>
                    <a:avLst/>
                    <a:gdLst>
                      <a:gd name="T0" fmla="*/ 55 w 55"/>
                      <a:gd name="T1" fmla="*/ 15 h 33"/>
                      <a:gd name="T2" fmla="*/ 28 w 55"/>
                      <a:gd name="T3" fmla="*/ 0 h 33"/>
                      <a:gd name="T4" fmla="*/ 0 w 55"/>
                      <a:gd name="T5" fmla="*/ 16 h 33"/>
                      <a:gd name="T6" fmla="*/ 0 w 55"/>
                      <a:gd name="T7" fmla="*/ 33 h 33"/>
                      <a:gd name="T8" fmla="*/ 40 w 55"/>
                      <a:gd name="T9" fmla="*/ 23 h 33"/>
                      <a:gd name="T10" fmla="*/ 55 w 55"/>
                      <a:gd name="T11" fmla="*/ 15 h 33"/>
                    </a:gdLst>
                    <a:ahLst/>
                    <a:cxnLst>
                      <a:cxn ang="0">
                        <a:pos x="T0" y="T1"/>
                      </a:cxn>
                      <a:cxn ang="0">
                        <a:pos x="T2" y="T3"/>
                      </a:cxn>
                      <a:cxn ang="0">
                        <a:pos x="T4" y="T5"/>
                      </a:cxn>
                      <a:cxn ang="0">
                        <a:pos x="T6" y="T7"/>
                      </a:cxn>
                      <a:cxn ang="0">
                        <a:pos x="T8" y="T9"/>
                      </a:cxn>
                      <a:cxn ang="0">
                        <a:pos x="T10" y="T11"/>
                      </a:cxn>
                    </a:cxnLst>
                    <a:rect l="0" t="0" r="r" b="b"/>
                    <a:pathLst>
                      <a:path w="55" h="33">
                        <a:moveTo>
                          <a:pt x="55" y="15"/>
                        </a:moveTo>
                        <a:cubicBezTo>
                          <a:pt x="28" y="0"/>
                          <a:pt x="28" y="0"/>
                          <a:pt x="28" y="0"/>
                        </a:cubicBezTo>
                        <a:cubicBezTo>
                          <a:pt x="0" y="16"/>
                          <a:pt x="0" y="16"/>
                          <a:pt x="0" y="16"/>
                        </a:cubicBezTo>
                        <a:cubicBezTo>
                          <a:pt x="0" y="33"/>
                          <a:pt x="0" y="33"/>
                          <a:pt x="0" y="33"/>
                        </a:cubicBezTo>
                        <a:cubicBezTo>
                          <a:pt x="13" y="32"/>
                          <a:pt x="27" y="29"/>
                          <a:pt x="40" y="23"/>
                        </a:cubicBezTo>
                        <a:cubicBezTo>
                          <a:pt x="45" y="21"/>
                          <a:pt x="50" y="18"/>
                          <a:pt x="55" y="15"/>
                        </a:cubicBez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86" name="Freeform 45">
                    <a:extLst>
                      <a:ext uri="{FF2B5EF4-FFF2-40B4-BE49-F238E27FC236}">
                        <a16:creationId xmlns:a16="http://schemas.microsoft.com/office/drawing/2014/main" id="{B3ED167C-A055-47A9-B9E7-F4CA725F9D5A}"/>
                      </a:ext>
                    </a:extLst>
                  </p:cNvPr>
                  <p:cNvSpPr>
                    <a:spLocks/>
                  </p:cNvSpPr>
                  <p:nvPr/>
                </p:nvSpPr>
                <p:spPr bwMode="auto">
                  <a:xfrm>
                    <a:off x="7734242" y="3608404"/>
                    <a:ext cx="112711" cy="125414"/>
                  </a:xfrm>
                  <a:custGeom>
                    <a:avLst/>
                    <a:gdLst>
                      <a:gd name="T0" fmla="*/ 58 w 58"/>
                      <a:gd name="T1" fmla="*/ 25 h 65"/>
                      <a:gd name="T2" fmla="*/ 58 w 58"/>
                      <a:gd name="T3" fmla="*/ 16 h 65"/>
                      <a:gd name="T4" fmla="*/ 29 w 58"/>
                      <a:gd name="T5" fmla="*/ 0 h 65"/>
                      <a:gd name="T6" fmla="*/ 0 w 58"/>
                      <a:gd name="T7" fmla="*/ 16 h 65"/>
                      <a:gd name="T8" fmla="*/ 0 w 58"/>
                      <a:gd name="T9" fmla="*/ 49 h 65"/>
                      <a:gd name="T10" fmla="*/ 28 w 58"/>
                      <a:gd name="T11" fmla="*/ 65 h 65"/>
                      <a:gd name="T12" fmla="*/ 58 w 58"/>
                      <a:gd name="T13" fmla="*/ 25 h 65"/>
                    </a:gdLst>
                    <a:ahLst/>
                    <a:cxnLst>
                      <a:cxn ang="0">
                        <a:pos x="T0" y="T1"/>
                      </a:cxn>
                      <a:cxn ang="0">
                        <a:pos x="T2" y="T3"/>
                      </a:cxn>
                      <a:cxn ang="0">
                        <a:pos x="T4" y="T5"/>
                      </a:cxn>
                      <a:cxn ang="0">
                        <a:pos x="T6" y="T7"/>
                      </a:cxn>
                      <a:cxn ang="0">
                        <a:pos x="T8" y="T9"/>
                      </a:cxn>
                      <a:cxn ang="0">
                        <a:pos x="T10" y="T11"/>
                      </a:cxn>
                      <a:cxn ang="0">
                        <a:pos x="T12" y="T13"/>
                      </a:cxn>
                    </a:cxnLst>
                    <a:rect l="0" t="0" r="r" b="b"/>
                    <a:pathLst>
                      <a:path w="58" h="65">
                        <a:moveTo>
                          <a:pt x="58" y="25"/>
                        </a:moveTo>
                        <a:cubicBezTo>
                          <a:pt x="58" y="16"/>
                          <a:pt x="58" y="16"/>
                          <a:pt x="58" y="16"/>
                        </a:cubicBezTo>
                        <a:cubicBezTo>
                          <a:pt x="29" y="0"/>
                          <a:pt x="29" y="0"/>
                          <a:pt x="29" y="0"/>
                        </a:cubicBezTo>
                        <a:cubicBezTo>
                          <a:pt x="0" y="16"/>
                          <a:pt x="0" y="16"/>
                          <a:pt x="0" y="16"/>
                        </a:cubicBezTo>
                        <a:cubicBezTo>
                          <a:pt x="0" y="49"/>
                          <a:pt x="0" y="49"/>
                          <a:pt x="0" y="49"/>
                        </a:cubicBezTo>
                        <a:cubicBezTo>
                          <a:pt x="28" y="65"/>
                          <a:pt x="28" y="65"/>
                          <a:pt x="28" y="65"/>
                        </a:cubicBezTo>
                        <a:cubicBezTo>
                          <a:pt x="39" y="56"/>
                          <a:pt x="49" y="42"/>
                          <a:pt x="58" y="25"/>
                        </a:cubicBez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87" name="Freeform 46">
                    <a:extLst>
                      <a:ext uri="{FF2B5EF4-FFF2-40B4-BE49-F238E27FC236}">
                        <a16:creationId xmlns:a16="http://schemas.microsoft.com/office/drawing/2014/main" id="{6C5EA2A2-5C7D-4106-BDE0-FEDDA56F6721}"/>
                      </a:ext>
                    </a:extLst>
                  </p:cNvPr>
                  <p:cNvSpPr>
                    <a:spLocks/>
                  </p:cNvSpPr>
                  <p:nvPr/>
                </p:nvSpPr>
                <p:spPr bwMode="auto">
                  <a:xfrm>
                    <a:off x="7554856" y="3710005"/>
                    <a:ext cx="112711" cy="66675"/>
                  </a:xfrm>
                  <a:custGeom>
                    <a:avLst/>
                    <a:gdLst>
                      <a:gd name="T0" fmla="*/ 58 w 58"/>
                      <a:gd name="T1" fmla="*/ 33 h 34"/>
                      <a:gd name="T2" fmla="*/ 58 w 58"/>
                      <a:gd name="T3" fmla="*/ 16 h 34"/>
                      <a:gd name="T4" fmla="*/ 29 w 58"/>
                      <a:gd name="T5" fmla="*/ 0 h 34"/>
                      <a:gd name="T6" fmla="*/ 0 w 58"/>
                      <a:gd name="T7" fmla="*/ 16 h 34"/>
                      <a:gd name="T8" fmla="*/ 0 w 58"/>
                      <a:gd name="T9" fmla="*/ 22 h 34"/>
                      <a:gd name="T10" fmla="*/ 58 w 58"/>
                      <a:gd name="T11" fmla="*/ 33 h 34"/>
                    </a:gdLst>
                    <a:ahLst/>
                    <a:cxnLst>
                      <a:cxn ang="0">
                        <a:pos x="T0" y="T1"/>
                      </a:cxn>
                      <a:cxn ang="0">
                        <a:pos x="T2" y="T3"/>
                      </a:cxn>
                      <a:cxn ang="0">
                        <a:pos x="T4" y="T5"/>
                      </a:cxn>
                      <a:cxn ang="0">
                        <a:pos x="T6" y="T7"/>
                      </a:cxn>
                      <a:cxn ang="0">
                        <a:pos x="T8" y="T9"/>
                      </a:cxn>
                      <a:cxn ang="0">
                        <a:pos x="T10" y="T11"/>
                      </a:cxn>
                    </a:cxnLst>
                    <a:rect l="0" t="0" r="r" b="b"/>
                    <a:pathLst>
                      <a:path w="58" h="34">
                        <a:moveTo>
                          <a:pt x="58" y="33"/>
                        </a:moveTo>
                        <a:cubicBezTo>
                          <a:pt x="58" y="16"/>
                          <a:pt x="58" y="16"/>
                          <a:pt x="58" y="16"/>
                        </a:cubicBezTo>
                        <a:cubicBezTo>
                          <a:pt x="29" y="0"/>
                          <a:pt x="29" y="0"/>
                          <a:pt x="29" y="0"/>
                        </a:cubicBezTo>
                        <a:cubicBezTo>
                          <a:pt x="0" y="16"/>
                          <a:pt x="0" y="16"/>
                          <a:pt x="0" y="16"/>
                        </a:cubicBezTo>
                        <a:cubicBezTo>
                          <a:pt x="0" y="22"/>
                          <a:pt x="0" y="22"/>
                          <a:pt x="0" y="22"/>
                        </a:cubicBezTo>
                        <a:cubicBezTo>
                          <a:pt x="18" y="30"/>
                          <a:pt x="38" y="34"/>
                          <a:pt x="58" y="33"/>
                        </a:cubicBez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88" name="Freeform 47">
                    <a:extLst>
                      <a:ext uri="{FF2B5EF4-FFF2-40B4-BE49-F238E27FC236}">
                        <a16:creationId xmlns:a16="http://schemas.microsoft.com/office/drawing/2014/main" id="{3475127F-1F17-4910-8111-13F31EB46AEB}"/>
                      </a:ext>
                    </a:extLst>
                  </p:cNvPr>
                  <p:cNvSpPr>
                    <a:spLocks/>
                  </p:cNvSpPr>
                  <p:nvPr/>
                </p:nvSpPr>
                <p:spPr bwMode="auto">
                  <a:xfrm>
                    <a:off x="7491356" y="3710006"/>
                    <a:ext cx="55563" cy="39688"/>
                  </a:xfrm>
                  <a:custGeom>
                    <a:avLst/>
                    <a:gdLst>
                      <a:gd name="T0" fmla="*/ 29 w 29"/>
                      <a:gd name="T1" fmla="*/ 16 h 20"/>
                      <a:gd name="T2" fmla="*/ 0 w 29"/>
                      <a:gd name="T3" fmla="*/ 0 h 20"/>
                      <a:gd name="T4" fmla="*/ 0 w 29"/>
                      <a:gd name="T5" fmla="*/ 0 h 20"/>
                      <a:gd name="T6" fmla="*/ 29 w 29"/>
                      <a:gd name="T7" fmla="*/ 20 h 20"/>
                      <a:gd name="T8" fmla="*/ 29 w 29"/>
                      <a:gd name="T9" fmla="*/ 16 h 20"/>
                    </a:gdLst>
                    <a:ahLst/>
                    <a:cxnLst>
                      <a:cxn ang="0">
                        <a:pos x="T0" y="T1"/>
                      </a:cxn>
                      <a:cxn ang="0">
                        <a:pos x="T2" y="T3"/>
                      </a:cxn>
                      <a:cxn ang="0">
                        <a:pos x="T4" y="T5"/>
                      </a:cxn>
                      <a:cxn ang="0">
                        <a:pos x="T6" y="T7"/>
                      </a:cxn>
                      <a:cxn ang="0">
                        <a:pos x="T8" y="T9"/>
                      </a:cxn>
                    </a:cxnLst>
                    <a:rect l="0" t="0" r="r" b="b"/>
                    <a:pathLst>
                      <a:path w="29" h="20">
                        <a:moveTo>
                          <a:pt x="29" y="16"/>
                        </a:moveTo>
                        <a:cubicBezTo>
                          <a:pt x="0" y="0"/>
                          <a:pt x="0" y="0"/>
                          <a:pt x="0" y="0"/>
                        </a:cubicBezTo>
                        <a:cubicBezTo>
                          <a:pt x="0" y="0"/>
                          <a:pt x="0" y="0"/>
                          <a:pt x="0" y="0"/>
                        </a:cubicBezTo>
                        <a:cubicBezTo>
                          <a:pt x="9" y="8"/>
                          <a:pt x="19" y="15"/>
                          <a:pt x="29" y="20"/>
                        </a:cubicBezTo>
                        <a:lnTo>
                          <a:pt x="29" y="16"/>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89" name="Freeform 48">
                    <a:extLst>
                      <a:ext uri="{FF2B5EF4-FFF2-40B4-BE49-F238E27FC236}">
                        <a16:creationId xmlns:a16="http://schemas.microsoft.com/office/drawing/2014/main" id="{76F93226-CA66-4B3D-97F1-D19B06686603}"/>
                      </a:ext>
                    </a:extLst>
                  </p:cNvPr>
                  <p:cNvSpPr>
                    <a:spLocks/>
                  </p:cNvSpPr>
                  <p:nvPr/>
                </p:nvSpPr>
                <p:spPr bwMode="auto">
                  <a:xfrm>
                    <a:off x="7316732" y="2270136"/>
                    <a:ext cx="112711" cy="127000"/>
                  </a:xfrm>
                  <a:custGeom>
                    <a:avLst/>
                    <a:gdLst>
                      <a:gd name="T0" fmla="*/ 0 w 58"/>
                      <a:gd name="T1" fmla="*/ 49 h 66"/>
                      <a:gd name="T2" fmla="*/ 29 w 58"/>
                      <a:gd name="T3" fmla="*/ 66 h 66"/>
                      <a:gd name="T4" fmla="*/ 58 w 58"/>
                      <a:gd name="T5" fmla="*/ 49 h 66"/>
                      <a:gd name="T6" fmla="*/ 58 w 58"/>
                      <a:gd name="T7" fmla="*/ 16 h 66"/>
                      <a:gd name="T8" fmla="*/ 29 w 58"/>
                      <a:gd name="T9" fmla="*/ 0 h 66"/>
                      <a:gd name="T10" fmla="*/ 21 w 58"/>
                      <a:gd name="T11" fmla="*/ 5 h 66"/>
                      <a:gd name="T12" fmla="*/ 0 w 58"/>
                      <a:gd name="T13" fmla="*/ 33 h 66"/>
                      <a:gd name="T14" fmla="*/ 0 w 58"/>
                      <a:gd name="T15" fmla="*/ 49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66">
                        <a:moveTo>
                          <a:pt x="0" y="49"/>
                        </a:moveTo>
                        <a:cubicBezTo>
                          <a:pt x="29" y="66"/>
                          <a:pt x="29" y="66"/>
                          <a:pt x="29" y="66"/>
                        </a:cubicBezTo>
                        <a:cubicBezTo>
                          <a:pt x="58" y="49"/>
                          <a:pt x="58" y="49"/>
                          <a:pt x="58" y="49"/>
                        </a:cubicBezTo>
                        <a:cubicBezTo>
                          <a:pt x="58" y="16"/>
                          <a:pt x="58" y="16"/>
                          <a:pt x="58" y="16"/>
                        </a:cubicBezTo>
                        <a:cubicBezTo>
                          <a:pt x="29" y="0"/>
                          <a:pt x="29" y="0"/>
                          <a:pt x="29" y="0"/>
                        </a:cubicBezTo>
                        <a:cubicBezTo>
                          <a:pt x="21" y="5"/>
                          <a:pt x="21" y="5"/>
                          <a:pt x="21" y="5"/>
                        </a:cubicBezTo>
                        <a:cubicBezTo>
                          <a:pt x="14" y="14"/>
                          <a:pt x="7" y="24"/>
                          <a:pt x="0" y="33"/>
                        </a:cubicBezTo>
                        <a:lnTo>
                          <a:pt x="0" y="4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90" name="Freeform 49">
                    <a:extLst>
                      <a:ext uri="{FF2B5EF4-FFF2-40B4-BE49-F238E27FC236}">
                        <a16:creationId xmlns:a16="http://schemas.microsoft.com/office/drawing/2014/main" id="{5C08AC63-A0A7-4EA9-9346-4C2C2709A34F}"/>
                      </a:ext>
                    </a:extLst>
                  </p:cNvPr>
                  <p:cNvSpPr>
                    <a:spLocks/>
                  </p:cNvSpPr>
                  <p:nvPr/>
                </p:nvSpPr>
                <p:spPr bwMode="auto">
                  <a:xfrm>
                    <a:off x="7318318" y="2887676"/>
                    <a:ext cx="111124" cy="127000"/>
                  </a:xfrm>
                  <a:custGeom>
                    <a:avLst/>
                    <a:gdLst>
                      <a:gd name="T0" fmla="*/ 57 w 57"/>
                      <a:gd name="T1" fmla="*/ 49 h 66"/>
                      <a:gd name="T2" fmla="*/ 57 w 57"/>
                      <a:gd name="T3" fmla="*/ 16 h 66"/>
                      <a:gd name="T4" fmla="*/ 28 w 57"/>
                      <a:gd name="T5" fmla="*/ 0 h 66"/>
                      <a:gd name="T6" fmla="*/ 0 w 57"/>
                      <a:gd name="T7" fmla="*/ 16 h 66"/>
                      <a:gd name="T8" fmla="*/ 11 w 57"/>
                      <a:gd name="T9" fmla="*/ 56 h 66"/>
                      <a:gd name="T10" fmla="*/ 28 w 57"/>
                      <a:gd name="T11" fmla="*/ 66 h 66"/>
                      <a:gd name="T12" fmla="*/ 57 w 57"/>
                      <a:gd name="T13" fmla="*/ 49 h 66"/>
                    </a:gdLst>
                    <a:ahLst/>
                    <a:cxnLst>
                      <a:cxn ang="0">
                        <a:pos x="T0" y="T1"/>
                      </a:cxn>
                      <a:cxn ang="0">
                        <a:pos x="T2" y="T3"/>
                      </a:cxn>
                      <a:cxn ang="0">
                        <a:pos x="T4" y="T5"/>
                      </a:cxn>
                      <a:cxn ang="0">
                        <a:pos x="T6" y="T7"/>
                      </a:cxn>
                      <a:cxn ang="0">
                        <a:pos x="T8" y="T9"/>
                      </a:cxn>
                      <a:cxn ang="0">
                        <a:pos x="T10" y="T11"/>
                      </a:cxn>
                      <a:cxn ang="0">
                        <a:pos x="T12" y="T13"/>
                      </a:cxn>
                    </a:cxnLst>
                    <a:rect l="0" t="0" r="r" b="b"/>
                    <a:pathLst>
                      <a:path w="57" h="66">
                        <a:moveTo>
                          <a:pt x="57" y="49"/>
                        </a:moveTo>
                        <a:cubicBezTo>
                          <a:pt x="57" y="16"/>
                          <a:pt x="57" y="16"/>
                          <a:pt x="57" y="16"/>
                        </a:cubicBezTo>
                        <a:cubicBezTo>
                          <a:pt x="28" y="0"/>
                          <a:pt x="28" y="0"/>
                          <a:pt x="28" y="0"/>
                        </a:cubicBezTo>
                        <a:cubicBezTo>
                          <a:pt x="0" y="16"/>
                          <a:pt x="0" y="16"/>
                          <a:pt x="0" y="16"/>
                        </a:cubicBezTo>
                        <a:cubicBezTo>
                          <a:pt x="4" y="29"/>
                          <a:pt x="7" y="42"/>
                          <a:pt x="11" y="56"/>
                        </a:cubicBezTo>
                        <a:cubicBezTo>
                          <a:pt x="28" y="66"/>
                          <a:pt x="28" y="66"/>
                          <a:pt x="28" y="66"/>
                        </a:cubicBezTo>
                        <a:lnTo>
                          <a:pt x="57" y="4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91" name="Freeform 50">
                    <a:extLst>
                      <a:ext uri="{FF2B5EF4-FFF2-40B4-BE49-F238E27FC236}">
                        <a16:creationId xmlns:a16="http://schemas.microsoft.com/office/drawing/2014/main" id="{04DB623A-8CD8-4A0B-9301-1753FDF3301B}"/>
                      </a:ext>
                    </a:extLst>
                  </p:cNvPr>
                  <p:cNvSpPr>
                    <a:spLocks/>
                  </p:cNvSpPr>
                  <p:nvPr/>
                </p:nvSpPr>
                <p:spPr bwMode="auto">
                  <a:xfrm>
                    <a:off x="7362768" y="3092464"/>
                    <a:ext cx="66674" cy="122238"/>
                  </a:xfrm>
                  <a:custGeom>
                    <a:avLst/>
                    <a:gdLst>
                      <a:gd name="T0" fmla="*/ 11 w 34"/>
                      <a:gd name="T1" fmla="*/ 63 h 63"/>
                      <a:gd name="T2" fmla="*/ 34 w 34"/>
                      <a:gd name="T3" fmla="*/ 50 h 63"/>
                      <a:gd name="T4" fmla="*/ 34 w 34"/>
                      <a:gd name="T5" fmla="*/ 17 h 63"/>
                      <a:gd name="T6" fmla="*/ 5 w 34"/>
                      <a:gd name="T7" fmla="*/ 0 h 63"/>
                      <a:gd name="T8" fmla="*/ 0 w 34"/>
                      <a:gd name="T9" fmla="*/ 3 h 63"/>
                      <a:gd name="T10" fmla="*/ 11 w 34"/>
                      <a:gd name="T11" fmla="*/ 63 h 63"/>
                    </a:gdLst>
                    <a:ahLst/>
                    <a:cxnLst>
                      <a:cxn ang="0">
                        <a:pos x="T0" y="T1"/>
                      </a:cxn>
                      <a:cxn ang="0">
                        <a:pos x="T2" y="T3"/>
                      </a:cxn>
                      <a:cxn ang="0">
                        <a:pos x="T4" y="T5"/>
                      </a:cxn>
                      <a:cxn ang="0">
                        <a:pos x="T6" y="T7"/>
                      </a:cxn>
                      <a:cxn ang="0">
                        <a:pos x="T8" y="T9"/>
                      </a:cxn>
                      <a:cxn ang="0">
                        <a:pos x="T10" y="T11"/>
                      </a:cxn>
                    </a:cxnLst>
                    <a:rect l="0" t="0" r="r" b="b"/>
                    <a:pathLst>
                      <a:path w="34" h="63">
                        <a:moveTo>
                          <a:pt x="11" y="63"/>
                        </a:moveTo>
                        <a:cubicBezTo>
                          <a:pt x="34" y="50"/>
                          <a:pt x="34" y="50"/>
                          <a:pt x="34" y="50"/>
                        </a:cubicBezTo>
                        <a:cubicBezTo>
                          <a:pt x="34" y="17"/>
                          <a:pt x="34" y="17"/>
                          <a:pt x="34" y="17"/>
                        </a:cubicBezTo>
                        <a:cubicBezTo>
                          <a:pt x="5" y="0"/>
                          <a:pt x="5" y="0"/>
                          <a:pt x="5" y="0"/>
                        </a:cubicBezTo>
                        <a:cubicBezTo>
                          <a:pt x="0" y="3"/>
                          <a:pt x="0" y="3"/>
                          <a:pt x="0" y="3"/>
                        </a:cubicBezTo>
                        <a:cubicBezTo>
                          <a:pt x="5" y="22"/>
                          <a:pt x="8" y="42"/>
                          <a:pt x="11" y="63"/>
                        </a:cubicBez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92" name="Freeform 51">
                    <a:extLst>
                      <a:ext uri="{FF2B5EF4-FFF2-40B4-BE49-F238E27FC236}">
                        <a16:creationId xmlns:a16="http://schemas.microsoft.com/office/drawing/2014/main" id="{997196EA-9AC4-4643-8A29-4BA007116410}"/>
                      </a:ext>
                    </a:extLst>
                  </p:cNvPr>
                  <p:cNvSpPr>
                    <a:spLocks/>
                  </p:cNvSpPr>
                  <p:nvPr/>
                </p:nvSpPr>
                <p:spPr bwMode="auto">
                  <a:xfrm>
                    <a:off x="7396106" y="3311539"/>
                    <a:ext cx="33338" cy="100013"/>
                  </a:xfrm>
                  <a:custGeom>
                    <a:avLst/>
                    <a:gdLst>
                      <a:gd name="T0" fmla="*/ 2 w 17"/>
                      <a:gd name="T1" fmla="*/ 52 h 52"/>
                      <a:gd name="T2" fmla="*/ 17 w 17"/>
                      <a:gd name="T3" fmla="*/ 43 h 52"/>
                      <a:gd name="T4" fmla="*/ 17 w 17"/>
                      <a:gd name="T5" fmla="*/ 10 h 52"/>
                      <a:gd name="T6" fmla="*/ 0 w 17"/>
                      <a:gd name="T7" fmla="*/ 0 h 52"/>
                      <a:gd name="T8" fmla="*/ 2 w 17"/>
                      <a:gd name="T9" fmla="*/ 52 h 52"/>
                    </a:gdLst>
                    <a:ahLst/>
                    <a:cxnLst>
                      <a:cxn ang="0">
                        <a:pos x="T0" y="T1"/>
                      </a:cxn>
                      <a:cxn ang="0">
                        <a:pos x="T2" y="T3"/>
                      </a:cxn>
                      <a:cxn ang="0">
                        <a:pos x="T4" y="T5"/>
                      </a:cxn>
                      <a:cxn ang="0">
                        <a:pos x="T6" y="T7"/>
                      </a:cxn>
                      <a:cxn ang="0">
                        <a:pos x="T8" y="T9"/>
                      </a:cxn>
                    </a:cxnLst>
                    <a:rect l="0" t="0" r="r" b="b"/>
                    <a:pathLst>
                      <a:path w="17" h="52">
                        <a:moveTo>
                          <a:pt x="2" y="52"/>
                        </a:moveTo>
                        <a:cubicBezTo>
                          <a:pt x="17" y="43"/>
                          <a:pt x="17" y="43"/>
                          <a:pt x="17" y="43"/>
                        </a:cubicBezTo>
                        <a:cubicBezTo>
                          <a:pt x="17" y="10"/>
                          <a:pt x="17" y="10"/>
                          <a:pt x="17" y="10"/>
                        </a:cubicBezTo>
                        <a:cubicBezTo>
                          <a:pt x="0" y="0"/>
                          <a:pt x="0" y="0"/>
                          <a:pt x="0" y="0"/>
                        </a:cubicBezTo>
                        <a:cubicBezTo>
                          <a:pt x="1" y="17"/>
                          <a:pt x="2" y="34"/>
                          <a:pt x="2" y="52"/>
                        </a:cubicBez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93" name="Freeform 52">
                    <a:extLst>
                      <a:ext uri="{FF2B5EF4-FFF2-40B4-BE49-F238E27FC236}">
                        <a16:creationId xmlns:a16="http://schemas.microsoft.com/office/drawing/2014/main" id="{BA823884-3FBD-485C-8212-481D882CAE04}"/>
                      </a:ext>
                    </a:extLst>
                  </p:cNvPr>
                  <p:cNvSpPr>
                    <a:spLocks/>
                  </p:cNvSpPr>
                  <p:nvPr/>
                </p:nvSpPr>
                <p:spPr bwMode="auto">
                  <a:xfrm>
                    <a:off x="7386581" y="3195653"/>
                    <a:ext cx="101599" cy="127000"/>
                  </a:xfrm>
                  <a:custGeom>
                    <a:avLst/>
                    <a:gdLst>
                      <a:gd name="T0" fmla="*/ 52 w 52"/>
                      <a:gd name="T1" fmla="*/ 50 h 66"/>
                      <a:gd name="T2" fmla="*/ 52 w 52"/>
                      <a:gd name="T3" fmla="*/ 17 h 66"/>
                      <a:gd name="T4" fmla="*/ 24 w 52"/>
                      <a:gd name="T5" fmla="*/ 0 h 66"/>
                      <a:gd name="T6" fmla="*/ 0 w 52"/>
                      <a:gd name="T7" fmla="*/ 14 h 66"/>
                      <a:gd name="T8" fmla="*/ 5 w 52"/>
                      <a:gd name="T9" fmla="*/ 55 h 66"/>
                      <a:gd name="T10" fmla="*/ 24 w 52"/>
                      <a:gd name="T11" fmla="*/ 66 h 66"/>
                      <a:gd name="T12" fmla="*/ 52 w 52"/>
                      <a:gd name="T13" fmla="*/ 50 h 66"/>
                    </a:gdLst>
                    <a:ahLst/>
                    <a:cxnLst>
                      <a:cxn ang="0">
                        <a:pos x="T0" y="T1"/>
                      </a:cxn>
                      <a:cxn ang="0">
                        <a:pos x="T2" y="T3"/>
                      </a:cxn>
                      <a:cxn ang="0">
                        <a:pos x="T4" y="T5"/>
                      </a:cxn>
                      <a:cxn ang="0">
                        <a:pos x="T6" y="T7"/>
                      </a:cxn>
                      <a:cxn ang="0">
                        <a:pos x="T8" y="T9"/>
                      </a:cxn>
                      <a:cxn ang="0">
                        <a:pos x="T10" y="T11"/>
                      </a:cxn>
                      <a:cxn ang="0">
                        <a:pos x="T12" y="T13"/>
                      </a:cxn>
                    </a:cxnLst>
                    <a:rect l="0" t="0" r="r" b="b"/>
                    <a:pathLst>
                      <a:path w="52" h="66">
                        <a:moveTo>
                          <a:pt x="52" y="50"/>
                        </a:moveTo>
                        <a:cubicBezTo>
                          <a:pt x="52" y="17"/>
                          <a:pt x="52" y="17"/>
                          <a:pt x="52" y="17"/>
                        </a:cubicBezTo>
                        <a:cubicBezTo>
                          <a:pt x="24" y="0"/>
                          <a:pt x="24" y="0"/>
                          <a:pt x="24" y="0"/>
                        </a:cubicBezTo>
                        <a:cubicBezTo>
                          <a:pt x="0" y="14"/>
                          <a:pt x="0" y="14"/>
                          <a:pt x="0" y="14"/>
                        </a:cubicBezTo>
                        <a:cubicBezTo>
                          <a:pt x="2" y="27"/>
                          <a:pt x="3" y="41"/>
                          <a:pt x="5" y="55"/>
                        </a:cubicBezTo>
                        <a:cubicBezTo>
                          <a:pt x="24" y="66"/>
                          <a:pt x="24" y="66"/>
                          <a:pt x="24" y="66"/>
                        </a:cubicBezTo>
                        <a:lnTo>
                          <a:pt x="52" y="5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94" name="Freeform 53">
                    <a:extLst>
                      <a:ext uri="{FF2B5EF4-FFF2-40B4-BE49-F238E27FC236}">
                        <a16:creationId xmlns:a16="http://schemas.microsoft.com/office/drawing/2014/main" id="{C078B402-E464-4906-8A39-8EB93781C845}"/>
                      </a:ext>
                    </a:extLst>
                  </p:cNvPr>
                  <p:cNvSpPr>
                    <a:spLocks/>
                  </p:cNvSpPr>
                  <p:nvPr/>
                </p:nvSpPr>
                <p:spPr bwMode="auto">
                  <a:xfrm>
                    <a:off x="7400868" y="3521091"/>
                    <a:ext cx="28575" cy="82549"/>
                  </a:xfrm>
                  <a:custGeom>
                    <a:avLst/>
                    <a:gdLst>
                      <a:gd name="T0" fmla="*/ 15 w 15"/>
                      <a:gd name="T1" fmla="*/ 8 h 43"/>
                      <a:gd name="T2" fmla="*/ 0 w 15"/>
                      <a:gd name="T3" fmla="*/ 0 h 43"/>
                      <a:gd name="T4" fmla="*/ 11 w 15"/>
                      <a:gd name="T5" fmla="*/ 43 h 43"/>
                      <a:gd name="T6" fmla="*/ 15 w 15"/>
                      <a:gd name="T7" fmla="*/ 41 h 43"/>
                      <a:gd name="T8" fmla="*/ 15 w 15"/>
                      <a:gd name="T9" fmla="*/ 8 h 43"/>
                    </a:gdLst>
                    <a:ahLst/>
                    <a:cxnLst>
                      <a:cxn ang="0">
                        <a:pos x="T0" y="T1"/>
                      </a:cxn>
                      <a:cxn ang="0">
                        <a:pos x="T2" y="T3"/>
                      </a:cxn>
                      <a:cxn ang="0">
                        <a:pos x="T4" y="T5"/>
                      </a:cxn>
                      <a:cxn ang="0">
                        <a:pos x="T6" y="T7"/>
                      </a:cxn>
                      <a:cxn ang="0">
                        <a:pos x="T8" y="T9"/>
                      </a:cxn>
                    </a:cxnLst>
                    <a:rect l="0" t="0" r="r" b="b"/>
                    <a:pathLst>
                      <a:path w="15" h="43">
                        <a:moveTo>
                          <a:pt x="15" y="8"/>
                        </a:moveTo>
                        <a:cubicBezTo>
                          <a:pt x="0" y="0"/>
                          <a:pt x="0" y="0"/>
                          <a:pt x="0" y="0"/>
                        </a:cubicBezTo>
                        <a:cubicBezTo>
                          <a:pt x="2" y="16"/>
                          <a:pt x="6" y="30"/>
                          <a:pt x="11" y="43"/>
                        </a:cubicBezTo>
                        <a:cubicBezTo>
                          <a:pt x="15" y="41"/>
                          <a:pt x="15" y="41"/>
                          <a:pt x="15" y="41"/>
                        </a:cubicBezTo>
                        <a:lnTo>
                          <a:pt x="15" y="8"/>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95" name="Freeform 54">
                    <a:extLst>
                      <a:ext uri="{FF2B5EF4-FFF2-40B4-BE49-F238E27FC236}">
                        <a16:creationId xmlns:a16="http://schemas.microsoft.com/office/drawing/2014/main" id="{0F544C9A-42B4-495E-979A-AECA738E9EC9}"/>
                      </a:ext>
                    </a:extLst>
                  </p:cNvPr>
                  <p:cNvSpPr>
                    <a:spLocks/>
                  </p:cNvSpPr>
                  <p:nvPr/>
                </p:nvSpPr>
                <p:spPr bwMode="auto">
                  <a:xfrm>
                    <a:off x="7396106" y="3400440"/>
                    <a:ext cx="92075" cy="130175"/>
                  </a:xfrm>
                  <a:custGeom>
                    <a:avLst/>
                    <a:gdLst>
                      <a:gd name="T0" fmla="*/ 47 w 47"/>
                      <a:gd name="T1" fmla="*/ 50 h 67"/>
                      <a:gd name="T2" fmla="*/ 47 w 47"/>
                      <a:gd name="T3" fmla="*/ 17 h 67"/>
                      <a:gd name="T4" fmla="*/ 19 w 47"/>
                      <a:gd name="T5" fmla="*/ 0 h 67"/>
                      <a:gd name="T6" fmla="*/ 2 w 47"/>
                      <a:gd name="T7" fmla="*/ 10 h 67"/>
                      <a:gd name="T8" fmla="*/ 0 w 47"/>
                      <a:gd name="T9" fmla="*/ 46 h 67"/>
                      <a:gd name="T10" fmla="*/ 1 w 47"/>
                      <a:gd name="T11" fmla="*/ 57 h 67"/>
                      <a:gd name="T12" fmla="*/ 19 w 47"/>
                      <a:gd name="T13" fmla="*/ 67 h 67"/>
                      <a:gd name="T14" fmla="*/ 47 w 47"/>
                      <a:gd name="T15" fmla="*/ 5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67">
                        <a:moveTo>
                          <a:pt x="47" y="50"/>
                        </a:moveTo>
                        <a:cubicBezTo>
                          <a:pt x="47" y="17"/>
                          <a:pt x="47" y="17"/>
                          <a:pt x="47" y="17"/>
                        </a:cubicBezTo>
                        <a:cubicBezTo>
                          <a:pt x="19" y="0"/>
                          <a:pt x="19" y="0"/>
                          <a:pt x="19" y="0"/>
                        </a:cubicBezTo>
                        <a:cubicBezTo>
                          <a:pt x="2" y="10"/>
                          <a:pt x="2" y="10"/>
                          <a:pt x="2" y="10"/>
                        </a:cubicBezTo>
                        <a:cubicBezTo>
                          <a:pt x="2" y="22"/>
                          <a:pt x="1" y="34"/>
                          <a:pt x="0" y="46"/>
                        </a:cubicBezTo>
                        <a:cubicBezTo>
                          <a:pt x="1" y="49"/>
                          <a:pt x="1" y="53"/>
                          <a:pt x="1" y="57"/>
                        </a:cubicBezTo>
                        <a:cubicBezTo>
                          <a:pt x="19" y="67"/>
                          <a:pt x="19" y="67"/>
                          <a:pt x="19" y="67"/>
                        </a:cubicBezTo>
                        <a:lnTo>
                          <a:pt x="47" y="5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96" name="Freeform 55">
                    <a:extLst>
                      <a:ext uri="{FF2B5EF4-FFF2-40B4-BE49-F238E27FC236}">
                        <a16:creationId xmlns:a16="http://schemas.microsoft.com/office/drawing/2014/main" id="{4B74AF70-A113-43B8-A47D-618C91A54800}"/>
                      </a:ext>
                    </a:extLst>
                  </p:cNvPr>
                  <p:cNvSpPr>
                    <a:spLocks/>
                  </p:cNvSpPr>
                  <p:nvPr/>
                </p:nvSpPr>
                <p:spPr bwMode="auto">
                  <a:xfrm>
                    <a:off x="7424682" y="3608403"/>
                    <a:ext cx="63500" cy="96838"/>
                  </a:xfrm>
                  <a:custGeom>
                    <a:avLst/>
                    <a:gdLst>
                      <a:gd name="T0" fmla="*/ 32 w 32"/>
                      <a:gd name="T1" fmla="*/ 49 h 50"/>
                      <a:gd name="T2" fmla="*/ 32 w 32"/>
                      <a:gd name="T3" fmla="*/ 16 h 50"/>
                      <a:gd name="T4" fmla="*/ 4 w 32"/>
                      <a:gd name="T5" fmla="*/ 0 h 50"/>
                      <a:gd name="T6" fmla="*/ 0 w 32"/>
                      <a:gd name="T7" fmla="*/ 2 h 50"/>
                      <a:gd name="T8" fmla="*/ 31 w 32"/>
                      <a:gd name="T9" fmla="*/ 50 h 50"/>
                      <a:gd name="T10" fmla="*/ 32 w 32"/>
                      <a:gd name="T11" fmla="*/ 49 h 50"/>
                    </a:gdLst>
                    <a:ahLst/>
                    <a:cxnLst>
                      <a:cxn ang="0">
                        <a:pos x="T0" y="T1"/>
                      </a:cxn>
                      <a:cxn ang="0">
                        <a:pos x="T2" y="T3"/>
                      </a:cxn>
                      <a:cxn ang="0">
                        <a:pos x="T4" y="T5"/>
                      </a:cxn>
                      <a:cxn ang="0">
                        <a:pos x="T6" y="T7"/>
                      </a:cxn>
                      <a:cxn ang="0">
                        <a:pos x="T8" y="T9"/>
                      </a:cxn>
                      <a:cxn ang="0">
                        <a:pos x="T10" y="T11"/>
                      </a:cxn>
                    </a:cxnLst>
                    <a:rect l="0" t="0" r="r" b="b"/>
                    <a:pathLst>
                      <a:path w="32" h="50">
                        <a:moveTo>
                          <a:pt x="32" y="49"/>
                        </a:moveTo>
                        <a:cubicBezTo>
                          <a:pt x="32" y="16"/>
                          <a:pt x="32" y="16"/>
                          <a:pt x="32" y="16"/>
                        </a:cubicBezTo>
                        <a:cubicBezTo>
                          <a:pt x="4" y="0"/>
                          <a:pt x="4" y="0"/>
                          <a:pt x="4" y="0"/>
                        </a:cubicBezTo>
                        <a:cubicBezTo>
                          <a:pt x="0" y="2"/>
                          <a:pt x="0" y="2"/>
                          <a:pt x="0" y="2"/>
                        </a:cubicBezTo>
                        <a:cubicBezTo>
                          <a:pt x="8" y="22"/>
                          <a:pt x="18" y="37"/>
                          <a:pt x="31" y="50"/>
                        </a:cubicBezTo>
                        <a:lnTo>
                          <a:pt x="32" y="4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97" name="Freeform 56">
                    <a:extLst>
                      <a:ext uri="{FF2B5EF4-FFF2-40B4-BE49-F238E27FC236}">
                        <a16:creationId xmlns:a16="http://schemas.microsoft.com/office/drawing/2014/main" id="{E8B58B0A-3F07-4F09-A57A-53A4557DBC82}"/>
                      </a:ext>
                    </a:extLst>
                  </p:cNvPr>
                  <p:cNvSpPr>
                    <a:spLocks/>
                  </p:cNvSpPr>
                  <p:nvPr/>
                </p:nvSpPr>
                <p:spPr bwMode="auto">
                  <a:xfrm>
                    <a:off x="7292919" y="2346334"/>
                    <a:ext cx="15875" cy="28576"/>
                  </a:xfrm>
                  <a:custGeom>
                    <a:avLst/>
                    <a:gdLst>
                      <a:gd name="T0" fmla="*/ 0 w 8"/>
                      <a:gd name="T1" fmla="*/ 14 h 14"/>
                      <a:gd name="T2" fmla="*/ 8 w 8"/>
                      <a:gd name="T3" fmla="*/ 9 h 14"/>
                      <a:gd name="T4" fmla="*/ 8 w 8"/>
                      <a:gd name="T5" fmla="*/ 0 h 14"/>
                      <a:gd name="T6" fmla="*/ 0 w 8"/>
                      <a:gd name="T7" fmla="*/ 14 h 14"/>
                    </a:gdLst>
                    <a:ahLst/>
                    <a:cxnLst>
                      <a:cxn ang="0">
                        <a:pos x="T0" y="T1"/>
                      </a:cxn>
                      <a:cxn ang="0">
                        <a:pos x="T2" y="T3"/>
                      </a:cxn>
                      <a:cxn ang="0">
                        <a:pos x="T4" y="T5"/>
                      </a:cxn>
                      <a:cxn ang="0">
                        <a:pos x="T6" y="T7"/>
                      </a:cxn>
                    </a:cxnLst>
                    <a:rect l="0" t="0" r="r" b="b"/>
                    <a:pathLst>
                      <a:path w="8" h="14">
                        <a:moveTo>
                          <a:pt x="0" y="14"/>
                        </a:moveTo>
                        <a:cubicBezTo>
                          <a:pt x="8" y="9"/>
                          <a:pt x="8" y="9"/>
                          <a:pt x="8" y="9"/>
                        </a:cubicBezTo>
                        <a:cubicBezTo>
                          <a:pt x="8" y="0"/>
                          <a:pt x="8" y="0"/>
                          <a:pt x="8" y="0"/>
                        </a:cubicBezTo>
                        <a:cubicBezTo>
                          <a:pt x="5" y="4"/>
                          <a:pt x="3" y="9"/>
                          <a:pt x="0" y="14"/>
                        </a:cubicBez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98" name="Freeform 57">
                    <a:extLst>
                      <a:ext uri="{FF2B5EF4-FFF2-40B4-BE49-F238E27FC236}">
                        <a16:creationId xmlns:a16="http://schemas.microsoft.com/office/drawing/2014/main" id="{5616AD46-FB0D-41BE-88A5-A11FF2C370AA}"/>
                      </a:ext>
                    </a:extLst>
                  </p:cNvPr>
                  <p:cNvSpPr>
                    <a:spLocks/>
                  </p:cNvSpPr>
                  <p:nvPr/>
                </p:nvSpPr>
                <p:spPr bwMode="auto">
                  <a:xfrm>
                    <a:off x="7248472" y="2476510"/>
                    <a:ext cx="60324" cy="127000"/>
                  </a:xfrm>
                  <a:custGeom>
                    <a:avLst/>
                    <a:gdLst>
                      <a:gd name="T0" fmla="*/ 31 w 31"/>
                      <a:gd name="T1" fmla="*/ 49 h 65"/>
                      <a:gd name="T2" fmla="*/ 31 w 31"/>
                      <a:gd name="T3" fmla="*/ 16 h 65"/>
                      <a:gd name="T4" fmla="*/ 5 w 31"/>
                      <a:gd name="T5" fmla="*/ 0 h 65"/>
                      <a:gd name="T6" fmla="*/ 2 w 31"/>
                      <a:gd name="T7" fmla="*/ 65 h 65"/>
                      <a:gd name="T8" fmla="*/ 3 w 31"/>
                      <a:gd name="T9" fmla="*/ 65 h 65"/>
                      <a:gd name="T10" fmla="*/ 31 w 31"/>
                      <a:gd name="T11" fmla="*/ 49 h 65"/>
                    </a:gdLst>
                    <a:ahLst/>
                    <a:cxnLst>
                      <a:cxn ang="0">
                        <a:pos x="T0" y="T1"/>
                      </a:cxn>
                      <a:cxn ang="0">
                        <a:pos x="T2" y="T3"/>
                      </a:cxn>
                      <a:cxn ang="0">
                        <a:pos x="T4" y="T5"/>
                      </a:cxn>
                      <a:cxn ang="0">
                        <a:pos x="T6" y="T7"/>
                      </a:cxn>
                      <a:cxn ang="0">
                        <a:pos x="T8" y="T9"/>
                      </a:cxn>
                      <a:cxn ang="0">
                        <a:pos x="T10" y="T11"/>
                      </a:cxn>
                    </a:cxnLst>
                    <a:rect l="0" t="0" r="r" b="b"/>
                    <a:pathLst>
                      <a:path w="31" h="65">
                        <a:moveTo>
                          <a:pt x="31" y="49"/>
                        </a:moveTo>
                        <a:cubicBezTo>
                          <a:pt x="31" y="16"/>
                          <a:pt x="31" y="16"/>
                          <a:pt x="31" y="16"/>
                        </a:cubicBezTo>
                        <a:cubicBezTo>
                          <a:pt x="5" y="0"/>
                          <a:pt x="5" y="0"/>
                          <a:pt x="5" y="0"/>
                        </a:cubicBezTo>
                        <a:cubicBezTo>
                          <a:pt x="1" y="21"/>
                          <a:pt x="0" y="43"/>
                          <a:pt x="2" y="65"/>
                        </a:cubicBezTo>
                        <a:cubicBezTo>
                          <a:pt x="3" y="65"/>
                          <a:pt x="3" y="65"/>
                          <a:pt x="3" y="65"/>
                        </a:cubicBezTo>
                        <a:lnTo>
                          <a:pt x="31" y="4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99" name="Freeform 58">
                    <a:extLst>
                      <a:ext uri="{FF2B5EF4-FFF2-40B4-BE49-F238E27FC236}">
                        <a16:creationId xmlns:a16="http://schemas.microsoft.com/office/drawing/2014/main" id="{9507E36E-4905-4D28-AE32-7B7658AF32A7}"/>
                      </a:ext>
                    </a:extLst>
                  </p:cNvPr>
                  <p:cNvSpPr>
                    <a:spLocks/>
                  </p:cNvSpPr>
                  <p:nvPr/>
                </p:nvSpPr>
                <p:spPr bwMode="auto">
                  <a:xfrm>
                    <a:off x="7261173" y="2371734"/>
                    <a:ext cx="107949" cy="128589"/>
                  </a:xfrm>
                  <a:custGeom>
                    <a:avLst/>
                    <a:gdLst>
                      <a:gd name="T0" fmla="*/ 0 w 56"/>
                      <a:gd name="T1" fmla="*/ 50 h 66"/>
                      <a:gd name="T2" fmla="*/ 27 w 56"/>
                      <a:gd name="T3" fmla="*/ 66 h 66"/>
                      <a:gd name="T4" fmla="*/ 56 w 56"/>
                      <a:gd name="T5" fmla="*/ 50 h 66"/>
                      <a:gd name="T6" fmla="*/ 56 w 56"/>
                      <a:gd name="T7" fmla="*/ 17 h 66"/>
                      <a:gd name="T8" fmla="*/ 27 w 56"/>
                      <a:gd name="T9" fmla="*/ 0 h 66"/>
                      <a:gd name="T10" fmla="*/ 14 w 56"/>
                      <a:gd name="T11" fmla="*/ 8 h 66"/>
                      <a:gd name="T12" fmla="*/ 0 w 56"/>
                      <a:gd name="T13" fmla="*/ 50 h 66"/>
                    </a:gdLst>
                    <a:ahLst/>
                    <a:cxnLst>
                      <a:cxn ang="0">
                        <a:pos x="T0" y="T1"/>
                      </a:cxn>
                      <a:cxn ang="0">
                        <a:pos x="T2" y="T3"/>
                      </a:cxn>
                      <a:cxn ang="0">
                        <a:pos x="T4" y="T5"/>
                      </a:cxn>
                      <a:cxn ang="0">
                        <a:pos x="T6" y="T7"/>
                      </a:cxn>
                      <a:cxn ang="0">
                        <a:pos x="T8" y="T9"/>
                      </a:cxn>
                      <a:cxn ang="0">
                        <a:pos x="T10" y="T11"/>
                      </a:cxn>
                      <a:cxn ang="0">
                        <a:pos x="T12" y="T13"/>
                      </a:cxn>
                    </a:cxnLst>
                    <a:rect l="0" t="0" r="r" b="b"/>
                    <a:pathLst>
                      <a:path w="56" h="66">
                        <a:moveTo>
                          <a:pt x="0" y="50"/>
                        </a:moveTo>
                        <a:cubicBezTo>
                          <a:pt x="27" y="66"/>
                          <a:pt x="27" y="66"/>
                          <a:pt x="27" y="66"/>
                        </a:cubicBezTo>
                        <a:cubicBezTo>
                          <a:pt x="56" y="50"/>
                          <a:pt x="56" y="50"/>
                          <a:pt x="56" y="50"/>
                        </a:cubicBezTo>
                        <a:cubicBezTo>
                          <a:pt x="56" y="17"/>
                          <a:pt x="56" y="17"/>
                          <a:pt x="56" y="17"/>
                        </a:cubicBezTo>
                        <a:cubicBezTo>
                          <a:pt x="27" y="0"/>
                          <a:pt x="27" y="0"/>
                          <a:pt x="27" y="0"/>
                        </a:cubicBezTo>
                        <a:cubicBezTo>
                          <a:pt x="14" y="8"/>
                          <a:pt x="14" y="8"/>
                          <a:pt x="14" y="8"/>
                        </a:cubicBezTo>
                        <a:cubicBezTo>
                          <a:pt x="7" y="22"/>
                          <a:pt x="3" y="36"/>
                          <a:pt x="0" y="50"/>
                        </a:cubicBez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00" name="Freeform 59">
                    <a:extLst>
                      <a:ext uri="{FF2B5EF4-FFF2-40B4-BE49-F238E27FC236}">
                        <a16:creationId xmlns:a16="http://schemas.microsoft.com/office/drawing/2014/main" id="{2145CFA2-3B51-463E-9F13-6FF94FBB7A31}"/>
                      </a:ext>
                    </a:extLst>
                  </p:cNvPr>
                  <p:cNvSpPr>
                    <a:spLocks/>
                  </p:cNvSpPr>
                  <p:nvPr/>
                </p:nvSpPr>
                <p:spPr bwMode="auto">
                  <a:xfrm>
                    <a:off x="7262760" y="2686057"/>
                    <a:ext cx="46037" cy="104776"/>
                  </a:xfrm>
                  <a:custGeom>
                    <a:avLst/>
                    <a:gdLst>
                      <a:gd name="T0" fmla="*/ 24 w 24"/>
                      <a:gd name="T1" fmla="*/ 14 h 54"/>
                      <a:gd name="T2" fmla="*/ 0 w 24"/>
                      <a:gd name="T3" fmla="*/ 0 h 54"/>
                      <a:gd name="T4" fmla="*/ 12 w 24"/>
                      <a:gd name="T5" fmla="*/ 54 h 54"/>
                      <a:gd name="T6" fmla="*/ 24 w 24"/>
                      <a:gd name="T7" fmla="*/ 47 h 54"/>
                      <a:gd name="T8" fmla="*/ 24 w 24"/>
                      <a:gd name="T9" fmla="*/ 14 h 54"/>
                    </a:gdLst>
                    <a:ahLst/>
                    <a:cxnLst>
                      <a:cxn ang="0">
                        <a:pos x="T0" y="T1"/>
                      </a:cxn>
                      <a:cxn ang="0">
                        <a:pos x="T2" y="T3"/>
                      </a:cxn>
                      <a:cxn ang="0">
                        <a:pos x="T4" y="T5"/>
                      </a:cxn>
                      <a:cxn ang="0">
                        <a:pos x="T6" y="T7"/>
                      </a:cxn>
                      <a:cxn ang="0">
                        <a:pos x="T8" y="T9"/>
                      </a:cxn>
                    </a:cxnLst>
                    <a:rect l="0" t="0" r="r" b="b"/>
                    <a:pathLst>
                      <a:path w="24" h="54">
                        <a:moveTo>
                          <a:pt x="24" y="14"/>
                        </a:moveTo>
                        <a:cubicBezTo>
                          <a:pt x="0" y="0"/>
                          <a:pt x="0" y="0"/>
                          <a:pt x="0" y="0"/>
                        </a:cubicBezTo>
                        <a:cubicBezTo>
                          <a:pt x="3" y="18"/>
                          <a:pt x="7" y="36"/>
                          <a:pt x="12" y="54"/>
                        </a:cubicBezTo>
                        <a:cubicBezTo>
                          <a:pt x="24" y="47"/>
                          <a:pt x="24" y="47"/>
                          <a:pt x="24" y="47"/>
                        </a:cubicBezTo>
                        <a:lnTo>
                          <a:pt x="24" y="14"/>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01" name="Freeform 60">
                    <a:extLst>
                      <a:ext uri="{FF2B5EF4-FFF2-40B4-BE49-F238E27FC236}">
                        <a16:creationId xmlns:a16="http://schemas.microsoft.com/office/drawing/2014/main" id="{19001527-160C-4311-AA70-8547BAF1A421}"/>
                      </a:ext>
                    </a:extLst>
                  </p:cNvPr>
                  <p:cNvSpPr>
                    <a:spLocks/>
                  </p:cNvSpPr>
                  <p:nvPr/>
                </p:nvSpPr>
                <p:spPr bwMode="auto">
                  <a:xfrm>
                    <a:off x="7288159" y="2784484"/>
                    <a:ext cx="80962" cy="127000"/>
                  </a:xfrm>
                  <a:custGeom>
                    <a:avLst/>
                    <a:gdLst>
                      <a:gd name="T0" fmla="*/ 42 w 42"/>
                      <a:gd name="T1" fmla="*/ 49 h 65"/>
                      <a:gd name="T2" fmla="*/ 42 w 42"/>
                      <a:gd name="T3" fmla="*/ 16 h 65"/>
                      <a:gd name="T4" fmla="*/ 13 w 42"/>
                      <a:gd name="T5" fmla="*/ 0 h 65"/>
                      <a:gd name="T6" fmla="*/ 0 w 42"/>
                      <a:gd name="T7" fmla="*/ 7 h 65"/>
                      <a:gd name="T8" fmla="*/ 15 w 42"/>
                      <a:gd name="T9" fmla="*/ 65 h 65"/>
                      <a:gd name="T10" fmla="*/ 42 w 42"/>
                      <a:gd name="T11" fmla="*/ 49 h 65"/>
                    </a:gdLst>
                    <a:ahLst/>
                    <a:cxnLst>
                      <a:cxn ang="0">
                        <a:pos x="T0" y="T1"/>
                      </a:cxn>
                      <a:cxn ang="0">
                        <a:pos x="T2" y="T3"/>
                      </a:cxn>
                      <a:cxn ang="0">
                        <a:pos x="T4" y="T5"/>
                      </a:cxn>
                      <a:cxn ang="0">
                        <a:pos x="T6" y="T7"/>
                      </a:cxn>
                      <a:cxn ang="0">
                        <a:pos x="T8" y="T9"/>
                      </a:cxn>
                      <a:cxn ang="0">
                        <a:pos x="T10" y="T11"/>
                      </a:cxn>
                    </a:cxnLst>
                    <a:rect l="0" t="0" r="r" b="b"/>
                    <a:pathLst>
                      <a:path w="42" h="65">
                        <a:moveTo>
                          <a:pt x="42" y="49"/>
                        </a:moveTo>
                        <a:cubicBezTo>
                          <a:pt x="42" y="16"/>
                          <a:pt x="42" y="16"/>
                          <a:pt x="42" y="16"/>
                        </a:cubicBezTo>
                        <a:cubicBezTo>
                          <a:pt x="13" y="0"/>
                          <a:pt x="13" y="0"/>
                          <a:pt x="13" y="0"/>
                        </a:cubicBezTo>
                        <a:cubicBezTo>
                          <a:pt x="0" y="7"/>
                          <a:pt x="0" y="7"/>
                          <a:pt x="0" y="7"/>
                        </a:cubicBezTo>
                        <a:cubicBezTo>
                          <a:pt x="5" y="26"/>
                          <a:pt x="10" y="45"/>
                          <a:pt x="15" y="65"/>
                        </a:cubicBezTo>
                        <a:lnTo>
                          <a:pt x="42" y="4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02" name="Freeform 61">
                    <a:extLst>
                      <a:ext uri="{FF2B5EF4-FFF2-40B4-BE49-F238E27FC236}">
                        <a16:creationId xmlns:a16="http://schemas.microsoft.com/office/drawing/2014/main" id="{D44B03FE-8F7E-45B1-B934-5B73A278E6F4}"/>
                      </a:ext>
                    </a:extLst>
                  </p:cNvPr>
                  <p:cNvSpPr>
                    <a:spLocks/>
                  </p:cNvSpPr>
                  <p:nvPr/>
                </p:nvSpPr>
                <p:spPr bwMode="auto">
                  <a:xfrm>
                    <a:off x="7342135" y="3005147"/>
                    <a:ext cx="26988" cy="85726"/>
                  </a:xfrm>
                  <a:custGeom>
                    <a:avLst/>
                    <a:gdLst>
                      <a:gd name="T0" fmla="*/ 14 w 14"/>
                      <a:gd name="T1" fmla="*/ 8 h 44"/>
                      <a:gd name="T2" fmla="*/ 0 w 14"/>
                      <a:gd name="T3" fmla="*/ 0 h 44"/>
                      <a:gd name="T4" fmla="*/ 10 w 14"/>
                      <a:gd name="T5" fmla="*/ 44 h 44"/>
                      <a:gd name="T6" fmla="*/ 14 w 14"/>
                      <a:gd name="T7" fmla="*/ 41 h 44"/>
                      <a:gd name="T8" fmla="*/ 14 w 14"/>
                      <a:gd name="T9" fmla="*/ 8 h 44"/>
                    </a:gdLst>
                    <a:ahLst/>
                    <a:cxnLst>
                      <a:cxn ang="0">
                        <a:pos x="T0" y="T1"/>
                      </a:cxn>
                      <a:cxn ang="0">
                        <a:pos x="T2" y="T3"/>
                      </a:cxn>
                      <a:cxn ang="0">
                        <a:pos x="T4" y="T5"/>
                      </a:cxn>
                      <a:cxn ang="0">
                        <a:pos x="T6" y="T7"/>
                      </a:cxn>
                      <a:cxn ang="0">
                        <a:pos x="T8" y="T9"/>
                      </a:cxn>
                    </a:cxnLst>
                    <a:rect l="0" t="0" r="r" b="b"/>
                    <a:pathLst>
                      <a:path w="14" h="44">
                        <a:moveTo>
                          <a:pt x="14" y="8"/>
                        </a:moveTo>
                        <a:cubicBezTo>
                          <a:pt x="0" y="0"/>
                          <a:pt x="0" y="0"/>
                          <a:pt x="0" y="0"/>
                        </a:cubicBezTo>
                        <a:cubicBezTo>
                          <a:pt x="4" y="14"/>
                          <a:pt x="7" y="29"/>
                          <a:pt x="10" y="44"/>
                        </a:cubicBezTo>
                        <a:cubicBezTo>
                          <a:pt x="14" y="41"/>
                          <a:pt x="14" y="41"/>
                          <a:pt x="14" y="41"/>
                        </a:cubicBezTo>
                        <a:lnTo>
                          <a:pt x="14" y="8"/>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03" name="Freeform 62">
                    <a:extLst>
                      <a:ext uri="{FF2B5EF4-FFF2-40B4-BE49-F238E27FC236}">
                        <a16:creationId xmlns:a16="http://schemas.microsoft.com/office/drawing/2014/main" id="{FCF7CA2A-5B9F-4F8C-A873-933E0EC79899}"/>
                      </a:ext>
                    </a:extLst>
                  </p:cNvPr>
                  <p:cNvSpPr>
                    <a:spLocks/>
                  </p:cNvSpPr>
                  <p:nvPr/>
                </p:nvSpPr>
                <p:spPr bwMode="auto">
                  <a:xfrm>
                    <a:off x="7912043" y="2474920"/>
                    <a:ext cx="112711" cy="128589"/>
                  </a:xfrm>
                  <a:custGeom>
                    <a:avLst/>
                    <a:gdLst>
                      <a:gd name="T0" fmla="*/ 71 w 71"/>
                      <a:gd name="T1" fmla="*/ 21 h 81"/>
                      <a:gd name="T2" fmla="*/ 35 w 71"/>
                      <a:gd name="T3" fmla="*/ 0 h 81"/>
                      <a:gd name="T4" fmla="*/ 0 w 71"/>
                      <a:gd name="T5" fmla="*/ 21 h 81"/>
                      <a:gd name="T6" fmla="*/ 0 w 71"/>
                      <a:gd name="T7" fmla="*/ 61 h 81"/>
                      <a:gd name="T8" fmla="*/ 35 w 71"/>
                      <a:gd name="T9" fmla="*/ 81 h 81"/>
                      <a:gd name="T10" fmla="*/ 71 w 71"/>
                      <a:gd name="T11" fmla="*/ 61 h 81"/>
                      <a:gd name="T12" fmla="*/ 71 w 71"/>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71" h="81">
                        <a:moveTo>
                          <a:pt x="71" y="21"/>
                        </a:moveTo>
                        <a:lnTo>
                          <a:pt x="35" y="0"/>
                        </a:lnTo>
                        <a:lnTo>
                          <a:pt x="0" y="21"/>
                        </a:lnTo>
                        <a:lnTo>
                          <a:pt x="0" y="61"/>
                        </a:lnTo>
                        <a:lnTo>
                          <a:pt x="35" y="81"/>
                        </a:lnTo>
                        <a:lnTo>
                          <a:pt x="71" y="61"/>
                        </a:lnTo>
                        <a:lnTo>
                          <a:pt x="71"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04" name="Freeform 66">
                    <a:extLst>
                      <a:ext uri="{FF2B5EF4-FFF2-40B4-BE49-F238E27FC236}">
                        <a16:creationId xmlns:a16="http://schemas.microsoft.com/office/drawing/2014/main" id="{6279C297-1E16-4F46-BC4B-529C7A5A2C32}"/>
                      </a:ext>
                    </a:extLst>
                  </p:cNvPr>
                  <p:cNvSpPr>
                    <a:spLocks/>
                  </p:cNvSpPr>
                  <p:nvPr/>
                </p:nvSpPr>
                <p:spPr bwMode="auto">
                  <a:xfrm>
                    <a:off x="7437385" y="2474919"/>
                    <a:ext cx="109537" cy="128589"/>
                  </a:xfrm>
                  <a:custGeom>
                    <a:avLst/>
                    <a:gdLst>
                      <a:gd name="T0" fmla="*/ 69 w 69"/>
                      <a:gd name="T1" fmla="*/ 21 h 81"/>
                      <a:gd name="T2" fmla="*/ 34 w 69"/>
                      <a:gd name="T3" fmla="*/ 0 h 81"/>
                      <a:gd name="T4" fmla="*/ 0 w 69"/>
                      <a:gd name="T5" fmla="*/ 21 h 81"/>
                      <a:gd name="T6" fmla="*/ 0 w 69"/>
                      <a:gd name="T7" fmla="*/ 61 h 81"/>
                      <a:gd name="T8" fmla="*/ 34 w 69"/>
                      <a:gd name="T9" fmla="*/ 81 h 81"/>
                      <a:gd name="T10" fmla="*/ 69 w 69"/>
                      <a:gd name="T11" fmla="*/ 61 h 81"/>
                      <a:gd name="T12" fmla="*/ 69 w 69"/>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69" h="81">
                        <a:moveTo>
                          <a:pt x="69" y="21"/>
                        </a:moveTo>
                        <a:lnTo>
                          <a:pt x="34" y="0"/>
                        </a:lnTo>
                        <a:lnTo>
                          <a:pt x="0" y="21"/>
                        </a:lnTo>
                        <a:lnTo>
                          <a:pt x="0" y="61"/>
                        </a:lnTo>
                        <a:lnTo>
                          <a:pt x="34" y="81"/>
                        </a:lnTo>
                        <a:lnTo>
                          <a:pt x="69" y="61"/>
                        </a:lnTo>
                        <a:lnTo>
                          <a:pt x="69"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05" name="Freeform 67">
                    <a:extLst>
                      <a:ext uri="{FF2B5EF4-FFF2-40B4-BE49-F238E27FC236}">
                        <a16:creationId xmlns:a16="http://schemas.microsoft.com/office/drawing/2014/main" id="{AE0A8697-FEBD-4267-BA87-1947B926AA66}"/>
                      </a:ext>
                    </a:extLst>
                  </p:cNvPr>
                  <p:cNvSpPr>
                    <a:spLocks/>
                  </p:cNvSpPr>
                  <p:nvPr/>
                </p:nvSpPr>
                <p:spPr bwMode="auto">
                  <a:xfrm>
                    <a:off x="7316735" y="2474921"/>
                    <a:ext cx="112711" cy="128589"/>
                  </a:xfrm>
                  <a:custGeom>
                    <a:avLst/>
                    <a:gdLst>
                      <a:gd name="T0" fmla="*/ 71 w 71"/>
                      <a:gd name="T1" fmla="*/ 21 h 81"/>
                      <a:gd name="T2" fmla="*/ 36 w 71"/>
                      <a:gd name="T3" fmla="*/ 0 h 81"/>
                      <a:gd name="T4" fmla="*/ 0 w 71"/>
                      <a:gd name="T5" fmla="*/ 21 h 81"/>
                      <a:gd name="T6" fmla="*/ 0 w 71"/>
                      <a:gd name="T7" fmla="*/ 61 h 81"/>
                      <a:gd name="T8" fmla="*/ 36 w 71"/>
                      <a:gd name="T9" fmla="*/ 81 h 81"/>
                      <a:gd name="T10" fmla="*/ 71 w 71"/>
                      <a:gd name="T11" fmla="*/ 61 h 81"/>
                      <a:gd name="T12" fmla="*/ 71 w 71"/>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71" h="81">
                        <a:moveTo>
                          <a:pt x="71" y="21"/>
                        </a:moveTo>
                        <a:lnTo>
                          <a:pt x="36" y="0"/>
                        </a:lnTo>
                        <a:lnTo>
                          <a:pt x="0" y="21"/>
                        </a:lnTo>
                        <a:lnTo>
                          <a:pt x="0" y="61"/>
                        </a:lnTo>
                        <a:lnTo>
                          <a:pt x="36" y="81"/>
                        </a:lnTo>
                        <a:lnTo>
                          <a:pt x="71" y="61"/>
                        </a:lnTo>
                        <a:lnTo>
                          <a:pt x="71"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06" name="Freeform 68">
                    <a:extLst>
                      <a:ext uri="{FF2B5EF4-FFF2-40B4-BE49-F238E27FC236}">
                        <a16:creationId xmlns:a16="http://schemas.microsoft.com/office/drawing/2014/main" id="{172B02B6-9CAD-40B1-8976-7CB207C9E971}"/>
                      </a:ext>
                    </a:extLst>
                  </p:cNvPr>
                  <p:cNvSpPr>
                    <a:spLocks/>
                  </p:cNvSpPr>
                  <p:nvPr/>
                </p:nvSpPr>
                <p:spPr bwMode="auto">
                  <a:xfrm>
                    <a:off x="7912043" y="2679708"/>
                    <a:ext cx="112711" cy="130175"/>
                  </a:xfrm>
                  <a:custGeom>
                    <a:avLst/>
                    <a:gdLst>
                      <a:gd name="T0" fmla="*/ 71 w 71"/>
                      <a:gd name="T1" fmla="*/ 21 h 82"/>
                      <a:gd name="T2" fmla="*/ 35 w 71"/>
                      <a:gd name="T3" fmla="*/ 0 h 82"/>
                      <a:gd name="T4" fmla="*/ 0 w 71"/>
                      <a:gd name="T5" fmla="*/ 21 h 82"/>
                      <a:gd name="T6" fmla="*/ 0 w 71"/>
                      <a:gd name="T7" fmla="*/ 61 h 82"/>
                      <a:gd name="T8" fmla="*/ 35 w 71"/>
                      <a:gd name="T9" fmla="*/ 82 h 82"/>
                      <a:gd name="T10" fmla="*/ 71 w 71"/>
                      <a:gd name="T11" fmla="*/ 61 h 82"/>
                      <a:gd name="T12" fmla="*/ 71 w 71"/>
                      <a:gd name="T13" fmla="*/ 21 h 82"/>
                    </a:gdLst>
                    <a:ahLst/>
                    <a:cxnLst>
                      <a:cxn ang="0">
                        <a:pos x="T0" y="T1"/>
                      </a:cxn>
                      <a:cxn ang="0">
                        <a:pos x="T2" y="T3"/>
                      </a:cxn>
                      <a:cxn ang="0">
                        <a:pos x="T4" y="T5"/>
                      </a:cxn>
                      <a:cxn ang="0">
                        <a:pos x="T6" y="T7"/>
                      </a:cxn>
                      <a:cxn ang="0">
                        <a:pos x="T8" y="T9"/>
                      </a:cxn>
                      <a:cxn ang="0">
                        <a:pos x="T10" y="T11"/>
                      </a:cxn>
                      <a:cxn ang="0">
                        <a:pos x="T12" y="T13"/>
                      </a:cxn>
                    </a:cxnLst>
                    <a:rect l="0" t="0" r="r" b="b"/>
                    <a:pathLst>
                      <a:path w="71" h="82">
                        <a:moveTo>
                          <a:pt x="71" y="21"/>
                        </a:moveTo>
                        <a:lnTo>
                          <a:pt x="35" y="0"/>
                        </a:lnTo>
                        <a:lnTo>
                          <a:pt x="0" y="21"/>
                        </a:lnTo>
                        <a:lnTo>
                          <a:pt x="0" y="61"/>
                        </a:lnTo>
                        <a:lnTo>
                          <a:pt x="35" y="82"/>
                        </a:lnTo>
                        <a:lnTo>
                          <a:pt x="71" y="61"/>
                        </a:lnTo>
                        <a:lnTo>
                          <a:pt x="71"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07" name="Freeform 69">
                    <a:extLst>
                      <a:ext uri="{FF2B5EF4-FFF2-40B4-BE49-F238E27FC236}">
                        <a16:creationId xmlns:a16="http://schemas.microsoft.com/office/drawing/2014/main" id="{97F5AD54-5C62-40CC-9169-F0C6C1D85764}"/>
                      </a:ext>
                    </a:extLst>
                  </p:cNvPr>
                  <p:cNvSpPr>
                    <a:spLocks/>
                  </p:cNvSpPr>
                  <p:nvPr/>
                </p:nvSpPr>
                <p:spPr bwMode="auto">
                  <a:xfrm>
                    <a:off x="7972369" y="2578108"/>
                    <a:ext cx="111124" cy="127000"/>
                  </a:xfrm>
                  <a:custGeom>
                    <a:avLst/>
                    <a:gdLst>
                      <a:gd name="T0" fmla="*/ 70 w 70"/>
                      <a:gd name="T1" fmla="*/ 20 h 80"/>
                      <a:gd name="T2" fmla="*/ 35 w 70"/>
                      <a:gd name="T3" fmla="*/ 0 h 80"/>
                      <a:gd name="T4" fmla="*/ 0 w 70"/>
                      <a:gd name="T5" fmla="*/ 20 h 80"/>
                      <a:gd name="T6" fmla="*/ 0 w 70"/>
                      <a:gd name="T7" fmla="*/ 61 h 80"/>
                      <a:gd name="T8" fmla="*/ 35 w 70"/>
                      <a:gd name="T9" fmla="*/ 80 h 80"/>
                      <a:gd name="T10" fmla="*/ 70 w 70"/>
                      <a:gd name="T11" fmla="*/ 61 h 80"/>
                      <a:gd name="T12" fmla="*/ 70 w 70"/>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20"/>
                        </a:moveTo>
                        <a:lnTo>
                          <a:pt x="35" y="0"/>
                        </a:lnTo>
                        <a:lnTo>
                          <a:pt x="0" y="20"/>
                        </a:lnTo>
                        <a:lnTo>
                          <a:pt x="0" y="61"/>
                        </a:lnTo>
                        <a:lnTo>
                          <a:pt x="35" y="80"/>
                        </a:lnTo>
                        <a:lnTo>
                          <a:pt x="70" y="61"/>
                        </a:lnTo>
                        <a:lnTo>
                          <a:pt x="70"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08" name="Freeform 70">
                    <a:extLst>
                      <a:ext uri="{FF2B5EF4-FFF2-40B4-BE49-F238E27FC236}">
                        <a16:creationId xmlns:a16="http://schemas.microsoft.com/office/drawing/2014/main" id="{2139FA75-9148-4439-AA4E-F2A41EEF5887}"/>
                      </a:ext>
                    </a:extLst>
                  </p:cNvPr>
                  <p:cNvSpPr>
                    <a:spLocks/>
                  </p:cNvSpPr>
                  <p:nvPr/>
                </p:nvSpPr>
                <p:spPr bwMode="auto">
                  <a:xfrm>
                    <a:off x="7794570" y="2679708"/>
                    <a:ext cx="109537" cy="130175"/>
                  </a:xfrm>
                  <a:custGeom>
                    <a:avLst/>
                    <a:gdLst>
                      <a:gd name="T0" fmla="*/ 69 w 69"/>
                      <a:gd name="T1" fmla="*/ 21 h 82"/>
                      <a:gd name="T2" fmla="*/ 35 w 69"/>
                      <a:gd name="T3" fmla="*/ 0 h 82"/>
                      <a:gd name="T4" fmla="*/ 0 w 69"/>
                      <a:gd name="T5" fmla="*/ 21 h 82"/>
                      <a:gd name="T6" fmla="*/ 0 w 69"/>
                      <a:gd name="T7" fmla="*/ 61 h 82"/>
                      <a:gd name="T8" fmla="*/ 35 w 69"/>
                      <a:gd name="T9" fmla="*/ 82 h 82"/>
                      <a:gd name="T10" fmla="*/ 69 w 69"/>
                      <a:gd name="T11" fmla="*/ 61 h 82"/>
                      <a:gd name="T12" fmla="*/ 69 w 69"/>
                      <a:gd name="T13" fmla="*/ 21 h 82"/>
                    </a:gdLst>
                    <a:ahLst/>
                    <a:cxnLst>
                      <a:cxn ang="0">
                        <a:pos x="T0" y="T1"/>
                      </a:cxn>
                      <a:cxn ang="0">
                        <a:pos x="T2" y="T3"/>
                      </a:cxn>
                      <a:cxn ang="0">
                        <a:pos x="T4" y="T5"/>
                      </a:cxn>
                      <a:cxn ang="0">
                        <a:pos x="T6" y="T7"/>
                      </a:cxn>
                      <a:cxn ang="0">
                        <a:pos x="T8" y="T9"/>
                      </a:cxn>
                      <a:cxn ang="0">
                        <a:pos x="T10" y="T11"/>
                      </a:cxn>
                      <a:cxn ang="0">
                        <a:pos x="T12" y="T13"/>
                      </a:cxn>
                    </a:cxnLst>
                    <a:rect l="0" t="0" r="r" b="b"/>
                    <a:pathLst>
                      <a:path w="69" h="82">
                        <a:moveTo>
                          <a:pt x="69" y="21"/>
                        </a:moveTo>
                        <a:lnTo>
                          <a:pt x="35" y="0"/>
                        </a:lnTo>
                        <a:lnTo>
                          <a:pt x="0" y="21"/>
                        </a:lnTo>
                        <a:lnTo>
                          <a:pt x="0" y="61"/>
                        </a:lnTo>
                        <a:lnTo>
                          <a:pt x="35" y="82"/>
                        </a:lnTo>
                        <a:lnTo>
                          <a:pt x="69" y="61"/>
                        </a:lnTo>
                        <a:lnTo>
                          <a:pt x="69"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09" name="Freeform 74">
                    <a:extLst>
                      <a:ext uri="{FF2B5EF4-FFF2-40B4-BE49-F238E27FC236}">
                        <a16:creationId xmlns:a16="http://schemas.microsoft.com/office/drawing/2014/main" id="{0ADD3BCB-23EF-4C5D-A4BE-18ABE681E81A}"/>
                      </a:ext>
                    </a:extLst>
                  </p:cNvPr>
                  <p:cNvSpPr>
                    <a:spLocks/>
                  </p:cNvSpPr>
                  <p:nvPr/>
                </p:nvSpPr>
                <p:spPr bwMode="auto">
                  <a:xfrm>
                    <a:off x="7316737" y="2679708"/>
                    <a:ext cx="112711" cy="130175"/>
                  </a:xfrm>
                  <a:custGeom>
                    <a:avLst/>
                    <a:gdLst>
                      <a:gd name="T0" fmla="*/ 71 w 71"/>
                      <a:gd name="T1" fmla="*/ 21 h 82"/>
                      <a:gd name="T2" fmla="*/ 36 w 71"/>
                      <a:gd name="T3" fmla="*/ 0 h 82"/>
                      <a:gd name="T4" fmla="*/ 0 w 71"/>
                      <a:gd name="T5" fmla="*/ 21 h 82"/>
                      <a:gd name="T6" fmla="*/ 0 w 71"/>
                      <a:gd name="T7" fmla="*/ 61 h 82"/>
                      <a:gd name="T8" fmla="*/ 36 w 71"/>
                      <a:gd name="T9" fmla="*/ 82 h 82"/>
                      <a:gd name="T10" fmla="*/ 71 w 71"/>
                      <a:gd name="T11" fmla="*/ 61 h 82"/>
                      <a:gd name="T12" fmla="*/ 71 w 71"/>
                      <a:gd name="T13" fmla="*/ 21 h 82"/>
                    </a:gdLst>
                    <a:ahLst/>
                    <a:cxnLst>
                      <a:cxn ang="0">
                        <a:pos x="T0" y="T1"/>
                      </a:cxn>
                      <a:cxn ang="0">
                        <a:pos x="T2" y="T3"/>
                      </a:cxn>
                      <a:cxn ang="0">
                        <a:pos x="T4" y="T5"/>
                      </a:cxn>
                      <a:cxn ang="0">
                        <a:pos x="T6" y="T7"/>
                      </a:cxn>
                      <a:cxn ang="0">
                        <a:pos x="T8" y="T9"/>
                      </a:cxn>
                      <a:cxn ang="0">
                        <a:pos x="T10" y="T11"/>
                      </a:cxn>
                      <a:cxn ang="0">
                        <a:pos x="T12" y="T13"/>
                      </a:cxn>
                    </a:cxnLst>
                    <a:rect l="0" t="0" r="r" b="b"/>
                    <a:pathLst>
                      <a:path w="71" h="82">
                        <a:moveTo>
                          <a:pt x="71" y="21"/>
                        </a:moveTo>
                        <a:lnTo>
                          <a:pt x="36" y="0"/>
                        </a:lnTo>
                        <a:lnTo>
                          <a:pt x="0" y="21"/>
                        </a:lnTo>
                        <a:lnTo>
                          <a:pt x="0" y="61"/>
                        </a:lnTo>
                        <a:lnTo>
                          <a:pt x="36" y="82"/>
                        </a:lnTo>
                        <a:lnTo>
                          <a:pt x="71" y="61"/>
                        </a:lnTo>
                        <a:lnTo>
                          <a:pt x="71"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10" name="Freeform 75">
                    <a:extLst>
                      <a:ext uri="{FF2B5EF4-FFF2-40B4-BE49-F238E27FC236}">
                        <a16:creationId xmlns:a16="http://schemas.microsoft.com/office/drawing/2014/main" id="{4F015B62-FA14-48C0-9F5E-EAA5649327AE}"/>
                      </a:ext>
                    </a:extLst>
                  </p:cNvPr>
                  <p:cNvSpPr>
                    <a:spLocks/>
                  </p:cNvSpPr>
                  <p:nvPr/>
                </p:nvSpPr>
                <p:spPr bwMode="auto">
                  <a:xfrm>
                    <a:off x="7257999" y="2578107"/>
                    <a:ext cx="111124" cy="127000"/>
                  </a:xfrm>
                  <a:custGeom>
                    <a:avLst/>
                    <a:gdLst>
                      <a:gd name="T0" fmla="*/ 70 w 70"/>
                      <a:gd name="T1" fmla="*/ 20 h 80"/>
                      <a:gd name="T2" fmla="*/ 35 w 70"/>
                      <a:gd name="T3" fmla="*/ 0 h 80"/>
                      <a:gd name="T4" fmla="*/ 0 w 70"/>
                      <a:gd name="T5" fmla="*/ 20 h 80"/>
                      <a:gd name="T6" fmla="*/ 0 w 70"/>
                      <a:gd name="T7" fmla="*/ 61 h 80"/>
                      <a:gd name="T8" fmla="*/ 35 w 70"/>
                      <a:gd name="T9" fmla="*/ 80 h 80"/>
                      <a:gd name="T10" fmla="*/ 70 w 70"/>
                      <a:gd name="T11" fmla="*/ 61 h 80"/>
                      <a:gd name="T12" fmla="*/ 70 w 70"/>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20"/>
                        </a:moveTo>
                        <a:lnTo>
                          <a:pt x="35" y="0"/>
                        </a:lnTo>
                        <a:lnTo>
                          <a:pt x="0" y="20"/>
                        </a:lnTo>
                        <a:lnTo>
                          <a:pt x="0" y="61"/>
                        </a:lnTo>
                        <a:lnTo>
                          <a:pt x="35" y="80"/>
                        </a:lnTo>
                        <a:lnTo>
                          <a:pt x="70" y="61"/>
                        </a:lnTo>
                        <a:lnTo>
                          <a:pt x="70"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11" name="Freeform 76">
                    <a:extLst>
                      <a:ext uri="{FF2B5EF4-FFF2-40B4-BE49-F238E27FC236}">
                        <a16:creationId xmlns:a16="http://schemas.microsoft.com/office/drawing/2014/main" id="{8D1434B1-C34F-4D0C-8E18-C03EE54C292D}"/>
                      </a:ext>
                    </a:extLst>
                  </p:cNvPr>
                  <p:cNvSpPr>
                    <a:spLocks/>
                  </p:cNvSpPr>
                  <p:nvPr/>
                </p:nvSpPr>
                <p:spPr bwMode="auto">
                  <a:xfrm>
                    <a:off x="7794569" y="2887671"/>
                    <a:ext cx="109537" cy="127000"/>
                  </a:xfrm>
                  <a:custGeom>
                    <a:avLst/>
                    <a:gdLst>
                      <a:gd name="T0" fmla="*/ 69 w 69"/>
                      <a:gd name="T1" fmla="*/ 19 h 80"/>
                      <a:gd name="T2" fmla="*/ 35 w 69"/>
                      <a:gd name="T3" fmla="*/ 0 h 80"/>
                      <a:gd name="T4" fmla="*/ 0 w 69"/>
                      <a:gd name="T5" fmla="*/ 19 h 80"/>
                      <a:gd name="T6" fmla="*/ 0 w 69"/>
                      <a:gd name="T7" fmla="*/ 60 h 80"/>
                      <a:gd name="T8" fmla="*/ 35 w 69"/>
                      <a:gd name="T9" fmla="*/ 80 h 80"/>
                      <a:gd name="T10" fmla="*/ 69 w 69"/>
                      <a:gd name="T11" fmla="*/ 60 h 80"/>
                      <a:gd name="T12" fmla="*/ 69 w 69"/>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19"/>
                        </a:moveTo>
                        <a:lnTo>
                          <a:pt x="35" y="0"/>
                        </a:lnTo>
                        <a:lnTo>
                          <a:pt x="0" y="19"/>
                        </a:lnTo>
                        <a:lnTo>
                          <a:pt x="0" y="60"/>
                        </a:lnTo>
                        <a:lnTo>
                          <a:pt x="35" y="80"/>
                        </a:lnTo>
                        <a:lnTo>
                          <a:pt x="69" y="60"/>
                        </a:lnTo>
                        <a:lnTo>
                          <a:pt x="69"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12" name="Freeform 77">
                    <a:extLst>
                      <a:ext uri="{FF2B5EF4-FFF2-40B4-BE49-F238E27FC236}">
                        <a16:creationId xmlns:a16="http://schemas.microsoft.com/office/drawing/2014/main" id="{4A4BF05E-1D7C-400C-B1EA-97F5ADECFFEE}"/>
                      </a:ext>
                    </a:extLst>
                  </p:cNvPr>
                  <p:cNvSpPr>
                    <a:spLocks/>
                  </p:cNvSpPr>
                  <p:nvPr/>
                </p:nvSpPr>
                <p:spPr bwMode="auto">
                  <a:xfrm>
                    <a:off x="7794570" y="3092458"/>
                    <a:ext cx="109537" cy="128589"/>
                  </a:xfrm>
                  <a:custGeom>
                    <a:avLst/>
                    <a:gdLst>
                      <a:gd name="T0" fmla="*/ 69 w 69"/>
                      <a:gd name="T1" fmla="*/ 21 h 81"/>
                      <a:gd name="T2" fmla="*/ 35 w 69"/>
                      <a:gd name="T3" fmla="*/ 0 h 81"/>
                      <a:gd name="T4" fmla="*/ 0 w 69"/>
                      <a:gd name="T5" fmla="*/ 21 h 81"/>
                      <a:gd name="T6" fmla="*/ 0 w 69"/>
                      <a:gd name="T7" fmla="*/ 61 h 81"/>
                      <a:gd name="T8" fmla="*/ 35 w 69"/>
                      <a:gd name="T9" fmla="*/ 81 h 81"/>
                      <a:gd name="T10" fmla="*/ 69 w 69"/>
                      <a:gd name="T11" fmla="*/ 61 h 81"/>
                      <a:gd name="T12" fmla="*/ 69 w 69"/>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69" h="81">
                        <a:moveTo>
                          <a:pt x="69" y="21"/>
                        </a:moveTo>
                        <a:lnTo>
                          <a:pt x="35" y="0"/>
                        </a:lnTo>
                        <a:lnTo>
                          <a:pt x="0" y="21"/>
                        </a:lnTo>
                        <a:lnTo>
                          <a:pt x="0" y="61"/>
                        </a:lnTo>
                        <a:lnTo>
                          <a:pt x="35" y="81"/>
                        </a:lnTo>
                        <a:lnTo>
                          <a:pt x="69" y="61"/>
                        </a:lnTo>
                        <a:lnTo>
                          <a:pt x="69"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13" name="Freeform 78">
                    <a:extLst>
                      <a:ext uri="{FF2B5EF4-FFF2-40B4-BE49-F238E27FC236}">
                        <a16:creationId xmlns:a16="http://schemas.microsoft.com/office/drawing/2014/main" id="{49C1B603-58D6-46D0-B886-3EB8B8D8B734}"/>
                      </a:ext>
                    </a:extLst>
                  </p:cNvPr>
                  <p:cNvSpPr>
                    <a:spLocks/>
                  </p:cNvSpPr>
                  <p:nvPr/>
                </p:nvSpPr>
                <p:spPr bwMode="auto">
                  <a:xfrm>
                    <a:off x="7853317" y="2990857"/>
                    <a:ext cx="111125" cy="127000"/>
                  </a:xfrm>
                  <a:custGeom>
                    <a:avLst/>
                    <a:gdLst>
                      <a:gd name="T0" fmla="*/ 70 w 70"/>
                      <a:gd name="T1" fmla="*/ 19 h 80"/>
                      <a:gd name="T2" fmla="*/ 35 w 70"/>
                      <a:gd name="T3" fmla="*/ 0 h 80"/>
                      <a:gd name="T4" fmla="*/ 0 w 70"/>
                      <a:gd name="T5" fmla="*/ 19 h 80"/>
                      <a:gd name="T6" fmla="*/ 0 w 70"/>
                      <a:gd name="T7" fmla="*/ 59 h 80"/>
                      <a:gd name="T8" fmla="*/ 35 w 70"/>
                      <a:gd name="T9" fmla="*/ 80 h 80"/>
                      <a:gd name="T10" fmla="*/ 70 w 70"/>
                      <a:gd name="T11" fmla="*/ 59 h 80"/>
                      <a:gd name="T12" fmla="*/ 70 w 70"/>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19"/>
                        </a:moveTo>
                        <a:lnTo>
                          <a:pt x="35" y="0"/>
                        </a:lnTo>
                        <a:lnTo>
                          <a:pt x="0" y="19"/>
                        </a:lnTo>
                        <a:lnTo>
                          <a:pt x="0" y="59"/>
                        </a:lnTo>
                        <a:lnTo>
                          <a:pt x="35" y="80"/>
                        </a:lnTo>
                        <a:lnTo>
                          <a:pt x="70" y="59"/>
                        </a:lnTo>
                        <a:lnTo>
                          <a:pt x="70"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14" name="Freeform 79">
                    <a:extLst>
                      <a:ext uri="{FF2B5EF4-FFF2-40B4-BE49-F238E27FC236}">
                        <a16:creationId xmlns:a16="http://schemas.microsoft.com/office/drawing/2014/main" id="{2DDA5A65-9297-416A-A48C-CD915409523A}"/>
                      </a:ext>
                    </a:extLst>
                  </p:cNvPr>
                  <p:cNvSpPr>
                    <a:spLocks/>
                  </p:cNvSpPr>
                  <p:nvPr/>
                </p:nvSpPr>
                <p:spPr bwMode="auto">
                  <a:xfrm>
                    <a:off x="7794589" y="3298833"/>
                    <a:ext cx="109538" cy="127000"/>
                  </a:xfrm>
                  <a:custGeom>
                    <a:avLst/>
                    <a:gdLst>
                      <a:gd name="T0" fmla="*/ 69 w 69"/>
                      <a:gd name="T1" fmla="*/ 20 h 80"/>
                      <a:gd name="T2" fmla="*/ 35 w 69"/>
                      <a:gd name="T3" fmla="*/ 0 h 80"/>
                      <a:gd name="T4" fmla="*/ 0 w 69"/>
                      <a:gd name="T5" fmla="*/ 20 h 80"/>
                      <a:gd name="T6" fmla="*/ 0 w 69"/>
                      <a:gd name="T7" fmla="*/ 61 h 80"/>
                      <a:gd name="T8" fmla="*/ 35 w 69"/>
                      <a:gd name="T9" fmla="*/ 80 h 80"/>
                      <a:gd name="T10" fmla="*/ 69 w 69"/>
                      <a:gd name="T11" fmla="*/ 61 h 80"/>
                      <a:gd name="T12" fmla="*/ 69 w 69"/>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20"/>
                        </a:moveTo>
                        <a:lnTo>
                          <a:pt x="35" y="0"/>
                        </a:lnTo>
                        <a:lnTo>
                          <a:pt x="0" y="20"/>
                        </a:lnTo>
                        <a:lnTo>
                          <a:pt x="0" y="61"/>
                        </a:lnTo>
                        <a:lnTo>
                          <a:pt x="35" y="80"/>
                        </a:lnTo>
                        <a:lnTo>
                          <a:pt x="69" y="61"/>
                        </a:lnTo>
                        <a:lnTo>
                          <a:pt x="69"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15" name="Freeform 81">
                    <a:extLst>
                      <a:ext uri="{FF2B5EF4-FFF2-40B4-BE49-F238E27FC236}">
                        <a16:creationId xmlns:a16="http://schemas.microsoft.com/office/drawing/2014/main" id="{3F6599B7-C2B8-4DFC-BBCA-F68E1B6C8A34}"/>
                      </a:ext>
                    </a:extLst>
                  </p:cNvPr>
                  <p:cNvSpPr>
                    <a:spLocks/>
                  </p:cNvSpPr>
                  <p:nvPr/>
                </p:nvSpPr>
                <p:spPr bwMode="auto">
                  <a:xfrm>
                    <a:off x="7675529" y="3092458"/>
                    <a:ext cx="111125" cy="128589"/>
                  </a:xfrm>
                  <a:custGeom>
                    <a:avLst/>
                    <a:gdLst>
                      <a:gd name="T0" fmla="*/ 70 w 70"/>
                      <a:gd name="T1" fmla="*/ 21 h 81"/>
                      <a:gd name="T2" fmla="*/ 34 w 70"/>
                      <a:gd name="T3" fmla="*/ 0 h 81"/>
                      <a:gd name="T4" fmla="*/ 0 w 70"/>
                      <a:gd name="T5" fmla="*/ 21 h 81"/>
                      <a:gd name="T6" fmla="*/ 0 w 70"/>
                      <a:gd name="T7" fmla="*/ 61 h 81"/>
                      <a:gd name="T8" fmla="*/ 34 w 70"/>
                      <a:gd name="T9" fmla="*/ 81 h 81"/>
                      <a:gd name="T10" fmla="*/ 70 w 70"/>
                      <a:gd name="T11" fmla="*/ 61 h 81"/>
                      <a:gd name="T12" fmla="*/ 70 w 70"/>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70" h="81">
                        <a:moveTo>
                          <a:pt x="70" y="21"/>
                        </a:moveTo>
                        <a:lnTo>
                          <a:pt x="34" y="0"/>
                        </a:lnTo>
                        <a:lnTo>
                          <a:pt x="0" y="21"/>
                        </a:lnTo>
                        <a:lnTo>
                          <a:pt x="0" y="61"/>
                        </a:lnTo>
                        <a:lnTo>
                          <a:pt x="34" y="81"/>
                        </a:lnTo>
                        <a:lnTo>
                          <a:pt x="70" y="61"/>
                        </a:lnTo>
                        <a:lnTo>
                          <a:pt x="70"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16" name="Freeform 82">
                    <a:extLst>
                      <a:ext uri="{FF2B5EF4-FFF2-40B4-BE49-F238E27FC236}">
                        <a16:creationId xmlns:a16="http://schemas.microsoft.com/office/drawing/2014/main" id="{90EEF9EF-C762-4F71-805A-9FAA3E6DA9D9}"/>
                      </a:ext>
                    </a:extLst>
                  </p:cNvPr>
                  <p:cNvSpPr>
                    <a:spLocks/>
                  </p:cNvSpPr>
                  <p:nvPr/>
                </p:nvSpPr>
                <p:spPr bwMode="auto">
                  <a:xfrm>
                    <a:off x="7734265" y="2990858"/>
                    <a:ext cx="112712" cy="127000"/>
                  </a:xfrm>
                  <a:custGeom>
                    <a:avLst/>
                    <a:gdLst>
                      <a:gd name="T0" fmla="*/ 71 w 71"/>
                      <a:gd name="T1" fmla="*/ 19 h 80"/>
                      <a:gd name="T2" fmla="*/ 35 w 71"/>
                      <a:gd name="T3" fmla="*/ 0 h 80"/>
                      <a:gd name="T4" fmla="*/ 0 w 71"/>
                      <a:gd name="T5" fmla="*/ 19 h 80"/>
                      <a:gd name="T6" fmla="*/ 0 w 71"/>
                      <a:gd name="T7" fmla="*/ 59 h 80"/>
                      <a:gd name="T8" fmla="*/ 35 w 71"/>
                      <a:gd name="T9" fmla="*/ 80 h 80"/>
                      <a:gd name="T10" fmla="*/ 71 w 71"/>
                      <a:gd name="T11" fmla="*/ 59 h 80"/>
                      <a:gd name="T12" fmla="*/ 71 w 71"/>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71" h="80">
                        <a:moveTo>
                          <a:pt x="71" y="19"/>
                        </a:moveTo>
                        <a:lnTo>
                          <a:pt x="35" y="0"/>
                        </a:lnTo>
                        <a:lnTo>
                          <a:pt x="0" y="19"/>
                        </a:lnTo>
                        <a:lnTo>
                          <a:pt x="0" y="59"/>
                        </a:lnTo>
                        <a:lnTo>
                          <a:pt x="35" y="80"/>
                        </a:lnTo>
                        <a:lnTo>
                          <a:pt x="71" y="59"/>
                        </a:lnTo>
                        <a:lnTo>
                          <a:pt x="71"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17" name="Freeform 83">
                    <a:extLst>
                      <a:ext uri="{FF2B5EF4-FFF2-40B4-BE49-F238E27FC236}">
                        <a16:creationId xmlns:a16="http://schemas.microsoft.com/office/drawing/2014/main" id="{80FA6F4C-B38C-4ABE-A4B5-03B4FC5465E9}"/>
                      </a:ext>
                    </a:extLst>
                  </p:cNvPr>
                  <p:cNvSpPr>
                    <a:spLocks/>
                  </p:cNvSpPr>
                  <p:nvPr/>
                </p:nvSpPr>
                <p:spPr bwMode="auto">
                  <a:xfrm>
                    <a:off x="7675528" y="3298833"/>
                    <a:ext cx="111125" cy="127000"/>
                  </a:xfrm>
                  <a:custGeom>
                    <a:avLst/>
                    <a:gdLst>
                      <a:gd name="T0" fmla="*/ 70 w 70"/>
                      <a:gd name="T1" fmla="*/ 20 h 80"/>
                      <a:gd name="T2" fmla="*/ 34 w 70"/>
                      <a:gd name="T3" fmla="*/ 0 h 80"/>
                      <a:gd name="T4" fmla="*/ 0 w 70"/>
                      <a:gd name="T5" fmla="*/ 20 h 80"/>
                      <a:gd name="T6" fmla="*/ 0 w 70"/>
                      <a:gd name="T7" fmla="*/ 61 h 80"/>
                      <a:gd name="T8" fmla="*/ 34 w 70"/>
                      <a:gd name="T9" fmla="*/ 80 h 80"/>
                      <a:gd name="T10" fmla="*/ 70 w 70"/>
                      <a:gd name="T11" fmla="*/ 61 h 80"/>
                      <a:gd name="T12" fmla="*/ 70 w 70"/>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20"/>
                        </a:moveTo>
                        <a:lnTo>
                          <a:pt x="34" y="0"/>
                        </a:lnTo>
                        <a:lnTo>
                          <a:pt x="0" y="20"/>
                        </a:lnTo>
                        <a:lnTo>
                          <a:pt x="0" y="61"/>
                        </a:lnTo>
                        <a:lnTo>
                          <a:pt x="34" y="80"/>
                        </a:lnTo>
                        <a:lnTo>
                          <a:pt x="70" y="61"/>
                        </a:lnTo>
                        <a:lnTo>
                          <a:pt x="70"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18" name="Freeform 84">
                    <a:extLst>
                      <a:ext uri="{FF2B5EF4-FFF2-40B4-BE49-F238E27FC236}">
                        <a16:creationId xmlns:a16="http://schemas.microsoft.com/office/drawing/2014/main" id="{BEA5CC0D-C66D-4859-BA72-7EB0000F04FC}"/>
                      </a:ext>
                    </a:extLst>
                  </p:cNvPr>
                  <p:cNvSpPr>
                    <a:spLocks/>
                  </p:cNvSpPr>
                  <p:nvPr/>
                </p:nvSpPr>
                <p:spPr bwMode="auto">
                  <a:xfrm>
                    <a:off x="7734279" y="3195647"/>
                    <a:ext cx="112712" cy="127000"/>
                  </a:xfrm>
                  <a:custGeom>
                    <a:avLst/>
                    <a:gdLst>
                      <a:gd name="T0" fmla="*/ 71 w 71"/>
                      <a:gd name="T1" fmla="*/ 21 h 80"/>
                      <a:gd name="T2" fmla="*/ 35 w 71"/>
                      <a:gd name="T3" fmla="*/ 0 h 80"/>
                      <a:gd name="T4" fmla="*/ 0 w 71"/>
                      <a:gd name="T5" fmla="*/ 21 h 80"/>
                      <a:gd name="T6" fmla="*/ 0 w 71"/>
                      <a:gd name="T7" fmla="*/ 61 h 80"/>
                      <a:gd name="T8" fmla="*/ 35 w 71"/>
                      <a:gd name="T9" fmla="*/ 80 h 80"/>
                      <a:gd name="T10" fmla="*/ 71 w 71"/>
                      <a:gd name="T11" fmla="*/ 61 h 80"/>
                      <a:gd name="T12" fmla="*/ 71 w 71"/>
                      <a:gd name="T13" fmla="*/ 21 h 80"/>
                    </a:gdLst>
                    <a:ahLst/>
                    <a:cxnLst>
                      <a:cxn ang="0">
                        <a:pos x="T0" y="T1"/>
                      </a:cxn>
                      <a:cxn ang="0">
                        <a:pos x="T2" y="T3"/>
                      </a:cxn>
                      <a:cxn ang="0">
                        <a:pos x="T4" y="T5"/>
                      </a:cxn>
                      <a:cxn ang="0">
                        <a:pos x="T6" y="T7"/>
                      </a:cxn>
                      <a:cxn ang="0">
                        <a:pos x="T8" y="T9"/>
                      </a:cxn>
                      <a:cxn ang="0">
                        <a:pos x="T10" y="T11"/>
                      </a:cxn>
                      <a:cxn ang="0">
                        <a:pos x="T12" y="T13"/>
                      </a:cxn>
                    </a:cxnLst>
                    <a:rect l="0" t="0" r="r" b="b"/>
                    <a:pathLst>
                      <a:path w="71" h="80">
                        <a:moveTo>
                          <a:pt x="71" y="21"/>
                        </a:moveTo>
                        <a:lnTo>
                          <a:pt x="35" y="0"/>
                        </a:lnTo>
                        <a:lnTo>
                          <a:pt x="0" y="21"/>
                        </a:lnTo>
                        <a:lnTo>
                          <a:pt x="0" y="61"/>
                        </a:lnTo>
                        <a:lnTo>
                          <a:pt x="35" y="80"/>
                        </a:lnTo>
                        <a:lnTo>
                          <a:pt x="71" y="61"/>
                        </a:lnTo>
                        <a:lnTo>
                          <a:pt x="71"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19" name="Freeform 85">
                    <a:extLst>
                      <a:ext uri="{FF2B5EF4-FFF2-40B4-BE49-F238E27FC236}">
                        <a16:creationId xmlns:a16="http://schemas.microsoft.com/office/drawing/2014/main" id="{7DF7B786-9E99-48CB-BFCB-E848D60C4D95}"/>
                      </a:ext>
                    </a:extLst>
                  </p:cNvPr>
                  <p:cNvSpPr>
                    <a:spLocks/>
                  </p:cNvSpPr>
                  <p:nvPr/>
                </p:nvSpPr>
                <p:spPr bwMode="auto">
                  <a:xfrm>
                    <a:off x="7675542" y="3505209"/>
                    <a:ext cx="111125" cy="128589"/>
                  </a:xfrm>
                  <a:custGeom>
                    <a:avLst/>
                    <a:gdLst>
                      <a:gd name="T0" fmla="*/ 70 w 70"/>
                      <a:gd name="T1" fmla="*/ 20 h 81"/>
                      <a:gd name="T2" fmla="*/ 34 w 70"/>
                      <a:gd name="T3" fmla="*/ 0 h 81"/>
                      <a:gd name="T4" fmla="*/ 0 w 70"/>
                      <a:gd name="T5" fmla="*/ 20 h 81"/>
                      <a:gd name="T6" fmla="*/ 0 w 70"/>
                      <a:gd name="T7" fmla="*/ 60 h 81"/>
                      <a:gd name="T8" fmla="*/ 34 w 70"/>
                      <a:gd name="T9" fmla="*/ 81 h 81"/>
                      <a:gd name="T10" fmla="*/ 70 w 70"/>
                      <a:gd name="T11" fmla="*/ 60 h 81"/>
                      <a:gd name="T12" fmla="*/ 70 w 70"/>
                      <a:gd name="T13" fmla="*/ 20 h 81"/>
                    </a:gdLst>
                    <a:ahLst/>
                    <a:cxnLst>
                      <a:cxn ang="0">
                        <a:pos x="T0" y="T1"/>
                      </a:cxn>
                      <a:cxn ang="0">
                        <a:pos x="T2" y="T3"/>
                      </a:cxn>
                      <a:cxn ang="0">
                        <a:pos x="T4" y="T5"/>
                      </a:cxn>
                      <a:cxn ang="0">
                        <a:pos x="T6" y="T7"/>
                      </a:cxn>
                      <a:cxn ang="0">
                        <a:pos x="T8" y="T9"/>
                      </a:cxn>
                      <a:cxn ang="0">
                        <a:pos x="T10" y="T11"/>
                      </a:cxn>
                      <a:cxn ang="0">
                        <a:pos x="T12" y="T13"/>
                      </a:cxn>
                    </a:cxnLst>
                    <a:rect l="0" t="0" r="r" b="b"/>
                    <a:pathLst>
                      <a:path w="70" h="81">
                        <a:moveTo>
                          <a:pt x="70" y="20"/>
                        </a:moveTo>
                        <a:lnTo>
                          <a:pt x="34" y="0"/>
                        </a:lnTo>
                        <a:lnTo>
                          <a:pt x="0" y="20"/>
                        </a:lnTo>
                        <a:lnTo>
                          <a:pt x="0" y="60"/>
                        </a:lnTo>
                        <a:lnTo>
                          <a:pt x="34" y="81"/>
                        </a:lnTo>
                        <a:lnTo>
                          <a:pt x="70" y="60"/>
                        </a:lnTo>
                        <a:lnTo>
                          <a:pt x="70"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20" name="Freeform 86">
                    <a:extLst>
                      <a:ext uri="{FF2B5EF4-FFF2-40B4-BE49-F238E27FC236}">
                        <a16:creationId xmlns:a16="http://schemas.microsoft.com/office/drawing/2014/main" id="{F38F7F0C-BE00-4634-A876-F4E907281210}"/>
                      </a:ext>
                    </a:extLst>
                  </p:cNvPr>
                  <p:cNvSpPr>
                    <a:spLocks/>
                  </p:cNvSpPr>
                  <p:nvPr/>
                </p:nvSpPr>
                <p:spPr bwMode="auto">
                  <a:xfrm>
                    <a:off x="7734273" y="3400434"/>
                    <a:ext cx="112712" cy="130175"/>
                  </a:xfrm>
                  <a:custGeom>
                    <a:avLst/>
                    <a:gdLst>
                      <a:gd name="T0" fmla="*/ 71 w 71"/>
                      <a:gd name="T1" fmla="*/ 21 h 82"/>
                      <a:gd name="T2" fmla="*/ 35 w 71"/>
                      <a:gd name="T3" fmla="*/ 0 h 82"/>
                      <a:gd name="T4" fmla="*/ 0 w 71"/>
                      <a:gd name="T5" fmla="*/ 21 h 82"/>
                      <a:gd name="T6" fmla="*/ 0 w 71"/>
                      <a:gd name="T7" fmla="*/ 61 h 82"/>
                      <a:gd name="T8" fmla="*/ 35 w 71"/>
                      <a:gd name="T9" fmla="*/ 82 h 82"/>
                      <a:gd name="T10" fmla="*/ 71 w 71"/>
                      <a:gd name="T11" fmla="*/ 61 h 82"/>
                      <a:gd name="T12" fmla="*/ 71 w 71"/>
                      <a:gd name="T13" fmla="*/ 21 h 82"/>
                    </a:gdLst>
                    <a:ahLst/>
                    <a:cxnLst>
                      <a:cxn ang="0">
                        <a:pos x="T0" y="T1"/>
                      </a:cxn>
                      <a:cxn ang="0">
                        <a:pos x="T2" y="T3"/>
                      </a:cxn>
                      <a:cxn ang="0">
                        <a:pos x="T4" y="T5"/>
                      </a:cxn>
                      <a:cxn ang="0">
                        <a:pos x="T6" y="T7"/>
                      </a:cxn>
                      <a:cxn ang="0">
                        <a:pos x="T8" y="T9"/>
                      </a:cxn>
                      <a:cxn ang="0">
                        <a:pos x="T10" y="T11"/>
                      </a:cxn>
                      <a:cxn ang="0">
                        <a:pos x="T12" y="T13"/>
                      </a:cxn>
                    </a:cxnLst>
                    <a:rect l="0" t="0" r="r" b="b"/>
                    <a:pathLst>
                      <a:path w="71" h="82">
                        <a:moveTo>
                          <a:pt x="71" y="21"/>
                        </a:moveTo>
                        <a:lnTo>
                          <a:pt x="35" y="0"/>
                        </a:lnTo>
                        <a:lnTo>
                          <a:pt x="0" y="21"/>
                        </a:lnTo>
                        <a:lnTo>
                          <a:pt x="0" y="61"/>
                        </a:lnTo>
                        <a:lnTo>
                          <a:pt x="35" y="82"/>
                        </a:lnTo>
                        <a:lnTo>
                          <a:pt x="71" y="61"/>
                        </a:lnTo>
                        <a:lnTo>
                          <a:pt x="71"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21" name="Freeform 87">
                    <a:extLst>
                      <a:ext uri="{FF2B5EF4-FFF2-40B4-BE49-F238E27FC236}">
                        <a16:creationId xmlns:a16="http://schemas.microsoft.com/office/drawing/2014/main" id="{96798B08-F348-44E0-B116-60EF90A5421B}"/>
                      </a:ext>
                    </a:extLst>
                  </p:cNvPr>
                  <p:cNvSpPr>
                    <a:spLocks/>
                  </p:cNvSpPr>
                  <p:nvPr/>
                </p:nvSpPr>
                <p:spPr bwMode="auto">
                  <a:xfrm>
                    <a:off x="7497739" y="2784482"/>
                    <a:ext cx="109538" cy="128589"/>
                  </a:xfrm>
                  <a:custGeom>
                    <a:avLst/>
                    <a:gdLst>
                      <a:gd name="T0" fmla="*/ 69 w 69"/>
                      <a:gd name="T1" fmla="*/ 20 h 81"/>
                      <a:gd name="T2" fmla="*/ 34 w 69"/>
                      <a:gd name="T3" fmla="*/ 0 h 81"/>
                      <a:gd name="T4" fmla="*/ 0 w 69"/>
                      <a:gd name="T5" fmla="*/ 20 h 81"/>
                      <a:gd name="T6" fmla="*/ 0 w 69"/>
                      <a:gd name="T7" fmla="*/ 60 h 81"/>
                      <a:gd name="T8" fmla="*/ 34 w 69"/>
                      <a:gd name="T9" fmla="*/ 81 h 81"/>
                      <a:gd name="T10" fmla="*/ 69 w 69"/>
                      <a:gd name="T11" fmla="*/ 60 h 81"/>
                      <a:gd name="T12" fmla="*/ 69 w 69"/>
                      <a:gd name="T13" fmla="*/ 20 h 81"/>
                    </a:gdLst>
                    <a:ahLst/>
                    <a:cxnLst>
                      <a:cxn ang="0">
                        <a:pos x="T0" y="T1"/>
                      </a:cxn>
                      <a:cxn ang="0">
                        <a:pos x="T2" y="T3"/>
                      </a:cxn>
                      <a:cxn ang="0">
                        <a:pos x="T4" y="T5"/>
                      </a:cxn>
                      <a:cxn ang="0">
                        <a:pos x="T6" y="T7"/>
                      </a:cxn>
                      <a:cxn ang="0">
                        <a:pos x="T8" y="T9"/>
                      </a:cxn>
                      <a:cxn ang="0">
                        <a:pos x="T10" y="T11"/>
                      </a:cxn>
                      <a:cxn ang="0">
                        <a:pos x="T12" y="T13"/>
                      </a:cxn>
                    </a:cxnLst>
                    <a:rect l="0" t="0" r="r" b="b"/>
                    <a:pathLst>
                      <a:path w="69" h="81">
                        <a:moveTo>
                          <a:pt x="69" y="20"/>
                        </a:moveTo>
                        <a:lnTo>
                          <a:pt x="34" y="0"/>
                        </a:lnTo>
                        <a:lnTo>
                          <a:pt x="0" y="20"/>
                        </a:lnTo>
                        <a:lnTo>
                          <a:pt x="0" y="60"/>
                        </a:lnTo>
                        <a:lnTo>
                          <a:pt x="34" y="81"/>
                        </a:lnTo>
                        <a:lnTo>
                          <a:pt x="69" y="60"/>
                        </a:lnTo>
                        <a:lnTo>
                          <a:pt x="69"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22" name="Freeform 89">
                    <a:extLst>
                      <a:ext uri="{FF2B5EF4-FFF2-40B4-BE49-F238E27FC236}">
                        <a16:creationId xmlns:a16="http://schemas.microsoft.com/office/drawing/2014/main" id="{9A8DBBE4-EFFF-4E1B-9EB3-285F37BDEFA1}"/>
                      </a:ext>
                    </a:extLst>
                  </p:cNvPr>
                  <p:cNvSpPr>
                    <a:spLocks/>
                  </p:cNvSpPr>
                  <p:nvPr/>
                </p:nvSpPr>
                <p:spPr bwMode="auto">
                  <a:xfrm>
                    <a:off x="7554888" y="3092457"/>
                    <a:ext cx="112712" cy="128589"/>
                  </a:xfrm>
                  <a:custGeom>
                    <a:avLst/>
                    <a:gdLst>
                      <a:gd name="T0" fmla="*/ 71 w 71"/>
                      <a:gd name="T1" fmla="*/ 21 h 81"/>
                      <a:gd name="T2" fmla="*/ 36 w 71"/>
                      <a:gd name="T3" fmla="*/ 0 h 81"/>
                      <a:gd name="T4" fmla="*/ 0 w 71"/>
                      <a:gd name="T5" fmla="*/ 21 h 81"/>
                      <a:gd name="T6" fmla="*/ 0 w 71"/>
                      <a:gd name="T7" fmla="*/ 61 h 81"/>
                      <a:gd name="T8" fmla="*/ 36 w 71"/>
                      <a:gd name="T9" fmla="*/ 81 h 81"/>
                      <a:gd name="T10" fmla="*/ 71 w 71"/>
                      <a:gd name="T11" fmla="*/ 61 h 81"/>
                      <a:gd name="T12" fmla="*/ 71 w 71"/>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71" h="81">
                        <a:moveTo>
                          <a:pt x="71" y="21"/>
                        </a:moveTo>
                        <a:lnTo>
                          <a:pt x="36" y="0"/>
                        </a:lnTo>
                        <a:lnTo>
                          <a:pt x="0" y="21"/>
                        </a:lnTo>
                        <a:lnTo>
                          <a:pt x="0" y="61"/>
                        </a:lnTo>
                        <a:lnTo>
                          <a:pt x="36" y="81"/>
                        </a:lnTo>
                        <a:lnTo>
                          <a:pt x="71" y="61"/>
                        </a:lnTo>
                        <a:lnTo>
                          <a:pt x="71"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23" name="Freeform 90">
                    <a:extLst>
                      <a:ext uri="{FF2B5EF4-FFF2-40B4-BE49-F238E27FC236}">
                        <a16:creationId xmlns:a16="http://schemas.microsoft.com/office/drawing/2014/main" id="{A77349E0-33D5-4A50-8A2C-B1A25F1D0305}"/>
                      </a:ext>
                    </a:extLst>
                  </p:cNvPr>
                  <p:cNvSpPr>
                    <a:spLocks/>
                  </p:cNvSpPr>
                  <p:nvPr/>
                </p:nvSpPr>
                <p:spPr bwMode="auto">
                  <a:xfrm>
                    <a:off x="7615212" y="2990857"/>
                    <a:ext cx="111125" cy="127000"/>
                  </a:xfrm>
                  <a:custGeom>
                    <a:avLst/>
                    <a:gdLst>
                      <a:gd name="T0" fmla="*/ 70 w 70"/>
                      <a:gd name="T1" fmla="*/ 19 h 80"/>
                      <a:gd name="T2" fmla="*/ 36 w 70"/>
                      <a:gd name="T3" fmla="*/ 0 h 80"/>
                      <a:gd name="T4" fmla="*/ 0 w 70"/>
                      <a:gd name="T5" fmla="*/ 19 h 80"/>
                      <a:gd name="T6" fmla="*/ 0 w 70"/>
                      <a:gd name="T7" fmla="*/ 59 h 80"/>
                      <a:gd name="T8" fmla="*/ 36 w 70"/>
                      <a:gd name="T9" fmla="*/ 80 h 80"/>
                      <a:gd name="T10" fmla="*/ 70 w 70"/>
                      <a:gd name="T11" fmla="*/ 59 h 80"/>
                      <a:gd name="T12" fmla="*/ 70 w 70"/>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19"/>
                        </a:moveTo>
                        <a:lnTo>
                          <a:pt x="36" y="0"/>
                        </a:lnTo>
                        <a:lnTo>
                          <a:pt x="0" y="19"/>
                        </a:lnTo>
                        <a:lnTo>
                          <a:pt x="0" y="59"/>
                        </a:lnTo>
                        <a:lnTo>
                          <a:pt x="36" y="80"/>
                        </a:lnTo>
                        <a:lnTo>
                          <a:pt x="70" y="59"/>
                        </a:lnTo>
                        <a:lnTo>
                          <a:pt x="70"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24" name="Freeform 91">
                    <a:extLst>
                      <a:ext uri="{FF2B5EF4-FFF2-40B4-BE49-F238E27FC236}">
                        <a16:creationId xmlns:a16="http://schemas.microsoft.com/office/drawing/2014/main" id="{9AE3CE67-318A-4F25-968D-845B74060D89}"/>
                      </a:ext>
                    </a:extLst>
                  </p:cNvPr>
                  <p:cNvSpPr>
                    <a:spLocks/>
                  </p:cNvSpPr>
                  <p:nvPr/>
                </p:nvSpPr>
                <p:spPr bwMode="auto">
                  <a:xfrm>
                    <a:off x="7554887" y="3298833"/>
                    <a:ext cx="112712" cy="127000"/>
                  </a:xfrm>
                  <a:custGeom>
                    <a:avLst/>
                    <a:gdLst>
                      <a:gd name="T0" fmla="*/ 71 w 71"/>
                      <a:gd name="T1" fmla="*/ 20 h 80"/>
                      <a:gd name="T2" fmla="*/ 36 w 71"/>
                      <a:gd name="T3" fmla="*/ 0 h 80"/>
                      <a:gd name="T4" fmla="*/ 0 w 71"/>
                      <a:gd name="T5" fmla="*/ 20 h 80"/>
                      <a:gd name="T6" fmla="*/ 0 w 71"/>
                      <a:gd name="T7" fmla="*/ 61 h 80"/>
                      <a:gd name="T8" fmla="*/ 36 w 71"/>
                      <a:gd name="T9" fmla="*/ 80 h 80"/>
                      <a:gd name="T10" fmla="*/ 71 w 71"/>
                      <a:gd name="T11" fmla="*/ 61 h 80"/>
                      <a:gd name="T12" fmla="*/ 71 w 71"/>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71" h="80">
                        <a:moveTo>
                          <a:pt x="71" y="20"/>
                        </a:moveTo>
                        <a:lnTo>
                          <a:pt x="36" y="0"/>
                        </a:lnTo>
                        <a:lnTo>
                          <a:pt x="0" y="20"/>
                        </a:lnTo>
                        <a:lnTo>
                          <a:pt x="0" y="61"/>
                        </a:lnTo>
                        <a:lnTo>
                          <a:pt x="36" y="80"/>
                        </a:lnTo>
                        <a:lnTo>
                          <a:pt x="71" y="61"/>
                        </a:lnTo>
                        <a:lnTo>
                          <a:pt x="71"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25" name="Freeform 92">
                    <a:extLst>
                      <a:ext uri="{FF2B5EF4-FFF2-40B4-BE49-F238E27FC236}">
                        <a16:creationId xmlns:a16="http://schemas.microsoft.com/office/drawing/2014/main" id="{1296F322-4308-4354-9779-35A793A2332E}"/>
                      </a:ext>
                    </a:extLst>
                  </p:cNvPr>
                  <p:cNvSpPr>
                    <a:spLocks/>
                  </p:cNvSpPr>
                  <p:nvPr/>
                </p:nvSpPr>
                <p:spPr bwMode="auto">
                  <a:xfrm>
                    <a:off x="7615212" y="3195646"/>
                    <a:ext cx="111125" cy="127000"/>
                  </a:xfrm>
                  <a:custGeom>
                    <a:avLst/>
                    <a:gdLst>
                      <a:gd name="T0" fmla="*/ 70 w 70"/>
                      <a:gd name="T1" fmla="*/ 21 h 80"/>
                      <a:gd name="T2" fmla="*/ 36 w 70"/>
                      <a:gd name="T3" fmla="*/ 0 h 80"/>
                      <a:gd name="T4" fmla="*/ 0 w 70"/>
                      <a:gd name="T5" fmla="*/ 21 h 80"/>
                      <a:gd name="T6" fmla="*/ 0 w 70"/>
                      <a:gd name="T7" fmla="*/ 61 h 80"/>
                      <a:gd name="T8" fmla="*/ 36 w 70"/>
                      <a:gd name="T9" fmla="*/ 80 h 80"/>
                      <a:gd name="T10" fmla="*/ 70 w 70"/>
                      <a:gd name="T11" fmla="*/ 61 h 80"/>
                      <a:gd name="T12" fmla="*/ 70 w 70"/>
                      <a:gd name="T13" fmla="*/ 21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21"/>
                        </a:moveTo>
                        <a:lnTo>
                          <a:pt x="36" y="0"/>
                        </a:lnTo>
                        <a:lnTo>
                          <a:pt x="0" y="21"/>
                        </a:lnTo>
                        <a:lnTo>
                          <a:pt x="0" y="61"/>
                        </a:lnTo>
                        <a:lnTo>
                          <a:pt x="36" y="80"/>
                        </a:lnTo>
                        <a:lnTo>
                          <a:pt x="70" y="61"/>
                        </a:lnTo>
                        <a:lnTo>
                          <a:pt x="70"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26" name="Freeform 93">
                    <a:extLst>
                      <a:ext uri="{FF2B5EF4-FFF2-40B4-BE49-F238E27FC236}">
                        <a16:creationId xmlns:a16="http://schemas.microsoft.com/office/drawing/2014/main" id="{FA36EE50-8140-4AA2-9163-7B4D17973E89}"/>
                      </a:ext>
                    </a:extLst>
                  </p:cNvPr>
                  <p:cNvSpPr>
                    <a:spLocks/>
                  </p:cNvSpPr>
                  <p:nvPr/>
                </p:nvSpPr>
                <p:spPr bwMode="auto">
                  <a:xfrm>
                    <a:off x="7554888" y="3505210"/>
                    <a:ext cx="112712" cy="128589"/>
                  </a:xfrm>
                  <a:custGeom>
                    <a:avLst/>
                    <a:gdLst>
                      <a:gd name="T0" fmla="*/ 71 w 71"/>
                      <a:gd name="T1" fmla="*/ 20 h 81"/>
                      <a:gd name="T2" fmla="*/ 36 w 71"/>
                      <a:gd name="T3" fmla="*/ 0 h 81"/>
                      <a:gd name="T4" fmla="*/ 0 w 71"/>
                      <a:gd name="T5" fmla="*/ 20 h 81"/>
                      <a:gd name="T6" fmla="*/ 0 w 71"/>
                      <a:gd name="T7" fmla="*/ 60 h 81"/>
                      <a:gd name="T8" fmla="*/ 36 w 71"/>
                      <a:gd name="T9" fmla="*/ 81 h 81"/>
                      <a:gd name="T10" fmla="*/ 71 w 71"/>
                      <a:gd name="T11" fmla="*/ 60 h 81"/>
                      <a:gd name="T12" fmla="*/ 71 w 71"/>
                      <a:gd name="T13" fmla="*/ 20 h 81"/>
                    </a:gdLst>
                    <a:ahLst/>
                    <a:cxnLst>
                      <a:cxn ang="0">
                        <a:pos x="T0" y="T1"/>
                      </a:cxn>
                      <a:cxn ang="0">
                        <a:pos x="T2" y="T3"/>
                      </a:cxn>
                      <a:cxn ang="0">
                        <a:pos x="T4" y="T5"/>
                      </a:cxn>
                      <a:cxn ang="0">
                        <a:pos x="T6" y="T7"/>
                      </a:cxn>
                      <a:cxn ang="0">
                        <a:pos x="T8" y="T9"/>
                      </a:cxn>
                      <a:cxn ang="0">
                        <a:pos x="T10" y="T11"/>
                      </a:cxn>
                      <a:cxn ang="0">
                        <a:pos x="T12" y="T13"/>
                      </a:cxn>
                    </a:cxnLst>
                    <a:rect l="0" t="0" r="r" b="b"/>
                    <a:pathLst>
                      <a:path w="71" h="81">
                        <a:moveTo>
                          <a:pt x="71" y="20"/>
                        </a:moveTo>
                        <a:lnTo>
                          <a:pt x="36" y="0"/>
                        </a:lnTo>
                        <a:lnTo>
                          <a:pt x="0" y="20"/>
                        </a:lnTo>
                        <a:lnTo>
                          <a:pt x="0" y="60"/>
                        </a:lnTo>
                        <a:lnTo>
                          <a:pt x="36" y="81"/>
                        </a:lnTo>
                        <a:lnTo>
                          <a:pt x="71" y="60"/>
                        </a:lnTo>
                        <a:lnTo>
                          <a:pt x="71"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27" name="Freeform 94">
                    <a:extLst>
                      <a:ext uri="{FF2B5EF4-FFF2-40B4-BE49-F238E27FC236}">
                        <a16:creationId xmlns:a16="http://schemas.microsoft.com/office/drawing/2014/main" id="{455E3EA3-AE8B-489C-A98D-79E7BB7B02C3}"/>
                      </a:ext>
                    </a:extLst>
                  </p:cNvPr>
                  <p:cNvSpPr>
                    <a:spLocks/>
                  </p:cNvSpPr>
                  <p:nvPr/>
                </p:nvSpPr>
                <p:spPr bwMode="auto">
                  <a:xfrm>
                    <a:off x="7615216" y="3400433"/>
                    <a:ext cx="111125" cy="130175"/>
                  </a:xfrm>
                  <a:custGeom>
                    <a:avLst/>
                    <a:gdLst>
                      <a:gd name="T0" fmla="*/ 70 w 70"/>
                      <a:gd name="T1" fmla="*/ 21 h 82"/>
                      <a:gd name="T2" fmla="*/ 36 w 70"/>
                      <a:gd name="T3" fmla="*/ 0 h 82"/>
                      <a:gd name="T4" fmla="*/ 0 w 70"/>
                      <a:gd name="T5" fmla="*/ 21 h 82"/>
                      <a:gd name="T6" fmla="*/ 0 w 70"/>
                      <a:gd name="T7" fmla="*/ 61 h 82"/>
                      <a:gd name="T8" fmla="*/ 36 w 70"/>
                      <a:gd name="T9" fmla="*/ 82 h 82"/>
                      <a:gd name="T10" fmla="*/ 70 w 70"/>
                      <a:gd name="T11" fmla="*/ 61 h 82"/>
                      <a:gd name="T12" fmla="*/ 70 w 70"/>
                      <a:gd name="T13" fmla="*/ 21 h 82"/>
                    </a:gdLst>
                    <a:ahLst/>
                    <a:cxnLst>
                      <a:cxn ang="0">
                        <a:pos x="T0" y="T1"/>
                      </a:cxn>
                      <a:cxn ang="0">
                        <a:pos x="T2" y="T3"/>
                      </a:cxn>
                      <a:cxn ang="0">
                        <a:pos x="T4" y="T5"/>
                      </a:cxn>
                      <a:cxn ang="0">
                        <a:pos x="T6" y="T7"/>
                      </a:cxn>
                      <a:cxn ang="0">
                        <a:pos x="T8" y="T9"/>
                      </a:cxn>
                      <a:cxn ang="0">
                        <a:pos x="T10" y="T11"/>
                      </a:cxn>
                      <a:cxn ang="0">
                        <a:pos x="T12" y="T13"/>
                      </a:cxn>
                    </a:cxnLst>
                    <a:rect l="0" t="0" r="r" b="b"/>
                    <a:pathLst>
                      <a:path w="70" h="82">
                        <a:moveTo>
                          <a:pt x="70" y="21"/>
                        </a:moveTo>
                        <a:lnTo>
                          <a:pt x="36" y="0"/>
                        </a:lnTo>
                        <a:lnTo>
                          <a:pt x="0" y="21"/>
                        </a:lnTo>
                        <a:lnTo>
                          <a:pt x="0" y="61"/>
                        </a:lnTo>
                        <a:lnTo>
                          <a:pt x="36" y="82"/>
                        </a:lnTo>
                        <a:lnTo>
                          <a:pt x="70" y="61"/>
                        </a:lnTo>
                        <a:lnTo>
                          <a:pt x="70"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28" name="Freeform 95">
                    <a:extLst>
                      <a:ext uri="{FF2B5EF4-FFF2-40B4-BE49-F238E27FC236}">
                        <a16:creationId xmlns:a16="http://schemas.microsoft.com/office/drawing/2014/main" id="{573C972B-BA78-4708-87B3-B64A283A9E7F}"/>
                      </a:ext>
                    </a:extLst>
                  </p:cNvPr>
                  <p:cNvSpPr>
                    <a:spLocks/>
                  </p:cNvSpPr>
                  <p:nvPr/>
                </p:nvSpPr>
                <p:spPr bwMode="auto">
                  <a:xfrm>
                    <a:off x="7615211" y="3608397"/>
                    <a:ext cx="111125" cy="127000"/>
                  </a:xfrm>
                  <a:custGeom>
                    <a:avLst/>
                    <a:gdLst>
                      <a:gd name="T0" fmla="*/ 70 w 70"/>
                      <a:gd name="T1" fmla="*/ 19 h 80"/>
                      <a:gd name="T2" fmla="*/ 36 w 70"/>
                      <a:gd name="T3" fmla="*/ 0 h 80"/>
                      <a:gd name="T4" fmla="*/ 0 w 70"/>
                      <a:gd name="T5" fmla="*/ 19 h 80"/>
                      <a:gd name="T6" fmla="*/ 0 w 70"/>
                      <a:gd name="T7" fmla="*/ 59 h 80"/>
                      <a:gd name="T8" fmla="*/ 36 w 70"/>
                      <a:gd name="T9" fmla="*/ 80 h 80"/>
                      <a:gd name="T10" fmla="*/ 70 w 70"/>
                      <a:gd name="T11" fmla="*/ 59 h 80"/>
                      <a:gd name="T12" fmla="*/ 70 w 70"/>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19"/>
                        </a:moveTo>
                        <a:lnTo>
                          <a:pt x="36" y="0"/>
                        </a:lnTo>
                        <a:lnTo>
                          <a:pt x="0" y="19"/>
                        </a:lnTo>
                        <a:lnTo>
                          <a:pt x="0" y="59"/>
                        </a:lnTo>
                        <a:lnTo>
                          <a:pt x="36" y="80"/>
                        </a:lnTo>
                        <a:lnTo>
                          <a:pt x="70" y="59"/>
                        </a:lnTo>
                        <a:lnTo>
                          <a:pt x="70"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29" name="Freeform 96">
                    <a:extLst>
                      <a:ext uri="{FF2B5EF4-FFF2-40B4-BE49-F238E27FC236}">
                        <a16:creationId xmlns:a16="http://schemas.microsoft.com/office/drawing/2014/main" id="{9CA6C473-B09B-452A-822A-98F08779B73E}"/>
                      </a:ext>
                    </a:extLst>
                  </p:cNvPr>
                  <p:cNvSpPr>
                    <a:spLocks/>
                  </p:cNvSpPr>
                  <p:nvPr/>
                </p:nvSpPr>
                <p:spPr bwMode="auto">
                  <a:xfrm>
                    <a:off x="7377091" y="2784484"/>
                    <a:ext cx="111125" cy="128589"/>
                  </a:xfrm>
                  <a:custGeom>
                    <a:avLst/>
                    <a:gdLst>
                      <a:gd name="T0" fmla="*/ 70 w 70"/>
                      <a:gd name="T1" fmla="*/ 20 h 81"/>
                      <a:gd name="T2" fmla="*/ 35 w 70"/>
                      <a:gd name="T3" fmla="*/ 0 h 81"/>
                      <a:gd name="T4" fmla="*/ 0 w 70"/>
                      <a:gd name="T5" fmla="*/ 20 h 81"/>
                      <a:gd name="T6" fmla="*/ 0 w 70"/>
                      <a:gd name="T7" fmla="*/ 60 h 81"/>
                      <a:gd name="T8" fmla="*/ 35 w 70"/>
                      <a:gd name="T9" fmla="*/ 81 h 81"/>
                      <a:gd name="T10" fmla="*/ 70 w 70"/>
                      <a:gd name="T11" fmla="*/ 60 h 81"/>
                      <a:gd name="T12" fmla="*/ 70 w 70"/>
                      <a:gd name="T13" fmla="*/ 20 h 81"/>
                    </a:gdLst>
                    <a:ahLst/>
                    <a:cxnLst>
                      <a:cxn ang="0">
                        <a:pos x="T0" y="T1"/>
                      </a:cxn>
                      <a:cxn ang="0">
                        <a:pos x="T2" y="T3"/>
                      </a:cxn>
                      <a:cxn ang="0">
                        <a:pos x="T4" y="T5"/>
                      </a:cxn>
                      <a:cxn ang="0">
                        <a:pos x="T6" y="T7"/>
                      </a:cxn>
                      <a:cxn ang="0">
                        <a:pos x="T8" y="T9"/>
                      </a:cxn>
                      <a:cxn ang="0">
                        <a:pos x="T10" y="T11"/>
                      </a:cxn>
                      <a:cxn ang="0">
                        <a:pos x="T12" y="T13"/>
                      </a:cxn>
                    </a:cxnLst>
                    <a:rect l="0" t="0" r="r" b="b"/>
                    <a:pathLst>
                      <a:path w="70" h="81">
                        <a:moveTo>
                          <a:pt x="70" y="20"/>
                        </a:moveTo>
                        <a:lnTo>
                          <a:pt x="35" y="0"/>
                        </a:lnTo>
                        <a:lnTo>
                          <a:pt x="0" y="20"/>
                        </a:lnTo>
                        <a:lnTo>
                          <a:pt x="0" y="60"/>
                        </a:lnTo>
                        <a:lnTo>
                          <a:pt x="35" y="81"/>
                        </a:lnTo>
                        <a:lnTo>
                          <a:pt x="70" y="60"/>
                        </a:lnTo>
                        <a:lnTo>
                          <a:pt x="70"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30" name="Freeform 97">
                    <a:extLst>
                      <a:ext uri="{FF2B5EF4-FFF2-40B4-BE49-F238E27FC236}">
                        <a16:creationId xmlns:a16="http://schemas.microsoft.com/office/drawing/2014/main" id="{92F6834E-85C9-43F3-AF3C-008F72D07DC8}"/>
                      </a:ext>
                    </a:extLst>
                  </p:cNvPr>
                  <p:cNvSpPr>
                    <a:spLocks/>
                  </p:cNvSpPr>
                  <p:nvPr/>
                </p:nvSpPr>
                <p:spPr bwMode="auto">
                  <a:xfrm>
                    <a:off x="7437414" y="2887673"/>
                    <a:ext cx="109538" cy="127000"/>
                  </a:xfrm>
                  <a:custGeom>
                    <a:avLst/>
                    <a:gdLst>
                      <a:gd name="T0" fmla="*/ 69 w 69"/>
                      <a:gd name="T1" fmla="*/ 19 h 80"/>
                      <a:gd name="T2" fmla="*/ 34 w 69"/>
                      <a:gd name="T3" fmla="*/ 0 h 80"/>
                      <a:gd name="T4" fmla="*/ 0 w 69"/>
                      <a:gd name="T5" fmla="*/ 19 h 80"/>
                      <a:gd name="T6" fmla="*/ 0 w 69"/>
                      <a:gd name="T7" fmla="*/ 60 h 80"/>
                      <a:gd name="T8" fmla="*/ 34 w 69"/>
                      <a:gd name="T9" fmla="*/ 80 h 80"/>
                      <a:gd name="T10" fmla="*/ 69 w 69"/>
                      <a:gd name="T11" fmla="*/ 60 h 80"/>
                      <a:gd name="T12" fmla="*/ 69 w 69"/>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19"/>
                        </a:moveTo>
                        <a:lnTo>
                          <a:pt x="34" y="0"/>
                        </a:lnTo>
                        <a:lnTo>
                          <a:pt x="0" y="19"/>
                        </a:lnTo>
                        <a:lnTo>
                          <a:pt x="0" y="60"/>
                        </a:lnTo>
                        <a:lnTo>
                          <a:pt x="34" y="80"/>
                        </a:lnTo>
                        <a:lnTo>
                          <a:pt x="69" y="60"/>
                        </a:lnTo>
                        <a:lnTo>
                          <a:pt x="69"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31" name="Freeform 98">
                    <a:extLst>
                      <a:ext uri="{FF2B5EF4-FFF2-40B4-BE49-F238E27FC236}">
                        <a16:creationId xmlns:a16="http://schemas.microsoft.com/office/drawing/2014/main" id="{373FC8F0-93C9-4E89-8E97-0718B2857E5A}"/>
                      </a:ext>
                    </a:extLst>
                  </p:cNvPr>
                  <p:cNvSpPr>
                    <a:spLocks/>
                  </p:cNvSpPr>
                  <p:nvPr/>
                </p:nvSpPr>
                <p:spPr bwMode="auto">
                  <a:xfrm>
                    <a:off x="7437415" y="3092460"/>
                    <a:ext cx="109538" cy="128589"/>
                  </a:xfrm>
                  <a:custGeom>
                    <a:avLst/>
                    <a:gdLst>
                      <a:gd name="T0" fmla="*/ 69 w 69"/>
                      <a:gd name="T1" fmla="*/ 21 h 81"/>
                      <a:gd name="T2" fmla="*/ 34 w 69"/>
                      <a:gd name="T3" fmla="*/ 0 h 81"/>
                      <a:gd name="T4" fmla="*/ 0 w 69"/>
                      <a:gd name="T5" fmla="*/ 21 h 81"/>
                      <a:gd name="T6" fmla="*/ 0 w 69"/>
                      <a:gd name="T7" fmla="*/ 61 h 81"/>
                      <a:gd name="T8" fmla="*/ 34 w 69"/>
                      <a:gd name="T9" fmla="*/ 81 h 81"/>
                      <a:gd name="T10" fmla="*/ 69 w 69"/>
                      <a:gd name="T11" fmla="*/ 61 h 81"/>
                      <a:gd name="T12" fmla="*/ 69 w 69"/>
                      <a:gd name="T13" fmla="*/ 21 h 81"/>
                    </a:gdLst>
                    <a:ahLst/>
                    <a:cxnLst>
                      <a:cxn ang="0">
                        <a:pos x="T0" y="T1"/>
                      </a:cxn>
                      <a:cxn ang="0">
                        <a:pos x="T2" y="T3"/>
                      </a:cxn>
                      <a:cxn ang="0">
                        <a:pos x="T4" y="T5"/>
                      </a:cxn>
                      <a:cxn ang="0">
                        <a:pos x="T6" y="T7"/>
                      </a:cxn>
                      <a:cxn ang="0">
                        <a:pos x="T8" y="T9"/>
                      </a:cxn>
                      <a:cxn ang="0">
                        <a:pos x="T10" y="T11"/>
                      </a:cxn>
                      <a:cxn ang="0">
                        <a:pos x="T12" y="T13"/>
                      </a:cxn>
                    </a:cxnLst>
                    <a:rect l="0" t="0" r="r" b="b"/>
                    <a:pathLst>
                      <a:path w="69" h="81">
                        <a:moveTo>
                          <a:pt x="69" y="21"/>
                        </a:moveTo>
                        <a:lnTo>
                          <a:pt x="34" y="0"/>
                        </a:lnTo>
                        <a:lnTo>
                          <a:pt x="0" y="21"/>
                        </a:lnTo>
                        <a:lnTo>
                          <a:pt x="0" y="61"/>
                        </a:lnTo>
                        <a:lnTo>
                          <a:pt x="34" y="81"/>
                        </a:lnTo>
                        <a:lnTo>
                          <a:pt x="69" y="61"/>
                        </a:lnTo>
                        <a:lnTo>
                          <a:pt x="69"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32" name="Freeform 99">
                    <a:extLst>
                      <a:ext uri="{FF2B5EF4-FFF2-40B4-BE49-F238E27FC236}">
                        <a16:creationId xmlns:a16="http://schemas.microsoft.com/office/drawing/2014/main" id="{46B881EB-5E60-4D00-888C-75D16D49BBEB}"/>
                      </a:ext>
                    </a:extLst>
                  </p:cNvPr>
                  <p:cNvSpPr>
                    <a:spLocks/>
                  </p:cNvSpPr>
                  <p:nvPr/>
                </p:nvSpPr>
                <p:spPr bwMode="auto">
                  <a:xfrm>
                    <a:off x="7497740" y="2990860"/>
                    <a:ext cx="109538" cy="127000"/>
                  </a:xfrm>
                  <a:custGeom>
                    <a:avLst/>
                    <a:gdLst>
                      <a:gd name="T0" fmla="*/ 69 w 69"/>
                      <a:gd name="T1" fmla="*/ 19 h 80"/>
                      <a:gd name="T2" fmla="*/ 34 w 69"/>
                      <a:gd name="T3" fmla="*/ 0 h 80"/>
                      <a:gd name="T4" fmla="*/ 0 w 69"/>
                      <a:gd name="T5" fmla="*/ 19 h 80"/>
                      <a:gd name="T6" fmla="*/ 0 w 69"/>
                      <a:gd name="T7" fmla="*/ 59 h 80"/>
                      <a:gd name="T8" fmla="*/ 34 w 69"/>
                      <a:gd name="T9" fmla="*/ 80 h 80"/>
                      <a:gd name="T10" fmla="*/ 69 w 69"/>
                      <a:gd name="T11" fmla="*/ 59 h 80"/>
                      <a:gd name="T12" fmla="*/ 69 w 69"/>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19"/>
                        </a:moveTo>
                        <a:lnTo>
                          <a:pt x="34" y="0"/>
                        </a:lnTo>
                        <a:lnTo>
                          <a:pt x="0" y="19"/>
                        </a:lnTo>
                        <a:lnTo>
                          <a:pt x="0" y="59"/>
                        </a:lnTo>
                        <a:lnTo>
                          <a:pt x="34" y="80"/>
                        </a:lnTo>
                        <a:lnTo>
                          <a:pt x="69" y="59"/>
                        </a:lnTo>
                        <a:lnTo>
                          <a:pt x="69"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33" name="Freeform 100">
                    <a:extLst>
                      <a:ext uri="{FF2B5EF4-FFF2-40B4-BE49-F238E27FC236}">
                        <a16:creationId xmlns:a16="http://schemas.microsoft.com/office/drawing/2014/main" id="{AD4A1BDE-8E27-4E4B-A2DF-D683E9EF0B4B}"/>
                      </a:ext>
                    </a:extLst>
                  </p:cNvPr>
                  <p:cNvSpPr>
                    <a:spLocks/>
                  </p:cNvSpPr>
                  <p:nvPr/>
                </p:nvSpPr>
                <p:spPr bwMode="auto">
                  <a:xfrm>
                    <a:off x="7437414" y="3298836"/>
                    <a:ext cx="109538" cy="127000"/>
                  </a:xfrm>
                  <a:custGeom>
                    <a:avLst/>
                    <a:gdLst>
                      <a:gd name="T0" fmla="*/ 69 w 69"/>
                      <a:gd name="T1" fmla="*/ 20 h 80"/>
                      <a:gd name="T2" fmla="*/ 34 w 69"/>
                      <a:gd name="T3" fmla="*/ 0 h 80"/>
                      <a:gd name="T4" fmla="*/ 0 w 69"/>
                      <a:gd name="T5" fmla="*/ 20 h 80"/>
                      <a:gd name="T6" fmla="*/ 0 w 69"/>
                      <a:gd name="T7" fmla="*/ 61 h 80"/>
                      <a:gd name="T8" fmla="*/ 34 w 69"/>
                      <a:gd name="T9" fmla="*/ 80 h 80"/>
                      <a:gd name="T10" fmla="*/ 69 w 69"/>
                      <a:gd name="T11" fmla="*/ 61 h 80"/>
                      <a:gd name="T12" fmla="*/ 69 w 69"/>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20"/>
                        </a:moveTo>
                        <a:lnTo>
                          <a:pt x="34" y="0"/>
                        </a:lnTo>
                        <a:lnTo>
                          <a:pt x="0" y="20"/>
                        </a:lnTo>
                        <a:lnTo>
                          <a:pt x="0" y="61"/>
                        </a:lnTo>
                        <a:lnTo>
                          <a:pt x="34" y="80"/>
                        </a:lnTo>
                        <a:lnTo>
                          <a:pt x="69" y="61"/>
                        </a:lnTo>
                        <a:lnTo>
                          <a:pt x="69"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34" name="Freeform 101">
                    <a:extLst>
                      <a:ext uri="{FF2B5EF4-FFF2-40B4-BE49-F238E27FC236}">
                        <a16:creationId xmlns:a16="http://schemas.microsoft.com/office/drawing/2014/main" id="{F5C99F4A-80F3-49DC-A3C8-CFAB9E1741AA}"/>
                      </a:ext>
                    </a:extLst>
                  </p:cNvPr>
                  <p:cNvSpPr>
                    <a:spLocks/>
                  </p:cNvSpPr>
                  <p:nvPr/>
                </p:nvSpPr>
                <p:spPr bwMode="auto">
                  <a:xfrm>
                    <a:off x="7497740" y="3195649"/>
                    <a:ext cx="109538" cy="127000"/>
                  </a:xfrm>
                  <a:custGeom>
                    <a:avLst/>
                    <a:gdLst>
                      <a:gd name="T0" fmla="*/ 69 w 69"/>
                      <a:gd name="T1" fmla="*/ 21 h 80"/>
                      <a:gd name="T2" fmla="*/ 34 w 69"/>
                      <a:gd name="T3" fmla="*/ 0 h 80"/>
                      <a:gd name="T4" fmla="*/ 0 w 69"/>
                      <a:gd name="T5" fmla="*/ 21 h 80"/>
                      <a:gd name="T6" fmla="*/ 0 w 69"/>
                      <a:gd name="T7" fmla="*/ 61 h 80"/>
                      <a:gd name="T8" fmla="*/ 34 w 69"/>
                      <a:gd name="T9" fmla="*/ 80 h 80"/>
                      <a:gd name="T10" fmla="*/ 69 w 69"/>
                      <a:gd name="T11" fmla="*/ 61 h 80"/>
                      <a:gd name="T12" fmla="*/ 69 w 69"/>
                      <a:gd name="T13" fmla="*/ 21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21"/>
                        </a:moveTo>
                        <a:lnTo>
                          <a:pt x="34" y="0"/>
                        </a:lnTo>
                        <a:lnTo>
                          <a:pt x="0" y="21"/>
                        </a:lnTo>
                        <a:lnTo>
                          <a:pt x="0" y="61"/>
                        </a:lnTo>
                        <a:lnTo>
                          <a:pt x="34" y="80"/>
                        </a:lnTo>
                        <a:lnTo>
                          <a:pt x="69" y="61"/>
                        </a:lnTo>
                        <a:lnTo>
                          <a:pt x="69"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35" name="Freeform 102">
                    <a:extLst>
                      <a:ext uri="{FF2B5EF4-FFF2-40B4-BE49-F238E27FC236}">
                        <a16:creationId xmlns:a16="http://schemas.microsoft.com/office/drawing/2014/main" id="{EC1FFF66-51EC-47E3-9337-AACBFE3EB5A3}"/>
                      </a:ext>
                    </a:extLst>
                  </p:cNvPr>
                  <p:cNvSpPr>
                    <a:spLocks/>
                  </p:cNvSpPr>
                  <p:nvPr/>
                </p:nvSpPr>
                <p:spPr bwMode="auto">
                  <a:xfrm>
                    <a:off x="7437415" y="3505211"/>
                    <a:ext cx="109538" cy="128589"/>
                  </a:xfrm>
                  <a:custGeom>
                    <a:avLst/>
                    <a:gdLst>
                      <a:gd name="T0" fmla="*/ 69 w 69"/>
                      <a:gd name="T1" fmla="*/ 20 h 81"/>
                      <a:gd name="T2" fmla="*/ 34 w 69"/>
                      <a:gd name="T3" fmla="*/ 0 h 81"/>
                      <a:gd name="T4" fmla="*/ 0 w 69"/>
                      <a:gd name="T5" fmla="*/ 20 h 81"/>
                      <a:gd name="T6" fmla="*/ 0 w 69"/>
                      <a:gd name="T7" fmla="*/ 60 h 81"/>
                      <a:gd name="T8" fmla="*/ 34 w 69"/>
                      <a:gd name="T9" fmla="*/ 81 h 81"/>
                      <a:gd name="T10" fmla="*/ 69 w 69"/>
                      <a:gd name="T11" fmla="*/ 60 h 81"/>
                      <a:gd name="T12" fmla="*/ 69 w 69"/>
                      <a:gd name="T13" fmla="*/ 20 h 81"/>
                    </a:gdLst>
                    <a:ahLst/>
                    <a:cxnLst>
                      <a:cxn ang="0">
                        <a:pos x="T0" y="T1"/>
                      </a:cxn>
                      <a:cxn ang="0">
                        <a:pos x="T2" y="T3"/>
                      </a:cxn>
                      <a:cxn ang="0">
                        <a:pos x="T4" y="T5"/>
                      </a:cxn>
                      <a:cxn ang="0">
                        <a:pos x="T6" y="T7"/>
                      </a:cxn>
                      <a:cxn ang="0">
                        <a:pos x="T8" y="T9"/>
                      </a:cxn>
                      <a:cxn ang="0">
                        <a:pos x="T10" y="T11"/>
                      </a:cxn>
                      <a:cxn ang="0">
                        <a:pos x="T12" y="T13"/>
                      </a:cxn>
                    </a:cxnLst>
                    <a:rect l="0" t="0" r="r" b="b"/>
                    <a:pathLst>
                      <a:path w="69" h="81">
                        <a:moveTo>
                          <a:pt x="69" y="20"/>
                        </a:moveTo>
                        <a:lnTo>
                          <a:pt x="34" y="0"/>
                        </a:lnTo>
                        <a:lnTo>
                          <a:pt x="0" y="20"/>
                        </a:lnTo>
                        <a:lnTo>
                          <a:pt x="0" y="60"/>
                        </a:lnTo>
                        <a:lnTo>
                          <a:pt x="34" y="81"/>
                        </a:lnTo>
                        <a:lnTo>
                          <a:pt x="69" y="60"/>
                        </a:lnTo>
                        <a:lnTo>
                          <a:pt x="69" y="20"/>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36" name="Freeform 103">
                    <a:extLst>
                      <a:ext uri="{FF2B5EF4-FFF2-40B4-BE49-F238E27FC236}">
                        <a16:creationId xmlns:a16="http://schemas.microsoft.com/office/drawing/2014/main" id="{82A6956A-D905-47A0-9C88-022EF277311E}"/>
                      </a:ext>
                    </a:extLst>
                  </p:cNvPr>
                  <p:cNvSpPr>
                    <a:spLocks/>
                  </p:cNvSpPr>
                  <p:nvPr/>
                </p:nvSpPr>
                <p:spPr bwMode="auto">
                  <a:xfrm>
                    <a:off x="7497739" y="3400437"/>
                    <a:ext cx="109538" cy="130175"/>
                  </a:xfrm>
                  <a:custGeom>
                    <a:avLst/>
                    <a:gdLst>
                      <a:gd name="T0" fmla="*/ 69 w 69"/>
                      <a:gd name="T1" fmla="*/ 21 h 82"/>
                      <a:gd name="T2" fmla="*/ 34 w 69"/>
                      <a:gd name="T3" fmla="*/ 0 h 82"/>
                      <a:gd name="T4" fmla="*/ 0 w 69"/>
                      <a:gd name="T5" fmla="*/ 21 h 82"/>
                      <a:gd name="T6" fmla="*/ 0 w 69"/>
                      <a:gd name="T7" fmla="*/ 61 h 82"/>
                      <a:gd name="T8" fmla="*/ 34 w 69"/>
                      <a:gd name="T9" fmla="*/ 82 h 82"/>
                      <a:gd name="T10" fmla="*/ 69 w 69"/>
                      <a:gd name="T11" fmla="*/ 61 h 82"/>
                      <a:gd name="T12" fmla="*/ 69 w 69"/>
                      <a:gd name="T13" fmla="*/ 21 h 82"/>
                    </a:gdLst>
                    <a:ahLst/>
                    <a:cxnLst>
                      <a:cxn ang="0">
                        <a:pos x="T0" y="T1"/>
                      </a:cxn>
                      <a:cxn ang="0">
                        <a:pos x="T2" y="T3"/>
                      </a:cxn>
                      <a:cxn ang="0">
                        <a:pos x="T4" y="T5"/>
                      </a:cxn>
                      <a:cxn ang="0">
                        <a:pos x="T6" y="T7"/>
                      </a:cxn>
                      <a:cxn ang="0">
                        <a:pos x="T8" y="T9"/>
                      </a:cxn>
                      <a:cxn ang="0">
                        <a:pos x="T10" y="T11"/>
                      </a:cxn>
                      <a:cxn ang="0">
                        <a:pos x="T12" y="T13"/>
                      </a:cxn>
                    </a:cxnLst>
                    <a:rect l="0" t="0" r="r" b="b"/>
                    <a:pathLst>
                      <a:path w="69" h="82">
                        <a:moveTo>
                          <a:pt x="69" y="21"/>
                        </a:moveTo>
                        <a:lnTo>
                          <a:pt x="34" y="0"/>
                        </a:lnTo>
                        <a:lnTo>
                          <a:pt x="0" y="21"/>
                        </a:lnTo>
                        <a:lnTo>
                          <a:pt x="0" y="61"/>
                        </a:lnTo>
                        <a:lnTo>
                          <a:pt x="34" y="82"/>
                        </a:lnTo>
                        <a:lnTo>
                          <a:pt x="69" y="61"/>
                        </a:lnTo>
                        <a:lnTo>
                          <a:pt x="69" y="21"/>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37" name="Freeform 104">
                    <a:extLst>
                      <a:ext uri="{FF2B5EF4-FFF2-40B4-BE49-F238E27FC236}">
                        <a16:creationId xmlns:a16="http://schemas.microsoft.com/office/drawing/2014/main" id="{0DE1ECB7-1BD5-404B-A4A2-A52DD409ABC9}"/>
                      </a:ext>
                    </a:extLst>
                  </p:cNvPr>
                  <p:cNvSpPr>
                    <a:spLocks/>
                  </p:cNvSpPr>
                  <p:nvPr/>
                </p:nvSpPr>
                <p:spPr bwMode="auto">
                  <a:xfrm>
                    <a:off x="7497748" y="3608402"/>
                    <a:ext cx="109538" cy="127000"/>
                  </a:xfrm>
                  <a:custGeom>
                    <a:avLst/>
                    <a:gdLst>
                      <a:gd name="T0" fmla="*/ 69 w 69"/>
                      <a:gd name="T1" fmla="*/ 19 h 80"/>
                      <a:gd name="T2" fmla="*/ 34 w 69"/>
                      <a:gd name="T3" fmla="*/ 0 h 80"/>
                      <a:gd name="T4" fmla="*/ 0 w 69"/>
                      <a:gd name="T5" fmla="*/ 19 h 80"/>
                      <a:gd name="T6" fmla="*/ 0 w 69"/>
                      <a:gd name="T7" fmla="*/ 59 h 80"/>
                      <a:gd name="T8" fmla="*/ 34 w 69"/>
                      <a:gd name="T9" fmla="*/ 80 h 80"/>
                      <a:gd name="T10" fmla="*/ 69 w 69"/>
                      <a:gd name="T11" fmla="*/ 59 h 80"/>
                      <a:gd name="T12" fmla="*/ 69 w 69"/>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69" y="19"/>
                        </a:moveTo>
                        <a:lnTo>
                          <a:pt x="34" y="0"/>
                        </a:lnTo>
                        <a:lnTo>
                          <a:pt x="0" y="19"/>
                        </a:lnTo>
                        <a:lnTo>
                          <a:pt x="0" y="59"/>
                        </a:lnTo>
                        <a:lnTo>
                          <a:pt x="34" y="80"/>
                        </a:lnTo>
                        <a:lnTo>
                          <a:pt x="69" y="59"/>
                        </a:lnTo>
                        <a:lnTo>
                          <a:pt x="69"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38" name="Freeform 105">
                    <a:extLst>
                      <a:ext uri="{FF2B5EF4-FFF2-40B4-BE49-F238E27FC236}">
                        <a16:creationId xmlns:a16="http://schemas.microsoft.com/office/drawing/2014/main" id="{39A64152-5509-4B7F-AE91-881F36CD7F7A}"/>
                      </a:ext>
                    </a:extLst>
                  </p:cNvPr>
                  <p:cNvSpPr>
                    <a:spLocks/>
                  </p:cNvSpPr>
                  <p:nvPr/>
                </p:nvSpPr>
                <p:spPr bwMode="auto">
                  <a:xfrm>
                    <a:off x="7377113" y="2990849"/>
                    <a:ext cx="111125" cy="127000"/>
                  </a:xfrm>
                  <a:custGeom>
                    <a:avLst/>
                    <a:gdLst>
                      <a:gd name="T0" fmla="*/ 70 w 70"/>
                      <a:gd name="T1" fmla="*/ 19 h 80"/>
                      <a:gd name="T2" fmla="*/ 35 w 70"/>
                      <a:gd name="T3" fmla="*/ 0 h 80"/>
                      <a:gd name="T4" fmla="*/ 0 w 70"/>
                      <a:gd name="T5" fmla="*/ 19 h 80"/>
                      <a:gd name="T6" fmla="*/ 0 w 70"/>
                      <a:gd name="T7" fmla="*/ 59 h 80"/>
                      <a:gd name="T8" fmla="*/ 35 w 70"/>
                      <a:gd name="T9" fmla="*/ 80 h 80"/>
                      <a:gd name="T10" fmla="*/ 70 w 70"/>
                      <a:gd name="T11" fmla="*/ 59 h 80"/>
                      <a:gd name="T12" fmla="*/ 70 w 70"/>
                      <a:gd name="T13" fmla="*/ 19 h 80"/>
                    </a:gdLst>
                    <a:ahLst/>
                    <a:cxnLst>
                      <a:cxn ang="0">
                        <a:pos x="T0" y="T1"/>
                      </a:cxn>
                      <a:cxn ang="0">
                        <a:pos x="T2" y="T3"/>
                      </a:cxn>
                      <a:cxn ang="0">
                        <a:pos x="T4" y="T5"/>
                      </a:cxn>
                      <a:cxn ang="0">
                        <a:pos x="T6" y="T7"/>
                      </a:cxn>
                      <a:cxn ang="0">
                        <a:pos x="T8" y="T9"/>
                      </a:cxn>
                      <a:cxn ang="0">
                        <a:pos x="T10" y="T11"/>
                      </a:cxn>
                      <a:cxn ang="0">
                        <a:pos x="T12" y="T13"/>
                      </a:cxn>
                    </a:cxnLst>
                    <a:rect l="0" t="0" r="r" b="b"/>
                    <a:pathLst>
                      <a:path w="70" h="80">
                        <a:moveTo>
                          <a:pt x="70" y="19"/>
                        </a:moveTo>
                        <a:lnTo>
                          <a:pt x="35" y="0"/>
                        </a:lnTo>
                        <a:lnTo>
                          <a:pt x="0" y="19"/>
                        </a:lnTo>
                        <a:lnTo>
                          <a:pt x="0" y="59"/>
                        </a:lnTo>
                        <a:lnTo>
                          <a:pt x="35" y="80"/>
                        </a:lnTo>
                        <a:lnTo>
                          <a:pt x="70" y="59"/>
                        </a:lnTo>
                        <a:lnTo>
                          <a:pt x="70" y="19"/>
                        </a:lnTo>
                        <a:close/>
                      </a:path>
                    </a:pathLst>
                  </a:custGeom>
                  <a:grpFill/>
                  <a:ln w="3175">
                    <a:solidFill>
                      <a:srgbClr val="296004"/>
                    </a:solidFill>
                    <a:round/>
                    <a:headEnd/>
                    <a:tailEnd/>
                  </a:ln>
                </p:spPr>
                <p:txBody>
                  <a:bodyPr vert="horz" wrap="square" lIns="101600" tIns="50800" rIns="101600" bIns="50800" numCol="1" anchor="t" anchorCtr="0" compatLnSpc="1">
                    <a:prstTxWarp prst="textNoShape">
                      <a:avLst/>
                    </a:prstTxWarp>
                  </a:bodyPr>
                  <a:lstStyle/>
                  <a:p>
                    <a:pPr marL="0" marR="0" lvl="0" indent="0" defTabSz="9144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grpSp>
        <p:sp>
          <p:nvSpPr>
            <p:cNvPr id="791" name="Oval 790">
              <a:extLst>
                <a:ext uri="{FF2B5EF4-FFF2-40B4-BE49-F238E27FC236}">
                  <a16:creationId xmlns:a16="http://schemas.microsoft.com/office/drawing/2014/main" id="{6AEBDD4E-6383-4BD7-A1ED-D08B551BB972}"/>
                </a:ext>
              </a:extLst>
            </p:cNvPr>
            <p:cNvSpPr/>
            <p:nvPr/>
          </p:nvSpPr>
          <p:spPr bwMode="auto">
            <a:xfrm>
              <a:off x="10067228" y="1671107"/>
              <a:ext cx="1130291" cy="1130291"/>
            </a:xfrm>
            <a:prstGeom prst="ellipse">
              <a:avLst/>
            </a:prstGeom>
            <a:gradFill>
              <a:gsLst>
                <a:gs pos="15000">
                  <a:srgbClr val="CC0000">
                    <a:lumMod val="20000"/>
                    <a:lumOff val="80000"/>
                    <a:alpha val="90000"/>
                  </a:srgbClr>
                </a:gs>
                <a:gs pos="100000">
                  <a:srgbClr val="CC0000">
                    <a:lumMod val="20000"/>
                    <a:lumOff val="80000"/>
                    <a:alpha val="0"/>
                  </a:srgbClr>
                </a:gs>
              </a:gsLst>
              <a:path path="circle">
                <a:fillToRect l="50000" t="50000" r="50000" b="50000"/>
              </a:path>
            </a:gradFill>
            <a:ln w="44450" cap="flat" cmpd="sng" algn="ctr">
              <a:noFill/>
              <a:prstDash val="solid"/>
              <a:miter lim="800000"/>
            </a:ln>
            <a:effectLst/>
          </p:spPr>
          <p:txBody>
            <a:bodyPr lIns="91436" tIns="45719" rIns="91436" bIns="45719"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grpSp>
          <p:nvGrpSpPr>
            <p:cNvPr id="792" name="Group 1559">
              <a:extLst>
                <a:ext uri="{FF2B5EF4-FFF2-40B4-BE49-F238E27FC236}">
                  <a16:creationId xmlns:a16="http://schemas.microsoft.com/office/drawing/2014/main" id="{F0684364-B0EB-4C6D-88D2-775A15F50A58}"/>
                </a:ext>
              </a:extLst>
            </p:cNvPr>
            <p:cNvGrpSpPr>
              <a:grpSpLocks/>
            </p:cNvGrpSpPr>
            <p:nvPr/>
          </p:nvGrpSpPr>
          <p:grpSpPr bwMode="auto">
            <a:xfrm>
              <a:off x="10181638" y="1798607"/>
              <a:ext cx="901468" cy="875291"/>
              <a:chOff x="7284243" y="5604826"/>
              <a:chExt cx="457200" cy="457200"/>
            </a:xfrm>
          </p:grpSpPr>
          <p:cxnSp>
            <p:nvCxnSpPr>
              <p:cNvPr id="793" name="Straight Connector 1560">
                <a:extLst>
                  <a:ext uri="{FF2B5EF4-FFF2-40B4-BE49-F238E27FC236}">
                    <a16:creationId xmlns:a16="http://schemas.microsoft.com/office/drawing/2014/main" id="{B4A17B34-4933-48FA-AD48-59D34BDC950E}"/>
                  </a:ext>
                </a:extLst>
              </p:cNvPr>
              <p:cNvCxnSpPr>
                <a:cxnSpLocks noChangeShapeType="1"/>
              </p:cNvCxnSpPr>
              <p:nvPr/>
            </p:nvCxnSpPr>
            <p:spPr bwMode="auto">
              <a:xfrm>
                <a:off x="7284243" y="5604826"/>
                <a:ext cx="457200" cy="457200"/>
              </a:xfrm>
              <a:prstGeom prst="line">
                <a:avLst/>
              </a:prstGeom>
              <a:noFill/>
              <a:ln w="63500" algn="ctr">
                <a:solidFill>
                  <a:srgbClr val="0972C9"/>
                </a:solidFill>
                <a:miter lim="800000"/>
                <a:headEnd/>
                <a:tailEnd/>
              </a:ln>
              <a:extLst>
                <a:ext uri="{909E8E84-426E-40DD-AFC4-6F175D3DCCD1}">
                  <a14:hiddenFill xmlns:a14="http://schemas.microsoft.com/office/drawing/2010/main">
                    <a:noFill/>
                  </a14:hiddenFill>
                </a:ext>
              </a:extLst>
            </p:spPr>
          </p:cxnSp>
          <p:cxnSp>
            <p:nvCxnSpPr>
              <p:cNvPr id="794" name="Straight Connector 1561">
                <a:extLst>
                  <a:ext uri="{FF2B5EF4-FFF2-40B4-BE49-F238E27FC236}">
                    <a16:creationId xmlns:a16="http://schemas.microsoft.com/office/drawing/2014/main" id="{97FBD6F9-7D6F-4209-8B06-D834AFB72333}"/>
                  </a:ext>
                </a:extLst>
              </p:cNvPr>
              <p:cNvCxnSpPr>
                <a:cxnSpLocks noChangeShapeType="1"/>
              </p:cNvCxnSpPr>
              <p:nvPr/>
            </p:nvCxnSpPr>
            <p:spPr bwMode="auto">
              <a:xfrm flipH="1">
                <a:off x="7284243" y="5604826"/>
                <a:ext cx="457200" cy="457200"/>
              </a:xfrm>
              <a:prstGeom prst="line">
                <a:avLst/>
              </a:prstGeom>
              <a:noFill/>
              <a:ln w="63500" algn="ctr">
                <a:solidFill>
                  <a:srgbClr val="0972C9"/>
                </a:solidFill>
                <a:miter lim="800000"/>
                <a:headEnd/>
                <a:tailEnd/>
              </a:ln>
              <a:extLst>
                <a:ext uri="{909E8E84-426E-40DD-AFC4-6F175D3DCCD1}">
                  <a14:hiddenFill xmlns:a14="http://schemas.microsoft.com/office/drawing/2010/main">
                    <a:noFill/>
                  </a14:hiddenFill>
                </a:ext>
              </a:extLst>
            </p:spPr>
          </p:cxnSp>
        </p:grpSp>
        <p:cxnSp>
          <p:nvCxnSpPr>
            <p:cNvPr id="795" name="Straight Connector 1611">
              <a:extLst>
                <a:ext uri="{FF2B5EF4-FFF2-40B4-BE49-F238E27FC236}">
                  <a16:creationId xmlns:a16="http://schemas.microsoft.com/office/drawing/2014/main" id="{354830C6-E684-48D1-ABE9-D6C041E70F65}"/>
                </a:ext>
              </a:extLst>
            </p:cNvPr>
            <p:cNvCxnSpPr>
              <a:cxnSpLocks noChangeShapeType="1"/>
            </p:cNvCxnSpPr>
            <p:nvPr/>
          </p:nvCxnSpPr>
          <p:spPr bwMode="auto">
            <a:xfrm>
              <a:off x="8575335" y="2236251"/>
              <a:ext cx="1313115" cy="0"/>
            </a:xfrm>
            <a:prstGeom prst="line">
              <a:avLst/>
            </a:prstGeom>
            <a:noFill/>
            <a:ln w="38100" algn="ctr">
              <a:solidFill>
                <a:srgbClr val="595959"/>
              </a:solidFill>
              <a:miter lim="800000"/>
              <a:headEnd/>
              <a:tailEnd type="triangle" w="med" len="med"/>
            </a:ln>
            <a:extLst>
              <a:ext uri="{909E8E84-426E-40DD-AFC4-6F175D3DCCD1}">
                <a14:hiddenFill xmlns:a14="http://schemas.microsoft.com/office/drawing/2010/main">
                  <a:noFill/>
                </a14:hiddenFill>
              </a:ext>
            </a:extLst>
          </p:spPr>
        </p:cxnSp>
        <p:sp>
          <p:nvSpPr>
            <p:cNvPr id="796" name="TextBox 795">
              <a:extLst>
                <a:ext uri="{FF2B5EF4-FFF2-40B4-BE49-F238E27FC236}">
                  <a16:creationId xmlns:a16="http://schemas.microsoft.com/office/drawing/2014/main" id="{FD7D2085-F4D3-440D-A066-A0A5439145D2}"/>
                </a:ext>
              </a:extLst>
            </p:cNvPr>
            <p:cNvSpPr txBox="1"/>
            <p:nvPr/>
          </p:nvSpPr>
          <p:spPr>
            <a:xfrm flipH="1">
              <a:off x="4021871" y="5741177"/>
              <a:ext cx="2065331" cy="461663"/>
            </a:xfrm>
            <a:prstGeom prst="rect">
              <a:avLst/>
            </a:prstGeom>
            <a:solidFill>
              <a:srgbClr val="0972C9"/>
            </a:solidFill>
            <a:ln>
              <a:noFill/>
            </a:ln>
          </p:spPr>
          <p:txBody>
            <a:bodyPr lIns="91436" tIns="45719" rIns="91436" bIns="45719" anchor="ctr">
              <a:spAutoFit/>
            </a:bodyPr>
            <a:lstStyle/>
            <a:p>
              <a:pPr marL="0" marR="0" lvl="0" indent="0" algn="ctr" defTabSz="121905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rPr>
                <a:t>LEN</a:t>
              </a:r>
            </a:p>
          </p:txBody>
        </p:sp>
        <p:sp>
          <p:nvSpPr>
            <p:cNvPr id="797" name="TextBox 796">
              <a:extLst>
                <a:ext uri="{FF2B5EF4-FFF2-40B4-BE49-F238E27FC236}">
                  <a16:creationId xmlns:a16="http://schemas.microsoft.com/office/drawing/2014/main" id="{A18AB5DC-E5F1-4FA6-A5C7-6A12C3A06CE3}"/>
                </a:ext>
              </a:extLst>
            </p:cNvPr>
            <p:cNvSpPr txBox="1"/>
            <p:nvPr/>
          </p:nvSpPr>
          <p:spPr>
            <a:xfrm>
              <a:off x="788804" y="4899785"/>
              <a:ext cx="2389682" cy="498726"/>
            </a:xfrm>
            <a:prstGeom prst="rect">
              <a:avLst/>
            </a:prstGeom>
            <a:solidFill>
              <a:srgbClr val="FFC2C2">
                <a:alpha val="75000"/>
              </a:srgbClr>
            </a:solidFill>
            <a:ln>
              <a:noFill/>
            </a:ln>
          </p:spPr>
          <p:txBody>
            <a:bodyPr wrap="square" lIns="91440" tIns="45720" rIns="91440" bIns="45720" anchor="ctr">
              <a:spAutoFit/>
            </a:bodyPr>
            <a:lstStyle/>
            <a:p>
              <a:pPr marL="0" marR="0" lvl="0" indent="0" algn="ctr" defTabSz="1219050" eaLnBrk="1" fontAlgn="auto" latinLnBrk="0" hangingPunct="1">
                <a:lnSpc>
                  <a:spcPct val="9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990000"/>
                  </a:solidFill>
                  <a:effectLst/>
                  <a:uLnTx/>
                  <a:uFillTx/>
                </a:rPr>
                <a:t>Capsid disassembly and nuclear transport</a:t>
              </a:r>
            </a:p>
          </p:txBody>
        </p:sp>
        <p:grpSp>
          <p:nvGrpSpPr>
            <p:cNvPr id="798" name="Group 797">
              <a:extLst>
                <a:ext uri="{FF2B5EF4-FFF2-40B4-BE49-F238E27FC236}">
                  <a16:creationId xmlns:a16="http://schemas.microsoft.com/office/drawing/2014/main" id="{86136883-E2E8-4C6F-9369-B9FB5F12C682}"/>
                </a:ext>
              </a:extLst>
            </p:cNvPr>
            <p:cNvGrpSpPr/>
            <p:nvPr/>
          </p:nvGrpSpPr>
          <p:grpSpPr>
            <a:xfrm>
              <a:off x="4497927" y="5342510"/>
              <a:ext cx="1351659" cy="103977"/>
              <a:chOff x="5021706" y="4564291"/>
              <a:chExt cx="1444585" cy="111125"/>
            </a:xfrm>
          </p:grpSpPr>
          <p:cxnSp>
            <p:nvCxnSpPr>
              <p:cNvPr id="799" name="Straight Connector 1612">
                <a:extLst>
                  <a:ext uri="{FF2B5EF4-FFF2-40B4-BE49-F238E27FC236}">
                    <a16:creationId xmlns:a16="http://schemas.microsoft.com/office/drawing/2014/main" id="{63EF949A-0FB3-4A38-BB33-A5CE0AAD84DD}"/>
                  </a:ext>
                </a:extLst>
              </p:cNvPr>
              <p:cNvCxnSpPr>
                <a:cxnSpLocks noChangeShapeType="1"/>
              </p:cNvCxnSpPr>
              <p:nvPr/>
            </p:nvCxnSpPr>
            <p:spPr bwMode="auto">
              <a:xfrm>
                <a:off x="5021706" y="4564291"/>
                <a:ext cx="1444585" cy="0"/>
              </a:xfrm>
              <a:prstGeom prst="line">
                <a:avLst/>
              </a:prstGeom>
              <a:noFill/>
              <a:ln w="50800" cmpd="sng"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800" name="Straight Connector 1613">
                <a:extLst>
                  <a:ext uri="{FF2B5EF4-FFF2-40B4-BE49-F238E27FC236}">
                    <a16:creationId xmlns:a16="http://schemas.microsoft.com/office/drawing/2014/main" id="{CED300A7-A290-452A-970D-389BCA795EE5}"/>
                  </a:ext>
                </a:extLst>
              </p:cNvPr>
              <p:cNvCxnSpPr>
                <a:cxnSpLocks noChangeShapeType="1"/>
              </p:cNvCxnSpPr>
              <p:nvPr/>
            </p:nvCxnSpPr>
            <p:spPr bwMode="auto">
              <a:xfrm>
                <a:off x="5414806" y="4564291"/>
                <a:ext cx="658385" cy="0"/>
              </a:xfrm>
              <a:prstGeom prst="line">
                <a:avLst/>
              </a:prstGeom>
              <a:noFill/>
              <a:ln w="50800" cmpd="sng" algn="ctr">
                <a:solidFill>
                  <a:srgbClr val="7030A0"/>
                </a:solidFill>
                <a:miter lim="800000"/>
                <a:headEnd/>
                <a:tailEnd/>
              </a:ln>
              <a:extLst>
                <a:ext uri="{909E8E84-426E-40DD-AFC4-6F175D3DCCD1}">
                  <a14:hiddenFill xmlns:a14="http://schemas.microsoft.com/office/drawing/2010/main">
                    <a:noFill/>
                  </a14:hiddenFill>
                </a:ext>
              </a:extLst>
            </p:spPr>
          </p:cxnSp>
          <p:cxnSp>
            <p:nvCxnSpPr>
              <p:cNvPr id="801" name="Straight Connector 1612">
                <a:extLst>
                  <a:ext uri="{FF2B5EF4-FFF2-40B4-BE49-F238E27FC236}">
                    <a16:creationId xmlns:a16="http://schemas.microsoft.com/office/drawing/2014/main" id="{F82A9651-6835-43A9-AA26-33132BA0E027}"/>
                  </a:ext>
                </a:extLst>
              </p:cNvPr>
              <p:cNvCxnSpPr>
                <a:cxnSpLocks noChangeShapeType="1"/>
              </p:cNvCxnSpPr>
              <p:nvPr/>
            </p:nvCxnSpPr>
            <p:spPr bwMode="auto">
              <a:xfrm>
                <a:off x="5021706" y="4675416"/>
                <a:ext cx="1444585" cy="0"/>
              </a:xfrm>
              <a:prstGeom prst="line">
                <a:avLst/>
              </a:prstGeom>
              <a:noFill/>
              <a:ln w="50800" cmpd="sng"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802" name="Straight Connector 1613">
                <a:extLst>
                  <a:ext uri="{FF2B5EF4-FFF2-40B4-BE49-F238E27FC236}">
                    <a16:creationId xmlns:a16="http://schemas.microsoft.com/office/drawing/2014/main" id="{DF354815-C4DD-46EF-B46D-9B35A55445BF}"/>
                  </a:ext>
                </a:extLst>
              </p:cNvPr>
              <p:cNvCxnSpPr>
                <a:cxnSpLocks noChangeShapeType="1"/>
              </p:cNvCxnSpPr>
              <p:nvPr/>
            </p:nvCxnSpPr>
            <p:spPr bwMode="auto">
              <a:xfrm>
                <a:off x="5414806" y="4675416"/>
                <a:ext cx="658385" cy="0"/>
              </a:xfrm>
              <a:prstGeom prst="line">
                <a:avLst/>
              </a:prstGeom>
              <a:noFill/>
              <a:ln w="50800" cmpd="sng" algn="ctr">
                <a:solidFill>
                  <a:srgbClr val="7030A0"/>
                </a:solidFill>
                <a:miter lim="800000"/>
                <a:headEnd/>
                <a:tailEnd/>
              </a:ln>
              <a:extLst>
                <a:ext uri="{909E8E84-426E-40DD-AFC4-6F175D3DCCD1}">
                  <a14:hiddenFill xmlns:a14="http://schemas.microsoft.com/office/drawing/2010/main">
                    <a:noFill/>
                  </a14:hiddenFill>
                </a:ext>
              </a:extLst>
            </p:spPr>
          </p:cxnSp>
        </p:grpSp>
        <p:sp>
          <p:nvSpPr>
            <p:cNvPr id="803" name="Freeform 1640">
              <a:extLst>
                <a:ext uri="{FF2B5EF4-FFF2-40B4-BE49-F238E27FC236}">
                  <a16:creationId xmlns:a16="http://schemas.microsoft.com/office/drawing/2014/main" id="{FF3F4146-4F80-4281-B711-930A4268693D}"/>
                </a:ext>
              </a:extLst>
            </p:cNvPr>
            <p:cNvSpPr/>
            <p:nvPr/>
          </p:nvSpPr>
          <p:spPr>
            <a:xfrm rot="13719328" flipV="1">
              <a:off x="3281626" y="4434967"/>
              <a:ext cx="1103783" cy="929495"/>
            </a:xfrm>
            <a:custGeom>
              <a:avLst/>
              <a:gdLst>
                <a:gd name="connsiteX0" fmla="*/ 0 w 458850"/>
                <a:gd name="connsiteY0" fmla="*/ 39613 h 257761"/>
                <a:gd name="connsiteX1" fmla="*/ 277291 w 458850"/>
                <a:gd name="connsiteY1" fmla="*/ 257484 h 257761"/>
                <a:gd name="connsiteX2" fmla="*/ 458850 w 458850"/>
                <a:gd name="connsiteY2" fmla="*/ 0 h 257761"/>
                <a:gd name="connsiteX0" fmla="*/ 0 w 458850"/>
                <a:gd name="connsiteY0" fmla="*/ 39613 h 39613"/>
                <a:gd name="connsiteX1" fmla="*/ 458850 w 458850"/>
                <a:gd name="connsiteY1" fmla="*/ 0 h 39613"/>
                <a:gd name="connsiteX0" fmla="*/ 0 w 458850"/>
                <a:gd name="connsiteY0" fmla="*/ 39613 h 110708"/>
                <a:gd name="connsiteX1" fmla="*/ 458850 w 458850"/>
                <a:gd name="connsiteY1" fmla="*/ 0 h 110708"/>
                <a:gd name="connsiteX0" fmla="*/ 0 w 458850"/>
                <a:gd name="connsiteY0" fmla="*/ 39613 h 137377"/>
                <a:gd name="connsiteX1" fmla="*/ 458850 w 458850"/>
                <a:gd name="connsiteY1" fmla="*/ 0 h 137377"/>
                <a:gd name="connsiteX0" fmla="*/ 0 w 458850"/>
                <a:gd name="connsiteY0" fmla="*/ 39613 h 123202"/>
                <a:gd name="connsiteX1" fmla="*/ 458850 w 458850"/>
                <a:gd name="connsiteY1" fmla="*/ 0 h 123202"/>
                <a:gd name="connsiteX0" fmla="*/ 0 w 389527"/>
                <a:gd name="connsiteY0" fmla="*/ 42914 h 125288"/>
                <a:gd name="connsiteX1" fmla="*/ 389527 w 389527"/>
                <a:gd name="connsiteY1" fmla="*/ 0 h 125288"/>
                <a:gd name="connsiteX0" fmla="*/ 0 w 389527"/>
                <a:gd name="connsiteY0" fmla="*/ 42914 h 132397"/>
                <a:gd name="connsiteX1" fmla="*/ 389527 w 389527"/>
                <a:gd name="connsiteY1" fmla="*/ 0 h 132397"/>
                <a:gd name="connsiteX0" fmla="*/ 0 w 491134"/>
                <a:gd name="connsiteY0" fmla="*/ 0 h 135657"/>
                <a:gd name="connsiteX1" fmla="*/ 491134 w 491134"/>
                <a:gd name="connsiteY1" fmla="*/ 47041 h 135657"/>
                <a:gd name="connsiteX0" fmla="*/ 0 w 491134"/>
                <a:gd name="connsiteY0" fmla="*/ 0 h 152991"/>
                <a:gd name="connsiteX1" fmla="*/ 491134 w 491134"/>
                <a:gd name="connsiteY1" fmla="*/ 47041 h 152991"/>
                <a:gd name="connsiteX0" fmla="*/ 0 w 452173"/>
                <a:gd name="connsiteY0" fmla="*/ 11798 h 130141"/>
                <a:gd name="connsiteX1" fmla="*/ 452173 w 452173"/>
                <a:gd name="connsiteY1" fmla="*/ 0 h 130141"/>
                <a:gd name="connsiteX0" fmla="*/ 0 w 452173"/>
                <a:gd name="connsiteY0" fmla="*/ 11798 h 114820"/>
                <a:gd name="connsiteX1" fmla="*/ 452173 w 452173"/>
                <a:gd name="connsiteY1" fmla="*/ 0 h 114820"/>
                <a:gd name="connsiteX0" fmla="*/ 0 w 1442902"/>
                <a:gd name="connsiteY0" fmla="*/ 1 h 2766686"/>
                <a:gd name="connsiteX1" fmla="*/ 1442902 w 1442902"/>
                <a:gd name="connsiteY1" fmla="*/ 2757689 h 2766686"/>
                <a:gd name="connsiteX0" fmla="*/ 0 w 1478681"/>
                <a:gd name="connsiteY0" fmla="*/ 1 h 2771850"/>
                <a:gd name="connsiteX1" fmla="*/ 1478681 w 1478681"/>
                <a:gd name="connsiteY1" fmla="*/ 2762870 h 2771850"/>
                <a:gd name="connsiteX0" fmla="*/ 0 w 1478681"/>
                <a:gd name="connsiteY0" fmla="*/ 1 h 2762871"/>
                <a:gd name="connsiteX1" fmla="*/ 1478681 w 1478681"/>
                <a:gd name="connsiteY1" fmla="*/ 2762870 h 2762871"/>
                <a:gd name="connsiteX0" fmla="*/ 0 w 1478681"/>
                <a:gd name="connsiteY0" fmla="*/ 1 h 2762871"/>
                <a:gd name="connsiteX1" fmla="*/ 1478681 w 1478681"/>
                <a:gd name="connsiteY1" fmla="*/ 2762870 h 2762871"/>
                <a:gd name="connsiteX0" fmla="*/ 0 w 1446701"/>
                <a:gd name="connsiteY0" fmla="*/ 1 h 2657937"/>
                <a:gd name="connsiteX1" fmla="*/ 1446701 w 1446701"/>
                <a:gd name="connsiteY1" fmla="*/ 2657936 h 2657937"/>
                <a:gd name="connsiteX0" fmla="*/ 0 w 1446701"/>
                <a:gd name="connsiteY0" fmla="*/ 1 h 2657937"/>
                <a:gd name="connsiteX1" fmla="*/ 1446701 w 1446701"/>
                <a:gd name="connsiteY1"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96628"/>
                <a:gd name="connsiteY0" fmla="*/ 1 h 2680110"/>
                <a:gd name="connsiteX1" fmla="*/ 602032 w 1496628"/>
                <a:gd name="connsiteY1" fmla="*/ 1473440 h 2680110"/>
                <a:gd name="connsiteX2" fmla="*/ 1496628 w 1496628"/>
                <a:gd name="connsiteY2" fmla="*/ 2680111 h 2680110"/>
                <a:gd name="connsiteX0" fmla="*/ 0 w 1496628"/>
                <a:gd name="connsiteY0" fmla="*/ 1 h 2680110"/>
                <a:gd name="connsiteX1" fmla="*/ 602032 w 1496628"/>
                <a:gd name="connsiteY1" fmla="*/ 1473440 h 2680110"/>
                <a:gd name="connsiteX2" fmla="*/ 1496628 w 1496628"/>
                <a:gd name="connsiteY2" fmla="*/ 2680111 h 2680110"/>
                <a:gd name="connsiteX0" fmla="*/ 0 w 1496628"/>
                <a:gd name="connsiteY0" fmla="*/ 1 h 2680110"/>
                <a:gd name="connsiteX1" fmla="*/ 602032 w 1496628"/>
                <a:gd name="connsiteY1" fmla="*/ 1473440 h 2680110"/>
                <a:gd name="connsiteX2" fmla="*/ 1496628 w 1496628"/>
                <a:gd name="connsiteY2" fmla="*/ 2680111 h 2680110"/>
                <a:gd name="connsiteX0" fmla="*/ 0 w 1496628"/>
                <a:gd name="connsiteY0" fmla="*/ 1 h 2680110"/>
                <a:gd name="connsiteX1" fmla="*/ 649441 w 1496628"/>
                <a:gd name="connsiteY1" fmla="*/ 1584920 h 2680110"/>
                <a:gd name="connsiteX2" fmla="*/ 1496628 w 1496628"/>
                <a:gd name="connsiteY2" fmla="*/ 2680111 h 2680110"/>
                <a:gd name="connsiteX0" fmla="*/ 0 w 1496628"/>
                <a:gd name="connsiteY0" fmla="*/ 1 h 2680110"/>
                <a:gd name="connsiteX1" fmla="*/ 518310 w 1496628"/>
                <a:gd name="connsiteY1" fmla="*/ 1263302 h 2680110"/>
                <a:gd name="connsiteX2" fmla="*/ 1496628 w 1496628"/>
                <a:gd name="connsiteY2" fmla="*/ 2680111 h 2680110"/>
                <a:gd name="connsiteX0" fmla="*/ 0 w 1496628"/>
                <a:gd name="connsiteY0" fmla="*/ 1 h 2680110"/>
                <a:gd name="connsiteX1" fmla="*/ 523684 w 1496628"/>
                <a:gd name="connsiteY1" fmla="*/ 1309475 h 2680110"/>
                <a:gd name="connsiteX2" fmla="*/ 1496628 w 1496628"/>
                <a:gd name="connsiteY2" fmla="*/ 2680111 h 2680110"/>
                <a:gd name="connsiteX0" fmla="*/ 0 w 1496628"/>
                <a:gd name="connsiteY0" fmla="*/ 1 h 2680110"/>
                <a:gd name="connsiteX1" fmla="*/ 595405 w 1496628"/>
                <a:gd name="connsiteY1" fmla="*/ 1494220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60610 w 1496628"/>
                <a:gd name="connsiteY1" fmla="*/ 2417967 h 2680110"/>
                <a:gd name="connsiteX2" fmla="*/ 1496628 w 1496628"/>
                <a:gd name="connsiteY2" fmla="*/ 2680111 h 2680110"/>
                <a:gd name="connsiteX0" fmla="*/ 0 w 1496628"/>
                <a:gd name="connsiteY0" fmla="*/ 1 h 2680110"/>
                <a:gd name="connsiteX1" fmla="*/ 1160610 w 1496628"/>
                <a:gd name="connsiteY1" fmla="*/ 2417967 h 2680110"/>
                <a:gd name="connsiteX2" fmla="*/ 1496628 w 1496628"/>
                <a:gd name="connsiteY2" fmla="*/ 2680111 h 2680110"/>
                <a:gd name="connsiteX0" fmla="*/ 0 w 1160610"/>
                <a:gd name="connsiteY0" fmla="*/ 1 h 2417968"/>
                <a:gd name="connsiteX1" fmla="*/ 1160610 w 1160610"/>
                <a:gd name="connsiteY1" fmla="*/ 2417967 h 2417968"/>
                <a:gd name="connsiteX0" fmla="*/ 0 w 888634"/>
                <a:gd name="connsiteY0" fmla="*/ 1 h 1696094"/>
                <a:gd name="connsiteX1" fmla="*/ 888634 w 888634"/>
                <a:gd name="connsiteY1" fmla="*/ 1696093 h 1696094"/>
                <a:gd name="connsiteX0" fmla="*/ 0 w 888634"/>
                <a:gd name="connsiteY0" fmla="*/ 1 h 1696094"/>
                <a:gd name="connsiteX1" fmla="*/ 888634 w 888634"/>
                <a:gd name="connsiteY1" fmla="*/ 1696093 h 1696094"/>
              </a:gdLst>
              <a:ahLst/>
              <a:cxnLst>
                <a:cxn ang="0">
                  <a:pos x="connsiteX0" y="connsiteY0"/>
                </a:cxn>
                <a:cxn ang="0">
                  <a:pos x="connsiteX1" y="connsiteY1"/>
                </a:cxn>
              </a:cxnLst>
              <a:rect l="l" t="t" r="r" b="b"/>
              <a:pathLst>
                <a:path w="888634" h="1696094">
                  <a:moveTo>
                    <a:pt x="0" y="1"/>
                  </a:moveTo>
                  <a:cubicBezTo>
                    <a:pt x="178136" y="433084"/>
                    <a:pt x="435248" y="1222222"/>
                    <a:pt x="888634" y="1696093"/>
                  </a:cubicBezTo>
                </a:path>
              </a:pathLst>
            </a:custGeom>
            <a:noFill/>
            <a:ln w="38100" cap="flat" cmpd="sng" algn="ctr">
              <a:solidFill>
                <a:srgbClr val="595959"/>
              </a:solidFill>
              <a:prstDash val="solid"/>
              <a:miter lim="800000"/>
              <a:headEnd type="triangle"/>
              <a:tailEnd type="none"/>
            </a:ln>
            <a:effectLst/>
          </p:spPr>
          <p:txBody>
            <a:bodyPr lIns="91440" tIns="45720" rIns="91440" bIns="45720" anchor="ctr"/>
            <a:lstStyle/>
            <a:p>
              <a:pPr marL="0" marR="0" lvl="0" indent="0" algn="ctr" defTabSz="121905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804" name="Freeform 1641">
              <a:extLst>
                <a:ext uri="{FF2B5EF4-FFF2-40B4-BE49-F238E27FC236}">
                  <a16:creationId xmlns:a16="http://schemas.microsoft.com/office/drawing/2014/main" id="{1D29F972-C7CB-4201-9830-098A7412AD7E}"/>
                </a:ext>
              </a:extLst>
            </p:cNvPr>
            <p:cNvSpPr/>
            <p:nvPr/>
          </p:nvSpPr>
          <p:spPr>
            <a:xfrm rot="15493784" flipV="1">
              <a:off x="2620177" y="4407335"/>
              <a:ext cx="562015" cy="245312"/>
            </a:xfrm>
            <a:custGeom>
              <a:avLst/>
              <a:gdLst>
                <a:gd name="connsiteX0" fmla="*/ 0 w 458850"/>
                <a:gd name="connsiteY0" fmla="*/ 39613 h 257761"/>
                <a:gd name="connsiteX1" fmla="*/ 277291 w 458850"/>
                <a:gd name="connsiteY1" fmla="*/ 257484 h 257761"/>
                <a:gd name="connsiteX2" fmla="*/ 458850 w 458850"/>
                <a:gd name="connsiteY2" fmla="*/ 0 h 257761"/>
                <a:gd name="connsiteX0" fmla="*/ 0 w 458850"/>
                <a:gd name="connsiteY0" fmla="*/ 39613 h 39613"/>
                <a:gd name="connsiteX1" fmla="*/ 458850 w 458850"/>
                <a:gd name="connsiteY1" fmla="*/ 0 h 39613"/>
                <a:gd name="connsiteX0" fmla="*/ 0 w 458850"/>
                <a:gd name="connsiteY0" fmla="*/ 39613 h 110708"/>
                <a:gd name="connsiteX1" fmla="*/ 458850 w 458850"/>
                <a:gd name="connsiteY1" fmla="*/ 0 h 110708"/>
                <a:gd name="connsiteX0" fmla="*/ 0 w 458850"/>
                <a:gd name="connsiteY0" fmla="*/ 39613 h 137377"/>
                <a:gd name="connsiteX1" fmla="*/ 458850 w 458850"/>
                <a:gd name="connsiteY1" fmla="*/ 0 h 137377"/>
                <a:gd name="connsiteX0" fmla="*/ 0 w 458850"/>
                <a:gd name="connsiteY0" fmla="*/ 39613 h 123202"/>
                <a:gd name="connsiteX1" fmla="*/ 458850 w 458850"/>
                <a:gd name="connsiteY1" fmla="*/ 0 h 123202"/>
                <a:gd name="connsiteX0" fmla="*/ 0 w 389527"/>
                <a:gd name="connsiteY0" fmla="*/ 42914 h 125288"/>
                <a:gd name="connsiteX1" fmla="*/ 389527 w 389527"/>
                <a:gd name="connsiteY1" fmla="*/ 0 h 125288"/>
                <a:gd name="connsiteX0" fmla="*/ 0 w 389527"/>
                <a:gd name="connsiteY0" fmla="*/ 42914 h 132397"/>
                <a:gd name="connsiteX1" fmla="*/ 389527 w 389527"/>
                <a:gd name="connsiteY1" fmla="*/ 0 h 132397"/>
                <a:gd name="connsiteX0" fmla="*/ 0 w 491134"/>
                <a:gd name="connsiteY0" fmla="*/ 0 h 135657"/>
                <a:gd name="connsiteX1" fmla="*/ 491134 w 491134"/>
                <a:gd name="connsiteY1" fmla="*/ 47041 h 135657"/>
                <a:gd name="connsiteX0" fmla="*/ 0 w 491134"/>
                <a:gd name="connsiteY0" fmla="*/ 0 h 152991"/>
                <a:gd name="connsiteX1" fmla="*/ 491134 w 491134"/>
                <a:gd name="connsiteY1" fmla="*/ 47041 h 152991"/>
                <a:gd name="connsiteX0" fmla="*/ 0 w 452173"/>
                <a:gd name="connsiteY0" fmla="*/ 11798 h 130141"/>
                <a:gd name="connsiteX1" fmla="*/ 452173 w 452173"/>
                <a:gd name="connsiteY1" fmla="*/ 0 h 130141"/>
                <a:gd name="connsiteX0" fmla="*/ 0 w 452173"/>
                <a:gd name="connsiteY0" fmla="*/ 11798 h 114820"/>
                <a:gd name="connsiteX1" fmla="*/ 452173 w 452173"/>
                <a:gd name="connsiteY1" fmla="*/ 0 h 114820"/>
                <a:gd name="connsiteX0" fmla="*/ 0 w 1442902"/>
                <a:gd name="connsiteY0" fmla="*/ 1 h 2766686"/>
                <a:gd name="connsiteX1" fmla="*/ 1442902 w 1442902"/>
                <a:gd name="connsiteY1" fmla="*/ 2757689 h 2766686"/>
                <a:gd name="connsiteX0" fmla="*/ 0 w 1478681"/>
                <a:gd name="connsiteY0" fmla="*/ 1 h 2771850"/>
                <a:gd name="connsiteX1" fmla="*/ 1478681 w 1478681"/>
                <a:gd name="connsiteY1" fmla="*/ 2762870 h 2771850"/>
                <a:gd name="connsiteX0" fmla="*/ 0 w 1478681"/>
                <a:gd name="connsiteY0" fmla="*/ 1 h 2762871"/>
                <a:gd name="connsiteX1" fmla="*/ 1478681 w 1478681"/>
                <a:gd name="connsiteY1" fmla="*/ 2762870 h 2762871"/>
                <a:gd name="connsiteX0" fmla="*/ 0 w 1478681"/>
                <a:gd name="connsiteY0" fmla="*/ 1 h 2762871"/>
                <a:gd name="connsiteX1" fmla="*/ 1478681 w 1478681"/>
                <a:gd name="connsiteY1" fmla="*/ 2762870 h 2762871"/>
                <a:gd name="connsiteX0" fmla="*/ 0 w 1446701"/>
                <a:gd name="connsiteY0" fmla="*/ 1 h 2657937"/>
                <a:gd name="connsiteX1" fmla="*/ 1446701 w 1446701"/>
                <a:gd name="connsiteY1" fmla="*/ 2657936 h 2657937"/>
                <a:gd name="connsiteX0" fmla="*/ 0 w 1446701"/>
                <a:gd name="connsiteY0" fmla="*/ 1 h 2657937"/>
                <a:gd name="connsiteX1" fmla="*/ 1446701 w 1446701"/>
                <a:gd name="connsiteY1"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96628"/>
                <a:gd name="connsiteY0" fmla="*/ 1 h 2680110"/>
                <a:gd name="connsiteX1" fmla="*/ 602032 w 1496628"/>
                <a:gd name="connsiteY1" fmla="*/ 1473440 h 2680110"/>
                <a:gd name="connsiteX2" fmla="*/ 1496628 w 1496628"/>
                <a:gd name="connsiteY2" fmla="*/ 2680111 h 2680110"/>
                <a:gd name="connsiteX0" fmla="*/ 0 w 1496628"/>
                <a:gd name="connsiteY0" fmla="*/ 1 h 2680110"/>
                <a:gd name="connsiteX1" fmla="*/ 602032 w 1496628"/>
                <a:gd name="connsiteY1" fmla="*/ 1473440 h 2680110"/>
                <a:gd name="connsiteX2" fmla="*/ 1496628 w 1496628"/>
                <a:gd name="connsiteY2" fmla="*/ 2680111 h 2680110"/>
                <a:gd name="connsiteX0" fmla="*/ 0 w 1496628"/>
                <a:gd name="connsiteY0" fmla="*/ 1 h 2680110"/>
                <a:gd name="connsiteX1" fmla="*/ 602032 w 1496628"/>
                <a:gd name="connsiteY1" fmla="*/ 1473440 h 2680110"/>
                <a:gd name="connsiteX2" fmla="*/ 1496628 w 1496628"/>
                <a:gd name="connsiteY2" fmla="*/ 2680111 h 2680110"/>
                <a:gd name="connsiteX0" fmla="*/ 0 w 1496628"/>
                <a:gd name="connsiteY0" fmla="*/ 1 h 2680110"/>
                <a:gd name="connsiteX1" fmla="*/ 649441 w 1496628"/>
                <a:gd name="connsiteY1" fmla="*/ 1584920 h 2680110"/>
                <a:gd name="connsiteX2" fmla="*/ 1496628 w 1496628"/>
                <a:gd name="connsiteY2" fmla="*/ 2680111 h 2680110"/>
                <a:gd name="connsiteX0" fmla="*/ 0 w 1496628"/>
                <a:gd name="connsiteY0" fmla="*/ 1 h 2680110"/>
                <a:gd name="connsiteX1" fmla="*/ 518310 w 1496628"/>
                <a:gd name="connsiteY1" fmla="*/ 1263302 h 2680110"/>
                <a:gd name="connsiteX2" fmla="*/ 1496628 w 1496628"/>
                <a:gd name="connsiteY2" fmla="*/ 2680111 h 2680110"/>
                <a:gd name="connsiteX0" fmla="*/ 0 w 1496628"/>
                <a:gd name="connsiteY0" fmla="*/ 1 h 2680110"/>
                <a:gd name="connsiteX1" fmla="*/ 523684 w 1496628"/>
                <a:gd name="connsiteY1" fmla="*/ 1309475 h 2680110"/>
                <a:gd name="connsiteX2" fmla="*/ 1496628 w 1496628"/>
                <a:gd name="connsiteY2" fmla="*/ 2680111 h 2680110"/>
                <a:gd name="connsiteX0" fmla="*/ 0 w 1496628"/>
                <a:gd name="connsiteY0" fmla="*/ 1 h 2680110"/>
                <a:gd name="connsiteX1" fmla="*/ 595405 w 1496628"/>
                <a:gd name="connsiteY1" fmla="*/ 1494220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60610 w 1496628"/>
                <a:gd name="connsiteY1" fmla="*/ 2417967 h 2680110"/>
                <a:gd name="connsiteX2" fmla="*/ 1496628 w 1496628"/>
                <a:gd name="connsiteY2" fmla="*/ 2680111 h 2680110"/>
                <a:gd name="connsiteX0" fmla="*/ 0 w 1496628"/>
                <a:gd name="connsiteY0" fmla="*/ 1 h 2680110"/>
                <a:gd name="connsiteX1" fmla="*/ 1160610 w 1496628"/>
                <a:gd name="connsiteY1" fmla="*/ 2417967 h 2680110"/>
                <a:gd name="connsiteX2" fmla="*/ 1496628 w 1496628"/>
                <a:gd name="connsiteY2" fmla="*/ 2680111 h 2680110"/>
                <a:gd name="connsiteX0" fmla="*/ 0 w 336018"/>
                <a:gd name="connsiteY0" fmla="*/ -1 h 262142"/>
                <a:gd name="connsiteX1" fmla="*/ 336018 w 336018"/>
                <a:gd name="connsiteY1" fmla="*/ 262143 h 262142"/>
                <a:gd name="connsiteX0" fmla="*/ 0 w 336018"/>
                <a:gd name="connsiteY0" fmla="*/ 0 h 262145"/>
                <a:gd name="connsiteX1" fmla="*/ 336018 w 336018"/>
                <a:gd name="connsiteY1" fmla="*/ 262144 h 262145"/>
                <a:gd name="connsiteX0" fmla="*/ 0 w 300705"/>
                <a:gd name="connsiteY0" fmla="*/ 0 h 291961"/>
                <a:gd name="connsiteX1" fmla="*/ 300705 w 300705"/>
                <a:gd name="connsiteY1" fmla="*/ 291961 h 291961"/>
              </a:gdLst>
              <a:ahLst/>
              <a:cxnLst>
                <a:cxn ang="0">
                  <a:pos x="connsiteX0" y="connsiteY0"/>
                </a:cxn>
                <a:cxn ang="0">
                  <a:pos x="connsiteX1" y="connsiteY1"/>
                </a:cxn>
              </a:cxnLst>
              <a:rect l="l" t="t" r="r" b="b"/>
              <a:pathLst>
                <a:path w="300705" h="291961">
                  <a:moveTo>
                    <a:pt x="0" y="0"/>
                  </a:moveTo>
                  <a:cubicBezTo>
                    <a:pt x="86606" y="201252"/>
                    <a:pt x="241592" y="262161"/>
                    <a:pt x="300705" y="291961"/>
                  </a:cubicBezTo>
                </a:path>
              </a:pathLst>
            </a:custGeom>
            <a:noFill/>
            <a:ln w="38100" cap="flat" cmpd="sng" algn="ctr">
              <a:solidFill>
                <a:srgbClr val="595959"/>
              </a:solidFill>
              <a:prstDash val="sysDot"/>
              <a:miter lim="800000"/>
              <a:headEnd type="none"/>
              <a:tailEnd type="none"/>
            </a:ln>
            <a:effectLst/>
          </p:spPr>
          <p:txBody>
            <a:bodyPr lIns="91440" tIns="45720" rIns="91440" bIns="45720" anchor="ctr"/>
            <a:lstStyle/>
            <a:p>
              <a:pPr marL="0" marR="0" lvl="0" indent="0" algn="ctr" defTabSz="121905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805" name="Oval 804">
              <a:extLst>
                <a:ext uri="{FF2B5EF4-FFF2-40B4-BE49-F238E27FC236}">
                  <a16:creationId xmlns:a16="http://schemas.microsoft.com/office/drawing/2014/main" id="{FD48C00D-544A-4DBB-812C-330B8A4E42E5}"/>
                </a:ext>
              </a:extLst>
            </p:cNvPr>
            <p:cNvSpPr>
              <a:spLocks noChangeAspect="1"/>
            </p:cNvSpPr>
            <p:nvPr/>
          </p:nvSpPr>
          <p:spPr>
            <a:xfrm rot="16200000">
              <a:off x="3173229" y="4366965"/>
              <a:ext cx="1087313" cy="1266211"/>
            </a:xfrm>
            <a:prstGeom prst="ellipse">
              <a:avLst/>
            </a:prstGeom>
            <a:gradFill flip="none" rotWithShape="1">
              <a:gsLst>
                <a:gs pos="26000">
                  <a:srgbClr val="CC0000">
                    <a:lumMod val="20000"/>
                    <a:lumOff val="80000"/>
                    <a:alpha val="90000"/>
                  </a:srgbClr>
                </a:gs>
                <a:gs pos="65000">
                  <a:srgbClr val="CC0000">
                    <a:lumMod val="20000"/>
                    <a:lumOff val="80000"/>
                    <a:alpha val="0"/>
                  </a:srgbClr>
                </a:gs>
              </a:gsLst>
              <a:path path="circle">
                <a:fillToRect l="50000" t="50000" r="50000" b="50000"/>
              </a:path>
              <a:tileRect/>
            </a:gradFill>
            <a:ln w="19050" cap="flat" cmpd="sng" algn="ctr">
              <a:noFill/>
              <a:prstDash val="solid"/>
              <a:miter lim="800000"/>
            </a:ln>
            <a:effectLst/>
          </p:spPr>
          <p:txBody>
            <a:bodyPr lIns="91440" tIns="45720" rIns="91440" bIns="45720"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grpSp>
          <p:nvGrpSpPr>
            <p:cNvPr id="806" name="Group 1786">
              <a:extLst>
                <a:ext uri="{FF2B5EF4-FFF2-40B4-BE49-F238E27FC236}">
                  <a16:creationId xmlns:a16="http://schemas.microsoft.com/office/drawing/2014/main" id="{CA3C84B6-4C5E-43E9-AF02-C4DF9D5A768B}"/>
                </a:ext>
              </a:extLst>
            </p:cNvPr>
            <p:cNvGrpSpPr>
              <a:grpSpLocks/>
            </p:cNvGrpSpPr>
            <p:nvPr/>
          </p:nvGrpSpPr>
          <p:grpSpPr bwMode="auto">
            <a:xfrm rot="16200000">
              <a:off x="3403988" y="4628876"/>
              <a:ext cx="644515" cy="640080"/>
              <a:chOff x="7189565" y="5529242"/>
              <a:chExt cx="457200" cy="457200"/>
            </a:xfrm>
          </p:grpSpPr>
          <p:cxnSp>
            <p:nvCxnSpPr>
              <p:cNvPr id="807" name="Straight Connector 1787">
                <a:extLst>
                  <a:ext uri="{FF2B5EF4-FFF2-40B4-BE49-F238E27FC236}">
                    <a16:creationId xmlns:a16="http://schemas.microsoft.com/office/drawing/2014/main" id="{61CFDAC3-BE17-44E6-AD54-FDDFE8778444}"/>
                  </a:ext>
                </a:extLst>
              </p:cNvPr>
              <p:cNvCxnSpPr>
                <a:cxnSpLocks noChangeShapeType="1"/>
              </p:cNvCxnSpPr>
              <p:nvPr/>
            </p:nvCxnSpPr>
            <p:spPr bwMode="auto">
              <a:xfrm>
                <a:off x="7189565" y="5529242"/>
                <a:ext cx="457200" cy="457200"/>
              </a:xfrm>
              <a:prstGeom prst="line">
                <a:avLst/>
              </a:prstGeom>
              <a:noFill/>
              <a:ln w="63500" algn="ctr">
                <a:solidFill>
                  <a:srgbClr val="0972C9"/>
                </a:solidFill>
                <a:miter lim="800000"/>
                <a:headEnd/>
                <a:tailEnd/>
              </a:ln>
              <a:extLst>
                <a:ext uri="{909E8E84-426E-40DD-AFC4-6F175D3DCCD1}">
                  <a14:hiddenFill xmlns:a14="http://schemas.microsoft.com/office/drawing/2010/main">
                    <a:noFill/>
                  </a14:hiddenFill>
                </a:ext>
              </a:extLst>
            </p:spPr>
          </p:cxnSp>
          <p:cxnSp>
            <p:nvCxnSpPr>
              <p:cNvPr id="808" name="Straight Connector 1788">
                <a:extLst>
                  <a:ext uri="{FF2B5EF4-FFF2-40B4-BE49-F238E27FC236}">
                    <a16:creationId xmlns:a16="http://schemas.microsoft.com/office/drawing/2014/main" id="{9C57650C-EBA9-4616-9FC9-D69B48DA14F7}"/>
                  </a:ext>
                </a:extLst>
              </p:cNvPr>
              <p:cNvCxnSpPr>
                <a:cxnSpLocks noChangeShapeType="1"/>
              </p:cNvCxnSpPr>
              <p:nvPr/>
            </p:nvCxnSpPr>
            <p:spPr bwMode="auto">
              <a:xfrm flipH="1">
                <a:off x="7189565" y="5529242"/>
                <a:ext cx="457200" cy="457200"/>
              </a:xfrm>
              <a:prstGeom prst="line">
                <a:avLst/>
              </a:prstGeom>
              <a:noFill/>
              <a:ln w="63500" algn="ctr">
                <a:solidFill>
                  <a:srgbClr val="0972C9"/>
                </a:solidFill>
                <a:miter lim="800000"/>
                <a:headEnd/>
                <a:tailEnd/>
              </a:ln>
              <a:extLst>
                <a:ext uri="{909E8E84-426E-40DD-AFC4-6F175D3DCCD1}">
                  <a14:hiddenFill xmlns:a14="http://schemas.microsoft.com/office/drawing/2010/main">
                    <a:noFill/>
                  </a14:hiddenFill>
                </a:ext>
              </a:extLst>
            </p:spPr>
          </p:cxnSp>
        </p:grpSp>
        <p:sp>
          <p:nvSpPr>
            <p:cNvPr id="809" name="Freeform 1646">
              <a:extLst>
                <a:ext uri="{FF2B5EF4-FFF2-40B4-BE49-F238E27FC236}">
                  <a16:creationId xmlns:a16="http://schemas.microsoft.com/office/drawing/2014/main" id="{BD52AD6A-9CA8-4C35-81FB-E2D71013ED56}"/>
                </a:ext>
              </a:extLst>
            </p:cNvPr>
            <p:cNvSpPr/>
            <p:nvPr/>
          </p:nvSpPr>
          <p:spPr>
            <a:xfrm rot="16774622" flipV="1">
              <a:off x="1204523" y="3036833"/>
              <a:ext cx="548640" cy="351667"/>
            </a:xfrm>
            <a:custGeom>
              <a:avLst/>
              <a:gdLst>
                <a:gd name="connsiteX0" fmla="*/ 0 w 458850"/>
                <a:gd name="connsiteY0" fmla="*/ 39613 h 257761"/>
                <a:gd name="connsiteX1" fmla="*/ 277291 w 458850"/>
                <a:gd name="connsiteY1" fmla="*/ 257484 h 257761"/>
                <a:gd name="connsiteX2" fmla="*/ 458850 w 458850"/>
                <a:gd name="connsiteY2" fmla="*/ 0 h 257761"/>
                <a:gd name="connsiteX0" fmla="*/ 0 w 458850"/>
                <a:gd name="connsiteY0" fmla="*/ 39613 h 39613"/>
                <a:gd name="connsiteX1" fmla="*/ 458850 w 458850"/>
                <a:gd name="connsiteY1" fmla="*/ 0 h 39613"/>
                <a:gd name="connsiteX0" fmla="*/ 0 w 458850"/>
                <a:gd name="connsiteY0" fmla="*/ 39613 h 110708"/>
                <a:gd name="connsiteX1" fmla="*/ 458850 w 458850"/>
                <a:gd name="connsiteY1" fmla="*/ 0 h 110708"/>
                <a:gd name="connsiteX0" fmla="*/ 0 w 458850"/>
                <a:gd name="connsiteY0" fmla="*/ 39613 h 137377"/>
                <a:gd name="connsiteX1" fmla="*/ 458850 w 458850"/>
                <a:gd name="connsiteY1" fmla="*/ 0 h 137377"/>
                <a:gd name="connsiteX0" fmla="*/ 0 w 458850"/>
                <a:gd name="connsiteY0" fmla="*/ 39613 h 123202"/>
                <a:gd name="connsiteX1" fmla="*/ 458850 w 458850"/>
                <a:gd name="connsiteY1" fmla="*/ 0 h 123202"/>
                <a:gd name="connsiteX0" fmla="*/ 0 w 389527"/>
                <a:gd name="connsiteY0" fmla="*/ 42914 h 125288"/>
                <a:gd name="connsiteX1" fmla="*/ 389527 w 389527"/>
                <a:gd name="connsiteY1" fmla="*/ 0 h 125288"/>
                <a:gd name="connsiteX0" fmla="*/ 0 w 389527"/>
                <a:gd name="connsiteY0" fmla="*/ 42914 h 132397"/>
                <a:gd name="connsiteX1" fmla="*/ 389527 w 389527"/>
                <a:gd name="connsiteY1" fmla="*/ 0 h 132397"/>
                <a:gd name="connsiteX0" fmla="*/ 0 w 491134"/>
                <a:gd name="connsiteY0" fmla="*/ 0 h 135657"/>
                <a:gd name="connsiteX1" fmla="*/ 491134 w 491134"/>
                <a:gd name="connsiteY1" fmla="*/ 47041 h 135657"/>
                <a:gd name="connsiteX0" fmla="*/ 0 w 491134"/>
                <a:gd name="connsiteY0" fmla="*/ 0 h 152991"/>
                <a:gd name="connsiteX1" fmla="*/ 491134 w 491134"/>
                <a:gd name="connsiteY1" fmla="*/ 47041 h 152991"/>
                <a:gd name="connsiteX0" fmla="*/ 0 w 452173"/>
                <a:gd name="connsiteY0" fmla="*/ 11798 h 130141"/>
                <a:gd name="connsiteX1" fmla="*/ 452173 w 452173"/>
                <a:gd name="connsiteY1" fmla="*/ 0 h 130141"/>
                <a:gd name="connsiteX0" fmla="*/ 0 w 452173"/>
                <a:gd name="connsiteY0" fmla="*/ 11798 h 114820"/>
                <a:gd name="connsiteX1" fmla="*/ 452173 w 452173"/>
                <a:gd name="connsiteY1" fmla="*/ 0 h 114820"/>
                <a:gd name="connsiteX0" fmla="*/ 0 w 1442902"/>
                <a:gd name="connsiteY0" fmla="*/ 1 h 2766686"/>
                <a:gd name="connsiteX1" fmla="*/ 1442902 w 1442902"/>
                <a:gd name="connsiteY1" fmla="*/ 2757689 h 2766686"/>
                <a:gd name="connsiteX0" fmla="*/ 0 w 1478681"/>
                <a:gd name="connsiteY0" fmla="*/ 1 h 2771850"/>
                <a:gd name="connsiteX1" fmla="*/ 1478681 w 1478681"/>
                <a:gd name="connsiteY1" fmla="*/ 2762870 h 2771850"/>
                <a:gd name="connsiteX0" fmla="*/ 0 w 1478681"/>
                <a:gd name="connsiteY0" fmla="*/ 1 h 2762871"/>
                <a:gd name="connsiteX1" fmla="*/ 1478681 w 1478681"/>
                <a:gd name="connsiteY1" fmla="*/ 2762870 h 2762871"/>
                <a:gd name="connsiteX0" fmla="*/ 0 w 1478681"/>
                <a:gd name="connsiteY0" fmla="*/ 1 h 2762871"/>
                <a:gd name="connsiteX1" fmla="*/ 1478681 w 1478681"/>
                <a:gd name="connsiteY1" fmla="*/ 2762870 h 2762871"/>
                <a:gd name="connsiteX0" fmla="*/ 0 w 1446701"/>
                <a:gd name="connsiteY0" fmla="*/ 1 h 2657937"/>
                <a:gd name="connsiteX1" fmla="*/ 1446701 w 1446701"/>
                <a:gd name="connsiteY1" fmla="*/ 2657936 h 2657937"/>
                <a:gd name="connsiteX0" fmla="*/ 0 w 1446701"/>
                <a:gd name="connsiteY0" fmla="*/ 1 h 2657937"/>
                <a:gd name="connsiteX1" fmla="*/ 1446701 w 1446701"/>
                <a:gd name="connsiteY1"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96628"/>
                <a:gd name="connsiteY0" fmla="*/ 1 h 2680110"/>
                <a:gd name="connsiteX1" fmla="*/ 602032 w 1496628"/>
                <a:gd name="connsiteY1" fmla="*/ 1473440 h 2680110"/>
                <a:gd name="connsiteX2" fmla="*/ 1496628 w 1496628"/>
                <a:gd name="connsiteY2" fmla="*/ 2680111 h 2680110"/>
                <a:gd name="connsiteX0" fmla="*/ 0 w 1496628"/>
                <a:gd name="connsiteY0" fmla="*/ 1 h 2680110"/>
                <a:gd name="connsiteX1" fmla="*/ 602032 w 1496628"/>
                <a:gd name="connsiteY1" fmla="*/ 1473440 h 2680110"/>
                <a:gd name="connsiteX2" fmla="*/ 1496628 w 1496628"/>
                <a:gd name="connsiteY2" fmla="*/ 2680111 h 2680110"/>
                <a:gd name="connsiteX0" fmla="*/ 0 w 1496628"/>
                <a:gd name="connsiteY0" fmla="*/ 1 h 2680110"/>
                <a:gd name="connsiteX1" fmla="*/ 602032 w 1496628"/>
                <a:gd name="connsiteY1" fmla="*/ 1473440 h 2680110"/>
                <a:gd name="connsiteX2" fmla="*/ 1496628 w 1496628"/>
                <a:gd name="connsiteY2" fmla="*/ 2680111 h 2680110"/>
                <a:gd name="connsiteX0" fmla="*/ 0 w 1496628"/>
                <a:gd name="connsiteY0" fmla="*/ 1 h 2680110"/>
                <a:gd name="connsiteX1" fmla="*/ 649441 w 1496628"/>
                <a:gd name="connsiteY1" fmla="*/ 1584920 h 2680110"/>
                <a:gd name="connsiteX2" fmla="*/ 1496628 w 1496628"/>
                <a:gd name="connsiteY2" fmla="*/ 2680111 h 2680110"/>
                <a:gd name="connsiteX0" fmla="*/ 0 w 1496628"/>
                <a:gd name="connsiteY0" fmla="*/ 1 h 2680110"/>
                <a:gd name="connsiteX1" fmla="*/ 518310 w 1496628"/>
                <a:gd name="connsiteY1" fmla="*/ 1263302 h 2680110"/>
                <a:gd name="connsiteX2" fmla="*/ 1496628 w 1496628"/>
                <a:gd name="connsiteY2" fmla="*/ 2680111 h 2680110"/>
                <a:gd name="connsiteX0" fmla="*/ 0 w 1496628"/>
                <a:gd name="connsiteY0" fmla="*/ 1 h 2680110"/>
                <a:gd name="connsiteX1" fmla="*/ 523684 w 1496628"/>
                <a:gd name="connsiteY1" fmla="*/ 1309475 h 2680110"/>
                <a:gd name="connsiteX2" fmla="*/ 1496628 w 1496628"/>
                <a:gd name="connsiteY2" fmla="*/ 2680111 h 2680110"/>
                <a:gd name="connsiteX0" fmla="*/ 0 w 1496628"/>
                <a:gd name="connsiteY0" fmla="*/ 1 h 2680110"/>
                <a:gd name="connsiteX1" fmla="*/ 595405 w 1496628"/>
                <a:gd name="connsiteY1" fmla="*/ 1494220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60610 w 1496628"/>
                <a:gd name="connsiteY1" fmla="*/ 2417967 h 2680110"/>
                <a:gd name="connsiteX2" fmla="*/ 1496628 w 1496628"/>
                <a:gd name="connsiteY2" fmla="*/ 2680111 h 2680110"/>
                <a:gd name="connsiteX0" fmla="*/ 0 w 1496628"/>
                <a:gd name="connsiteY0" fmla="*/ 1 h 2680110"/>
                <a:gd name="connsiteX1" fmla="*/ 1160610 w 1496628"/>
                <a:gd name="connsiteY1" fmla="*/ 2417967 h 2680110"/>
                <a:gd name="connsiteX2" fmla="*/ 1496628 w 1496628"/>
                <a:gd name="connsiteY2" fmla="*/ 2680111 h 2680110"/>
                <a:gd name="connsiteX0" fmla="*/ 0 w 336018"/>
                <a:gd name="connsiteY0" fmla="*/ -1 h 262142"/>
                <a:gd name="connsiteX1" fmla="*/ 336018 w 336018"/>
                <a:gd name="connsiteY1" fmla="*/ 262143 h 262142"/>
                <a:gd name="connsiteX0" fmla="*/ 0 w 336018"/>
                <a:gd name="connsiteY0" fmla="*/ 0 h 262145"/>
                <a:gd name="connsiteX1" fmla="*/ 336018 w 336018"/>
                <a:gd name="connsiteY1" fmla="*/ 262144 h 262145"/>
                <a:gd name="connsiteX0" fmla="*/ 0 w 300705"/>
                <a:gd name="connsiteY0" fmla="*/ 0 h 291961"/>
                <a:gd name="connsiteX1" fmla="*/ 300705 w 300705"/>
                <a:gd name="connsiteY1" fmla="*/ 291961 h 291961"/>
                <a:gd name="connsiteX0" fmla="*/ 0 w 300705"/>
                <a:gd name="connsiteY0" fmla="*/ 0 h 291961"/>
                <a:gd name="connsiteX1" fmla="*/ 300705 w 300705"/>
                <a:gd name="connsiteY1" fmla="*/ 291961 h 291961"/>
              </a:gdLst>
              <a:ahLst/>
              <a:cxnLst>
                <a:cxn ang="0">
                  <a:pos x="connsiteX0" y="connsiteY0"/>
                </a:cxn>
                <a:cxn ang="0">
                  <a:pos x="connsiteX1" y="connsiteY1"/>
                </a:cxn>
              </a:cxnLst>
              <a:rect l="l" t="t" r="r" b="b"/>
              <a:pathLst>
                <a:path w="300705" h="291961">
                  <a:moveTo>
                    <a:pt x="0" y="0"/>
                  </a:moveTo>
                  <a:cubicBezTo>
                    <a:pt x="86606" y="201252"/>
                    <a:pt x="202715" y="271756"/>
                    <a:pt x="300705" y="291961"/>
                  </a:cubicBezTo>
                </a:path>
              </a:pathLst>
            </a:custGeom>
            <a:noFill/>
            <a:ln w="38100" cap="flat" cmpd="sng" algn="ctr">
              <a:solidFill>
                <a:srgbClr val="595959"/>
              </a:solidFill>
              <a:prstDash val="solid"/>
              <a:miter lim="800000"/>
              <a:headEnd type="triangle"/>
              <a:tailEnd type="none"/>
            </a:ln>
            <a:effectLst/>
          </p:spPr>
          <p:txBody>
            <a:bodyPr lIns="91440" tIns="45720" rIns="91440" bIns="45720" anchor="ctr"/>
            <a:lstStyle/>
            <a:p>
              <a:pPr marL="0" marR="0" lvl="0" indent="0" algn="ctr" defTabSz="121905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810" name="Freeform 1647">
              <a:extLst>
                <a:ext uri="{FF2B5EF4-FFF2-40B4-BE49-F238E27FC236}">
                  <a16:creationId xmlns:a16="http://schemas.microsoft.com/office/drawing/2014/main" id="{6F9DE703-575B-4C3A-AF0A-87669A913B0A}"/>
                </a:ext>
              </a:extLst>
            </p:cNvPr>
            <p:cNvSpPr/>
            <p:nvPr/>
          </p:nvSpPr>
          <p:spPr>
            <a:xfrm rot="9087594" flipV="1">
              <a:off x="7341111" y="3110073"/>
              <a:ext cx="548640" cy="351667"/>
            </a:xfrm>
            <a:custGeom>
              <a:avLst/>
              <a:gdLst>
                <a:gd name="connsiteX0" fmla="*/ 0 w 458850"/>
                <a:gd name="connsiteY0" fmla="*/ 39613 h 257761"/>
                <a:gd name="connsiteX1" fmla="*/ 277291 w 458850"/>
                <a:gd name="connsiteY1" fmla="*/ 257484 h 257761"/>
                <a:gd name="connsiteX2" fmla="*/ 458850 w 458850"/>
                <a:gd name="connsiteY2" fmla="*/ 0 h 257761"/>
                <a:gd name="connsiteX0" fmla="*/ 0 w 458850"/>
                <a:gd name="connsiteY0" fmla="*/ 39613 h 39613"/>
                <a:gd name="connsiteX1" fmla="*/ 458850 w 458850"/>
                <a:gd name="connsiteY1" fmla="*/ 0 h 39613"/>
                <a:gd name="connsiteX0" fmla="*/ 0 w 458850"/>
                <a:gd name="connsiteY0" fmla="*/ 39613 h 110708"/>
                <a:gd name="connsiteX1" fmla="*/ 458850 w 458850"/>
                <a:gd name="connsiteY1" fmla="*/ 0 h 110708"/>
                <a:gd name="connsiteX0" fmla="*/ 0 w 458850"/>
                <a:gd name="connsiteY0" fmla="*/ 39613 h 137377"/>
                <a:gd name="connsiteX1" fmla="*/ 458850 w 458850"/>
                <a:gd name="connsiteY1" fmla="*/ 0 h 137377"/>
                <a:gd name="connsiteX0" fmla="*/ 0 w 458850"/>
                <a:gd name="connsiteY0" fmla="*/ 39613 h 123202"/>
                <a:gd name="connsiteX1" fmla="*/ 458850 w 458850"/>
                <a:gd name="connsiteY1" fmla="*/ 0 h 123202"/>
                <a:gd name="connsiteX0" fmla="*/ 0 w 389527"/>
                <a:gd name="connsiteY0" fmla="*/ 42914 h 125288"/>
                <a:gd name="connsiteX1" fmla="*/ 389527 w 389527"/>
                <a:gd name="connsiteY1" fmla="*/ 0 h 125288"/>
                <a:gd name="connsiteX0" fmla="*/ 0 w 389527"/>
                <a:gd name="connsiteY0" fmla="*/ 42914 h 132397"/>
                <a:gd name="connsiteX1" fmla="*/ 389527 w 389527"/>
                <a:gd name="connsiteY1" fmla="*/ 0 h 132397"/>
                <a:gd name="connsiteX0" fmla="*/ 0 w 491134"/>
                <a:gd name="connsiteY0" fmla="*/ 0 h 135657"/>
                <a:gd name="connsiteX1" fmla="*/ 491134 w 491134"/>
                <a:gd name="connsiteY1" fmla="*/ 47041 h 135657"/>
                <a:gd name="connsiteX0" fmla="*/ 0 w 491134"/>
                <a:gd name="connsiteY0" fmla="*/ 0 h 152991"/>
                <a:gd name="connsiteX1" fmla="*/ 491134 w 491134"/>
                <a:gd name="connsiteY1" fmla="*/ 47041 h 152991"/>
                <a:gd name="connsiteX0" fmla="*/ 0 w 452173"/>
                <a:gd name="connsiteY0" fmla="*/ 11798 h 130141"/>
                <a:gd name="connsiteX1" fmla="*/ 452173 w 452173"/>
                <a:gd name="connsiteY1" fmla="*/ 0 h 130141"/>
                <a:gd name="connsiteX0" fmla="*/ 0 w 452173"/>
                <a:gd name="connsiteY0" fmla="*/ 11798 h 114820"/>
                <a:gd name="connsiteX1" fmla="*/ 452173 w 452173"/>
                <a:gd name="connsiteY1" fmla="*/ 0 h 114820"/>
                <a:gd name="connsiteX0" fmla="*/ 0 w 1442902"/>
                <a:gd name="connsiteY0" fmla="*/ 1 h 2766686"/>
                <a:gd name="connsiteX1" fmla="*/ 1442902 w 1442902"/>
                <a:gd name="connsiteY1" fmla="*/ 2757689 h 2766686"/>
                <a:gd name="connsiteX0" fmla="*/ 0 w 1478681"/>
                <a:gd name="connsiteY0" fmla="*/ 1 h 2771850"/>
                <a:gd name="connsiteX1" fmla="*/ 1478681 w 1478681"/>
                <a:gd name="connsiteY1" fmla="*/ 2762870 h 2771850"/>
                <a:gd name="connsiteX0" fmla="*/ 0 w 1478681"/>
                <a:gd name="connsiteY0" fmla="*/ 1 h 2762871"/>
                <a:gd name="connsiteX1" fmla="*/ 1478681 w 1478681"/>
                <a:gd name="connsiteY1" fmla="*/ 2762870 h 2762871"/>
                <a:gd name="connsiteX0" fmla="*/ 0 w 1478681"/>
                <a:gd name="connsiteY0" fmla="*/ 1 h 2762871"/>
                <a:gd name="connsiteX1" fmla="*/ 1478681 w 1478681"/>
                <a:gd name="connsiteY1" fmla="*/ 2762870 h 2762871"/>
                <a:gd name="connsiteX0" fmla="*/ 0 w 1446701"/>
                <a:gd name="connsiteY0" fmla="*/ 1 h 2657937"/>
                <a:gd name="connsiteX1" fmla="*/ 1446701 w 1446701"/>
                <a:gd name="connsiteY1" fmla="*/ 2657936 h 2657937"/>
                <a:gd name="connsiteX0" fmla="*/ 0 w 1446701"/>
                <a:gd name="connsiteY0" fmla="*/ 1 h 2657937"/>
                <a:gd name="connsiteX1" fmla="*/ 1446701 w 1446701"/>
                <a:gd name="connsiteY1"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46701"/>
                <a:gd name="connsiteY0" fmla="*/ 1 h 2657937"/>
                <a:gd name="connsiteX1" fmla="*/ 602032 w 1446701"/>
                <a:gd name="connsiteY1" fmla="*/ 1473440 h 2657937"/>
                <a:gd name="connsiteX2" fmla="*/ 1446701 w 1446701"/>
                <a:gd name="connsiteY2" fmla="*/ 2657936 h 2657937"/>
                <a:gd name="connsiteX0" fmla="*/ 0 w 1496628"/>
                <a:gd name="connsiteY0" fmla="*/ 1 h 2680110"/>
                <a:gd name="connsiteX1" fmla="*/ 602032 w 1496628"/>
                <a:gd name="connsiteY1" fmla="*/ 1473440 h 2680110"/>
                <a:gd name="connsiteX2" fmla="*/ 1496628 w 1496628"/>
                <a:gd name="connsiteY2" fmla="*/ 2680111 h 2680110"/>
                <a:gd name="connsiteX0" fmla="*/ 0 w 1496628"/>
                <a:gd name="connsiteY0" fmla="*/ 1 h 2680110"/>
                <a:gd name="connsiteX1" fmla="*/ 602032 w 1496628"/>
                <a:gd name="connsiteY1" fmla="*/ 1473440 h 2680110"/>
                <a:gd name="connsiteX2" fmla="*/ 1496628 w 1496628"/>
                <a:gd name="connsiteY2" fmla="*/ 2680111 h 2680110"/>
                <a:gd name="connsiteX0" fmla="*/ 0 w 1496628"/>
                <a:gd name="connsiteY0" fmla="*/ 1 h 2680110"/>
                <a:gd name="connsiteX1" fmla="*/ 602032 w 1496628"/>
                <a:gd name="connsiteY1" fmla="*/ 1473440 h 2680110"/>
                <a:gd name="connsiteX2" fmla="*/ 1496628 w 1496628"/>
                <a:gd name="connsiteY2" fmla="*/ 2680111 h 2680110"/>
                <a:gd name="connsiteX0" fmla="*/ 0 w 1496628"/>
                <a:gd name="connsiteY0" fmla="*/ 1 h 2680110"/>
                <a:gd name="connsiteX1" fmla="*/ 649441 w 1496628"/>
                <a:gd name="connsiteY1" fmla="*/ 1584920 h 2680110"/>
                <a:gd name="connsiteX2" fmla="*/ 1496628 w 1496628"/>
                <a:gd name="connsiteY2" fmla="*/ 2680111 h 2680110"/>
                <a:gd name="connsiteX0" fmla="*/ 0 w 1496628"/>
                <a:gd name="connsiteY0" fmla="*/ 1 h 2680110"/>
                <a:gd name="connsiteX1" fmla="*/ 518310 w 1496628"/>
                <a:gd name="connsiteY1" fmla="*/ 1263302 h 2680110"/>
                <a:gd name="connsiteX2" fmla="*/ 1496628 w 1496628"/>
                <a:gd name="connsiteY2" fmla="*/ 2680111 h 2680110"/>
                <a:gd name="connsiteX0" fmla="*/ 0 w 1496628"/>
                <a:gd name="connsiteY0" fmla="*/ 1 h 2680110"/>
                <a:gd name="connsiteX1" fmla="*/ 523684 w 1496628"/>
                <a:gd name="connsiteY1" fmla="*/ 1309475 h 2680110"/>
                <a:gd name="connsiteX2" fmla="*/ 1496628 w 1496628"/>
                <a:gd name="connsiteY2" fmla="*/ 2680111 h 2680110"/>
                <a:gd name="connsiteX0" fmla="*/ 0 w 1496628"/>
                <a:gd name="connsiteY0" fmla="*/ 1 h 2680110"/>
                <a:gd name="connsiteX1" fmla="*/ 595405 w 1496628"/>
                <a:gd name="connsiteY1" fmla="*/ 1494220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02765 w 1496628"/>
                <a:gd name="connsiteY1" fmla="*/ 2364753 h 2680110"/>
                <a:gd name="connsiteX2" fmla="*/ 1496628 w 1496628"/>
                <a:gd name="connsiteY2" fmla="*/ 2680111 h 2680110"/>
                <a:gd name="connsiteX0" fmla="*/ 0 w 1496628"/>
                <a:gd name="connsiteY0" fmla="*/ 1 h 2680110"/>
                <a:gd name="connsiteX1" fmla="*/ 1160610 w 1496628"/>
                <a:gd name="connsiteY1" fmla="*/ 2417967 h 2680110"/>
                <a:gd name="connsiteX2" fmla="*/ 1496628 w 1496628"/>
                <a:gd name="connsiteY2" fmla="*/ 2680111 h 2680110"/>
                <a:gd name="connsiteX0" fmla="*/ 0 w 1496628"/>
                <a:gd name="connsiteY0" fmla="*/ 1 h 2680110"/>
                <a:gd name="connsiteX1" fmla="*/ 1160610 w 1496628"/>
                <a:gd name="connsiteY1" fmla="*/ 2417967 h 2680110"/>
                <a:gd name="connsiteX2" fmla="*/ 1496628 w 1496628"/>
                <a:gd name="connsiteY2" fmla="*/ 2680111 h 2680110"/>
                <a:gd name="connsiteX0" fmla="*/ 0 w 336018"/>
                <a:gd name="connsiteY0" fmla="*/ -1 h 262142"/>
                <a:gd name="connsiteX1" fmla="*/ 336018 w 336018"/>
                <a:gd name="connsiteY1" fmla="*/ 262143 h 262142"/>
                <a:gd name="connsiteX0" fmla="*/ 0 w 336018"/>
                <a:gd name="connsiteY0" fmla="*/ 0 h 262145"/>
                <a:gd name="connsiteX1" fmla="*/ 336018 w 336018"/>
                <a:gd name="connsiteY1" fmla="*/ 262144 h 262145"/>
                <a:gd name="connsiteX0" fmla="*/ 0 w 300705"/>
                <a:gd name="connsiteY0" fmla="*/ 0 h 291961"/>
                <a:gd name="connsiteX1" fmla="*/ 300705 w 300705"/>
                <a:gd name="connsiteY1" fmla="*/ 291961 h 291961"/>
                <a:gd name="connsiteX0" fmla="*/ 0 w 300705"/>
                <a:gd name="connsiteY0" fmla="*/ 0 h 291961"/>
                <a:gd name="connsiteX1" fmla="*/ 300705 w 300705"/>
                <a:gd name="connsiteY1" fmla="*/ 291961 h 291961"/>
              </a:gdLst>
              <a:ahLst/>
              <a:cxnLst>
                <a:cxn ang="0">
                  <a:pos x="connsiteX0" y="connsiteY0"/>
                </a:cxn>
                <a:cxn ang="0">
                  <a:pos x="connsiteX1" y="connsiteY1"/>
                </a:cxn>
              </a:cxnLst>
              <a:rect l="l" t="t" r="r" b="b"/>
              <a:pathLst>
                <a:path w="300705" h="291961">
                  <a:moveTo>
                    <a:pt x="0" y="0"/>
                  </a:moveTo>
                  <a:cubicBezTo>
                    <a:pt x="86606" y="201252"/>
                    <a:pt x="202715" y="271756"/>
                    <a:pt x="300705" y="291961"/>
                  </a:cubicBezTo>
                </a:path>
              </a:pathLst>
            </a:custGeom>
            <a:noFill/>
            <a:ln w="38100" cap="flat" cmpd="sng" algn="ctr">
              <a:solidFill>
                <a:srgbClr val="595959"/>
              </a:solidFill>
              <a:prstDash val="solid"/>
              <a:miter lim="800000"/>
              <a:headEnd type="triangle"/>
              <a:tailEnd type="none"/>
            </a:ln>
            <a:effectLst/>
          </p:spPr>
          <p:txBody>
            <a:bodyPr lIns="91440" tIns="45720" rIns="91440" bIns="45720" anchor="ctr"/>
            <a:lstStyle/>
            <a:p>
              <a:pPr marL="0" marR="0" lvl="0" indent="0" algn="ctr" defTabSz="121905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811" name="Oval 810">
              <a:extLst>
                <a:ext uri="{FF2B5EF4-FFF2-40B4-BE49-F238E27FC236}">
                  <a16:creationId xmlns:a16="http://schemas.microsoft.com/office/drawing/2014/main" id="{F7B4491C-123C-4934-80C0-FFDB421018EB}"/>
                </a:ext>
              </a:extLst>
            </p:cNvPr>
            <p:cNvSpPr>
              <a:spLocks/>
            </p:cNvSpPr>
            <p:nvPr/>
          </p:nvSpPr>
          <p:spPr>
            <a:xfrm rot="16200000">
              <a:off x="6087201" y="3010359"/>
              <a:ext cx="1463499" cy="1463499"/>
            </a:xfrm>
            <a:prstGeom prst="ellipse">
              <a:avLst/>
            </a:prstGeom>
            <a:gradFill flip="none" rotWithShape="1">
              <a:gsLst>
                <a:gs pos="26000">
                  <a:srgbClr val="CC0000">
                    <a:lumMod val="20000"/>
                    <a:lumOff val="80000"/>
                    <a:alpha val="90000"/>
                  </a:srgbClr>
                </a:gs>
                <a:gs pos="65000">
                  <a:srgbClr val="CC0000">
                    <a:lumMod val="20000"/>
                    <a:lumOff val="80000"/>
                    <a:alpha val="0"/>
                  </a:srgbClr>
                </a:gs>
              </a:gsLst>
              <a:path path="circle">
                <a:fillToRect l="50000" t="50000" r="50000" b="50000"/>
              </a:path>
              <a:tileRect/>
            </a:gradFill>
            <a:ln w="19050" cap="flat" cmpd="sng" algn="ctr">
              <a:noFill/>
              <a:prstDash val="solid"/>
              <a:miter lim="800000"/>
            </a:ln>
            <a:effectLst/>
          </p:spPr>
          <p:txBody>
            <a:bodyPr lIns="91440" tIns="45720" rIns="91440" bIns="45720"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grpSp>
          <p:nvGrpSpPr>
            <p:cNvPr id="812" name="Group 1786">
              <a:extLst>
                <a:ext uri="{FF2B5EF4-FFF2-40B4-BE49-F238E27FC236}">
                  <a16:creationId xmlns:a16="http://schemas.microsoft.com/office/drawing/2014/main" id="{D47A2797-7464-4466-ACAA-A0C994107B07}"/>
                </a:ext>
              </a:extLst>
            </p:cNvPr>
            <p:cNvGrpSpPr>
              <a:grpSpLocks/>
            </p:cNvGrpSpPr>
            <p:nvPr/>
          </p:nvGrpSpPr>
          <p:grpSpPr bwMode="auto">
            <a:xfrm rot="16200000">
              <a:off x="6421364" y="3358655"/>
              <a:ext cx="733451" cy="731748"/>
              <a:chOff x="7189565" y="5529242"/>
              <a:chExt cx="457200" cy="457200"/>
            </a:xfrm>
          </p:grpSpPr>
          <p:cxnSp>
            <p:nvCxnSpPr>
              <p:cNvPr id="813" name="Straight Connector 1787">
                <a:extLst>
                  <a:ext uri="{FF2B5EF4-FFF2-40B4-BE49-F238E27FC236}">
                    <a16:creationId xmlns:a16="http://schemas.microsoft.com/office/drawing/2014/main" id="{7A15E1DC-32FD-4FEC-9360-BD8C298C49DC}"/>
                  </a:ext>
                </a:extLst>
              </p:cNvPr>
              <p:cNvCxnSpPr>
                <a:cxnSpLocks noChangeShapeType="1"/>
              </p:cNvCxnSpPr>
              <p:nvPr/>
            </p:nvCxnSpPr>
            <p:spPr bwMode="auto">
              <a:xfrm>
                <a:off x="7189565" y="5529242"/>
                <a:ext cx="457200" cy="457200"/>
              </a:xfrm>
              <a:prstGeom prst="line">
                <a:avLst/>
              </a:prstGeom>
              <a:noFill/>
              <a:ln w="63500" algn="ctr">
                <a:solidFill>
                  <a:srgbClr val="0972C9"/>
                </a:solidFill>
                <a:miter lim="800000"/>
                <a:headEnd/>
                <a:tailEnd/>
              </a:ln>
              <a:extLst>
                <a:ext uri="{909E8E84-426E-40DD-AFC4-6F175D3DCCD1}">
                  <a14:hiddenFill xmlns:a14="http://schemas.microsoft.com/office/drawing/2010/main">
                    <a:noFill/>
                  </a14:hiddenFill>
                </a:ext>
              </a:extLst>
            </p:spPr>
          </p:cxnSp>
          <p:cxnSp>
            <p:nvCxnSpPr>
              <p:cNvPr id="814" name="Straight Connector 1788">
                <a:extLst>
                  <a:ext uri="{FF2B5EF4-FFF2-40B4-BE49-F238E27FC236}">
                    <a16:creationId xmlns:a16="http://schemas.microsoft.com/office/drawing/2014/main" id="{1085B988-91E3-4525-B030-F65C1C92272D}"/>
                  </a:ext>
                </a:extLst>
              </p:cNvPr>
              <p:cNvCxnSpPr>
                <a:cxnSpLocks noChangeShapeType="1"/>
              </p:cNvCxnSpPr>
              <p:nvPr/>
            </p:nvCxnSpPr>
            <p:spPr bwMode="auto">
              <a:xfrm flipH="1">
                <a:off x="7189565" y="5529242"/>
                <a:ext cx="457200" cy="457200"/>
              </a:xfrm>
              <a:prstGeom prst="line">
                <a:avLst/>
              </a:prstGeom>
              <a:noFill/>
              <a:ln w="63500" algn="ctr">
                <a:solidFill>
                  <a:srgbClr val="0972C9"/>
                </a:solidFill>
                <a:miter lim="800000"/>
                <a:headEnd/>
                <a:tailEnd/>
              </a:ln>
              <a:extLst>
                <a:ext uri="{909E8E84-426E-40DD-AFC4-6F175D3DCCD1}">
                  <a14:hiddenFill xmlns:a14="http://schemas.microsoft.com/office/drawing/2010/main">
                    <a:noFill/>
                  </a14:hiddenFill>
                </a:ext>
              </a:extLst>
            </p:spPr>
          </p:cxnSp>
        </p:grpSp>
        <p:sp>
          <p:nvSpPr>
            <p:cNvPr id="815" name="Freeform 2252">
              <a:extLst>
                <a:ext uri="{FF2B5EF4-FFF2-40B4-BE49-F238E27FC236}">
                  <a16:creationId xmlns:a16="http://schemas.microsoft.com/office/drawing/2014/main" id="{29501077-037E-4B05-91B7-9C8A4F0B4E52}"/>
                </a:ext>
              </a:extLst>
            </p:cNvPr>
            <p:cNvSpPr/>
            <p:nvPr/>
          </p:nvSpPr>
          <p:spPr>
            <a:xfrm rot="6575973" flipV="1">
              <a:off x="5342915" y="4468187"/>
              <a:ext cx="1208228" cy="627996"/>
            </a:xfrm>
            <a:custGeom>
              <a:avLst/>
              <a:gdLst>
                <a:gd name="connsiteX0" fmla="*/ 0 w 458850"/>
                <a:gd name="connsiteY0" fmla="*/ 39613 h 257761"/>
                <a:gd name="connsiteX1" fmla="*/ 277291 w 458850"/>
                <a:gd name="connsiteY1" fmla="*/ 257484 h 257761"/>
                <a:gd name="connsiteX2" fmla="*/ 458850 w 458850"/>
                <a:gd name="connsiteY2" fmla="*/ 0 h 257761"/>
                <a:gd name="connsiteX0" fmla="*/ 0 w 458850"/>
                <a:gd name="connsiteY0" fmla="*/ 39613 h 39613"/>
                <a:gd name="connsiteX1" fmla="*/ 458850 w 458850"/>
                <a:gd name="connsiteY1" fmla="*/ 0 h 39613"/>
                <a:gd name="connsiteX0" fmla="*/ 0 w 458850"/>
                <a:gd name="connsiteY0" fmla="*/ 39613 h 110708"/>
                <a:gd name="connsiteX1" fmla="*/ 458850 w 458850"/>
                <a:gd name="connsiteY1" fmla="*/ 0 h 110708"/>
                <a:gd name="connsiteX0" fmla="*/ 0 w 458850"/>
                <a:gd name="connsiteY0" fmla="*/ 39613 h 137377"/>
                <a:gd name="connsiteX1" fmla="*/ 458850 w 458850"/>
                <a:gd name="connsiteY1" fmla="*/ 0 h 137377"/>
                <a:gd name="connsiteX0" fmla="*/ 0 w 458850"/>
                <a:gd name="connsiteY0" fmla="*/ 39613 h 123202"/>
                <a:gd name="connsiteX1" fmla="*/ 458850 w 458850"/>
                <a:gd name="connsiteY1" fmla="*/ 0 h 123202"/>
                <a:gd name="connsiteX0" fmla="*/ 0 w 389527"/>
                <a:gd name="connsiteY0" fmla="*/ 42914 h 125288"/>
                <a:gd name="connsiteX1" fmla="*/ 389527 w 389527"/>
                <a:gd name="connsiteY1" fmla="*/ 0 h 125288"/>
                <a:gd name="connsiteX0" fmla="*/ 0 w 389527"/>
                <a:gd name="connsiteY0" fmla="*/ 42914 h 132397"/>
                <a:gd name="connsiteX1" fmla="*/ 389527 w 389527"/>
                <a:gd name="connsiteY1" fmla="*/ 0 h 132397"/>
                <a:gd name="connsiteX0" fmla="*/ 0 w 491134"/>
                <a:gd name="connsiteY0" fmla="*/ 0 h 135657"/>
                <a:gd name="connsiteX1" fmla="*/ 491134 w 491134"/>
                <a:gd name="connsiteY1" fmla="*/ 47041 h 135657"/>
                <a:gd name="connsiteX0" fmla="*/ 0 w 491134"/>
                <a:gd name="connsiteY0" fmla="*/ 0 h 152991"/>
                <a:gd name="connsiteX1" fmla="*/ 491134 w 491134"/>
                <a:gd name="connsiteY1" fmla="*/ 47041 h 152991"/>
                <a:gd name="connsiteX0" fmla="*/ 0 w 452173"/>
                <a:gd name="connsiteY0" fmla="*/ 11798 h 130141"/>
                <a:gd name="connsiteX1" fmla="*/ 452173 w 452173"/>
                <a:gd name="connsiteY1" fmla="*/ 0 h 130141"/>
                <a:gd name="connsiteX0" fmla="*/ 0 w 452173"/>
                <a:gd name="connsiteY0" fmla="*/ 11798 h 114820"/>
                <a:gd name="connsiteX1" fmla="*/ 452173 w 452173"/>
                <a:gd name="connsiteY1" fmla="*/ 0 h 114820"/>
                <a:gd name="connsiteX0" fmla="*/ 0 w 434068"/>
                <a:gd name="connsiteY0" fmla="*/ 96746 h 159315"/>
                <a:gd name="connsiteX1" fmla="*/ 434068 w 434068"/>
                <a:gd name="connsiteY1" fmla="*/ 0 h 159315"/>
                <a:gd name="connsiteX0" fmla="*/ 0 w 434068"/>
                <a:gd name="connsiteY0" fmla="*/ 96746 h 140953"/>
                <a:gd name="connsiteX1" fmla="*/ 434068 w 434068"/>
                <a:gd name="connsiteY1" fmla="*/ 0 h 140953"/>
                <a:gd name="connsiteX0" fmla="*/ 0 w 452864"/>
                <a:gd name="connsiteY0" fmla="*/ 112427 h 150704"/>
                <a:gd name="connsiteX1" fmla="*/ 452864 w 452864"/>
                <a:gd name="connsiteY1" fmla="*/ 0 h 150704"/>
                <a:gd name="connsiteX0" fmla="*/ 0 w 612430"/>
                <a:gd name="connsiteY0" fmla="*/ 276389 h 288080"/>
                <a:gd name="connsiteX1" fmla="*/ 612430 w 612430"/>
                <a:gd name="connsiteY1" fmla="*/ 0 h 288080"/>
                <a:gd name="connsiteX0" fmla="*/ 0 w 1081229"/>
                <a:gd name="connsiteY0" fmla="*/ 249754 h 263209"/>
                <a:gd name="connsiteX1" fmla="*/ 1081229 w 1081229"/>
                <a:gd name="connsiteY1" fmla="*/ 0 h 263209"/>
                <a:gd name="connsiteX0" fmla="*/ 0 w 1081229"/>
                <a:gd name="connsiteY0" fmla="*/ 249754 h 277662"/>
                <a:gd name="connsiteX1" fmla="*/ 1081229 w 1081229"/>
                <a:gd name="connsiteY1" fmla="*/ 0 h 277662"/>
                <a:gd name="connsiteX0" fmla="*/ 0 w 1081229"/>
                <a:gd name="connsiteY0" fmla="*/ 249754 h 283614"/>
                <a:gd name="connsiteX1" fmla="*/ 1081229 w 1081229"/>
                <a:gd name="connsiteY1" fmla="*/ 0 h 283614"/>
                <a:gd name="connsiteX0" fmla="*/ 0 w 1050994"/>
                <a:gd name="connsiteY0" fmla="*/ 284187 h 311479"/>
                <a:gd name="connsiteX1" fmla="*/ 1050994 w 1050994"/>
                <a:gd name="connsiteY1" fmla="*/ 0 h 311479"/>
                <a:gd name="connsiteX0" fmla="*/ 0 w 1050994"/>
                <a:gd name="connsiteY0" fmla="*/ 284187 h 284187"/>
                <a:gd name="connsiteX1" fmla="*/ 1050994 w 1050994"/>
                <a:gd name="connsiteY1" fmla="*/ 0 h 284187"/>
                <a:gd name="connsiteX0" fmla="*/ 0 w 1060790"/>
                <a:gd name="connsiteY0" fmla="*/ 263638 h 263638"/>
                <a:gd name="connsiteX1" fmla="*/ 1060790 w 1060790"/>
                <a:gd name="connsiteY1" fmla="*/ 0 h 263638"/>
                <a:gd name="connsiteX0" fmla="*/ 0 w 1060790"/>
                <a:gd name="connsiteY0" fmla="*/ 263638 h 263638"/>
                <a:gd name="connsiteX1" fmla="*/ 1060790 w 1060790"/>
                <a:gd name="connsiteY1" fmla="*/ 0 h 263638"/>
                <a:gd name="connsiteX0" fmla="*/ 0 w 1106428"/>
                <a:gd name="connsiteY0" fmla="*/ 321568 h 321568"/>
                <a:gd name="connsiteX1" fmla="*/ 1106428 w 1106428"/>
                <a:gd name="connsiteY1" fmla="*/ 0 h 321568"/>
                <a:gd name="connsiteX0" fmla="*/ 0 w 1106428"/>
                <a:gd name="connsiteY0" fmla="*/ 321568 h 321568"/>
                <a:gd name="connsiteX1" fmla="*/ 1106428 w 1106428"/>
                <a:gd name="connsiteY1" fmla="*/ 0 h 321568"/>
                <a:gd name="connsiteX0" fmla="*/ 0 w 1106428"/>
                <a:gd name="connsiteY0" fmla="*/ 321568 h 321568"/>
                <a:gd name="connsiteX1" fmla="*/ 1106428 w 1106428"/>
                <a:gd name="connsiteY1" fmla="*/ 0 h 321568"/>
                <a:gd name="connsiteX0" fmla="*/ 0 w 1114434"/>
                <a:gd name="connsiteY0" fmla="*/ 310571 h 310571"/>
                <a:gd name="connsiteX1" fmla="*/ 1114434 w 1114434"/>
                <a:gd name="connsiteY1" fmla="*/ 0 h 310571"/>
                <a:gd name="connsiteX0" fmla="*/ 0 w 1114434"/>
                <a:gd name="connsiteY0" fmla="*/ 310571 h 310571"/>
                <a:gd name="connsiteX1" fmla="*/ 1114434 w 1114434"/>
                <a:gd name="connsiteY1" fmla="*/ 0 h 310571"/>
                <a:gd name="connsiteX0" fmla="*/ 0 w 1114434"/>
                <a:gd name="connsiteY0" fmla="*/ 310571 h 310571"/>
                <a:gd name="connsiteX1" fmla="*/ 1114434 w 1114434"/>
                <a:gd name="connsiteY1" fmla="*/ 0 h 310571"/>
                <a:gd name="connsiteX0" fmla="*/ 0 w 1078075"/>
                <a:gd name="connsiteY0" fmla="*/ 282466 h 282466"/>
                <a:gd name="connsiteX1" fmla="*/ 1078075 w 1078075"/>
                <a:gd name="connsiteY1" fmla="*/ 0 h 282466"/>
                <a:gd name="connsiteX0" fmla="*/ 0 w 955564"/>
                <a:gd name="connsiteY0" fmla="*/ 202413 h 202413"/>
                <a:gd name="connsiteX1" fmla="*/ 955564 w 955564"/>
                <a:gd name="connsiteY1" fmla="*/ 0 h 202413"/>
                <a:gd name="connsiteX0" fmla="*/ 0 w 955564"/>
                <a:gd name="connsiteY0" fmla="*/ 212712 h 212712"/>
                <a:gd name="connsiteX1" fmla="*/ 955564 w 955564"/>
                <a:gd name="connsiteY1" fmla="*/ 10299 h 212712"/>
                <a:gd name="connsiteX0" fmla="*/ 0 w 955564"/>
                <a:gd name="connsiteY0" fmla="*/ 225661 h 225661"/>
                <a:gd name="connsiteX1" fmla="*/ 955564 w 955564"/>
                <a:gd name="connsiteY1" fmla="*/ 23248 h 225661"/>
                <a:gd name="connsiteX0" fmla="*/ 0 w 1046345"/>
                <a:gd name="connsiteY0" fmla="*/ 359162 h 359162"/>
                <a:gd name="connsiteX1" fmla="*/ 1046345 w 1046345"/>
                <a:gd name="connsiteY1" fmla="*/ 6510 h 359162"/>
                <a:gd name="connsiteX0" fmla="*/ 0 w 1046345"/>
                <a:gd name="connsiteY0" fmla="*/ 354909 h 358699"/>
                <a:gd name="connsiteX1" fmla="*/ 1046345 w 1046345"/>
                <a:gd name="connsiteY1" fmla="*/ 2257 h 358699"/>
                <a:gd name="connsiteX0" fmla="*/ 0 w 1046345"/>
                <a:gd name="connsiteY0" fmla="*/ 352652 h 360077"/>
                <a:gd name="connsiteX1" fmla="*/ 1046345 w 1046345"/>
                <a:gd name="connsiteY1" fmla="*/ 0 h 360077"/>
                <a:gd name="connsiteX0" fmla="*/ 0 w 1046345"/>
                <a:gd name="connsiteY0" fmla="*/ 352652 h 354701"/>
                <a:gd name="connsiteX1" fmla="*/ 1046345 w 1046345"/>
                <a:gd name="connsiteY1" fmla="*/ 0 h 354701"/>
              </a:gdLst>
              <a:ahLst/>
              <a:cxnLst>
                <a:cxn ang="0">
                  <a:pos x="connsiteX0" y="connsiteY0"/>
                </a:cxn>
                <a:cxn ang="0">
                  <a:pos x="connsiteX1" y="connsiteY1"/>
                </a:cxn>
              </a:cxnLst>
              <a:rect l="l" t="t" r="r" b="b"/>
              <a:pathLst>
                <a:path w="1046345" h="354701">
                  <a:moveTo>
                    <a:pt x="0" y="352652"/>
                  </a:moveTo>
                  <a:cubicBezTo>
                    <a:pt x="398839" y="375664"/>
                    <a:pt x="834897" y="201496"/>
                    <a:pt x="1046345" y="0"/>
                  </a:cubicBezTo>
                </a:path>
              </a:pathLst>
            </a:custGeom>
            <a:noFill/>
            <a:ln w="38100" cap="flat" cmpd="sng" algn="ctr">
              <a:solidFill>
                <a:srgbClr val="595959"/>
              </a:solidFill>
              <a:prstDash val="solid"/>
              <a:miter lim="800000"/>
              <a:headEnd type="triangle"/>
              <a:tailEnd type="none"/>
            </a:ln>
            <a:effectLst/>
          </p:spPr>
          <p:txBody>
            <a:bodyPr lIns="91440" tIns="45720" rIns="91440" bIns="45720" anchor="ctr"/>
            <a:lstStyle/>
            <a:p>
              <a:pPr marL="0" marR="0" lvl="0" indent="0" algn="ctr" defTabSz="121905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816" name="Rectangle 815">
              <a:extLst>
                <a:ext uri="{FF2B5EF4-FFF2-40B4-BE49-F238E27FC236}">
                  <a16:creationId xmlns:a16="http://schemas.microsoft.com/office/drawing/2014/main" id="{3125E1A7-F624-442B-BF2A-370E2BDE0FCB}"/>
                </a:ext>
              </a:extLst>
            </p:cNvPr>
            <p:cNvSpPr/>
            <p:nvPr/>
          </p:nvSpPr>
          <p:spPr>
            <a:xfrm>
              <a:off x="9561794" y="3869179"/>
              <a:ext cx="1850928" cy="1792215"/>
            </a:xfrm>
            <a:prstGeom prst="rect">
              <a:avLst/>
            </a:prstGeom>
            <a:solidFill>
              <a:srgbClr val="FFFFFF">
                <a:lumMod val="95000"/>
              </a:srgbClr>
            </a:solidFill>
            <a:ln w="19050" cap="flat" cmpd="sng" algn="ctr">
              <a:solidFill>
                <a:srgbClr val="FFFFFF">
                  <a:lumMod val="50000"/>
                </a:srgbClr>
              </a:solidFill>
              <a:prstDash val="solid"/>
              <a:miter lim="800000"/>
            </a:ln>
            <a:effectLst/>
          </p:spPr>
          <p:txBody>
            <a:bodyPr lIns="91440" tIns="45720" rIns="91440" bIns="45720" rtlCol="0" anchor="ctr"/>
            <a:lstStyle/>
            <a:p>
              <a:pPr marL="0" marR="0" lvl="0" indent="0" algn="ctr" defTabSz="121911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817" name="TextBox 816">
              <a:extLst>
                <a:ext uri="{FF2B5EF4-FFF2-40B4-BE49-F238E27FC236}">
                  <a16:creationId xmlns:a16="http://schemas.microsoft.com/office/drawing/2014/main" id="{AF9954B5-50B5-4234-8D33-9E747A53A20D}"/>
                </a:ext>
              </a:extLst>
            </p:cNvPr>
            <p:cNvSpPr txBox="1"/>
            <p:nvPr/>
          </p:nvSpPr>
          <p:spPr>
            <a:xfrm>
              <a:off x="9886001" y="3955773"/>
              <a:ext cx="424796" cy="147797"/>
            </a:xfrm>
            <a:prstGeom prst="rect">
              <a:avLst/>
            </a:prstGeom>
            <a:noFill/>
          </p:spPr>
          <p:txBody>
            <a:bodyPr wrap="none" lIns="0" tIns="0" rIns="0" bIns="0" rtlCol="0">
              <a:spAutoFit/>
            </a:bodyPr>
            <a:lstStyle/>
            <a:p>
              <a:pPr marL="0" marR="0" lvl="0" indent="0" defTabSz="1219110" eaLnBrk="1" fontAlgn="auto" latinLnBrk="0" hangingPunct="1">
                <a:lnSpc>
                  <a:spcPct val="90000"/>
                </a:lnSpc>
                <a:spcBef>
                  <a:spcPts val="0"/>
                </a:spcBef>
                <a:spcAft>
                  <a:spcPts val="0"/>
                </a:spcAft>
                <a:buClrTx/>
                <a:buSzTx/>
                <a:buFontTx/>
                <a:buNone/>
                <a:tabLst/>
                <a:defRPr/>
              </a:pPr>
              <a:r>
                <a:rPr kumimoji="0" lang="en-US" sz="1067" b="0" i="0" u="none" strike="noStrike" kern="0" cap="none" spc="0" normalizeH="0" baseline="0" noProof="0">
                  <a:ln>
                    <a:noFill/>
                  </a:ln>
                  <a:solidFill>
                    <a:srgbClr val="000000"/>
                  </a:solidFill>
                  <a:effectLst/>
                  <a:uLnTx/>
                  <a:uFillTx/>
                </a:rPr>
                <a:t>Capsid</a:t>
              </a:r>
            </a:p>
          </p:txBody>
        </p:sp>
        <p:sp>
          <p:nvSpPr>
            <p:cNvPr id="818" name="Oval 817">
              <a:extLst>
                <a:ext uri="{FF2B5EF4-FFF2-40B4-BE49-F238E27FC236}">
                  <a16:creationId xmlns:a16="http://schemas.microsoft.com/office/drawing/2014/main" id="{57CA6EC9-8584-4459-B294-88FFE75DA91C}"/>
                </a:ext>
              </a:extLst>
            </p:cNvPr>
            <p:cNvSpPr>
              <a:spLocks noChangeAspect="1"/>
            </p:cNvSpPr>
            <p:nvPr/>
          </p:nvSpPr>
          <p:spPr>
            <a:xfrm>
              <a:off x="9679337" y="3992132"/>
              <a:ext cx="76047" cy="76067"/>
            </a:xfrm>
            <a:prstGeom prst="ellipse">
              <a:avLst/>
            </a:prstGeom>
            <a:solidFill>
              <a:srgbClr val="00B050"/>
            </a:solidFill>
            <a:ln w="3175" cap="flat" cmpd="sng" algn="ctr">
              <a:solidFill>
                <a:srgbClr val="296004"/>
              </a:solidFill>
              <a:prstDash val="solid"/>
              <a:miter lim="800000"/>
            </a:ln>
            <a:effectLst/>
          </p:spPr>
          <p:txBody>
            <a:bodyPr lIns="91440" tIns="45720" rIns="91440" bIns="45720" rtlCol="0" anchor="ctr"/>
            <a:lstStyle/>
            <a:p>
              <a:pPr marL="0" marR="0" lvl="0" indent="0" algn="ctr" defTabSz="91447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819" name="TextBox 818">
              <a:extLst>
                <a:ext uri="{FF2B5EF4-FFF2-40B4-BE49-F238E27FC236}">
                  <a16:creationId xmlns:a16="http://schemas.microsoft.com/office/drawing/2014/main" id="{05191DD9-9822-442E-89AD-86A7C29F4F64}"/>
                </a:ext>
              </a:extLst>
            </p:cNvPr>
            <p:cNvSpPr txBox="1"/>
            <p:nvPr/>
          </p:nvSpPr>
          <p:spPr>
            <a:xfrm>
              <a:off x="9885999" y="4206590"/>
              <a:ext cx="1327286" cy="147797"/>
            </a:xfrm>
            <a:prstGeom prst="rect">
              <a:avLst/>
            </a:prstGeom>
            <a:noFill/>
          </p:spPr>
          <p:txBody>
            <a:bodyPr wrap="none" lIns="0" tIns="0" rIns="0" bIns="0" rtlCol="0">
              <a:spAutoFit/>
            </a:bodyPr>
            <a:lstStyle/>
            <a:p>
              <a:pPr marL="0" marR="0" lvl="0" indent="0" defTabSz="1219110" eaLnBrk="1" fontAlgn="auto" latinLnBrk="0" hangingPunct="1">
                <a:lnSpc>
                  <a:spcPct val="90000"/>
                </a:lnSpc>
                <a:spcBef>
                  <a:spcPts val="0"/>
                </a:spcBef>
                <a:spcAft>
                  <a:spcPts val="0"/>
                </a:spcAft>
                <a:buClrTx/>
                <a:buSzTx/>
                <a:buFontTx/>
                <a:buNone/>
                <a:tabLst/>
                <a:defRPr/>
              </a:pPr>
              <a:r>
                <a:rPr kumimoji="0" lang="en-US" sz="1067" b="0" i="0" u="none" strike="noStrike" kern="0" cap="none" spc="0" normalizeH="0" baseline="0" noProof="0">
                  <a:ln>
                    <a:noFill/>
                  </a:ln>
                  <a:solidFill>
                    <a:srgbClr val="000000"/>
                  </a:solidFill>
                  <a:effectLst/>
                  <a:uLnTx/>
                  <a:uFillTx/>
                </a:rPr>
                <a:t>Reverse transcriptase</a:t>
              </a:r>
            </a:p>
          </p:txBody>
        </p:sp>
        <p:sp>
          <p:nvSpPr>
            <p:cNvPr id="820" name="TextBox 819">
              <a:extLst>
                <a:ext uri="{FF2B5EF4-FFF2-40B4-BE49-F238E27FC236}">
                  <a16:creationId xmlns:a16="http://schemas.microsoft.com/office/drawing/2014/main" id="{89A0EFAA-EC6F-4ECB-A801-C77D1EAC4E99}"/>
                </a:ext>
              </a:extLst>
            </p:cNvPr>
            <p:cNvSpPr txBox="1"/>
            <p:nvPr/>
          </p:nvSpPr>
          <p:spPr>
            <a:xfrm>
              <a:off x="9886001" y="4457407"/>
              <a:ext cx="567463" cy="147797"/>
            </a:xfrm>
            <a:prstGeom prst="rect">
              <a:avLst/>
            </a:prstGeom>
            <a:noFill/>
          </p:spPr>
          <p:txBody>
            <a:bodyPr wrap="none" lIns="0" tIns="0" rIns="0" bIns="0" rtlCol="0">
              <a:spAutoFit/>
            </a:bodyPr>
            <a:lstStyle/>
            <a:p>
              <a:pPr marL="0" marR="0" lvl="0" indent="0" defTabSz="1219110" eaLnBrk="1" fontAlgn="auto" latinLnBrk="0" hangingPunct="1">
                <a:lnSpc>
                  <a:spcPct val="90000"/>
                </a:lnSpc>
                <a:spcBef>
                  <a:spcPts val="0"/>
                </a:spcBef>
                <a:spcAft>
                  <a:spcPts val="0"/>
                </a:spcAft>
                <a:buClrTx/>
                <a:buSzTx/>
                <a:buFontTx/>
                <a:buNone/>
                <a:tabLst/>
                <a:defRPr/>
              </a:pPr>
              <a:r>
                <a:rPr kumimoji="0" lang="en-US" sz="1067" b="0" i="0" u="none" strike="noStrike" kern="0" cap="none" spc="0" normalizeH="0" baseline="0" noProof="0">
                  <a:ln>
                    <a:noFill/>
                  </a:ln>
                  <a:solidFill>
                    <a:srgbClr val="000000"/>
                  </a:solidFill>
                  <a:effectLst/>
                  <a:uLnTx/>
                  <a:uFillTx/>
                </a:rPr>
                <a:t>Integrase</a:t>
              </a:r>
            </a:p>
          </p:txBody>
        </p:sp>
        <p:sp>
          <p:nvSpPr>
            <p:cNvPr id="821" name="TextBox 820">
              <a:extLst>
                <a:ext uri="{FF2B5EF4-FFF2-40B4-BE49-F238E27FC236}">
                  <a16:creationId xmlns:a16="http://schemas.microsoft.com/office/drawing/2014/main" id="{94330536-F85E-4382-BC06-D3B72FE33BD3}"/>
                </a:ext>
              </a:extLst>
            </p:cNvPr>
            <p:cNvSpPr txBox="1"/>
            <p:nvPr/>
          </p:nvSpPr>
          <p:spPr>
            <a:xfrm>
              <a:off x="9924044" y="4726123"/>
              <a:ext cx="1165384" cy="295594"/>
            </a:xfrm>
            <a:prstGeom prst="rect">
              <a:avLst/>
            </a:prstGeom>
            <a:noFill/>
          </p:spPr>
          <p:txBody>
            <a:bodyPr wrap="none" lIns="0" tIns="0" rIns="0" bIns="0" rtlCol="0">
              <a:spAutoFit/>
            </a:bodyPr>
            <a:lstStyle/>
            <a:p>
              <a:pPr marL="0" marR="0" lvl="0" indent="0" defTabSz="1219110" eaLnBrk="1" fontAlgn="auto" latinLnBrk="0" hangingPunct="1">
                <a:lnSpc>
                  <a:spcPct val="90000"/>
                </a:lnSpc>
                <a:spcBef>
                  <a:spcPts val="0"/>
                </a:spcBef>
                <a:spcAft>
                  <a:spcPts val="0"/>
                </a:spcAft>
                <a:buClrTx/>
                <a:buSzTx/>
                <a:buFontTx/>
                <a:buNone/>
                <a:tabLst/>
                <a:defRPr/>
              </a:pPr>
              <a:r>
                <a:rPr kumimoji="0" lang="en-US" sz="1067" b="0" i="0" u="none" strike="noStrike" kern="0" cap="none" spc="0" normalizeH="0" baseline="0" noProof="0">
                  <a:ln>
                    <a:noFill/>
                  </a:ln>
                  <a:solidFill>
                    <a:srgbClr val="000000"/>
                  </a:solidFill>
                  <a:effectLst/>
                  <a:uLnTx/>
                  <a:uFillTx/>
                </a:rPr>
                <a:t>Gag/Gag-Pol</a:t>
              </a:r>
              <a:br>
                <a:rPr kumimoji="0" lang="en-US" sz="1067" b="0" i="0" u="none" strike="noStrike" kern="0" cap="none" spc="0" normalizeH="0" baseline="0" noProof="0">
                  <a:ln>
                    <a:noFill/>
                  </a:ln>
                  <a:solidFill>
                    <a:srgbClr val="000000"/>
                  </a:solidFill>
                  <a:effectLst/>
                  <a:uLnTx/>
                  <a:uFillTx/>
                </a:rPr>
              </a:br>
              <a:r>
                <a:rPr kumimoji="0" lang="en-US" sz="1067" b="0" i="0" u="none" strike="noStrike" kern="0" cap="none" spc="0" normalizeH="0" baseline="0" noProof="0">
                  <a:ln>
                    <a:noFill/>
                  </a:ln>
                  <a:solidFill>
                    <a:srgbClr val="000000"/>
                  </a:solidFill>
                  <a:effectLst/>
                  <a:uLnTx/>
                  <a:uFillTx/>
                </a:rPr>
                <a:t>(capsid precursors)</a:t>
              </a:r>
            </a:p>
          </p:txBody>
        </p:sp>
        <p:sp>
          <p:nvSpPr>
            <p:cNvPr id="822" name="TextBox 821">
              <a:extLst>
                <a:ext uri="{FF2B5EF4-FFF2-40B4-BE49-F238E27FC236}">
                  <a16:creationId xmlns:a16="http://schemas.microsoft.com/office/drawing/2014/main" id="{CFFFC462-DEFB-4245-A98D-6B55DF30DA34}"/>
                </a:ext>
              </a:extLst>
            </p:cNvPr>
            <p:cNvSpPr txBox="1"/>
            <p:nvPr/>
          </p:nvSpPr>
          <p:spPr>
            <a:xfrm>
              <a:off x="10069758" y="5279382"/>
              <a:ext cx="557845" cy="147797"/>
            </a:xfrm>
            <a:prstGeom prst="rect">
              <a:avLst/>
            </a:prstGeom>
            <a:noFill/>
          </p:spPr>
          <p:txBody>
            <a:bodyPr wrap="none" lIns="0" tIns="0" rIns="0" bIns="0" rtlCol="0">
              <a:spAutoFit/>
            </a:bodyPr>
            <a:lstStyle/>
            <a:p>
              <a:pPr marL="0" marR="0" lvl="0" indent="0" defTabSz="1219110" eaLnBrk="1" fontAlgn="auto" latinLnBrk="0" hangingPunct="1">
                <a:lnSpc>
                  <a:spcPct val="90000"/>
                </a:lnSpc>
                <a:spcBef>
                  <a:spcPts val="0"/>
                </a:spcBef>
                <a:spcAft>
                  <a:spcPts val="0"/>
                </a:spcAft>
                <a:buClrTx/>
                <a:buSzTx/>
                <a:buFontTx/>
                <a:buNone/>
                <a:tabLst/>
                <a:defRPr/>
              </a:pPr>
              <a:r>
                <a:rPr kumimoji="0" lang="en-US" sz="1067" b="0" i="0" u="none" strike="noStrike" kern="0" cap="none" spc="0" normalizeH="0" baseline="0" noProof="0">
                  <a:ln>
                    <a:noFill/>
                  </a:ln>
                  <a:solidFill>
                    <a:srgbClr val="000000"/>
                  </a:solidFill>
                  <a:effectLst/>
                  <a:uLnTx/>
                  <a:uFillTx/>
                </a:rPr>
                <a:t>HIV RNA</a:t>
              </a:r>
            </a:p>
          </p:txBody>
        </p:sp>
        <p:sp>
          <p:nvSpPr>
            <p:cNvPr id="823" name="TextBox 822">
              <a:extLst>
                <a:ext uri="{FF2B5EF4-FFF2-40B4-BE49-F238E27FC236}">
                  <a16:creationId xmlns:a16="http://schemas.microsoft.com/office/drawing/2014/main" id="{D0D7AFC9-47AF-49C9-A199-7E027A708225}"/>
                </a:ext>
              </a:extLst>
            </p:cNvPr>
            <p:cNvSpPr txBox="1"/>
            <p:nvPr/>
          </p:nvSpPr>
          <p:spPr>
            <a:xfrm>
              <a:off x="10069758" y="5460482"/>
              <a:ext cx="557845" cy="147797"/>
            </a:xfrm>
            <a:prstGeom prst="rect">
              <a:avLst/>
            </a:prstGeom>
            <a:noFill/>
          </p:spPr>
          <p:txBody>
            <a:bodyPr wrap="none" lIns="0" tIns="0" rIns="0" bIns="0" rtlCol="0">
              <a:spAutoFit/>
            </a:bodyPr>
            <a:lstStyle/>
            <a:p>
              <a:pPr marL="0" marR="0" lvl="0" indent="0" defTabSz="1219110" eaLnBrk="1" fontAlgn="auto" latinLnBrk="0" hangingPunct="1">
                <a:lnSpc>
                  <a:spcPct val="90000"/>
                </a:lnSpc>
                <a:spcBef>
                  <a:spcPts val="0"/>
                </a:spcBef>
                <a:spcAft>
                  <a:spcPts val="0"/>
                </a:spcAft>
                <a:buClrTx/>
                <a:buSzTx/>
                <a:buFontTx/>
                <a:buNone/>
                <a:tabLst/>
                <a:defRPr/>
              </a:pPr>
              <a:r>
                <a:rPr kumimoji="0" lang="en-US" sz="1067" b="0" i="0" u="none" strike="noStrike" kern="0" cap="none" spc="0" normalizeH="0" baseline="0" noProof="0">
                  <a:ln>
                    <a:noFill/>
                  </a:ln>
                  <a:solidFill>
                    <a:srgbClr val="000000"/>
                  </a:solidFill>
                  <a:effectLst/>
                  <a:uLnTx/>
                  <a:uFillTx/>
                </a:rPr>
                <a:t>HIV DNA</a:t>
              </a:r>
            </a:p>
          </p:txBody>
        </p:sp>
        <p:grpSp>
          <p:nvGrpSpPr>
            <p:cNvPr id="824" name="Group 1578">
              <a:extLst>
                <a:ext uri="{FF2B5EF4-FFF2-40B4-BE49-F238E27FC236}">
                  <a16:creationId xmlns:a16="http://schemas.microsoft.com/office/drawing/2014/main" id="{1D9A13A6-B33E-4A39-ADBA-EE15B9C7FE0D}"/>
                </a:ext>
              </a:extLst>
            </p:cNvPr>
            <p:cNvGrpSpPr>
              <a:grpSpLocks/>
            </p:cNvGrpSpPr>
            <p:nvPr/>
          </p:nvGrpSpPr>
          <p:grpSpPr bwMode="auto">
            <a:xfrm>
              <a:off x="9762948" y="4723315"/>
              <a:ext cx="87517" cy="502823"/>
              <a:chOff x="-264164" y="4419103"/>
              <a:chExt cx="87782" cy="504446"/>
            </a:xfrm>
          </p:grpSpPr>
          <p:sp>
            <p:nvSpPr>
              <p:cNvPr id="825" name="Oval 824">
                <a:extLst>
                  <a:ext uri="{FF2B5EF4-FFF2-40B4-BE49-F238E27FC236}">
                    <a16:creationId xmlns:a16="http://schemas.microsoft.com/office/drawing/2014/main" id="{16D9EAA3-2384-4E32-A65A-6B8B0D5BEA98}"/>
                  </a:ext>
                </a:extLst>
              </p:cNvPr>
              <p:cNvSpPr>
                <a:spLocks noChangeAspect="1"/>
              </p:cNvSpPr>
              <p:nvPr/>
            </p:nvSpPr>
            <p:spPr>
              <a:xfrm>
                <a:off x="-264164" y="4835767"/>
                <a:ext cx="87782" cy="87782"/>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826" name="Oval 825">
                <a:extLst>
                  <a:ext uri="{FF2B5EF4-FFF2-40B4-BE49-F238E27FC236}">
                    <a16:creationId xmlns:a16="http://schemas.microsoft.com/office/drawing/2014/main" id="{10DB4AF0-7B27-405F-BEF4-BD3AF9BBB0BF}"/>
                  </a:ext>
                </a:extLst>
              </p:cNvPr>
              <p:cNvSpPr>
                <a:spLocks noChangeAspect="1"/>
              </p:cNvSpPr>
              <p:nvPr/>
            </p:nvSpPr>
            <p:spPr>
              <a:xfrm>
                <a:off x="-253191" y="4777454"/>
                <a:ext cx="65837" cy="65837"/>
              </a:xfrm>
              <a:prstGeom prst="ellipse">
                <a:avLst/>
              </a:prstGeom>
              <a:gradFill>
                <a:gsLst>
                  <a:gs pos="100000">
                    <a:srgbClr val="14737B"/>
                  </a:gs>
                  <a:gs pos="0">
                    <a:srgbClr val="A3E1CF"/>
                  </a:gs>
                </a:gsLst>
                <a:path path="circle">
                  <a:fillToRect l="50000" t="50000" r="50000" b="50000"/>
                </a:path>
              </a:gradFill>
              <a:ln w="19050" cap="flat" cmpd="sng" algn="ctr">
                <a:noFill/>
                <a:prstDash val="solid"/>
                <a:miter lim="800000"/>
              </a:ln>
              <a:effectLst/>
            </p:spPr>
            <p:txBody>
              <a:bodyPr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827" name="Oval 826">
                <a:extLst>
                  <a:ext uri="{FF2B5EF4-FFF2-40B4-BE49-F238E27FC236}">
                    <a16:creationId xmlns:a16="http://schemas.microsoft.com/office/drawing/2014/main" id="{9C0766B7-F373-4962-A195-CD217D6107F9}"/>
                  </a:ext>
                </a:extLst>
              </p:cNvPr>
              <p:cNvSpPr/>
              <p:nvPr/>
            </p:nvSpPr>
            <p:spPr>
              <a:xfrm>
                <a:off x="-255498" y="4473817"/>
                <a:ext cx="65438" cy="201140"/>
              </a:xfrm>
              <a:prstGeom prst="ellipse">
                <a:avLst/>
              </a:prstGeom>
              <a:solidFill>
                <a:srgbClr val="00B050"/>
              </a:solidFill>
              <a:ln w="19050" cap="flat" cmpd="sng" algn="ctr">
                <a:noFill/>
                <a:prstDash val="solid"/>
                <a:miter lim="800000"/>
              </a:ln>
              <a:effectLst/>
            </p:spPr>
            <p:txBody>
              <a:bodyPr wrap="none"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endParaRPr>
              </a:p>
            </p:txBody>
          </p:sp>
          <p:sp>
            <p:nvSpPr>
              <p:cNvPr id="828" name="Oval 827">
                <a:extLst>
                  <a:ext uri="{FF2B5EF4-FFF2-40B4-BE49-F238E27FC236}">
                    <a16:creationId xmlns:a16="http://schemas.microsoft.com/office/drawing/2014/main" id="{A70A93CB-8D30-4247-BA79-F487FEF6D59D}"/>
                  </a:ext>
                </a:extLst>
              </p:cNvPr>
              <p:cNvSpPr/>
              <p:nvPr/>
            </p:nvSpPr>
            <p:spPr>
              <a:xfrm>
                <a:off x="-259930" y="4432269"/>
                <a:ext cx="78205" cy="78222"/>
              </a:xfrm>
              <a:prstGeom prst="ellipse">
                <a:avLst/>
              </a:prstGeom>
              <a:solidFill>
                <a:srgbClr val="6275B6"/>
              </a:solidFill>
              <a:ln w="19050" cap="flat" cmpd="sng" algn="ctr">
                <a:noFill/>
                <a:prstDash val="solid"/>
                <a:miter lim="800000"/>
              </a:ln>
              <a:effectLst/>
            </p:spPr>
            <p:txBody>
              <a:bodyPr wrap="none"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endParaRPr>
              </a:p>
            </p:txBody>
          </p:sp>
          <p:sp>
            <p:nvSpPr>
              <p:cNvPr id="829" name="Oval 828">
                <a:extLst>
                  <a:ext uri="{FF2B5EF4-FFF2-40B4-BE49-F238E27FC236}">
                    <a16:creationId xmlns:a16="http://schemas.microsoft.com/office/drawing/2014/main" id="{B412E6DE-93E8-40A7-9153-C6B5C08EE643}"/>
                  </a:ext>
                </a:extLst>
              </p:cNvPr>
              <p:cNvSpPr/>
              <p:nvPr/>
            </p:nvSpPr>
            <p:spPr>
              <a:xfrm>
                <a:off x="-253189" y="4648642"/>
                <a:ext cx="62245" cy="62258"/>
              </a:xfrm>
              <a:prstGeom prst="ellipse">
                <a:avLst/>
              </a:prstGeom>
              <a:solidFill>
                <a:srgbClr val="3C477C"/>
              </a:solidFill>
              <a:ln w="19050" cap="flat" cmpd="sng" algn="ctr">
                <a:noFill/>
                <a:prstDash val="solid"/>
                <a:miter lim="800000"/>
              </a:ln>
              <a:effectLst/>
            </p:spPr>
            <p:txBody>
              <a:bodyPr wrap="none"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endParaRPr>
              </a:p>
            </p:txBody>
          </p:sp>
          <p:sp>
            <p:nvSpPr>
              <p:cNvPr id="830" name="Oval 829">
                <a:extLst>
                  <a:ext uri="{FF2B5EF4-FFF2-40B4-BE49-F238E27FC236}">
                    <a16:creationId xmlns:a16="http://schemas.microsoft.com/office/drawing/2014/main" id="{C16D6397-BC86-47D7-90F2-3F45EA68D0A3}"/>
                  </a:ext>
                </a:extLst>
              </p:cNvPr>
              <p:cNvSpPr/>
              <p:nvPr/>
            </p:nvSpPr>
            <p:spPr>
              <a:xfrm>
                <a:off x="-242935" y="4714136"/>
                <a:ext cx="46285" cy="46294"/>
              </a:xfrm>
              <a:prstGeom prst="ellipse">
                <a:avLst/>
              </a:prstGeom>
              <a:solidFill>
                <a:srgbClr val="2D3861"/>
              </a:solidFill>
              <a:ln w="19050" cap="flat" cmpd="sng" algn="ctr">
                <a:noFill/>
                <a:prstDash val="solid"/>
                <a:miter lim="800000"/>
              </a:ln>
              <a:effectLst/>
            </p:spPr>
            <p:txBody>
              <a:bodyPr wrap="none"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endParaRPr>
              </a:p>
            </p:txBody>
          </p:sp>
          <p:sp>
            <p:nvSpPr>
              <p:cNvPr id="831" name="Oval 830">
                <a:extLst>
                  <a:ext uri="{FF2B5EF4-FFF2-40B4-BE49-F238E27FC236}">
                    <a16:creationId xmlns:a16="http://schemas.microsoft.com/office/drawing/2014/main" id="{B0926CED-B07D-4040-B3D6-9B71C9BBE042}"/>
                  </a:ext>
                </a:extLst>
              </p:cNvPr>
              <p:cNvSpPr/>
              <p:nvPr/>
            </p:nvSpPr>
            <p:spPr>
              <a:xfrm>
                <a:off x="-243883" y="4750596"/>
                <a:ext cx="46284" cy="46295"/>
              </a:xfrm>
              <a:prstGeom prst="ellipse">
                <a:avLst/>
              </a:prstGeom>
              <a:solidFill>
                <a:srgbClr val="E2E2E2">
                  <a:lumMod val="25000"/>
                </a:srgbClr>
              </a:solidFill>
              <a:ln w="19050" cap="flat" cmpd="sng" algn="ctr">
                <a:noFill/>
                <a:prstDash val="solid"/>
                <a:miter lim="800000"/>
              </a:ln>
              <a:effectLst/>
            </p:spPr>
            <p:txBody>
              <a:bodyPr wrap="none"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endParaRPr>
              </a:p>
            </p:txBody>
          </p:sp>
        </p:grpSp>
        <p:grpSp>
          <p:nvGrpSpPr>
            <p:cNvPr id="832" name="Group 1571">
              <a:extLst>
                <a:ext uri="{FF2B5EF4-FFF2-40B4-BE49-F238E27FC236}">
                  <a16:creationId xmlns:a16="http://schemas.microsoft.com/office/drawing/2014/main" id="{C1C1728D-6F62-466D-8342-45E4D02B6E0C}"/>
                </a:ext>
              </a:extLst>
            </p:cNvPr>
            <p:cNvGrpSpPr>
              <a:grpSpLocks/>
            </p:cNvGrpSpPr>
            <p:nvPr/>
          </p:nvGrpSpPr>
          <p:grpSpPr bwMode="auto">
            <a:xfrm>
              <a:off x="9627996" y="4723315"/>
              <a:ext cx="77969" cy="327789"/>
              <a:chOff x="4976082" y="2242942"/>
              <a:chExt cx="457200" cy="1933585"/>
            </a:xfrm>
          </p:grpSpPr>
          <p:sp>
            <p:nvSpPr>
              <p:cNvPr id="833" name="Oval 832">
                <a:extLst>
                  <a:ext uri="{FF2B5EF4-FFF2-40B4-BE49-F238E27FC236}">
                    <a16:creationId xmlns:a16="http://schemas.microsoft.com/office/drawing/2014/main" id="{880F29B0-CB6E-417C-813A-42E460DE2858}"/>
                  </a:ext>
                </a:extLst>
              </p:cNvPr>
              <p:cNvSpPr/>
              <p:nvPr/>
            </p:nvSpPr>
            <p:spPr>
              <a:xfrm>
                <a:off x="4980131" y="2550532"/>
                <a:ext cx="382550" cy="1182678"/>
              </a:xfrm>
              <a:prstGeom prst="ellipse">
                <a:avLst/>
              </a:prstGeom>
              <a:solidFill>
                <a:srgbClr val="00B050"/>
              </a:solidFill>
              <a:ln w="19050" cap="flat" cmpd="sng" algn="ctr">
                <a:noFill/>
                <a:prstDash val="solid"/>
                <a:miter lim="800000"/>
              </a:ln>
              <a:effectLst/>
            </p:spPr>
            <p:txBody>
              <a:bodyPr wrap="none"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endParaRPr>
              </a:p>
            </p:txBody>
          </p:sp>
          <p:sp>
            <p:nvSpPr>
              <p:cNvPr id="834" name="Oval 833">
                <a:extLst>
                  <a:ext uri="{FF2B5EF4-FFF2-40B4-BE49-F238E27FC236}">
                    <a16:creationId xmlns:a16="http://schemas.microsoft.com/office/drawing/2014/main" id="{4217F65B-D9DF-4979-98EB-8211A860FB5E}"/>
                  </a:ext>
                </a:extLst>
              </p:cNvPr>
              <p:cNvSpPr/>
              <p:nvPr/>
            </p:nvSpPr>
            <p:spPr>
              <a:xfrm>
                <a:off x="4938441" y="2280573"/>
                <a:ext cx="457194" cy="459933"/>
              </a:xfrm>
              <a:prstGeom prst="ellipse">
                <a:avLst/>
              </a:prstGeom>
              <a:solidFill>
                <a:srgbClr val="6275B6"/>
              </a:solidFill>
              <a:ln w="19050" cap="flat" cmpd="sng" algn="ctr">
                <a:noFill/>
                <a:prstDash val="solid"/>
                <a:miter lim="800000"/>
              </a:ln>
              <a:effectLst/>
            </p:spPr>
            <p:txBody>
              <a:bodyPr wrap="none"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endParaRPr>
              </a:p>
            </p:txBody>
          </p:sp>
          <p:sp>
            <p:nvSpPr>
              <p:cNvPr id="835" name="Oval 834">
                <a:extLst>
                  <a:ext uri="{FF2B5EF4-FFF2-40B4-BE49-F238E27FC236}">
                    <a16:creationId xmlns:a16="http://schemas.microsoft.com/office/drawing/2014/main" id="{5B448083-643A-4DB4-8D6E-09F37613B286}"/>
                  </a:ext>
                </a:extLst>
              </p:cNvPr>
              <p:cNvSpPr/>
              <p:nvPr/>
            </p:nvSpPr>
            <p:spPr>
              <a:xfrm>
                <a:off x="4993828" y="3590168"/>
                <a:ext cx="363894" cy="366070"/>
              </a:xfrm>
              <a:prstGeom prst="ellipse">
                <a:avLst/>
              </a:prstGeom>
              <a:solidFill>
                <a:srgbClr val="3C477C"/>
              </a:solidFill>
              <a:ln w="19050" cap="flat" cmpd="sng" algn="ctr">
                <a:noFill/>
                <a:prstDash val="solid"/>
                <a:miter lim="800000"/>
              </a:ln>
              <a:effectLst/>
            </p:spPr>
            <p:txBody>
              <a:bodyPr wrap="none"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endParaRPr>
              </a:p>
            </p:txBody>
          </p:sp>
          <p:sp>
            <p:nvSpPr>
              <p:cNvPr id="836" name="Oval 835">
                <a:extLst>
                  <a:ext uri="{FF2B5EF4-FFF2-40B4-BE49-F238E27FC236}">
                    <a16:creationId xmlns:a16="http://schemas.microsoft.com/office/drawing/2014/main" id="{46A1402C-902A-498F-A17C-2EABC239C6CF}"/>
                  </a:ext>
                </a:extLst>
              </p:cNvPr>
              <p:cNvSpPr/>
              <p:nvPr/>
            </p:nvSpPr>
            <p:spPr>
              <a:xfrm>
                <a:off x="5031107" y="3936433"/>
                <a:ext cx="270589" cy="272207"/>
              </a:xfrm>
              <a:prstGeom prst="ellipse">
                <a:avLst/>
              </a:prstGeom>
              <a:solidFill>
                <a:srgbClr val="2D3861"/>
              </a:solidFill>
              <a:ln w="19050" cap="flat" cmpd="sng" algn="ctr">
                <a:noFill/>
                <a:prstDash val="solid"/>
                <a:miter lim="800000"/>
              </a:ln>
              <a:effectLst/>
            </p:spPr>
            <p:txBody>
              <a:bodyPr wrap="none"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endParaRPr>
              </a:p>
            </p:txBody>
          </p:sp>
        </p:grpSp>
        <p:sp>
          <p:nvSpPr>
            <p:cNvPr id="837" name="Freeform 1676">
              <a:extLst>
                <a:ext uri="{FF2B5EF4-FFF2-40B4-BE49-F238E27FC236}">
                  <a16:creationId xmlns:a16="http://schemas.microsoft.com/office/drawing/2014/main" id="{AB79913D-8A3D-46CD-97FA-A8670D180985}"/>
                </a:ext>
              </a:extLst>
            </p:cNvPr>
            <p:cNvSpPr>
              <a:spLocks noChangeAspect="1"/>
            </p:cNvSpPr>
            <p:nvPr/>
          </p:nvSpPr>
          <p:spPr>
            <a:xfrm>
              <a:off x="9628683" y="5324534"/>
              <a:ext cx="348077" cy="55121"/>
            </a:xfrm>
            <a:custGeom>
              <a:avLst/>
              <a:gdLst>
                <a:gd name="connsiteX0" fmla="*/ 0 w 373380"/>
                <a:gd name="connsiteY0" fmla="*/ 63676 h 117016"/>
                <a:gd name="connsiteX1" fmla="*/ 83820 w 373380"/>
                <a:gd name="connsiteY1" fmla="*/ 2716 h 117016"/>
                <a:gd name="connsiteX2" fmla="*/ 213360 w 373380"/>
                <a:gd name="connsiteY2" fmla="*/ 117016 h 117016"/>
                <a:gd name="connsiteX3" fmla="*/ 312420 w 373380"/>
                <a:gd name="connsiteY3" fmla="*/ 2716 h 117016"/>
                <a:gd name="connsiteX4" fmla="*/ 373380 w 373380"/>
                <a:gd name="connsiteY4" fmla="*/ 33196 h 117016"/>
                <a:gd name="connsiteX5" fmla="*/ 373380 w 373380"/>
                <a:gd name="connsiteY5" fmla="*/ 33196 h 117016"/>
                <a:gd name="connsiteX6" fmla="*/ 373380 w 373380"/>
                <a:gd name="connsiteY6" fmla="*/ 48436 h 11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380" h="117016">
                  <a:moveTo>
                    <a:pt x="0" y="63676"/>
                  </a:moveTo>
                  <a:cubicBezTo>
                    <a:pt x="24130" y="28751"/>
                    <a:pt x="48260" y="-6174"/>
                    <a:pt x="83820" y="2716"/>
                  </a:cubicBezTo>
                  <a:cubicBezTo>
                    <a:pt x="119380" y="11606"/>
                    <a:pt x="175260" y="117016"/>
                    <a:pt x="213360" y="117016"/>
                  </a:cubicBezTo>
                  <a:cubicBezTo>
                    <a:pt x="251460" y="117016"/>
                    <a:pt x="285750" y="16686"/>
                    <a:pt x="312420" y="2716"/>
                  </a:cubicBezTo>
                  <a:cubicBezTo>
                    <a:pt x="339090" y="-11254"/>
                    <a:pt x="373380" y="33196"/>
                    <a:pt x="373380" y="33196"/>
                  </a:cubicBezTo>
                  <a:lnTo>
                    <a:pt x="373380" y="33196"/>
                  </a:lnTo>
                  <a:lnTo>
                    <a:pt x="373380" y="48436"/>
                  </a:lnTo>
                </a:path>
              </a:pathLst>
            </a:custGeom>
            <a:noFill/>
            <a:ln w="19050" cap="flat" cmpd="sng" algn="ctr">
              <a:solidFill>
                <a:srgbClr val="CC0000"/>
              </a:solidFill>
              <a:prstDash val="solid"/>
              <a:miter lim="800000"/>
            </a:ln>
            <a:effectLst/>
          </p:spPr>
          <p:txBody>
            <a:bodyPr lIns="91436" tIns="45719" rIns="91436" bIns="45719" anchor="ctr"/>
            <a:lstStyle/>
            <a:p>
              <a:pPr marL="0" marR="0" lvl="0" indent="0" algn="ctr" defTabSz="121905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838" name="Freeform 1677">
              <a:extLst>
                <a:ext uri="{FF2B5EF4-FFF2-40B4-BE49-F238E27FC236}">
                  <a16:creationId xmlns:a16="http://schemas.microsoft.com/office/drawing/2014/main" id="{5751BB98-ED7E-4A96-B8AE-7BABC2A81122}"/>
                </a:ext>
              </a:extLst>
            </p:cNvPr>
            <p:cNvSpPr>
              <a:spLocks noChangeAspect="1"/>
            </p:cNvSpPr>
            <p:nvPr/>
          </p:nvSpPr>
          <p:spPr>
            <a:xfrm>
              <a:off x="9628683" y="5505634"/>
              <a:ext cx="348077" cy="55121"/>
            </a:xfrm>
            <a:custGeom>
              <a:avLst/>
              <a:gdLst>
                <a:gd name="connsiteX0" fmla="*/ 0 w 373380"/>
                <a:gd name="connsiteY0" fmla="*/ 63676 h 117016"/>
                <a:gd name="connsiteX1" fmla="*/ 83820 w 373380"/>
                <a:gd name="connsiteY1" fmla="*/ 2716 h 117016"/>
                <a:gd name="connsiteX2" fmla="*/ 213360 w 373380"/>
                <a:gd name="connsiteY2" fmla="*/ 117016 h 117016"/>
                <a:gd name="connsiteX3" fmla="*/ 312420 w 373380"/>
                <a:gd name="connsiteY3" fmla="*/ 2716 h 117016"/>
                <a:gd name="connsiteX4" fmla="*/ 373380 w 373380"/>
                <a:gd name="connsiteY4" fmla="*/ 33196 h 117016"/>
                <a:gd name="connsiteX5" fmla="*/ 373380 w 373380"/>
                <a:gd name="connsiteY5" fmla="*/ 33196 h 117016"/>
                <a:gd name="connsiteX6" fmla="*/ 373380 w 373380"/>
                <a:gd name="connsiteY6" fmla="*/ 48436 h 11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380" h="117016">
                  <a:moveTo>
                    <a:pt x="0" y="63676"/>
                  </a:moveTo>
                  <a:cubicBezTo>
                    <a:pt x="24130" y="28751"/>
                    <a:pt x="48260" y="-6174"/>
                    <a:pt x="83820" y="2716"/>
                  </a:cubicBezTo>
                  <a:cubicBezTo>
                    <a:pt x="119380" y="11606"/>
                    <a:pt x="175260" y="117016"/>
                    <a:pt x="213360" y="117016"/>
                  </a:cubicBezTo>
                  <a:cubicBezTo>
                    <a:pt x="251460" y="117016"/>
                    <a:pt x="285750" y="16686"/>
                    <a:pt x="312420" y="2716"/>
                  </a:cubicBezTo>
                  <a:cubicBezTo>
                    <a:pt x="339090" y="-11254"/>
                    <a:pt x="373380" y="33196"/>
                    <a:pt x="373380" y="33196"/>
                  </a:cubicBezTo>
                  <a:lnTo>
                    <a:pt x="373380" y="33196"/>
                  </a:lnTo>
                  <a:lnTo>
                    <a:pt x="373380" y="48436"/>
                  </a:lnTo>
                </a:path>
              </a:pathLst>
            </a:custGeom>
            <a:noFill/>
            <a:ln w="19050" cap="flat" cmpd="sng" algn="ctr">
              <a:solidFill>
                <a:srgbClr val="7030A0"/>
              </a:solidFill>
              <a:prstDash val="solid"/>
              <a:miter lim="800000"/>
            </a:ln>
            <a:effectLst/>
          </p:spPr>
          <p:txBody>
            <a:bodyPr lIns="91436" tIns="45719" rIns="91436" bIns="45719" anchor="ctr"/>
            <a:lstStyle/>
            <a:p>
              <a:pPr marL="0" marR="0" lvl="0" indent="0" algn="ctr" defTabSz="121905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839" name="Oval 838">
              <a:extLst>
                <a:ext uri="{FF2B5EF4-FFF2-40B4-BE49-F238E27FC236}">
                  <a16:creationId xmlns:a16="http://schemas.microsoft.com/office/drawing/2014/main" id="{ECE1E2FA-CFC9-4B65-B560-9B076840EFF4}"/>
                </a:ext>
              </a:extLst>
            </p:cNvPr>
            <p:cNvSpPr>
              <a:spLocks noChangeAspect="1"/>
            </p:cNvSpPr>
            <p:nvPr/>
          </p:nvSpPr>
          <p:spPr bwMode="auto">
            <a:xfrm>
              <a:off x="9659729" y="4472309"/>
              <a:ext cx="115265" cy="115243"/>
            </a:xfrm>
            <a:prstGeom prst="ellipse">
              <a:avLst/>
            </a:prstGeom>
            <a:gradFill>
              <a:gsLst>
                <a:gs pos="90000">
                  <a:srgbClr val="FBB040">
                    <a:lumMod val="50000"/>
                  </a:srgbClr>
                </a:gs>
                <a:gs pos="0">
                  <a:srgbClr val="FBB040"/>
                </a:gs>
              </a:gsLst>
              <a:path path="circle">
                <a:fillToRect l="50000" t="50000" r="50000" b="50000"/>
              </a:path>
            </a:gradFill>
            <a:ln w="19050" cap="flat" cmpd="sng" algn="ctr">
              <a:noFill/>
              <a:prstDash val="solid"/>
              <a:miter lim="800000"/>
            </a:ln>
            <a:effectLst/>
          </p:spPr>
          <p:txBody>
            <a:bodyPr lIns="91440" tIns="45720" rIns="91440" bIns="45720"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sp>
          <p:nvSpPr>
            <p:cNvPr id="840" name="Oval 839">
              <a:extLst>
                <a:ext uri="{FF2B5EF4-FFF2-40B4-BE49-F238E27FC236}">
                  <a16:creationId xmlns:a16="http://schemas.microsoft.com/office/drawing/2014/main" id="{BAA65E3F-BD0C-4CC4-915C-B5EC8891ECE5}"/>
                </a:ext>
              </a:extLst>
            </p:cNvPr>
            <p:cNvSpPr>
              <a:spLocks noChangeAspect="1"/>
            </p:cNvSpPr>
            <p:nvPr/>
          </p:nvSpPr>
          <p:spPr bwMode="auto">
            <a:xfrm>
              <a:off x="9674134" y="4243708"/>
              <a:ext cx="86449" cy="86432"/>
            </a:xfrm>
            <a:prstGeom prst="ellipse">
              <a:avLst/>
            </a:prstGeom>
            <a:gradFill>
              <a:gsLst>
                <a:gs pos="100000">
                  <a:srgbClr val="14737B"/>
                </a:gs>
                <a:gs pos="0">
                  <a:srgbClr val="A3E1CF"/>
                </a:gs>
              </a:gsLst>
              <a:path path="circle">
                <a:fillToRect l="50000" t="50000" r="50000" b="50000"/>
              </a:path>
            </a:gradFill>
            <a:ln w="19050" cap="flat" cmpd="sng" algn="ctr">
              <a:noFill/>
              <a:prstDash val="solid"/>
              <a:miter lim="800000"/>
            </a:ln>
            <a:effectLst/>
          </p:spPr>
          <p:txBody>
            <a:bodyPr lIns="91440" tIns="45720" rIns="91440" bIns="45720" anchor="ctr"/>
            <a:lstStyle/>
            <a:p>
              <a:pPr marL="0" marR="0" lvl="0" indent="0" algn="ctr" defTabSz="1219050" eaLnBrk="1" fontAlgn="auto" latinLnBrk="0" hangingPunct="1">
                <a:lnSpc>
                  <a:spcPct val="9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endParaRPr>
            </a:p>
          </p:txBody>
        </p:sp>
      </p:grpSp>
      <p:pic>
        <p:nvPicPr>
          <p:cNvPr id="841" name="Audio 840">
            <a:hlinkClick r:id="" action="ppaction://media"/>
            <a:extLst>
              <a:ext uri="{FF2B5EF4-FFF2-40B4-BE49-F238E27FC236}">
                <a16:creationId xmlns:a16="http://schemas.microsoft.com/office/drawing/2014/main" id="{2C8DB680-5A85-4A19-BC54-974AD31949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56305603"/>
      </p:ext>
    </p:extLst>
  </p:cSld>
  <p:clrMapOvr>
    <a:masterClrMapping/>
  </p:clrMapOvr>
  <mc:AlternateContent xmlns:mc="http://schemas.openxmlformats.org/markup-compatibility/2006" xmlns:p14="http://schemas.microsoft.com/office/powerpoint/2010/main">
    <mc:Choice Requires="p14">
      <p:transition spd="slow" p14:dur="2000" advTm="12410"/>
    </mc:Choice>
    <mc:Fallback xmlns="">
      <p:transition spd="slow" advTm="12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4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DAD7899E-AFE9-48D3-AE4C-748B18138944}"/>
              </a:ext>
            </a:extLst>
          </p:cNvPr>
          <p:cNvGraphicFramePr>
            <a:graphicFrameLocks noChangeAspect="1"/>
          </p:cNvGraphicFramePr>
          <p:nvPr>
            <p:extLst>
              <p:ext uri="{D42A27DB-BD31-4B8C-83A1-F6EECF244321}">
                <p14:modId xmlns:p14="http://schemas.microsoft.com/office/powerpoint/2010/main" val="3966664103"/>
              </p:ext>
            </p:extLst>
          </p:nvPr>
        </p:nvGraphicFramePr>
        <p:xfrm>
          <a:off x="7727789" y="2211749"/>
          <a:ext cx="3478832" cy="2550751"/>
        </p:xfrm>
        <a:graphic>
          <a:graphicData uri="http://schemas.openxmlformats.org/presentationml/2006/ole">
            <mc:AlternateContent xmlns:mc="http://schemas.openxmlformats.org/markup-compatibility/2006">
              <mc:Choice xmlns:v="urn:schemas-microsoft-com:vml" Requires="v">
                <p:oleObj spid="_x0000_s1047" name="CS ChemDraw Drawing" r:id="rId6" imgW="2570570" imgH="1884795" progId="ChemDraw.Document.6.0">
                  <p:embed/>
                </p:oleObj>
              </mc:Choice>
              <mc:Fallback>
                <p:oleObj name="CS ChemDraw Drawing" r:id="rId6" imgW="2570570" imgH="1884795" progId="ChemDraw.Document.6.0">
                  <p:embed/>
                  <p:pic>
                    <p:nvPicPr>
                      <p:cNvPr id="8"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7789" y="2211749"/>
                        <a:ext cx="3478832" cy="2550751"/>
                      </a:xfrm>
                      <a:prstGeom prst="rect">
                        <a:avLst/>
                      </a:prstGeom>
                      <a:noFill/>
                      <a:ln>
                        <a:noFill/>
                      </a:ln>
                    </p:spPr>
                  </p:pic>
                </p:oleObj>
              </mc:Fallback>
            </mc:AlternateContent>
          </a:graphicData>
        </a:graphic>
      </p:graphicFrame>
      <p:sp>
        <p:nvSpPr>
          <p:cNvPr id="9" name="Rectangle 8">
            <a:extLst>
              <a:ext uri="{FF2B5EF4-FFF2-40B4-BE49-F238E27FC236}">
                <a16:creationId xmlns:a16="http://schemas.microsoft.com/office/drawing/2014/main" id="{45617021-0A61-4803-8EA9-6978BC01F9E0}"/>
              </a:ext>
            </a:extLst>
          </p:cNvPr>
          <p:cNvSpPr/>
          <p:nvPr/>
        </p:nvSpPr>
        <p:spPr bwMode="auto">
          <a:xfrm>
            <a:off x="7604567" y="1852733"/>
            <a:ext cx="3773960" cy="3091087"/>
          </a:xfrm>
          <a:prstGeom prst="rect">
            <a:avLst/>
          </a:prstGeom>
          <a:noFill/>
          <a:ln w="28575" cap="flat" cmpd="sng" algn="ctr">
            <a:solidFill>
              <a:srgbClr val="0072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25000"/>
              </a:spcAft>
              <a:buClrTx/>
              <a:buSzTx/>
              <a:buFontTx/>
              <a:buChar char="•"/>
              <a:tabLst/>
            </a:pPr>
            <a:endParaRPr kumimoji="0" lang="en-US" sz="3600" b="1" i="0" u="none" strike="noStrike" cap="none" normalizeH="0" baseline="-25000">
              <a:ln>
                <a:noFill/>
              </a:ln>
              <a:solidFill>
                <a:schemeClr val="tx1"/>
              </a:solidFill>
              <a:effectLst/>
              <a:latin typeface="Arial" charset="0"/>
            </a:endParaRPr>
          </a:p>
        </p:txBody>
      </p:sp>
      <p:sp>
        <p:nvSpPr>
          <p:cNvPr id="2" name="Title 1">
            <a:extLst>
              <a:ext uri="{FF2B5EF4-FFF2-40B4-BE49-F238E27FC236}">
                <a16:creationId xmlns:a16="http://schemas.microsoft.com/office/drawing/2014/main" id="{882C1A1B-9322-40FB-A67C-3322F1798970}"/>
              </a:ext>
            </a:extLst>
          </p:cNvPr>
          <p:cNvSpPr>
            <a:spLocks noGrp="1"/>
          </p:cNvSpPr>
          <p:nvPr>
            <p:ph type="title"/>
          </p:nvPr>
        </p:nvSpPr>
        <p:spPr/>
        <p:txBody>
          <a:bodyPr/>
          <a:lstStyle/>
          <a:p>
            <a:r>
              <a:rPr lang="en-US" sz="2800" dirty="0"/>
              <a:t>LEN Overview</a:t>
            </a:r>
          </a:p>
        </p:txBody>
      </p:sp>
      <p:sp>
        <p:nvSpPr>
          <p:cNvPr id="3" name="Content Placeholder 2">
            <a:extLst>
              <a:ext uri="{FF2B5EF4-FFF2-40B4-BE49-F238E27FC236}">
                <a16:creationId xmlns:a16="http://schemas.microsoft.com/office/drawing/2014/main" id="{67592BD3-CD02-49B5-85F8-463280E82C75}"/>
              </a:ext>
            </a:extLst>
          </p:cNvPr>
          <p:cNvSpPr>
            <a:spLocks noGrp="1"/>
          </p:cNvSpPr>
          <p:nvPr>
            <p:ph idx="1"/>
          </p:nvPr>
        </p:nvSpPr>
        <p:spPr>
          <a:xfrm>
            <a:off x="812800" y="1447603"/>
            <a:ext cx="6456101" cy="4419600"/>
          </a:xfrm>
        </p:spPr>
        <p:txBody>
          <a:bodyPr/>
          <a:lstStyle/>
          <a:p>
            <a:pPr>
              <a:spcBef>
                <a:spcPts val="600"/>
              </a:spcBef>
            </a:pPr>
            <a:r>
              <a:rPr lang="en-US" sz="2000" dirty="0"/>
              <a:t>Favorable in vitro pharmacology profile:</a:t>
            </a:r>
          </a:p>
          <a:p>
            <a:pPr lvl="1">
              <a:spcBef>
                <a:spcPts val="600"/>
              </a:spcBef>
            </a:pPr>
            <a:r>
              <a:rPr lang="en-US" sz="2000" dirty="0"/>
              <a:t>Potent antiviral activity (30 – 100 </a:t>
            </a:r>
            <a:r>
              <a:rPr lang="en-US" sz="2000" dirty="0" err="1"/>
              <a:t>pM</a:t>
            </a:r>
            <a:r>
              <a:rPr lang="en-US" sz="2000" dirty="0"/>
              <a:t>), with high selectivity (&gt;140,000)</a:t>
            </a:r>
            <a:r>
              <a:rPr lang="en-US" sz="2000" baseline="30000" dirty="0"/>
              <a:t> 1</a:t>
            </a:r>
            <a:endParaRPr lang="en-US" sz="2000" dirty="0"/>
          </a:p>
          <a:p>
            <a:pPr lvl="1">
              <a:spcBef>
                <a:spcPts val="600"/>
              </a:spcBef>
            </a:pPr>
            <a:r>
              <a:rPr lang="en-US" sz="2000" dirty="0"/>
              <a:t>Activity against mutants resistant to existing ARV classes</a:t>
            </a:r>
            <a:r>
              <a:rPr lang="en-US" sz="2000" baseline="30000" dirty="0"/>
              <a:t>1,2</a:t>
            </a:r>
            <a:endParaRPr lang="en-US" sz="2000" dirty="0"/>
          </a:p>
          <a:p>
            <a:pPr>
              <a:spcBef>
                <a:spcPts val="600"/>
              </a:spcBef>
            </a:pPr>
            <a:r>
              <a:rPr lang="en-US" sz="2000" dirty="0"/>
              <a:t>Significant antiviral activity in Phase 1b clinical trial</a:t>
            </a:r>
            <a:r>
              <a:rPr lang="en-US" sz="2000" baseline="30000" dirty="0"/>
              <a:t>1,3</a:t>
            </a:r>
            <a:r>
              <a:rPr lang="en-US" sz="2000" dirty="0"/>
              <a:t> </a:t>
            </a:r>
          </a:p>
          <a:p>
            <a:pPr lvl="1">
              <a:spcBef>
                <a:spcPts val="600"/>
              </a:spcBef>
            </a:pPr>
            <a:r>
              <a:rPr lang="en-US" sz="2000" dirty="0"/>
              <a:t>Up to </a:t>
            </a:r>
            <a:r>
              <a:rPr lang="de-DE" sz="2000" dirty="0"/>
              <a:t>2.3 log</a:t>
            </a:r>
            <a:r>
              <a:rPr lang="de-DE" sz="2000" baseline="-25000" dirty="0"/>
              <a:t>10</a:t>
            </a:r>
            <a:r>
              <a:rPr lang="de-DE" sz="2000" dirty="0"/>
              <a:t> decline in HIV RNA </a:t>
            </a:r>
          </a:p>
          <a:p>
            <a:pPr>
              <a:spcBef>
                <a:spcPts val="600"/>
              </a:spcBef>
            </a:pPr>
            <a:r>
              <a:rPr lang="en-US" sz="2000" dirty="0"/>
              <a:t>Currently in clinical development as component of long-acting regimen for the treatment of HIV-1 infection</a:t>
            </a:r>
          </a:p>
          <a:p>
            <a:pPr lvl="1">
              <a:spcBef>
                <a:spcPts val="600"/>
              </a:spcBef>
            </a:pPr>
            <a:r>
              <a:rPr lang="en-US" sz="2000" dirty="0"/>
              <a:t>Presentation ID 2228: Segal-Maurer </a:t>
            </a:r>
            <a:r>
              <a:rPr lang="en-US" sz="2000" i="1" dirty="0"/>
              <a:t>et al. </a:t>
            </a:r>
            <a:r>
              <a:rPr lang="en-US" sz="2000" dirty="0"/>
              <a:t>Potent Antiviral Activity of </a:t>
            </a:r>
            <a:r>
              <a:rPr lang="en-US" sz="2000" dirty="0" err="1"/>
              <a:t>Lenacapavir</a:t>
            </a:r>
            <a:r>
              <a:rPr lang="en-US" sz="2000" dirty="0"/>
              <a:t> in Phase 2/3 in Heavily ART-Experienced PWH</a:t>
            </a:r>
            <a:endParaRPr lang="en-US" sz="2000" cap="small" dirty="0"/>
          </a:p>
          <a:p>
            <a:pPr lvl="1">
              <a:spcBef>
                <a:spcPts val="600"/>
              </a:spcBef>
            </a:pPr>
            <a:endParaRPr lang="en-US" sz="2000" dirty="0"/>
          </a:p>
          <a:p>
            <a:pPr>
              <a:spcBef>
                <a:spcPts val="600"/>
              </a:spcBef>
            </a:pPr>
            <a:endParaRPr lang="en-US" sz="2000" dirty="0"/>
          </a:p>
        </p:txBody>
      </p:sp>
      <p:sp>
        <p:nvSpPr>
          <p:cNvPr id="5" name="Text Placeholder 4">
            <a:extLst>
              <a:ext uri="{FF2B5EF4-FFF2-40B4-BE49-F238E27FC236}">
                <a16:creationId xmlns:a16="http://schemas.microsoft.com/office/drawing/2014/main" id="{4E5961ED-13C1-44E3-9C18-7F1F7AD241BC}"/>
              </a:ext>
            </a:extLst>
          </p:cNvPr>
          <p:cNvSpPr>
            <a:spLocks noGrp="1"/>
          </p:cNvSpPr>
          <p:nvPr>
            <p:ph type="body" sz="quarter" idx="11"/>
          </p:nvPr>
        </p:nvSpPr>
        <p:spPr>
          <a:xfrm>
            <a:off x="812801" y="6520934"/>
            <a:ext cx="10565726" cy="184666"/>
          </a:xfrm>
        </p:spPr>
        <p:txBody>
          <a:bodyPr/>
          <a:lstStyle/>
          <a:p>
            <a:pPr>
              <a:spcBef>
                <a:spcPts val="0"/>
              </a:spcBef>
            </a:pPr>
            <a:r>
              <a:rPr lang="en-US" dirty="0"/>
              <a:t>1. Link et al. 2020 Nature; 2. Margot et al. 2020 CROI; 3. </a:t>
            </a:r>
            <a:r>
              <a:rPr lang="en-US" dirty="0" err="1"/>
              <a:t>Daar</a:t>
            </a:r>
            <a:r>
              <a:rPr lang="en-US" dirty="0"/>
              <a:t> et al 2020 CROI.</a:t>
            </a:r>
          </a:p>
        </p:txBody>
      </p:sp>
      <p:sp>
        <p:nvSpPr>
          <p:cNvPr id="8" name="Rectangle 7">
            <a:extLst>
              <a:ext uri="{FF2B5EF4-FFF2-40B4-BE49-F238E27FC236}">
                <a16:creationId xmlns:a16="http://schemas.microsoft.com/office/drawing/2014/main" id="{E83A2968-F466-4FD3-A730-999503DA33A3}"/>
              </a:ext>
            </a:extLst>
          </p:cNvPr>
          <p:cNvSpPr/>
          <p:nvPr/>
        </p:nvSpPr>
        <p:spPr bwMode="auto">
          <a:xfrm>
            <a:off x="8942907" y="1676400"/>
            <a:ext cx="1097280" cy="352666"/>
          </a:xfrm>
          <a:prstGeom prst="rect">
            <a:avLst/>
          </a:prstGeom>
          <a:solidFill>
            <a:srgbClr val="0072C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25000"/>
              </a:spcAft>
              <a:buClrTx/>
              <a:buSzTx/>
              <a:tabLst/>
            </a:pPr>
            <a:r>
              <a:rPr kumimoji="0" lang="en-US" sz="2000" b="1" i="0" u="none" strike="noStrike" cap="none" normalizeH="0" dirty="0">
                <a:ln>
                  <a:noFill/>
                </a:ln>
                <a:solidFill>
                  <a:schemeClr val="bg1"/>
                </a:solidFill>
                <a:effectLst/>
                <a:latin typeface="Arial" charset="0"/>
              </a:rPr>
              <a:t>LEN</a:t>
            </a:r>
          </a:p>
        </p:txBody>
      </p:sp>
      <p:sp>
        <p:nvSpPr>
          <p:cNvPr id="10" name="Slide Number Placeholder 3">
            <a:extLst>
              <a:ext uri="{FF2B5EF4-FFF2-40B4-BE49-F238E27FC236}">
                <a16:creationId xmlns:a16="http://schemas.microsoft.com/office/drawing/2014/main" id="{35AE3BF7-C144-4BB8-AD9C-94523B6B6E41}"/>
              </a:ext>
            </a:extLst>
          </p:cNvPr>
          <p:cNvSpPr>
            <a:spLocks noGrp="1"/>
          </p:cNvSpPr>
          <p:nvPr>
            <p:ph type="sldNum" sz="quarter" idx="12"/>
          </p:nvPr>
        </p:nvSpPr>
        <p:spPr>
          <a:xfrm>
            <a:off x="11378528" y="6340475"/>
            <a:ext cx="591800" cy="365125"/>
          </a:xfrm>
        </p:spPr>
        <p:txBody>
          <a:bodyPr/>
          <a:lstStyle/>
          <a:p>
            <a:fld id="{48B34844-BF8C-48C5-ADF0-8D663D5097A1}" type="slidenum">
              <a:rPr lang="en-US" altLang="en-US" smtClean="0"/>
              <a:pPr/>
              <a:t>3</a:t>
            </a:fld>
            <a:endParaRPr lang="en-US" altLang="en-US"/>
          </a:p>
        </p:txBody>
      </p:sp>
      <p:pic>
        <p:nvPicPr>
          <p:cNvPr id="13" name="Audio 12">
            <a:hlinkClick r:id="" action="ppaction://media"/>
            <a:extLst>
              <a:ext uri="{FF2B5EF4-FFF2-40B4-BE49-F238E27FC236}">
                <a16:creationId xmlns:a16="http://schemas.microsoft.com/office/drawing/2014/main" id="{A4CD9850-7AB0-45B3-95D5-9EAE3693CCE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37393242"/>
      </p:ext>
    </p:extLst>
  </p:cSld>
  <p:clrMapOvr>
    <a:masterClrMapping/>
  </p:clrMapOvr>
  <mc:AlternateContent xmlns:mc="http://schemas.openxmlformats.org/markup-compatibility/2006" xmlns:p14="http://schemas.microsoft.com/office/powerpoint/2010/main">
    <mc:Choice Requires="p14">
      <p:transition spd="slow" p14:dur="2000" advTm="24036"/>
    </mc:Choice>
    <mc:Fallback xmlns="">
      <p:transition spd="slow" advTm="24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34AB0-3281-4E87-AC24-28AFCA8F7500}"/>
              </a:ext>
            </a:extLst>
          </p:cNvPr>
          <p:cNvSpPr>
            <a:spLocks noGrp="1"/>
          </p:cNvSpPr>
          <p:nvPr>
            <p:ph type="title"/>
          </p:nvPr>
        </p:nvSpPr>
        <p:spPr>
          <a:xfrm>
            <a:off x="812800" y="167640"/>
            <a:ext cx="10565728" cy="787400"/>
          </a:xfrm>
        </p:spPr>
        <p:txBody>
          <a:bodyPr/>
          <a:lstStyle/>
          <a:p>
            <a:r>
              <a:rPr lang="en-US" dirty="0"/>
              <a:t>LEN DDI Liability and Study Objectives</a:t>
            </a:r>
          </a:p>
        </p:txBody>
      </p:sp>
      <p:sp>
        <p:nvSpPr>
          <p:cNvPr id="3" name="Content Placeholder 2">
            <a:extLst>
              <a:ext uri="{FF2B5EF4-FFF2-40B4-BE49-F238E27FC236}">
                <a16:creationId xmlns:a16="http://schemas.microsoft.com/office/drawing/2014/main" id="{A395267A-88B4-434A-99DF-8D4C2EF41A0D}"/>
              </a:ext>
            </a:extLst>
          </p:cNvPr>
          <p:cNvSpPr>
            <a:spLocks noGrp="1"/>
          </p:cNvSpPr>
          <p:nvPr>
            <p:ph idx="1"/>
          </p:nvPr>
        </p:nvSpPr>
        <p:spPr>
          <a:xfrm>
            <a:off x="812800" y="1676400"/>
            <a:ext cx="10565728" cy="4419600"/>
          </a:xfrm>
        </p:spPr>
        <p:txBody>
          <a:bodyPr/>
          <a:lstStyle/>
          <a:p>
            <a:pPr>
              <a:spcBef>
                <a:spcPts val="0"/>
              </a:spcBef>
              <a:spcAft>
                <a:spcPts val="800"/>
              </a:spcAft>
            </a:pPr>
            <a:r>
              <a:rPr lang="en-US" sz="2200" dirty="0"/>
              <a:t>Based on in vitro data, LEN may</a:t>
            </a:r>
          </a:p>
          <a:p>
            <a:pPr marL="914400" lvl="1" indent="-457200">
              <a:spcAft>
                <a:spcPts val="800"/>
              </a:spcAft>
              <a:buFont typeface="+mj-lt"/>
              <a:buAutoNum type="arabicPeriod"/>
            </a:pPr>
            <a:r>
              <a:rPr lang="en-US" sz="2000" dirty="0"/>
              <a:t>Be a substrate for P-</a:t>
            </a:r>
            <a:r>
              <a:rPr lang="en-US" sz="2000" dirty="0" err="1"/>
              <a:t>gp</a:t>
            </a:r>
            <a:r>
              <a:rPr lang="en-US" sz="2000" dirty="0"/>
              <a:t>, CYP3A, and UGT1A1</a:t>
            </a:r>
          </a:p>
          <a:p>
            <a:pPr marL="914400" lvl="1" indent="-457200">
              <a:spcAft>
                <a:spcPts val="800"/>
              </a:spcAft>
              <a:buFont typeface="+mj-lt"/>
              <a:buAutoNum type="arabicPeriod"/>
            </a:pPr>
            <a:r>
              <a:rPr lang="en-US" sz="2000" dirty="0"/>
              <a:t>Inhibit P-</a:t>
            </a:r>
            <a:r>
              <a:rPr lang="en-US" sz="2000" dirty="0" err="1"/>
              <a:t>gp</a:t>
            </a:r>
            <a:r>
              <a:rPr lang="en-US" sz="2000" dirty="0"/>
              <a:t>, BCRP, OATP, and CYP3A, and induce CYP3A</a:t>
            </a:r>
          </a:p>
          <a:p>
            <a:pPr marL="914400" lvl="1" indent="-457200">
              <a:spcAft>
                <a:spcPts val="800"/>
              </a:spcAft>
              <a:buFont typeface="+mj-lt"/>
              <a:buAutoNum type="arabicPeriod"/>
            </a:pPr>
            <a:r>
              <a:rPr lang="en-US" sz="2000" dirty="0"/>
              <a:t>Demonstrate increased absorption at high gastric pH</a:t>
            </a:r>
          </a:p>
          <a:p>
            <a:pPr lvl="1">
              <a:spcAft>
                <a:spcPts val="800"/>
              </a:spcAft>
            </a:pPr>
            <a:endParaRPr lang="en-US" dirty="0"/>
          </a:p>
          <a:p>
            <a:pPr>
              <a:spcBef>
                <a:spcPts val="0"/>
              </a:spcBef>
              <a:spcAft>
                <a:spcPts val="800"/>
              </a:spcAft>
            </a:pPr>
            <a:r>
              <a:rPr lang="en-US" sz="2200" dirty="0"/>
              <a:t>Study objectives:</a:t>
            </a:r>
          </a:p>
          <a:p>
            <a:pPr lvl="1">
              <a:spcAft>
                <a:spcPts val="800"/>
              </a:spcAft>
            </a:pPr>
            <a:r>
              <a:rPr lang="en-US" sz="2000" dirty="0"/>
              <a:t>Evaluate clinical effects of </a:t>
            </a:r>
          </a:p>
          <a:p>
            <a:pPr lvl="2">
              <a:spcAft>
                <a:spcPts val="800"/>
              </a:spcAft>
            </a:pPr>
            <a:r>
              <a:rPr lang="en-US" sz="1800" dirty="0"/>
              <a:t>Strong P-</a:t>
            </a:r>
            <a:r>
              <a:rPr lang="en-US" sz="1800" dirty="0" err="1"/>
              <a:t>gp</a:t>
            </a:r>
            <a:r>
              <a:rPr lang="en-US" sz="1800" dirty="0"/>
              <a:t>, CYP3A and UGT1A1 inhibitors/inducers on LEN exposure</a:t>
            </a:r>
          </a:p>
          <a:p>
            <a:pPr lvl="2">
              <a:spcAft>
                <a:spcPts val="800"/>
              </a:spcAft>
            </a:pPr>
            <a:r>
              <a:rPr lang="en-US" sz="1800" dirty="0"/>
              <a:t>LEN coadministration on sensitive P-</a:t>
            </a:r>
            <a:r>
              <a:rPr lang="en-US" sz="1800" dirty="0" err="1"/>
              <a:t>gp</a:t>
            </a:r>
            <a:r>
              <a:rPr lang="en-US" sz="1800" dirty="0"/>
              <a:t>, BCRP, OATP, and CYP3A substrates</a:t>
            </a:r>
          </a:p>
          <a:p>
            <a:pPr lvl="2">
              <a:spcAft>
                <a:spcPts val="800"/>
              </a:spcAft>
            </a:pPr>
            <a:r>
              <a:rPr lang="en-US" sz="1800" dirty="0"/>
              <a:t>Increased gastric pH on LEN exposure</a:t>
            </a:r>
          </a:p>
        </p:txBody>
      </p:sp>
      <p:sp>
        <p:nvSpPr>
          <p:cNvPr id="7" name="Text Placeholder 6">
            <a:extLst>
              <a:ext uri="{FF2B5EF4-FFF2-40B4-BE49-F238E27FC236}">
                <a16:creationId xmlns:a16="http://schemas.microsoft.com/office/drawing/2014/main" id="{1AA6C146-40CA-47DF-8AA5-A2E6DDAD70A6}"/>
              </a:ext>
            </a:extLst>
          </p:cNvPr>
          <p:cNvSpPr>
            <a:spLocks noGrp="1"/>
          </p:cNvSpPr>
          <p:nvPr>
            <p:ph type="body" sz="quarter" idx="11"/>
          </p:nvPr>
        </p:nvSpPr>
        <p:spPr>
          <a:xfrm>
            <a:off x="812801" y="6336268"/>
            <a:ext cx="10565726" cy="369332"/>
          </a:xfrm>
        </p:spPr>
        <p:txBody>
          <a:bodyPr/>
          <a:lstStyle/>
          <a:p>
            <a:r>
              <a:rPr lang="en-US" dirty="0"/>
              <a:t>BCRP, </a:t>
            </a:r>
            <a:r>
              <a:rPr lang="en-US" b="0" i="0" dirty="0">
                <a:effectLst/>
              </a:rPr>
              <a:t>breast cancer resistance protein; </a:t>
            </a:r>
            <a:r>
              <a:rPr lang="en-US" dirty="0"/>
              <a:t>CYP3A, cytochrome P450 3A; DDI, drug-drug interaction; OATP, </a:t>
            </a:r>
            <a:r>
              <a:rPr lang="en-US" b="0" i="0" dirty="0">
                <a:effectLst/>
              </a:rPr>
              <a:t>organic-anion-transporting polypeptides; </a:t>
            </a:r>
            <a:r>
              <a:rPr lang="en-US" dirty="0"/>
              <a:t>P-</a:t>
            </a:r>
            <a:r>
              <a:rPr lang="en-US" dirty="0" err="1"/>
              <a:t>gp</a:t>
            </a:r>
            <a:r>
              <a:rPr lang="en-US" dirty="0"/>
              <a:t>, p-glycoprotein; UGT1A1, </a:t>
            </a:r>
            <a:r>
              <a:rPr lang="en-US" b="0" i="0" dirty="0">
                <a:effectLst/>
              </a:rPr>
              <a:t>UDP glucuronosyltransferase </a:t>
            </a:r>
            <a:r>
              <a:rPr lang="en-US" dirty="0"/>
              <a:t>1</a:t>
            </a:r>
            <a:r>
              <a:rPr lang="en-US" b="0" i="0" dirty="0">
                <a:effectLst/>
              </a:rPr>
              <a:t>A1.</a:t>
            </a:r>
            <a:endParaRPr lang="en-US" dirty="0"/>
          </a:p>
        </p:txBody>
      </p:sp>
      <p:sp>
        <p:nvSpPr>
          <p:cNvPr id="4" name="Slide Number Placeholder 3">
            <a:extLst>
              <a:ext uri="{FF2B5EF4-FFF2-40B4-BE49-F238E27FC236}">
                <a16:creationId xmlns:a16="http://schemas.microsoft.com/office/drawing/2014/main" id="{020C1909-BDC2-477E-95EA-E53063C8B7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16F37-D63B-443C-96C0-C234F1098F79}"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pic>
        <p:nvPicPr>
          <p:cNvPr id="6" name="Audio 5">
            <a:hlinkClick r:id="" action="ppaction://media"/>
            <a:extLst>
              <a:ext uri="{FF2B5EF4-FFF2-40B4-BE49-F238E27FC236}">
                <a16:creationId xmlns:a16="http://schemas.microsoft.com/office/drawing/2014/main" id="{E77666AF-6D52-4B07-995B-78004379E2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76429137"/>
      </p:ext>
    </p:extLst>
  </p:cSld>
  <p:clrMapOvr>
    <a:masterClrMapping/>
  </p:clrMapOvr>
  <mc:AlternateContent xmlns:mc="http://schemas.openxmlformats.org/markup-compatibility/2006" xmlns:p14="http://schemas.microsoft.com/office/powerpoint/2010/main">
    <mc:Choice Requires="p14">
      <p:transition spd="slow" p14:dur="2000" advTm="32191"/>
    </mc:Choice>
    <mc:Fallback xmlns="">
      <p:transition spd="slow" advTm="32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30C58-7796-4DD9-A0A6-72F5458676BC}"/>
              </a:ext>
            </a:extLst>
          </p:cNvPr>
          <p:cNvSpPr>
            <a:spLocks noGrp="1"/>
          </p:cNvSpPr>
          <p:nvPr>
            <p:ph type="title"/>
          </p:nvPr>
        </p:nvSpPr>
        <p:spPr/>
        <p:txBody>
          <a:bodyPr/>
          <a:lstStyle/>
          <a:p>
            <a:r>
              <a:rPr lang="en-US" dirty="0"/>
              <a:t>Study Design (Part 1): LEN as a Victim of DDIs</a:t>
            </a:r>
          </a:p>
        </p:txBody>
      </p:sp>
      <p:sp>
        <p:nvSpPr>
          <p:cNvPr id="3" name="Text Placeholder 2">
            <a:extLst>
              <a:ext uri="{FF2B5EF4-FFF2-40B4-BE49-F238E27FC236}">
                <a16:creationId xmlns:a16="http://schemas.microsoft.com/office/drawing/2014/main" id="{84AB688D-DB80-4772-B4EC-C89FB8C3D68A}"/>
              </a:ext>
            </a:extLst>
          </p:cNvPr>
          <p:cNvSpPr>
            <a:spLocks noGrp="1"/>
          </p:cNvSpPr>
          <p:nvPr>
            <p:ph type="body" sz="quarter" idx="11"/>
          </p:nvPr>
        </p:nvSpPr>
        <p:spPr/>
        <p:txBody>
          <a:bodyPr/>
          <a:lstStyle/>
          <a:p>
            <a:r>
              <a:rPr lang="en-US" dirty="0"/>
              <a:t>Probe dosing: VORI 400 mg bid, DRV 800 mg </a:t>
            </a:r>
            <a:r>
              <a:rPr lang="en-US" dirty="0" err="1"/>
              <a:t>qd</a:t>
            </a:r>
            <a:r>
              <a:rPr lang="en-US" dirty="0"/>
              <a:t>, COBI 150 mg </a:t>
            </a:r>
            <a:r>
              <a:rPr lang="en-US" dirty="0" err="1"/>
              <a:t>qd</a:t>
            </a:r>
            <a:r>
              <a:rPr lang="en-US" dirty="0"/>
              <a:t>, ATV 300 mg </a:t>
            </a:r>
            <a:r>
              <a:rPr lang="en-US" dirty="0" err="1"/>
              <a:t>qd</a:t>
            </a:r>
            <a:r>
              <a:rPr lang="en-US" dirty="0"/>
              <a:t>.</a:t>
            </a:r>
          </a:p>
        </p:txBody>
      </p:sp>
      <p:sp>
        <p:nvSpPr>
          <p:cNvPr id="110" name="Content Placeholder 2">
            <a:extLst>
              <a:ext uri="{FF2B5EF4-FFF2-40B4-BE49-F238E27FC236}">
                <a16:creationId xmlns:a16="http://schemas.microsoft.com/office/drawing/2014/main" id="{22848C3C-DE5B-4C43-A378-E02D49F96330}"/>
              </a:ext>
            </a:extLst>
          </p:cNvPr>
          <p:cNvSpPr txBox="1">
            <a:spLocks/>
          </p:cNvSpPr>
          <p:nvPr/>
        </p:nvSpPr>
        <p:spPr>
          <a:xfrm>
            <a:off x="812799" y="5168047"/>
            <a:ext cx="10565725" cy="729571"/>
          </a:xfrm>
          <a:prstGeom prst="rect">
            <a:avLst/>
          </a:prstGeom>
        </p:spPr>
        <p:txBody>
          <a:bodyPr>
            <a:normAutofit/>
          </a:bodyPr>
          <a:lstStyle>
            <a:lvl1pPr marL="342900" indent="-342900" algn="l" rtl="0" eaLnBrk="0" fontAlgn="base" hangingPunct="0">
              <a:spcBef>
                <a:spcPct val="20000"/>
              </a:spcBef>
              <a:spcAft>
                <a:spcPct val="0"/>
              </a:spcAft>
              <a:buClr>
                <a:srgbClr val="990000"/>
              </a:buClr>
              <a:buFont typeface="Symbol" pitchFamily="18"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r>
              <a:rPr lang="en-US" sz="2000" kern="0" dirty="0"/>
              <a:t>Inhibitors were dosed to steady-state and through LEN PK assessment</a:t>
            </a:r>
          </a:p>
        </p:txBody>
      </p:sp>
      <p:graphicFrame>
        <p:nvGraphicFramePr>
          <p:cNvPr id="111" name="Table 5">
            <a:extLst>
              <a:ext uri="{FF2B5EF4-FFF2-40B4-BE49-F238E27FC236}">
                <a16:creationId xmlns:a16="http://schemas.microsoft.com/office/drawing/2014/main" id="{106457EA-00A8-4FBD-BB28-AA39230F6395}"/>
              </a:ext>
            </a:extLst>
          </p:cNvPr>
          <p:cNvGraphicFramePr>
            <a:graphicFrameLocks noGrp="1"/>
          </p:cNvGraphicFramePr>
          <p:nvPr>
            <p:extLst>
              <p:ext uri="{D42A27DB-BD31-4B8C-83A1-F6EECF244321}">
                <p14:modId xmlns:p14="http://schemas.microsoft.com/office/powerpoint/2010/main" val="2163634615"/>
              </p:ext>
            </p:extLst>
          </p:nvPr>
        </p:nvGraphicFramePr>
        <p:xfrm>
          <a:off x="806151" y="2171225"/>
          <a:ext cx="3337279" cy="23774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304589">
                  <a:extLst>
                    <a:ext uri="{9D8B030D-6E8A-4147-A177-3AD203B41FA5}">
                      <a16:colId xmlns:a16="http://schemas.microsoft.com/office/drawing/2014/main" val="3711043375"/>
                    </a:ext>
                  </a:extLst>
                </a:gridCol>
                <a:gridCol w="2032690">
                  <a:extLst>
                    <a:ext uri="{9D8B030D-6E8A-4147-A177-3AD203B41FA5}">
                      <a16:colId xmlns:a16="http://schemas.microsoft.com/office/drawing/2014/main" val="3094815595"/>
                    </a:ext>
                  </a:extLst>
                </a:gridCol>
              </a:tblGrid>
              <a:tr h="156694">
                <a:tc>
                  <a:txBody>
                    <a:bodyPr/>
                    <a:lstStyle/>
                    <a:p>
                      <a:r>
                        <a:rPr lang="en-US" sz="1400" dirty="0">
                          <a:solidFill>
                            <a:schemeClr val="tx1"/>
                          </a:solidFill>
                        </a:rPr>
                        <a:t>Probe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tx1"/>
                          </a:solidFill>
                        </a:rPr>
                        <a:t>Strong Inhibitor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5349337"/>
                  </a:ext>
                </a:extLst>
              </a:tr>
              <a:tr h="156694">
                <a:tc>
                  <a:txBody>
                    <a:bodyPr/>
                    <a:lstStyle/>
                    <a:p>
                      <a:r>
                        <a:rPr lang="en-US" sz="1400" dirty="0"/>
                        <a:t>Voriconazole (VORI)</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2B3"/>
                    </a:solidFill>
                  </a:tcPr>
                </a:tc>
                <a:tc>
                  <a:txBody>
                    <a:bodyPr/>
                    <a:lstStyle/>
                    <a:p>
                      <a:r>
                        <a:rPr lang="en-US" sz="1400" dirty="0"/>
                        <a:t>CYP3A</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E2B3"/>
                    </a:solidFill>
                  </a:tcPr>
                </a:tc>
                <a:extLst>
                  <a:ext uri="{0D108BD9-81ED-4DB2-BD59-A6C34878D82A}">
                    <a16:rowId xmlns:a16="http://schemas.microsoft.com/office/drawing/2014/main" val="1254153006"/>
                  </a:ext>
                </a:extLst>
              </a:tr>
              <a:tr h="156694">
                <a:tc>
                  <a:txBody>
                    <a:bodyPr/>
                    <a:lstStyle/>
                    <a:p>
                      <a:r>
                        <a:rPr lang="en-US" sz="1400" dirty="0"/>
                        <a:t>Darunavir (DRV)/COBI</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BEA9"/>
                    </a:solidFill>
                  </a:tcPr>
                </a:tc>
                <a:tc>
                  <a:txBody>
                    <a:bodyPr/>
                    <a:lstStyle/>
                    <a:p>
                      <a:r>
                        <a:rPr lang="en-US" sz="1400" dirty="0"/>
                        <a:t>CYP3A/P-</a:t>
                      </a:r>
                      <a:r>
                        <a:rPr lang="en-US" sz="1400" dirty="0" err="1"/>
                        <a:t>gp</a:t>
                      </a:r>
                      <a:endParaRPr lang="en-US" sz="1400" dirty="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BEA9"/>
                    </a:solidFill>
                  </a:tcPr>
                </a:tc>
                <a:extLst>
                  <a:ext uri="{0D108BD9-81ED-4DB2-BD59-A6C34878D82A}">
                    <a16:rowId xmlns:a16="http://schemas.microsoft.com/office/drawing/2014/main" val="1619504147"/>
                  </a:ext>
                </a:extLst>
              </a:tr>
              <a:tr h="156694">
                <a:tc>
                  <a:txBody>
                    <a:bodyPr/>
                    <a:lstStyle/>
                    <a:p>
                      <a:r>
                        <a:rPr lang="en-US" sz="1400" dirty="0"/>
                        <a:t>Cobicistat (COBI)</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EA9A7"/>
                    </a:solidFill>
                  </a:tcPr>
                </a:tc>
                <a:tc>
                  <a:txBody>
                    <a:bodyPr/>
                    <a:lstStyle/>
                    <a:p>
                      <a:r>
                        <a:rPr lang="en-US" sz="1400" dirty="0"/>
                        <a:t>CYP3A/P-</a:t>
                      </a:r>
                      <a:r>
                        <a:rPr lang="en-US" sz="1400" dirty="0" err="1"/>
                        <a:t>gp</a:t>
                      </a:r>
                      <a:endParaRPr lang="en-US" sz="1400" dirty="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EA9A7"/>
                    </a:solidFill>
                  </a:tcPr>
                </a:tc>
                <a:extLst>
                  <a:ext uri="{0D108BD9-81ED-4DB2-BD59-A6C34878D82A}">
                    <a16:rowId xmlns:a16="http://schemas.microsoft.com/office/drawing/2014/main" val="3637090672"/>
                  </a:ext>
                </a:extLst>
              </a:tr>
              <a:tr h="156694">
                <a:tc>
                  <a:txBody>
                    <a:bodyPr/>
                    <a:lstStyle/>
                    <a:p>
                      <a:r>
                        <a:rPr lang="en-US" sz="1400" dirty="0"/>
                        <a:t>Atazanavir (ATV)/COBI</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D9ADB6"/>
                    </a:solidFill>
                  </a:tcPr>
                </a:tc>
                <a:tc>
                  <a:txBody>
                    <a:bodyPr/>
                    <a:lstStyle/>
                    <a:p>
                      <a:r>
                        <a:rPr lang="en-US" sz="1400" dirty="0"/>
                        <a:t>CYP3A/P-</a:t>
                      </a:r>
                      <a:r>
                        <a:rPr lang="en-US" sz="1400" dirty="0" err="1"/>
                        <a:t>gp</a:t>
                      </a:r>
                      <a:r>
                        <a:rPr lang="en-US" sz="1400" dirty="0"/>
                        <a:t>/UGT1A1</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D9ADB6"/>
                    </a:solidFill>
                  </a:tcPr>
                </a:tc>
                <a:extLst>
                  <a:ext uri="{0D108BD9-81ED-4DB2-BD59-A6C34878D82A}">
                    <a16:rowId xmlns:a16="http://schemas.microsoft.com/office/drawing/2014/main" val="3835431677"/>
                  </a:ext>
                </a:extLst>
              </a:tr>
            </a:tbl>
          </a:graphicData>
        </a:graphic>
      </p:graphicFrame>
      <p:sp>
        <p:nvSpPr>
          <p:cNvPr id="7" name="Rectangle 6">
            <a:extLst>
              <a:ext uri="{FF2B5EF4-FFF2-40B4-BE49-F238E27FC236}">
                <a16:creationId xmlns:a16="http://schemas.microsoft.com/office/drawing/2014/main" id="{D6503C06-0DF5-41DA-BA26-6C48058DBC8E}"/>
              </a:ext>
            </a:extLst>
          </p:cNvPr>
          <p:cNvSpPr/>
          <p:nvPr/>
        </p:nvSpPr>
        <p:spPr>
          <a:xfrm>
            <a:off x="4744530" y="2069072"/>
            <a:ext cx="344646" cy="184666"/>
          </a:xfrm>
          <a:prstGeom prst="rect">
            <a:avLst/>
          </a:prstGeom>
          <a:noFill/>
        </p:spPr>
        <p:txBody>
          <a:bodyPr wrap="none" lIns="0" tIns="0" rIns="0" bIns="0" anchor="ctr">
            <a:spAutoFit/>
          </a:bodyPr>
          <a:lstStyle/>
          <a:p>
            <a:pPr lvl="0">
              <a:defRPr/>
            </a:pPr>
            <a:r>
              <a:rPr lang="en-US" sz="1200" dirty="0"/>
              <a:t>n=30</a:t>
            </a:r>
            <a:endParaRPr lang="en-US" sz="1200" baseline="-25000" dirty="0"/>
          </a:p>
        </p:txBody>
      </p:sp>
      <p:sp>
        <p:nvSpPr>
          <p:cNvPr id="12" name="TextBox 11">
            <a:extLst>
              <a:ext uri="{FF2B5EF4-FFF2-40B4-BE49-F238E27FC236}">
                <a16:creationId xmlns:a16="http://schemas.microsoft.com/office/drawing/2014/main" id="{44BAE108-B17E-4848-B16F-E2142F1DCFCC}"/>
              </a:ext>
            </a:extLst>
          </p:cNvPr>
          <p:cNvSpPr txBox="1"/>
          <p:nvPr/>
        </p:nvSpPr>
        <p:spPr>
          <a:xfrm>
            <a:off x="5155633" y="1978525"/>
            <a:ext cx="365760" cy="365760"/>
          </a:xfrm>
          <a:prstGeom prst="ellipse">
            <a:avLst/>
          </a:prstGeom>
          <a:solidFill>
            <a:srgbClr val="0072C9"/>
          </a:solidFill>
        </p:spPr>
        <p:txBody>
          <a:bodyPr wrap="none" lIns="45720" rIns="45720" rtlCol="0" anchor="ctr" anchorCtr="0">
            <a:noAutofit/>
          </a:bodyPr>
          <a:lstStyle/>
          <a:p>
            <a:pPr lvl="0" algn="ctr">
              <a:lnSpc>
                <a:spcPct val="85000"/>
              </a:lnSpc>
              <a:defRPr/>
            </a:pPr>
            <a:endParaRPr lang="en-US" altLang="en-US" sz="1100" b="1" dirty="0">
              <a:solidFill>
                <a:schemeClr val="bg1"/>
              </a:solidFill>
            </a:endParaRPr>
          </a:p>
        </p:txBody>
      </p:sp>
      <p:sp>
        <p:nvSpPr>
          <p:cNvPr id="43" name="TextBox 42">
            <a:extLst>
              <a:ext uri="{FF2B5EF4-FFF2-40B4-BE49-F238E27FC236}">
                <a16:creationId xmlns:a16="http://schemas.microsoft.com/office/drawing/2014/main" id="{F3679927-DF99-4F94-AE59-0D0F8AE0B274}"/>
              </a:ext>
            </a:extLst>
          </p:cNvPr>
          <p:cNvSpPr txBox="1"/>
          <p:nvPr/>
        </p:nvSpPr>
        <p:spPr>
          <a:xfrm>
            <a:off x="4639399" y="1557171"/>
            <a:ext cx="28052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50000"/>
                    <a:lumOff val="50000"/>
                  </a:schemeClr>
                </a:solidFill>
                <a:effectLst/>
                <a:uLnTx/>
                <a:uFillTx/>
                <a:latin typeface="Arial"/>
                <a:ea typeface="+mn-ea"/>
                <a:cs typeface="+mn-cs"/>
              </a:rPr>
              <a:t>Day</a:t>
            </a:r>
          </a:p>
        </p:txBody>
      </p:sp>
      <p:sp>
        <p:nvSpPr>
          <p:cNvPr id="44" name="TextBox 43">
            <a:extLst>
              <a:ext uri="{FF2B5EF4-FFF2-40B4-BE49-F238E27FC236}">
                <a16:creationId xmlns:a16="http://schemas.microsoft.com/office/drawing/2014/main" id="{49810E83-00E0-447A-BA2A-05D2ACB2A543}"/>
              </a:ext>
            </a:extLst>
          </p:cNvPr>
          <p:cNvSpPr txBox="1"/>
          <p:nvPr/>
        </p:nvSpPr>
        <p:spPr>
          <a:xfrm>
            <a:off x="5296033" y="1557171"/>
            <a:ext cx="84960"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50000"/>
                    <a:lumOff val="50000"/>
                  </a:schemeClr>
                </a:solidFill>
                <a:effectLst/>
                <a:uLnTx/>
                <a:uFillTx/>
                <a:latin typeface="Arial"/>
                <a:ea typeface="+mn-ea"/>
                <a:cs typeface="+mn-cs"/>
              </a:rPr>
              <a:t>1</a:t>
            </a:r>
          </a:p>
        </p:txBody>
      </p:sp>
      <p:sp>
        <p:nvSpPr>
          <p:cNvPr id="45" name="TextBox 44">
            <a:extLst>
              <a:ext uri="{FF2B5EF4-FFF2-40B4-BE49-F238E27FC236}">
                <a16:creationId xmlns:a16="http://schemas.microsoft.com/office/drawing/2014/main" id="{AA80662D-4D66-4F33-A9DF-37F9EE18A466}"/>
              </a:ext>
            </a:extLst>
          </p:cNvPr>
          <p:cNvSpPr txBox="1"/>
          <p:nvPr/>
        </p:nvSpPr>
        <p:spPr>
          <a:xfrm>
            <a:off x="7272165" y="1557171"/>
            <a:ext cx="169918"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50000"/>
                    <a:lumOff val="50000"/>
                  </a:schemeClr>
                </a:solidFill>
                <a:effectLst/>
                <a:uLnTx/>
                <a:uFillTx/>
                <a:latin typeface="Arial"/>
                <a:ea typeface="+mn-ea"/>
                <a:cs typeface="+mn-cs"/>
              </a:rPr>
              <a:t>10</a:t>
            </a:r>
          </a:p>
        </p:txBody>
      </p:sp>
      <p:sp>
        <p:nvSpPr>
          <p:cNvPr id="58" name="TextBox 57">
            <a:extLst>
              <a:ext uri="{FF2B5EF4-FFF2-40B4-BE49-F238E27FC236}">
                <a16:creationId xmlns:a16="http://schemas.microsoft.com/office/drawing/2014/main" id="{CDBAED61-6499-4F0F-ABA4-6E0771DDFF01}"/>
              </a:ext>
            </a:extLst>
          </p:cNvPr>
          <p:cNvSpPr txBox="1"/>
          <p:nvPr/>
        </p:nvSpPr>
        <p:spPr>
          <a:xfrm>
            <a:off x="10289166" y="1557171"/>
            <a:ext cx="169918"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50000"/>
                    <a:lumOff val="50000"/>
                  </a:schemeClr>
                </a:solidFill>
                <a:effectLst/>
                <a:uLnTx/>
                <a:uFillTx/>
                <a:latin typeface="Arial"/>
                <a:ea typeface="+mn-ea"/>
                <a:cs typeface="+mn-cs"/>
              </a:rPr>
              <a:t>60</a:t>
            </a:r>
          </a:p>
        </p:txBody>
      </p:sp>
      <p:sp>
        <p:nvSpPr>
          <p:cNvPr id="87" name="TextBox 86">
            <a:extLst>
              <a:ext uri="{FF2B5EF4-FFF2-40B4-BE49-F238E27FC236}">
                <a16:creationId xmlns:a16="http://schemas.microsoft.com/office/drawing/2014/main" id="{C2761050-DF34-477A-94C0-80C9597FBCE2}"/>
              </a:ext>
            </a:extLst>
          </p:cNvPr>
          <p:cNvSpPr txBox="1"/>
          <p:nvPr/>
        </p:nvSpPr>
        <p:spPr>
          <a:xfrm>
            <a:off x="6126428" y="1557171"/>
            <a:ext cx="84960"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50000"/>
                    <a:lumOff val="50000"/>
                  </a:schemeClr>
                </a:solidFill>
                <a:effectLst/>
                <a:uLnTx/>
                <a:uFillTx/>
                <a:latin typeface="Arial"/>
                <a:ea typeface="+mn-ea"/>
                <a:cs typeface="+mn-cs"/>
              </a:rPr>
              <a:t>2</a:t>
            </a:r>
          </a:p>
        </p:txBody>
      </p:sp>
      <p:sp>
        <p:nvSpPr>
          <p:cNvPr id="93" name="TextBox 92">
            <a:extLst>
              <a:ext uri="{FF2B5EF4-FFF2-40B4-BE49-F238E27FC236}">
                <a16:creationId xmlns:a16="http://schemas.microsoft.com/office/drawing/2014/main" id="{AAE2C107-0106-4A44-8F4C-6B41D32D0849}"/>
              </a:ext>
            </a:extLst>
          </p:cNvPr>
          <p:cNvSpPr txBox="1"/>
          <p:nvPr/>
        </p:nvSpPr>
        <p:spPr>
          <a:xfrm>
            <a:off x="8099817" y="1557171"/>
            <a:ext cx="161454"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50000"/>
                    <a:lumOff val="50000"/>
                  </a:schemeClr>
                </a:solidFill>
                <a:effectLst/>
                <a:uLnTx/>
                <a:uFillTx/>
                <a:latin typeface="Arial"/>
                <a:ea typeface="+mn-ea"/>
                <a:cs typeface="+mn-cs"/>
              </a:rPr>
              <a:t>11</a:t>
            </a:r>
          </a:p>
        </p:txBody>
      </p:sp>
      <p:sp>
        <p:nvSpPr>
          <p:cNvPr id="109" name="TextBox 108">
            <a:extLst>
              <a:ext uri="{FF2B5EF4-FFF2-40B4-BE49-F238E27FC236}">
                <a16:creationId xmlns:a16="http://schemas.microsoft.com/office/drawing/2014/main" id="{8ECB03D7-4B30-40A1-892C-D80BE636C884}"/>
              </a:ext>
            </a:extLst>
          </p:cNvPr>
          <p:cNvSpPr txBox="1"/>
          <p:nvPr/>
        </p:nvSpPr>
        <p:spPr>
          <a:xfrm>
            <a:off x="11293365" y="1557171"/>
            <a:ext cx="169918"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50000"/>
                    <a:lumOff val="50000"/>
                  </a:schemeClr>
                </a:solidFill>
                <a:effectLst/>
                <a:uLnTx/>
                <a:uFillTx/>
                <a:latin typeface="Arial"/>
                <a:ea typeface="+mn-ea"/>
                <a:cs typeface="+mn-cs"/>
              </a:rPr>
              <a:t>90</a:t>
            </a:r>
          </a:p>
        </p:txBody>
      </p:sp>
      <p:sp>
        <p:nvSpPr>
          <p:cNvPr id="21" name="TextBox 20">
            <a:extLst>
              <a:ext uri="{FF2B5EF4-FFF2-40B4-BE49-F238E27FC236}">
                <a16:creationId xmlns:a16="http://schemas.microsoft.com/office/drawing/2014/main" id="{C76209BB-8238-41AC-B93F-4F2B834CEA5D}"/>
              </a:ext>
            </a:extLst>
          </p:cNvPr>
          <p:cNvSpPr txBox="1"/>
          <p:nvPr/>
        </p:nvSpPr>
        <p:spPr>
          <a:xfrm>
            <a:off x="5342306" y="2518190"/>
            <a:ext cx="4026126" cy="365760"/>
          </a:xfrm>
          <a:prstGeom prst="rect">
            <a:avLst/>
          </a:prstGeom>
          <a:solidFill>
            <a:schemeClr val="accent5">
              <a:lumMod val="60000"/>
              <a:lumOff val="40000"/>
            </a:schemeClr>
          </a:solidFill>
        </p:spPr>
        <p:txBody>
          <a:bodyPr wrap="none" lIns="91440" rIns="45720" rtlCol="0" anchor="ctr" anchorCtr="0">
            <a:noAutofit/>
          </a:bodyPr>
          <a:lstStyle/>
          <a:p>
            <a:pPr lvl="0">
              <a:defRPr/>
            </a:pPr>
            <a:r>
              <a:rPr lang="en-US" altLang="en-US" sz="1600" b="1" dirty="0">
                <a:solidFill>
                  <a:schemeClr val="bg1"/>
                </a:solidFill>
              </a:rPr>
              <a:t>VORI</a:t>
            </a:r>
            <a:endParaRPr lang="en-US" altLang="en-US" sz="1200" b="1" dirty="0">
              <a:solidFill>
                <a:schemeClr val="bg1"/>
              </a:solidFill>
            </a:endParaRPr>
          </a:p>
        </p:txBody>
      </p:sp>
      <p:sp>
        <p:nvSpPr>
          <p:cNvPr id="17" name="Rectangle 16">
            <a:extLst>
              <a:ext uri="{FF2B5EF4-FFF2-40B4-BE49-F238E27FC236}">
                <a16:creationId xmlns:a16="http://schemas.microsoft.com/office/drawing/2014/main" id="{CF335DA5-1809-4FE0-9076-AB1C457D3C8E}"/>
              </a:ext>
            </a:extLst>
          </p:cNvPr>
          <p:cNvSpPr/>
          <p:nvPr/>
        </p:nvSpPr>
        <p:spPr>
          <a:xfrm>
            <a:off x="4744530" y="2608737"/>
            <a:ext cx="344646" cy="184666"/>
          </a:xfrm>
          <a:prstGeom prst="rect">
            <a:avLst/>
          </a:prstGeom>
          <a:noFill/>
        </p:spPr>
        <p:txBody>
          <a:bodyPr wrap="none" lIns="0" tIns="0" rIns="0" bIns="0" anchor="ctr">
            <a:spAutoFit/>
          </a:bodyPr>
          <a:lstStyle/>
          <a:p>
            <a:pPr lvl="0">
              <a:defRPr/>
            </a:pPr>
            <a:r>
              <a:rPr lang="en-US" sz="1200" dirty="0"/>
              <a:t>n=30</a:t>
            </a:r>
            <a:endParaRPr lang="en-US" sz="1200" baseline="-25000" dirty="0"/>
          </a:p>
        </p:txBody>
      </p:sp>
      <p:sp>
        <p:nvSpPr>
          <p:cNvPr id="19" name="Oval 18">
            <a:extLst>
              <a:ext uri="{FF2B5EF4-FFF2-40B4-BE49-F238E27FC236}">
                <a16:creationId xmlns:a16="http://schemas.microsoft.com/office/drawing/2014/main" id="{048E3923-7675-4B3D-A283-BD57E56EA837}"/>
              </a:ext>
            </a:extLst>
          </p:cNvPr>
          <p:cNvSpPr/>
          <p:nvPr/>
        </p:nvSpPr>
        <p:spPr>
          <a:xfrm>
            <a:off x="5986028" y="2518190"/>
            <a:ext cx="365760" cy="365760"/>
          </a:xfrm>
          <a:prstGeom prst="ellipse">
            <a:avLst/>
          </a:prstGeom>
          <a:solidFill>
            <a:srgbClr val="0972C9"/>
          </a:solidFill>
        </p:spPr>
        <p:txBody>
          <a:bodyPr wrap="none" anchor="ctr" anchorCtr="0">
            <a:noAutofit/>
          </a:bodyPr>
          <a:lstStyle/>
          <a:p>
            <a:pPr lvl="0" algn="ctr">
              <a:defRPr/>
            </a:pPr>
            <a:endParaRPr lang="en-US" sz="1400" dirty="0">
              <a:solidFill>
                <a:schemeClr val="bg1"/>
              </a:solidFill>
            </a:endParaRPr>
          </a:p>
        </p:txBody>
      </p:sp>
      <p:sp>
        <p:nvSpPr>
          <p:cNvPr id="5" name="AutoShape 6">
            <a:extLst>
              <a:ext uri="{FF2B5EF4-FFF2-40B4-BE49-F238E27FC236}">
                <a16:creationId xmlns:a16="http://schemas.microsoft.com/office/drawing/2014/main" id="{B300EA46-886B-4743-A3F1-AB1D0993A486}"/>
              </a:ext>
            </a:extLst>
          </p:cNvPr>
          <p:cNvSpPr>
            <a:spLocks noChangeArrowheads="1"/>
          </p:cNvSpPr>
          <p:nvPr/>
        </p:nvSpPr>
        <p:spPr bwMode="auto">
          <a:xfrm rot="16200000">
            <a:off x="3221917" y="3085461"/>
            <a:ext cx="2524420" cy="310547"/>
          </a:xfrm>
          <a:prstGeom prst="rect">
            <a:avLst/>
          </a:prstGeom>
          <a:noFill/>
          <a:ln w="9525">
            <a:noFill/>
            <a:miter lim="800000"/>
            <a:headEnd/>
            <a:tailEnd/>
          </a:ln>
        </p:spPr>
        <p:txBody>
          <a:bodyPr anchor="ctr"/>
          <a:lstStyle>
            <a:lvl1pPr eaLnBrk="0" hangingPunct="0">
              <a:lnSpc>
                <a:spcPct val="90000"/>
              </a:lnSpc>
              <a:spcBef>
                <a:spcPts val="1000"/>
              </a:spcBef>
              <a:buFont typeface="Arial" charset="0"/>
              <a:buChar char="•"/>
              <a:defRPr sz="2800">
                <a:solidFill>
                  <a:schemeClr val="tx1"/>
                </a:solidFill>
                <a:latin typeface="Arial" charset="0"/>
                <a:ea typeface="Arial" charset="0"/>
                <a:cs typeface="Arial" charset="0"/>
              </a:defRPr>
            </a:lvl1pPr>
            <a:lvl2pPr marL="742950" indent="-285750" eaLnBrk="0" hangingPunct="0">
              <a:lnSpc>
                <a:spcPct val="90000"/>
              </a:lnSpc>
              <a:spcBef>
                <a:spcPts val="500"/>
              </a:spcBef>
              <a:buFont typeface="Arial" charset="0"/>
              <a:buChar char="•"/>
              <a:defRPr sz="2400">
                <a:solidFill>
                  <a:schemeClr val="tx1"/>
                </a:solidFill>
                <a:latin typeface="Arial" charset="0"/>
                <a:ea typeface="Arial" charset="0"/>
                <a:cs typeface="Arial" charset="0"/>
              </a:defRPr>
            </a:lvl2pPr>
            <a:lvl3pPr marL="1143000" indent="-228600" eaLnBrk="0" hangingPunct="0">
              <a:lnSpc>
                <a:spcPct val="90000"/>
              </a:lnSpc>
              <a:spcBef>
                <a:spcPts val="500"/>
              </a:spcBef>
              <a:buFont typeface="Arial" charset="0"/>
              <a:buChar char="•"/>
              <a:defRPr sz="2000">
                <a:solidFill>
                  <a:schemeClr val="tx1"/>
                </a:solidFill>
                <a:latin typeface="Arial" charset="0"/>
                <a:ea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Arial" charset="0"/>
                <a:ea typeface="Arial"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Arial" charset="0"/>
                <a:ea typeface="Arial"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Arial" charset="0"/>
                <a:ea typeface="Arial"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Arial" charset="0"/>
                <a:ea typeface="Arial"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Arial" charset="0"/>
                <a:ea typeface="Arial"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Arial" charset="0"/>
                <a:ea typeface="Arial" charset="0"/>
                <a:cs typeface="Arial" charset="0"/>
              </a:defRPr>
            </a:lvl9pPr>
          </a:lstStyle>
          <a:p>
            <a:pPr algn="ctr" eaLnBrk="1" hangingPunct="1">
              <a:lnSpc>
                <a:spcPct val="100000"/>
              </a:lnSpc>
              <a:spcBef>
                <a:spcPct val="0"/>
              </a:spcBef>
              <a:buFontTx/>
              <a:buNone/>
            </a:pPr>
            <a:r>
              <a:rPr lang="en-US" sz="1400" b="1" dirty="0"/>
              <a:t>Healthy Volunteers</a:t>
            </a:r>
          </a:p>
        </p:txBody>
      </p:sp>
      <p:sp>
        <p:nvSpPr>
          <p:cNvPr id="42" name="Rectangle 2">
            <a:extLst>
              <a:ext uri="{FF2B5EF4-FFF2-40B4-BE49-F238E27FC236}">
                <a16:creationId xmlns:a16="http://schemas.microsoft.com/office/drawing/2014/main" id="{4C266E9A-6C1B-4B13-8FB0-599843566499}"/>
              </a:ext>
            </a:extLst>
          </p:cNvPr>
          <p:cNvSpPr/>
          <p:nvPr/>
        </p:nvSpPr>
        <p:spPr bwMode="auto">
          <a:xfrm>
            <a:off x="6168908" y="1750715"/>
            <a:ext cx="1185725" cy="100725"/>
          </a:xfrm>
          <a:custGeom>
            <a:avLst/>
            <a:gdLst>
              <a:gd name="connsiteX0" fmla="*/ 0 w 4715086"/>
              <a:gd name="connsiteY0" fmla="*/ 0 h 307716"/>
              <a:gd name="connsiteX1" fmla="*/ 4715086 w 4715086"/>
              <a:gd name="connsiteY1" fmla="*/ 0 h 307716"/>
              <a:gd name="connsiteX2" fmla="*/ 4715086 w 4715086"/>
              <a:gd name="connsiteY2" fmla="*/ 307716 h 307716"/>
              <a:gd name="connsiteX3" fmla="*/ 0 w 4715086"/>
              <a:gd name="connsiteY3" fmla="*/ 307716 h 307716"/>
              <a:gd name="connsiteX4" fmla="*/ 0 w 4715086"/>
              <a:gd name="connsiteY4" fmla="*/ 0 h 307716"/>
              <a:gd name="connsiteX0" fmla="*/ 4715086 w 4806526"/>
              <a:gd name="connsiteY0" fmla="*/ 0 h 307716"/>
              <a:gd name="connsiteX1" fmla="*/ 4715086 w 4806526"/>
              <a:gd name="connsiteY1" fmla="*/ 307716 h 307716"/>
              <a:gd name="connsiteX2" fmla="*/ 0 w 4806526"/>
              <a:gd name="connsiteY2" fmla="*/ 307716 h 307716"/>
              <a:gd name="connsiteX3" fmla="*/ 0 w 4806526"/>
              <a:gd name="connsiteY3" fmla="*/ 0 h 307716"/>
              <a:gd name="connsiteX4" fmla="*/ 4806526 w 4806526"/>
              <a:gd name="connsiteY4" fmla="*/ 91440 h 307716"/>
              <a:gd name="connsiteX0" fmla="*/ 4715086 w 4715086"/>
              <a:gd name="connsiteY0" fmla="*/ 0 h 307716"/>
              <a:gd name="connsiteX1" fmla="*/ 4715086 w 4715086"/>
              <a:gd name="connsiteY1" fmla="*/ 307716 h 307716"/>
              <a:gd name="connsiteX2" fmla="*/ 0 w 4715086"/>
              <a:gd name="connsiteY2" fmla="*/ 307716 h 307716"/>
              <a:gd name="connsiteX3" fmla="*/ 0 w 4715086"/>
              <a:gd name="connsiteY3" fmla="*/ 0 h 307716"/>
            </a:gdLst>
            <a:ahLst/>
            <a:cxnLst>
              <a:cxn ang="0">
                <a:pos x="connsiteX0" y="connsiteY0"/>
              </a:cxn>
              <a:cxn ang="0">
                <a:pos x="connsiteX1" y="connsiteY1"/>
              </a:cxn>
              <a:cxn ang="0">
                <a:pos x="connsiteX2" y="connsiteY2"/>
              </a:cxn>
              <a:cxn ang="0">
                <a:pos x="connsiteX3" y="connsiteY3"/>
              </a:cxn>
            </a:cxnLst>
            <a:rect l="l" t="t" r="r" b="b"/>
            <a:pathLst>
              <a:path w="4715086" h="307716">
                <a:moveTo>
                  <a:pt x="4715086" y="0"/>
                </a:moveTo>
                <a:lnTo>
                  <a:pt x="4715086" y="307716"/>
                </a:lnTo>
                <a:lnTo>
                  <a:pt x="0" y="307716"/>
                </a:lnTo>
                <a:lnTo>
                  <a:pt x="0" y="0"/>
                </a:lnTo>
              </a:path>
            </a:pathLst>
          </a:custGeom>
          <a:no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25000"/>
              </a:spcAft>
              <a:buClrTx/>
              <a:buSzTx/>
              <a:buFontTx/>
              <a:buChar char="•"/>
              <a:tabLst/>
              <a:defRPr/>
            </a:pPr>
            <a:endParaRPr kumimoji="0" lang="en-US" b="1" i="0" u="none" strike="noStrike" kern="1200" cap="none" spc="0" normalizeH="0" baseline="-25000" noProof="0">
              <a:ln>
                <a:noFill/>
              </a:ln>
              <a:solidFill>
                <a:srgbClr val="000000"/>
              </a:solidFill>
              <a:effectLst/>
              <a:uLnTx/>
              <a:uFillTx/>
              <a:latin typeface="Arial" pitchFamily="34" charset="0"/>
              <a:ea typeface="+mn-ea"/>
              <a:cs typeface="+mn-cs"/>
            </a:endParaRPr>
          </a:p>
        </p:txBody>
      </p:sp>
      <p:sp>
        <p:nvSpPr>
          <p:cNvPr id="46" name="Rectangle 2">
            <a:extLst>
              <a:ext uri="{FF2B5EF4-FFF2-40B4-BE49-F238E27FC236}">
                <a16:creationId xmlns:a16="http://schemas.microsoft.com/office/drawing/2014/main" id="{C137B60F-2B90-495B-8AFA-B006D59A2466}"/>
              </a:ext>
            </a:extLst>
          </p:cNvPr>
          <p:cNvSpPr/>
          <p:nvPr/>
        </p:nvSpPr>
        <p:spPr bwMode="auto">
          <a:xfrm>
            <a:off x="5345948" y="1750715"/>
            <a:ext cx="822960" cy="100725"/>
          </a:xfrm>
          <a:custGeom>
            <a:avLst/>
            <a:gdLst>
              <a:gd name="connsiteX0" fmla="*/ 0 w 4715086"/>
              <a:gd name="connsiteY0" fmla="*/ 0 h 307716"/>
              <a:gd name="connsiteX1" fmla="*/ 4715086 w 4715086"/>
              <a:gd name="connsiteY1" fmla="*/ 0 h 307716"/>
              <a:gd name="connsiteX2" fmla="*/ 4715086 w 4715086"/>
              <a:gd name="connsiteY2" fmla="*/ 307716 h 307716"/>
              <a:gd name="connsiteX3" fmla="*/ 0 w 4715086"/>
              <a:gd name="connsiteY3" fmla="*/ 307716 h 307716"/>
              <a:gd name="connsiteX4" fmla="*/ 0 w 4715086"/>
              <a:gd name="connsiteY4" fmla="*/ 0 h 307716"/>
              <a:gd name="connsiteX0" fmla="*/ 4715086 w 4806526"/>
              <a:gd name="connsiteY0" fmla="*/ 0 h 307716"/>
              <a:gd name="connsiteX1" fmla="*/ 4715086 w 4806526"/>
              <a:gd name="connsiteY1" fmla="*/ 307716 h 307716"/>
              <a:gd name="connsiteX2" fmla="*/ 0 w 4806526"/>
              <a:gd name="connsiteY2" fmla="*/ 307716 h 307716"/>
              <a:gd name="connsiteX3" fmla="*/ 0 w 4806526"/>
              <a:gd name="connsiteY3" fmla="*/ 0 h 307716"/>
              <a:gd name="connsiteX4" fmla="*/ 4806526 w 4806526"/>
              <a:gd name="connsiteY4" fmla="*/ 91440 h 307716"/>
              <a:gd name="connsiteX0" fmla="*/ 4715086 w 4715086"/>
              <a:gd name="connsiteY0" fmla="*/ 0 h 307716"/>
              <a:gd name="connsiteX1" fmla="*/ 4715086 w 4715086"/>
              <a:gd name="connsiteY1" fmla="*/ 307716 h 307716"/>
              <a:gd name="connsiteX2" fmla="*/ 0 w 4715086"/>
              <a:gd name="connsiteY2" fmla="*/ 307716 h 307716"/>
              <a:gd name="connsiteX3" fmla="*/ 0 w 4715086"/>
              <a:gd name="connsiteY3" fmla="*/ 0 h 307716"/>
            </a:gdLst>
            <a:ahLst/>
            <a:cxnLst>
              <a:cxn ang="0">
                <a:pos x="connsiteX0" y="connsiteY0"/>
              </a:cxn>
              <a:cxn ang="0">
                <a:pos x="connsiteX1" y="connsiteY1"/>
              </a:cxn>
              <a:cxn ang="0">
                <a:pos x="connsiteX2" y="connsiteY2"/>
              </a:cxn>
              <a:cxn ang="0">
                <a:pos x="connsiteX3" y="connsiteY3"/>
              </a:cxn>
            </a:cxnLst>
            <a:rect l="l" t="t" r="r" b="b"/>
            <a:pathLst>
              <a:path w="4715086" h="307716">
                <a:moveTo>
                  <a:pt x="4715086" y="0"/>
                </a:moveTo>
                <a:lnTo>
                  <a:pt x="4715086" y="307716"/>
                </a:lnTo>
                <a:lnTo>
                  <a:pt x="0" y="307716"/>
                </a:lnTo>
                <a:lnTo>
                  <a:pt x="0" y="0"/>
                </a:lnTo>
              </a:path>
            </a:pathLst>
          </a:custGeom>
          <a:no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25000"/>
              </a:spcAft>
              <a:buClrTx/>
              <a:buSzTx/>
              <a:buFontTx/>
              <a:buChar char="•"/>
              <a:tabLst/>
              <a:defRPr/>
            </a:pPr>
            <a:endParaRPr kumimoji="0" lang="en-US" b="1" i="0" u="none" strike="noStrike" kern="1200" cap="none" spc="0" normalizeH="0" baseline="-25000" noProof="0">
              <a:ln>
                <a:noFill/>
              </a:ln>
              <a:solidFill>
                <a:srgbClr val="000000"/>
              </a:solidFill>
              <a:effectLst/>
              <a:uLnTx/>
              <a:uFillTx/>
              <a:latin typeface="Arial" pitchFamily="34" charset="0"/>
              <a:ea typeface="+mn-ea"/>
              <a:cs typeface="+mn-cs"/>
            </a:endParaRPr>
          </a:p>
        </p:txBody>
      </p:sp>
      <p:sp>
        <p:nvSpPr>
          <p:cNvPr id="54" name="Rectangle 2">
            <a:extLst>
              <a:ext uri="{FF2B5EF4-FFF2-40B4-BE49-F238E27FC236}">
                <a16:creationId xmlns:a16="http://schemas.microsoft.com/office/drawing/2014/main" id="{4C7AABE9-194D-48D4-94F5-C561E4F583CD}"/>
              </a:ext>
            </a:extLst>
          </p:cNvPr>
          <p:cNvSpPr/>
          <p:nvPr/>
        </p:nvSpPr>
        <p:spPr bwMode="auto">
          <a:xfrm>
            <a:off x="7358417" y="1750715"/>
            <a:ext cx="822960" cy="100725"/>
          </a:xfrm>
          <a:custGeom>
            <a:avLst/>
            <a:gdLst>
              <a:gd name="connsiteX0" fmla="*/ 0 w 4715086"/>
              <a:gd name="connsiteY0" fmla="*/ 0 h 307716"/>
              <a:gd name="connsiteX1" fmla="*/ 4715086 w 4715086"/>
              <a:gd name="connsiteY1" fmla="*/ 0 h 307716"/>
              <a:gd name="connsiteX2" fmla="*/ 4715086 w 4715086"/>
              <a:gd name="connsiteY2" fmla="*/ 307716 h 307716"/>
              <a:gd name="connsiteX3" fmla="*/ 0 w 4715086"/>
              <a:gd name="connsiteY3" fmla="*/ 307716 h 307716"/>
              <a:gd name="connsiteX4" fmla="*/ 0 w 4715086"/>
              <a:gd name="connsiteY4" fmla="*/ 0 h 307716"/>
              <a:gd name="connsiteX0" fmla="*/ 4715086 w 4806526"/>
              <a:gd name="connsiteY0" fmla="*/ 0 h 307716"/>
              <a:gd name="connsiteX1" fmla="*/ 4715086 w 4806526"/>
              <a:gd name="connsiteY1" fmla="*/ 307716 h 307716"/>
              <a:gd name="connsiteX2" fmla="*/ 0 w 4806526"/>
              <a:gd name="connsiteY2" fmla="*/ 307716 h 307716"/>
              <a:gd name="connsiteX3" fmla="*/ 0 w 4806526"/>
              <a:gd name="connsiteY3" fmla="*/ 0 h 307716"/>
              <a:gd name="connsiteX4" fmla="*/ 4806526 w 4806526"/>
              <a:gd name="connsiteY4" fmla="*/ 91440 h 307716"/>
              <a:gd name="connsiteX0" fmla="*/ 4715086 w 4715086"/>
              <a:gd name="connsiteY0" fmla="*/ 0 h 307716"/>
              <a:gd name="connsiteX1" fmla="*/ 4715086 w 4715086"/>
              <a:gd name="connsiteY1" fmla="*/ 307716 h 307716"/>
              <a:gd name="connsiteX2" fmla="*/ 0 w 4715086"/>
              <a:gd name="connsiteY2" fmla="*/ 307716 h 307716"/>
              <a:gd name="connsiteX3" fmla="*/ 0 w 4715086"/>
              <a:gd name="connsiteY3" fmla="*/ 0 h 307716"/>
            </a:gdLst>
            <a:ahLst/>
            <a:cxnLst>
              <a:cxn ang="0">
                <a:pos x="connsiteX0" y="connsiteY0"/>
              </a:cxn>
              <a:cxn ang="0">
                <a:pos x="connsiteX1" y="connsiteY1"/>
              </a:cxn>
              <a:cxn ang="0">
                <a:pos x="connsiteX2" y="connsiteY2"/>
              </a:cxn>
              <a:cxn ang="0">
                <a:pos x="connsiteX3" y="connsiteY3"/>
              </a:cxn>
            </a:cxnLst>
            <a:rect l="l" t="t" r="r" b="b"/>
            <a:pathLst>
              <a:path w="4715086" h="307716">
                <a:moveTo>
                  <a:pt x="4715086" y="0"/>
                </a:moveTo>
                <a:lnTo>
                  <a:pt x="4715086" y="307716"/>
                </a:lnTo>
                <a:lnTo>
                  <a:pt x="0" y="307716"/>
                </a:lnTo>
                <a:lnTo>
                  <a:pt x="0" y="0"/>
                </a:lnTo>
              </a:path>
            </a:pathLst>
          </a:custGeom>
          <a:no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25000"/>
              </a:spcAft>
              <a:buClrTx/>
              <a:buSzTx/>
              <a:buFontTx/>
              <a:buChar char="•"/>
              <a:tabLst/>
              <a:defRPr/>
            </a:pPr>
            <a:endParaRPr kumimoji="0" lang="en-US" b="1" i="0" u="none" strike="noStrike" kern="1200" cap="none" spc="0" normalizeH="0" baseline="-25000" noProof="0">
              <a:ln>
                <a:noFill/>
              </a:ln>
              <a:solidFill>
                <a:srgbClr val="000000"/>
              </a:solidFill>
              <a:effectLst/>
              <a:uLnTx/>
              <a:uFillTx/>
              <a:latin typeface="Arial" pitchFamily="34" charset="0"/>
              <a:ea typeface="+mn-ea"/>
              <a:cs typeface="+mn-cs"/>
            </a:endParaRPr>
          </a:p>
        </p:txBody>
      </p:sp>
      <p:sp>
        <p:nvSpPr>
          <p:cNvPr id="94" name="Rectangle 2">
            <a:extLst>
              <a:ext uri="{FF2B5EF4-FFF2-40B4-BE49-F238E27FC236}">
                <a16:creationId xmlns:a16="http://schemas.microsoft.com/office/drawing/2014/main" id="{4478BF4A-A649-4786-A8D4-18581AA13D19}"/>
              </a:ext>
            </a:extLst>
          </p:cNvPr>
          <p:cNvSpPr/>
          <p:nvPr/>
        </p:nvSpPr>
        <p:spPr bwMode="auto">
          <a:xfrm>
            <a:off x="8185161" y="1750715"/>
            <a:ext cx="1183347" cy="100725"/>
          </a:xfrm>
          <a:custGeom>
            <a:avLst/>
            <a:gdLst>
              <a:gd name="connsiteX0" fmla="*/ 0 w 4715086"/>
              <a:gd name="connsiteY0" fmla="*/ 0 h 307716"/>
              <a:gd name="connsiteX1" fmla="*/ 4715086 w 4715086"/>
              <a:gd name="connsiteY1" fmla="*/ 0 h 307716"/>
              <a:gd name="connsiteX2" fmla="*/ 4715086 w 4715086"/>
              <a:gd name="connsiteY2" fmla="*/ 307716 h 307716"/>
              <a:gd name="connsiteX3" fmla="*/ 0 w 4715086"/>
              <a:gd name="connsiteY3" fmla="*/ 307716 h 307716"/>
              <a:gd name="connsiteX4" fmla="*/ 0 w 4715086"/>
              <a:gd name="connsiteY4" fmla="*/ 0 h 307716"/>
              <a:gd name="connsiteX0" fmla="*/ 4715086 w 4806526"/>
              <a:gd name="connsiteY0" fmla="*/ 0 h 307716"/>
              <a:gd name="connsiteX1" fmla="*/ 4715086 w 4806526"/>
              <a:gd name="connsiteY1" fmla="*/ 307716 h 307716"/>
              <a:gd name="connsiteX2" fmla="*/ 0 w 4806526"/>
              <a:gd name="connsiteY2" fmla="*/ 307716 h 307716"/>
              <a:gd name="connsiteX3" fmla="*/ 0 w 4806526"/>
              <a:gd name="connsiteY3" fmla="*/ 0 h 307716"/>
              <a:gd name="connsiteX4" fmla="*/ 4806526 w 4806526"/>
              <a:gd name="connsiteY4" fmla="*/ 91440 h 307716"/>
              <a:gd name="connsiteX0" fmla="*/ 4715086 w 4715086"/>
              <a:gd name="connsiteY0" fmla="*/ 0 h 307716"/>
              <a:gd name="connsiteX1" fmla="*/ 4715086 w 4715086"/>
              <a:gd name="connsiteY1" fmla="*/ 307716 h 307716"/>
              <a:gd name="connsiteX2" fmla="*/ 0 w 4715086"/>
              <a:gd name="connsiteY2" fmla="*/ 307716 h 307716"/>
              <a:gd name="connsiteX3" fmla="*/ 0 w 4715086"/>
              <a:gd name="connsiteY3" fmla="*/ 0 h 307716"/>
            </a:gdLst>
            <a:ahLst/>
            <a:cxnLst>
              <a:cxn ang="0">
                <a:pos x="connsiteX0" y="connsiteY0"/>
              </a:cxn>
              <a:cxn ang="0">
                <a:pos x="connsiteX1" y="connsiteY1"/>
              </a:cxn>
              <a:cxn ang="0">
                <a:pos x="connsiteX2" y="connsiteY2"/>
              </a:cxn>
              <a:cxn ang="0">
                <a:pos x="connsiteX3" y="connsiteY3"/>
              </a:cxn>
            </a:cxnLst>
            <a:rect l="l" t="t" r="r" b="b"/>
            <a:pathLst>
              <a:path w="4715086" h="307716">
                <a:moveTo>
                  <a:pt x="4715086" y="0"/>
                </a:moveTo>
                <a:lnTo>
                  <a:pt x="4715086" y="307716"/>
                </a:lnTo>
                <a:lnTo>
                  <a:pt x="0" y="307716"/>
                </a:lnTo>
                <a:lnTo>
                  <a:pt x="0" y="0"/>
                </a:lnTo>
              </a:path>
            </a:pathLst>
          </a:custGeom>
          <a:no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25000"/>
              </a:spcAft>
              <a:buClrTx/>
              <a:buSzTx/>
              <a:buFontTx/>
              <a:buChar char="•"/>
              <a:tabLst/>
              <a:defRPr/>
            </a:pPr>
            <a:endParaRPr kumimoji="0" lang="en-US" b="1" i="0" u="none" strike="noStrike" kern="1200" cap="none" spc="0" normalizeH="0" baseline="-25000" noProof="0">
              <a:ln>
                <a:noFill/>
              </a:ln>
              <a:solidFill>
                <a:srgbClr val="000000"/>
              </a:solidFill>
              <a:effectLst/>
              <a:uLnTx/>
              <a:uFillTx/>
              <a:latin typeface="Arial" pitchFamily="34" charset="0"/>
              <a:ea typeface="+mn-ea"/>
              <a:cs typeface="+mn-cs"/>
            </a:endParaRPr>
          </a:p>
        </p:txBody>
      </p:sp>
      <p:sp>
        <p:nvSpPr>
          <p:cNvPr id="53" name="Rectangle 2">
            <a:extLst>
              <a:ext uri="{FF2B5EF4-FFF2-40B4-BE49-F238E27FC236}">
                <a16:creationId xmlns:a16="http://schemas.microsoft.com/office/drawing/2014/main" id="{D1322E27-D12F-4FFD-8747-BF4937CCF092}"/>
              </a:ext>
            </a:extLst>
          </p:cNvPr>
          <p:cNvSpPr/>
          <p:nvPr/>
        </p:nvSpPr>
        <p:spPr bwMode="auto">
          <a:xfrm>
            <a:off x="9368432" y="1750715"/>
            <a:ext cx="1005084" cy="100725"/>
          </a:xfrm>
          <a:custGeom>
            <a:avLst/>
            <a:gdLst>
              <a:gd name="connsiteX0" fmla="*/ 0 w 4715086"/>
              <a:gd name="connsiteY0" fmla="*/ 0 h 307716"/>
              <a:gd name="connsiteX1" fmla="*/ 4715086 w 4715086"/>
              <a:gd name="connsiteY1" fmla="*/ 0 h 307716"/>
              <a:gd name="connsiteX2" fmla="*/ 4715086 w 4715086"/>
              <a:gd name="connsiteY2" fmla="*/ 307716 h 307716"/>
              <a:gd name="connsiteX3" fmla="*/ 0 w 4715086"/>
              <a:gd name="connsiteY3" fmla="*/ 307716 h 307716"/>
              <a:gd name="connsiteX4" fmla="*/ 0 w 4715086"/>
              <a:gd name="connsiteY4" fmla="*/ 0 h 307716"/>
              <a:gd name="connsiteX0" fmla="*/ 4715086 w 4806526"/>
              <a:gd name="connsiteY0" fmla="*/ 0 h 307716"/>
              <a:gd name="connsiteX1" fmla="*/ 4715086 w 4806526"/>
              <a:gd name="connsiteY1" fmla="*/ 307716 h 307716"/>
              <a:gd name="connsiteX2" fmla="*/ 0 w 4806526"/>
              <a:gd name="connsiteY2" fmla="*/ 307716 h 307716"/>
              <a:gd name="connsiteX3" fmla="*/ 0 w 4806526"/>
              <a:gd name="connsiteY3" fmla="*/ 0 h 307716"/>
              <a:gd name="connsiteX4" fmla="*/ 4806526 w 4806526"/>
              <a:gd name="connsiteY4" fmla="*/ 91440 h 307716"/>
              <a:gd name="connsiteX0" fmla="*/ 4715086 w 4715086"/>
              <a:gd name="connsiteY0" fmla="*/ 0 h 307716"/>
              <a:gd name="connsiteX1" fmla="*/ 4715086 w 4715086"/>
              <a:gd name="connsiteY1" fmla="*/ 307716 h 307716"/>
              <a:gd name="connsiteX2" fmla="*/ 0 w 4715086"/>
              <a:gd name="connsiteY2" fmla="*/ 307716 h 307716"/>
              <a:gd name="connsiteX3" fmla="*/ 0 w 4715086"/>
              <a:gd name="connsiteY3" fmla="*/ 0 h 307716"/>
            </a:gdLst>
            <a:ahLst/>
            <a:cxnLst>
              <a:cxn ang="0">
                <a:pos x="connsiteX0" y="connsiteY0"/>
              </a:cxn>
              <a:cxn ang="0">
                <a:pos x="connsiteX1" y="connsiteY1"/>
              </a:cxn>
              <a:cxn ang="0">
                <a:pos x="connsiteX2" y="connsiteY2"/>
              </a:cxn>
              <a:cxn ang="0">
                <a:pos x="connsiteX3" y="connsiteY3"/>
              </a:cxn>
            </a:cxnLst>
            <a:rect l="l" t="t" r="r" b="b"/>
            <a:pathLst>
              <a:path w="4715086" h="307716">
                <a:moveTo>
                  <a:pt x="4715086" y="0"/>
                </a:moveTo>
                <a:lnTo>
                  <a:pt x="4715086" y="307716"/>
                </a:lnTo>
                <a:lnTo>
                  <a:pt x="0" y="307716"/>
                </a:lnTo>
                <a:lnTo>
                  <a:pt x="0" y="0"/>
                </a:lnTo>
              </a:path>
            </a:pathLst>
          </a:custGeom>
          <a:no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25000"/>
              </a:spcAft>
              <a:buClrTx/>
              <a:buSzTx/>
              <a:buFontTx/>
              <a:buChar char="•"/>
              <a:tabLst/>
              <a:defRPr/>
            </a:pPr>
            <a:endParaRPr kumimoji="0" lang="en-US" b="1" i="0" u="none" strike="noStrike" kern="1200" cap="none" spc="0" normalizeH="0" baseline="-25000" noProof="0">
              <a:ln>
                <a:noFill/>
              </a:ln>
              <a:solidFill>
                <a:srgbClr val="000000"/>
              </a:solidFill>
              <a:effectLst/>
              <a:uLnTx/>
              <a:uFillTx/>
              <a:latin typeface="Arial" pitchFamily="34" charset="0"/>
              <a:ea typeface="+mn-ea"/>
              <a:cs typeface="+mn-cs"/>
            </a:endParaRPr>
          </a:p>
        </p:txBody>
      </p:sp>
      <p:sp>
        <p:nvSpPr>
          <p:cNvPr id="55" name="Rectangle 2">
            <a:extLst>
              <a:ext uri="{FF2B5EF4-FFF2-40B4-BE49-F238E27FC236}">
                <a16:creationId xmlns:a16="http://schemas.microsoft.com/office/drawing/2014/main" id="{5EED67AF-51F8-432B-8DEB-F05012B8BE44}"/>
              </a:ext>
            </a:extLst>
          </p:cNvPr>
          <p:cNvSpPr/>
          <p:nvPr/>
        </p:nvSpPr>
        <p:spPr bwMode="auto">
          <a:xfrm>
            <a:off x="10373440" y="1750715"/>
            <a:ext cx="1005084" cy="100725"/>
          </a:xfrm>
          <a:custGeom>
            <a:avLst/>
            <a:gdLst>
              <a:gd name="connsiteX0" fmla="*/ 0 w 4715086"/>
              <a:gd name="connsiteY0" fmla="*/ 0 h 307716"/>
              <a:gd name="connsiteX1" fmla="*/ 4715086 w 4715086"/>
              <a:gd name="connsiteY1" fmla="*/ 0 h 307716"/>
              <a:gd name="connsiteX2" fmla="*/ 4715086 w 4715086"/>
              <a:gd name="connsiteY2" fmla="*/ 307716 h 307716"/>
              <a:gd name="connsiteX3" fmla="*/ 0 w 4715086"/>
              <a:gd name="connsiteY3" fmla="*/ 307716 h 307716"/>
              <a:gd name="connsiteX4" fmla="*/ 0 w 4715086"/>
              <a:gd name="connsiteY4" fmla="*/ 0 h 307716"/>
              <a:gd name="connsiteX0" fmla="*/ 4715086 w 4806526"/>
              <a:gd name="connsiteY0" fmla="*/ 0 h 307716"/>
              <a:gd name="connsiteX1" fmla="*/ 4715086 w 4806526"/>
              <a:gd name="connsiteY1" fmla="*/ 307716 h 307716"/>
              <a:gd name="connsiteX2" fmla="*/ 0 w 4806526"/>
              <a:gd name="connsiteY2" fmla="*/ 307716 h 307716"/>
              <a:gd name="connsiteX3" fmla="*/ 0 w 4806526"/>
              <a:gd name="connsiteY3" fmla="*/ 0 h 307716"/>
              <a:gd name="connsiteX4" fmla="*/ 4806526 w 4806526"/>
              <a:gd name="connsiteY4" fmla="*/ 91440 h 307716"/>
              <a:gd name="connsiteX0" fmla="*/ 4715086 w 4715086"/>
              <a:gd name="connsiteY0" fmla="*/ 0 h 307716"/>
              <a:gd name="connsiteX1" fmla="*/ 4715086 w 4715086"/>
              <a:gd name="connsiteY1" fmla="*/ 307716 h 307716"/>
              <a:gd name="connsiteX2" fmla="*/ 0 w 4715086"/>
              <a:gd name="connsiteY2" fmla="*/ 307716 h 307716"/>
              <a:gd name="connsiteX3" fmla="*/ 0 w 4715086"/>
              <a:gd name="connsiteY3" fmla="*/ 0 h 307716"/>
            </a:gdLst>
            <a:ahLst/>
            <a:cxnLst>
              <a:cxn ang="0">
                <a:pos x="connsiteX0" y="connsiteY0"/>
              </a:cxn>
              <a:cxn ang="0">
                <a:pos x="connsiteX1" y="connsiteY1"/>
              </a:cxn>
              <a:cxn ang="0">
                <a:pos x="connsiteX2" y="connsiteY2"/>
              </a:cxn>
              <a:cxn ang="0">
                <a:pos x="connsiteX3" y="connsiteY3"/>
              </a:cxn>
            </a:cxnLst>
            <a:rect l="l" t="t" r="r" b="b"/>
            <a:pathLst>
              <a:path w="4715086" h="307716">
                <a:moveTo>
                  <a:pt x="4715086" y="0"/>
                </a:moveTo>
                <a:lnTo>
                  <a:pt x="4715086" y="307716"/>
                </a:lnTo>
                <a:lnTo>
                  <a:pt x="0" y="307716"/>
                </a:lnTo>
                <a:lnTo>
                  <a:pt x="0" y="0"/>
                </a:lnTo>
              </a:path>
            </a:pathLst>
          </a:custGeom>
          <a:no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25000"/>
              </a:spcAft>
              <a:buClrTx/>
              <a:buSzTx/>
              <a:buFontTx/>
              <a:buChar char="•"/>
              <a:tabLst/>
              <a:defRPr/>
            </a:pPr>
            <a:endParaRPr kumimoji="0" lang="en-US" b="1" i="0" u="none" strike="noStrike" kern="1200" cap="none" spc="0" normalizeH="0" baseline="-25000" noProof="0">
              <a:ln>
                <a:noFill/>
              </a:ln>
              <a:solidFill>
                <a:srgbClr val="000000"/>
              </a:solidFill>
              <a:effectLst/>
              <a:uLnTx/>
              <a:uFillTx/>
              <a:latin typeface="Arial" pitchFamily="34" charset="0"/>
              <a:ea typeface="+mn-ea"/>
              <a:cs typeface="+mn-cs"/>
            </a:endParaRPr>
          </a:p>
        </p:txBody>
      </p:sp>
      <p:sp>
        <p:nvSpPr>
          <p:cNvPr id="56" name="TextBox 55">
            <a:extLst>
              <a:ext uri="{FF2B5EF4-FFF2-40B4-BE49-F238E27FC236}">
                <a16:creationId xmlns:a16="http://schemas.microsoft.com/office/drawing/2014/main" id="{7EC170A7-8A32-40A4-ADF4-70583C1CE48B}"/>
              </a:ext>
            </a:extLst>
          </p:cNvPr>
          <p:cNvSpPr txBox="1"/>
          <p:nvPr/>
        </p:nvSpPr>
        <p:spPr>
          <a:xfrm>
            <a:off x="9280713" y="1557171"/>
            <a:ext cx="169918"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50000"/>
                    <a:lumOff val="50000"/>
                  </a:schemeClr>
                </a:solidFill>
                <a:effectLst/>
                <a:uLnTx/>
                <a:uFillTx/>
                <a:latin typeface="Arial"/>
                <a:ea typeface="+mn-ea"/>
                <a:cs typeface="+mn-cs"/>
              </a:rPr>
              <a:t>25</a:t>
            </a:r>
          </a:p>
        </p:txBody>
      </p:sp>
      <p:sp>
        <p:nvSpPr>
          <p:cNvPr id="91" name="TextBox 90">
            <a:extLst>
              <a:ext uri="{FF2B5EF4-FFF2-40B4-BE49-F238E27FC236}">
                <a16:creationId xmlns:a16="http://schemas.microsoft.com/office/drawing/2014/main" id="{8178C3A5-26F3-438B-BAFC-FF65482F7243}"/>
              </a:ext>
            </a:extLst>
          </p:cNvPr>
          <p:cNvSpPr txBox="1"/>
          <p:nvPr/>
        </p:nvSpPr>
        <p:spPr>
          <a:xfrm>
            <a:off x="5345946" y="3057856"/>
            <a:ext cx="6032578" cy="365760"/>
          </a:xfrm>
          <a:prstGeom prst="rect">
            <a:avLst/>
          </a:prstGeom>
          <a:solidFill>
            <a:srgbClr val="EB7E53"/>
          </a:solidFill>
        </p:spPr>
        <p:txBody>
          <a:bodyPr wrap="none" lIns="91440" rIns="45720" rtlCol="0" anchor="ctr" anchorCtr="0">
            <a:noAutofit/>
          </a:bodyPr>
          <a:lstStyle/>
          <a:p>
            <a:pPr>
              <a:defRPr/>
            </a:pPr>
            <a:r>
              <a:rPr lang="en-US" altLang="en-US" sz="1600" b="1" dirty="0">
                <a:solidFill>
                  <a:schemeClr val="bg1"/>
                </a:solidFill>
              </a:rPr>
              <a:t>DRV/COBI</a:t>
            </a:r>
            <a:endParaRPr lang="en-US" altLang="en-US" sz="1200" b="1" dirty="0">
              <a:solidFill>
                <a:schemeClr val="bg1"/>
              </a:solidFill>
            </a:endParaRPr>
          </a:p>
        </p:txBody>
      </p:sp>
      <p:sp>
        <p:nvSpPr>
          <p:cNvPr id="89" name="Rectangle 88">
            <a:extLst>
              <a:ext uri="{FF2B5EF4-FFF2-40B4-BE49-F238E27FC236}">
                <a16:creationId xmlns:a16="http://schemas.microsoft.com/office/drawing/2014/main" id="{81758C76-02D6-4C6A-84EB-CE887417387F}"/>
              </a:ext>
            </a:extLst>
          </p:cNvPr>
          <p:cNvSpPr/>
          <p:nvPr/>
        </p:nvSpPr>
        <p:spPr>
          <a:xfrm>
            <a:off x="4744530" y="3148403"/>
            <a:ext cx="344646" cy="184666"/>
          </a:xfrm>
          <a:prstGeom prst="rect">
            <a:avLst/>
          </a:prstGeom>
          <a:noFill/>
        </p:spPr>
        <p:txBody>
          <a:bodyPr wrap="none" lIns="0" tIns="0" rIns="0" bIns="0" anchor="ctr">
            <a:spAutoFit/>
          </a:bodyPr>
          <a:lstStyle/>
          <a:p>
            <a:pPr lvl="0">
              <a:defRPr/>
            </a:pPr>
            <a:r>
              <a:rPr lang="en-US" sz="1200" dirty="0"/>
              <a:t>n=30</a:t>
            </a:r>
            <a:endParaRPr lang="en-US" sz="1200" baseline="-25000" dirty="0"/>
          </a:p>
        </p:txBody>
      </p:sp>
      <p:sp>
        <p:nvSpPr>
          <p:cNvPr id="90" name="Oval 89">
            <a:extLst>
              <a:ext uri="{FF2B5EF4-FFF2-40B4-BE49-F238E27FC236}">
                <a16:creationId xmlns:a16="http://schemas.microsoft.com/office/drawing/2014/main" id="{9313211E-3BBC-4E2A-983F-7677ADF0DF14}"/>
              </a:ext>
            </a:extLst>
          </p:cNvPr>
          <p:cNvSpPr/>
          <p:nvPr/>
        </p:nvSpPr>
        <p:spPr>
          <a:xfrm>
            <a:off x="7998497" y="3057855"/>
            <a:ext cx="365760" cy="365760"/>
          </a:xfrm>
          <a:prstGeom prst="ellipse">
            <a:avLst/>
          </a:prstGeom>
          <a:solidFill>
            <a:srgbClr val="0972C9"/>
          </a:solidFill>
        </p:spPr>
        <p:txBody>
          <a:bodyPr wrap="none" anchor="ctr" anchorCtr="0">
            <a:noAutofit/>
          </a:bodyPr>
          <a:lstStyle/>
          <a:p>
            <a:pPr lvl="0" algn="ctr">
              <a:defRPr/>
            </a:pPr>
            <a:endParaRPr lang="en-US" sz="1400" dirty="0">
              <a:solidFill>
                <a:schemeClr val="bg1"/>
              </a:solidFill>
            </a:endParaRPr>
          </a:p>
        </p:txBody>
      </p:sp>
      <p:sp>
        <p:nvSpPr>
          <p:cNvPr id="106" name="TextBox 105">
            <a:extLst>
              <a:ext uri="{FF2B5EF4-FFF2-40B4-BE49-F238E27FC236}">
                <a16:creationId xmlns:a16="http://schemas.microsoft.com/office/drawing/2014/main" id="{F43B2C15-1C55-4F07-B796-CDA3E242E7F7}"/>
              </a:ext>
            </a:extLst>
          </p:cNvPr>
          <p:cNvSpPr txBox="1"/>
          <p:nvPr/>
        </p:nvSpPr>
        <p:spPr>
          <a:xfrm>
            <a:off x="5345947" y="4137186"/>
            <a:ext cx="5027493" cy="365760"/>
          </a:xfrm>
          <a:prstGeom prst="rect">
            <a:avLst/>
          </a:prstGeom>
          <a:solidFill>
            <a:srgbClr val="9F3149"/>
          </a:solidFill>
        </p:spPr>
        <p:txBody>
          <a:bodyPr wrap="none" lIns="91440" rIns="45720" rtlCol="0" anchor="ctr" anchorCtr="0">
            <a:noAutofit/>
          </a:bodyPr>
          <a:lstStyle/>
          <a:p>
            <a:pPr>
              <a:defRPr/>
            </a:pPr>
            <a:r>
              <a:rPr lang="en-US" altLang="en-US" sz="1600" b="1" dirty="0">
                <a:solidFill>
                  <a:schemeClr val="bg1"/>
                </a:solidFill>
              </a:rPr>
              <a:t>ATV/COBI</a:t>
            </a:r>
            <a:endParaRPr lang="en-US" altLang="en-US" sz="1200" b="1" dirty="0">
              <a:solidFill>
                <a:schemeClr val="bg1"/>
              </a:solidFill>
            </a:endParaRPr>
          </a:p>
        </p:txBody>
      </p:sp>
      <p:sp>
        <p:nvSpPr>
          <p:cNvPr id="104" name="Rectangle 103">
            <a:extLst>
              <a:ext uri="{FF2B5EF4-FFF2-40B4-BE49-F238E27FC236}">
                <a16:creationId xmlns:a16="http://schemas.microsoft.com/office/drawing/2014/main" id="{E6825248-6068-43B2-A40B-1335623289DA}"/>
              </a:ext>
            </a:extLst>
          </p:cNvPr>
          <p:cNvSpPr/>
          <p:nvPr/>
        </p:nvSpPr>
        <p:spPr>
          <a:xfrm>
            <a:off x="4744530" y="4227733"/>
            <a:ext cx="344646" cy="184666"/>
          </a:xfrm>
          <a:prstGeom prst="rect">
            <a:avLst/>
          </a:prstGeom>
          <a:noFill/>
        </p:spPr>
        <p:txBody>
          <a:bodyPr wrap="none" lIns="0" tIns="0" rIns="0" bIns="0" anchor="ctr">
            <a:spAutoFit/>
          </a:bodyPr>
          <a:lstStyle/>
          <a:p>
            <a:pPr lvl="0">
              <a:defRPr/>
            </a:pPr>
            <a:r>
              <a:rPr lang="en-US" sz="1200" dirty="0"/>
              <a:t>n=30</a:t>
            </a:r>
            <a:endParaRPr lang="en-US" sz="1200" baseline="-25000" dirty="0"/>
          </a:p>
        </p:txBody>
      </p:sp>
      <p:sp>
        <p:nvSpPr>
          <p:cNvPr id="105" name="Oval 104">
            <a:extLst>
              <a:ext uri="{FF2B5EF4-FFF2-40B4-BE49-F238E27FC236}">
                <a16:creationId xmlns:a16="http://schemas.microsoft.com/office/drawing/2014/main" id="{60949550-B1CF-40AC-83F3-2B414345D877}"/>
              </a:ext>
            </a:extLst>
          </p:cNvPr>
          <p:cNvSpPr/>
          <p:nvPr/>
        </p:nvSpPr>
        <p:spPr>
          <a:xfrm>
            <a:off x="7171753" y="4137185"/>
            <a:ext cx="365760" cy="365760"/>
          </a:xfrm>
          <a:prstGeom prst="ellipse">
            <a:avLst/>
          </a:prstGeom>
          <a:solidFill>
            <a:srgbClr val="0972C9"/>
          </a:solidFill>
        </p:spPr>
        <p:txBody>
          <a:bodyPr wrap="none" anchor="ctr" anchorCtr="0">
            <a:noAutofit/>
          </a:bodyPr>
          <a:lstStyle/>
          <a:p>
            <a:pPr lvl="0" algn="ctr">
              <a:defRPr/>
            </a:pPr>
            <a:endParaRPr lang="en-US" sz="1400" dirty="0">
              <a:solidFill>
                <a:schemeClr val="bg1"/>
              </a:solidFill>
            </a:endParaRPr>
          </a:p>
        </p:txBody>
      </p:sp>
      <p:sp>
        <p:nvSpPr>
          <p:cNvPr id="101" name="TextBox 100">
            <a:extLst>
              <a:ext uri="{FF2B5EF4-FFF2-40B4-BE49-F238E27FC236}">
                <a16:creationId xmlns:a16="http://schemas.microsoft.com/office/drawing/2014/main" id="{E125CA51-2415-45DA-9D7A-40119F387F0E}"/>
              </a:ext>
            </a:extLst>
          </p:cNvPr>
          <p:cNvSpPr txBox="1"/>
          <p:nvPr/>
        </p:nvSpPr>
        <p:spPr>
          <a:xfrm>
            <a:off x="5341791" y="3597520"/>
            <a:ext cx="6032578" cy="365760"/>
          </a:xfrm>
          <a:prstGeom prst="rect">
            <a:avLst/>
          </a:prstGeom>
          <a:solidFill>
            <a:srgbClr val="DE5350"/>
          </a:solidFill>
        </p:spPr>
        <p:txBody>
          <a:bodyPr wrap="none" lIns="91440" rIns="45720" rtlCol="0" anchor="ctr" anchorCtr="0">
            <a:noAutofit/>
          </a:bodyPr>
          <a:lstStyle/>
          <a:p>
            <a:pPr>
              <a:defRPr/>
            </a:pPr>
            <a:r>
              <a:rPr lang="en-US" altLang="en-US" sz="1600" b="1" dirty="0">
                <a:solidFill>
                  <a:schemeClr val="bg1"/>
                </a:solidFill>
              </a:rPr>
              <a:t>COBI</a:t>
            </a:r>
            <a:endParaRPr lang="en-US" altLang="en-US" sz="1200" b="1" dirty="0">
              <a:solidFill>
                <a:schemeClr val="bg1"/>
              </a:solidFill>
            </a:endParaRPr>
          </a:p>
        </p:txBody>
      </p:sp>
      <p:sp>
        <p:nvSpPr>
          <p:cNvPr id="99" name="Rectangle 98">
            <a:extLst>
              <a:ext uri="{FF2B5EF4-FFF2-40B4-BE49-F238E27FC236}">
                <a16:creationId xmlns:a16="http://schemas.microsoft.com/office/drawing/2014/main" id="{09D66C17-B14A-4D41-9BB4-14778CAC7631}"/>
              </a:ext>
            </a:extLst>
          </p:cNvPr>
          <p:cNvSpPr/>
          <p:nvPr/>
        </p:nvSpPr>
        <p:spPr>
          <a:xfrm>
            <a:off x="4740375" y="3688067"/>
            <a:ext cx="344646" cy="184666"/>
          </a:xfrm>
          <a:prstGeom prst="rect">
            <a:avLst/>
          </a:prstGeom>
          <a:noFill/>
        </p:spPr>
        <p:txBody>
          <a:bodyPr wrap="none" lIns="0" tIns="0" rIns="0" bIns="0" anchor="ctr">
            <a:spAutoFit/>
          </a:bodyPr>
          <a:lstStyle/>
          <a:p>
            <a:pPr lvl="0">
              <a:defRPr/>
            </a:pPr>
            <a:r>
              <a:rPr lang="en-US" sz="1200" dirty="0"/>
              <a:t>n=30</a:t>
            </a:r>
            <a:endParaRPr lang="en-US" sz="1200" baseline="-25000" dirty="0"/>
          </a:p>
        </p:txBody>
      </p:sp>
      <p:sp>
        <p:nvSpPr>
          <p:cNvPr id="100" name="Oval 99">
            <a:extLst>
              <a:ext uri="{FF2B5EF4-FFF2-40B4-BE49-F238E27FC236}">
                <a16:creationId xmlns:a16="http://schemas.microsoft.com/office/drawing/2014/main" id="{6B862D3F-A038-4CDD-BCED-E2038D5374C5}"/>
              </a:ext>
            </a:extLst>
          </p:cNvPr>
          <p:cNvSpPr/>
          <p:nvPr/>
        </p:nvSpPr>
        <p:spPr>
          <a:xfrm>
            <a:off x="7998497" y="3597520"/>
            <a:ext cx="365760" cy="365760"/>
          </a:xfrm>
          <a:prstGeom prst="ellipse">
            <a:avLst/>
          </a:prstGeom>
          <a:solidFill>
            <a:srgbClr val="0972C9"/>
          </a:solidFill>
        </p:spPr>
        <p:txBody>
          <a:bodyPr wrap="none" anchor="ctr" anchorCtr="0">
            <a:noAutofit/>
          </a:bodyPr>
          <a:lstStyle/>
          <a:p>
            <a:pPr lvl="0" algn="ctr">
              <a:defRPr/>
            </a:pPr>
            <a:endParaRPr lang="en-US" sz="1400" dirty="0">
              <a:solidFill>
                <a:schemeClr val="bg1"/>
              </a:solidFill>
            </a:endParaRPr>
          </a:p>
        </p:txBody>
      </p:sp>
      <p:sp>
        <p:nvSpPr>
          <p:cNvPr id="71" name="TextBox 70">
            <a:extLst>
              <a:ext uri="{FF2B5EF4-FFF2-40B4-BE49-F238E27FC236}">
                <a16:creationId xmlns:a16="http://schemas.microsoft.com/office/drawing/2014/main" id="{E8CCE1C9-294F-49C4-AB27-1C08FAE1C7AA}"/>
              </a:ext>
            </a:extLst>
          </p:cNvPr>
          <p:cNvSpPr txBox="1"/>
          <p:nvPr/>
        </p:nvSpPr>
        <p:spPr>
          <a:xfrm>
            <a:off x="5565066" y="2038295"/>
            <a:ext cx="1173398" cy="246221"/>
          </a:xfrm>
          <a:prstGeom prst="rect">
            <a:avLst/>
          </a:prstGeom>
          <a:noFill/>
        </p:spPr>
        <p:txBody>
          <a:bodyPr wrap="non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2C9"/>
                </a:solidFill>
                <a:effectLst/>
                <a:uLnTx/>
                <a:uFillTx/>
                <a:latin typeface="Arial"/>
                <a:ea typeface="+mn-ea"/>
                <a:cs typeface="+mn-cs"/>
              </a:rPr>
              <a:t>LEN 300 mg</a:t>
            </a:r>
          </a:p>
        </p:txBody>
      </p:sp>
      <p:grpSp>
        <p:nvGrpSpPr>
          <p:cNvPr id="6" name="Group 5">
            <a:extLst>
              <a:ext uri="{FF2B5EF4-FFF2-40B4-BE49-F238E27FC236}">
                <a16:creationId xmlns:a16="http://schemas.microsoft.com/office/drawing/2014/main" id="{52B8597C-E8E2-48EB-B230-AC55DCD0E1C9}"/>
              </a:ext>
            </a:extLst>
          </p:cNvPr>
          <p:cNvGrpSpPr/>
          <p:nvPr/>
        </p:nvGrpSpPr>
        <p:grpSpPr>
          <a:xfrm>
            <a:off x="6691955" y="1800761"/>
            <a:ext cx="139631" cy="88093"/>
            <a:chOff x="6646751" y="1800761"/>
            <a:chExt cx="139631" cy="88093"/>
          </a:xfrm>
        </p:grpSpPr>
        <p:cxnSp>
          <p:nvCxnSpPr>
            <p:cNvPr id="15" name="Straight Connector 14">
              <a:extLst>
                <a:ext uri="{FF2B5EF4-FFF2-40B4-BE49-F238E27FC236}">
                  <a16:creationId xmlns:a16="http://schemas.microsoft.com/office/drawing/2014/main" id="{372710F7-30AE-4838-92CA-47E1D1191EEC}"/>
                </a:ext>
              </a:extLst>
            </p:cNvPr>
            <p:cNvCxnSpPr>
              <a:cxnSpLocks/>
            </p:cNvCxnSpPr>
            <p:nvPr/>
          </p:nvCxnSpPr>
          <p:spPr bwMode="auto">
            <a:xfrm flipH="1">
              <a:off x="6709697" y="1800761"/>
              <a:ext cx="76685" cy="88093"/>
            </a:xfrm>
            <a:prstGeom prst="line">
              <a:avLst/>
            </a:prstGeom>
            <a:noFill/>
            <a:ln w="12700" cap="flat" cmpd="sng" algn="ctr">
              <a:solidFill>
                <a:schemeClr val="bg1">
                  <a:lumMod val="50000"/>
                </a:schemeClr>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4118A93B-4AC6-4DFD-8228-7CEFA9E19AE7}"/>
                </a:ext>
              </a:extLst>
            </p:cNvPr>
            <p:cNvCxnSpPr>
              <a:cxnSpLocks/>
            </p:cNvCxnSpPr>
            <p:nvPr/>
          </p:nvCxnSpPr>
          <p:spPr bwMode="auto">
            <a:xfrm flipH="1">
              <a:off x="6646751" y="1800761"/>
              <a:ext cx="76685" cy="88093"/>
            </a:xfrm>
            <a:prstGeom prst="line">
              <a:avLst/>
            </a:prstGeom>
            <a:noFill/>
            <a:ln w="12700" cap="flat" cmpd="sng" algn="ctr">
              <a:solidFill>
                <a:schemeClr val="bg1">
                  <a:lumMod val="50000"/>
                </a:schemeClr>
              </a:solidFill>
              <a:prstDash val="solid"/>
              <a:round/>
              <a:headEnd type="none" w="med" len="med"/>
              <a:tailEnd type="none" w="med" len="med"/>
            </a:ln>
            <a:effectLst/>
          </p:spPr>
        </p:cxnSp>
      </p:grpSp>
      <p:grpSp>
        <p:nvGrpSpPr>
          <p:cNvPr id="75" name="Group 74">
            <a:extLst>
              <a:ext uri="{FF2B5EF4-FFF2-40B4-BE49-F238E27FC236}">
                <a16:creationId xmlns:a16="http://schemas.microsoft.com/office/drawing/2014/main" id="{42904545-EFC0-478D-A581-94C966E8697E}"/>
              </a:ext>
            </a:extLst>
          </p:cNvPr>
          <p:cNvGrpSpPr/>
          <p:nvPr/>
        </p:nvGrpSpPr>
        <p:grpSpPr>
          <a:xfrm>
            <a:off x="8707019" y="1800761"/>
            <a:ext cx="139631" cy="88093"/>
            <a:chOff x="6680567" y="1800761"/>
            <a:chExt cx="139631" cy="88093"/>
          </a:xfrm>
        </p:grpSpPr>
        <p:cxnSp>
          <p:nvCxnSpPr>
            <p:cNvPr id="76" name="Straight Connector 75">
              <a:extLst>
                <a:ext uri="{FF2B5EF4-FFF2-40B4-BE49-F238E27FC236}">
                  <a16:creationId xmlns:a16="http://schemas.microsoft.com/office/drawing/2014/main" id="{6E42632D-B8D3-4857-98A2-E99C5514296C}"/>
                </a:ext>
              </a:extLst>
            </p:cNvPr>
            <p:cNvCxnSpPr>
              <a:cxnSpLocks/>
            </p:cNvCxnSpPr>
            <p:nvPr/>
          </p:nvCxnSpPr>
          <p:spPr bwMode="auto">
            <a:xfrm flipH="1">
              <a:off x="6743513" y="1800761"/>
              <a:ext cx="76685" cy="88093"/>
            </a:xfrm>
            <a:prstGeom prst="line">
              <a:avLst/>
            </a:prstGeom>
            <a:noFill/>
            <a:ln w="12700" cap="flat" cmpd="sng" algn="ctr">
              <a:solidFill>
                <a:schemeClr val="bg1">
                  <a:lumMod val="50000"/>
                </a:schemeClr>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CD7D78EB-4C8C-49E4-8BAF-A4A10D710518}"/>
                </a:ext>
              </a:extLst>
            </p:cNvPr>
            <p:cNvCxnSpPr>
              <a:cxnSpLocks/>
            </p:cNvCxnSpPr>
            <p:nvPr/>
          </p:nvCxnSpPr>
          <p:spPr bwMode="auto">
            <a:xfrm flipH="1">
              <a:off x="6680567" y="1800761"/>
              <a:ext cx="76685" cy="88093"/>
            </a:xfrm>
            <a:prstGeom prst="line">
              <a:avLst/>
            </a:prstGeom>
            <a:noFill/>
            <a:ln w="12700" cap="flat" cmpd="sng" algn="ctr">
              <a:solidFill>
                <a:schemeClr val="bg1">
                  <a:lumMod val="50000"/>
                </a:schemeClr>
              </a:solidFill>
              <a:prstDash val="solid"/>
              <a:round/>
              <a:headEnd type="none" w="med" len="med"/>
              <a:tailEnd type="none" w="med" len="med"/>
            </a:ln>
            <a:effectLst/>
          </p:spPr>
        </p:cxnSp>
      </p:grpSp>
      <p:sp>
        <p:nvSpPr>
          <p:cNvPr id="9" name="Slide Number Placeholder 8">
            <a:extLst>
              <a:ext uri="{FF2B5EF4-FFF2-40B4-BE49-F238E27FC236}">
                <a16:creationId xmlns:a16="http://schemas.microsoft.com/office/drawing/2014/main" id="{005D737A-0ACA-40A0-BB68-A811454F68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16F37-D63B-443C-96C0-C234F1098F79}"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pic>
        <p:nvPicPr>
          <p:cNvPr id="11" name="Audio 10">
            <a:hlinkClick r:id="" action="ppaction://media"/>
            <a:extLst>
              <a:ext uri="{FF2B5EF4-FFF2-40B4-BE49-F238E27FC236}">
                <a16:creationId xmlns:a16="http://schemas.microsoft.com/office/drawing/2014/main" id="{3AC9D9BF-3C6C-4533-BD34-1F0003DFBD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48761137"/>
      </p:ext>
    </p:extLst>
  </p:cSld>
  <p:clrMapOvr>
    <a:masterClrMapping/>
  </p:clrMapOvr>
  <mc:AlternateContent xmlns:mc="http://schemas.openxmlformats.org/markup-compatibility/2006" xmlns:p14="http://schemas.microsoft.com/office/powerpoint/2010/main">
    <mc:Choice Requires="p14">
      <p:transition spd="slow" p14:dur="2000" advTm="45157"/>
    </mc:Choice>
    <mc:Fallback xmlns="">
      <p:transition spd="slow" advTm="45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3D53-5D9A-44EE-98C2-9D2F1DC4F9B1}"/>
              </a:ext>
            </a:extLst>
          </p:cNvPr>
          <p:cNvSpPr>
            <a:spLocks noGrp="1"/>
          </p:cNvSpPr>
          <p:nvPr>
            <p:ph type="title"/>
          </p:nvPr>
        </p:nvSpPr>
        <p:spPr>
          <a:xfrm>
            <a:off x="812800" y="167640"/>
            <a:ext cx="10565728" cy="787400"/>
          </a:xfrm>
        </p:spPr>
        <p:txBody>
          <a:bodyPr>
            <a:noAutofit/>
          </a:bodyPr>
          <a:lstStyle/>
          <a:p>
            <a:r>
              <a:rPr lang="en-US" kern="0" dirty="0"/>
              <a:t>Strong CYP3A/P-</a:t>
            </a:r>
            <a:r>
              <a:rPr lang="en-US" kern="0" dirty="0" err="1"/>
              <a:t>gp</a:t>
            </a:r>
            <a:r>
              <a:rPr lang="en-US" kern="0" dirty="0"/>
              <a:t> Inhibition Increased LEN Exposure by </a:t>
            </a:r>
            <a:br>
              <a:rPr lang="en-US" kern="0" dirty="0"/>
            </a:br>
            <a:r>
              <a:rPr lang="en-US" kern="0" dirty="0"/>
              <a:t>~ 2-fold</a:t>
            </a:r>
          </a:p>
        </p:txBody>
      </p:sp>
      <p:sp>
        <p:nvSpPr>
          <p:cNvPr id="3" name="Content Placeholder 2">
            <a:extLst>
              <a:ext uri="{FF2B5EF4-FFF2-40B4-BE49-F238E27FC236}">
                <a16:creationId xmlns:a16="http://schemas.microsoft.com/office/drawing/2014/main" id="{AB993BDF-010B-41BB-9481-E68D5AE3E2A8}"/>
              </a:ext>
            </a:extLst>
          </p:cNvPr>
          <p:cNvSpPr>
            <a:spLocks noGrp="1"/>
          </p:cNvSpPr>
          <p:nvPr>
            <p:ph idx="1"/>
          </p:nvPr>
        </p:nvSpPr>
        <p:spPr>
          <a:xfrm>
            <a:off x="812800" y="5163719"/>
            <a:ext cx="10566400" cy="1327836"/>
          </a:xfrm>
        </p:spPr>
        <p:txBody>
          <a:bodyPr>
            <a:normAutofit/>
          </a:bodyPr>
          <a:lstStyle/>
          <a:p>
            <a:r>
              <a:rPr lang="en-US" sz="2000" dirty="0"/>
              <a:t>Similar fold increase (2.3x [1.8 – 2.9x]) after COBI coadministration</a:t>
            </a:r>
          </a:p>
          <a:p>
            <a:r>
              <a:rPr lang="en-US" sz="2000" dirty="0"/>
              <a:t>Deemed not clinically relevant based on available safety data</a:t>
            </a:r>
          </a:p>
          <a:p>
            <a:r>
              <a:rPr lang="en-US" sz="2000" b="1" dirty="0"/>
              <a:t>LEN can be co-administered with strong CYP3A/P-</a:t>
            </a:r>
            <a:r>
              <a:rPr lang="en-US" sz="2000" b="1" dirty="0" err="1"/>
              <a:t>gp</a:t>
            </a:r>
            <a:r>
              <a:rPr lang="en-US" sz="2000" b="1" dirty="0"/>
              <a:t> inhibitors, such as DRV/COBI</a:t>
            </a:r>
          </a:p>
        </p:txBody>
      </p:sp>
      <p:sp>
        <p:nvSpPr>
          <p:cNvPr id="9" name="Text Placeholder 8">
            <a:extLst>
              <a:ext uri="{FF2B5EF4-FFF2-40B4-BE49-F238E27FC236}">
                <a16:creationId xmlns:a16="http://schemas.microsoft.com/office/drawing/2014/main" id="{5334191B-4E21-45F9-A68D-F056B8A8D217}"/>
              </a:ext>
            </a:extLst>
          </p:cNvPr>
          <p:cNvSpPr>
            <a:spLocks noGrp="1"/>
          </p:cNvSpPr>
          <p:nvPr>
            <p:ph type="body" sz="quarter" idx="11"/>
          </p:nvPr>
        </p:nvSpPr>
        <p:spPr/>
        <p:txBody>
          <a:bodyPr/>
          <a:lstStyle/>
          <a:p>
            <a:r>
              <a:rPr lang="en-US" dirty="0"/>
              <a:t>*</a:t>
            </a:r>
            <a:r>
              <a:rPr lang="en-US" dirty="0" err="1"/>
              <a:t>Cmax</a:t>
            </a:r>
            <a:r>
              <a:rPr lang="en-US" dirty="0"/>
              <a:t> increase was comparable</a:t>
            </a:r>
          </a:p>
        </p:txBody>
      </p:sp>
      <p:graphicFrame>
        <p:nvGraphicFramePr>
          <p:cNvPr id="4" name="Object 3">
            <a:extLst>
              <a:ext uri="{FF2B5EF4-FFF2-40B4-BE49-F238E27FC236}">
                <a16:creationId xmlns:a16="http://schemas.microsoft.com/office/drawing/2014/main" id="{B5688BDB-0EFB-4218-8C2C-7D74C425C8D1}"/>
              </a:ext>
            </a:extLst>
          </p:cNvPr>
          <p:cNvGraphicFramePr>
            <a:graphicFrameLocks noChangeAspect="1"/>
          </p:cNvGraphicFramePr>
          <p:nvPr>
            <p:extLst>
              <p:ext uri="{D42A27DB-BD31-4B8C-83A1-F6EECF244321}">
                <p14:modId xmlns:p14="http://schemas.microsoft.com/office/powerpoint/2010/main" val="516455147"/>
              </p:ext>
            </p:extLst>
          </p:nvPr>
        </p:nvGraphicFramePr>
        <p:xfrm>
          <a:off x="1109346" y="1072199"/>
          <a:ext cx="7673147" cy="4070058"/>
        </p:xfrm>
        <a:graphic>
          <a:graphicData uri="http://schemas.openxmlformats.org/presentationml/2006/ole">
            <mc:AlternateContent xmlns:mc="http://schemas.openxmlformats.org/markup-compatibility/2006">
              <mc:Choice xmlns:v="urn:schemas-microsoft-com:vml" Requires="v">
                <p:oleObj spid="_x0000_s2075" name="Prism 9" r:id="rId6" imgW="6846900" imgH="3631793" progId="Prism9.Document">
                  <p:embed/>
                </p:oleObj>
              </mc:Choice>
              <mc:Fallback>
                <p:oleObj name="Prism 9" r:id="rId6" imgW="6846900" imgH="3631793" progId="Prism9.Document">
                  <p:embed/>
                  <p:pic>
                    <p:nvPicPr>
                      <p:cNvPr id="9" name="Object 8">
                        <a:extLst>
                          <a:ext uri="{FF2B5EF4-FFF2-40B4-BE49-F238E27FC236}">
                            <a16:creationId xmlns:a16="http://schemas.microsoft.com/office/drawing/2014/main" id="{2A5997F7-59C8-48A9-9F80-14C4A22D54F1}"/>
                          </a:ext>
                        </a:extLst>
                      </p:cNvPr>
                      <p:cNvPicPr>
                        <a:picLocks noChangeAspect="1" noChangeArrowheads="1"/>
                      </p:cNvPicPr>
                      <p:nvPr/>
                    </p:nvPicPr>
                    <p:blipFill>
                      <a:blip r:embed="rId7"/>
                      <a:srcRect/>
                      <a:stretch>
                        <a:fillRect/>
                      </a:stretch>
                    </p:blipFill>
                    <p:spPr bwMode="auto">
                      <a:xfrm>
                        <a:off x="1109346" y="1072199"/>
                        <a:ext cx="7673147" cy="4070058"/>
                      </a:xfrm>
                      <a:prstGeom prst="rect">
                        <a:avLst/>
                      </a:prstGeom>
                      <a:noFill/>
                    </p:spPr>
                  </p:pic>
                </p:oleObj>
              </mc:Fallback>
            </mc:AlternateContent>
          </a:graphicData>
        </a:graphic>
      </p:graphicFrame>
      <p:sp>
        <p:nvSpPr>
          <p:cNvPr id="6" name="TextBox 5">
            <a:extLst>
              <a:ext uri="{FF2B5EF4-FFF2-40B4-BE49-F238E27FC236}">
                <a16:creationId xmlns:a16="http://schemas.microsoft.com/office/drawing/2014/main" id="{562217B5-E7E6-4007-A2B0-9E499DBB74AC}"/>
              </a:ext>
            </a:extLst>
          </p:cNvPr>
          <p:cNvSpPr txBox="1"/>
          <p:nvPr/>
        </p:nvSpPr>
        <p:spPr>
          <a:xfrm>
            <a:off x="2563065" y="3950668"/>
            <a:ext cx="2691763" cy="369332"/>
          </a:xfrm>
          <a:prstGeom prst="rect">
            <a:avLst/>
          </a:prstGeom>
          <a:noFill/>
        </p:spPr>
        <p:txBody>
          <a:bodyPr wrap="none" rtlCol="0">
            <a:spAutoFit/>
          </a:bodyPr>
          <a:lstStyle/>
          <a:p>
            <a:r>
              <a:rPr lang="en-US" b="1" dirty="0"/>
              <a:t>AUC↑ = 2.1x (1.6–2.6x)*</a:t>
            </a:r>
          </a:p>
        </p:txBody>
      </p:sp>
      <p:sp>
        <p:nvSpPr>
          <p:cNvPr id="14" name="TextBox 13">
            <a:extLst>
              <a:ext uri="{FF2B5EF4-FFF2-40B4-BE49-F238E27FC236}">
                <a16:creationId xmlns:a16="http://schemas.microsoft.com/office/drawing/2014/main" id="{14D7B846-FDC1-486E-A85A-08FAE2284FDB}"/>
              </a:ext>
            </a:extLst>
          </p:cNvPr>
          <p:cNvSpPr txBox="1"/>
          <p:nvPr/>
        </p:nvSpPr>
        <p:spPr>
          <a:xfrm>
            <a:off x="8360513" y="2677358"/>
            <a:ext cx="1505540" cy="369332"/>
          </a:xfrm>
          <a:prstGeom prst="rect">
            <a:avLst/>
          </a:prstGeom>
          <a:noFill/>
        </p:spPr>
        <p:txBody>
          <a:bodyPr wrap="none">
            <a:spAutoFit/>
          </a:bodyPr>
          <a:lstStyle/>
          <a:p>
            <a:r>
              <a:rPr lang="en-US" b="1" dirty="0"/>
              <a:t>LEN 300 mg</a:t>
            </a:r>
          </a:p>
        </p:txBody>
      </p:sp>
      <p:sp>
        <p:nvSpPr>
          <p:cNvPr id="15" name="TextBox 14">
            <a:extLst>
              <a:ext uri="{FF2B5EF4-FFF2-40B4-BE49-F238E27FC236}">
                <a16:creationId xmlns:a16="http://schemas.microsoft.com/office/drawing/2014/main" id="{67349324-60C5-4490-AB13-835BE8319023}"/>
              </a:ext>
            </a:extLst>
          </p:cNvPr>
          <p:cNvSpPr txBox="1"/>
          <p:nvPr/>
        </p:nvSpPr>
        <p:spPr>
          <a:xfrm>
            <a:off x="8360513" y="2298317"/>
            <a:ext cx="2892780" cy="369332"/>
          </a:xfrm>
          <a:prstGeom prst="rect">
            <a:avLst/>
          </a:prstGeom>
          <a:noFill/>
        </p:spPr>
        <p:txBody>
          <a:bodyPr wrap="none">
            <a:spAutoFit/>
          </a:bodyPr>
          <a:lstStyle/>
          <a:p>
            <a:r>
              <a:rPr lang="en-US" b="1" dirty="0"/>
              <a:t>LEN 300 mg + DRV/COBI</a:t>
            </a:r>
          </a:p>
        </p:txBody>
      </p:sp>
      <p:sp>
        <p:nvSpPr>
          <p:cNvPr id="5" name="Slide Number Placeholder 4">
            <a:extLst>
              <a:ext uri="{FF2B5EF4-FFF2-40B4-BE49-F238E27FC236}">
                <a16:creationId xmlns:a16="http://schemas.microsoft.com/office/drawing/2014/main" id="{05F3BD26-DA54-4AF2-AB4D-963F1768DD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16F37-D63B-443C-96C0-C234F1098F79}"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pic>
        <p:nvPicPr>
          <p:cNvPr id="8" name="Audio 7">
            <a:hlinkClick r:id="" action="ppaction://media"/>
            <a:extLst>
              <a:ext uri="{FF2B5EF4-FFF2-40B4-BE49-F238E27FC236}">
                <a16:creationId xmlns:a16="http://schemas.microsoft.com/office/drawing/2014/main" id="{F49722E5-93D1-4812-BE6A-4305AC10CF5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79018378"/>
      </p:ext>
    </p:extLst>
  </p:cSld>
  <p:clrMapOvr>
    <a:masterClrMapping/>
  </p:clrMapOvr>
  <mc:AlternateContent xmlns:mc="http://schemas.openxmlformats.org/markup-compatibility/2006" xmlns:p14="http://schemas.microsoft.com/office/powerpoint/2010/main">
    <mc:Choice Requires="p14">
      <p:transition spd="slow" p14:dur="2000" advTm="26355"/>
    </mc:Choice>
    <mc:Fallback xmlns="">
      <p:transition spd="slow" advTm="26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9F1A9-B0E5-4A11-B58E-8480BD67579A}"/>
              </a:ext>
            </a:extLst>
          </p:cNvPr>
          <p:cNvSpPr>
            <a:spLocks noGrp="1"/>
          </p:cNvSpPr>
          <p:nvPr>
            <p:ph type="title"/>
          </p:nvPr>
        </p:nvSpPr>
        <p:spPr>
          <a:xfrm>
            <a:off x="812800" y="167640"/>
            <a:ext cx="10565728" cy="787400"/>
          </a:xfrm>
        </p:spPr>
        <p:txBody>
          <a:bodyPr/>
          <a:lstStyle/>
          <a:p>
            <a:r>
              <a:rPr lang="en-US" dirty="0"/>
              <a:t>P-</a:t>
            </a:r>
            <a:r>
              <a:rPr lang="en-US" dirty="0" err="1"/>
              <a:t>gp</a:t>
            </a:r>
            <a:r>
              <a:rPr lang="en-US" dirty="0"/>
              <a:t> and UGT1A1 More Important For Disposition of LEN Than CYP3A </a:t>
            </a:r>
          </a:p>
        </p:txBody>
      </p:sp>
      <p:sp>
        <p:nvSpPr>
          <p:cNvPr id="3" name="Content Placeholder 2">
            <a:extLst>
              <a:ext uri="{FF2B5EF4-FFF2-40B4-BE49-F238E27FC236}">
                <a16:creationId xmlns:a16="http://schemas.microsoft.com/office/drawing/2014/main" id="{34695245-59E1-443D-9855-4BAB32AB4A8A}"/>
              </a:ext>
            </a:extLst>
          </p:cNvPr>
          <p:cNvSpPr>
            <a:spLocks noGrp="1"/>
          </p:cNvSpPr>
          <p:nvPr>
            <p:ph idx="1"/>
          </p:nvPr>
        </p:nvSpPr>
        <p:spPr>
          <a:xfrm>
            <a:off x="1937442" y="3441553"/>
            <a:ext cx="9441758" cy="2230169"/>
          </a:xfrm>
        </p:spPr>
        <p:txBody>
          <a:bodyPr>
            <a:normAutofit/>
          </a:bodyPr>
          <a:lstStyle/>
          <a:p>
            <a:pPr>
              <a:spcBef>
                <a:spcPts val="0"/>
              </a:spcBef>
              <a:spcAft>
                <a:spcPts val="1800"/>
              </a:spcAft>
            </a:pPr>
            <a:r>
              <a:rPr lang="en-US" sz="2000" dirty="0"/>
              <a:t>Minimal change after selective CYP3A inhibition (VORI)</a:t>
            </a:r>
          </a:p>
          <a:p>
            <a:pPr>
              <a:spcBef>
                <a:spcPts val="0"/>
              </a:spcBef>
              <a:spcAft>
                <a:spcPts val="1800"/>
              </a:spcAft>
            </a:pPr>
            <a:r>
              <a:rPr lang="en-US" sz="2000" dirty="0"/>
              <a:t>P-</a:t>
            </a:r>
            <a:r>
              <a:rPr lang="en-US" sz="2000" dirty="0" err="1"/>
              <a:t>gp</a:t>
            </a:r>
            <a:r>
              <a:rPr lang="en-US" sz="2000" dirty="0"/>
              <a:t>/CYP3A inhibition (COBI) implicates P-</a:t>
            </a:r>
            <a:r>
              <a:rPr lang="en-US" sz="2000" dirty="0" err="1"/>
              <a:t>gp</a:t>
            </a:r>
            <a:r>
              <a:rPr lang="en-US" sz="2000" dirty="0"/>
              <a:t> transport-limited LEN absorption</a:t>
            </a:r>
          </a:p>
          <a:p>
            <a:pPr>
              <a:spcBef>
                <a:spcPts val="0"/>
              </a:spcBef>
              <a:spcAft>
                <a:spcPts val="1800"/>
              </a:spcAft>
            </a:pPr>
            <a:r>
              <a:rPr lang="en-US" sz="2000" dirty="0"/>
              <a:t>Moderate DDI after P-</a:t>
            </a:r>
            <a:r>
              <a:rPr lang="en-US" sz="2000" dirty="0" err="1"/>
              <a:t>gp</a:t>
            </a:r>
            <a:r>
              <a:rPr lang="en-US" sz="2000" dirty="0"/>
              <a:t>/CYP3A/UGT1A1 inhibition (ATV/COBI): glucuronidation is the primary LEN elimination pathway </a:t>
            </a:r>
          </a:p>
          <a:p>
            <a:pPr>
              <a:spcBef>
                <a:spcPts val="0"/>
              </a:spcBef>
              <a:spcAft>
                <a:spcPts val="1800"/>
              </a:spcAft>
            </a:pPr>
            <a:endParaRPr lang="en-US" sz="2000" dirty="0"/>
          </a:p>
        </p:txBody>
      </p:sp>
      <p:sp>
        <p:nvSpPr>
          <p:cNvPr id="10" name="Text Placeholder 9">
            <a:extLst>
              <a:ext uri="{FF2B5EF4-FFF2-40B4-BE49-F238E27FC236}">
                <a16:creationId xmlns:a16="http://schemas.microsoft.com/office/drawing/2014/main" id="{746FEA84-84A0-409C-B452-BC32FFEE556D}"/>
              </a:ext>
            </a:extLst>
          </p:cNvPr>
          <p:cNvSpPr>
            <a:spLocks noGrp="1"/>
          </p:cNvSpPr>
          <p:nvPr>
            <p:ph type="body" sz="quarter" idx="11"/>
          </p:nvPr>
        </p:nvSpPr>
        <p:spPr>
          <a:xfrm>
            <a:off x="812801" y="6520934"/>
            <a:ext cx="10565726" cy="184666"/>
          </a:xfrm>
        </p:spPr>
        <p:txBody>
          <a:bodyPr/>
          <a:lstStyle/>
          <a:p>
            <a:r>
              <a:rPr lang="en-US" dirty="0"/>
              <a:t>*</a:t>
            </a:r>
            <a:r>
              <a:rPr lang="en-US" dirty="0" err="1"/>
              <a:t>Cmax</a:t>
            </a:r>
            <a:r>
              <a:rPr lang="en-US" dirty="0"/>
              <a:t> increases were comparable</a:t>
            </a:r>
          </a:p>
        </p:txBody>
      </p:sp>
      <p:graphicFrame>
        <p:nvGraphicFramePr>
          <p:cNvPr id="6" name="Table 6">
            <a:extLst>
              <a:ext uri="{FF2B5EF4-FFF2-40B4-BE49-F238E27FC236}">
                <a16:creationId xmlns:a16="http://schemas.microsoft.com/office/drawing/2014/main" id="{875FAA9D-983E-4983-917C-BA65E969A8CF}"/>
              </a:ext>
            </a:extLst>
          </p:cNvPr>
          <p:cNvGraphicFramePr>
            <a:graphicFrameLocks noGrp="1"/>
          </p:cNvGraphicFramePr>
          <p:nvPr>
            <p:extLst>
              <p:ext uri="{D42A27DB-BD31-4B8C-83A1-F6EECF244321}">
                <p14:modId xmlns:p14="http://schemas.microsoft.com/office/powerpoint/2010/main" val="2754562061"/>
              </p:ext>
            </p:extLst>
          </p:nvPr>
        </p:nvGraphicFramePr>
        <p:xfrm>
          <a:off x="1359091" y="1812656"/>
          <a:ext cx="9507487" cy="111252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570544">
                  <a:extLst>
                    <a:ext uri="{9D8B030D-6E8A-4147-A177-3AD203B41FA5}">
                      <a16:colId xmlns:a16="http://schemas.microsoft.com/office/drawing/2014/main" val="2922050294"/>
                    </a:ext>
                  </a:extLst>
                </a:gridCol>
                <a:gridCol w="2333328">
                  <a:extLst>
                    <a:ext uri="{9D8B030D-6E8A-4147-A177-3AD203B41FA5}">
                      <a16:colId xmlns:a16="http://schemas.microsoft.com/office/drawing/2014/main" val="2522502795"/>
                    </a:ext>
                  </a:extLst>
                </a:gridCol>
                <a:gridCol w="2226175">
                  <a:extLst>
                    <a:ext uri="{9D8B030D-6E8A-4147-A177-3AD203B41FA5}">
                      <a16:colId xmlns:a16="http://schemas.microsoft.com/office/drawing/2014/main" val="145651007"/>
                    </a:ext>
                  </a:extLst>
                </a:gridCol>
                <a:gridCol w="2377440">
                  <a:extLst>
                    <a:ext uri="{9D8B030D-6E8A-4147-A177-3AD203B41FA5}">
                      <a16:colId xmlns:a16="http://schemas.microsoft.com/office/drawing/2014/main" val="147514248"/>
                    </a:ext>
                  </a:extLst>
                </a:gridCol>
              </a:tblGrid>
              <a:tr h="370840">
                <a:tc>
                  <a:txBody>
                    <a:bodyPr/>
                    <a:lstStyle/>
                    <a:p>
                      <a:r>
                        <a:rPr lang="en-US" dirty="0">
                          <a:solidFill>
                            <a:schemeClr val="tx1"/>
                          </a:solidFill>
                        </a:rPr>
                        <a:t>Strong Inhibition of:</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dirty="0"/>
                        <a:t>CYP3A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C668"/>
                    </a:solidFill>
                  </a:tcPr>
                </a:tc>
                <a:tc>
                  <a:txBody>
                    <a:bodyPr/>
                    <a:lstStyle/>
                    <a:p>
                      <a:pPr algn="ctr"/>
                      <a:r>
                        <a:rPr lang="en-US" dirty="0"/>
                        <a:t>CYP3A/P-</a:t>
                      </a:r>
                      <a:r>
                        <a:rPr lang="en-US" dirty="0" err="1"/>
                        <a:t>gp</a:t>
                      </a:r>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E5350"/>
                    </a:solidFill>
                  </a:tcPr>
                </a:tc>
                <a:tc>
                  <a:txBody>
                    <a:bodyPr/>
                    <a:lstStyle/>
                    <a:p>
                      <a:pPr algn="ctr"/>
                      <a:r>
                        <a:rPr lang="en-US" dirty="0"/>
                        <a:t>CYP3A/P-</a:t>
                      </a:r>
                      <a:r>
                        <a:rPr lang="en-US" dirty="0" err="1"/>
                        <a:t>gp</a:t>
                      </a:r>
                      <a:r>
                        <a:rPr lang="en-US" dirty="0"/>
                        <a:t>/UGT</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F3149"/>
                    </a:solidFill>
                  </a:tcPr>
                </a:tc>
                <a:extLst>
                  <a:ext uri="{0D108BD9-81ED-4DB2-BD59-A6C34878D82A}">
                    <a16:rowId xmlns:a16="http://schemas.microsoft.com/office/drawing/2014/main" val="3903186924"/>
                  </a:ext>
                </a:extLst>
              </a:tr>
              <a:tr h="370840">
                <a:tc>
                  <a:txBody>
                    <a:bodyPr/>
                    <a:lstStyle/>
                    <a:p>
                      <a:r>
                        <a:rPr lang="en-US" dirty="0"/>
                        <a:t>Inhibitor:</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AEAEA"/>
                    </a:solidFill>
                  </a:tcPr>
                </a:tc>
                <a:tc>
                  <a:txBody>
                    <a:bodyPr/>
                    <a:lstStyle/>
                    <a:p>
                      <a:pPr algn="ctr"/>
                      <a:r>
                        <a:rPr lang="en-US" dirty="0"/>
                        <a:t>VORI</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AEAEA"/>
                    </a:solidFill>
                  </a:tcPr>
                </a:tc>
                <a:tc>
                  <a:txBody>
                    <a:bodyPr/>
                    <a:lstStyle/>
                    <a:p>
                      <a:pPr algn="ctr"/>
                      <a:r>
                        <a:rPr lang="en-US" dirty="0"/>
                        <a:t>COBI</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AEAEA"/>
                    </a:solidFill>
                  </a:tcPr>
                </a:tc>
                <a:tc>
                  <a:txBody>
                    <a:bodyPr/>
                    <a:lstStyle/>
                    <a:p>
                      <a:pPr algn="ctr"/>
                      <a:r>
                        <a:rPr lang="en-US" dirty="0"/>
                        <a:t>ATV/COBI</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AEAEA"/>
                    </a:solidFill>
                  </a:tcPr>
                </a:tc>
                <a:extLst>
                  <a:ext uri="{0D108BD9-81ED-4DB2-BD59-A6C34878D82A}">
                    <a16:rowId xmlns:a16="http://schemas.microsoft.com/office/drawing/2014/main" val="1028991650"/>
                  </a:ext>
                </a:extLst>
              </a:tr>
              <a:tr h="370840">
                <a:tc>
                  <a:txBody>
                    <a:bodyPr/>
                    <a:lstStyle/>
                    <a:p>
                      <a:r>
                        <a:rPr lang="en-US" dirty="0"/>
                        <a:t>LEN AUC % increase*:</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r>
                        <a:rPr lang="en-US" dirty="0"/>
                        <a:t>30  (2–67)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r>
                        <a:rPr lang="en-US" dirty="0"/>
                        <a:t>130 (80–190)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r>
                        <a:rPr lang="en-US" dirty="0">
                          <a:solidFill>
                            <a:schemeClr val="tx1"/>
                          </a:solidFill>
                        </a:rPr>
                        <a:t>300 (200–420)</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extLst>
                  <a:ext uri="{0D108BD9-81ED-4DB2-BD59-A6C34878D82A}">
                    <a16:rowId xmlns:a16="http://schemas.microsoft.com/office/drawing/2014/main" val="2316828682"/>
                  </a:ext>
                </a:extLst>
              </a:tr>
            </a:tbl>
          </a:graphicData>
        </a:graphic>
      </p:graphicFrame>
      <p:sp>
        <p:nvSpPr>
          <p:cNvPr id="8" name="Right Triangle 7">
            <a:extLst>
              <a:ext uri="{FF2B5EF4-FFF2-40B4-BE49-F238E27FC236}">
                <a16:creationId xmlns:a16="http://schemas.microsoft.com/office/drawing/2014/main" id="{836D0A02-1371-4025-95A9-10DD294BACFF}"/>
              </a:ext>
            </a:extLst>
          </p:cNvPr>
          <p:cNvSpPr/>
          <p:nvPr/>
        </p:nvSpPr>
        <p:spPr>
          <a:xfrm>
            <a:off x="1407603" y="3319302"/>
            <a:ext cx="529839" cy="1999458"/>
          </a:xfrm>
          <a:prstGeom prst="rtTriangle">
            <a:avLst/>
          </a:prstGeom>
          <a:solidFill>
            <a:srgbClr val="097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7D01801-F90B-4C03-9F24-54A17FA31D15}"/>
              </a:ext>
            </a:extLst>
          </p:cNvPr>
          <p:cNvSpPr txBox="1"/>
          <p:nvPr/>
        </p:nvSpPr>
        <p:spPr>
          <a:xfrm rot="16200000">
            <a:off x="-98277" y="4139950"/>
            <a:ext cx="2444096" cy="369332"/>
          </a:xfrm>
          <a:prstGeom prst="rect">
            <a:avLst/>
          </a:prstGeom>
          <a:noFill/>
        </p:spPr>
        <p:txBody>
          <a:bodyPr wrap="square" rtlCol="0">
            <a:spAutoFit/>
          </a:bodyPr>
          <a:lstStyle/>
          <a:p>
            <a:pPr algn="ctr"/>
            <a:r>
              <a:rPr lang="en-US" b="1" dirty="0"/>
              <a:t>LEN AUC Increase</a:t>
            </a:r>
          </a:p>
        </p:txBody>
      </p:sp>
      <p:sp>
        <p:nvSpPr>
          <p:cNvPr id="5" name="Slide Number Placeholder 4">
            <a:extLst>
              <a:ext uri="{FF2B5EF4-FFF2-40B4-BE49-F238E27FC236}">
                <a16:creationId xmlns:a16="http://schemas.microsoft.com/office/drawing/2014/main" id="{59A83EBB-DFB5-4F1A-BC88-0FB2FAC922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16F37-D63B-443C-96C0-C234F1098F79}"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pic>
        <p:nvPicPr>
          <p:cNvPr id="11" name="Audio 10">
            <a:hlinkClick r:id="" action="ppaction://media"/>
            <a:extLst>
              <a:ext uri="{FF2B5EF4-FFF2-40B4-BE49-F238E27FC236}">
                <a16:creationId xmlns:a16="http://schemas.microsoft.com/office/drawing/2014/main" id="{18116CD4-91DF-46F5-9CB4-4ACDF9B6D8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91232349"/>
      </p:ext>
    </p:extLst>
  </p:cSld>
  <p:clrMapOvr>
    <a:masterClrMapping/>
  </p:clrMapOvr>
  <mc:AlternateContent xmlns:mc="http://schemas.openxmlformats.org/markup-compatibility/2006" xmlns:p14="http://schemas.microsoft.com/office/powerpoint/2010/main">
    <mc:Choice Requires="p14">
      <p:transition spd="slow" p14:dur="2000" advTm="48024"/>
    </mc:Choice>
    <mc:Fallback xmlns="">
      <p:transition spd="slow" advTm="48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2">
            <a:extLst>
              <a:ext uri="{FF2B5EF4-FFF2-40B4-BE49-F238E27FC236}">
                <a16:creationId xmlns:a16="http://schemas.microsoft.com/office/drawing/2014/main" id="{BAE5C0F7-529B-4976-98A7-0E757CF70CB6}"/>
              </a:ext>
            </a:extLst>
          </p:cNvPr>
          <p:cNvSpPr/>
          <p:nvPr/>
        </p:nvSpPr>
        <p:spPr bwMode="auto">
          <a:xfrm>
            <a:off x="5345948" y="1750715"/>
            <a:ext cx="3438144" cy="100725"/>
          </a:xfrm>
          <a:custGeom>
            <a:avLst/>
            <a:gdLst>
              <a:gd name="connsiteX0" fmla="*/ 0 w 4715086"/>
              <a:gd name="connsiteY0" fmla="*/ 0 h 307716"/>
              <a:gd name="connsiteX1" fmla="*/ 4715086 w 4715086"/>
              <a:gd name="connsiteY1" fmla="*/ 0 h 307716"/>
              <a:gd name="connsiteX2" fmla="*/ 4715086 w 4715086"/>
              <a:gd name="connsiteY2" fmla="*/ 307716 h 307716"/>
              <a:gd name="connsiteX3" fmla="*/ 0 w 4715086"/>
              <a:gd name="connsiteY3" fmla="*/ 307716 h 307716"/>
              <a:gd name="connsiteX4" fmla="*/ 0 w 4715086"/>
              <a:gd name="connsiteY4" fmla="*/ 0 h 307716"/>
              <a:gd name="connsiteX0" fmla="*/ 4715086 w 4806526"/>
              <a:gd name="connsiteY0" fmla="*/ 0 h 307716"/>
              <a:gd name="connsiteX1" fmla="*/ 4715086 w 4806526"/>
              <a:gd name="connsiteY1" fmla="*/ 307716 h 307716"/>
              <a:gd name="connsiteX2" fmla="*/ 0 w 4806526"/>
              <a:gd name="connsiteY2" fmla="*/ 307716 h 307716"/>
              <a:gd name="connsiteX3" fmla="*/ 0 w 4806526"/>
              <a:gd name="connsiteY3" fmla="*/ 0 h 307716"/>
              <a:gd name="connsiteX4" fmla="*/ 4806526 w 4806526"/>
              <a:gd name="connsiteY4" fmla="*/ 91440 h 307716"/>
              <a:gd name="connsiteX0" fmla="*/ 4715086 w 4715086"/>
              <a:gd name="connsiteY0" fmla="*/ 0 h 307716"/>
              <a:gd name="connsiteX1" fmla="*/ 4715086 w 4715086"/>
              <a:gd name="connsiteY1" fmla="*/ 307716 h 307716"/>
              <a:gd name="connsiteX2" fmla="*/ 0 w 4715086"/>
              <a:gd name="connsiteY2" fmla="*/ 307716 h 307716"/>
              <a:gd name="connsiteX3" fmla="*/ 0 w 4715086"/>
              <a:gd name="connsiteY3" fmla="*/ 0 h 307716"/>
            </a:gdLst>
            <a:ahLst/>
            <a:cxnLst>
              <a:cxn ang="0">
                <a:pos x="connsiteX0" y="connsiteY0"/>
              </a:cxn>
              <a:cxn ang="0">
                <a:pos x="connsiteX1" y="connsiteY1"/>
              </a:cxn>
              <a:cxn ang="0">
                <a:pos x="connsiteX2" y="connsiteY2"/>
              </a:cxn>
              <a:cxn ang="0">
                <a:pos x="connsiteX3" y="connsiteY3"/>
              </a:cxn>
            </a:cxnLst>
            <a:rect l="l" t="t" r="r" b="b"/>
            <a:pathLst>
              <a:path w="4715086" h="307716">
                <a:moveTo>
                  <a:pt x="4715086" y="0"/>
                </a:moveTo>
                <a:lnTo>
                  <a:pt x="4715086" y="307716"/>
                </a:lnTo>
                <a:lnTo>
                  <a:pt x="0" y="307716"/>
                </a:lnTo>
                <a:lnTo>
                  <a:pt x="0" y="0"/>
                </a:lnTo>
              </a:path>
            </a:pathLst>
          </a:custGeom>
          <a:no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25000"/>
              </a:spcAft>
              <a:buClrTx/>
              <a:buSzTx/>
              <a:buFontTx/>
              <a:buChar char="•"/>
              <a:tabLst/>
              <a:defRPr/>
            </a:pPr>
            <a:endParaRPr kumimoji="0" lang="en-US" b="1" i="0" u="none" strike="noStrike" kern="1200" cap="none" spc="0" normalizeH="0" baseline="-25000" noProof="0">
              <a:ln>
                <a:noFill/>
              </a:ln>
              <a:solidFill>
                <a:srgbClr val="000000"/>
              </a:solidFill>
              <a:effectLst/>
              <a:uLnTx/>
              <a:uFillTx/>
              <a:latin typeface="Arial" pitchFamily="34" charset="0"/>
              <a:ea typeface="+mn-ea"/>
              <a:cs typeface="+mn-cs"/>
            </a:endParaRPr>
          </a:p>
        </p:txBody>
      </p:sp>
      <p:sp>
        <p:nvSpPr>
          <p:cNvPr id="2" name="Title 1">
            <a:extLst>
              <a:ext uri="{FF2B5EF4-FFF2-40B4-BE49-F238E27FC236}">
                <a16:creationId xmlns:a16="http://schemas.microsoft.com/office/drawing/2014/main" id="{0CFE4688-AE98-42D0-A447-B23AD884A46B}"/>
              </a:ext>
            </a:extLst>
          </p:cNvPr>
          <p:cNvSpPr>
            <a:spLocks noGrp="1"/>
          </p:cNvSpPr>
          <p:nvPr>
            <p:ph type="title"/>
          </p:nvPr>
        </p:nvSpPr>
        <p:spPr>
          <a:xfrm>
            <a:off x="812800" y="167640"/>
            <a:ext cx="10565728" cy="787400"/>
          </a:xfrm>
        </p:spPr>
        <p:txBody>
          <a:bodyPr/>
          <a:lstStyle/>
          <a:p>
            <a:r>
              <a:rPr lang="en-US" dirty="0"/>
              <a:t>Study Design (Part 2): LEN as a Victim of DDIs</a:t>
            </a:r>
          </a:p>
        </p:txBody>
      </p:sp>
      <p:sp>
        <p:nvSpPr>
          <p:cNvPr id="3" name="Content Placeholder 2">
            <a:extLst>
              <a:ext uri="{FF2B5EF4-FFF2-40B4-BE49-F238E27FC236}">
                <a16:creationId xmlns:a16="http://schemas.microsoft.com/office/drawing/2014/main" id="{4E924F0F-032F-4938-A64D-25781A1853B4}"/>
              </a:ext>
            </a:extLst>
          </p:cNvPr>
          <p:cNvSpPr>
            <a:spLocks noGrp="1"/>
          </p:cNvSpPr>
          <p:nvPr>
            <p:ph idx="1"/>
          </p:nvPr>
        </p:nvSpPr>
        <p:spPr>
          <a:xfrm>
            <a:off x="812800" y="4577229"/>
            <a:ext cx="10565726" cy="1245716"/>
          </a:xfrm>
        </p:spPr>
        <p:txBody>
          <a:bodyPr>
            <a:normAutofit/>
          </a:bodyPr>
          <a:lstStyle/>
          <a:p>
            <a:r>
              <a:rPr lang="en-US" sz="2000" dirty="0"/>
              <a:t>RIF and EFV were dosed to steady-state and through LEN PK assessment</a:t>
            </a:r>
          </a:p>
          <a:p>
            <a:r>
              <a:rPr lang="en-US" sz="2000" dirty="0"/>
              <a:t>Single dose famotidine (FAM) administered 2 </a:t>
            </a:r>
            <a:r>
              <a:rPr lang="en-US" sz="2000" dirty="0" err="1"/>
              <a:t>hr</a:t>
            </a:r>
            <a:r>
              <a:rPr lang="en-US" sz="2000" dirty="0"/>
              <a:t> prior to LEN dramatically increases gastric pH</a:t>
            </a:r>
          </a:p>
        </p:txBody>
      </p:sp>
      <p:sp>
        <p:nvSpPr>
          <p:cNvPr id="8" name="Text Placeholder 7">
            <a:extLst>
              <a:ext uri="{FF2B5EF4-FFF2-40B4-BE49-F238E27FC236}">
                <a16:creationId xmlns:a16="http://schemas.microsoft.com/office/drawing/2014/main" id="{A3DEFFAC-6680-4AB6-AAF0-997EEF5F08C2}"/>
              </a:ext>
            </a:extLst>
          </p:cNvPr>
          <p:cNvSpPr>
            <a:spLocks noGrp="1"/>
          </p:cNvSpPr>
          <p:nvPr>
            <p:ph type="body" sz="quarter" idx="11"/>
          </p:nvPr>
        </p:nvSpPr>
        <p:spPr>
          <a:xfrm>
            <a:off x="812801" y="6224758"/>
            <a:ext cx="10565726" cy="369332"/>
          </a:xfrm>
        </p:spPr>
        <p:txBody>
          <a:bodyPr/>
          <a:lstStyle/>
          <a:p>
            <a:r>
              <a:rPr lang="en-US" dirty="0"/>
              <a:t>*2 hours post FAM dose</a:t>
            </a:r>
          </a:p>
          <a:p>
            <a:r>
              <a:rPr lang="en-US" dirty="0"/>
              <a:t>Probe dosing: RIF 600 mg </a:t>
            </a:r>
            <a:r>
              <a:rPr lang="en-US" dirty="0" err="1"/>
              <a:t>qd</a:t>
            </a:r>
            <a:r>
              <a:rPr lang="en-US" dirty="0"/>
              <a:t> PM, EFV 600 mg </a:t>
            </a:r>
            <a:r>
              <a:rPr lang="en-US" dirty="0" err="1"/>
              <a:t>qd</a:t>
            </a:r>
            <a:r>
              <a:rPr lang="en-US" dirty="0"/>
              <a:t> PM, FAM single dose 40 mg.</a:t>
            </a:r>
          </a:p>
        </p:txBody>
      </p:sp>
      <p:graphicFrame>
        <p:nvGraphicFramePr>
          <p:cNvPr id="94" name="Table 5">
            <a:extLst>
              <a:ext uri="{FF2B5EF4-FFF2-40B4-BE49-F238E27FC236}">
                <a16:creationId xmlns:a16="http://schemas.microsoft.com/office/drawing/2014/main" id="{45C993E3-15FB-4ED2-A777-CA921B97C4FA}"/>
              </a:ext>
            </a:extLst>
          </p:cNvPr>
          <p:cNvGraphicFramePr>
            <a:graphicFrameLocks noGrp="1"/>
          </p:cNvGraphicFramePr>
          <p:nvPr/>
        </p:nvGraphicFramePr>
        <p:xfrm>
          <a:off x="798531" y="2140066"/>
          <a:ext cx="3337279" cy="134112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001819">
                  <a:extLst>
                    <a:ext uri="{9D8B030D-6E8A-4147-A177-3AD203B41FA5}">
                      <a16:colId xmlns:a16="http://schemas.microsoft.com/office/drawing/2014/main" val="3711043375"/>
                    </a:ext>
                  </a:extLst>
                </a:gridCol>
                <a:gridCol w="1335460">
                  <a:extLst>
                    <a:ext uri="{9D8B030D-6E8A-4147-A177-3AD203B41FA5}">
                      <a16:colId xmlns:a16="http://schemas.microsoft.com/office/drawing/2014/main" val="3094815595"/>
                    </a:ext>
                  </a:extLst>
                </a:gridCol>
              </a:tblGrid>
              <a:tr h="156694">
                <a:tc>
                  <a:txBody>
                    <a:bodyPr/>
                    <a:lstStyle/>
                    <a:p>
                      <a:r>
                        <a:rPr lang="en-US" sz="1400" dirty="0">
                          <a:solidFill>
                            <a:schemeClr val="tx1"/>
                          </a:solidFill>
                        </a:rPr>
                        <a:t>Probe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tx1"/>
                          </a:solidFill>
                        </a:rPr>
                        <a:t>Inducer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5349337"/>
                  </a:ext>
                </a:extLst>
              </a:tr>
              <a:tr h="518160">
                <a:tc>
                  <a:txBody>
                    <a:bodyPr/>
                    <a:lstStyle/>
                    <a:p>
                      <a:r>
                        <a:rPr lang="en-US" sz="1400" dirty="0"/>
                        <a:t>Rifampin (RIF)</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1A7AD"/>
                    </a:solidFill>
                  </a:tcPr>
                </a:tc>
                <a:tc>
                  <a:txBody>
                    <a:bodyPr/>
                    <a:lstStyle/>
                    <a:p>
                      <a:r>
                        <a:rPr lang="en-US" sz="1400" dirty="0"/>
                        <a:t>Strong</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1A7AD"/>
                    </a:solidFill>
                  </a:tcPr>
                </a:tc>
                <a:extLst>
                  <a:ext uri="{0D108BD9-81ED-4DB2-BD59-A6C34878D82A}">
                    <a16:rowId xmlns:a16="http://schemas.microsoft.com/office/drawing/2014/main" val="1254153006"/>
                  </a:ext>
                </a:extLst>
              </a:tr>
              <a:tr h="518160">
                <a:tc>
                  <a:txBody>
                    <a:bodyPr/>
                    <a:lstStyle/>
                    <a:p>
                      <a:r>
                        <a:rPr lang="en-US" sz="1400" dirty="0"/>
                        <a:t>Efavirenz (EFV) </a:t>
                      </a:r>
                      <a:r>
                        <a:rPr lang="en-US" sz="1400" i="1" dirty="0"/>
                        <a:t>– </a:t>
                      </a:r>
                      <a:br>
                        <a:rPr lang="en-US" sz="1400" i="1" dirty="0"/>
                      </a:br>
                      <a:r>
                        <a:rPr lang="en-US" sz="1400" i="1" dirty="0"/>
                        <a:t>Data not available</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B6D9E2"/>
                    </a:solidFill>
                  </a:tcPr>
                </a:tc>
                <a:tc>
                  <a:txBody>
                    <a:bodyPr/>
                    <a:lstStyle/>
                    <a:p>
                      <a:r>
                        <a:rPr lang="en-US" sz="1400" dirty="0"/>
                        <a:t>Moderate</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B6D9E2"/>
                    </a:solidFill>
                  </a:tcPr>
                </a:tc>
                <a:extLst>
                  <a:ext uri="{0D108BD9-81ED-4DB2-BD59-A6C34878D82A}">
                    <a16:rowId xmlns:a16="http://schemas.microsoft.com/office/drawing/2014/main" val="3637090672"/>
                  </a:ext>
                </a:extLst>
              </a:tr>
            </a:tbl>
          </a:graphicData>
        </a:graphic>
      </p:graphicFrame>
      <p:sp>
        <p:nvSpPr>
          <p:cNvPr id="44" name="Rectangle 43">
            <a:extLst>
              <a:ext uri="{FF2B5EF4-FFF2-40B4-BE49-F238E27FC236}">
                <a16:creationId xmlns:a16="http://schemas.microsoft.com/office/drawing/2014/main" id="{12A457A0-7B39-47F0-B2E6-383263F79A32}"/>
              </a:ext>
            </a:extLst>
          </p:cNvPr>
          <p:cNvSpPr/>
          <p:nvPr/>
        </p:nvSpPr>
        <p:spPr>
          <a:xfrm>
            <a:off x="4744530" y="2069072"/>
            <a:ext cx="344646" cy="184666"/>
          </a:xfrm>
          <a:prstGeom prst="rect">
            <a:avLst/>
          </a:prstGeom>
          <a:noFill/>
        </p:spPr>
        <p:txBody>
          <a:bodyPr wrap="none" lIns="0" tIns="0" rIns="0" bIns="0" anchor="ctr">
            <a:spAutoFit/>
          </a:bodyPr>
          <a:lstStyle/>
          <a:p>
            <a:pPr lvl="0">
              <a:defRPr/>
            </a:pPr>
            <a:r>
              <a:rPr lang="en-US" sz="1200" dirty="0"/>
              <a:t>n=25</a:t>
            </a:r>
            <a:endParaRPr lang="en-US" sz="1200" baseline="-25000" dirty="0"/>
          </a:p>
        </p:txBody>
      </p:sp>
      <p:sp>
        <p:nvSpPr>
          <p:cNvPr id="46" name="TextBox 45">
            <a:extLst>
              <a:ext uri="{FF2B5EF4-FFF2-40B4-BE49-F238E27FC236}">
                <a16:creationId xmlns:a16="http://schemas.microsoft.com/office/drawing/2014/main" id="{3ED52659-D9B3-4E5B-845A-571CD555A942}"/>
              </a:ext>
            </a:extLst>
          </p:cNvPr>
          <p:cNvSpPr txBox="1"/>
          <p:nvPr/>
        </p:nvSpPr>
        <p:spPr>
          <a:xfrm>
            <a:off x="5163068" y="1978525"/>
            <a:ext cx="365760" cy="365760"/>
          </a:xfrm>
          <a:prstGeom prst="ellipse">
            <a:avLst/>
          </a:prstGeom>
          <a:solidFill>
            <a:srgbClr val="0072C9"/>
          </a:solidFill>
        </p:spPr>
        <p:txBody>
          <a:bodyPr wrap="none" lIns="45720" rIns="45720" rtlCol="0" anchor="ctr" anchorCtr="0">
            <a:noAutofit/>
          </a:bodyPr>
          <a:lstStyle/>
          <a:p>
            <a:pPr lvl="0" algn="ctr">
              <a:lnSpc>
                <a:spcPct val="85000"/>
              </a:lnSpc>
              <a:defRPr/>
            </a:pPr>
            <a:endParaRPr lang="en-US" altLang="en-US" sz="1100" b="1" dirty="0">
              <a:solidFill>
                <a:schemeClr val="bg1"/>
              </a:solidFill>
            </a:endParaRPr>
          </a:p>
        </p:txBody>
      </p:sp>
      <p:sp>
        <p:nvSpPr>
          <p:cNvPr id="60" name="TextBox 59">
            <a:extLst>
              <a:ext uri="{FF2B5EF4-FFF2-40B4-BE49-F238E27FC236}">
                <a16:creationId xmlns:a16="http://schemas.microsoft.com/office/drawing/2014/main" id="{F9B0AFDA-3287-45B1-AEAE-D38F033525DE}"/>
              </a:ext>
            </a:extLst>
          </p:cNvPr>
          <p:cNvSpPr txBox="1"/>
          <p:nvPr/>
        </p:nvSpPr>
        <p:spPr>
          <a:xfrm>
            <a:off x="5227584" y="2518190"/>
            <a:ext cx="6146381" cy="365760"/>
          </a:xfrm>
          <a:prstGeom prst="rect">
            <a:avLst/>
          </a:prstGeom>
          <a:solidFill>
            <a:schemeClr val="accent4">
              <a:lumMod val="75000"/>
            </a:schemeClr>
          </a:solidFill>
        </p:spPr>
        <p:txBody>
          <a:bodyPr wrap="none" lIns="91440" rIns="45720" rtlCol="0" anchor="ctr" anchorCtr="0">
            <a:noAutofit/>
          </a:bodyPr>
          <a:lstStyle/>
          <a:p>
            <a:pPr lvl="0">
              <a:defRPr/>
            </a:pPr>
            <a:r>
              <a:rPr lang="en-US" altLang="en-US" sz="1600" b="1" dirty="0">
                <a:solidFill>
                  <a:schemeClr val="bg1"/>
                </a:solidFill>
              </a:rPr>
              <a:t>RIF</a:t>
            </a:r>
            <a:endParaRPr lang="en-US" altLang="en-US" sz="1200" b="1" dirty="0">
              <a:solidFill>
                <a:schemeClr val="bg1"/>
              </a:solidFill>
            </a:endParaRPr>
          </a:p>
        </p:txBody>
      </p:sp>
      <p:sp>
        <p:nvSpPr>
          <p:cNvPr id="62" name="Rectangle 61">
            <a:extLst>
              <a:ext uri="{FF2B5EF4-FFF2-40B4-BE49-F238E27FC236}">
                <a16:creationId xmlns:a16="http://schemas.microsoft.com/office/drawing/2014/main" id="{61B9E005-C4BD-4D3D-8C09-415B3225BD8F}"/>
              </a:ext>
            </a:extLst>
          </p:cNvPr>
          <p:cNvSpPr/>
          <p:nvPr/>
        </p:nvSpPr>
        <p:spPr>
          <a:xfrm>
            <a:off x="4744530" y="2608737"/>
            <a:ext cx="344646" cy="184666"/>
          </a:xfrm>
          <a:prstGeom prst="rect">
            <a:avLst/>
          </a:prstGeom>
          <a:noFill/>
        </p:spPr>
        <p:txBody>
          <a:bodyPr wrap="none" lIns="0" tIns="0" rIns="0" bIns="0" anchor="ctr">
            <a:spAutoFit/>
          </a:bodyPr>
          <a:lstStyle/>
          <a:p>
            <a:pPr lvl="0">
              <a:defRPr/>
            </a:pPr>
            <a:r>
              <a:rPr lang="en-US" sz="1200" dirty="0"/>
              <a:t>n=25</a:t>
            </a:r>
            <a:endParaRPr lang="en-US" sz="1200" baseline="-25000" dirty="0"/>
          </a:p>
        </p:txBody>
      </p:sp>
      <p:sp>
        <p:nvSpPr>
          <p:cNvPr id="63" name="Oval 62">
            <a:extLst>
              <a:ext uri="{FF2B5EF4-FFF2-40B4-BE49-F238E27FC236}">
                <a16:creationId xmlns:a16="http://schemas.microsoft.com/office/drawing/2014/main" id="{66A86220-6B84-4C9F-9669-EB891339F9FD}"/>
              </a:ext>
            </a:extLst>
          </p:cNvPr>
          <p:cNvSpPr/>
          <p:nvPr/>
        </p:nvSpPr>
        <p:spPr>
          <a:xfrm>
            <a:off x="8601212" y="2518190"/>
            <a:ext cx="365760" cy="365760"/>
          </a:xfrm>
          <a:prstGeom prst="ellipse">
            <a:avLst/>
          </a:prstGeom>
          <a:solidFill>
            <a:srgbClr val="0972C9"/>
          </a:solidFill>
        </p:spPr>
        <p:txBody>
          <a:bodyPr wrap="none" anchor="ctr" anchorCtr="0">
            <a:noAutofit/>
          </a:bodyPr>
          <a:lstStyle/>
          <a:p>
            <a:pPr lvl="0" algn="ctr">
              <a:defRPr/>
            </a:pPr>
            <a:endParaRPr lang="en-US" sz="1400" dirty="0">
              <a:solidFill>
                <a:schemeClr val="bg1"/>
              </a:solidFill>
            </a:endParaRPr>
          </a:p>
        </p:txBody>
      </p:sp>
      <p:sp>
        <p:nvSpPr>
          <p:cNvPr id="64" name="AutoShape 6">
            <a:extLst>
              <a:ext uri="{FF2B5EF4-FFF2-40B4-BE49-F238E27FC236}">
                <a16:creationId xmlns:a16="http://schemas.microsoft.com/office/drawing/2014/main" id="{693D39D3-A3F1-4391-B024-68286DB9685D}"/>
              </a:ext>
            </a:extLst>
          </p:cNvPr>
          <p:cNvSpPr>
            <a:spLocks noChangeArrowheads="1"/>
          </p:cNvSpPr>
          <p:nvPr/>
        </p:nvSpPr>
        <p:spPr bwMode="auto">
          <a:xfrm rot="16200000">
            <a:off x="3491750" y="2815627"/>
            <a:ext cx="1984754" cy="310547"/>
          </a:xfrm>
          <a:prstGeom prst="rect">
            <a:avLst/>
          </a:prstGeom>
          <a:noFill/>
          <a:ln w="9525">
            <a:noFill/>
            <a:miter lim="800000"/>
            <a:headEnd/>
            <a:tailEnd/>
          </a:ln>
        </p:spPr>
        <p:txBody>
          <a:bodyPr anchor="ctr"/>
          <a:lstStyle>
            <a:lvl1pPr eaLnBrk="0" hangingPunct="0">
              <a:lnSpc>
                <a:spcPct val="90000"/>
              </a:lnSpc>
              <a:spcBef>
                <a:spcPts val="1000"/>
              </a:spcBef>
              <a:buFont typeface="Arial" charset="0"/>
              <a:buChar char="•"/>
              <a:defRPr sz="2800">
                <a:solidFill>
                  <a:schemeClr val="tx1"/>
                </a:solidFill>
                <a:latin typeface="Arial" charset="0"/>
                <a:ea typeface="Arial" charset="0"/>
                <a:cs typeface="Arial" charset="0"/>
              </a:defRPr>
            </a:lvl1pPr>
            <a:lvl2pPr marL="742950" indent="-285750" eaLnBrk="0" hangingPunct="0">
              <a:lnSpc>
                <a:spcPct val="90000"/>
              </a:lnSpc>
              <a:spcBef>
                <a:spcPts val="500"/>
              </a:spcBef>
              <a:buFont typeface="Arial" charset="0"/>
              <a:buChar char="•"/>
              <a:defRPr sz="2400">
                <a:solidFill>
                  <a:schemeClr val="tx1"/>
                </a:solidFill>
                <a:latin typeface="Arial" charset="0"/>
                <a:ea typeface="Arial" charset="0"/>
                <a:cs typeface="Arial" charset="0"/>
              </a:defRPr>
            </a:lvl2pPr>
            <a:lvl3pPr marL="1143000" indent="-228600" eaLnBrk="0" hangingPunct="0">
              <a:lnSpc>
                <a:spcPct val="90000"/>
              </a:lnSpc>
              <a:spcBef>
                <a:spcPts val="500"/>
              </a:spcBef>
              <a:buFont typeface="Arial" charset="0"/>
              <a:buChar char="•"/>
              <a:defRPr sz="2000">
                <a:solidFill>
                  <a:schemeClr val="tx1"/>
                </a:solidFill>
                <a:latin typeface="Arial" charset="0"/>
                <a:ea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Arial" charset="0"/>
                <a:ea typeface="Arial"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Arial" charset="0"/>
                <a:ea typeface="Arial"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Arial" charset="0"/>
                <a:ea typeface="Arial"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Arial" charset="0"/>
                <a:ea typeface="Arial"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Arial" charset="0"/>
                <a:ea typeface="Arial"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Arial" charset="0"/>
                <a:ea typeface="Arial" charset="0"/>
                <a:cs typeface="Arial" charset="0"/>
              </a:defRPr>
            </a:lvl9pPr>
          </a:lstStyle>
          <a:p>
            <a:pPr algn="ctr" eaLnBrk="1" hangingPunct="1">
              <a:lnSpc>
                <a:spcPct val="100000"/>
              </a:lnSpc>
              <a:spcBef>
                <a:spcPct val="0"/>
              </a:spcBef>
              <a:buFontTx/>
              <a:buNone/>
            </a:pPr>
            <a:r>
              <a:rPr lang="en-US" sz="1400" b="1" dirty="0"/>
              <a:t>Healthy Volunteers</a:t>
            </a:r>
          </a:p>
        </p:txBody>
      </p:sp>
      <p:sp>
        <p:nvSpPr>
          <p:cNvPr id="70" name="TextBox 69">
            <a:extLst>
              <a:ext uri="{FF2B5EF4-FFF2-40B4-BE49-F238E27FC236}">
                <a16:creationId xmlns:a16="http://schemas.microsoft.com/office/drawing/2014/main" id="{1731483B-DB62-46B3-BBF2-655951E47808}"/>
              </a:ext>
            </a:extLst>
          </p:cNvPr>
          <p:cNvSpPr txBox="1"/>
          <p:nvPr/>
        </p:nvSpPr>
        <p:spPr>
          <a:xfrm>
            <a:off x="5232144" y="3057856"/>
            <a:ext cx="6146381" cy="365760"/>
          </a:xfrm>
          <a:prstGeom prst="rect">
            <a:avLst/>
          </a:prstGeom>
          <a:solidFill>
            <a:schemeClr val="accent4">
              <a:lumMod val="60000"/>
              <a:lumOff val="40000"/>
            </a:schemeClr>
          </a:solidFill>
        </p:spPr>
        <p:txBody>
          <a:bodyPr wrap="none" lIns="91440" rIns="45720" rtlCol="0" anchor="ctr" anchorCtr="0">
            <a:noAutofit/>
          </a:bodyPr>
          <a:lstStyle/>
          <a:p>
            <a:pPr>
              <a:defRPr/>
            </a:pPr>
            <a:r>
              <a:rPr lang="en-US" altLang="en-US" sz="1600" b="1" dirty="0">
                <a:solidFill>
                  <a:schemeClr val="bg1"/>
                </a:solidFill>
              </a:rPr>
              <a:t>EFV</a:t>
            </a:r>
            <a:endParaRPr lang="en-US" altLang="en-US" sz="1200" b="1" dirty="0">
              <a:solidFill>
                <a:schemeClr val="bg1"/>
              </a:solidFill>
            </a:endParaRPr>
          </a:p>
        </p:txBody>
      </p:sp>
      <p:sp>
        <p:nvSpPr>
          <p:cNvPr id="71" name="Rectangle 70">
            <a:extLst>
              <a:ext uri="{FF2B5EF4-FFF2-40B4-BE49-F238E27FC236}">
                <a16:creationId xmlns:a16="http://schemas.microsoft.com/office/drawing/2014/main" id="{9005CCEA-9EB6-4018-9EAA-F1F5458C6532}"/>
              </a:ext>
            </a:extLst>
          </p:cNvPr>
          <p:cNvSpPr/>
          <p:nvPr/>
        </p:nvSpPr>
        <p:spPr>
          <a:xfrm>
            <a:off x="4744530" y="3148403"/>
            <a:ext cx="344646" cy="184666"/>
          </a:xfrm>
          <a:prstGeom prst="rect">
            <a:avLst/>
          </a:prstGeom>
          <a:noFill/>
        </p:spPr>
        <p:txBody>
          <a:bodyPr wrap="none" lIns="0" tIns="0" rIns="0" bIns="0" anchor="ctr">
            <a:spAutoFit/>
          </a:bodyPr>
          <a:lstStyle/>
          <a:p>
            <a:pPr lvl="0">
              <a:defRPr/>
            </a:pPr>
            <a:r>
              <a:rPr lang="en-US" sz="1200" dirty="0"/>
              <a:t>n=25</a:t>
            </a:r>
            <a:endParaRPr lang="en-US" sz="1200" baseline="-25000" dirty="0"/>
          </a:p>
        </p:txBody>
      </p:sp>
      <p:sp>
        <p:nvSpPr>
          <p:cNvPr id="72" name="Oval 71">
            <a:extLst>
              <a:ext uri="{FF2B5EF4-FFF2-40B4-BE49-F238E27FC236}">
                <a16:creationId xmlns:a16="http://schemas.microsoft.com/office/drawing/2014/main" id="{46C1D6A1-9D85-4BF2-A0C7-DB7C2F0E7828}"/>
              </a:ext>
            </a:extLst>
          </p:cNvPr>
          <p:cNvSpPr/>
          <p:nvPr/>
        </p:nvSpPr>
        <p:spPr>
          <a:xfrm>
            <a:off x="8601212" y="3057855"/>
            <a:ext cx="365760" cy="365760"/>
          </a:xfrm>
          <a:prstGeom prst="ellipse">
            <a:avLst/>
          </a:prstGeom>
          <a:solidFill>
            <a:srgbClr val="0972C9"/>
          </a:solidFill>
        </p:spPr>
        <p:txBody>
          <a:bodyPr wrap="none" anchor="ctr" anchorCtr="0">
            <a:noAutofit/>
          </a:bodyPr>
          <a:lstStyle/>
          <a:p>
            <a:pPr lvl="0" algn="ctr">
              <a:defRPr/>
            </a:pPr>
            <a:endParaRPr lang="en-US" sz="1400" dirty="0">
              <a:solidFill>
                <a:schemeClr val="bg1"/>
              </a:solidFill>
            </a:endParaRPr>
          </a:p>
        </p:txBody>
      </p:sp>
      <p:sp>
        <p:nvSpPr>
          <p:cNvPr id="78" name="TextBox 77">
            <a:extLst>
              <a:ext uri="{FF2B5EF4-FFF2-40B4-BE49-F238E27FC236}">
                <a16:creationId xmlns:a16="http://schemas.microsoft.com/office/drawing/2014/main" id="{41261FEC-EE52-4854-8BC0-94F969AFFC27}"/>
              </a:ext>
            </a:extLst>
          </p:cNvPr>
          <p:cNvSpPr txBox="1"/>
          <p:nvPr/>
        </p:nvSpPr>
        <p:spPr>
          <a:xfrm>
            <a:off x="5227989" y="3597520"/>
            <a:ext cx="711997" cy="365760"/>
          </a:xfrm>
          <a:prstGeom prst="rect">
            <a:avLst/>
          </a:prstGeom>
          <a:solidFill>
            <a:srgbClr val="74BB24"/>
          </a:solidFill>
        </p:spPr>
        <p:txBody>
          <a:bodyPr wrap="none" lIns="91440" rIns="45720" rtlCol="0" anchor="ctr" anchorCtr="0">
            <a:noAutofit/>
          </a:bodyPr>
          <a:lstStyle/>
          <a:p>
            <a:pPr>
              <a:defRPr/>
            </a:pPr>
            <a:r>
              <a:rPr lang="en-US" altLang="en-US" sz="1600" b="1" dirty="0">
                <a:solidFill>
                  <a:schemeClr val="bg1"/>
                </a:solidFill>
              </a:rPr>
              <a:t>FAM</a:t>
            </a:r>
            <a:endParaRPr lang="en-US" altLang="en-US" sz="1200" b="1" dirty="0">
              <a:solidFill>
                <a:schemeClr val="bg1"/>
              </a:solidFill>
            </a:endParaRPr>
          </a:p>
        </p:txBody>
      </p:sp>
      <p:sp>
        <p:nvSpPr>
          <p:cNvPr id="79" name="Rectangle 78">
            <a:extLst>
              <a:ext uri="{FF2B5EF4-FFF2-40B4-BE49-F238E27FC236}">
                <a16:creationId xmlns:a16="http://schemas.microsoft.com/office/drawing/2014/main" id="{BB3405D6-23F5-4220-9D75-046877BB184B}"/>
              </a:ext>
            </a:extLst>
          </p:cNvPr>
          <p:cNvSpPr/>
          <p:nvPr/>
        </p:nvSpPr>
        <p:spPr>
          <a:xfrm>
            <a:off x="4740375" y="3688067"/>
            <a:ext cx="344646" cy="184666"/>
          </a:xfrm>
          <a:prstGeom prst="rect">
            <a:avLst/>
          </a:prstGeom>
          <a:noFill/>
        </p:spPr>
        <p:txBody>
          <a:bodyPr wrap="none" lIns="0" tIns="0" rIns="0" bIns="0" anchor="ctr">
            <a:spAutoFit/>
          </a:bodyPr>
          <a:lstStyle/>
          <a:p>
            <a:pPr lvl="0">
              <a:defRPr/>
            </a:pPr>
            <a:r>
              <a:rPr lang="en-US" sz="1200" dirty="0"/>
              <a:t>n=25</a:t>
            </a:r>
            <a:endParaRPr lang="en-US" sz="1200" baseline="-25000" dirty="0"/>
          </a:p>
        </p:txBody>
      </p:sp>
      <p:sp>
        <p:nvSpPr>
          <p:cNvPr id="80" name="Oval 79">
            <a:extLst>
              <a:ext uri="{FF2B5EF4-FFF2-40B4-BE49-F238E27FC236}">
                <a16:creationId xmlns:a16="http://schemas.microsoft.com/office/drawing/2014/main" id="{B4D887AE-3EFC-4945-A83F-CAAF8D64726C}"/>
              </a:ext>
            </a:extLst>
          </p:cNvPr>
          <p:cNvSpPr/>
          <p:nvPr/>
        </p:nvSpPr>
        <p:spPr>
          <a:xfrm>
            <a:off x="5763524" y="3597520"/>
            <a:ext cx="365760" cy="365760"/>
          </a:xfrm>
          <a:prstGeom prst="ellipse">
            <a:avLst/>
          </a:prstGeom>
          <a:solidFill>
            <a:srgbClr val="0972C9"/>
          </a:solidFill>
        </p:spPr>
        <p:txBody>
          <a:bodyPr wrap="none" anchor="ctr" anchorCtr="0">
            <a:noAutofit/>
          </a:bodyPr>
          <a:lstStyle/>
          <a:p>
            <a:pPr lvl="0" algn="ctr">
              <a:defRPr/>
            </a:pPr>
            <a:r>
              <a:rPr lang="en-US" sz="2000" dirty="0">
                <a:solidFill>
                  <a:schemeClr val="bg1"/>
                </a:solidFill>
              </a:rPr>
              <a:t>*</a:t>
            </a:r>
          </a:p>
        </p:txBody>
      </p:sp>
      <p:sp>
        <p:nvSpPr>
          <p:cNvPr id="82" name="TextBox 81">
            <a:extLst>
              <a:ext uri="{FF2B5EF4-FFF2-40B4-BE49-F238E27FC236}">
                <a16:creationId xmlns:a16="http://schemas.microsoft.com/office/drawing/2014/main" id="{9FC0C42D-2BB6-4F9B-8FC2-48D5EDBA6A49}"/>
              </a:ext>
            </a:extLst>
          </p:cNvPr>
          <p:cNvSpPr txBox="1"/>
          <p:nvPr/>
        </p:nvSpPr>
        <p:spPr>
          <a:xfrm>
            <a:off x="5939986" y="2038295"/>
            <a:ext cx="1173398" cy="246221"/>
          </a:xfrm>
          <a:prstGeom prst="rect">
            <a:avLst/>
          </a:prstGeom>
          <a:noFill/>
        </p:spPr>
        <p:txBody>
          <a:bodyPr wrap="non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2C9"/>
                </a:solidFill>
                <a:effectLst/>
                <a:uLnTx/>
                <a:uFillTx/>
                <a:latin typeface="Arial"/>
                <a:ea typeface="+mn-ea"/>
                <a:cs typeface="+mn-cs"/>
              </a:rPr>
              <a:t>LEN 300 mg</a:t>
            </a:r>
          </a:p>
        </p:txBody>
      </p:sp>
      <p:sp>
        <p:nvSpPr>
          <p:cNvPr id="4" name="Slide Number Placeholder 3">
            <a:extLst>
              <a:ext uri="{FF2B5EF4-FFF2-40B4-BE49-F238E27FC236}">
                <a16:creationId xmlns:a16="http://schemas.microsoft.com/office/drawing/2014/main" id="{B64BDBE1-FD3F-4991-94F0-4238EE7A04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16F37-D63B-443C-96C0-C234F1098F79}"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39" name="TextBox 38">
            <a:extLst>
              <a:ext uri="{FF2B5EF4-FFF2-40B4-BE49-F238E27FC236}">
                <a16:creationId xmlns:a16="http://schemas.microsoft.com/office/drawing/2014/main" id="{6CA5E499-4020-44AF-91FE-462225346838}"/>
              </a:ext>
            </a:extLst>
          </p:cNvPr>
          <p:cNvSpPr txBox="1"/>
          <p:nvPr/>
        </p:nvSpPr>
        <p:spPr>
          <a:xfrm>
            <a:off x="4639399" y="1557171"/>
            <a:ext cx="28052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50000"/>
                    <a:lumOff val="50000"/>
                  </a:schemeClr>
                </a:solidFill>
                <a:effectLst/>
                <a:uLnTx/>
                <a:uFillTx/>
                <a:latin typeface="Arial"/>
                <a:ea typeface="+mn-ea"/>
                <a:cs typeface="+mn-cs"/>
              </a:rPr>
              <a:t>Day</a:t>
            </a:r>
          </a:p>
        </p:txBody>
      </p:sp>
      <p:sp>
        <p:nvSpPr>
          <p:cNvPr id="40" name="TextBox 39">
            <a:extLst>
              <a:ext uri="{FF2B5EF4-FFF2-40B4-BE49-F238E27FC236}">
                <a16:creationId xmlns:a16="http://schemas.microsoft.com/office/drawing/2014/main" id="{A47560C8-C862-46D9-AFD4-3569A220F46C}"/>
              </a:ext>
            </a:extLst>
          </p:cNvPr>
          <p:cNvSpPr txBox="1"/>
          <p:nvPr/>
        </p:nvSpPr>
        <p:spPr>
          <a:xfrm>
            <a:off x="5296033" y="1557171"/>
            <a:ext cx="84960"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50000"/>
                    <a:lumOff val="50000"/>
                  </a:schemeClr>
                </a:solidFill>
                <a:effectLst/>
                <a:uLnTx/>
                <a:uFillTx/>
                <a:latin typeface="Arial"/>
                <a:ea typeface="+mn-ea"/>
                <a:cs typeface="+mn-cs"/>
              </a:rPr>
              <a:t>1</a:t>
            </a:r>
          </a:p>
        </p:txBody>
      </p:sp>
      <p:sp>
        <p:nvSpPr>
          <p:cNvPr id="43" name="TextBox 42">
            <a:extLst>
              <a:ext uri="{FF2B5EF4-FFF2-40B4-BE49-F238E27FC236}">
                <a16:creationId xmlns:a16="http://schemas.microsoft.com/office/drawing/2014/main" id="{B8A58F4F-3514-47C3-9696-886C69B75335}"/>
              </a:ext>
            </a:extLst>
          </p:cNvPr>
          <p:cNvSpPr txBox="1"/>
          <p:nvPr/>
        </p:nvSpPr>
        <p:spPr>
          <a:xfrm>
            <a:off x="8699302" y="1557171"/>
            <a:ext cx="169918"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50000"/>
                    <a:lumOff val="50000"/>
                  </a:schemeClr>
                </a:solidFill>
                <a:effectLst/>
                <a:uLnTx/>
                <a:uFillTx/>
                <a:latin typeface="Arial"/>
                <a:ea typeface="+mn-ea"/>
                <a:cs typeface="+mn-cs"/>
              </a:rPr>
              <a:t>14</a:t>
            </a:r>
          </a:p>
        </p:txBody>
      </p:sp>
      <p:sp>
        <p:nvSpPr>
          <p:cNvPr id="66" name="Rectangle 2">
            <a:extLst>
              <a:ext uri="{FF2B5EF4-FFF2-40B4-BE49-F238E27FC236}">
                <a16:creationId xmlns:a16="http://schemas.microsoft.com/office/drawing/2014/main" id="{7ED8B77B-ADE1-4A36-97A8-CA5FE0DC7082}"/>
              </a:ext>
            </a:extLst>
          </p:cNvPr>
          <p:cNvSpPr/>
          <p:nvPr/>
        </p:nvSpPr>
        <p:spPr bwMode="auto">
          <a:xfrm>
            <a:off x="8784092" y="1750715"/>
            <a:ext cx="2594432" cy="100725"/>
          </a:xfrm>
          <a:custGeom>
            <a:avLst/>
            <a:gdLst>
              <a:gd name="connsiteX0" fmla="*/ 0 w 4715086"/>
              <a:gd name="connsiteY0" fmla="*/ 0 h 307716"/>
              <a:gd name="connsiteX1" fmla="*/ 4715086 w 4715086"/>
              <a:gd name="connsiteY1" fmla="*/ 0 h 307716"/>
              <a:gd name="connsiteX2" fmla="*/ 4715086 w 4715086"/>
              <a:gd name="connsiteY2" fmla="*/ 307716 h 307716"/>
              <a:gd name="connsiteX3" fmla="*/ 0 w 4715086"/>
              <a:gd name="connsiteY3" fmla="*/ 307716 h 307716"/>
              <a:gd name="connsiteX4" fmla="*/ 0 w 4715086"/>
              <a:gd name="connsiteY4" fmla="*/ 0 h 307716"/>
              <a:gd name="connsiteX0" fmla="*/ 4715086 w 4806526"/>
              <a:gd name="connsiteY0" fmla="*/ 0 h 307716"/>
              <a:gd name="connsiteX1" fmla="*/ 4715086 w 4806526"/>
              <a:gd name="connsiteY1" fmla="*/ 307716 h 307716"/>
              <a:gd name="connsiteX2" fmla="*/ 0 w 4806526"/>
              <a:gd name="connsiteY2" fmla="*/ 307716 h 307716"/>
              <a:gd name="connsiteX3" fmla="*/ 0 w 4806526"/>
              <a:gd name="connsiteY3" fmla="*/ 0 h 307716"/>
              <a:gd name="connsiteX4" fmla="*/ 4806526 w 4806526"/>
              <a:gd name="connsiteY4" fmla="*/ 91440 h 307716"/>
              <a:gd name="connsiteX0" fmla="*/ 4715086 w 4715086"/>
              <a:gd name="connsiteY0" fmla="*/ 0 h 307716"/>
              <a:gd name="connsiteX1" fmla="*/ 4715086 w 4715086"/>
              <a:gd name="connsiteY1" fmla="*/ 307716 h 307716"/>
              <a:gd name="connsiteX2" fmla="*/ 0 w 4715086"/>
              <a:gd name="connsiteY2" fmla="*/ 307716 h 307716"/>
              <a:gd name="connsiteX3" fmla="*/ 0 w 4715086"/>
              <a:gd name="connsiteY3" fmla="*/ 0 h 307716"/>
            </a:gdLst>
            <a:ahLst/>
            <a:cxnLst>
              <a:cxn ang="0">
                <a:pos x="connsiteX0" y="connsiteY0"/>
              </a:cxn>
              <a:cxn ang="0">
                <a:pos x="connsiteX1" y="connsiteY1"/>
              </a:cxn>
              <a:cxn ang="0">
                <a:pos x="connsiteX2" y="connsiteY2"/>
              </a:cxn>
              <a:cxn ang="0">
                <a:pos x="connsiteX3" y="connsiteY3"/>
              </a:cxn>
            </a:cxnLst>
            <a:rect l="l" t="t" r="r" b="b"/>
            <a:pathLst>
              <a:path w="4715086" h="307716">
                <a:moveTo>
                  <a:pt x="4715086" y="0"/>
                </a:moveTo>
                <a:lnTo>
                  <a:pt x="4715086" y="307716"/>
                </a:lnTo>
                <a:lnTo>
                  <a:pt x="0" y="307716"/>
                </a:lnTo>
                <a:lnTo>
                  <a:pt x="0" y="0"/>
                </a:lnTo>
              </a:path>
            </a:pathLst>
          </a:custGeom>
          <a:no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25000"/>
              </a:spcAft>
              <a:buClrTx/>
              <a:buSzTx/>
              <a:buFontTx/>
              <a:buChar char="•"/>
              <a:tabLst/>
              <a:defRPr/>
            </a:pPr>
            <a:endParaRPr kumimoji="0" lang="en-US" b="1" i="0" u="none" strike="noStrike" kern="1200" cap="none" spc="0" normalizeH="0" baseline="-25000" noProof="0">
              <a:ln>
                <a:noFill/>
              </a:ln>
              <a:solidFill>
                <a:srgbClr val="000000"/>
              </a:solidFill>
              <a:effectLst/>
              <a:uLnTx/>
              <a:uFillTx/>
              <a:latin typeface="Arial" pitchFamily="34" charset="0"/>
              <a:ea typeface="+mn-ea"/>
              <a:cs typeface="+mn-cs"/>
            </a:endParaRPr>
          </a:p>
        </p:txBody>
      </p:sp>
      <p:sp>
        <p:nvSpPr>
          <p:cNvPr id="67" name="TextBox 66">
            <a:extLst>
              <a:ext uri="{FF2B5EF4-FFF2-40B4-BE49-F238E27FC236}">
                <a16:creationId xmlns:a16="http://schemas.microsoft.com/office/drawing/2014/main" id="{95DAF51A-7E02-4BA8-9324-A9EE63970212}"/>
              </a:ext>
            </a:extLst>
          </p:cNvPr>
          <p:cNvSpPr txBox="1"/>
          <p:nvPr/>
        </p:nvSpPr>
        <p:spPr>
          <a:xfrm>
            <a:off x="11283873" y="1557171"/>
            <a:ext cx="169918"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50000"/>
                    <a:lumOff val="50000"/>
                  </a:schemeClr>
                </a:solidFill>
                <a:effectLst/>
                <a:uLnTx/>
                <a:uFillTx/>
                <a:latin typeface="Arial"/>
                <a:ea typeface="+mn-ea"/>
                <a:cs typeface="+mn-cs"/>
              </a:rPr>
              <a:t>25</a:t>
            </a:r>
          </a:p>
        </p:txBody>
      </p:sp>
      <p:pic>
        <p:nvPicPr>
          <p:cNvPr id="7" name="Audio 6">
            <a:hlinkClick r:id="" action="ppaction://media"/>
            <a:extLst>
              <a:ext uri="{FF2B5EF4-FFF2-40B4-BE49-F238E27FC236}">
                <a16:creationId xmlns:a16="http://schemas.microsoft.com/office/drawing/2014/main" id="{DE9CCD1C-E742-4315-B056-BBC175786C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67153851"/>
      </p:ext>
    </p:extLst>
  </p:cSld>
  <p:clrMapOvr>
    <a:masterClrMapping/>
  </p:clrMapOvr>
  <mc:AlternateContent xmlns:mc="http://schemas.openxmlformats.org/markup-compatibility/2006" xmlns:p14="http://schemas.microsoft.com/office/powerpoint/2010/main">
    <mc:Choice Requires="p14">
      <p:transition spd="slow" p14:dur="2000" advTm="32604"/>
    </mc:Choice>
    <mc:Fallback xmlns="">
      <p:transition spd="slow" advTm="32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3D53-5D9A-44EE-98C2-9D2F1DC4F9B1}"/>
              </a:ext>
            </a:extLst>
          </p:cNvPr>
          <p:cNvSpPr>
            <a:spLocks noGrp="1"/>
          </p:cNvSpPr>
          <p:nvPr>
            <p:ph type="title"/>
          </p:nvPr>
        </p:nvSpPr>
        <p:spPr>
          <a:xfrm>
            <a:off x="812800" y="167640"/>
            <a:ext cx="10565728" cy="787400"/>
          </a:xfrm>
        </p:spPr>
        <p:txBody>
          <a:bodyPr>
            <a:noAutofit/>
          </a:bodyPr>
          <a:lstStyle/>
          <a:p>
            <a:r>
              <a:rPr lang="en-US" dirty="0"/>
              <a:t>85% Decrease in LEN AUC by Strong CYP3A/P-</a:t>
            </a:r>
            <a:r>
              <a:rPr lang="en-US" dirty="0" err="1"/>
              <a:t>gp</a:t>
            </a:r>
            <a:r>
              <a:rPr lang="en-US" dirty="0"/>
              <a:t>/UGT Induction</a:t>
            </a:r>
          </a:p>
        </p:txBody>
      </p:sp>
      <p:sp>
        <p:nvSpPr>
          <p:cNvPr id="3" name="Content Placeholder 2">
            <a:extLst>
              <a:ext uri="{FF2B5EF4-FFF2-40B4-BE49-F238E27FC236}">
                <a16:creationId xmlns:a16="http://schemas.microsoft.com/office/drawing/2014/main" id="{AB993BDF-010B-41BB-9481-E68D5AE3E2A8}"/>
              </a:ext>
            </a:extLst>
          </p:cNvPr>
          <p:cNvSpPr>
            <a:spLocks noGrp="1"/>
          </p:cNvSpPr>
          <p:nvPr>
            <p:ph idx="1"/>
          </p:nvPr>
        </p:nvSpPr>
        <p:spPr>
          <a:xfrm>
            <a:off x="812800" y="5427594"/>
            <a:ext cx="10566400" cy="1234569"/>
          </a:xfrm>
        </p:spPr>
        <p:txBody>
          <a:bodyPr>
            <a:normAutofit/>
          </a:bodyPr>
          <a:lstStyle/>
          <a:p>
            <a:r>
              <a:rPr lang="en-US" sz="2000" b="1" dirty="0"/>
              <a:t>LEN + RIF coadministration not advised</a:t>
            </a:r>
          </a:p>
          <a:p>
            <a:r>
              <a:rPr lang="en-US" sz="2000" dirty="0"/>
              <a:t>EFV (moderate inducer) results pending</a:t>
            </a:r>
          </a:p>
        </p:txBody>
      </p:sp>
      <p:sp>
        <p:nvSpPr>
          <p:cNvPr id="9" name="Text Placeholder 8">
            <a:extLst>
              <a:ext uri="{FF2B5EF4-FFF2-40B4-BE49-F238E27FC236}">
                <a16:creationId xmlns:a16="http://schemas.microsoft.com/office/drawing/2014/main" id="{E20B7B56-B388-43FF-AE58-C88AA4566F29}"/>
              </a:ext>
            </a:extLst>
          </p:cNvPr>
          <p:cNvSpPr>
            <a:spLocks noGrp="1"/>
          </p:cNvSpPr>
          <p:nvPr>
            <p:ph type="body" sz="quarter" idx="11"/>
          </p:nvPr>
        </p:nvSpPr>
        <p:spPr/>
        <p:txBody>
          <a:bodyPr/>
          <a:lstStyle/>
          <a:p>
            <a:endParaRPr lang="en-US"/>
          </a:p>
        </p:txBody>
      </p:sp>
      <p:graphicFrame>
        <p:nvGraphicFramePr>
          <p:cNvPr id="4" name="Object 3">
            <a:extLst>
              <a:ext uri="{FF2B5EF4-FFF2-40B4-BE49-F238E27FC236}">
                <a16:creationId xmlns:a16="http://schemas.microsoft.com/office/drawing/2014/main" id="{11A4FE78-50D0-44A2-9C3B-A40C87AB4A65}"/>
              </a:ext>
            </a:extLst>
          </p:cNvPr>
          <p:cNvGraphicFramePr>
            <a:graphicFrameLocks noChangeAspect="1"/>
          </p:cNvGraphicFramePr>
          <p:nvPr>
            <p:extLst>
              <p:ext uri="{D42A27DB-BD31-4B8C-83A1-F6EECF244321}">
                <p14:modId xmlns:p14="http://schemas.microsoft.com/office/powerpoint/2010/main" val="2483125997"/>
              </p:ext>
            </p:extLst>
          </p:nvPr>
        </p:nvGraphicFramePr>
        <p:xfrm>
          <a:off x="1655064" y="1069848"/>
          <a:ext cx="8529637" cy="4505325"/>
        </p:xfrm>
        <a:graphic>
          <a:graphicData uri="http://schemas.openxmlformats.org/presentationml/2006/ole">
            <mc:AlternateContent xmlns:mc="http://schemas.openxmlformats.org/markup-compatibility/2006">
              <mc:Choice xmlns:v="urn:schemas-microsoft-com:vml" Requires="v">
                <p:oleObj spid="_x0000_s3098" name="Prism 9" r:id="rId6" imgW="6822411" imgH="3604422" progId="Prism9.Document">
                  <p:embed/>
                </p:oleObj>
              </mc:Choice>
              <mc:Fallback>
                <p:oleObj name="Prism 9" r:id="rId6" imgW="6822411" imgH="3604422" progId="Prism9.Document">
                  <p:embed/>
                  <p:pic>
                    <p:nvPicPr>
                      <p:cNvPr id="4" name="Object 3">
                        <a:extLst>
                          <a:ext uri="{FF2B5EF4-FFF2-40B4-BE49-F238E27FC236}">
                            <a16:creationId xmlns:a16="http://schemas.microsoft.com/office/drawing/2014/main" id="{85C3FDEA-ED1B-4F47-B67E-1A4E419ACE65}"/>
                          </a:ext>
                        </a:extLst>
                      </p:cNvPr>
                      <p:cNvPicPr>
                        <a:picLocks noChangeAspect="1" noChangeArrowheads="1"/>
                      </p:cNvPicPr>
                      <p:nvPr/>
                    </p:nvPicPr>
                    <p:blipFill>
                      <a:blip r:embed="rId7"/>
                      <a:srcRect/>
                      <a:stretch>
                        <a:fillRect/>
                      </a:stretch>
                    </p:blipFill>
                    <p:spPr bwMode="auto">
                      <a:xfrm>
                        <a:off x="1655064" y="1069848"/>
                        <a:ext cx="8529637" cy="4505325"/>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DC79CAA6-52AC-41D8-8742-BCFA65824A11}"/>
              </a:ext>
            </a:extLst>
          </p:cNvPr>
          <p:cNvSpPr txBox="1"/>
          <p:nvPr/>
        </p:nvSpPr>
        <p:spPr>
          <a:xfrm>
            <a:off x="6452057" y="4334159"/>
            <a:ext cx="2503634" cy="369332"/>
          </a:xfrm>
          <a:prstGeom prst="rect">
            <a:avLst/>
          </a:prstGeom>
          <a:noFill/>
        </p:spPr>
        <p:txBody>
          <a:bodyPr wrap="none" rtlCol="0">
            <a:spAutoFit/>
          </a:bodyPr>
          <a:lstStyle/>
          <a:p>
            <a:r>
              <a:rPr lang="en-US" b="1" dirty="0"/>
              <a:t>% AUC↓ = 85 (82–88)</a:t>
            </a:r>
          </a:p>
        </p:txBody>
      </p:sp>
      <p:sp>
        <p:nvSpPr>
          <p:cNvPr id="10" name="TextBox 9">
            <a:extLst>
              <a:ext uri="{FF2B5EF4-FFF2-40B4-BE49-F238E27FC236}">
                <a16:creationId xmlns:a16="http://schemas.microsoft.com/office/drawing/2014/main" id="{99D016B0-2B14-4F24-9CD2-F9D1CFA8BD45}"/>
              </a:ext>
            </a:extLst>
          </p:cNvPr>
          <p:cNvSpPr txBox="1"/>
          <p:nvPr/>
        </p:nvSpPr>
        <p:spPr>
          <a:xfrm>
            <a:off x="9631497" y="2878432"/>
            <a:ext cx="1505540" cy="369332"/>
          </a:xfrm>
          <a:prstGeom prst="rect">
            <a:avLst/>
          </a:prstGeom>
          <a:noFill/>
        </p:spPr>
        <p:txBody>
          <a:bodyPr wrap="none">
            <a:spAutoFit/>
          </a:bodyPr>
          <a:lstStyle/>
          <a:p>
            <a:r>
              <a:rPr lang="en-US" b="1" dirty="0"/>
              <a:t>LEN 300 mg</a:t>
            </a:r>
          </a:p>
        </p:txBody>
      </p:sp>
      <p:sp>
        <p:nvSpPr>
          <p:cNvPr id="11" name="TextBox 10">
            <a:extLst>
              <a:ext uri="{FF2B5EF4-FFF2-40B4-BE49-F238E27FC236}">
                <a16:creationId xmlns:a16="http://schemas.microsoft.com/office/drawing/2014/main" id="{20D35345-C103-417C-B0EC-8A4245A46ABB}"/>
              </a:ext>
            </a:extLst>
          </p:cNvPr>
          <p:cNvSpPr txBox="1"/>
          <p:nvPr/>
        </p:nvSpPr>
        <p:spPr>
          <a:xfrm>
            <a:off x="6452057" y="3968999"/>
            <a:ext cx="2140330" cy="369332"/>
          </a:xfrm>
          <a:prstGeom prst="rect">
            <a:avLst/>
          </a:prstGeom>
          <a:noFill/>
        </p:spPr>
        <p:txBody>
          <a:bodyPr wrap="none">
            <a:spAutoFit/>
          </a:bodyPr>
          <a:lstStyle/>
          <a:p>
            <a:r>
              <a:rPr lang="en-US" b="1" dirty="0"/>
              <a:t>LEN 300 mg + RIF</a:t>
            </a:r>
          </a:p>
        </p:txBody>
      </p:sp>
      <p:sp>
        <p:nvSpPr>
          <p:cNvPr id="6" name="Slide Number Placeholder 5">
            <a:extLst>
              <a:ext uri="{FF2B5EF4-FFF2-40B4-BE49-F238E27FC236}">
                <a16:creationId xmlns:a16="http://schemas.microsoft.com/office/drawing/2014/main" id="{B3BA4929-8542-4E32-9358-D69BD00BAD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16F37-D63B-443C-96C0-C234F1098F79}"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pic>
        <p:nvPicPr>
          <p:cNvPr id="7" name="Audio 6">
            <a:hlinkClick r:id="" action="ppaction://media"/>
            <a:extLst>
              <a:ext uri="{FF2B5EF4-FFF2-40B4-BE49-F238E27FC236}">
                <a16:creationId xmlns:a16="http://schemas.microsoft.com/office/drawing/2014/main" id="{AF9F350C-D0A7-47CC-8AA2-176955CBED1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2526827"/>
      </p:ext>
    </p:extLst>
  </p:cSld>
  <p:clrMapOvr>
    <a:masterClrMapping/>
  </p:clrMapOvr>
  <mc:AlternateContent xmlns:mc="http://schemas.openxmlformats.org/markup-compatibility/2006" xmlns:p14="http://schemas.microsoft.com/office/powerpoint/2010/main">
    <mc:Choice Requires="p14">
      <p:transition spd="slow" p14:dur="2000" advTm="19513"/>
    </mc:Choice>
    <mc:Fallback xmlns="">
      <p:transition spd="slow" advTm="19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1_Office Theme">
  <a:themeElements>
    <a:clrScheme name="Virtual CROI 2021 1">
      <a:dk1>
        <a:srgbClr val="231F20"/>
      </a:dk1>
      <a:lt1>
        <a:srgbClr val="FFFFFF"/>
      </a:lt1>
      <a:dk2>
        <a:srgbClr val="34558B"/>
      </a:dk2>
      <a:lt2>
        <a:srgbClr val="E7E6E6"/>
      </a:lt2>
      <a:accent1>
        <a:srgbClr val="34558B"/>
      </a:accent1>
      <a:accent2>
        <a:srgbClr val="F5B895"/>
      </a:accent2>
      <a:accent3>
        <a:srgbClr val="F3D5AD"/>
      </a:accent3>
      <a:accent4>
        <a:srgbClr val="A58D7F"/>
      </a:accent4>
      <a:accent5>
        <a:srgbClr val="B5C7D3"/>
      </a:accent5>
      <a:accent6>
        <a:srgbClr val="658DC6"/>
      </a:accent6>
      <a:hlink>
        <a:srgbClr val="34558B"/>
      </a:hlink>
      <a:folHlink>
        <a:srgbClr val="34558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Default Design">
  <a:themeElements>
    <a:clrScheme name="Custom 3">
      <a:dk1>
        <a:srgbClr val="000000"/>
      </a:dk1>
      <a:lt1>
        <a:srgbClr val="FFFFFF"/>
      </a:lt1>
      <a:dk2>
        <a:srgbClr val="CEC3B1"/>
      </a:dk2>
      <a:lt2>
        <a:srgbClr val="D5E8FA"/>
      </a:lt2>
      <a:accent1>
        <a:srgbClr val="7278B4"/>
      </a:accent1>
      <a:accent2>
        <a:srgbClr val="88AAD3"/>
      </a:accent2>
      <a:accent3>
        <a:srgbClr val="79A67F"/>
      </a:accent3>
      <a:accent4>
        <a:srgbClr val="306B7A"/>
      </a:accent4>
      <a:accent5>
        <a:srgbClr val="FFA004"/>
      </a:accent5>
      <a:accent6>
        <a:srgbClr val="DC460B"/>
      </a:accent6>
      <a:hlink>
        <a:srgbClr val="56C7AA"/>
      </a:hlink>
      <a:folHlink>
        <a:srgbClr val="59A8D1"/>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25000"/>
          </a:spcAft>
          <a:buClrTx/>
          <a:buSzTx/>
          <a:buFontTx/>
          <a:buChar char="•"/>
          <a:tabLst/>
          <a:defRPr kumimoji="0" lang="en-US" sz="3600" b="1"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25000"/>
          </a:spcAft>
          <a:buClrTx/>
          <a:buSzTx/>
          <a:buFontTx/>
          <a:buChar char="•"/>
          <a:tabLst/>
          <a:defRPr kumimoji="0" lang="en-US" sz="3600" b="1" i="0" u="none" strike="noStrike" cap="none" normalizeH="0" baseline="-25000" smtClean="0">
            <a:ln>
              <a:noFill/>
            </a:ln>
            <a:solidFill>
              <a:schemeClr val="tx1"/>
            </a:solidFill>
            <a:effectLst/>
            <a:latin typeface="Arial" charset="0"/>
          </a:defRPr>
        </a:defPPr>
      </a:lstStyle>
    </a:lnDef>
    <a:txDef>
      <a:spPr>
        <a:solidFill>
          <a:srgbClr val="FFFF00"/>
        </a:solidFill>
      </a:spPr>
      <a:bodyPr wrap="square" rtlCol="0" anchor="b">
        <a:noAutofit/>
      </a:bodyPr>
      <a:lstStyle>
        <a:defPPr>
          <a:defRPr sz="1200" dirty="0"/>
        </a:defPPr>
      </a:lstStyle>
    </a:tx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10105</TotalTime>
  <Words>2174</Words>
  <Application>Microsoft Office PowerPoint</Application>
  <PresentationFormat>Widescreen</PresentationFormat>
  <Paragraphs>281</Paragraphs>
  <Slides>15</Slides>
  <Notes>15</Notes>
  <HiddenSlides>0</HiddenSlides>
  <MMClips>15</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3</vt:i4>
      </vt:variant>
      <vt:variant>
        <vt:lpstr>Slide Titles</vt:lpstr>
      </vt:variant>
      <vt:variant>
        <vt:i4>15</vt:i4>
      </vt:variant>
    </vt:vector>
  </HeadingPairs>
  <TitlesOfParts>
    <vt:vector size="24" baseType="lpstr">
      <vt:lpstr>Arial</vt:lpstr>
      <vt:lpstr>Calibri</vt:lpstr>
      <vt:lpstr>Oriya MN</vt:lpstr>
      <vt:lpstr>Symbol</vt:lpstr>
      <vt:lpstr>1_Office Theme</vt:lpstr>
      <vt:lpstr>7_Default Design</vt:lpstr>
      <vt:lpstr>CS ChemDraw Drawing</vt:lpstr>
      <vt:lpstr>Prism 9</vt:lpstr>
      <vt:lpstr>Prism 8</vt:lpstr>
      <vt:lpstr>CLINICAL EVALUATION OF  DRUG INTERACTIONS WITH ORAL LENACAPAVIR AND PROBE DRUGS</vt:lpstr>
      <vt:lpstr>Lenacapavir (LEN): First-in-class HIV Capsid Inhibitor</vt:lpstr>
      <vt:lpstr>LEN Overview</vt:lpstr>
      <vt:lpstr>LEN DDI Liability and Study Objectives</vt:lpstr>
      <vt:lpstr>Study Design (Part 1): LEN as a Victim of DDIs</vt:lpstr>
      <vt:lpstr>Strong CYP3A/P-gp Inhibition Increased LEN Exposure by  ~ 2-fold</vt:lpstr>
      <vt:lpstr>P-gp and UGT1A1 More Important For Disposition of LEN Than CYP3A </vt:lpstr>
      <vt:lpstr>Study Design (Part 2): LEN as a Victim of DDIs</vt:lpstr>
      <vt:lpstr>85% Decrease in LEN AUC by Strong CYP3A/P-gp/UGT Induction</vt:lpstr>
      <vt:lpstr>Study Design (Part 3): LEN as a perpetrator of DDIs</vt:lpstr>
      <vt:lpstr>LEN 600 mg bid for 2 days, then q3d provides for supra-therapeutic exposure; conservative DDI liability assessment</vt:lpstr>
      <vt:lpstr>LEN is a Moderate Inhibitor of CYP3A:  3.3x (3.1–3.6x) Increase in MDZ AUC</vt:lpstr>
      <vt:lpstr>LEN Clinical DDI Profile</vt:lpstr>
      <vt:lpstr>LEN DDI Clinical Recommendations</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LEN DDI Profile: GS-US-200-4333</dc:title>
  <dc:creator>Mark Shelton (Contractor)</dc:creator>
  <cp:lastModifiedBy>Justin Lutz</cp:lastModifiedBy>
  <cp:revision>189</cp:revision>
  <dcterms:created xsi:type="dcterms:W3CDTF">2021-01-21T01:03:45Z</dcterms:created>
  <dcterms:modified xsi:type="dcterms:W3CDTF">2021-02-12T19:11:34Z</dcterms:modified>
</cp:coreProperties>
</file>