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90" r:id="rId2"/>
    <p:sldMasterId id="2147483812" r:id="rId3"/>
  </p:sldMasterIdLst>
  <p:notesMasterIdLst>
    <p:notesMasterId r:id="rId19"/>
  </p:notesMasterIdLst>
  <p:handoutMasterIdLst>
    <p:handoutMasterId r:id="rId20"/>
  </p:handoutMasterIdLst>
  <p:sldIdLst>
    <p:sldId id="448" r:id="rId4"/>
    <p:sldId id="508" r:id="rId5"/>
    <p:sldId id="488" r:id="rId6"/>
    <p:sldId id="507" r:id="rId7"/>
    <p:sldId id="435" r:id="rId8"/>
    <p:sldId id="499" r:id="rId9"/>
    <p:sldId id="483" r:id="rId10"/>
    <p:sldId id="492" r:id="rId11"/>
    <p:sldId id="505" r:id="rId12"/>
    <p:sldId id="495" r:id="rId13"/>
    <p:sldId id="503" r:id="rId14"/>
    <p:sldId id="443" r:id="rId15"/>
    <p:sldId id="444" r:id="rId16"/>
    <p:sldId id="406" r:id="rId17"/>
    <p:sldId id="489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4224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pos="2880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  <p15:guide id="9" orient="horz" pos="3264">
          <p15:clr>
            <a:srgbClr val="A4A3A4"/>
          </p15:clr>
        </p15:guide>
        <p15:guide id="10" orient="horz" pos="3887">
          <p15:clr>
            <a:srgbClr val="A4A3A4"/>
          </p15:clr>
        </p15:guide>
        <p15:guide id="11" pos="290">
          <p15:clr>
            <a:srgbClr val="A4A3A4"/>
          </p15:clr>
        </p15:guide>
        <p15:guide id="12" orient="horz" pos="3226">
          <p15:clr>
            <a:srgbClr val="A4A3A4"/>
          </p15:clr>
        </p15:guide>
        <p15:guide id="13" orient="horz" pos="13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uck01" initials="skc" lastIdx="80" clrIdx="0"/>
  <p:cmAuthor id="43" name="Ignacio Perez Valero" initials="IPV" lastIdx="2" clrIdx="43">
    <p:extLst/>
  </p:cmAuthor>
  <p:cmAuthor id="1" name="Hoa Chu" initials="HC" lastIdx="27" clrIdx="1"/>
  <p:cmAuthor id="44" name="Erik Berglund" initials="EB" lastIdx="4" clrIdx="44"/>
  <p:cmAuthor id="2" name="RenePierre Lorgeoux" initials="RL" lastIdx="38" clrIdx="2"/>
  <p:cmAuthor id="3" name="Ian McNicholl" initials="IM" lastIdx="27" clrIdx="3"/>
  <p:cmAuthor id="4" name="Hal Martin" initials="HM" lastIdx="3" clrIdx="4"/>
  <p:cmAuthor id="5" name="Yongwu Shao" initials="YS" lastIdx="1" clrIdx="5"/>
  <p:cmAuthor id="6" name="Richard Haubrich" initials="RH" lastIdx="34" clrIdx="6">
    <p:extLst/>
  </p:cmAuthor>
  <p:cmAuthor id="7" name="Richard Haubrich" initials="RH [2]" lastIdx="2" clrIdx="7">
    <p:extLst/>
  </p:cmAuthor>
  <p:cmAuthor id="8" name="Richard Haubrich" initials="RH [3]" lastIdx="1" clrIdx="8">
    <p:extLst/>
  </p:cmAuthor>
  <p:cmAuthor id="9" name="Richard Haubrich" initials="RH [4]" lastIdx="1" clrIdx="9">
    <p:extLst/>
  </p:cmAuthor>
  <p:cmAuthor id="10" name="Richard Haubrich" initials="RH [5]" lastIdx="1" clrIdx="10">
    <p:extLst/>
  </p:cmAuthor>
  <p:cmAuthor id="11" name="Richard Haubrich" initials="RH [6]" lastIdx="1" clrIdx="11">
    <p:extLst/>
  </p:cmAuthor>
  <p:cmAuthor id="12" name="Richard Haubrich" initials="RH [7]" lastIdx="1" clrIdx="12">
    <p:extLst/>
  </p:cmAuthor>
  <p:cmAuthor id="13" name="Richard Haubrich" initials="RH [8]" lastIdx="1" clrIdx="13">
    <p:extLst/>
  </p:cmAuthor>
  <p:cmAuthor id="14" name="Richard Haubrich" initials="RH [9]" lastIdx="1" clrIdx="14">
    <p:extLst/>
  </p:cmAuthor>
  <p:cmAuthor id="15" name="Richard Haubrich" initials="RH [10]" lastIdx="1" clrIdx="15">
    <p:extLst/>
  </p:cmAuthor>
  <p:cmAuthor id="16" name="David Piontkowsky" initials="DP" lastIdx="53" clrIdx="16"/>
  <p:cmAuthor id="17" name="Trevor Hawkins" initials="TH" lastIdx="4" clrIdx="17"/>
  <p:cmAuthor id="18" name="Joel Gallant" initials="JG" lastIdx="25" clrIdx="18"/>
  <p:cmAuthor id="19" name="Cal Cohen" initials="CC" lastIdx="7" clrIdx="19">
    <p:extLst/>
  </p:cmAuthor>
  <p:cmAuthor id="20" name="Cal Cohen" initials="CC [2]" lastIdx="1" clrIdx="20">
    <p:extLst/>
  </p:cmAuthor>
  <p:cmAuthor id="21" name="Cal Cohen" initials="CC [3]" lastIdx="1" clrIdx="21">
    <p:extLst/>
  </p:cmAuthor>
  <p:cmAuthor id="22" name="Cal Cohen" initials="CC [4]" lastIdx="1" clrIdx="22">
    <p:extLst/>
  </p:cmAuthor>
  <p:cmAuthor id="23" name="Cal Cohen" initials="CC [5]" lastIdx="1" clrIdx="23">
    <p:extLst/>
  </p:cmAuthor>
  <p:cmAuthor id="24" name="Cal Cohen" initials="CC [6]" lastIdx="1" clrIdx="24">
    <p:extLst/>
  </p:cmAuthor>
  <p:cmAuthor id="25" name="Cal Cohen" initials="CC [7]" lastIdx="1" clrIdx="25">
    <p:extLst/>
  </p:cmAuthor>
  <p:cmAuthor id="26" name="Cal Cohen" initials="CC [8]" lastIdx="1" clrIdx="26">
    <p:extLst/>
  </p:cmAuthor>
  <p:cmAuthor id="27" name="Cal Cohen" initials="CC [9]" lastIdx="1" clrIdx="27">
    <p:extLst/>
  </p:cmAuthor>
  <p:cmAuthor id="28" name="Cal Cohen" initials="CC [10]" lastIdx="1" clrIdx="28">
    <p:extLst/>
  </p:cmAuthor>
  <p:cmAuthor id="29" name="Cal Cohen" initials="CC [11]" lastIdx="1" clrIdx="29">
    <p:extLst/>
  </p:cmAuthor>
  <p:cmAuthor id="30" name="Cal Cohen" initials="CC [12]" lastIdx="1" clrIdx="30">
    <p:extLst/>
  </p:cmAuthor>
  <p:cmAuthor id="31" name="Cal Cohen" initials="CC [13]" lastIdx="1" clrIdx="31">
    <p:extLst/>
  </p:cmAuthor>
  <p:cmAuthor id="32" name="Cal Cohen" initials="CC [14]" lastIdx="1" clrIdx="32">
    <p:extLst/>
  </p:cmAuthor>
  <p:cmAuthor id="33" name="Cal Cohen" initials="CC [15]" lastIdx="1" clrIdx="33">
    <p:extLst/>
  </p:cmAuthor>
  <p:cmAuthor id="34" name="Cal Cohen" initials="CC [16]" lastIdx="1" clrIdx="34">
    <p:extLst/>
  </p:cmAuthor>
  <p:cmAuthor id="35" name="Cal Cohen" initials="CC [17]" lastIdx="1" clrIdx="35">
    <p:extLst/>
  </p:cmAuthor>
  <p:cmAuthor id="36" name="Cal Cohen" initials="CC [18]" lastIdx="1" clrIdx="36">
    <p:extLst/>
  </p:cmAuthor>
  <p:cmAuthor id="37" name="Cal Cohen" initials="CC [19]" lastIdx="1" clrIdx="37">
    <p:extLst/>
  </p:cmAuthor>
  <p:cmAuthor id="38" name="Cal Cohen" initials="CC [20]" lastIdx="1" clrIdx="38">
    <p:extLst/>
  </p:cmAuthor>
  <p:cmAuthor id="39" name="Nicolas Margot" initials="NM" lastIdx="3" clrIdx="39"/>
  <p:cmAuthor id="40" name="Erin Quirk" initials="EQ" lastIdx="8" clrIdx="40"/>
  <p:cmAuthor id="41" name="Christian Callebaut" initials="CC" lastIdx="3" clrIdx="41"/>
  <p:cmAuthor id="42" name="Lauren Temme" initials="LT" lastIdx="26" clrIdx="4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BA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5017" autoAdjust="0"/>
  </p:normalViewPr>
  <p:slideViewPr>
    <p:cSldViewPr snapToGrid="0">
      <p:cViewPr varScale="1">
        <p:scale>
          <a:sx n="65" d="100"/>
          <a:sy n="65" d="100"/>
        </p:scale>
        <p:origin x="-282" y="-114"/>
      </p:cViewPr>
      <p:guideLst>
        <p:guide orient="horz" pos="2160"/>
        <p:guide orient="horz" pos="960"/>
        <p:guide orient="horz" pos="3888"/>
        <p:guide orient="horz" pos="4224"/>
        <p:guide orient="horz" pos="288"/>
        <p:guide orient="horz" pos="3264"/>
        <p:guide orient="horz" pos="3887"/>
        <p:guide orient="horz" pos="3226"/>
        <p:guide orient="horz" pos="1341"/>
        <p:guide pos="2880"/>
        <p:guide pos="288"/>
        <p:guide pos="5472"/>
        <p:guide pos="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091" y="-91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HGR
(All with M184V/I)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3-2840-ACE3-EBF818E7735D}"/>
              </c:ext>
            </c:extLst>
          </c:dPt>
          <c:dPt>
            <c:idx val="1"/>
            <c:bubble3D val="0"/>
            <c:spPr>
              <a:solidFill>
                <a:srgbClr val="5EBA2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3-2840-ACE3-EBF818E7735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With NNRTI-R</c:v>
                </c:pt>
                <c:pt idx="1">
                  <c:v>No NNRTI-R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13-2840-ACE3-EBF818E7735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Archive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5EBA2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B2-B740-892A-8B245E1674BD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B2-B740-892A-8B245E1674BD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B2-B740-892A-8B245E1674BD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B2-B740-892A-8B245E1674BD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M184V/I only</c:v>
                </c:pt>
                <c:pt idx="1">
                  <c:v>Double</c:v>
                </c:pt>
                <c:pt idx="2">
                  <c:v>NNRTI-R only</c:v>
                </c:pt>
                <c:pt idx="3">
                  <c:v>WT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2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B2-B740-892A-8B245E1674B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76084432464596E-2"/>
          <c:y val="8.1984086859747701E-2"/>
          <c:w val="0.80042210809327097"/>
          <c:h val="0.7076970584781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Switch Group (n=242)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4406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C3-42F1-94C5-FD7CBABD35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C3-42F1-94C5-FD7CBABD35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C3-42F1-94C5-FD7CBABD35E6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4407">
                <a:noFill/>
              </a:ln>
            </c:spPr>
            <c:txPr>
              <a:bodyPr/>
              <a:lstStyle/>
              <a:p>
                <a:pPr>
                  <a:defRPr sz="1398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HIV RNA &lt; 50 copies/mL</c:v>
                </c:pt>
                <c:pt idx="1">
                  <c:v>HIV RNA &gt; 50 copies/mL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C3-42F1-94C5-FD7CBABD35E6}"/>
            </c:ext>
          </c:extLst>
        </c:ser>
        <c:ser>
          <c:idx val="1"/>
          <c:order val="1"/>
          <c:spPr>
            <a:solidFill>
              <a:schemeClr val="accent5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2F-FB40-89C4-C2A5465300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2F-FB40-89C4-C2A5465300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Sheet1!$C$4:$D$4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2F-FB40-89C4-C2A546530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1478153344"/>
        <c:axId val="1480573696"/>
      </c:barChart>
      <c:catAx>
        <c:axId val="147815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0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4805736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480573696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0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8" b="1" i="0" u="none" strike="noStrike" baseline="0">
                <a:solidFill>
                  <a:schemeClr val="tx1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478153344"/>
        <c:crosses val="autoZero"/>
        <c:crossBetween val="between"/>
        <c:majorUnit val="20"/>
        <c:minorUnit val="10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4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0.69486</cdr:x>
      <cdr:y>0.79333</cdr:y>
    </cdr:from>
    <cdr:to>
      <cdr:x>0.82983</cdr:x>
      <cdr:y>0.84641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4315267" y="2897900"/>
          <a:ext cx="838200" cy="1938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/>
            <a:t>W24</a:t>
          </a:r>
        </a:p>
      </cdr:txBody>
    </cdr:sp>
  </cdr:relSizeAnchor>
  <cdr:relSizeAnchor xmlns:cdr="http://schemas.openxmlformats.org/drawingml/2006/chartDrawing">
    <cdr:from>
      <cdr:x>0.56443</cdr:x>
      <cdr:y>0.79221</cdr:y>
    </cdr:from>
    <cdr:to>
      <cdr:x>0.6994</cdr:x>
      <cdr:y>0.84529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505268" y="2893821"/>
          <a:ext cx="838200" cy="1938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400" dirty="0"/>
            <a:t>W12</a:t>
          </a:r>
        </a:p>
      </cdr:txBody>
    </cdr:sp>
  </cdr:relSizeAnchor>
  <cdr:relSizeAnchor xmlns:cdr="http://schemas.openxmlformats.org/drawingml/2006/chartDrawing">
    <cdr:from>
      <cdr:x>0.13422</cdr:x>
      <cdr:y>0.93691</cdr:y>
    </cdr:from>
    <cdr:to>
      <cdr:x>0.45584</cdr:x>
      <cdr:y>0.98999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3532" y="3422362"/>
          <a:ext cx="1997342" cy="1938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en-US" sz="1400" dirty="0"/>
            <a:t>HIV RNA &lt; 50 copies/mL</a:t>
          </a:r>
        </a:p>
      </cdr:txBody>
    </cdr:sp>
  </cdr:relSizeAnchor>
  <cdr:relSizeAnchor xmlns:cdr="http://schemas.openxmlformats.org/drawingml/2006/chartDrawing">
    <cdr:from>
      <cdr:x>0.5489</cdr:x>
      <cdr:y>0.93691</cdr:y>
    </cdr:from>
    <cdr:to>
      <cdr:x>0.86948</cdr:x>
      <cdr:y>0.98999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08823" y="3422362"/>
          <a:ext cx="1990930" cy="1938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400" dirty="0"/>
            <a:t>HIV RNA ≥ 50 copies/mL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0663" y="619125"/>
            <a:ext cx="4029075" cy="3022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360" y="3873500"/>
            <a:ext cx="6075680" cy="4958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73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435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3118" tIns="46560" rIns="93118" bIns="46560" numCol="1" anchorCtr="0" compatLnSpc="1">
            <a:prstTxWarp prst="textNoShape">
              <a:avLst/>
            </a:prstTxWarp>
          </a:bodyPr>
          <a:lstStyle/>
          <a:p>
            <a:pPr defTabSz="957481" fontAlgn="base">
              <a:spcBef>
                <a:spcPct val="0"/>
              </a:spcBef>
              <a:spcAft>
                <a:spcPct val="0"/>
              </a:spcAft>
            </a:pPr>
            <a:fld id="{7840A390-7B51-41BB-9F2C-5C6B517198C1}" type="slidenum">
              <a:rPr lang="en-US" altLang="en-US">
                <a:solidFill>
                  <a:srgbClr val="000000"/>
                </a:solidFill>
                <a:latin typeface="Calibri"/>
                <a:cs typeface="Arial" charset="0"/>
              </a:rPr>
              <a:pPr defTabSz="957481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2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9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7" name="Rectangle 7"/>
          <p:cNvSpPr txBox="1">
            <a:spLocks noGrp="1" noChangeArrowheads="1"/>
          </p:cNvSpPr>
          <p:nvPr/>
        </p:nvSpPr>
        <p:spPr bwMode="auto">
          <a:xfrm>
            <a:off x="3884031" y="8684933"/>
            <a:ext cx="2972422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5" rIns="93073" bIns="46535" anchor="b"/>
          <a:lstStyle>
            <a:lvl1pPr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37A6D8A-5F37-4E31-9BF9-63CFF2D2C46F}" type="slidenum"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18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1879" name="Rectangle 3"/>
          <p:cNvSpPr>
            <a:spLocks noGrp="1"/>
          </p:cNvSpPr>
          <p:nvPr>
            <p:ph type="body" idx="1"/>
          </p:nvPr>
        </p:nvSpPr>
        <p:spPr bwMode="auto">
          <a:xfrm>
            <a:off x="913164" y="4344030"/>
            <a:ext cx="5031684" cy="41129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066" tIns="46533" rIns="93066" bIns="46533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99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8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dirty="0">
              <a:latin typeface="Arial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1B7550-448A-0442-ACB0-9C0E22455065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977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8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46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9144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4191000"/>
            <a:ext cx="78486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1" y="4191000"/>
            <a:ext cx="1262063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69" y="1981200"/>
            <a:ext cx="6561831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3" y="4724400"/>
            <a:ext cx="6567487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4495800"/>
            <a:ext cx="9144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4191000"/>
            <a:ext cx="78486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-1" y="4191000"/>
            <a:ext cx="1262063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38D4-8C5F-459F-A40B-9D661F900336}" type="datetime1">
              <a:rPr lang="en-US" smtClean="0"/>
              <a:t>7/23/2018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39624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4089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098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44DD-679A-40D3-8399-EF9C34627916}" type="datetime1">
              <a:rPr lang="en-US" smtClean="0"/>
              <a:t>7/23/2018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EA21-E99D-4CC0-BB87-33DBCAE525BB}" type="datetime1">
              <a:rPr lang="en-US" smtClean="0"/>
              <a:t>7/23/2018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3A0AD2-A84D-412B-944D-856EF551AE2F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6219-472F-4C4F-BCD5-CF779ADE2DAF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59436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62BA-6B03-4261-A7F0-D9E47EB1C913}" type="datetime1">
              <a:rPr lang="en-US" smtClean="0"/>
              <a:t>7/23/2018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0"/>
            <a:ext cx="59436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695A-5079-40AE-8F08-9FB20ED1EE2F}" type="datetime1">
              <a:rPr lang="en-US" smtClean="0"/>
              <a:t>7/23/2018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2274-598C-486B-B123-C32DB1B4A59B}" type="datetime1">
              <a:rPr lang="en-US" smtClean="0"/>
              <a:t>7/23/2018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97298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5484-7E11-4D63-A351-63239B5F8E44}" type="datetime1">
              <a:rPr lang="en-US" smtClean="0"/>
              <a:t>7/23/2018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81073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E316-D260-4BDE-88B9-20773EC4FEB1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44938" y="6537325"/>
            <a:ext cx="609600" cy="168275"/>
          </a:xfrm>
        </p:spPr>
        <p:txBody>
          <a:bodyPr/>
          <a:lstStyle/>
          <a:p>
            <a:fld id="{23608FE0-1878-4473-BC7A-8428856A701C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537325"/>
            <a:ext cx="3048000" cy="1645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9150" y="6537325"/>
            <a:ext cx="247650" cy="168275"/>
          </a:xfrm>
        </p:spPr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89136" y="0"/>
            <a:ext cx="77359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457200"/>
            <a:ext cx="6858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71628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88C-E557-4E28-AF44-DBD14F4C6F01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8561F-BBCB-41E7-B316-FB32C8044A95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9144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295400" y="4191000"/>
            <a:ext cx="78486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1" y="4191000"/>
            <a:ext cx="1262063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69" y="1981200"/>
            <a:ext cx="6561831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3" y="4724400"/>
            <a:ext cx="6567487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4495800"/>
            <a:ext cx="9144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4191000"/>
            <a:ext cx="78486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-1" y="4191000"/>
            <a:ext cx="1262063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1757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44938" y="6537325"/>
            <a:ext cx="609600" cy="168275"/>
          </a:xfrm>
        </p:spPr>
        <p:txBody>
          <a:bodyPr/>
          <a:lstStyle/>
          <a:p>
            <a:fld id="{23608FE0-1878-4473-BC7A-8428856A701C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537325"/>
            <a:ext cx="3048000" cy="1645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9150" y="6537325"/>
            <a:ext cx="247650" cy="168275"/>
          </a:xfr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4052"/>
      </p:ext>
    </p:extLst>
  </p:cSld>
  <p:clrMapOvr>
    <a:masterClrMapping/>
  </p:clrMapOvr>
  <p:hf hdr="0" dt="0"/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BC98-87B0-4CBB-BA11-94DE24705C0C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07696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FE62AC-C72D-43DF-9B97-4A42A6E3CBBA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258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8561F-BBCB-41E7-B316-FB32C8044A95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980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69" y="2057400"/>
            <a:ext cx="6561831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3423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769" y="2514600"/>
            <a:ext cx="6561831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752600"/>
            <a:ext cx="65532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25910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1F0-5A5D-490C-9707-BE54EDD31F7B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1278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BC98-87B0-4CBB-BA11-94DE24705C0C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93060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F21-1541-48F3-BC99-D55C1170E3E0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731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38D4-8C5F-459F-A40B-9D661F900336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39624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8463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098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44DD-679A-40D3-8399-EF9C34627916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978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EA21-E99D-4CC0-BB87-33DBCAE525BB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7826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3A0AD2-A84D-412B-944D-856EF551AE2F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55531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6219-472F-4C4F-BCD5-CF779ADE2DAF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4845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59436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62BA-6B03-4261-A7F0-D9E47EB1C913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9417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0"/>
            <a:ext cx="59436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695A-5079-40AE-8F08-9FB20ED1EE2F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44279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2274-598C-486B-B123-C32DB1B4A59B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80422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5484-7E11-4D63-A351-63239B5F8E44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97735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FE62AC-C72D-43DF-9B97-4A42A6E3CBBA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E316-D260-4BDE-88B9-20773EC4FEB1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94295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89136" y="0"/>
            <a:ext cx="77359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457200"/>
            <a:ext cx="6858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71628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F88C-E557-4E28-AF44-DBD14F4C6F01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57162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8561F-BBCB-41E7-B316-FB32C8044A95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76094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0" y="4495800"/>
            <a:ext cx="9144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1295400" y="4191000"/>
            <a:ext cx="78486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-1" y="4191000"/>
            <a:ext cx="1262063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69" y="1981200"/>
            <a:ext cx="6561831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3" y="4724400"/>
            <a:ext cx="6567487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2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48200" y="6537325"/>
            <a:ext cx="6096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0" y="6537325"/>
            <a:ext cx="3048000" cy="164592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9150" y="6537325"/>
            <a:ext cx="247650" cy="168275"/>
          </a:xfrm>
        </p:spPr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5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990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FF330-3CE5-4C6C-94AD-F1535220CDC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47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32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69" y="2057400"/>
            <a:ext cx="6561831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026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769" y="2514600"/>
            <a:ext cx="6561831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752600"/>
            <a:ext cx="65532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4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54546"/>
            <a:ext cx="82296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8561F-BBCB-41E7-B316-FB32C8044A95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52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3962400"/>
            <a:ext cx="393192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77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524000"/>
            <a:ext cx="393192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098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90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EE5-600E-4D8A-B144-C77E21D64C7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09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35843-3A41-49AA-8959-56EE1A31B5E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30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77-BEF6-4945-A8E2-C7505FF67B5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6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59436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38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0"/>
            <a:ext cx="59436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524000"/>
            <a:ext cx="21336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04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2286000"/>
            <a:ext cx="3959352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524000"/>
            <a:ext cx="3959352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3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69" y="2057400"/>
            <a:ext cx="6561831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2286000"/>
            <a:ext cx="260604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524000"/>
            <a:ext cx="260604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509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984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89136" y="0"/>
            <a:ext cx="77359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457200"/>
            <a:ext cx="6858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71628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9F0-7295-44DB-960D-276BD8CAF7C5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769" y="2514600"/>
            <a:ext cx="6561831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4106174"/>
            <a:ext cx="6567486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752600"/>
            <a:ext cx="65532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877574"/>
            <a:ext cx="9144000" cy="2980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95400" y="3801374"/>
            <a:ext cx="78486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3" y="3801374"/>
            <a:ext cx="1262063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1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E1F0-5A5D-490C-9707-BE54EDD31F7B}" type="datetime1">
              <a:rPr lang="en-US" smtClean="0"/>
              <a:t>7/23/2018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2F21-1541-48F3-BC99-D55C1170E3E0}" type="datetime1">
              <a:rPr lang="en-US" smtClean="0"/>
              <a:t>7/23/2018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524000"/>
            <a:ext cx="260604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2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1488" y="1202527"/>
            <a:ext cx="8672512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" y="1202527"/>
            <a:ext cx="442913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7644938" y="6537325"/>
            <a:ext cx="6096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84677D7-CD19-497B-A166-E031555359A4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37325"/>
            <a:ext cx="3048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Author’s Last Name, Conference Name, Year, Presentation #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BD5F9E-BC76-487B-A2BC-019AD28A1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3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1488" y="1202527"/>
            <a:ext cx="8672512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202527"/>
            <a:ext cx="442913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7644938" y="6537325"/>
            <a:ext cx="6096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84677D7-CD19-497B-A166-E031555359A4}" type="datetime1">
              <a:rPr lang="en-US" smtClean="0">
                <a:solidFill>
                  <a:prstClr val="black"/>
                </a:solidFill>
              </a:rPr>
              <a:pPr/>
              <a:t>7/23/2018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37325"/>
            <a:ext cx="3048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1488" y="1202527"/>
            <a:ext cx="8672512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202527"/>
            <a:ext cx="442913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436"/>
            <a:ext cx="82296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537325"/>
            <a:ext cx="6096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A2B3B8-E6F5-41A9-BBCD-31FB41464D3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7/23/2018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0" y="6537325"/>
            <a:ext cx="3048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Author’s Last Name, Conference Name, Year, Presentation #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BD5F9E-BC76-487B-A2BC-019AD28A14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960119" y="1053548"/>
            <a:ext cx="7854697" cy="2832652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A Phase 3b Open-Label Pilot Study to Evaluate Switching to Elvitegravir/Cobicistat/Emtricitabine/Tenofovir Alafenamide (E/C/F/TAF) Single-Tablet Regimen in Virologically-Suppressed HIV-1 Infected Adults Harboring the NRTI Resistance Mutation M184V and/or M184I </a:t>
            </a:r>
            <a:br>
              <a:rPr lang="en-US" altLang="en-US" sz="2400" dirty="0">
                <a:solidFill>
                  <a:schemeClr val="accent1"/>
                </a:solidFill>
              </a:rPr>
            </a:br>
            <a:r>
              <a:rPr lang="en-US" altLang="en-US" sz="2400" dirty="0">
                <a:solidFill>
                  <a:schemeClr val="accent1"/>
                </a:solidFill>
              </a:rPr>
              <a:t>(GS-US-292-1824): </a:t>
            </a:r>
            <a:r>
              <a:rPr lang="en-US" altLang="en-US" sz="2400" dirty="0" smtClean="0">
                <a:solidFill>
                  <a:schemeClr val="accent1"/>
                </a:solidFill>
              </a:rPr>
              <a:t>Week </a:t>
            </a:r>
            <a:r>
              <a:rPr lang="en-US" altLang="en-US" sz="2400" dirty="0">
                <a:solidFill>
                  <a:schemeClr val="accent1"/>
                </a:solidFill>
              </a:rPr>
              <a:t>24 Results</a:t>
            </a:r>
            <a:r>
              <a:rPr lang="en-CA" altLang="en-US" sz="2400" dirty="0">
                <a:solidFill>
                  <a:schemeClr val="accent1"/>
                </a:solidFill>
              </a:rPr>
              <a:t/>
            </a:r>
            <a:br>
              <a:rPr lang="en-CA" altLang="en-US" sz="2400" dirty="0">
                <a:solidFill>
                  <a:schemeClr val="accent1"/>
                </a:solidFill>
              </a:rPr>
            </a:b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1113" y="4724400"/>
            <a:ext cx="6968365" cy="990600"/>
          </a:xfrm>
        </p:spPr>
        <p:txBody>
          <a:bodyPr/>
          <a:lstStyle/>
          <a:p>
            <a:r>
              <a:rPr lang="en-US" sz="2000" dirty="0"/>
              <a:t>Perez-Valero I, </a:t>
            </a:r>
            <a:r>
              <a:rPr lang="en-US" sz="2000" dirty="0" err="1"/>
              <a:t>Llibre</a:t>
            </a:r>
            <a:r>
              <a:rPr lang="en-US" sz="2000" dirty="0"/>
              <a:t> JM, </a:t>
            </a:r>
            <a:r>
              <a:rPr lang="en-US" sz="2000" dirty="0" err="1"/>
              <a:t>Lazzarin</a:t>
            </a:r>
            <a:r>
              <a:rPr lang="en-US" sz="2000" dirty="0"/>
              <a:t> A, di </a:t>
            </a:r>
            <a:r>
              <a:rPr lang="en-US" sz="2000" dirty="0" err="1"/>
              <a:t>Perri</a:t>
            </a:r>
            <a:r>
              <a:rPr lang="en-US" sz="2000" dirty="0"/>
              <a:t> G, Pulido F, Molina JM, Esser S, McNicholl IR, Lorgeoux RP, Margot N, Shao Y, Piontkowsky D, Das M, Haubrich R.</a:t>
            </a:r>
          </a:p>
        </p:txBody>
      </p:sp>
    </p:spTree>
    <p:extLst>
      <p:ext uri="{BB962C8B-B14F-4D97-AF65-F5344CB8AC3E}">
        <p14:creationId xmlns:p14="http://schemas.microsoft.com/office/powerpoint/2010/main" val="5250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Resistance (n=37)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7123"/>
            <a:ext cx="8229600" cy="1219200"/>
          </a:xfrm>
        </p:spPr>
        <p:txBody>
          <a:bodyPr/>
          <a:lstStyle/>
          <a:p>
            <a:r>
              <a:rPr lang="en-US" sz="1800" dirty="0"/>
              <a:t>Historical genotype: All participants had M184V/I</a:t>
            </a:r>
          </a:p>
          <a:p>
            <a:pPr lvl="1"/>
            <a:r>
              <a:rPr lang="en-US" sz="1600" dirty="0"/>
              <a:t>Approximately half of participants also have NNRTI-R </a:t>
            </a:r>
            <a:r>
              <a:rPr lang="en-US" sz="1600" dirty="0" smtClean="0"/>
              <a:t>HIV-1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9124" y="1968100"/>
            <a:ext cx="4168076" cy="3022600"/>
            <a:chOff x="99124" y="1524000"/>
            <a:chExt cx="4168076" cy="3022600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1524000"/>
              <a:ext cx="3810000" cy="3022600"/>
              <a:chOff x="621062" y="1859865"/>
              <a:chExt cx="3810000" cy="3022600"/>
            </a:xfrm>
          </p:grpSpPr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2980022487"/>
                  </p:ext>
                </p:extLst>
              </p:nvPr>
            </p:nvGraphicFramePr>
            <p:xfrm>
              <a:off x="621062" y="1859865"/>
              <a:ext cx="3810000" cy="3022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" name="Rectangle 3"/>
              <p:cNvSpPr/>
              <p:nvPr/>
            </p:nvSpPr>
            <p:spPr>
              <a:xfrm>
                <a:off x="1328778" y="2886670"/>
                <a:ext cx="10438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M184V/I</a:t>
                </a:r>
              </a:p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only</a:t>
                </a:r>
              </a:p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n=18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39679" y="2886670"/>
                <a:ext cx="126829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M184V/I</a:t>
                </a:r>
              </a:p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+NNRTI-R</a:t>
                </a:r>
              </a:p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n=19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99124" y="1524000"/>
              <a:ext cx="1236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>
                  <a:solidFill>
                    <a:prstClr val="black"/>
                  </a:solidFill>
                </a:rPr>
                <a:t>Historical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40370" y="2001221"/>
            <a:ext cx="4665510" cy="3328995"/>
            <a:chOff x="4287970" y="1600200"/>
            <a:chExt cx="4665510" cy="3328995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796194904"/>
                </p:ext>
              </p:extLst>
            </p:nvPr>
          </p:nvGraphicFramePr>
          <p:xfrm>
            <a:off x="4658300" y="1635466"/>
            <a:ext cx="3647500" cy="2986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6813150" y="4559863"/>
              <a:ext cx="2140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NNRTI-R only n=2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6400" y="2782668"/>
              <a:ext cx="7168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WT</a:t>
              </a:r>
            </a:p>
            <a:p>
              <a:r>
                <a:rPr lang="en-US" b="1" dirty="0">
                  <a:solidFill>
                    <a:prstClr val="black"/>
                  </a:solidFill>
                </a:rPr>
                <a:t>n=19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0610" y="2029015"/>
              <a:ext cx="104387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M184V/I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only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n=8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85961" y="3029010"/>
              <a:ext cx="126829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M184V/I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+NNRTI-R</a:t>
              </a:r>
            </a:p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n=8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6781800" y="4191000"/>
              <a:ext cx="124488" cy="34873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287970" y="1600200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err="1" smtClean="0">
                  <a:solidFill>
                    <a:prstClr val="black"/>
                  </a:solidFill>
                </a:rPr>
                <a:t>Proviral</a:t>
              </a:r>
              <a:r>
                <a:rPr lang="en-US" b="1" u="sng" dirty="0" smtClean="0">
                  <a:solidFill>
                    <a:prstClr val="black"/>
                  </a:solidFill>
                </a:rPr>
                <a:t> DNA</a:t>
              </a:r>
              <a:endParaRPr lang="en-US" b="1" u="sng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2" descr="Image result for paper st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95" y="1276150"/>
            <a:ext cx="946205" cy="8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26271" r="75808" b="66289"/>
          <a:stretch/>
        </p:blipFill>
        <p:spPr bwMode="auto">
          <a:xfrm>
            <a:off x="5769124" y="1381996"/>
            <a:ext cx="1698476" cy="55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"/>
          <p:cNvSpPr txBox="1">
            <a:spLocks noGrp="1"/>
          </p:cNvSpPr>
          <p:nvPr>
            <p:ph type="body" sz="quarter" idx="13"/>
          </p:nvPr>
        </p:nvSpPr>
        <p:spPr bwMode="auto">
          <a:xfrm>
            <a:off x="457200" y="154546"/>
            <a:ext cx="8229600" cy="30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151" y="6058576"/>
            <a:ext cx="78162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Proviral</a:t>
            </a:r>
            <a:r>
              <a:rPr lang="en-US" sz="2000" dirty="0" smtClean="0"/>
              <a:t> DNA </a:t>
            </a:r>
            <a:r>
              <a:rPr lang="en-US" sz="2000" dirty="0"/>
              <a:t>resistance </a:t>
            </a:r>
            <a:r>
              <a:rPr lang="en-US" sz="2000" dirty="0" smtClean="0"/>
              <a:t>testing failed to detect known </a:t>
            </a:r>
            <a:br>
              <a:rPr lang="en-US" sz="2000" dirty="0" smtClean="0"/>
            </a:br>
            <a:r>
              <a:rPr lang="en-US" sz="2000" dirty="0" smtClean="0"/>
              <a:t>M184V/I and NNRTI-R seen on historical genotype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75605" y="5650558"/>
            <a:ext cx="8229600" cy="464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Proviral</a:t>
            </a:r>
            <a:r>
              <a:rPr lang="en-US" sz="1800" dirty="0" smtClean="0"/>
              <a:t> DNA: M184V/I detected in less than half of participants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21" y="721575"/>
            <a:ext cx="8097124" cy="450304"/>
          </a:xfrm>
        </p:spPr>
        <p:txBody>
          <a:bodyPr/>
          <a:lstStyle/>
          <a:p>
            <a:r>
              <a:rPr lang="en-US" altLang="en-US" dirty="0"/>
              <a:t>Pure Virologic Response (</a:t>
            </a:r>
            <a:r>
              <a:rPr lang="en-CA" altLang="en-US" dirty="0"/>
              <a:t>HIV RNA &lt; 50 copies/mL</a:t>
            </a:r>
            <a:r>
              <a:rPr lang="en-US" altLang="en-US" dirty="0"/>
              <a:t>) at Week 12 and Week 24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33118"/>
              </p:ext>
            </p:extLst>
          </p:nvPr>
        </p:nvGraphicFramePr>
        <p:xfrm>
          <a:off x="1619250" y="1544892"/>
          <a:ext cx="6210300" cy="365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4180" name="Text Box 37"/>
          <p:cNvSpPr txBox="1">
            <a:spLocks noChangeArrowheads="1"/>
          </p:cNvSpPr>
          <p:nvPr/>
        </p:nvSpPr>
        <p:spPr bwMode="auto">
          <a:xfrm rot="-5400000">
            <a:off x="-107949" y="2831634"/>
            <a:ext cx="3186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en-US" sz="1400" b="1" dirty="0">
                <a:solidFill>
                  <a:srgbClr val="000000"/>
                </a:solidFill>
                <a:ea typeface="MS PGothic"/>
                <a:cs typeface="Arial" charset="0"/>
              </a:rPr>
              <a:t>Percent of Participants with HIV-1 RNA &lt;50 copies/mL</a:t>
            </a:r>
          </a:p>
        </p:txBody>
      </p:sp>
      <p:sp>
        <p:nvSpPr>
          <p:cNvPr id="434181" name="TextBox 1"/>
          <p:cNvSpPr txBox="1">
            <a:spLocks noChangeArrowheads="1"/>
          </p:cNvSpPr>
          <p:nvPr/>
        </p:nvSpPr>
        <p:spPr bwMode="auto">
          <a:xfrm>
            <a:off x="426719" y="5546211"/>
            <a:ext cx="8202244" cy="10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Two </a:t>
            </a:r>
            <a:r>
              <a:rPr lang="en-US" sz="1600" dirty="0" smtClean="0"/>
              <a:t>participants each experienced a single viral blip (69 and 93 copies/mL)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Week </a:t>
            </a:r>
            <a:r>
              <a:rPr lang="en-US" sz="1600" b="1" dirty="0">
                <a:solidFill>
                  <a:srgbClr val="000000"/>
                </a:solidFill>
              </a:rPr>
              <a:t>12 </a:t>
            </a:r>
            <a:r>
              <a:rPr lang="en-US" sz="1600" b="1" dirty="0" smtClean="0">
                <a:solidFill>
                  <a:srgbClr val="000000"/>
                </a:solidFill>
              </a:rPr>
              <a:t>(Primary) and Week 24 PVR Analyses: </a:t>
            </a:r>
            <a:endParaRPr lang="en-US" sz="16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No virological failures or emergence of new </a:t>
            </a:r>
            <a:r>
              <a:rPr lang="en-US" sz="1600" dirty="0" smtClean="0">
                <a:solidFill>
                  <a:srgbClr val="000000"/>
                </a:solidFill>
              </a:rPr>
              <a:t>resistance 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4184" name="TextBox 2"/>
          <p:cNvSpPr txBox="1">
            <a:spLocks noChangeArrowheads="1"/>
          </p:cNvSpPr>
          <p:nvPr/>
        </p:nvSpPr>
        <p:spPr bwMode="auto">
          <a:xfrm>
            <a:off x="2627500" y="4667250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000000"/>
                </a:solidFill>
              </a:rPr>
              <a:t>37/37)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34185" name="TextBox 13"/>
          <p:cNvSpPr txBox="1">
            <a:spLocks noChangeArrowheads="1"/>
          </p:cNvSpPr>
          <p:nvPr/>
        </p:nvSpPr>
        <p:spPr bwMode="auto">
          <a:xfrm>
            <a:off x="6010717" y="4686180"/>
            <a:ext cx="685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(0/37)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479734" y="4675385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000000"/>
                </a:solidFill>
              </a:rPr>
              <a:t>37/37)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223298" y="4686300"/>
            <a:ext cx="685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(0/37)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3253" y="4444810"/>
            <a:ext cx="838200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W12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1453" y="4445380"/>
            <a:ext cx="838200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W24</a:t>
            </a:r>
          </a:p>
        </p:txBody>
      </p:sp>
    </p:spTree>
    <p:extLst>
      <p:ext uri="{BB962C8B-B14F-4D97-AF65-F5344CB8AC3E}">
        <p14:creationId xmlns:p14="http://schemas.microsoft.com/office/powerpoint/2010/main" val="6544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Text Box 65"/>
          <p:cNvSpPr txBox="1">
            <a:spLocks noChangeArrowheads="1"/>
          </p:cNvSpPr>
          <p:nvPr/>
        </p:nvSpPr>
        <p:spPr bwMode="auto">
          <a:xfrm>
            <a:off x="228600" y="6477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endParaRPr lang="en-US" baseline="-25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1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Adverse Events (AEs)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8A834-8319-493B-B881-B021415D2D0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1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9281"/>
              </p:ext>
            </p:extLst>
          </p:nvPr>
        </p:nvGraphicFramePr>
        <p:xfrm>
          <a:off x="235386" y="1596955"/>
          <a:ext cx="8630317" cy="242505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6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5060">
                  <a:extLst>
                    <a:ext uri="{9D8B030D-6E8A-4147-A177-3AD203B41FA5}">
                      <a16:colId xmlns:a16="http://schemas.microsoft.com/office/drawing/2014/main" xmlns="" val="15991391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Adverse Event with E/C/F/TAF (n=37)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marL="91449" marR="91449" marT="45719" marB="45719" anchor="b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Drug-related AE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</a:p>
                  </a:txBody>
                  <a:tcPr marL="91449" marR="91449" marT="45719" marB="45719" anchor="b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386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Any 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29 (78)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8 (22)*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Any Grade 2, 3 or 4 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15 (40)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</a:rPr>
                        <a:t>5 (14)</a:t>
                      </a:r>
                      <a:endParaRPr lang="en-US" sz="1600" b="0" strike="sngStrike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Any Grade</a:t>
                      </a:r>
                      <a:r>
                        <a:rPr lang="en-US" sz="1600" b="0" baseline="0" dirty="0">
                          <a:effectLst/>
                          <a:latin typeface="+mj-lt"/>
                          <a:ea typeface="Calibri"/>
                        </a:rPr>
                        <a:t> 3 or 4 AE</a:t>
                      </a:r>
                      <a:endParaRPr lang="en-US" sz="1600" b="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5 (14)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  <a:ea typeface="Calibri"/>
                        </a:rPr>
                        <a:t>0 (0)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420">
                <a:tc>
                  <a:txBody>
                    <a:bodyPr/>
                    <a:lstStyle/>
                    <a:p>
                      <a:pPr marL="914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AEs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Leading to Premature Study Drug 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Discontinuation</a:t>
                      </a:r>
                      <a:endParaRPr lang="en-US" sz="16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1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3)</a:t>
                      </a:r>
                      <a:r>
                        <a:rPr lang="en-US" sz="1600" baseline="30000" dirty="0" smtClean="0">
                          <a:ea typeface="Calibri"/>
                        </a:rPr>
                        <a:t>†</a:t>
                      </a:r>
                      <a:endParaRPr lang="en-US" sz="1600" b="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1 (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3)</a:t>
                      </a:r>
                      <a:r>
                        <a:rPr lang="en-US" sz="1600" baseline="30000" dirty="0" smtClean="0">
                          <a:ea typeface="Calibri"/>
                        </a:rPr>
                        <a:t>†</a:t>
                      </a:r>
                      <a:endParaRPr lang="en-US" sz="1600" b="0" kern="1200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A29FB492-E131-DC45-A9C4-F509FBBC16D6}"/>
              </a:ext>
            </a:extLst>
          </p:cNvPr>
          <p:cNvSpPr txBox="1"/>
          <p:nvPr/>
        </p:nvSpPr>
        <p:spPr>
          <a:xfrm>
            <a:off x="467431" y="4242200"/>
            <a:ext cx="81662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ea typeface="Calibri"/>
              </a:rPr>
              <a:t>*Diarrhea </a:t>
            </a:r>
            <a:r>
              <a:rPr lang="en-US" sz="1400" dirty="0">
                <a:ea typeface="Calibri"/>
              </a:rPr>
              <a:t>(1), asthenia (2), fatigue (2), headache (2), skin burning sensation (1), hypertension (1), muscle spasms (</a:t>
            </a:r>
            <a:r>
              <a:rPr lang="en-US" sz="1400" dirty="0" smtClean="0">
                <a:ea typeface="Calibri"/>
              </a:rPr>
              <a:t>1); participants may </a:t>
            </a:r>
            <a:r>
              <a:rPr lang="en-US" sz="1400" dirty="0">
                <a:ea typeface="Calibri"/>
              </a:rPr>
              <a:t>report more than 1 AE</a:t>
            </a:r>
          </a:p>
          <a:p>
            <a:pPr>
              <a:lnSpc>
                <a:spcPct val="90000"/>
              </a:lnSpc>
            </a:pPr>
            <a:endParaRPr lang="en-US" sz="1400" dirty="0">
              <a:ea typeface="Calibri"/>
            </a:endParaRPr>
          </a:p>
          <a:p>
            <a:pPr>
              <a:lnSpc>
                <a:spcPct val="90000"/>
              </a:lnSpc>
            </a:pPr>
            <a:endParaRPr lang="en-US" sz="200" dirty="0">
              <a:ea typeface="Calibri"/>
            </a:endParaRPr>
          </a:p>
          <a:p>
            <a:pPr>
              <a:lnSpc>
                <a:spcPct val="90000"/>
              </a:lnSpc>
            </a:pPr>
            <a:r>
              <a:rPr lang="en-US" sz="1400" baseline="30000" dirty="0" smtClean="0">
                <a:ea typeface="Calibri"/>
              </a:rPr>
              <a:t>†</a:t>
            </a:r>
            <a:r>
              <a:rPr lang="en-US" sz="1400" dirty="0"/>
              <a:t>M</a:t>
            </a:r>
            <a:r>
              <a:rPr lang="en-US" sz="1400" dirty="0" smtClean="0"/>
              <a:t>uscle </a:t>
            </a:r>
            <a:r>
              <a:rPr lang="en-US" sz="1400" dirty="0"/>
              <a:t>spasms (G2). 67 year old white male switched from </a:t>
            </a:r>
            <a:r>
              <a:rPr lang="en-US" sz="1400" dirty="0" smtClean="0"/>
              <a:t>FTC/TDF+ATV+RTV</a:t>
            </a:r>
            <a:r>
              <a:rPr lang="en-US" sz="1400" dirty="0"/>
              <a:t>. Muscle cramps, calf, on Day 13. E/C/F/TAF discontinued Day 43, AE resolved Day 52. Electrolytes and other labs </a:t>
            </a:r>
            <a:r>
              <a:rPr lang="en-US" sz="1400" dirty="0" smtClean="0"/>
              <a:t>normal </a:t>
            </a: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99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Any Serious Adverse Events (SAEs)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5992" y="4486480"/>
            <a:ext cx="8282354" cy="160951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*47 </a:t>
            </a:r>
            <a:r>
              <a:rPr lang="en-US" sz="1400" dirty="0"/>
              <a:t>white male with </a:t>
            </a:r>
            <a:r>
              <a:rPr lang="en-US" sz="1400" dirty="0" smtClean="0"/>
              <a:t>DM2</a:t>
            </a:r>
            <a:r>
              <a:rPr lang="en-US" sz="1400" dirty="0"/>
              <a:t>, dyslipidemia, 2+ proteinuria at baseline: developed 3+ proteinuria at Week 36</a:t>
            </a:r>
            <a:r>
              <a:rPr lang="en-US" sz="1400" dirty="0" smtClean="0"/>
              <a:t>. Hospitalized for 2 days. </a:t>
            </a:r>
            <a:r>
              <a:rPr lang="en-US" sz="1400" dirty="0"/>
              <a:t>Day 1 serum creatinine was 1.1; At W48, serum creatinine was 0.98. Completed 48 weeks </a:t>
            </a:r>
            <a:r>
              <a:rPr lang="en-US" sz="1400" dirty="0" smtClean="0"/>
              <a:t>E/C/F/TAF without </a:t>
            </a:r>
            <a:r>
              <a:rPr lang="en-US" sz="1400" dirty="0"/>
              <a:t>interruption</a:t>
            </a:r>
          </a:p>
          <a:p>
            <a:pPr marL="0" indent="0">
              <a:buNone/>
            </a:pPr>
            <a:r>
              <a:rPr lang="en-US" sz="1400" baseline="30000" dirty="0">
                <a:ea typeface="Calibri"/>
              </a:rPr>
              <a:t>† </a:t>
            </a:r>
            <a:r>
              <a:rPr lang="en-US" sz="1400" dirty="0" smtClean="0"/>
              <a:t>76 </a:t>
            </a:r>
            <a:r>
              <a:rPr lang="en-US" sz="1400" dirty="0"/>
              <a:t>black male with DM2, dyslipidemia, poorly controlled HTN, renal insufficiency: hospitalized Day 57 with hypotension, cough, diarrhea, renal failure requiring dialysis. E/C/F/TAF discontinued as no data on dosing in dialysis. Investigator considered event </a:t>
            </a:r>
            <a:r>
              <a:rPr lang="en-US" sz="1400" b="1" dirty="0"/>
              <a:t>not</a:t>
            </a:r>
            <a:r>
              <a:rPr lang="en-US" sz="1400" dirty="0"/>
              <a:t> related to E/C/F/TAF. As last on-study HIV RNA &lt; 50 copies/ mL, subject was a PVR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8A834-8319-493B-B881-B021415D2D0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06770"/>
              </p:ext>
            </p:extLst>
          </p:nvPr>
        </p:nvGraphicFramePr>
        <p:xfrm>
          <a:off x="235386" y="1596955"/>
          <a:ext cx="8630317" cy="271944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6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5060">
                  <a:extLst>
                    <a:ext uri="{9D8B030D-6E8A-4147-A177-3AD203B41FA5}">
                      <a16:colId xmlns:a16="http://schemas.microsoft.com/office/drawing/2014/main" xmlns="" val="15991391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E/C/F/TAF n=37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n (%)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91449" marR="91449" marT="45719" marB="45719" anchor="b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Related to </a:t>
                      </a:r>
                      <a:b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</a:br>
                      <a:r>
                        <a:rPr kumimoji="0" 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Study Drug</a:t>
                      </a:r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91449" marR="91449" marT="45719" marB="45719" anchor="b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 SAE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4 (11%)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0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    Tonsillar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carcinoma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    Pleural adenocarcinoma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    Proteinuria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    Acute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kidney injury/renal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failure</a:t>
                      </a:r>
                      <a:r>
                        <a:rPr kumimoji="0" lang="en-US" sz="1600" b="0" i="0" u="none" strike="noStrike" kern="1200" cap="none" spc="0" normalizeH="0" baseline="3000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†</a:t>
                      </a:r>
                      <a:endParaRPr kumimoji="0" lang="en-US" sz="1600" b="0" i="0" u="none" strike="noStrike" kern="1200" cap="none" spc="0" normalizeH="0" baseline="3000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6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395634"/>
            <a:ext cx="8456212" cy="501212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In this open-label study of participants with </a:t>
            </a:r>
            <a:r>
              <a:rPr lang="en-US" dirty="0" smtClean="0"/>
              <a:t>HIV RNA &lt; 50 copies/mL harboring </a:t>
            </a:r>
            <a:r>
              <a:rPr lang="en-US" dirty="0"/>
              <a:t>the M184V and/or M184I mutation, switching to E/C/F/TAF:</a:t>
            </a:r>
          </a:p>
          <a:p>
            <a:pPr lvl="1"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Maintained virologic suppression (100%) using the Week </a:t>
            </a:r>
            <a:r>
              <a:rPr lang="en-US" dirty="0" smtClean="0"/>
              <a:t>12 and Week 24 </a:t>
            </a:r>
            <a:r>
              <a:rPr lang="en-US" dirty="0"/>
              <a:t>PVR </a:t>
            </a:r>
            <a:r>
              <a:rPr lang="en-US" dirty="0" smtClean="0"/>
              <a:t>analyses</a:t>
            </a:r>
            <a:endParaRPr lang="en-US" strike="sngStrike" dirty="0"/>
          </a:p>
          <a:p>
            <a:pPr lvl="1">
              <a:spcBef>
                <a:spcPts val="1000"/>
              </a:spcBef>
              <a:spcAft>
                <a:spcPts val="500"/>
              </a:spcAft>
            </a:pPr>
            <a:r>
              <a:rPr lang="en-US" dirty="0"/>
              <a:t>Was well tolerated with no </a:t>
            </a:r>
            <a:r>
              <a:rPr lang="en-US" dirty="0" smtClean="0"/>
              <a:t>SAE or Grade 3/4 </a:t>
            </a:r>
            <a:r>
              <a:rPr lang="en-US" dirty="0"/>
              <a:t>adverse </a:t>
            </a:r>
            <a:r>
              <a:rPr lang="en-US" dirty="0" smtClean="0"/>
              <a:t>events that were study-drug related, </a:t>
            </a:r>
            <a:r>
              <a:rPr lang="en-US" dirty="0"/>
              <a:t>and </a:t>
            </a:r>
            <a:r>
              <a:rPr lang="en-US" dirty="0" smtClean="0"/>
              <a:t>one discontinuation due </a:t>
            </a:r>
            <a:r>
              <a:rPr lang="en-US" dirty="0"/>
              <a:t>to adverse </a:t>
            </a:r>
            <a:r>
              <a:rPr lang="en-US" dirty="0" smtClean="0"/>
              <a:t>events</a:t>
            </a:r>
            <a:endParaRPr lang="en-US" strike="sngStrike" dirty="0"/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 smtClean="0"/>
              <a:t>Compared to historical genotype, </a:t>
            </a:r>
            <a:r>
              <a:rPr lang="en-US" dirty="0" err="1" smtClean="0"/>
              <a:t>proviral</a:t>
            </a:r>
            <a:r>
              <a:rPr lang="en-US" dirty="0" smtClean="0"/>
              <a:t> DNA </a:t>
            </a:r>
            <a:r>
              <a:rPr lang="en-US" dirty="0"/>
              <a:t>resistance testing </a:t>
            </a:r>
            <a:r>
              <a:rPr lang="en-US" dirty="0" smtClean="0"/>
              <a:t>only detected M184V/I and NNRTI-R in approximately </a:t>
            </a:r>
            <a:r>
              <a:rPr lang="en-US" dirty="0"/>
              <a:t>half of </a:t>
            </a:r>
            <a:r>
              <a:rPr lang="en-US" dirty="0" smtClean="0"/>
              <a:t>participants</a:t>
            </a:r>
            <a:endParaRPr lang="en-US" dirty="0"/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 smtClean="0"/>
              <a:t>Switching to </a:t>
            </a:r>
            <a:r>
              <a:rPr lang="en-US" dirty="0"/>
              <a:t>E/C/F/TAF </a:t>
            </a:r>
            <a:r>
              <a:rPr lang="en-US" dirty="0" smtClean="0"/>
              <a:t>may be considered for </a:t>
            </a:r>
            <a:r>
              <a:rPr lang="en-US" dirty="0"/>
              <a:t>patients with pre-existing M184V and/or M184I </a:t>
            </a:r>
            <a:r>
              <a:rPr lang="en-US" dirty="0" smtClean="0"/>
              <a:t>mutations</a:t>
            </a: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dirty="0" smtClean="0"/>
              <a:t>Part 2 of the </a:t>
            </a:r>
            <a:r>
              <a:rPr lang="en-US" dirty="0"/>
              <a:t>study with M184V/I </a:t>
            </a:r>
            <a:r>
              <a:rPr lang="en-US" dirty="0" smtClean="0"/>
              <a:t>and up to 2 TAMs </a:t>
            </a:r>
            <a:r>
              <a:rPr lang="en-US" dirty="0"/>
              <a:t>is currently enrolling </a:t>
            </a:r>
            <a:endParaRPr lang="en-US" dirty="0" smtClean="0"/>
          </a:p>
          <a:p>
            <a:pPr>
              <a:spcBef>
                <a:spcPts val="1000"/>
              </a:spcBef>
              <a:spcAft>
                <a:spcPts val="5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8A834-8319-493B-B881-B021415D2D0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</p:spTree>
    <p:extLst>
      <p:ext uri="{BB962C8B-B14F-4D97-AF65-F5344CB8AC3E}">
        <p14:creationId xmlns:p14="http://schemas.microsoft.com/office/powerpoint/2010/main" val="27478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extend our thanks to the </a:t>
            </a:r>
            <a:r>
              <a:rPr lang="en-US" dirty="0" smtClean="0"/>
              <a:t>participants, </a:t>
            </a:r>
            <a:r>
              <a:rPr lang="en-US" dirty="0"/>
              <a:t>their partners and families, and all participating study </a:t>
            </a:r>
            <a:r>
              <a:rPr lang="en-US" dirty="0" smtClean="0"/>
              <a:t>investigators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V Abril </a:t>
            </a:r>
            <a:r>
              <a:rPr lang="en-US" dirty="0" err="1"/>
              <a:t>López</a:t>
            </a:r>
            <a:r>
              <a:rPr lang="en-US" dirty="0"/>
              <a:t> de Medrano, M </a:t>
            </a:r>
            <a:r>
              <a:rPr lang="en-US" dirty="0" err="1"/>
              <a:t>Andreoni</a:t>
            </a:r>
            <a:r>
              <a:rPr lang="en-US" dirty="0"/>
              <a:t>, JR </a:t>
            </a:r>
            <a:r>
              <a:rPr lang="en-US" dirty="0" err="1"/>
              <a:t>Arribas</a:t>
            </a:r>
            <a:r>
              <a:rPr lang="en-US" dirty="0"/>
              <a:t> Lopez, L Bernard, M Bickel, M </a:t>
            </a:r>
            <a:r>
              <a:rPr lang="en-US" dirty="0" err="1"/>
              <a:t>Castaño</a:t>
            </a:r>
            <a:r>
              <a:rPr lang="en-US" dirty="0"/>
              <a:t> </a:t>
            </a:r>
            <a:r>
              <a:rPr lang="en-US" dirty="0" err="1"/>
              <a:t>Carracedo</a:t>
            </a:r>
            <a:r>
              <a:rPr lang="en-US" dirty="0"/>
              <a:t>, D </a:t>
            </a:r>
            <a:r>
              <a:rPr lang="en-US" dirty="0" err="1"/>
              <a:t>Coulston</a:t>
            </a:r>
            <a:r>
              <a:rPr lang="en-US" dirty="0"/>
              <a:t>, E </a:t>
            </a:r>
            <a:r>
              <a:rPr lang="en-US" dirty="0" err="1"/>
              <a:t>DeJesus</a:t>
            </a:r>
            <a:r>
              <a:rPr lang="en-US" dirty="0"/>
              <a:t>, A Di </a:t>
            </a:r>
            <a:r>
              <a:rPr lang="en-US" dirty="0" err="1"/>
              <a:t>Biagio</a:t>
            </a:r>
            <a:r>
              <a:rPr lang="en-US" dirty="0"/>
              <a:t>, G Di </a:t>
            </a:r>
            <a:r>
              <a:rPr lang="en-US" dirty="0" err="1"/>
              <a:t>Perri</a:t>
            </a:r>
            <a:r>
              <a:rPr lang="en-US" dirty="0"/>
              <a:t>, C </a:t>
            </a:r>
            <a:r>
              <a:rPr lang="en-US" dirty="0" err="1"/>
              <a:t>Duvivier</a:t>
            </a:r>
            <a:r>
              <a:rPr lang="en-US" dirty="0"/>
              <a:t>, S Esser, J Gallant, M Galli, D Hagins, E Lazaro, A </a:t>
            </a:r>
            <a:r>
              <a:rPr lang="en-US" dirty="0" err="1"/>
              <a:t>Lazzarin</a:t>
            </a:r>
            <a:r>
              <a:rPr lang="en-US" dirty="0"/>
              <a:t> JM </a:t>
            </a:r>
            <a:r>
              <a:rPr lang="en-US" dirty="0" err="1"/>
              <a:t>Llibre</a:t>
            </a:r>
            <a:r>
              <a:rPr lang="en-US" dirty="0"/>
              <a:t>, J </a:t>
            </a:r>
            <a:r>
              <a:rPr lang="en-US" dirty="0" err="1"/>
              <a:t>Mallolas</a:t>
            </a:r>
            <a:r>
              <a:rPr lang="en-US" dirty="0"/>
              <a:t>, A Mills, C </a:t>
            </a:r>
            <a:r>
              <a:rPr lang="en-US" dirty="0" err="1"/>
              <a:t>Miralles</a:t>
            </a:r>
            <a:r>
              <a:rPr lang="en-US" dirty="0"/>
              <a:t> </a:t>
            </a:r>
            <a:r>
              <a:rPr lang="en-US" dirty="0" err="1"/>
              <a:t>Álvarez</a:t>
            </a:r>
            <a:r>
              <a:rPr lang="en-US" dirty="0"/>
              <a:t>, JM Molina, O </a:t>
            </a:r>
            <a:r>
              <a:rPr lang="en-US" dirty="0" err="1"/>
              <a:t>Osiyemi</a:t>
            </a:r>
            <a:r>
              <a:rPr lang="en-US" dirty="0"/>
              <a:t>, I </a:t>
            </a:r>
            <a:r>
              <a:rPr lang="en-US" dirty="0" err="1"/>
              <a:t>Poizot</a:t>
            </a:r>
            <a:r>
              <a:rPr lang="en-US" dirty="0"/>
              <a:t>-Martin, T </a:t>
            </a:r>
            <a:r>
              <a:rPr lang="en-US" dirty="0" err="1"/>
              <a:t>Prazuck</a:t>
            </a:r>
            <a:r>
              <a:rPr lang="en-US" dirty="0"/>
              <a:t>, D </a:t>
            </a:r>
            <a:r>
              <a:rPr lang="en-US" dirty="0" err="1"/>
              <a:t>Prelutsky</a:t>
            </a:r>
            <a:r>
              <a:rPr lang="en-US" dirty="0"/>
              <a:t>, P Pugliese, F Pulido, F Raffi, M Ramgopal, G Richmond, D Salmon-</a:t>
            </a:r>
            <a:r>
              <a:rPr lang="en-US" dirty="0" err="1"/>
              <a:t>Ceron</a:t>
            </a:r>
            <a:r>
              <a:rPr lang="en-US" dirty="0"/>
              <a:t>, J </a:t>
            </a:r>
            <a:r>
              <a:rPr lang="en-US" dirty="0" err="1"/>
              <a:t>Schattenberg</a:t>
            </a:r>
            <a:r>
              <a:rPr lang="en-US" dirty="0"/>
              <a:t>, P </a:t>
            </a:r>
            <a:r>
              <a:rPr lang="en-US" dirty="0" err="1"/>
              <a:t>Sellier</a:t>
            </a:r>
            <a:r>
              <a:rPr lang="en-US" dirty="0"/>
              <a:t>, P </a:t>
            </a:r>
            <a:r>
              <a:rPr lang="en-US" dirty="0" err="1"/>
              <a:t>Shalit</a:t>
            </a:r>
            <a:r>
              <a:rPr lang="en-US" dirty="0"/>
              <a:t>, HJ </a:t>
            </a:r>
            <a:r>
              <a:rPr lang="en-US" dirty="0" err="1"/>
              <a:t>Stellbrink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study was funded by Gilead Sciences, </a:t>
            </a:r>
            <a:r>
              <a:rPr lang="en-US" dirty="0" err="1"/>
              <a:t>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</p:spTree>
    <p:extLst>
      <p:ext uri="{BB962C8B-B14F-4D97-AF65-F5344CB8AC3E}">
        <p14:creationId xmlns:p14="http://schemas.microsoft.com/office/powerpoint/2010/main" val="12391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Disclosures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5235" name="Content Placeholder 1"/>
          <p:cNvSpPr>
            <a:spLocks noGrp="1"/>
          </p:cNvSpPr>
          <p:nvPr>
            <p:ph idx="1"/>
          </p:nvPr>
        </p:nvSpPr>
        <p:spPr>
          <a:xfrm>
            <a:off x="443620" y="1585396"/>
            <a:ext cx="8547980" cy="5105400"/>
          </a:xfrm>
        </p:spPr>
        <p:txBody>
          <a:bodyPr/>
          <a:lstStyle/>
          <a:p>
            <a:pPr>
              <a:spcBef>
                <a:spcPts val="50"/>
              </a:spcBef>
            </a:pPr>
            <a:r>
              <a:rPr lang="en-US" dirty="0" smtClean="0">
                <a:latin typeface="Arial" charset="0"/>
              </a:rPr>
              <a:t>The presenter has received payments for lectures, advisory boards and research from Gilead Sciences, Janssen </a:t>
            </a:r>
            <a:r>
              <a:rPr lang="en-US" dirty="0" err="1" smtClean="0">
                <a:latin typeface="Arial" charset="0"/>
              </a:rPr>
              <a:t>Cilag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ViiV</a:t>
            </a:r>
            <a:r>
              <a:rPr lang="en-US" dirty="0" smtClean="0">
                <a:latin typeface="Arial" charset="0"/>
              </a:rPr>
              <a:t> and MSD</a:t>
            </a:r>
            <a:endParaRPr lang="en-US" dirty="0">
              <a:latin typeface="Arial" charset="0"/>
            </a:endParaRPr>
          </a:p>
          <a:p>
            <a:pPr>
              <a:spcBef>
                <a:spcPts val="5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Background and Rationale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5235" name="Content Placeholder 1"/>
          <p:cNvSpPr>
            <a:spLocks noGrp="1"/>
          </p:cNvSpPr>
          <p:nvPr>
            <p:ph idx="1"/>
          </p:nvPr>
        </p:nvSpPr>
        <p:spPr>
          <a:xfrm>
            <a:off x="443620" y="1585396"/>
            <a:ext cx="8547980" cy="5105400"/>
          </a:xfrm>
        </p:spPr>
        <p:txBody>
          <a:bodyPr/>
          <a:lstStyle/>
          <a:p>
            <a:pPr>
              <a:spcBef>
                <a:spcPts val="50"/>
              </a:spcBef>
            </a:pPr>
            <a:r>
              <a:rPr lang="en-US" dirty="0">
                <a:latin typeface="Arial" charset="0"/>
              </a:rPr>
              <a:t>A single-tablet </a:t>
            </a:r>
            <a:r>
              <a:rPr lang="en-US" dirty="0" smtClean="0">
                <a:latin typeface="Arial" charset="0"/>
              </a:rPr>
              <a:t>antiretroviral regimen </a:t>
            </a:r>
            <a:r>
              <a:rPr lang="en-US" dirty="0">
                <a:latin typeface="Arial" charset="0"/>
              </a:rPr>
              <a:t>(STR) for switch </a:t>
            </a:r>
            <a:r>
              <a:rPr lang="en-US" dirty="0" smtClean="0">
                <a:latin typeface="Arial" charset="0"/>
              </a:rPr>
              <a:t>has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demonstrated</a:t>
            </a:r>
            <a:endParaRPr lang="en-US" dirty="0">
              <a:latin typeface="Arial" charset="0"/>
            </a:endParaRPr>
          </a:p>
          <a:p>
            <a:pPr lvl="1">
              <a:spcBef>
                <a:spcPts val="50"/>
              </a:spcBef>
            </a:pPr>
            <a:r>
              <a:rPr lang="en-US" dirty="0">
                <a:latin typeface="Arial" charset="0"/>
              </a:rPr>
              <a:t>Improved adherence</a:t>
            </a:r>
          </a:p>
          <a:p>
            <a:pPr lvl="1">
              <a:spcBef>
                <a:spcPts val="50"/>
              </a:spcBef>
            </a:pPr>
            <a:r>
              <a:rPr lang="en-US" dirty="0">
                <a:latin typeface="Arial" charset="0"/>
              </a:rPr>
              <a:t>Reduced pill burden</a:t>
            </a:r>
          </a:p>
          <a:p>
            <a:pPr lvl="1">
              <a:spcBef>
                <a:spcPts val="50"/>
              </a:spcBef>
            </a:pPr>
            <a:r>
              <a:rPr lang="en-US" dirty="0">
                <a:latin typeface="Arial" charset="0"/>
              </a:rPr>
              <a:t>Eliminated risk of partial non-adherence</a:t>
            </a:r>
          </a:p>
          <a:p>
            <a:pPr>
              <a:spcBef>
                <a:spcPts val="5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ts val="50"/>
              </a:spcBef>
            </a:pPr>
            <a:r>
              <a:rPr lang="en-US" dirty="0" smtClean="0">
                <a:latin typeface="Arial" charset="0"/>
              </a:rPr>
              <a:t>M184V/I</a:t>
            </a:r>
            <a:endParaRPr lang="en-US" sz="2400" dirty="0">
              <a:latin typeface="Arial" charset="0"/>
            </a:endParaRPr>
          </a:p>
          <a:p>
            <a:pPr lvl="1">
              <a:spcBef>
                <a:spcPts val="50"/>
              </a:spcBef>
            </a:pPr>
            <a:r>
              <a:rPr lang="en-US" dirty="0">
                <a:latin typeface="Arial" charset="0"/>
              </a:rPr>
              <a:t>Most common NRTI mutation in </a:t>
            </a:r>
            <a:r>
              <a:rPr lang="en-US" dirty="0">
                <a:latin typeface="Arial" panose="020B0604020202020204" pitchFamily="34" charset="0"/>
              </a:rPr>
              <a:t>patients treated with </a:t>
            </a:r>
            <a:r>
              <a:rPr lang="en-US" dirty="0" smtClean="0">
                <a:latin typeface="Arial" panose="020B0604020202020204" pitchFamily="34" charset="0"/>
              </a:rPr>
              <a:t>3TC and FTC</a:t>
            </a:r>
            <a:r>
              <a:rPr lang="en-US" baseline="30000" dirty="0" smtClean="0">
                <a:latin typeface="Arial" panose="020B0604020202020204" pitchFamily="34" charset="0"/>
              </a:rPr>
              <a:t>1</a:t>
            </a:r>
            <a:endParaRPr lang="en-US" baseline="30000" dirty="0">
              <a:latin typeface="Arial" charset="0"/>
            </a:endParaRPr>
          </a:p>
          <a:p>
            <a:pPr lvl="1">
              <a:spcBef>
                <a:spcPts val="50"/>
              </a:spcBef>
            </a:pPr>
            <a:r>
              <a:rPr lang="en-US" dirty="0">
                <a:latin typeface="Arial" charset="0"/>
              </a:rPr>
              <a:t>Occurs in up to 64% of treated patients with prior virologic failure</a:t>
            </a:r>
            <a:r>
              <a:rPr lang="en-US" baseline="30000" dirty="0">
                <a:latin typeface="Arial" charset="0"/>
              </a:rPr>
              <a:t>2</a:t>
            </a:r>
            <a:endParaRPr lang="en-US" dirty="0">
              <a:latin typeface="Arial" charset="0"/>
            </a:endParaRPr>
          </a:p>
          <a:p>
            <a:pPr lvl="1">
              <a:spcBef>
                <a:spcPts val="50"/>
              </a:spcBef>
            </a:pPr>
            <a:r>
              <a:rPr lang="en-US" dirty="0">
                <a:latin typeface="Arial" charset="0"/>
              </a:rPr>
              <a:t>Confers resistance to </a:t>
            </a:r>
            <a:r>
              <a:rPr lang="en-US" dirty="0" smtClean="0">
                <a:latin typeface="Arial" charset="0"/>
              </a:rPr>
              <a:t>FTC and 3TC and decreases susceptibility to ABC, </a:t>
            </a:r>
            <a:r>
              <a:rPr lang="en-US" dirty="0">
                <a:latin typeface="Arial" charset="0"/>
              </a:rPr>
              <a:t>but </a:t>
            </a:r>
            <a:r>
              <a:rPr lang="en-US" dirty="0" smtClean="0">
                <a:latin typeface="Arial" charset="0"/>
              </a:rPr>
              <a:t>increases susceptibility </a:t>
            </a:r>
            <a:r>
              <a:rPr lang="en-US" dirty="0">
                <a:latin typeface="Arial" charset="0"/>
              </a:rPr>
              <a:t>to </a:t>
            </a:r>
            <a:r>
              <a:rPr lang="en-US" dirty="0" smtClean="0">
                <a:latin typeface="Arial" charset="0"/>
              </a:rPr>
              <a:t>TFV</a:t>
            </a:r>
            <a:r>
              <a:rPr lang="en-US" baseline="30000" dirty="0" smtClean="0">
                <a:latin typeface="Arial" charset="0"/>
              </a:rPr>
              <a:t>3 </a:t>
            </a:r>
          </a:p>
          <a:p>
            <a:pPr lvl="1">
              <a:spcBef>
                <a:spcPts val="50"/>
              </a:spcBef>
            </a:pPr>
            <a:r>
              <a:rPr lang="en-US" dirty="0" smtClean="0">
                <a:latin typeface="Arial" charset="0"/>
              </a:rPr>
              <a:t>M184 </a:t>
            </a:r>
            <a:r>
              <a:rPr lang="en-US" dirty="0">
                <a:latin typeface="Arial" charset="0"/>
              </a:rPr>
              <a:t>mutations may not preclude response to </a:t>
            </a:r>
            <a:r>
              <a:rPr lang="en-US" dirty="0" smtClean="0">
                <a:latin typeface="Arial" charset="0"/>
              </a:rPr>
              <a:t>E/C/F/TDF </a:t>
            </a:r>
            <a:r>
              <a:rPr lang="en-US" dirty="0">
                <a:latin typeface="Arial" charset="0"/>
              </a:rPr>
              <a:t>or E/C/F/TAF</a:t>
            </a:r>
          </a:p>
          <a:p>
            <a:pPr lvl="3">
              <a:spcBef>
                <a:spcPts val="5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charset="0"/>
              </a:rPr>
              <a:t>TAF, with 4-fold higher intracellular TFV-DP than TDF, may have additional activity against viruses with resistance mutations including M184V/I</a:t>
            </a:r>
            <a:r>
              <a:rPr lang="en-US" sz="1800" baseline="30000" dirty="0">
                <a:latin typeface="Arial" charset="0"/>
              </a:rPr>
              <a:t>4</a:t>
            </a:r>
            <a:endParaRPr lang="en-US" sz="1800" dirty="0">
              <a:latin typeface="Arial" charset="0"/>
            </a:endParaRPr>
          </a:p>
          <a:p>
            <a:pPr lvl="3">
              <a:spcBef>
                <a:spcPts val="50"/>
              </a:spcBef>
            </a:pPr>
            <a:endParaRPr lang="en-US" sz="2400" dirty="0">
              <a:latin typeface="Arial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7183" y="5782235"/>
            <a:ext cx="7622420" cy="938605"/>
          </a:xfrm>
        </p:spPr>
        <p:txBody>
          <a:bodyPr/>
          <a:lstStyle/>
          <a:p>
            <a:endParaRPr lang="en-US" sz="1000" dirty="0" smtClean="0">
              <a:solidFill>
                <a:prstClr val="black"/>
              </a:solidFill>
            </a:endParaRPr>
          </a:p>
          <a:p>
            <a:r>
              <a:rPr lang="en-US" sz="1000" dirty="0" smtClean="0">
                <a:solidFill>
                  <a:prstClr val="black"/>
                </a:solidFill>
              </a:rPr>
              <a:t>3TC, lamivudine; ABC, </a:t>
            </a:r>
            <a:r>
              <a:rPr lang="en-US" sz="1000" dirty="0" err="1" smtClean="0">
                <a:solidFill>
                  <a:prstClr val="black"/>
                </a:solidFill>
              </a:rPr>
              <a:t>abacavir</a:t>
            </a:r>
            <a:r>
              <a:rPr lang="en-US" sz="1000" dirty="0" smtClean="0">
                <a:solidFill>
                  <a:prstClr val="black"/>
                </a:solidFill>
              </a:rPr>
              <a:t>; C, </a:t>
            </a:r>
            <a:r>
              <a:rPr lang="en-US" sz="1000" dirty="0" err="1" smtClean="0">
                <a:solidFill>
                  <a:prstClr val="black"/>
                </a:solidFill>
              </a:rPr>
              <a:t>cobicistat</a:t>
            </a:r>
            <a:r>
              <a:rPr lang="en-US" sz="1000" dirty="0" smtClean="0">
                <a:solidFill>
                  <a:prstClr val="black"/>
                </a:solidFill>
              </a:rPr>
              <a:t>; E, </a:t>
            </a:r>
            <a:r>
              <a:rPr lang="en-US" sz="1000" dirty="0" err="1" smtClean="0">
                <a:solidFill>
                  <a:prstClr val="black"/>
                </a:solidFill>
              </a:rPr>
              <a:t>elvitegravir</a:t>
            </a:r>
            <a:r>
              <a:rPr lang="en-US" sz="1000" dirty="0" smtClean="0">
                <a:solidFill>
                  <a:prstClr val="black"/>
                </a:solidFill>
              </a:rPr>
              <a:t>; FTC or F, emtricitabine; TAF, </a:t>
            </a:r>
            <a:r>
              <a:rPr lang="en-US" sz="1000" dirty="0" err="1" smtClean="0">
                <a:solidFill>
                  <a:prstClr val="black"/>
                </a:solidFill>
              </a:rPr>
              <a:t>tenofovir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alafenamide</a:t>
            </a:r>
            <a:r>
              <a:rPr lang="en-US" sz="1000" dirty="0" smtClean="0">
                <a:solidFill>
                  <a:prstClr val="black"/>
                </a:solidFill>
              </a:rPr>
              <a:t>; TDF, </a:t>
            </a:r>
            <a:r>
              <a:rPr lang="en-US" sz="1000" dirty="0" err="1" smtClean="0">
                <a:solidFill>
                  <a:prstClr val="black"/>
                </a:solidFill>
              </a:rPr>
              <a:t>tenofovir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disoproxil</a:t>
            </a:r>
            <a:r>
              <a:rPr lang="en-US" sz="1000" dirty="0" smtClean="0">
                <a:solidFill>
                  <a:prstClr val="black"/>
                </a:solidFill>
              </a:rPr>
              <a:t> fumarate; TFV, </a:t>
            </a:r>
            <a:r>
              <a:rPr lang="en-US" sz="1000" dirty="0" err="1" smtClean="0">
                <a:solidFill>
                  <a:prstClr val="black"/>
                </a:solidFill>
              </a:rPr>
              <a:t>tenofovir</a:t>
            </a:r>
            <a:r>
              <a:rPr lang="en-US" sz="1000" dirty="0" smtClean="0">
                <a:solidFill>
                  <a:prstClr val="black"/>
                </a:solidFill>
              </a:rPr>
              <a:t>; TFV-DP, </a:t>
            </a:r>
            <a:r>
              <a:rPr lang="en-US" sz="1000" dirty="0" err="1" smtClean="0">
                <a:solidFill>
                  <a:prstClr val="black"/>
                </a:solidFill>
              </a:rPr>
              <a:t>tenofovir</a:t>
            </a:r>
            <a:r>
              <a:rPr lang="en-US" sz="1000" dirty="0" smtClean="0">
                <a:solidFill>
                  <a:prstClr val="black"/>
                </a:solidFill>
              </a:rPr>
              <a:t>-diphosphate</a:t>
            </a:r>
          </a:p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 smtClean="0">
                <a:solidFill>
                  <a:prstClr val="black"/>
                </a:solidFill>
              </a:rPr>
              <a:t>1</a:t>
            </a:r>
            <a:r>
              <a:rPr lang="en-US" sz="1000" dirty="0">
                <a:solidFill>
                  <a:prstClr val="black"/>
                </a:solidFill>
              </a:rPr>
              <a:t>. Miller MD, </a:t>
            </a:r>
            <a:r>
              <a:rPr lang="en-US" sz="1000" i="1" dirty="0">
                <a:solidFill>
                  <a:prstClr val="black"/>
                </a:solidFill>
              </a:rPr>
              <a:t>Antiviral </a:t>
            </a:r>
            <a:r>
              <a:rPr lang="en-US" sz="1000" i="1" dirty="0" err="1">
                <a:solidFill>
                  <a:prstClr val="black"/>
                </a:solidFill>
              </a:rPr>
              <a:t>Ther</a:t>
            </a:r>
            <a:r>
              <a:rPr lang="en-US" sz="1000" i="1" dirty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2012; 17: 993-999.  2. Marconi CID 2008;46:1589. 3. Turner D. </a:t>
            </a:r>
            <a:r>
              <a:rPr lang="en-US" sz="1000" i="1" dirty="0">
                <a:solidFill>
                  <a:prstClr val="black"/>
                </a:solidFill>
              </a:rPr>
              <a:t>Clin </a:t>
            </a:r>
            <a:r>
              <a:rPr lang="en-US" sz="1000" i="1" dirty="0" err="1">
                <a:solidFill>
                  <a:prstClr val="black"/>
                </a:solidFill>
              </a:rPr>
              <a:t>Diagn</a:t>
            </a:r>
            <a:r>
              <a:rPr lang="en-US" sz="1000" i="1" dirty="0">
                <a:solidFill>
                  <a:prstClr val="black"/>
                </a:solidFill>
              </a:rPr>
              <a:t> Lab </a:t>
            </a:r>
            <a:r>
              <a:rPr lang="en-US" sz="1000" i="1" dirty="0" err="1">
                <a:solidFill>
                  <a:prstClr val="black"/>
                </a:solidFill>
              </a:rPr>
              <a:t>Immunol</a:t>
            </a:r>
            <a:r>
              <a:rPr lang="en-US" sz="1000" dirty="0">
                <a:solidFill>
                  <a:prstClr val="black"/>
                </a:solidFill>
              </a:rPr>
              <a:t>. 2003;10: </a:t>
            </a:r>
            <a:r>
              <a:rPr lang="en-US" sz="1000" dirty="0" smtClean="0">
                <a:solidFill>
                  <a:prstClr val="black"/>
                </a:solidFill>
              </a:rPr>
              <a:t>979–981. </a:t>
            </a:r>
            <a:r>
              <a:rPr lang="en-US" sz="1000" dirty="0">
                <a:solidFill>
                  <a:prstClr val="black"/>
                </a:solidFill>
              </a:rPr>
              <a:t>4. Margot. </a:t>
            </a:r>
            <a:r>
              <a:rPr lang="fi-FI" sz="1000" i="1" dirty="0" err="1">
                <a:solidFill>
                  <a:prstClr val="black"/>
                </a:solidFill>
              </a:rPr>
              <a:t>Antiviral</a:t>
            </a:r>
            <a:r>
              <a:rPr lang="fi-FI" sz="1000" i="1" dirty="0">
                <a:solidFill>
                  <a:prstClr val="black"/>
                </a:solidFill>
              </a:rPr>
              <a:t> Res</a:t>
            </a:r>
            <a:r>
              <a:rPr lang="fi-FI" sz="1000" dirty="0">
                <a:solidFill>
                  <a:prstClr val="black"/>
                </a:solidFill>
              </a:rPr>
              <a:t>. 2016; 132:50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Study Design</a:t>
            </a:r>
          </a:p>
        </p:txBody>
      </p:sp>
      <p:sp>
        <p:nvSpPr>
          <p:cNvPr id="481301" name="Rectangle 2"/>
          <p:cNvSpPr>
            <a:spLocks noChangeArrowheads="1"/>
          </p:cNvSpPr>
          <p:nvPr/>
        </p:nvSpPr>
        <p:spPr bwMode="auto">
          <a:xfrm>
            <a:off x="-76199" y="1324198"/>
            <a:ext cx="9296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 smtClean="0">
                <a:latin typeface="Arial" panose="020B0604020202020204" pitchFamily="34" charset="0"/>
                <a:ea typeface="MS PGothic" pitchFamily="34" charset="-128"/>
              </a:rPr>
              <a:t>Ongoing,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multicenter, international, open label, single arm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study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in HIV-1-infected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a</a:t>
            </a:r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dults </a:t>
            </a:r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with HIV-1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RNA &lt; 50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copies/mL receiving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FTC/TDF or ABC/3TC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+ third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agent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308209" y="2446832"/>
            <a:ext cx="2980053" cy="654461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NRTI-R: M184V/I </a:t>
            </a:r>
            <a:r>
              <a:rPr lang="en-US" altLang="en-US" sz="1600" b="1" u="sng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only</a:t>
            </a:r>
            <a:endParaRPr lang="en-US" altLang="en-US" sz="1600" b="1" u="sng" dirty="0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94225" y="3289895"/>
            <a:ext cx="4036428" cy="2503948"/>
            <a:chOff x="4209736" y="2733690"/>
            <a:chExt cx="4036428" cy="2503948"/>
          </a:xfrm>
        </p:grpSpPr>
        <p:sp>
          <p:nvSpPr>
            <p:cNvPr id="50" name="Rectangle 49"/>
            <p:cNvSpPr/>
            <p:nvPr/>
          </p:nvSpPr>
          <p:spPr>
            <a:xfrm>
              <a:off x="7588347" y="4983722"/>
              <a:ext cx="18473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050" b="1" dirty="0">
                <a:solidFill>
                  <a:prstClr val="black"/>
                </a:solidFill>
                <a:ea typeface="MS PGothic" pitchFamily="34" charset="-128"/>
                <a:cs typeface="Arial" charset="0"/>
              </a:endParaRPr>
            </a:p>
          </p:txBody>
        </p:sp>
        <p:grpSp>
          <p:nvGrpSpPr>
            <p:cNvPr id="481304" name="Group 3"/>
            <p:cNvGrpSpPr>
              <a:grpSpLocks/>
            </p:cNvGrpSpPr>
            <p:nvPr/>
          </p:nvGrpSpPr>
          <p:grpSpPr bwMode="auto">
            <a:xfrm>
              <a:off x="4209736" y="2733690"/>
              <a:ext cx="4036428" cy="2252355"/>
              <a:chOff x="4372321" y="2887796"/>
              <a:chExt cx="3911690" cy="2251019"/>
            </a:xfrm>
          </p:grpSpPr>
          <p:sp>
            <p:nvSpPr>
              <p:cNvPr id="31" name="TextBox 11"/>
              <p:cNvSpPr txBox="1">
                <a:spLocks noChangeArrowheads="1"/>
              </p:cNvSpPr>
              <p:nvPr/>
            </p:nvSpPr>
            <p:spPr bwMode="auto">
              <a:xfrm>
                <a:off x="7203311" y="4831022"/>
                <a:ext cx="1006475" cy="30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4372321" y="2887796"/>
                <a:ext cx="39116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Line 132"/>
          <p:cNvSpPr>
            <a:spLocks noChangeShapeType="1"/>
          </p:cNvSpPr>
          <p:nvPr/>
        </p:nvSpPr>
        <p:spPr bwMode="auto">
          <a:xfrm flipV="1">
            <a:off x="3276600" y="2772513"/>
            <a:ext cx="1290447" cy="1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gray">
          <a:xfrm>
            <a:off x="4575747" y="2391515"/>
            <a:ext cx="4111053" cy="762000"/>
          </a:xfrm>
          <a:prstGeom prst="roundRect">
            <a:avLst>
              <a:gd name="adj" fmla="val 16667"/>
            </a:avLst>
          </a:prstGeom>
          <a:solidFill>
            <a:srgbClr val="6338A2"/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None/>
              <a:defRPr/>
            </a:pPr>
            <a:r>
              <a:rPr lang="en-US" altLang="en-US" b="1" kern="0" dirty="0">
                <a:solidFill>
                  <a:prstClr val="white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E/C/F/TAF QD</a:t>
            </a:r>
            <a:endParaRPr lang="en-US" altLang="en-US" b="1" kern="0" baseline="30000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43845" y="2530115"/>
            <a:ext cx="88410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N = </a:t>
            </a:r>
            <a:r>
              <a:rPr lang="en-US" sz="1600" b="1" kern="0" dirty="0" smtClean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37</a:t>
            </a:r>
            <a:endParaRPr lang="en-US" sz="1600" b="1" kern="0" dirty="0">
              <a:solidFill>
                <a:prstClr val="black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561" y="3378237"/>
            <a:ext cx="12954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48 weeks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 Placeholder 2"/>
          <p:cNvSpPr txBox="1">
            <a:spLocks noGrp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0884" y="3387981"/>
            <a:ext cx="12954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ea typeface="ＭＳ Ｐゴシック" charset="0"/>
                <a:cs typeface="Arial" charset="0"/>
              </a:rPr>
              <a:t>12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weeks</a:t>
            </a:r>
            <a:r>
              <a:rPr lang="en-US" sz="1600" baseline="30000" dirty="0" smtClean="0">
                <a:ea typeface="Calibri"/>
              </a:rPr>
              <a:t>†</a:t>
            </a:r>
            <a:endParaRPr lang="en-US" sz="1600" b="1" dirty="0">
              <a:ea typeface="ＭＳ Ｐゴシック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 rot="2823210">
            <a:off x="5551336" y="3228056"/>
            <a:ext cx="123158" cy="12191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EC32EFB5-BFC4-FD4E-A001-74C35236B081}"/>
              </a:ext>
            </a:extLst>
          </p:cNvPr>
          <p:cNvSpPr/>
          <p:nvPr/>
        </p:nvSpPr>
        <p:spPr>
          <a:xfrm rot="2823210">
            <a:off x="6662093" y="3232453"/>
            <a:ext cx="123158" cy="12191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xmlns="" id="{E6F897E4-8C35-C245-96DA-BF3DB4EF1C50}"/>
              </a:ext>
            </a:extLst>
          </p:cNvPr>
          <p:cNvSpPr txBox="1"/>
          <p:nvPr/>
        </p:nvSpPr>
        <p:spPr>
          <a:xfrm>
            <a:off x="6256947" y="3398633"/>
            <a:ext cx="12954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ea typeface="ＭＳ Ｐゴシック" charset="0"/>
                <a:cs typeface="Arial" charset="0"/>
              </a:rPr>
              <a:t>24 </a:t>
            </a:r>
            <a:r>
              <a:rPr lang="en-US" sz="1600" b="1" dirty="0" smtClean="0">
                <a:ea typeface="ＭＳ Ｐゴシック" charset="0"/>
                <a:cs typeface="Arial" charset="0"/>
              </a:rPr>
              <a:t>weeks</a:t>
            </a:r>
            <a:endParaRPr lang="en-US" sz="1600" b="1" strike="sngStrike" dirty="0">
              <a:ea typeface="ＭＳ Ｐゴシック" charset="0"/>
              <a:cs typeface="Arial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B75DDC19-27F0-B140-93E2-AB39286CE60B}"/>
              </a:ext>
            </a:extLst>
          </p:cNvPr>
          <p:cNvSpPr/>
          <p:nvPr/>
        </p:nvSpPr>
        <p:spPr>
          <a:xfrm rot="2823210">
            <a:off x="8566353" y="3230256"/>
            <a:ext cx="123158" cy="12191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89153" y="4299636"/>
            <a:ext cx="2980053" cy="604999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NRTI-R: M184V/I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and </a:t>
            </a:r>
            <a:r>
              <a:rPr lang="en-US" altLang="en-US" sz="1600" b="1" dirty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up to 2 </a:t>
            </a:r>
            <a:r>
              <a:rPr lang="en-US" altLang="en-US" sz="1600" b="1" dirty="0" smtClean="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TAMs*</a:t>
            </a:r>
            <a:endParaRPr lang="en-US" altLang="en-US" sz="1600" b="1" dirty="0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556691" y="4215611"/>
            <a:ext cx="4111053" cy="762000"/>
          </a:xfrm>
          <a:prstGeom prst="roundRect">
            <a:avLst>
              <a:gd name="adj" fmla="val 16667"/>
            </a:avLst>
          </a:prstGeom>
          <a:solidFill>
            <a:srgbClr val="6338A2"/>
          </a:solidFill>
          <a:ln w="19050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None/>
              <a:defRPr/>
            </a:pPr>
            <a:r>
              <a:rPr lang="en-US" altLang="en-US" b="1" kern="0" dirty="0">
                <a:solidFill>
                  <a:prstClr val="white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E/C/F/TAF QD</a:t>
            </a:r>
            <a:endParaRPr lang="en-US" altLang="en-US" b="1" kern="0" baseline="30000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4789" y="4354211"/>
            <a:ext cx="88410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N = 5</a:t>
            </a:r>
            <a:r>
              <a:rPr lang="en-US" sz="1600" b="1" kern="0" dirty="0" smtClean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0</a:t>
            </a:r>
            <a:endParaRPr lang="en-US" sz="1600" b="1" kern="0" dirty="0">
              <a:solidFill>
                <a:prstClr val="black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6505" y="5227612"/>
            <a:ext cx="12954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48 weeks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9073" y="5220353"/>
            <a:ext cx="12954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ea typeface="ＭＳ Ｐゴシック" charset="0"/>
                <a:cs typeface="Arial" charset="0"/>
              </a:rPr>
              <a:t>12 </a:t>
            </a:r>
            <a:r>
              <a:rPr lang="en-US" sz="1600" dirty="0" smtClean="0">
                <a:ea typeface="ＭＳ Ｐゴシック" charset="0"/>
                <a:cs typeface="Arial" charset="0"/>
              </a:rPr>
              <a:t>weeks</a:t>
            </a:r>
            <a:r>
              <a:rPr lang="en-US" sz="1600" baseline="30000" dirty="0" smtClean="0">
                <a:ea typeface="Calibri"/>
              </a:rPr>
              <a:t>†</a:t>
            </a:r>
            <a:endParaRPr lang="en-US" sz="1600" dirty="0">
              <a:ea typeface="ＭＳ Ｐゴシック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 rot="2823210">
            <a:off x="5532280" y="5052152"/>
            <a:ext cx="123158" cy="12191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EC32EFB5-BFC4-FD4E-A001-74C35236B081}"/>
              </a:ext>
            </a:extLst>
          </p:cNvPr>
          <p:cNvSpPr/>
          <p:nvPr/>
        </p:nvSpPr>
        <p:spPr>
          <a:xfrm rot="2823210">
            <a:off x="6643037" y="5056549"/>
            <a:ext cx="123158" cy="12191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xmlns="" id="{E6F897E4-8C35-C245-96DA-BF3DB4EF1C50}"/>
              </a:ext>
            </a:extLst>
          </p:cNvPr>
          <p:cNvSpPr txBox="1"/>
          <p:nvPr/>
        </p:nvSpPr>
        <p:spPr>
          <a:xfrm>
            <a:off x="6237891" y="5222729"/>
            <a:ext cx="12954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ea typeface="ＭＳ Ｐゴシック" charset="0"/>
                <a:cs typeface="Arial" charset="0"/>
              </a:rPr>
              <a:t>24 </a:t>
            </a:r>
            <a:r>
              <a:rPr lang="en-US" sz="1600" dirty="0" smtClean="0">
                <a:ea typeface="ＭＳ Ｐゴシック" charset="0"/>
                <a:cs typeface="Arial" charset="0"/>
              </a:rPr>
              <a:t>weeks</a:t>
            </a:r>
            <a:endParaRPr lang="en-US" sz="1600" strike="sngStrike" dirty="0">
              <a:ea typeface="ＭＳ Ｐゴシック" charset="0"/>
              <a:cs typeface="Arial" charset="0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B75DDC19-27F0-B140-93E2-AB39286CE60B}"/>
              </a:ext>
            </a:extLst>
          </p:cNvPr>
          <p:cNvSpPr/>
          <p:nvPr/>
        </p:nvSpPr>
        <p:spPr>
          <a:xfrm rot="2823210">
            <a:off x="8547297" y="5054352"/>
            <a:ext cx="123158" cy="12191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589457" y="5085415"/>
            <a:ext cx="4036428" cy="0"/>
          </a:xfrm>
          <a:prstGeom prst="straightConnector1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132"/>
          <p:cNvSpPr>
            <a:spLocks noChangeShapeType="1"/>
          </p:cNvSpPr>
          <p:nvPr/>
        </p:nvSpPr>
        <p:spPr bwMode="auto">
          <a:xfrm flipV="1">
            <a:off x="3286553" y="4610897"/>
            <a:ext cx="1290447" cy="1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153" y="2209727"/>
            <a:ext cx="175952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Part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0104" y="4069570"/>
            <a:ext cx="175952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Part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10929" y="4659016"/>
            <a:ext cx="884106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prstClr val="black"/>
                </a:solidFill>
                <a:ea typeface="MS PGothic" pitchFamily="34" charset="-128"/>
                <a:cs typeface="Arial" panose="020B0604020202020204" pitchFamily="34" charset="0"/>
              </a:rPr>
              <a:t>enrolling</a:t>
            </a:r>
            <a:endParaRPr lang="en-US" sz="1600" b="1" kern="0" dirty="0">
              <a:solidFill>
                <a:prstClr val="black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0" name="Content Placeholder 5"/>
          <p:cNvSpPr>
            <a:spLocks noGrp="1"/>
          </p:cNvSpPr>
          <p:nvPr>
            <p:ph idx="1"/>
          </p:nvPr>
        </p:nvSpPr>
        <p:spPr>
          <a:xfrm>
            <a:off x="300167" y="5433533"/>
            <a:ext cx="8543935" cy="1097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 smtClean="0"/>
              <a:t>*</a:t>
            </a:r>
            <a:r>
              <a:rPr lang="en-US" sz="1200" dirty="0" smtClean="0"/>
              <a:t>TAMs </a:t>
            </a:r>
            <a:r>
              <a:rPr lang="en-US" sz="1200" dirty="0"/>
              <a:t>(M41L, D67N, K70R, L210W, T215Y/F, and </a:t>
            </a:r>
            <a:r>
              <a:rPr lang="en-US" sz="1200" dirty="0" smtClean="0"/>
              <a:t>K219Q/E/N/R)</a:t>
            </a:r>
            <a:endParaRPr lang="en-US" sz="1100" dirty="0"/>
          </a:p>
          <a:p>
            <a:pPr marL="0" indent="0">
              <a:buNone/>
            </a:pPr>
            <a:endParaRPr lang="en-US" sz="1800" baseline="30000" dirty="0" smtClean="0">
              <a:ea typeface="Calibri"/>
            </a:endParaRPr>
          </a:p>
          <a:p>
            <a:pPr marL="0" indent="0">
              <a:buNone/>
            </a:pPr>
            <a:r>
              <a:rPr lang="en-US" sz="1800" baseline="30000" dirty="0" smtClean="0">
                <a:ea typeface="Calibri"/>
              </a:rPr>
              <a:t>†</a:t>
            </a:r>
            <a:r>
              <a:rPr lang="en-US" sz="1800" b="1" dirty="0" smtClean="0"/>
              <a:t>Primary </a:t>
            </a:r>
            <a:r>
              <a:rPr lang="en-US" sz="1800" b="1" dirty="0"/>
              <a:t>Endpoint</a:t>
            </a:r>
          </a:p>
          <a:p>
            <a:pPr lvl="1"/>
            <a:r>
              <a:rPr lang="en-US" sz="1600" dirty="0"/>
              <a:t>HIV-1 RNA &lt; 50 copies/mL at Week 12 using </a:t>
            </a:r>
            <a:r>
              <a:rPr lang="en-US" sz="1600" dirty="0" smtClean="0"/>
              <a:t>PVR (pure virologic response)</a:t>
            </a:r>
            <a:endParaRPr lang="en-US" sz="1600" strike="sngStrike" dirty="0"/>
          </a:p>
        </p:txBody>
      </p:sp>
      <p:sp>
        <p:nvSpPr>
          <p:cNvPr id="9" name="Rectangle 8"/>
          <p:cNvSpPr/>
          <p:nvPr/>
        </p:nvSpPr>
        <p:spPr>
          <a:xfrm>
            <a:off x="-2136" y="3745395"/>
            <a:ext cx="9144000" cy="2047586"/>
          </a:xfrm>
          <a:prstGeom prst="rect">
            <a:avLst/>
          </a:prstGeom>
          <a:solidFill>
            <a:srgbClr val="EAEAEA">
              <a:alpha val="49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3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67627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Study Objectives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61649" cy="4648200"/>
          </a:xfrm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Primary Objective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rgbClr val="000000"/>
              </a:solidFill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To evaluate the efficacy of </a:t>
            </a:r>
            <a:r>
              <a:rPr lang="en-US" dirty="0">
                <a:ea typeface="+mn-ea"/>
              </a:rPr>
              <a:t>switching to E/C/F/TAF in maintaining HIV-1 RNA &lt; 50 copies/mL at Week 12 </a:t>
            </a:r>
            <a:r>
              <a:rPr lang="en-US" dirty="0"/>
              <a:t>in </a:t>
            </a:r>
            <a:r>
              <a:rPr lang="en-US" dirty="0" smtClean="0"/>
              <a:t>participants with </a:t>
            </a:r>
            <a:r>
              <a:rPr lang="en-US" dirty="0"/>
              <a:t>M184V/I </a:t>
            </a:r>
            <a:r>
              <a:rPr lang="en-US" dirty="0">
                <a:ea typeface="+mn-ea"/>
              </a:rPr>
              <a:t>using </a:t>
            </a:r>
            <a:r>
              <a:rPr lang="en-US" dirty="0"/>
              <a:t>pure </a:t>
            </a:r>
            <a:r>
              <a:rPr lang="en-US" dirty="0" smtClean="0"/>
              <a:t>virologic </a:t>
            </a:r>
            <a:r>
              <a:rPr lang="en-US" dirty="0"/>
              <a:t>response (PVR)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u="sng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ea typeface="+mn-ea"/>
                <a:cs typeface="+mn-cs"/>
              </a:rPr>
              <a:t>Secondary Objectives</a:t>
            </a:r>
            <a:endParaRPr lang="en-US" strike="sngStrike" dirty="0"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b="1" dirty="0">
              <a:ea typeface="+mn-ea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GB" dirty="0">
                <a:solidFill>
                  <a:srgbClr val="000000"/>
                </a:solidFill>
              </a:rPr>
              <a:t>To determine the safety and tolerability of E/C/F/TAF in participants switching from 2 NRTIs + third agent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GB" dirty="0">
                <a:solidFill>
                  <a:srgbClr val="000000"/>
                </a:solidFill>
              </a:rPr>
              <a:t>To evaluate the emergence of new resistance mutations in participants who develop virologic failure after switching to E/C/F/TAF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endParaRPr lang="en-GB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−"/>
              <a:defRPr/>
            </a:pPr>
            <a:r>
              <a:rPr lang="en-GB" dirty="0">
                <a:solidFill>
                  <a:srgbClr val="000000"/>
                </a:solidFill>
              </a:rPr>
              <a:t>To determine the durability at Weeks 24 and 48 in maintaining HIV-1 RNA &lt; 50 copies/mL using</a:t>
            </a:r>
            <a:r>
              <a:rPr lang="en-US" dirty="0">
                <a:solidFill>
                  <a:srgbClr val="000000"/>
                </a:solidFill>
              </a:rPr>
              <a:t> PVR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u="sng" dirty="0">
              <a:solidFill>
                <a:srgbClr val="000000"/>
              </a:solidFill>
              <a:ea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u="sng" dirty="0">
              <a:solidFill>
                <a:srgbClr val="000000"/>
              </a:solidFill>
              <a:ea typeface="+mn-ea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800" u="sng" dirty="0">
              <a:solidFill>
                <a:srgbClr val="000000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u="sng" dirty="0">
              <a:solidFill>
                <a:srgbClr val="000000"/>
              </a:solidFill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u="sng" dirty="0">
              <a:solidFill>
                <a:srgbClr val="000000"/>
              </a:solidFill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u="sng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67627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Pure Virologic Response Definition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ADF292B-4D8F-C54E-B23C-672DDF04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2519"/>
            <a:ext cx="7948246" cy="2861771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Pure Virologic Response (PVR) at Week </a:t>
            </a:r>
            <a:r>
              <a:rPr lang="en-US" dirty="0" smtClean="0">
                <a:latin typeface="Arial" charset="0"/>
              </a:rPr>
              <a:t>12 and Week 24</a:t>
            </a:r>
            <a:endParaRPr lang="en-US" dirty="0">
              <a:latin typeface="Arial" charset="0"/>
            </a:endParaRPr>
          </a:p>
          <a:p>
            <a:endParaRPr lang="en-US" sz="800" dirty="0">
              <a:latin typeface="Arial" charset="0"/>
            </a:endParaRPr>
          </a:p>
          <a:p>
            <a:pPr lvl="1" algn="just"/>
            <a:r>
              <a:rPr lang="en-US" dirty="0">
                <a:latin typeface="Arial" charset="0"/>
              </a:rPr>
              <a:t>Absence of confirmed virologic failure (HIV-1 RNA ≥ 50 copies/mL on 2 consecutive visits) before </a:t>
            </a:r>
            <a:r>
              <a:rPr lang="en-US" dirty="0" smtClean="0">
                <a:latin typeface="Arial" charset="0"/>
              </a:rPr>
              <a:t>Week 12 or Week 24</a:t>
            </a:r>
            <a:endParaRPr lang="en-US" dirty="0">
              <a:latin typeface="Arial" charset="0"/>
            </a:endParaRPr>
          </a:p>
          <a:p>
            <a:pPr lvl="1" algn="just"/>
            <a:endParaRPr lang="en-US" sz="800" dirty="0">
              <a:latin typeface="Arial" charset="0"/>
            </a:endParaRPr>
          </a:p>
          <a:p>
            <a:pPr lvl="1" algn="just"/>
            <a:r>
              <a:rPr lang="en-US" dirty="0">
                <a:latin typeface="Arial" charset="0"/>
              </a:rPr>
              <a:t>Absence of premature discontinuation with last available HIV-1 RNA ≥ 50 copies/mL </a:t>
            </a:r>
          </a:p>
          <a:p>
            <a:pPr lvl="1" algn="just"/>
            <a:endParaRPr lang="en-US" sz="800" dirty="0">
              <a:latin typeface="Arial" charset="0"/>
            </a:endParaRPr>
          </a:p>
          <a:p>
            <a:pPr lvl="1" algn="just"/>
            <a:r>
              <a:rPr lang="en-US" dirty="0">
                <a:latin typeface="Arial" charset="0"/>
              </a:rPr>
              <a:t>E/C/F/TAF discontinuation prior to Week 12 </a:t>
            </a:r>
            <a:r>
              <a:rPr lang="en-US" dirty="0" smtClean="0">
                <a:latin typeface="Arial" charset="0"/>
              </a:rPr>
              <a:t>or to Week 24 for </a:t>
            </a:r>
            <a:r>
              <a:rPr lang="en-US" dirty="0">
                <a:latin typeface="Arial" charset="0"/>
              </a:rPr>
              <a:t>reasons other than viral rebound (i.e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>
                <a:latin typeface="Arial" charset="0"/>
              </a:rPr>
              <a:t>no data in window and last HIV RNA &lt; 50 copies/mL) are considered to have PVR</a:t>
            </a:r>
            <a:endParaRPr lang="en-US" u="sng" dirty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US" u="sng" dirty="0">
              <a:latin typeface="Arial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676275"/>
          </a:xfrm>
        </p:spPr>
        <p:txBody>
          <a:bodyPr/>
          <a:lstStyle/>
          <a:p>
            <a:pPr eaLnBrk="1" hangingPunct="1"/>
            <a:r>
              <a:rPr lang="en-US" altLang="en-US" dirty="0"/>
              <a:t>Key Inclusion Criteria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dirty="0"/>
              <a:t>HIV-1 RNA &lt; 50 copies/mL at screening and for at least 6 months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>
                <a:srgbClr val="E2E2E2">
                  <a:lumMod val="75000"/>
                </a:srgbClr>
              </a:buClr>
            </a:pPr>
            <a:r>
              <a:rPr lang="en-GB" altLang="en-US" dirty="0">
                <a:solidFill>
                  <a:prstClr val="black"/>
                </a:solidFill>
              </a:rPr>
              <a:t>One </a:t>
            </a:r>
            <a:r>
              <a:rPr lang="en-US" altLang="ja-JP" dirty="0" smtClean="0"/>
              <a:t>blip </a:t>
            </a:r>
            <a:r>
              <a:rPr lang="en-US" altLang="ja-JP" dirty="0"/>
              <a:t>(HIV-1 RNA </a:t>
            </a:r>
            <a:r>
              <a:rPr lang="en-US" altLang="ja-JP" dirty="0">
                <a:sym typeface="Symbol" pitchFamily="18" charset="2"/>
              </a:rPr>
              <a:t>&gt;</a:t>
            </a:r>
            <a:r>
              <a:rPr lang="en-US" altLang="ja-JP" dirty="0"/>
              <a:t> 50 copies/mL) was acceptable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/>
              <a:t>Currently receiving FTC/TDF or ABC/3TC + </a:t>
            </a:r>
            <a:r>
              <a:rPr lang="en-US" altLang="en-US" dirty="0" smtClean="0"/>
              <a:t>third </a:t>
            </a:r>
            <a:r>
              <a:rPr lang="en-US" altLang="en-US" dirty="0"/>
              <a:t>agent for ≥ 6 </a:t>
            </a:r>
            <a:r>
              <a:rPr lang="en-US" altLang="en-US" dirty="0" smtClean="0"/>
              <a:t>months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/>
              <a:t>Allowable third agents included NNRTIs, PIs, RAL or DTG</a:t>
            </a:r>
            <a:endParaRPr lang="en-US" altLang="en-US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altLang="en-US" dirty="0"/>
              <a:t>M184V and/or M184I on historical genotype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GB" altLang="en-US" dirty="0"/>
              <a:t>No exclusionary </a:t>
            </a:r>
            <a:r>
              <a:rPr lang="en-GB" altLang="en-US" dirty="0" smtClean="0"/>
              <a:t>PI, NRTI </a:t>
            </a:r>
            <a:r>
              <a:rPr lang="en-GB" altLang="en-US" dirty="0"/>
              <a:t>or INSTI mutations on historical genotype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GB" altLang="en-US" dirty="0" smtClean="0"/>
              <a:t>No additional exclusionary mutations seen on </a:t>
            </a:r>
            <a:r>
              <a:rPr lang="en-GB" altLang="en-US" dirty="0" err="1" smtClean="0"/>
              <a:t>proviral</a:t>
            </a:r>
            <a:r>
              <a:rPr lang="en-GB" altLang="en-US" dirty="0" smtClean="0"/>
              <a:t> </a:t>
            </a:r>
            <a:r>
              <a:rPr lang="en-GB" altLang="en-US" dirty="0"/>
              <a:t>DNA genotype (done at </a:t>
            </a:r>
            <a:r>
              <a:rPr lang="en-GB" altLang="en-US" dirty="0" smtClean="0"/>
              <a:t>screening on all participants)</a:t>
            </a:r>
            <a:endParaRPr lang="en-GB" altLang="en-US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dirty="0"/>
              <a:t>No prior virologic failure on PI or INSTI-based regimen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en-US" dirty="0"/>
              <a:t>Estimated GFR ≥ 30 mL/min </a:t>
            </a:r>
            <a:r>
              <a:rPr lang="en-GB" altLang="en-US" dirty="0"/>
              <a:t>(Cockcroft-</a:t>
            </a:r>
            <a:r>
              <a:rPr lang="en-GB" altLang="en-US" dirty="0" err="1"/>
              <a:t>Gault</a:t>
            </a:r>
            <a:r>
              <a:rPr lang="en-GB" altLang="en-US" dirty="0"/>
              <a:t> formula)</a:t>
            </a:r>
            <a:endParaRPr lang="en-US" altLang="en-US" dirty="0"/>
          </a:p>
        </p:txBody>
      </p:sp>
      <p:sp>
        <p:nvSpPr>
          <p:cNvPr id="348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FBFFE4E-F679-4E55-99FE-B86D21DE6225}" type="slidenum">
              <a:rPr lang="en-US" altLang="en-US" sz="8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4396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9872A0-D3F3-487A-8133-90BE77A8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Disposition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E60C29-D8EA-4DA9-A25F-97BC2EDE69D4}"/>
              </a:ext>
            </a:extLst>
          </p:cNvPr>
          <p:cNvSpPr/>
          <p:nvPr/>
        </p:nvSpPr>
        <p:spPr>
          <a:xfrm>
            <a:off x="3347027" y="1647731"/>
            <a:ext cx="1711104" cy="4979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Screened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N = </a:t>
            </a:r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B31BE9-B8FA-496D-B92F-DCE867585C73}"/>
              </a:ext>
            </a:extLst>
          </p:cNvPr>
          <p:cNvSpPr/>
          <p:nvPr/>
        </p:nvSpPr>
        <p:spPr>
          <a:xfrm>
            <a:off x="3347027" y="2668886"/>
            <a:ext cx="1711104" cy="51604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Enrolled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N = 38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46F5A9-2E87-495F-8C72-0E4559498D35}"/>
              </a:ext>
            </a:extLst>
          </p:cNvPr>
          <p:cNvSpPr/>
          <p:nvPr/>
        </p:nvSpPr>
        <p:spPr>
          <a:xfrm>
            <a:off x="3347027" y="3708148"/>
            <a:ext cx="1711104" cy="51604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Treated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N = 37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81E514-950E-490C-A5C5-9ED555076678}"/>
              </a:ext>
            </a:extLst>
          </p:cNvPr>
          <p:cNvSpPr/>
          <p:nvPr/>
        </p:nvSpPr>
        <p:spPr>
          <a:xfrm>
            <a:off x="3056806" y="4941869"/>
            <a:ext cx="2299580" cy="69844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Completed Week 12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(primary endpoint)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N = 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CD179E-60D9-401E-8071-75BE2A1ACFE3}"/>
              </a:ext>
            </a:extLst>
          </p:cNvPr>
          <p:cNvSpPr/>
          <p:nvPr/>
        </p:nvSpPr>
        <p:spPr>
          <a:xfrm>
            <a:off x="5798251" y="2145671"/>
            <a:ext cx="1876331" cy="4979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Screen Failures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N = </a:t>
            </a: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EEC6F9-544B-4108-823C-466EBE73BF58}"/>
              </a:ext>
            </a:extLst>
          </p:cNvPr>
          <p:cNvSpPr/>
          <p:nvPr/>
        </p:nvSpPr>
        <p:spPr>
          <a:xfrm>
            <a:off x="688326" y="3210208"/>
            <a:ext cx="1711104" cy="4979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Never Dosed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N =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6A82E02-0780-45D7-9B94-63C5C1D6A517}"/>
              </a:ext>
            </a:extLst>
          </p:cNvPr>
          <p:cNvSpPr/>
          <p:nvPr/>
        </p:nvSpPr>
        <p:spPr>
          <a:xfrm>
            <a:off x="5406689" y="3883573"/>
            <a:ext cx="3176699" cy="10582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dirty="0"/>
              <a:t>Early Discontinuations: N=3*</a:t>
            </a:r>
          </a:p>
          <a:p>
            <a:pPr>
              <a:lnSpc>
                <a:spcPct val="90000"/>
              </a:lnSpc>
            </a:pPr>
            <a:r>
              <a:rPr lang="en-US" dirty="0"/>
              <a:t>       </a:t>
            </a:r>
            <a:r>
              <a:rPr lang="en-US" sz="1400" dirty="0"/>
              <a:t>Adverse Event: n=1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Investigator’s Discretion: n=1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Protocol Violation: n=1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5CEA063-F07C-4CE5-B36A-9F6966F9C52A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4202579" y="2145671"/>
            <a:ext cx="0" cy="52321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B2232C3-4FCA-438A-8CD9-CC4EB3D51744}"/>
              </a:ext>
            </a:extLst>
          </p:cNvPr>
          <p:cNvCxnSpPr>
            <a:stCxn id="8" idx="2"/>
          </p:cNvCxnSpPr>
          <p:nvPr/>
        </p:nvCxnSpPr>
        <p:spPr>
          <a:xfrm>
            <a:off x="4202579" y="3184933"/>
            <a:ext cx="0" cy="52321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17BD397-8BF4-475E-959E-001A30E94140}"/>
              </a:ext>
            </a:extLst>
          </p:cNvPr>
          <p:cNvCxnSpPr>
            <a:stCxn id="9" idx="2"/>
          </p:cNvCxnSpPr>
          <p:nvPr/>
        </p:nvCxnSpPr>
        <p:spPr>
          <a:xfrm>
            <a:off x="4202579" y="4224195"/>
            <a:ext cx="0" cy="71767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725C305-D765-4787-8393-A1761C27DBE0}"/>
              </a:ext>
            </a:extLst>
          </p:cNvPr>
          <p:cNvCxnSpPr>
            <a:endCxn id="11" idx="1"/>
          </p:cNvCxnSpPr>
          <p:nvPr/>
        </p:nvCxnSpPr>
        <p:spPr>
          <a:xfrm>
            <a:off x="4202579" y="2394641"/>
            <a:ext cx="1595672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7D05CF38-CD8D-44AD-A015-98F51E64C2C4}"/>
              </a:ext>
            </a:extLst>
          </p:cNvPr>
          <p:cNvCxnSpPr>
            <a:endCxn id="12" idx="3"/>
          </p:cNvCxnSpPr>
          <p:nvPr/>
        </p:nvCxnSpPr>
        <p:spPr>
          <a:xfrm flipH="1">
            <a:off x="2399430" y="3459178"/>
            <a:ext cx="1803149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EAF302E-C5EE-4C3B-B987-038AD3D9AC7B}"/>
              </a:ext>
            </a:extLst>
          </p:cNvPr>
          <p:cNvCxnSpPr/>
          <p:nvPr/>
        </p:nvCxnSpPr>
        <p:spPr>
          <a:xfrm>
            <a:off x="4202579" y="4413719"/>
            <a:ext cx="1217692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9148" y="5141883"/>
            <a:ext cx="3167743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*3/3 had HIV RNA &lt; 50 copies/mL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17BD397-8BF4-475E-959E-001A30E94140}"/>
              </a:ext>
            </a:extLst>
          </p:cNvPr>
          <p:cNvCxnSpPr/>
          <p:nvPr/>
        </p:nvCxnSpPr>
        <p:spPr>
          <a:xfrm flipH="1">
            <a:off x="4216871" y="5640314"/>
            <a:ext cx="4547" cy="35979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C81E514-950E-490C-A5C5-9ED555076678}"/>
              </a:ext>
            </a:extLst>
          </p:cNvPr>
          <p:cNvSpPr/>
          <p:nvPr/>
        </p:nvSpPr>
        <p:spPr>
          <a:xfrm>
            <a:off x="3065370" y="5978473"/>
            <a:ext cx="2299580" cy="506993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Completed Week 24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N = 34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/>
          <a:lstStyle/>
          <a:p>
            <a:fld id="{94BD5F9E-BC76-487B-A2BC-019AD28A14B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584200" y="117475"/>
            <a:ext cx="708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sz="2400" baseline="-25000">
              <a:solidFill>
                <a:srgbClr val="A6A6A6"/>
              </a:solidFill>
              <a:ea typeface="ＭＳ Ｐゴシック" pitchFamily="34" charset="-128"/>
            </a:endParaRPr>
          </a:p>
        </p:txBody>
      </p:sp>
      <p:sp>
        <p:nvSpPr>
          <p:cNvPr id="152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Baseline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8A834-8319-493B-B881-B021415D2D08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60312"/>
              </p:ext>
            </p:extLst>
          </p:nvPr>
        </p:nvGraphicFramePr>
        <p:xfrm>
          <a:off x="923454" y="1277746"/>
          <a:ext cx="7215612" cy="51817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1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5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E/C/F/TAF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n=37</a:t>
                      </a:r>
                    </a:p>
                  </a:txBody>
                  <a:tcPr marL="46437" marR="46437" marT="36581" marB="36581" anchor="b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Median age, years (range)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51 (22-76)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Female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 (22%)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Race/ethnicity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White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 (73%)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Black or African descent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 (19%)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Hispanic/Latino ethnicity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 (16%)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HIV-1 RNA &lt;50 copies/mL, baseline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37 (100%)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Median CD4 count, cells/mm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(range)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724 (143-1503)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CD4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&lt;200 cells/mm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(3%)</a:t>
                      </a:r>
                    </a:p>
                  </a:txBody>
                  <a:tcPr marL="46437" marR="46437" marT="36581" marB="3658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Median estimated GFR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mL/min (range)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94 (36-215)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4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Screening Regimen: Third Agents*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NNRTI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INSTI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1828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PI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Screening Regimen: FTC/TDF as NRTI backbone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367145" y="195695"/>
            <a:ext cx="8229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E2E2E2">
                    <a:lumMod val="10000"/>
                  </a:srgbClr>
                </a:solidFill>
                <a:ea typeface="MS PGothic"/>
                <a:cs typeface="MS PGothic"/>
              </a:rPr>
              <a:t>Study 1824: Suppressed Adults with M184V/I Switched to E/C/F/TAF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564" y="6606198"/>
            <a:ext cx="77252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/>
              <a:t>*</a:t>
            </a:r>
            <a:r>
              <a:rPr lang="en-US" sz="1000" dirty="0"/>
              <a:t>2 participants included in analyses had non-allowable third agents in screening regimen (E/C/F/TDF and </a:t>
            </a:r>
            <a:r>
              <a:rPr lang="en-US" sz="1000" dirty="0" smtClean="0"/>
              <a:t>FTC/TDF+ETR+RAL)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94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="" xmlns:thm15="http://schemas.microsoft.com/office/thememl/2012/main" name="Gilead HIV TemplateV6.potx" id="{88B0C9EA-49A4-4B8F-80AC-673A8C15F9AB}" vid="{1220EA46-7CB4-4D13-8E8B-CCBD94359894}"/>
    </a:ext>
  </a:extLst>
</a:theme>
</file>

<file path=ppt/theme/theme2.xml><?xml version="1.0" encoding="utf-8"?>
<a:theme xmlns:a="http://schemas.openxmlformats.org/drawingml/2006/main" name="2_blank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="" xmlns:thm15="http://schemas.microsoft.com/office/thememl/2012/main" name="Gilead HIV TemplateV6.potx" id="{88B0C9EA-49A4-4B8F-80AC-673A8C15F9AB}" vid="{1220EA46-7CB4-4D13-8E8B-CCBD94359894}"/>
    </a:ext>
  </a:extLst>
</a:theme>
</file>

<file path=ppt/theme/theme3.xml><?xml version="1.0" encoding="utf-8"?>
<a:theme xmlns:a="http://schemas.openxmlformats.org/drawingml/2006/main" name="Gilead_HIV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972C9"/>
      </a:accent3>
      <a:accent4>
        <a:srgbClr val="FBB040"/>
      </a:accent4>
      <a:accent5>
        <a:srgbClr val="A117DF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94 G186 B32">
      <a:srgbClr val="5EBA20"/>
    </a:custClr>
    <a:custClr name="R252 G138 B44">
      <a:srgbClr val="FC8A2C"/>
    </a:custClr>
    <a:custClr name="R148 G100 B29">
      <a:srgbClr val="94641D"/>
    </a:custClr>
    <a:custClr name="R99 G56 B162">
      <a:srgbClr val="6338A2"/>
    </a:custClr>
    <a:custClr name="R202 G32 B85">
      <a:srgbClr val="CA2055"/>
    </a:custClr>
    <a:custClr name="R41 G96 B4">
      <a:srgbClr val="296004"/>
    </a:custClr>
    <a:custClr name="R167 G164 B97">
      <a:srgbClr val="A7A461"/>
    </a:custClr>
    <a:custClr name="R109 G107 B4">
      <a:srgbClr val="6D6B04"/>
    </a:custClr>
    <a:custClr name="R14 G172 B108">
      <a:srgbClr val="0EAC6C"/>
    </a:custClr>
    <a:custClr name="R224 G82 B82">
      <a:srgbClr val="E05252"/>
    </a:custClr>
  </a:custClrLst>
</a:theme>
</file>

<file path=ppt/theme/theme4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ppt/theme/theme5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16559</TotalTime>
  <Words>1623</Words>
  <Application>Microsoft Office PowerPoint</Application>
  <PresentationFormat>On-screen Show (4:3)</PresentationFormat>
  <Paragraphs>267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</vt:lpstr>
      <vt:lpstr>2_blank</vt:lpstr>
      <vt:lpstr>Gilead_HIV</vt:lpstr>
      <vt:lpstr>A Phase 3b Open-Label Pilot Study to Evaluate Switching to Elvitegravir/Cobicistat/Emtricitabine/Tenofovir Alafenamide (E/C/F/TAF) Single-Tablet Regimen in Virologically-Suppressed HIV-1 Infected Adults Harboring the NRTI Resistance Mutation M184V and/or M184I  (GS-US-292-1824): Week 24 Results </vt:lpstr>
      <vt:lpstr>Disclosures</vt:lpstr>
      <vt:lpstr>Background and Rationale</vt:lpstr>
      <vt:lpstr> Study Design</vt:lpstr>
      <vt:lpstr>Study Objectives</vt:lpstr>
      <vt:lpstr>Pure Virologic Response Definition</vt:lpstr>
      <vt:lpstr>Key Inclusion Criteria</vt:lpstr>
      <vt:lpstr>Subject Disposition</vt:lpstr>
      <vt:lpstr>Baseline Characteristics</vt:lpstr>
      <vt:lpstr>Baseline Resistance (n=37)</vt:lpstr>
      <vt:lpstr>Pure Virologic Response (HIV RNA &lt; 50 copies/mL) at Week 12 and Week 24</vt:lpstr>
      <vt:lpstr>Adverse Events (AEs)</vt:lpstr>
      <vt:lpstr>Any Serious Adverse Events (SAEs)</vt:lpstr>
      <vt:lpstr>Conclusions</vt:lpstr>
      <vt:lpstr>Acknowledgements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Design</dc:title>
  <dc:creator>Hoa Chu</dc:creator>
  <cp:lastModifiedBy>David Piontkowsky</cp:lastModifiedBy>
  <cp:revision>609</cp:revision>
  <cp:lastPrinted>2018-07-17T17:22:06Z</cp:lastPrinted>
  <dcterms:created xsi:type="dcterms:W3CDTF">2017-06-12T17:25:36Z</dcterms:created>
  <dcterms:modified xsi:type="dcterms:W3CDTF">2018-07-23T15:10:45Z</dcterms:modified>
</cp:coreProperties>
</file>