
<file path=[Content_Types].xml><?xml version="1.0" encoding="utf-8"?>
<Types xmlns="http://schemas.openxmlformats.org/package/2006/content-types">
  <Override PartName="/ppt/ink/ink1.xml" ContentType="application/inkml+xml"/>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notesSlides/notesSlide3.xml" ContentType="application/vnd.openxmlformats-officedocument.presentationml.notesSlide+xml"/>
  <Default Extension="emf" ContentType="image/x-emf"/>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6"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1" name="Nittaya Phanuphak" initials="NP" lastIdx="10" clrIdx="0">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Nittaya Phanuphak" providerId="None"/>
      </p:ext>
    </p:extLst>
  </p:cmAuthor>
  <p:cmAuthor id="2" name="Nuttawut Teachatanawat" initials="NT" lastIdx="5" clrIdx="1">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S-1-5-21-230861957-262781514-787584007-1182" providerId="AD"/>
      </p:ext>
    </p:extLst>
  </p:cmAuthor>
  <p:cmAuthor id="3" name="Reshmie Ramautarsing" initials="RR" lastIdx="1" clrIdx="2">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Reshmie Ramautarsing" providerId="None"/>
      </p:ext>
    </p:extLst>
  </p:cmAuthor>
  <p:cmAuthor id="4" name="Kung" initials="KT" lastIdx="1" clrIdx="3">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Kung" providerId="None"/>
      </p:ext>
    </p:extLst>
  </p:cmAutho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A6D4D9"/>
    <a:srgbClr val="0690CF"/>
    <a:srgbClr val="ED2024"/>
    <a:srgbClr val="000000"/>
    <a:srgbClr val="919191"/>
    <a:srgbClr val="00A4AE"/>
    <a:srgbClr val="00B3BE"/>
    <a:srgbClr val="EA9423"/>
    <a:srgbClr val="EEBA28"/>
    <a:srgbClr val="FF99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32767"/>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4997" autoAdjust="0"/>
    <p:restoredTop sz="65897" autoAdjust="0"/>
  </p:normalViewPr>
  <p:slideViewPr>
    <p:cSldViewPr snapToGrid="0">
      <p:cViewPr varScale="1">
        <p:scale>
          <a:sx n="72" d="100"/>
          <a:sy n="72" d="100"/>
        </p:scale>
        <p:origin x="-1712" y="-120"/>
      </p:cViewPr>
      <p:guideLst>
        <p:guide orient="horz" pos="2160"/>
        <p:guide pos="2880"/>
      </p:guideLst>
    </p:cSldViewPr>
  </p:slideViewPr>
  <p:notesTextViewPr>
    <p:cViewPr>
      <p:scale>
        <a:sx n="1" d="1"/>
        <a:sy n="1" d="1"/>
      </p:scale>
      <p:origin x="0" y="0"/>
    </p:cViewPr>
  </p:notesTextViewPr>
  <p:sorterViewPr>
    <p:cViewPr>
      <p:scale>
        <a:sx n="39" d="50"/>
        <a:sy n="39" d="50"/>
      </p:scale>
      <p:origin x="0" y="-1277"/>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7-09-07T08:58:10.266"/>
    </inkml:context>
    <inkml:brush xml:id="br0">
      <inkml:brushProperty name="width" value="0.05292" units="cm"/>
      <inkml:brushProperty name="height" value="0.05292" units="cm"/>
      <inkml:brushProperty name="color" value="#FF0000"/>
    </inkml:brush>
  </inkml:definitions>
  <inkml:trace contextRef="#ctx0" brushRef="#br0">24773 17508 657 0,'0'0'58'16,"0"0"-58"-16,0 0-1 15,0 0 1-15,0 0-130 16,0 0-454-16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4906A-92F9-4700-BFCD-6172820E18D8}" type="datetimeFigureOut">
              <a:rPr lang="en-US" smtClean="0"/>
              <a:pPr/>
              <a:t>24.07.2018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DA23BA-C1C5-4E50-B9C7-EEEB982C8684}"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16254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 behalf of the co-investigators, I would like to thank the conference organizers for the chance to present these data. We are excited to have a chance to share the results with you all today.</a:t>
            </a:r>
          </a:p>
          <a:p>
            <a:r>
              <a:rPr lang="en-US" sz="1200" kern="1200" dirty="0" smtClean="0">
                <a:solidFill>
                  <a:schemeClr val="tx1"/>
                </a:solidFill>
                <a:effectLst/>
                <a:latin typeface="+mn-lt"/>
                <a:ea typeface="+mn-ea"/>
                <a:cs typeface="+mn-cs"/>
              </a:rPr>
              <a:t>It’s an established fact by now that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is among the effective methods for HIV prevention. However, we began to have concerns over the efficacy of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among TGW mainly because studies have shown that TGW have lower blood concentration of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compared to non-TG population. I think the reasons for that could be categorized into 2 main possibilities: firstly, TGW did have good adherence to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but there was this unknown drug-drug interaction between FHT and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or secondly, TGW simply had poor adherence. Now, if that’s the case; one of the hypothesis was that it could be due to the fact that TGW prioritized FHT over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And again, this comes back to the same thing in that there was a concern over whether or not there are any interactions between FHT and </a:t>
            </a:r>
            <a:r>
              <a:rPr lang="en-US" sz="1200" kern="1200" dirty="0" err="1" smtClean="0">
                <a:solidFill>
                  <a:schemeClr val="tx1"/>
                </a:solidFill>
                <a:effectLst/>
                <a:latin typeface="+mn-lt"/>
                <a:ea typeface="+mn-ea"/>
                <a:cs typeface="+mn-cs"/>
              </a:rPr>
              <a:t>PrEP.</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we established a study called </a:t>
            </a:r>
            <a:r>
              <a:rPr lang="en-US" sz="1200" kern="1200" dirty="0" err="1" smtClean="0">
                <a:solidFill>
                  <a:schemeClr val="tx1"/>
                </a:solidFill>
                <a:effectLst/>
                <a:latin typeface="+mn-lt"/>
                <a:ea typeface="+mn-ea"/>
                <a:cs typeface="+mn-cs"/>
              </a:rPr>
              <a:t>iFACT</a:t>
            </a:r>
            <a:r>
              <a:rPr lang="en-US" sz="1200" kern="1200" dirty="0" smtClean="0">
                <a:solidFill>
                  <a:schemeClr val="tx1"/>
                </a:solidFill>
                <a:effectLst/>
                <a:latin typeface="+mn-lt"/>
                <a:ea typeface="+mn-ea"/>
                <a:cs typeface="+mn-cs"/>
              </a:rPr>
              <a:t> to determine whether there really are DDIs between FHT and ARV agents,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for this case, among TGW. This is a 2-way analysis meaning that we measured the effect of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towards FHT and vice versa. The components that we measured were intensive PK parameters of plasma TFV (for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and intensive PK parameters of E2 (for FHT). In addition to that, we also measured the trough testosterone concentration to indirectly determine the anti-androgenic effect of the hormones.</a:t>
            </a:r>
          </a:p>
          <a:p>
            <a:r>
              <a:rPr lang="en-US" sz="1200" kern="1200" dirty="0" smtClean="0">
                <a:solidFill>
                  <a:schemeClr val="tx1"/>
                </a:solidFill>
                <a:effectLst/>
                <a:latin typeface="+mn-lt"/>
                <a:ea typeface="+mn-ea"/>
                <a:cs typeface="+mn-cs"/>
              </a:rPr>
              <a:t>20 healthy TGW were enrolled earlier this year. They were eligible if they never underwent orchiectomy, and had not received injectable hormones within past 6 months. Right off the bat, I have to emphasize that FHT regimens may vary depending on the region you live in. The hormones we used here were estradiol </a:t>
            </a:r>
            <a:r>
              <a:rPr lang="en-US" sz="1200" kern="1200" dirty="0" err="1" smtClean="0">
                <a:solidFill>
                  <a:schemeClr val="tx1"/>
                </a:solidFill>
                <a:effectLst/>
                <a:latin typeface="+mn-lt"/>
                <a:ea typeface="+mn-ea"/>
                <a:cs typeface="+mn-cs"/>
              </a:rPr>
              <a:t>valerate</a:t>
            </a:r>
            <a:r>
              <a:rPr lang="en-US" sz="1200" kern="1200" dirty="0" smtClean="0">
                <a:solidFill>
                  <a:schemeClr val="tx1"/>
                </a:solidFill>
                <a:effectLst/>
                <a:latin typeface="+mn-lt"/>
                <a:ea typeface="+mn-ea"/>
                <a:cs typeface="+mn-cs"/>
              </a:rPr>
              <a:t>, a form of estrogen, plus </a:t>
            </a:r>
            <a:r>
              <a:rPr lang="en-US" sz="1200" kern="1200" dirty="0" err="1" smtClean="0">
                <a:solidFill>
                  <a:schemeClr val="tx1"/>
                </a:solidFill>
                <a:effectLst/>
                <a:latin typeface="+mn-lt"/>
                <a:ea typeface="+mn-ea"/>
                <a:cs typeface="+mn-cs"/>
              </a:rPr>
              <a:t>cyproterone</a:t>
            </a:r>
            <a:r>
              <a:rPr lang="en-US" sz="1200" kern="1200" dirty="0" smtClean="0">
                <a:solidFill>
                  <a:schemeClr val="tx1"/>
                </a:solidFill>
                <a:effectLst/>
                <a:latin typeface="+mn-lt"/>
                <a:ea typeface="+mn-ea"/>
                <a:cs typeface="+mn-cs"/>
              </a:rPr>
              <a:t> acetate, a form of antiandrogen. Both hormones were given at entry visit. The first intensive PK parameters of E2 were measured at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3 (so this is kind of like the “hormones only” week because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was not yet initiated at entry). After the blood test for E2 PK parameters was done,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(the standard daily dose of TDF + FTC) was initiated at the same visit. Intensive PK parameters of E2 and </a:t>
            </a:r>
            <a:r>
              <a:rPr lang="en-US" sz="1200" kern="1200" dirty="0" err="1" smtClean="0">
                <a:solidFill>
                  <a:schemeClr val="tx1"/>
                </a:solidFill>
                <a:effectLst/>
                <a:latin typeface="+mn-lt"/>
                <a:ea typeface="+mn-ea"/>
                <a:cs typeface="+mn-cs"/>
              </a:rPr>
              <a:t>tenofovir</a:t>
            </a:r>
            <a:r>
              <a:rPr lang="en-US" sz="1200" kern="1200" dirty="0" smtClean="0">
                <a:solidFill>
                  <a:schemeClr val="tx1"/>
                </a:solidFill>
                <a:effectLst/>
                <a:latin typeface="+mn-lt"/>
                <a:ea typeface="+mn-ea"/>
                <a:cs typeface="+mn-cs"/>
              </a:rPr>
              <a:t> were then measured at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5 (so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5 is the “hormones and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week). At the same visit, hormones were then stopped and intensive PK parameters of TDF were measure again at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8 (so basically the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only” week). Trough testosterone concentrations were measured at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3 and 5.</a:t>
            </a:r>
          </a:p>
          <a:p>
            <a:endParaRPr lang="en-US" dirty="0"/>
          </a:p>
        </p:txBody>
      </p:sp>
      <p:sp>
        <p:nvSpPr>
          <p:cNvPr id="4" name="Slide Number Placeholder 3"/>
          <p:cNvSpPr>
            <a:spLocks noGrp="1"/>
          </p:cNvSpPr>
          <p:nvPr>
            <p:ph type="sldNum" sz="quarter" idx="10"/>
          </p:nvPr>
        </p:nvSpPr>
        <p:spPr/>
        <p:txBody>
          <a:bodyPr/>
          <a:lstStyle/>
          <a:p>
            <a:fld id="{6BDA23BA-C1C5-4E50-B9C7-EEEB982C8684}"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798816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let’s take a look at the results. The upper table shows the parameters of E2 so it compared wk3 and wk5. Overall, there were no significant differences in any of the parameters between the two weeks. Also, there were no significant changes in trough testosterone concentration. As a result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did not significantly affect the level of FHT.</a:t>
            </a:r>
          </a:p>
          <a:p>
            <a:r>
              <a:rPr lang="en-US" sz="1200" kern="1200" dirty="0" smtClean="0">
                <a:solidFill>
                  <a:schemeClr val="tx1"/>
                </a:solidFill>
                <a:effectLst/>
                <a:latin typeface="+mn-lt"/>
                <a:ea typeface="+mn-ea"/>
                <a:cs typeface="+mn-cs"/>
              </a:rPr>
              <a:t>The lower table is the parameters of </a:t>
            </a:r>
            <a:r>
              <a:rPr lang="en-US" sz="1200" kern="1200" dirty="0" err="1" smtClean="0">
                <a:solidFill>
                  <a:schemeClr val="tx1"/>
                </a:solidFill>
                <a:effectLst/>
                <a:latin typeface="+mn-lt"/>
                <a:ea typeface="+mn-ea"/>
                <a:cs typeface="+mn-cs"/>
              </a:rPr>
              <a:t>tenofovir</a:t>
            </a:r>
            <a:r>
              <a:rPr lang="en-US" sz="1200" kern="1200" dirty="0" smtClean="0">
                <a:solidFill>
                  <a:schemeClr val="tx1"/>
                </a:solidFill>
                <a:effectLst/>
                <a:latin typeface="+mn-lt"/>
                <a:ea typeface="+mn-ea"/>
                <a:cs typeface="+mn-cs"/>
              </a:rPr>
              <a:t> so it compared wk5 and wk8. Here we can see that the geometric mean of area under curve from time 0 to 24 </a:t>
            </a:r>
            <a:r>
              <a:rPr lang="en-US" sz="1200" kern="1200" dirty="0" err="1" smtClean="0">
                <a:solidFill>
                  <a:schemeClr val="tx1"/>
                </a:solidFill>
                <a:effectLst/>
                <a:latin typeface="+mn-lt"/>
                <a:ea typeface="+mn-ea"/>
                <a:cs typeface="+mn-cs"/>
              </a:rPr>
              <a:t>hrs</a:t>
            </a:r>
            <a:r>
              <a:rPr lang="en-US" sz="1200" kern="1200" dirty="0" smtClean="0">
                <a:solidFill>
                  <a:schemeClr val="tx1"/>
                </a:solidFill>
                <a:effectLst/>
                <a:latin typeface="+mn-lt"/>
                <a:ea typeface="+mn-ea"/>
                <a:cs typeface="+mn-cs"/>
              </a:rPr>
              <a:t> and concentration at 24 hours of </a:t>
            </a:r>
            <a:r>
              <a:rPr lang="en-US" sz="1200" kern="1200" dirty="0" err="1" smtClean="0">
                <a:solidFill>
                  <a:schemeClr val="tx1"/>
                </a:solidFill>
                <a:effectLst/>
                <a:latin typeface="+mn-lt"/>
                <a:ea typeface="+mn-ea"/>
                <a:cs typeface="+mn-cs"/>
              </a:rPr>
              <a:t>tenofovir</a:t>
            </a:r>
            <a:r>
              <a:rPr lang="en-US" sz="1200" kern="1200" dirty="0" smtClean="0">
                <a:solidFill>
                  <a:schemeClr val="tx1"/>
                </a:solidFill>
                <a:effectLst/>
                <a:latin typeface="+mn-lt"/>
                <a:ea typeface="+mn-ea"/>
                <a:cs typeface="+mn-cs"/>
              </a:rPr>
              <a:t> were significantly lower at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5 compared to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8. This means that the plasma </a:t>
            </a:r>
            <a:r>
              <a:rPr lang="en-US" sz="1200" kern="1200" dirty="0" err="1" smtClean="0">
                <a:solidFill>
                  <a:schemeClr val="tx1"/>
                </a:solidFill>
                <a:effectLst/>
                <a:latin typeface="+mn-lt"/>
                <a:ea typeface="+mn-ea"/>
                <a:cs typeface="+mn-cs"/>
              </a:rPr>
              <a:t>tenofovir</a:t>
            </a:r>
            <a:r>
              <a:rPr lang="en-US" sz="1200" kern="1200" dirty="0" smtClean="0">
                <a:solidFill>
                  <a:schemeClr val="tx1"/>
                </a:solidFill>
                <a:effectLst/>
                <a:latin typeface="+mn-lt"/>
                <a:ea typeface="+mn-ea"/>
                <a:cs typeface="+mn-cs"/>
              </a:rPr>
              <a:t> exposure was lower in the presence of FHT, by about 13%. </a:t>
            </a:r>
          </a:p>
          <a:p>
            <a:endParaRPr lang="en-US" dirty="0"/>
          </a:p>
        </p:txBody>
      </p:sp>
      <p:sp>
        <p:nvSpPr>
          <p:cNvPr id="4" name="Slide Number Placeholder 3"/>
          <p:cNvSpPr>
            <a:spLocks noGrp="1"/>
          </p:cNvSpPr>
          <p:nvPr>
            <p:ph type="sldNum" sz="quarter" idx="10"/>
          </p:nvPr>
        </p:nvSpPr>
        <p:spPr/>
        <p:txBody>
          <a:bodyPr/>
          <a:lstStyle/>
          <a:p>
            <a:fld id="{6BDA23BA-C1C5-4E50-B9C7-EEEB982C8684}"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9300994"/>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conclusions, our study demonstrated lower plasma TFV exposure (13%) in the presence of FHT, suggesting that FHT may potentially affect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efficacy among </a:t>
            </a:r>
            <a:r>
              <a:rPr lang="en-US" sz="1200" kern="1200" dirty="0" err="1" smtClean="0">
                <a:solidFill>
                  <a:schemeClr val="tx1"/>
                </a:solidFill>
                <a:effectLst/>
                <a:latin typeface="+mn-lt"/>
                <a:ea typeface="+mn-ea"/>
                <a:cs typeface="+mn-cs"/>
              </a:rPr>
              <a:t>TGW.And</a:t>
            </a:r>
            <a:r>
              <a:rPr lang="en-US" sz="1200" kern="1200" dirty="0" smtClean="0">
                <a:solidFill>
                  <a:schemeClr val="tx1"/>
                </a:solidFill>
                <a:effectLst/>
                <a:latin typeface="+mn-lt"/>
                <a:ea typeface="+mn-ea"/>
                <a:cs typeface="+mn-cs"/>
              </a:rPr>
              <a:t> equally as important, E2 exposure was not affected by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While I think it’s great that our study as able to show this previously unknown DDI between the 2 meds, there are definitely some key questions that need to be answered before moving forward in implementing this result to the services. For instance, does this interaction occurs in the cells and target tissue, rectal tissue for instance, which is usually the first site of HIV contact? Or does this interaction applies to other FHT regimens? And last but not least, we don’t know whether the 13% reduction in blood TFV exposure in the presence of FHT means anything regarding the preventive effect of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in TGW.</a:t>
            </a:r>
          </a:p>
          <a:p>
            <a:endParaRPr lang="en-US" dirty="0"/>
          </a:p>
        </p:txBody>
      </p:sp>
      <p:sp>
        <p:nvSpPr>
          <p:cNvPr id="4" name="Slide Number Placeholder 3"/>
          <p:cNvSpPr>
            <a:spLocks noGrp="1"/>
          </p:cNvSpPr>
          <p:nvPr>
            <p:ph type="sldNum" sz="quarter" idx="10"/>
          </p:nvPr>
        </p:nvSpPr>
        <p:spPr/>
        <p:txBody>
          <a:bodyPr/>
          <a:lstStyle/>
          <a:p>
            <a:fld id="{6BDA23BA-C1C5-4E50-B9C7-EEEB982C8684}"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64603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png"/><Relationship Id="rId9" Type="http://schemas.openxmlformats.org/officeDocument/2006/relationships/image" Target="../media/image8.jpe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17" name="Picture 16">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FDD717E4-AB41-4D5D-8A0E-98AAF5D6162D}"/>
              </a:ext>
            </a:extLst>
          </p:cNvPr>
          <p:cNvPicPr>
            <a:picLocks noChangeAspect="1"/>
          </p:cNvPicPr>
          <p:nvPr userDrawn="1"/>
        </p:nvPicPr>
        <p:blipFill rotWithShape="1">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3387" t="16567" r="20611"/>
          <a:stretch/>
        </p:blipFill>
        <p:spPr>
          <a:xfrm>
            <a:off x="-1" y="1211279"/>
            <a:ext cx="9144001" cy="5646721"/>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24.07.2018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‹Nr.›</a:t>
            </a:fld>
            <a:endParaRPr lang="en-US" dirty="0"/>
          </a:p>
        </p:txBody>
      </p:sp>
      <p:sp>
        <p:nvSpPr>
          <p:cNvPr id="14" name="TextBox 13">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94777516-0B1F-475F-96FF-B1AA6C41E2C8}"/>
              </a:ext>
            </a:extLst>
          </p:cNvPr>
          <p:cNvSpPr txBox="1"/>
          <p:nvPr userDrawn="1"/>
        </p:nvSpPr>
        <p:spPr>
          <a:xfrm>
            <a:off x="2664930" y="6405594"/>
            <a:ext cx="4761240" cy="254044"/>
          </a:xfrm>
          <a:prstGeom prst="rect">
            <a:avLst/>
          </a:prstGeom>
          <a:noFill/>
        </p:spPr>
        <p:txBody>
          <a:bodyPr wrap="none" rtlCol="0">
            <a:spAutoFit/>
          </a:bodyPr>
          <a:lstStyle/>
          <a:p>
            <a:r>
              <a:rPr lang="en-US" sz="1051" dirty="0">
                <a:solidFill>
                  <a:srgbClr val="FF0000"/>
                </a:solidFill>
              </a:rPr>
              <a:t>Presented at the 22</a:t>
            </a:r>
            <a:r>
              <a:rPr lang="en-US" sz="1051" baseline="30000" dirty="0">
                <a:solidFill>
                  <a:srgbClr val="FF0000"/>
                </a:solidFill>
              </a:rPr>
              <a:t>nd</a:t>
            </a:r>
            <a:r>
              <a:rPr lang="en-US" sz="1051" dirty="0">
                <a:solidFill>
                  <a:srgbClr val="FF0000"/>
                </a:solidFill>
              </a:rPr>
              <a:t> International AIDS Conference – Amsterdam, the Netherlands</a:t>
            </a:r>
          </a:p>
        </p:txBody>
      </p:sp>
      <p:pic>
        <p:nvPicPr>
          <p:cNvPr id="18" name="Picture 17">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5C15D89B-1E71-49FC-B106-E51F7F6426A9}"/>
              </a:ext>
            </a:extLst>
          </p:cNvPr>
          <p:cNvPicPr>
            <a:picLocks noChangeAspect="1"/>
          </p:cNvPicPr>
          <p:nvPr userDrawn="1"/>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110683" y="6412683"/>
            <a:ext cx="809334" cy="302240"/>
          </a:xfrm>
          <a:prstGeom prst="rect">
            <a:avLst/>
          </a:prstGeom>
        </p:spPr>
      </p:pic>
      <p:pic>
        <p:nvPicPr>
          <p:cNvPr id="19" name="Picture 18">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BFC42CC4-59A3-4C67-A5DE-A6FA3EC8ECEB}"/>
              </a:ext>
            </a:extLst>
          </p:cNvPr>
          <p:cNvPicPr>
            <a:picLocks noChangeAspect="1"/>
          </p:cNvPicPr>
          <p:nvPr userDrawn="1"/>
        </p:nvPicPr>
        <p:blipFill>
          <a:blip r:embed="rId4" cstate="screen">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127749" y="419539"/>
            <a:ext cx="1941600" cy="591581"/>
          </a:xfrm>
          <a:prstGeom prst="rect">
            <a:avLst/>
          </a:prstGeom>
        </p:spPr>
      </p:pic>
      <p:pic>
        <p:nvPicPr>
          <p:cNvPr id="20" name="Picture 19">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3CA91DAB-A84B-4396-B37E-9652A1A1AACA}"/>
              </a:ext>
            </a:extLst>
          </p:cNvPr>
          <p:cNvPicPr>
            <a:picLocks noChangeAspect="1"/>
          </p:cNvPicPr>
          <p:nvPr userDrawn="1"/>
        </p:nvPicPr>
        <p:blipFill>
          <a:blip r:embed="rId5" cstate="screen">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2376639" y="378001"/>
            <a:ext cx="841715" cy="531853"/>
          </a:xfrm>
          <a:prstGeom prst="rect">
            <a:avLst/>
          </a:prstGeom>
        </p:spPr>
      </p:pic>
      <p:pic>
        <p:nvPicPr>
          <p:cNvPr id="21" name="Picture 20">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16DBC6C6-0D11-45A2-927D-17B303BDE341}"/>
              </a:ext>
            </a:extLst>
          </p:cNvPr>
          <p:cNvPicPr>
            <a:picLocks noChangeAspect="1"/>
          </p:cNvPicPr>
          <p:nvPr userDrawn="1"/>
        </p:nvPicPr>
        <p:blipFill>
          <a:blip r:embed="rId6"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711793" y="232357"/>
            <a:ext cx="772768" cy="701266"/>
          </a:xfrm>
          <a:prstGeom prst="rect">
            <a:avLst/>
          </a:prstGeom>
        </p:spPr>
      </p:pic>
      <p:pic>
        <p:nvPicPr>
          <p:cNvPr id="22" name="Picture 21">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338EFF84-26FA-498E-876D-B72BB7AEFE30}"/>
              </a:ext>
            </a:extLst>
          </p:cNvPr>
          <p:cNvPicPr>
            <a:picLocks noChangeAspect="1"/>
          </p:cNvPicPr>
          <p:nvPr userDrawn="1"/>
        </p:nvPicPr>
        <p:blipFill>
          <a:blip r:embed="rId7" cstate="screen">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8001000" y="512546"/>
            <a:ext cx="862338" cy="384375"/>
          </a:xfrm>
          <a:prstGeom prst="rect">
            <a:avLst/>
          </a:prstGeom>
        </p:spPr>
      </p:pic>
      <p:pic>
        <p:nvPicPr>
          <p:cNvPr id="23" name="Picture 22">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B68A7AE1-72A9-4289-B8DC-B4F1BD436FF6}"/>
              </a:ext>
            </a:extLst>
          </p:cNvPr>
          <p:cNvPicPr>
            <a:picLocks noChangeAspect="1"/>
          </p:cNvPicPr>
          <p:nvPr userDrawn="1"/>
        </p:nvPicPr>
        <p:blipFill>
          <a:blip r:embed="rId8" cstate="screen">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3563189" y="408942"/>
            <a:ext cx="1406216" cy="591581"/>
          </a:xfrm>
          <a:prstGeom prst="rect">
            <a:avLst/>
          </a:prstGeom>
        </p:spPr>
      </p:pic>
      <p:pic>
        <p:nvPicPr>
          <p:cNvPr id="24" name="Picture 23">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E90E34E8-6AC9-4E34-986F-949F380D0522}"/>
              </a:ext>
            </a:extLst>
          </p:cNvPr>
          <p:cNvPicPr>
            <a:picLocks noChangeAspect="1"/>
          </p:cNvPicPr>
          <p:nvPr userDrawn="1"/>
        </p:nvPicPr>
        <p:blipFill rotWithShape="1">
          <a:blip r:embed="rId9"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3608" b="8782"/>
          <a:stretch/>
        </p:blipFill>
        <p:spPr>
          <a:xfrm>
            <a:off x="5314240" y="302016"/>
            <a:ext cx="881114" cy="683821"/>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692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E7EEFA-EFEC-42A1-AD90-1043AA5CE4AD}" type="datetimeFigureOut">
              <a:rPr lang="en-US" smtClean="0"/>
              <a:pPr/>
              <a:t>24.07.2018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B10B-71D9-4CF5-9B57-DD22D6113D3E}"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32714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E7EEFA-EFEC-42A1-AD90-1043AA5CE4AD}" type="datetimeFigureOut">
              <a:rPr lang="en-US" smtClean="0"/>
              <a:pPr/>
              <a:t>24.07.2018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B10B-71D9-4CF5-9B57-DD22D6113D3E}"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767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E7EEFA-EFEC-42A1-AD90-1043AA5CE4AD}" type="datetimeFigureOut">
              <a:rPr lang="en-US" smtClean="0"/>
              <a:pPr/>
              <a:t>24.07.2018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B10B-71D9-4CF5-9B57-DD22D6113D3E}" type="slidenum">
              <a:rPr lang="en-US" smtClean="0"/>
              <a:pPr/>
              <a:t>‹Nr.›</a:t>
            </a:fld>
            <a:endParaRPr lang="en-US"/>
          </a:p>
        </p:txBody>
      </p:sp>
      <p:sp>
        <p:nvSpPr>
          <p:cNvPr id="7" name="Rectangle 6">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2C31DEF2-94A2-49FA-B4A8-E07D80C285F9}"/>
              </a:ext>
            </a:extLst>
          </p:cNvPr>
          <p:cNvSpPr/>
          <p:nvPr userDrawn="1"/>
        </p:nvSpPr>
        <p:spPr>
          <a:xfrm>
            <a:off x="-35560" y="3"/>
            <a:ext cx="9179559" cy="1280153"/>
          </a:xfrm>
          <a:prstGeom prst="rect">
            <a:avLst/>
          </a:prstGeom>
          <a:gradFill flip="none" rotWithShape="1">
            <a:gsLst>
              <a:gs pos="59000">
                <a:srgbClr val="39A6D2"/>
              </a:gs>
              <a:gs pos="22000">
                <a:srgbClr val="6EBCD6"/>
              </a:gs>
              <a:gs pos="0">
                <a:srgbClr val="A6D4D9"/>
              </a:gs>
              <a:gs pos="100000">
                <a:srgbClr val="0690C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B1881481-2D8C-4E29-9503-F628A398A505}"/>
              </a:ext>
            </a:extLst>
          </p:cNvPr>
          <p:cNvSpPr/>
          <p:nvPr userDrawn="1"/>
        </p:nvSpPr>
        <p:spPr>
          <a:xfrm>
            <a:off x="0" y="6563806"/>
            <a:ext cx="8001000" cy="45719"/>
          </a:xfrm>
          <a:prstGeom prst="rect">
            <a:avLst/>
          </a:prstGeom>
          <a:solidFill>
            <a:srgbClr val="ED20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B57AB663-B123-4FF0-8915-E52ABF2C5A04}"/>
              </a:ext>
            </a:extLst>
          </p:cNvPr>
          <p:cNvPicPr>
            <a:picLocks noChangeAspect="1"/>
          </p:cNvPicPr>
          <p:nvPr userDrawn="1"/>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110683" y="6412683"/>
            <a:ext cx="809334" cy="302240"/>
          </a:xfrm>
          <a:prstGeom prst="rect">
            <a:avLst/>
          </a:prstGeom>
        </p:spPr>
      </p:pic>
      <p:pic>
        <p:nvPicPr>
          <p:cNvPr id="10" name="Picture 9">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6B2FD093-D6E5-4E02-816A-313241A1986C}"/>
              </a:ext>
            </a:extLst>
          </p:cNvPr>
          <p:cNvPicPr>
            <a:picLocks noChangeAspect="1"/>
          </p:cNvPicPr>
          <p:nvPr userDrawn="1"/>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162040" y="4037227"/>
            <a:ext cx="2981960" cy="2417805"/>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461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E7EEFA-EFEC-42A1-AD90-1043AA5CE4AD}" type="datetimeFigureOut">
              <a:rPr lang="en-US" smtClean="0"/>
              <a:pPr/>
              <a:t>24.07.2018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B10B-71D9-4CF5-9B57-DD22D6113D3E}"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959988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E7EEFA-EFEC-42A1-AD90-1043AA5CE4AD}" type="datetimeFigureOut">
              <a:rPr lang="en-US" smtClean="0"/>
              <a:pPr/>
              <a:t>24.07.2018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3B10B-71D9-4CF5-9B57-DD22D6113D3E}"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20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E7EEFA-EFEC-42A1-AD90-1043AA5CE4AD}" type="datetimeFigureOut">
              <a:rPr lang="en-US" smtClean="0"/>
              <a:pPr/>
              <a:t>24.07.2018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43B10B-71D9-4CF5-9B57-DD22D6113D3E}"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760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E7EEFA-EFEC-42A1-AD90-1043AA5CE4AD}" type="datetimeFigureOut">
              <a:rPr lang="en-US" smtClean="0"/>
              <a:pPr/>
              <a:t>24.07.2018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43B10B-71D9-4CF5-9B57-DD22D6113D3E}"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6793701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7EEFA-EFEC-42A1-AD90-1043AA5CE4AD}" type="datetimeFigureOut">
              <a:rPr lang="en-US" smtClean="0"/>
              <a:pPr/>
              <a:t>24.07.2018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43B10B-71D9-4CF5-9B57-DD22D6113D3E}"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1402882"/>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E7EEFA-EFEC-42A1-AD90-1043AA5CE4AD}" type="datetimeFigureOut">
              <a:rPr lang="en-US" smtClean="0"/>
              <a:pPr/>
              <a:t>24.07.2018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3B10B-71D9-4CF5-9B57-DD22D6113D3E}"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944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E7EEFA-EFEC-42A1-AD90-1043AA5CE4AD}" type="datetimeFigureOut">
              <a:rPr lang="en-US" smtClean="0"/>
              <a:pPr/>
              <a:t>24.07.2018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3B10B-71D9-4CF5-9B57-DD22D6113D3E}"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43796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24.07.2018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‹Nr.›</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72412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ustomXml" Target="../ink/ink1.xml"/><Relationship Id="rId3"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contentPart p14:bwMode="auto" r:id="rId2">
            <p14:nvContentPartPr>
              <p14:cNvPr id="3" name="Ink 2">
                <a:extLst>
                  <a:ext uri="{FF2B5EF4-FFF2-40B4-BE49-F238E27FC236}">
                    <a16:creationId xmlns:a16="http://schemas.microsoft.com/office/drawing/2014/main" xmlns="" id="{88001021-C1DC-482A-8D3D-74896A64A63E}"/>
                  </a:ext>
                </a:extLst>
              </p14:cNvPr>
              <p14:cNvContentPartPr/>
              <p14:nvPr/>
            </p14:nvContentPartPr>
            <p14:xfrm>
              <a:off x="8918280" y="6302880"/>
              <a:ext cx="360" cy="360"/>
            </p14:xfrm>
          </p:contentPart>
        </mc:Choice>
        <mc:Fallback>
          <p:pic>
            <p:nvPicPr>
              <p:cNvPr id="3" name="Ink 2">
                <a:extLst>
                  <a:ext uri="{FF2B5EF4-FFF2-40B4-BE49-F238E27FC236}">
                    <a16:creationId xmlns:a16="http://schemas.microsoft.com/office/drawing/2014/main" xmlns="" xmlns:p14="http://schemas.microsoft.com/office/powerpoint/2010/main" xmlns:mc="http://schemas.openxmlformats.org/markup-compatibility/2006" xmlns:p="http://schemas.openxmlformats.org/presentationml/2006/main" xmlns:r="http://schemas.openxmlformats.org/officeDocument/2006/relationships" xmlns:a="http://schemas.openxmlformats.org/drawingml/2006/main" id="{88001021-C1DC-482A-8D3D-74896A64A63E}"/>
                  </a:ext>
                </a:extLst>
              </p:cNvPr>
              <p:cNvPicPr/>
              <p:nvPr/>
            </p:nvPicPr>
            <p:blipFill>
              <a:blip r:embed="rId3"/>
              <a:stretch>
                <a:fillRect/>
              </a:stretch>
            </p:blipFill>
            <p:spPr>
              <a:xfrm>
                <a:off x="8908920" y="6293520"/>
                <a:ext cx="19080" cy="19080"/>
              </a:xfrm>
              <a:prstGeom prst="rect">
                <a:avLst/>
              </a:prstGeom>
            </p:spPr>
          </p:pic>
        </mc:Fallback>
      </mc:AlternateContent>
      <p:sp>
        <p:nvSpPr>
          <p:cNvPr id="8" name="Title 7">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C3D9B2DD-561C-431A-9DA6-2538C93FCDD8}"/>
              </a:ext>
            </a:extLst>
          </p:cNvPr>
          <p:cNvSpPr>
            <a:spLocks noGrp="1"/>
          </p:cNvSpPr>
          <p:nvPr>
            <p:ph type="ctrTitle"/>
          </p:nvPr>
        </p:nvSpPr>
        <p:spPr>
          <a:xfrm>
            <a:off x="2961869" y="1758633"/>
            <a:ext cx="5505156" cy="1085603"/>
          </a:xfrm>
        </p:spPr>
        <p:txBody>
          <a:bodyPr>
            <a:noAutofit/>
          </a:bodyPr>
          <a:lstStyle/>
          <a:p>
            <a:pPr algn="l"/>
            <a:r>
              <a:rPr lang="en-US" sz="6000" b="1" dirty="0" err="1">
                <a:solidFill>
                  <a:schemeClr val="bg1"/>
                </a:solidFill>
                <a:latin typeface="Gill Sans MT" panose="020B0502020104020203" pitchFamily="34" charset="0"/>
              </a:rPr>
              <a:t>iFACT</a:t>
            </a:r>
            <a:endParaRPr lang="en-US" sz="6000" b="1" dirty="0">
              <a:solidFill>
                <a:schemeClr val="bg1"/>
              </a:solidFill>
              <a:latin typeface="Gill Sans MT" panose="020B0502020104020203" pitchFamily="34" charset="0"/>
            </a:endParaRPr>
          </a:p>
        </p:txBody>
      </p:sp>
      <p:sp>
        <p:nvSpPr>
          <p:cNvPr id="4" name="Subtitle 3">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69EEB8CE-7C0C-47AA-B88C-94550753B17E}"/>
              </a:ext>
            </a:extLst>
          </p:cNvPr>
          <p:cNvSpPr>
            <a:spLocks noGrp="1"/>
          </p:cNvSpPr>
          <p:nvPr>
            <p:ph type="subTitle" idx="1"/>
          </p:nvPr>
        </p:nvSpPr>
        <p:spPr>
          <a:xfrm>
            <a:off x="2961869" y="2822097"/>
            <a:ext cx="5673571" cy="1728576"/>
          </a:xfrm>
        </p:spPr>
        <p:txBody>
          <a:bodyPr>
            <a:normAutofit/>
          </a:bodyPr>
          <a:lstStyle/>
          <a:p>
            <a:pPr algn="l">
              <a:lnSpc>
                <a:spcPct val="150000"/>
              </a:lnSpc>
            </a:pPr>
            <a:r>
              <a:rPr lang="en-US" sz="1400" b="1" dirty="0" err="1">
                <a:solidFill>
                  <a:schemeClr val="bg1"/>
                </a:solidFill>
                <a:latin typeface="Gill Sans MT" panose="020B0502020104020203" pitchFamily="34" charset="0"/>
              </a:rPr>
              <a:t>Akarin</a:t>
            </a:r>
            <a:r>
              <a:rPr lang="en-US" sz="1400" b="1" dirty="0">
                <a:solidFill>
                  <a:schemeClr val="bg1"/>
                </a:solidFill>
                <a:latin typeface="Gill Sans MT" panose="020B0502020104020203" pitchFamily="34" charset="0"/>
              </a:rPr>
              <a:t> </a:t>
            </a:r>
            <a:r>
              <a:rPr lang="en-US" sz="1400" b="1" dirty="0" err="1">
                <a:solidFill>
                  <a:schemeClr val="bg1"/>
                </a:solidFill>
                <a:latin typeface="Gill Sans MT" panose="020B0502020104020203" pitchFamily="34" charset="0"/>
              </a:rPr>
              <a:t>Hiransuthikul</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Kanittha</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Himmad</a:t>
            </a:r>
            <a:r>
              <a:rPr lang="en-US" sz="1400" dirty="0">
                <a:solidFill>
                  <a:schemeClr val="bg1"/>
                </a:solidFill>
                <a:latin typeface="Gill Sans MT" panose="020B0502020104020203" pitchFamily="34" charset="0"/>
              </a:rPr>
              <a:t>, Stephen Kerr, </a:t>
            </a:r>
            <a:br>
              <a:rPr lang="en-US" sz="1400" dirty="0">
                <a:solidFill>
                  <a:schemeClr val="bg1"/>
                </a:solidFill>
                <a:latin typeface="Gill Sans MT" panose="020B0502020104020203" pitchFamily="34" charset="0"/>
              </a:rPr>
            </a:br>
            <a:r>
              <a:rPr lang="en-US" sz="1400" dirty="0" err="1">
                <a:solidFill>
                  <a:schemeClr val="bg1"/>
                </a:solidFill>
                <a:latin typeface="Gill Sans MT" panose="020B0502020104020203" pitchFamily="34" charset="0"/>
              </a:rPr>
              <a:t>Narukjaporn</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Thammajaruk</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Tippawan</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Pankam</a:t>
            </a:r>
            <a:r>
              <a:rPr lang="en-US" sz="1400" dirty="0">
                <a:solidFill>
                  <a:schemeClr val="bg1"/>
                </a:solidFill>
                <a:latin typeface="Gill Sans MT" panose="020B0502020104020203" pitchFamily="34" charset="0"/>
              </a:rPr>
              <a:t>, Rena </a:t>
            </a:r>
            <a:r>
              <a:rPr lang="en-US" sz="1400" dirty="0" err="1">
                <a:solidFill>
                  <a:schemeClr val="bg1"/>
                </a:solidFill>
                <a:latin typeface="Gill Sans MT" panose="020B0502020104020203" pitchFamily="34" charset="0"/>
              </a:rPr>
              <a:t>Janamnuaysook</a:t>
            </a:r>
            <a:r>
              <a:rPr lang="en-US" sz="1400" dirty="0">
                <a:solidFill>
                  <a:schemeClr val="bg1"/>
                </a:solidFill>
                <a:latin typeface="Gill Sans MT" panose="020B0502020104020203" pitchFamily="34" charset="0"/>
              </a:rPr>
              <a:t>, Stephen Mills, </a:t>
            </a:r>
            <a:r>
              <a:rPr lang="en-US" sz="1400" dirty="0" err="1">
                <a:solidFill>
                  <a:schemeClr val="bg1"/>
                </a:solidFill>
                <a:latin typeface="Gill Sans MT" panose="020B0502020104020203" pitchFamily="34" charset="0"/>
              </a:rPr>
              <a:t>Ravipa</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Vannakit</a:t>
            </a:r>
            <a:r>
              <a:rPr lang="en-US" sz="1400" dirty="0">
                <a:solidFill>
                  <a:schemeClr val="bg1"/>
                </a:solidFill>
                <a:latin typeface="Gill Sans MT" panose="020B0502020104020203" pitchFamily="34" charset="0"/>
              </a:rPr>
              <a:t>, Praphan </a:t>
            </a:r>
            <a:r>
              <a:rPr lang="en-US" sz="1400" dirty="0" err="1">
                <a:solidFill>
                  <a:schemeClr val="bg1"/>
                </a:solidFill>
                <a:latin typeface="Gill Sans MT" panose="020B0502020104020203" pitchFamily="34" charset="0"/>
              </a:rPr>
              <a:t>Phanuphak</a:t>
            </a:r>
            <a:r>
              <a:rPr lang="en-US" sz="1400" dirty="0">
                <a:solidFill>
                  <a:schemeClr val="bg1"/>
                </a:solidFill>
                <a:latin typeface="Gill Sans MT" panose="020B0502020104020203" pitchFamily="34" charset="0"/>
              </a:rPr>
              <a:t>, </a:t>
            </a:r>
            <a:br>
              <a:rPr lang="en-US" sz="1400" dirty="0">
                <a:solidFill>
                  <a:schemeClr val="bg1"/>
                </a:solidFill>
                <a:latin typeface="Gill Sans MT" panose="020B0502020104020203" pitchFamily="34" charset="0"/>
              </a:rPr>
            </a:br>
            <a:r>
              <a:rPr lang="en-US" sz="1400" dirty="0" err="1">
                <a:solidFill>
                  <a:schemeClr val="bg1"/>
                </a:solidFill>
                <a:latin typeface="Gill Sans MT" panose="020B0502020104020203" pitchFamily="34" charset="0"/>
              </a:rPr>
              <a:t>Nittaya</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Phanuphak</a:t>
            </a:r>
            <a:r>
              <a:rPr lang="en-US" sz="1400" baseline="30000" dirty="0">
                <a:solidFill>
                  <a:schemeClr val="bg1"/>
                </a:solidFill>
                <a:latin typeface="Gill Sans MT" panose="020B0502020104020203" pitchFamily="34" charset="0"/>
              </a:rPr>
              <a:t> </a:t>
            </a:r>
            <a:r>
              <a:rPr lang="en-US" sz="1400" dirty="0">
                <a:solidFill>
                  <a:schemeClr val="bg1"/>
                </a:solidFill>
                <a:latin typeface="Gill Sans MT" panose="020B0502020104020203" pitchFamily="34" charset="0"/>
              </a:rPr>
              <a:t>on behalf of the </a:t>
            </a:r>
            <a:r>
              <a:rPr lang="en-US" sz="1400" dirty="0" err="1">
                <a:solidFill>
                  <a:schemeClr val="bg1"/>
                </a:solidFill>
                <a:latin typeface="Gill Sans MT" panose="020B0502020104020203" pitchFamily="34" charset="0"/>
              </a:rPr>
              <a:t>iFACT</a:t>
            </a:r>
            <a:r>
              <a:rPr lang="en-US" sz="1400" dirty="0">
                <a:solidFill>
                  <a:schemeClr val="bg1"/>
                </a:solidFill>
                <a:latin typeface="Gill Sans MT" panose="020B0502020104020203" pitchFamily="34" charset="0"/>
              </a:rPr>
              <a:t> study team</a:t>
            </a:r>
          </a:p>
          <a:p>
            <a:pPr algn="l"/>
            <a:endParaRPr lang="en-US" sz="1400" dirty="0">
              <a:solidFill>
                <a:schemeClr val="bg1"/>
              </a:solidFill>
              <a:latin typeface="Gill Sans MT" panose="020B0502020104020203" pitchFamily="34" charset="0"/>
            </a:endParaRPr>
          </a:p>
        </p:txBody>
      </p:sp>
      <p:sp>
        <p:nvSpPr>
          <p:cNvPr id="2" name="Rectangle 1">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11D1F616-45CC-438A-A7AE-921FC6BD4661}"/>
              </a:ext>
            </a:extLst>
          </p:cNvPr>
          <p:cNvSpPr/>
          <p:nvPr/>
        </p:nvSpPr>
        <p:spPr>
          <a:xfrm>
            <a:off x="0" y="1309032"/>
            <a:ext cx="1889759" cy="592667"/>
          </a:xfrm>
          <a:prstGeom prst="rect">
            <a:avLst/>
          </a:prstGeom>
          <a:solidFill>
            <a:srgbClr val="0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F190BA57-BE14-4E0D-A6E3-7741D07C2150}"/>
              </a:ext>
            </a:extLst>
          </p:cNvPr>
          <p:cNvSpPr txBox="1"/>
          <p:nvPr/>
        </p:nvSpPr>
        <p:spPr>
          <a:xfrm>
            <a:off x="176104" y="1417108"/>
            <a:ext cx="1991175" cy="338554"/>
          </a:xfrm>
          <a:prstGeom prst="rect">
            <a:avLst/>
          </a:prstGeom>
          <a:noFill/>
        </p:spPr>
        <p:txBody>
          <a:bodyPr wrap="square" rtlCol="0">
            <a:spAutoFit/>
          </a:bodyPr>
          <a:lstStyle/>
          <a:p>
            <a:r>
              <a:rPr lang="en-US" sz="1600" b="1" dirty="0">
                <a:solidFill>
                  <a:schemeClr val="bg1"/>
                </a:solidFill>
              </a:rPr>
              <a:t>TUPDX0107LB</a:t>
            </a:r>
          </a:p>
        </p:txBody>
      </p:sp>
      <p:sp>
        <p:nvSpPr>
          <p:cNvPr id="7" name="Rectangle 6">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7C53BF66-9E6A-4292-B3B1-FB131BF5BF7D}"/>
              </a:ext>
            </a:extLst>
          </p:cNvPr>
          <p:cNvSpPr/>
          <p:nvPr/>
        </p:nvSpPr>
        <p:spPr>
          <a:xfrm>
            <a:off x="3007701" y="5212437"/>
            <a:ext cx="6025156" cy="1061829"/>
          </a:xfrm>
          <a:prstGeom prst="rect">
            <a:avLst/>
          </a:prstGeom>
        </p:spPr>
        <p:txBody>
          <a:bodyPr wrap="square">
            <a:spAutoFit/>
          </a:bodyPr>
          <a:lstStyle/>
          <a:p>
            <a:pPr marR="0" lvl="0">
              <a:spcBef>
                <a:spcPts val="0"/>
              </a:spcBef>
              <a:spcAft>
                <a:spcPts val="0"/>
              </a:spcAft>
              <a:buSzPts val="1000"/>
              <a:tabLst>
                <a:tab pos="457200" algn="l"/>
              </a:tabLst>
            </a:pPr>
            <a:r>
              <a:rPr lang="en-US" sz="1050" dirty="0">
                <a:solidFill>
                  <a:schemeClr val="bg1"/>
                </a:solidFill>
                <a:latin typeface="Calibri" panose="020F0502020204030204" pitchFamily="34" charset="0"/>
                <a:ea typeface="Times New Roman" panose="02020603050405020304" pitchFamily="18" charset="0"/>
                <a:cs typeface="Calibri" panose="020F0502020204030204" pitchFamily="34" charset="0"/>
              </a:rPr>
              <a:t>This work was made possible by the generous support of the American people through the United States Agency for International Development (USAID) and the U.S. President’s Emergency Plan for AIDS Relief (PEPFAR). The contents are the responsibility of the LINKAGES project and do not necessarily reflect the views of USAID, PEPFAR, or the United States Government. LINKAGES, a five-year cooperative agreement (AID-OAA-A-14-00045), is led by FHI 360 in partnership with </a:t>
            </a:r>
            <a:r>
              <a:rPr lang="en-US" sz="1050" dirty="0" err="1">
                <a:solidFill>
                  <a:schemeClr val="bg1"/>
                </a:solidFill>
                <a:latin typeface="Calibri" panose="020F0502020204030204" pitchFamily="34" charset="0"/>
                <a:ea typeface="Times New Roman" panose="02020603050405020304" pitchFamily="18" charset="0"/>
                <a:cs typeface="Calibri" panose="020F0502020204030204" pitchFamily="34" charset="0"/>
              </a:rPr>
              <a:t>IntraHealth</a:t>
            </a:r>
            <a:r>
              <a:rPr lang="en-US" sz="1050" dirty="0">
                <a:solidFill>
                  <a:schemeClr val="bg1"/>
                </a:solidFill>
                <a:latin typeface="Calibri" panose="020F0502020204030204" pitchFamily="34" charset="0"/>
                <a:ea typeface="Times New Roman" panose="02020603050405020304" pitchFamily="18" charset="0"/>
                <a:cs typeface="Calibri" panose="020F0502020204030204" pitchFamily="34" charset="0"/>
              </a:rPr>
              <a:t> International, Pact, and the University of North Carolina at Chapel Hill. </a:t>
            </a:r>
            <a:endParaRPr lang="en-US" sz="1050" dirty="0">
              <a:solidFill>
                <a:schemeClr val="bg1"/>
              </a:solidFill>
              <a:latin typeface="Calibri" panose="020F0502020204030204" pitchFamily="34" charset="0"/>
              <a:ea typeface="Times New Roman" panose="02020603050405020304" pitchFamily="18" charset="0"/>
              <a:cs typeface="Cordia New" panose="020B0304020202020204" pitchFamily="34" charset="-34"/>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9571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0EFC8B7A-ACD5-451B-921D-05E33B9736DB}"/>
              </a:ext>
            </a:extLst>
          </p:cNvPr>
          <p:cNvSpPr/>
          <p:nvPr/>
        </p:nvSpPr>
        <p:spPr>
          <a:xfrm>
            <a:off x="-45468" y="1280155"/>
            <a:ext cx="2841101" cy="5065075"/>
          </a:xfrm>
          <a:prstGeom prst="rect">
            <a:avLst/>
          </a:prstGeom>
          <a:solidFill>
            <a:srgbClr val="A6D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 name="Title 1">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A5ECCE20-281D-47CA-99A0-96D245999410}"/>
              </a:ext>
            </a:extLst>
          </p:cNvPr>
          <p:cNvSpPr>
            <a:spLocks noGrp="1"/>
          </p:cNvSpPr>
          <p:nvPr>
            <p:ph type="title"/>
          </p:nvPr>
        </p:nvSpPr>
        <p:spPr>
          <a:xfrm>
            <a:off x="137667" y="371567"/>
            <a:ext cx="3001271" cy="915028"/>
          </a:xfrm>
        </p:spPr>
        <p:txBody>
          <a:bodyPr>
            <a:normAutofit/>
          </a:bodyPr>
          <a:lstStyle/>
          <a:p>
            <a:r>
              <a:rPr lang="en-US" sz="4000" b="1" dirty="0">
                <a:solidFill>
                  <a:schemeClr val="bg1"/>
                </a:solidFill>
                <a:latin typeface="Gill Sans MT" panose="020B0502020104020203" pitchFamily="34" charset="0"/>
              </a:rPr>
              <a:t>Objective</a:t>
            </a:r>
          </a:p>
        </p:txBody>
      </p:sp>
      <p:sp>
        <p:nvSpPr>
          <p:cNvPr id="3" name="Content Placeholder 2">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63090AC6-1EC8-4113-951E-FCA9E68284D4}"/>
              </a:ext>
            </a:extLst>
          </p:cNvPr>
          <p:cNvSpPr>
            <a:spLocks noGrp="1"/>
          </p:cNvSpPr>
          <p:nvPr>
            <p:ph idx="1"/>
          </p:nvPr>
        </p:nvSpPr>
        <p:spPr>
          <a:xfrm>
            <a:off x="207129" y="1645630"/>
            <a:ext cx="2288107" cy="2650391"/>
          </a:xfrm>
        </p:spPr>
        <p:txBody>
          <a:bodyPr>
            <a:normAutofit/>
          </a:bodyPr>
          <a:lstStyle/>
          <a:p>
            <a:r>
              <a:rPr lang="en-US" sz="2000" dirty="0"/>
              <a:t>To determine </a:t>
            </a:r>
            <a:r>
              <a:rPr lang="en-US" sz="2000" dirty="0" smtClean="0"/>
              <a:t>drug-drug interactions (DDI) </a:t>
            </a:r>
            <a:r>
              <a:rPr lang="en-US" sz="2000" dirty="0"/>
              <a:t>between FHT and </a:t>
            </a:r>
            <a:r>
              <a:rPr lang="en-US" sz="2000" dirty="0" err="1" smtClean="0"/>
              <a:t>PrEP</a:t>
            </a:r>
            <a:endParaRPr lang="en-US" sz="2400" dirty="0"/>
          </a:p>
        </p:txBody>
      </p:sp>
      <p:sp>
        <p:nvSpPr>
          <p:cNvPr id="4" name="Content Placeholder 2">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3960DE55-BF6F-47A8-B094-5D28F8C246D9}"/>
              </a:ext>
            </a:extLst>
          </p:cNvPr>
          <p:cNvSpPr txBox="1">
            <a:spLocks/>
          </p:cNvSpPr>
          <p:nvPr/>
        </p:nvSpPr>
        <p:spPr>
          <a:xfrm>
            <a:off x="2931809" y="1633649"/>
            <a:ext cx="5792882" cy="19330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ED2024"/>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919191"/>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20 TGW who never underwent orchiectomy and had not received injectable FHT within 6 months were enrolled between January and March 2018. </a:t>
            </a:r>
          </a:p>
          <a:p>
            <a:r>
              <a:rPr lang="en-US" sz="1800" dirty="0"/>
              <a:t>FHT = estradiol </a:t>
            </a:r>
            <a:r>
              <a:rPr lang="en-US" sz="1800" dirty="0" err="1"/>
              <a:t>valerate</a:t>
            </a:r>
            <a:r>
              <a:rPr lang="en-US" sz="1800" dirty="0"/>
              <a:t> </a:t>
            </a:r>
            <a:r>
              <a:rPr lang="en-US" sz="1800" dirty="0" smtClean="0"/>
              <a:t>2mg/day </a:t>
            </a:r>
            <a:r>
              <a:rPr lang="en-US" sz="1800" smtClean="0"/>
              <a:t>plus </a:t>
            </a:r>
            <a:br>
              <a:rPr lang="en-US" sz="1800" smtClean="0"/>
            </a:br>
            <a:r>
              <a:rPr lang="en-US" sz="1800" smtClean="0"/>
              <a:t>           cyproterone</a:t>
            </a:r>
            <a:r>
              <a:rPr lang="en-US" sz="1800" dirty="0" smtClean="0"/>
              <a:t> </a:t>
            </a:r>
            <a:r>
              <a:rPr lang="en-US" sz="1800" dirty="0"/>
              <a:t>acetate </a:t>
            </a:r>
            <a:r>
              <a:rPr lang="en-US" sz="1800" dirty="0" smtClean="0"/>
              <a:t>25 mg/day </a:t>
            </a:r>
            <a:endParaRPr lang="en-US" sz="1800" dirty="0"/>
          </a:p>
        </p:txBody>
      </p:sp>
      <p:sp>
        <p:nvSpPr>
          <p:cNvPr id="6" name="Title 1">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DBD316F7-F8FF-4D4F-BD6D-B0F3CB8BCA88}"/>
              </a:ext>
            </a:extLst>
          </p:cNvPr>
          <p:cNvSpPr txBox="1">
            <a:spLocks/>
          </p:cNvSpPr>
          <p:nvPr/>
        </p:nvSpPr>
        <p:spPr>
          <a:xfrm>
            <a:off x="5604280" y="365127"/>
            <a:ext cx="3001271" cy="9150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Gill Sans MT" panose="020B0502020104020203" pitchFamily="34" charset="0"/>
                <a:ea typeface="+mj-ea"/>
                <a:cs typeface="+mj-cs"/>
              </a:defRPr>
            </a:lvl1pPr>
          </a:lstStyle>
          <a:p>
            <a:r>
              <a:rPr lang="en-US" sz="4000" b="1" dirty="0"/>
              <a:t>Methods</a:t>
            </a:r>
          </a:p>
        </p:txBody>
      </p:sp>
      <p:pic>
        <p:nvPicPr>
          <p:cNvPr id="8" name="Picture 7">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77E835C9-3AB1-47E4-A7E1-41121C560FE1}"/>
              </a:ext>
            </a:extLst>
          </p:cNvPr>
          <p:cNvPicPr>
            <a:picLocks noChangeAspect="1"/>
          </p:cNvPicPr>
          <p:nvPr/>
        </p:nvPicPr>
        <p:blipFill rotWithShape="1">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b="14047"/>
          <a:stretch/>
        </p:blipFill>
        <p:spPr>
          <a:xfrm>
            <a:off x="2920247" y="3334562"/>
            <a:ext cx="6122491" cy="2960148"/>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45060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D40FFC1D-95AE-40BD-8717-A21B8DEA105A}"/>
              </a:ext>
            </a:extLst>
          </p:cNvPr>
          <p:cNvSpPr>
            <a:spLocks noGrp="1"/>
          </p:cNvSpPr>
          <p:nvPr>
            <p:ph type="title"/>
          </p:nvPr>
        </p:nvSpPr>
        <p:spPr>
          <a:xfrm>
            <a:off x="628650" y="284295"/>
            <a:ext cx="7886700" cy="986370"/>
          </a:xfrm>
        </p:spPr>
        <p:txBody>
          <a:bodyPr/>
          <a:lstStyle/>
          <a:p>
            <a:r>
              <a:rPr lang="en-US" b="1" dirty="0">
                <a:solidFill>
                  <a:schemeClr val="bg1"/>
                </a:solidFill>
                <a:latin typeface="Gill Sans MT" panose="020B0502020104020203" pitchFamily="34" charset="0"/>
              </a:rPr>
              <a:t>Results</a:t>
            </a:r>
          </a:p>
        </p:txBody>
      </p:sp>
      <p:sp>
        <p:nvSpPr>
          <p:cNvPr id="7" name="Content Placeholder 2">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552E0C19-ECD5-4846-8D0E-C3A8A8FD5070}"/>
              </a:ext>
            </a:extLst>
          </p:cNvPr>
          <p:cNvSpPr>
            <a:spLocks noGrp="1"/>
          </p:cNvSpPr>
          <p:nvPr>
            <p:ph idx="1"/>
          </p:nvPr>
        </p:nvSpPr>
        <p:spPr>
          <a:xfrm>
            <a:off x="409206" y="5820497"/>
            <a:ext cx="8446833" cy="656499"/>
          </a:xfrm>
        </p:spPr>
        <p:txBody>
          <a:bodyPr>
            <a:noAutofit/>
          </a:bodyPr>
          <a:lstStyle/>
          <a:p>
            <a:r>
              <a:rPr lang="en-US" sz="2000" dirty="0"/>
              <a:t>Median (IQR) </a:t>
            </a:r>
            <a:r>
              <a:rPr lang="en-US" sz="2000" dirty="0" err="1"/>
              <a:t>C</a:t>
            </a:r>
            <a:r>
              <a:rPr lang="en-US" sz="2000" baseline="-25000" dirty="0" err="1"/>
              <a:t>trough</a:t>
            </a:r>
            <a:r>
              <a:rPr lang="en-US" sz="2000" dirty="0"/>
              <a:t> of bioavailable testosterone between week 3 and 5: </a:t>
            </a:r>
            <a:br>
              <a:rPr lang="en-US" sz="2000" dirty="0"/>
            </a:br>
            <a:r>
              <a:rPr lang="en-US" sz="2000" dirty="0"/>
              <a:t>0.10 [0.04-0.18] vs 0.08 [0.03-0.15] ng/mL, p=0.71</a:t>
            </a:r>
          </a:p>
        </p:txBody>
      </p:sp>
      <p:graphicFrame>
        <p:nvGraphicFramePr>
          <p:cNvPr id="4" name="Table 3">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C47C17ED-0F5B-4D52-9B54-7BCEB9161905}"/>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030999387"/>
              </p:ext>
            </p:extLst>
          </p:nvPr>
        </p:nvGraphicFramePr>
        <p:xfrm>
          <a:off x="127572" y="1422037"/>
          <a:ext cx="8908544" cy="1828800"/>
        </p:xfrm>
        <a:graphic>
          <a:graphicData uri="http://schemas.openxmlformats.org/drawingml/2006/table">
            <a:tbl>
              <a:tblPr firstRow="1" firstCol="1" bandRow="1"/>
              <a:tblGrid>
                <a:gridCol w="2062759">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0000"/>
                    </a:ext>
                  </a:extLst>
                </a:gridCol>
                <a:gridCol w="1985407">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0001"/>
                    </a:ext>
                  </a:extLst>
                </a:gridCol>
                <a:gridCol w="1985407">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0002"/>
                    </a:ext>
                  </a:extLst>
                </a:gridCol>
                <a:gridCol w="1792023">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0003"/>
                    </a:ext>
                  </a:extLst>
                </a:gridCol>
                <a:gridCol w="1082948">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0004"/>
                    </a:ext>
                  </a:extLst>
                </a:gridCol>
              </a:tblGrid>
              <a:tr h="365760">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E2 PK parameter</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Week 3 (FHT)</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Week 5 (</a:t>
                      </a:r>
                      <a:r>
                        <a:rPr lang="en-US" sz="1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PrEP+FHT</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GMR (95%CI)</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p-value</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0000"/>
                  </a:ext>
                </a:extLst>
              </a:tr>
              <a:tr h="365760">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AUC</a:t>
                      </a:r>
                      <a:r>
                        <a:rPr lang="en-US" sz="1600" baseline="-25000" dirty="0">
                          <a:effectLst/>
                          <a:latin typeface="Calibri" panose="020F0502020204030204" pitchFamily="34" charset="0"/>
                          <a:ea typeface="Calibri" panose="020F0502020204030204" pitchFamily="34" charset="0"/>
                          <a:cs typeface="Calibri" panose="020F0502020204030204" pitchFamily="34" charset="0"/>
                        </a:rPr>
                        <a:t>0-24 </a:t>
                      </a:r>
                      <a:r>
                        <a:rPr lang="en-US" sz="1600" dirty="0">
                          <a:effectLst/>
                          <a:latin typeface="Calibri" panose="020F0502020204030204" pitchFamily="34" charset="0"/>
                          <a:ea typeface="Calibri" panose="020F0502020204030204" pitchFamily="34" charset="0"/>
                          <a:cs typeface="Calibri" panose="020F0502020204030204" pitchFamily="34" charset="0"/>
                        </a:rPr>
                        <a:t>(</a:t>
                      </a:r>
                      <a:r>
                        <a:rPr lang="en-US" sz="1600" dirty="0" err="1">
                          <a:effectLst/>
                          <a:latin typeface="Calibri" panose="020F0502020204030204" pitchFamily="34" charset="0"/>
                          <a:ea typeface="Calibri" panose="020F0502020204030204" pitchFamily="34" charset="0"/>
                          <a:cs typeface="Calibri" panose="020F0502020204030204" pitchFamily="34" charset="0"/>
                        </a:rPr>
                        <a:t>pg</a:t>
                      </a:r>
                      <a:r>
                        <a:rPr lang="en-US" sz="1600" dirty="0">
                          <a:effectLst/>
                          <a:latin typeface="Calibri" panose="020F0502020204030204" pitchFamily="34" charset="0"/>
                          <a:ea typeface="Calibri" panose="020F0502020204030204" pitchFamily="34" charset="0"/>
                          <a:cs typeface="Calibri" panose="020F0502020204030204" pitchFamily="34" charset="0"/>
                        </a:rPr>
                        <a:t>*h/mL)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775.13 (26.2)</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782.84 (39.6)</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1.01 (0.89 – 1.15)</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0.88</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0001"/>
                  </a:ext>
                </a:extLst>
              </a:tr>
              <a:tr h="365760">
                <a:tc>
                  <a:txBody>
                    <a:bodyPr/>
                    <a:lstStyle/>
                    <a:p>
                      <a:pPr marL="0" marR="0">
                        <a:lnSpc>
                          <a:spcPct val="107000"/>
                        </a:lnSpc>
                        <a:spcBef>
                          <a:spcPts val="0"/>
                        </a:spcBef>
                        <a:spcAft>
                          <a:spcPts val="800"/>
                        </a:spcAft>
                      </a:pPr>
                      <a:r>
                        <a:rPr lang="en-US" sz="1600" dirty="0" err="1">
                          <a:effectLst/>
                          <a:latin typeface="Calibri" panose="020F0502020204030204" pitchFamily="34" charset="0"/>
                          <a:ea typeface="Calibri" panose="020F0502020204030204" pitchFamily="34" charset="0"/>
                          <a:cs typeface="Calibri" panose="020F0502020204030204" pitchFamily="34" charset="0"/>
                        </a:rPr>
                        <a:t>C</a:t>
                      </a:r>
                      <a:r>
                        <a:rPr lang="en-US" sz="1600" baseline="-25000" dirty="0" err="1">
                          <a:effectLst/>
                          <a:latin typeface="Calibri" panose="020F0502020204030204" pitchFamily="34" charset="0"/>
                          <a:ea typeface="Calibri" panose="020F0502020204030204" pitchFamily="34" charset="0"/>
                          <a:cs typeface="Calibri" panose="020F0502020204030204" pitchFamily="34" charset="0"/>
                        </a:rPr>
                        <a:t>max</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err="1">
                          <a:effectLst/>
                          <a:latin typeface="Calibri" panose="020F0502020204030204" pitchFamily="34" charset="0"/>
                          <a:ea typeface="Calibri" panose="020F0502020204030204" pitchFamily="34" charset="0"/>
                          <a:cs typeface="Calibri" panose="020F0502020204030204" pitchFamily="34" charset="0"/>
                        </a:rPr>
                        <a:t>pg</a:t>
                      </a:r>
                      <a:r>
                        <a:rPr lang="en-US" sz="1600" dirty="0">
                          <a:effectLst/>
                          <a:latin typeface="Calibri" panose="020F0502020204030204" pitchFamily="34" charset="0"/>
                          <a:ea typeface="Calibri" panose="020F0502020204030204" pitchFamily="34" charset="0"/>
                          <a:cs typeface="Calibri" panose="020F0502020204030204" pitchFamily="34" charset="0"/>
                        </a:rPr>
                        <a:t>/mL)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51.47 (26.9)</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55.76 (32.9)</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1.08 (0.94 – 1.24)</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0.25</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0002"/>
                  </a:ext>
                </a:extLst>
              </a:tr>
              <a:tr h="365760">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C</a:t>
                      </a:r>
                      <a:r>
                        <a:rPr lang="en-US" sz="1600" baseline="-25000" dirty="0">
                          <a:effectLst/>
                          <a:latin typeface="Calibri" panose="020F0502020204030204" pitchFamily="34" charset="0"/>
                          <a:ea typeface="Calibri" panose="020F0502020204030204" pitchFamily="34" charset="0"/>
                          <a:cs typeface="Calibri" panose="020F0502020204030204" pitchFamily="34" charset="0"/>
                        </a:rPr>
                        <a:t>24</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err="1">
                          <a:effectLst/>
                          <a:latin typeface="Calibri" panose="020F0502020204030204" pitchFamily="34" charset="0"/>
                          <a:ea typeface="Calibri" panose="020F0502020204030204" pitchFamily="34" charset="0"/>
                          <a:cs typeface="Calibri" panose="020F0502020204030204" pitchFamily="34" charset="0"/>
                        </a:rPr>
                        <a:t>pg</a:t>
                      </a:r>
                      <a:r>
                        <a:rPr lang="en-US" sz="1600" dirty="0">
                          <a:effectLst/>
                          <a:latin typeface="Calibri" panose="020F0502020204030204" pitchFamily="34" charset="0"/>
                          <a:ea typeface="Calibri" panose="020F0502020204030204" pitchFamily="34" charset="0"/>
                          <a:cs typeface="Calibri" panose="020F0502020204030204" pitchFamily="34" charset="0"/>
                        </a:rPr>
                        <a:t>/mL)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15.15 (42.0)</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14.32 (67.4)</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0.95 (0.75 – 1.19)</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0.63</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0003"/>
                  </a:ext>
                </a:extLst>
              </a:tr>
              <a:tr h="365760">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Half-life (h)</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11.25 (32.6)</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11.83 (50.9)</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1.05 (0.87 – 1.27)</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0.60</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0004"/>
                  </a:ext>
                </a:extLst>
              </a:tr>
            </a:tbl>
          </a:graphicData>
        </a:graphic>
      </p:graphicFrame>
      <p:graphicFrame>
        <p:nvGraphicFramePr>
          <p:cNvPr id="5" name="Table 4">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D710FBE2-AA6D-426B-9B39-DF1418DDC9B6}"/>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439467814"/>
              </p:ext>
            </p:extLst>
          </p:nvPr>
        </p:nvGraphicFramePr>
        <p:xfrm>
          <a:off x="127571" y="3329044"/>
          <a:ext cx="8908544" cy="1828800"/>
        </p:xfrm>
        <a:graphic>
          <a:graphicData uri="http://schemas.openxmlformats.org/drawingml/2006/table">
            <a:tbl>
              <a:tblPr firstRow="1" firstCol="1" bandRow="1"/>
              <a:tblGrid>
                <a:gridCol w="2062759">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0000"/>
                    </a:ext>
                  </a:extLst>
                </a:gridCol>
                <a:gridCol w="1985407">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0001"/>
                    </a:ext>
                  </a:extLst>
                </a:gridCol>
                <a:gridCol w="1985407">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0002"/>
                    </a:ext>
                  </a:extLst>
                </a:gridCol>
                <a:gridCol w="1792023">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0003"/>
                    </a:ext>
                  </a:extLst>
                </a:gridCol>
                <a:gridCol w="1082948">
                  <a:extLst>
                    <a:ext uri="{9D8B030D-6E8A-4147-A177-3AD203B41FA5}">
                      <a16:colId xmlns="" xmlns:a16="http://schemas.microsoft.com/office/drawing/2014/main" xmlns:p="http://schemas.openxmlformats.org/presentationml/2006/main" xmlns:r="http://schemas.openxmlformats.org/officeDocument/2006/relationships" xmlns:a="http://schemas.openxmlformats.org/drawingml/2006/main" val="20004"/>
                    </a:ext>
                  </a:extLst>
                </a:gridCol>
              </a:tblGrid>
              <a:tr h="365760">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TFV PK parameter</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Week 5 (</a:t>
                      </a:r>
                      <a:r>
                        <a:rPr lang="en-US" sz="1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PrEP+FHT</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Week 8 (</a:t>
                      </a:r>
                      <a:r>
                        <a:rPr lang="en-US" sz="1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PrEP</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only)</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GMR (95%CI)</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p-value</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0000"/>
                  </a:ext>
                </a:extLst>
              </a:tr>
              <a:tr h="365760">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AUC</a:t>
                      </a:r>
                      <a:r>
                        <a:rPr lang="en-US" sz="1600" baseline="-25000" dirty="0">
                          <a:effectLst/>
                          <a:latin typeface="Calibri" panose="020F0502020204030204" pitchFamily="34" charset="0"/>
                          <a:ea typeface="Calibri" panose="020F0502020204030204" pitchFamily="34" charset="0"/>
                          <a:cs typeface="Calibri" panose="020F0502020204030204" pitchFamily="34" charset="0"/>
                        </a:rPr>
                        <a:t>0-24 </a:t>
                      </a:r>
                      <a:r>
                        <a:rPr lang="en-US" sz="1600" dirty="0">
                          <a:effectLst/>
                          <a:latin typeface="Calibri" panose="020F0502020204030204" pitchFamily="34" charset="0"/>
                          <a:ea typeface="Calibri" panose="020F0502020204030204" pitchFamily="34" charset="0"/>
                          <a:cs typeface="Calibri" panose="020F0502020204030204" pitchFamily="34" charset="0"/>
                        </a:rPr>
                        <a:t>(mg*h/L)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2.28</a:t>
                      </a:r>
                      <a:r>
                        <a:rPr lang="en-US" sz="1600" dirty="0">
                          <a:effectLst/>
                          <a:latin typeface="Calibri" panose="020F0502020204030204" pitchFamily="34" charset="0"/>
                          <a:ea typeface="Calibri" panose="020F0502020204030204" pitchFamily="34" charset="0"/>
                          <a:cs typeface="Calibri" panose="020F0502020204030204" pitchFamily="34" charset="0"/>
                        </a:rPr>
                        <a:t> (26.2)</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AU" sz="1600">
                          <a:effectLst/>
                          <a:latin typeface="Calibri" panose="020F0502020204030204" pitchFamily="34" charset="0"/>
                          <a:ea typeface="Calibri" panose="020F0502020204030204" pitchFamily="34" charset="0"/>
                          <a:cs typeface="Calibri" panose="020F0502020204030204" pitchFamily="34" charset="0"/>
                        </a:rPr>
                        <a:t>2.63</a:t>
                      </a:r>
                      <a:r>
                        <a:rPr lang="en-US" sz="1600">
                          <a:effectLst/>
                          <a:latin typeface="Calibri" panose="020F0502020204030204" pitchFamily="34" charset="0"/>
                          <a:ea typeface="Calibri" panose="020F0502020204030204" pitchFamily="34" charset="0"/>
                          <a:cs typeface="Calibri" panose="020F0502020204030204" pitchFamily="34" charset="0"/>
                        </a:rPr>
                        <a:t> (26.9)</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0.87 (0.78 - 0.96)</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0.009</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0001"/>
                  </a:ext>
                </a:extLst>
              </a:tr>
              <a:tr h="365760">
                <a:tc>
                  <a:txBody>
                    <a:bodyPr/>
                    <a:lstStyle/>
                    <a:p>
                      <a:pPr marL="0" marR="0">
                        <a:lnSpc>
                          <a:spcPct val="107000"/>
                        </a:lnSpc>
                        <a:spcBef>
                          <a:spcPts val="0"/>
                        </a:spcBef>
                        <a:spcAft>
                          <a:spcPts val="800"/>
                        </a:spcAft>
                      </a:pPr>
                      <a:r>
                        <a:rPr lang="en-US" sz="1600" dirty="0" err="1">
                          <a:effectLst/>
                          <a:latin typeface="Calibri" panose="020F0502020204030204" pitchFamily="34" charset="0"/>
                          <a:ea typeface="Calibri" panose="020F0502020204030204" pitchFamily="34" charset="0"/>
                          <a:cs typeface="Calibri" panose="020F0502020204030204" pitchFamily="34" charset="0"/>
                        </a:rPr>
                        <a:t>C</a:t>
                      </a:r>
                      <a:r>
                        <a:rPr lang="en-US" sz="1600" baseline="-25000" dirty="0" err="1">
                          <a:effectLst/>
                          <a:latin typeface="Calibri" panose="020F0502020204030204" pitchFamily="34" charset="0"/>
                          <a:ea typeface="Calibri" panose="020F0502020204030204" pitchFamily="34" charset="0"/>
                          <a:cs typeface="Calibri" panose="020F0502020204030204" pitchFamily="34" charset="0"/>
                        </a:rPr>
                        <a:t>max</a:t>
                      </a:r>
                      <a:r>
                        <a:rPr lang="en-US" sz="1600" dirty="0">
                          <a:effectLst/>
                          <a:latin typeface="Calibri" panose="020F0502020204030204" pitchFamily="34" charset="0"/>
                          <a:ea typeface="Calibri" panose="020F0502020204030204" pitchFamily="34" charset="0"/>
                          <a:cs typeface="Calibri" panose="020F0502020204030204" pitchFamily="34" charset="0"/>
                        </a:rPr>
                        <a:t> (mg/L)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0.36</a:t>
                      </a:r>
                      <a:r>
                        <a:rPr lang="en-US" sz="1600" dirty="0">
                          <a:effectLst/>
                          <a:latin typeface="Calibri" panose="020F0502020204030204" pitchFamily="34" charset="0"/>
                          <a:ea typeface="Calibri" panose="020F0502020204030204" pitchFamily="34" charset="0"/>
                          <a:cs typeface="Calibri" panose="020F0502020204030204" pitchFamily="34" charset="0"/>
                        </a:rPr>
                        <a:t> (34.8)</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0.32</a:t>
                      </a:r>
                      <a:r>
                        <a:rPr lang="en-US" sz="1600" dirty="0">
                          <a:effectLst/>
                          <a:latin typeface="Calibri" panose="020F0502020204030204" pitchFamily="34" charset="0"/>
                          <a:ea typeface="Calibri" panose="020F0502020204030204" pitchFamily="34" charset="0"/>
                          <a:cs typeface="Calibri" panose="020F0502020204030204" pitchFamily="34" charset="0"/>
                        </a:rPr>
                        <a:t> (25.3)</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1.10 (0.95 - 1.28)</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0.2</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0002"/>
                  </a:ext>
                </a:extLst>
              </a:tr>
              <a:tr h="365760">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C</a:t>
                      </a:r>
                      <a:r>
                        <a:rPr lang="en-US" sz="1600" baseline="-25000">
                          <a:effectLst/>
                          <a:latin typeface="Calibri" panose="020F0502020204030204" pitchFamily="34" charset="0"/>
                          <a:ea typeface="Calibri" panose="020F0502020204030204" pitchFamily="34" charset="0"/>
                          <a:cs typeface="Calibri" panose="020F0502020204030204" pitchFamily="34" charset="0"/>
                        </a:rPr>
                        <a:t>24</a:t>
                      </a:r>
                      <a:r>
                        <a:rPr lang="en-US" sz="1600">
                          <a:effectLst/>
                          <a:latin typeface="Calibri" panose="020F0502020204030204" pitchFamily="34" charset="0"/>
                          <a:ea typeface="Calibri" panose="020F0502020204030204" pitchFamily="34" charset="0"/>
                          <a:cs typeface="Calibri" panose="020F0502020204030204" pitchFamily="34" charset="0"/>
                        </a:rPr>
                        <a:t> (mg/L)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0.04</a:t>
                      </a:r>
                      <a:r>
                        <a:rPr lang="en-US" sz="1600" dirty="0">
                          <a:effectLst/>
                          <a:latin typeface="Calibri" panose="020F0502020204030204" pitchFamily="34" charset="0"/>
                          <a:ea typeface="Calibri" panose="020F0502020204030204" pitchFamily="34" charset="0"/>
                          <a:cs typeface="Calibri" panose="020F0502020204030204" pitchFamily="34" charset="0"/>
                        </a:rPr>
                        <a:t> (28.8)</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0.05</a:t>
                      </a:r>
                      <a:r>
                        <a:rPr lang="en-US" sz="1600" dirty="0">
                          <a:effectLst/>
                          <a:latin typeface="Calibri" panose="020F0502020204030204" pitchFamily="34" charset="0"/>
                          <a:ea typeface="Calibri" panose="020F0502020204030204" pitchFamily="34" charset="0"/>
                          <a:cs typeface="Calibri" panose="020F0502020204030204" pitchFamily="34" charset="0"/>
                        </a:rPr>
                        <a:t> (28.0)</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0.83 (0.76 - 0.90)</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&lt;0.001</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0003"/>
                  </a:ext>
                </a:extLst>
              </a:tr>
              <a:tr h="365760">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Half-life (h)</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15.19</a:t>
                      </a:r>
                      <a:r>
                        <a:rPr lang="en-US" sz="1600" dirty="0">
                          <a:effectLst/>
                          <a:latin typeface="Calibri" panose="020F0502020204030204" pitchFamily="34" charset="0"/>
                          <a:ea typeface="Calibri" panose="020F0502020204030204" pitchFamily="34" charset="0"/>
                          <a:cs typeface="Calibri" panose="020F0502020204030204" pitchFamily="34" charset="0"/>
                        </a:rPr>
                        <a:t> (15.4)</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15.69</a:t>
                      </a:r>
                      <a:r>
                        <a:rPr lang="en-US" sz="1600" dirty="0">
                          <a:effectLst/>
                          <a:latin typeface="Calibri" panose="020F0502020204030204" pitchFamily="34" charset="0"/>
                          <a:ea typeface="Calibri" panose="020F0502020204030204" pitchFamily="34" charset="0"/>
                          <a:cs typeface="Calibri" panose="020F0502020204030204" pitchFamily="34" charset="0"/>
                        </a:rPr>
                        <a:t> (23.0)</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0.97 (0.88 - 1.07)</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0.53</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xmlns:p="http://schemas.openxmlformats.org/presentationml/2006/main" xmlns:r="http://schemas.openxmlformats.org/officeDocument/2006/relationships" xmlns:a="http://schemas.openxmlformats.org/drawingml/2006/main" val="10004"/>
                  </a:ext>
                </a:extLst>
              </a:tr>
            </a:tbl>
          </a:graphicData>
        </a:graphic>
      </p:graphicFrame>
      <p:sp>
        <p:nvSpPr>
          <p:cNvPr id="6" name="TextBox 5">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483523E1-643A-4194-AC2D-7B5485E59789}"/>
              </a:ext>
            </a:extLst>
          </p:cNvPr>
          <p:cNvSpPr txBox="1"/>
          <p:nvPr/>
        </p:nvSpPr>
        <p:spPr>
          <a:xfrm>
            <a:off x="373396" y="5248782"/>
            <a:ext cx="8570215" cy="307777"/>
          </a:xfrm>
          <a:prstGeom prst="rect">
            <a:avLst/>
          </a:prstGeom>
          <a:noFill/>
        </p:spPr>
        <p:txBody>
          <a:bodyPr wrap="square" rtlCol="0">
            <a:spAutoFit/>
          </a:bodyPr>
          <a:lstStyle/>
          <a:p>
            <a:r>
              <a:rPr lang="en-US" sz="1400" dirty="0">
                <a:solidFill>
                  <a:schemeClr val="tx1">
                    <a:lumMod val="50000"/>
                    <a:lumOff val="50000"/>
                  </a:schemeClr>
                </a:solidFill>
              </a:rPr>
              <a:t>[Table. Summary of E2 and TFV pharmacokinetic parameters; data are presented in geometric mean (%CV)]</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6460713"/>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49785ACB-EB68-4952-ADB2-1E364A526FD1}"/>
              </a:ext>
            </a:extLst>
          </p:cNvPr>
          <p:cNvSpPr>
            <a:spLocks noGrp="1"/>
          </p:cNvSpPr>
          <p:nvPr>
            <p:ph type="title"/>
          </p:nvPr>
        </p:nvSpPr>
        <p:spPr>
          <a:xfrm>
            <a:off x="628650" y="365126"/>
            <a:ext cx="7886700" cy="892805"/>
          </a:xfrm>
        </p:spPr>
        <p:txBody>
          <a:bodyPr/>
          <a:lstStyle/>
          <a:p>
            <a:r>
              <a:rPr lang="en-US" b="1" dirty="0">
                <a:solidFill>
                  <a:schemeClr val="bg1"/>
                </a:solidFill>
                <a:latin typeface="Gill Sans MT" panose="020B0502020104020203" pitchFamily="34" charset="0"/>
              </a:rPr>
              <a:t>Conclusions</a:t>
            </a:r>
          </a:p>
        </p:txBody>
      </p:sp>
      <p:sp>
        <p:nvSpPr>
          <p:cNvPr id="3" name="Content Placeholder 2">
            <a:extLst>
              <a:ext uri="{FF2B5EF4-FFF2-40B4-BE49-F238E27FC236}">
                <a16:creationId xmlns="" xmlns:a16="http://schemas.microsoft.com/office/drawing/2014/main" xmlns:p="http://schemas.openxmlformats.org/presentationml/2006/main" xmlns:r="http://schemas.openxmlformats.org/officeDocument/2006/relationships" xmlns:a="http://schemas.openxmlformats.org/drawingml/2006/main" id="{FCD473D0-935E-4DDA-A507-1B0AB62D68F4}"/>
              </a:ext>
            </a:extLst>
          </p:cNvPr>
          <p:cNvSpPr>
            <a:spLocks noGrp="1"/>
          </p:cNvSpPr>
          <p:nvPr>
            <p:ph idx="1"/>
          </p:nvPr>
        </p:nvSpPr>
        <p:spPr/>
        <p:txBody>
          <a:bodyPr/>
          <a:lstStyle/>
          <a:p>
            <a:r>
              <a:rPr lang="en-US" dirty="0"/>
              <a:t>Our study demonstrated lower plasma TFV exposure (13%) in the presence of FHT, suggesting that FHT may potentially affect </a:t>
            </a:r>
            <a:r>
              <a:rPr lang="en-US" dirty="0" err="1"/>
              <a:t>PrEP</a:t>
            </a:r>
            <a:r>
              <a:rPr lang="en-US" dirty="0"/>
              <a:t> efficacy among TGW</a:t>
            </a:r>
          </a:p>
          <a:p>
            <a:r>
              <a:rPr lang="en-US" dirty="0"/>
              <a:t>E2 exposure was not affected by </a:t>
            </a:r>
            <a:r>
              <a:rPr lang="en-US" dirty="0" err="1"/>
              <a:t>PrEP</a:t>
            </a:r>
            <a:endParaRPr lang="en-US" dirty="0"/>
          </a:p>
          <a:p>
            <a:r>
              <a:rPr lang="en-US" dirty="0"/>
              <a:t>Further studies are warranted to determine whether </a:t>
            </a:r>
            <a:r>
              <a:rPr lang="en-US" dirty="0" smtClean="0"/>
              <a:t>these</a:t>
            </a:r>
          </a:p>
          <a:p>
            <a:pPr lvl="1"/>
            <a:r>
              <a:rPr lang="en-US" dirty="0" smtClean="0"/>
              <a:t>DDIs occur in PBMC and target tissue as well?</a:t>
            </a:r>
          </a:p>
          <a:p>
            <a:pPr lvl="1"/>
            <a:r>
              <a:rPr lang="en-US" dirty="0" smtClean="0"/>
              <a:t>DDIs occur in other FHT regimens?</a:t>
            </a:r>
          </a:p>
          <a:p>
            <a:pPr lvl="1"/>
            <a:r>
              <a:rPr lang="en-US" smtClean="0"/>
              <a:t>reductions </a:t>
            </a:r>
            <a:r>
              <a:rPr lang="en-US" dirty="0"/>
              <a:t>in TFV are clinically significant?</a:t>
            </a:r>
          </a:p>
          <a:p>
            <a:pPr lvl="1"/>
            <a:endParaRPr lang="en-US" dirty="0"/>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540435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1364</Words>
  <Application>Microsoft Macintosh PowerPoint</Application>
  <PresentationFormat>Bildschirmpräsentation (4:3)</PresentationFormat>
  <Paragraphs>79</Paragraphs>
  <Slides>4</Slides>
  <Notes>3</Notes>
  <HiddenSlides>0</HiddenSlides>
  <MMClips>0</MMClips>
  <ScaleCrop>false</ScaleCrop>
  <HeadingPairs>
    <vt:vector size="4" baseType="variant">
      <vt:variant>
        <vt:lpstr>Entwurfsvorlage</vt:lpstr>
      </vt:variant>
      <vt:variant>
        <vt:i4>1</vt:i4>
      </vt:variant>
      <vt:variant>
        <vt:lpstr>Folientitel</vt:lpstr>
      </vt:variant>
      <vt:variant>
        <vt:i4>4</vt:i4>
      </vt:variant>
    </vt:vector>
  </HeadingPairs>
  <TitlesOfParts>
    <vt:vector size="5" baseType="lpstr">
      <vt:lpstr>1_Office Theme</vt:lpstr>
      <vt:lpstr>iFACT</vt:lpstr>
      <vt:lpstr>Objective</vt:lpstr>
      <vt:lpstr>Results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justkung</dc:creator>
  <cp:lastModifiedBy>Ramona Pauli</cp:lastModifiedBy>
  <cp:revision>418</cp:revision>
  <dcterms:created xsi:type="dcterms:W3CDTF">2018-07-24T17:09:31Z</dcterms:created>
  <dcterms:modified xsi:type="dcterms:W3CDTF">2018-07-24T17:10:23Z</dcterms:modified>
</cp:coreProperties>
</file>