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9260800" cy="21945600"/>
  <p:notesSz cx="9124950" cy="14782800"/>
  <p:defaultTextStyle>
    <a:defPPr>
      <a:defRPr lang="en-US"/>
    </a:defPPr>
    <a:lvl1pPr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1109266" indent="-537766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2220516" indent="-1077516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3329782" indent="-1615282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4441032" indent="-2155032" algn="l" defTabSz="2220516" rtl="0" fontAlgn="base">
      <a:spcBef>
        <a:spcPct val="0"/>
      </a:spcBef>
      <a:spcAft>
        <a:spcPct val="0"/>
      </a:spcAft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8575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34290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40005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4572000" algn="l" defTabSz="1143000" rtl="0" eaLnBrk="1" latinLnBrk="0" hangingPunct="1">
      <a:defRPr sz="4376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73" userDrawn="1">
          <p15:clr>
            <a:srgbClr val="A4A3A4"/>
          </p15:clr>
        </p15:guide>
        <p15:guide id="2" orient="horz" pos="1040" userDrawn="1">
          <p15:clr>
            <a:srgbClr val="A4A3A4"/>
          </p15:clr>
        </p15:guide>
        <p15:guide id="3" orient="horz" pos="12357" userDrawn="1">
          <p15:clr>
            <a:srgbClr val="A4A3A4"/>
          </p15:clr>
        </p15:guide>
        <p15:guide id="4" orient="horz" pos="3960" userDrawn="1">
          <p15:clr>
            <a:srgbClr val="A4A3A4"/>
          </p15:clr>
        </p15:guide>
        <p15:guide id="6" orient="horz" pos="2424" userDrawn="1">
          <p15:clr>
            <a:srgbClr val="A4A3A4"/>
          </p15:clr>
        </p15:guide>
        <p15:guide id="7" pos="9216" userDrawn="1">
          <p15:clr>
            <a:srgbClr val="A4A3A4"/>
          </p15:clr>
        </p15:guide>
        <p15:guide id="8" pos="126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redith MacPherson" initials="M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D49"/>
    <a:srgbClr val="E30042"/>
    <a:srgbClr val="E31836"/>
    <a:srgbClr val="EAEAEA"/>
    <a:srgbClr val="071D17"/>
    <a:srgbClr val="008790"/>
    <a:srgbClr val="919194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963" autoAdjust="0"/>
    <p:restoredTop sz="96984" autoAdjust="0"/>
  </p:normalViewPr>
  <p:slideViewPr>
    <p:cSldViewPr snapToGrid="0" showGuides="1">
      <p:cViewPr varScale="1">
        <p:scale>
          <a:sx n="26" d="100"/>
          <a:sy n="26" d="100"/>
        </p:scale>
        <p:origin x="1978" y="82"/>
      </p:cViewPr>
      <p:guideLst>
        <p:guide orient="horz" pos="6973"/>
        <p:guide orient="horz" pos="1040"/>
        <p:guide orient="horz" pos="12357"/>
        <p:guide orient="horz" pos="3960"/>
        <p:guide orient="horz" pos="2424"/>
        <p:guide pos="9216"/>
        <p:guide pos="12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385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208939791616951E-2"/>
          <c:y val="0"/>
          <c:w val="0.81876592171186835"/>
          <c:h val="0.93421914725533095"/>
        </c:manualLayout>
      </c:layout>
      <c:scatterChart>
        <c:scatterStyle val="lineMarker"/>
        <c:varyColors val="0"/>
        <c:ser>
          <c:idx val="1"/>
          <c:order val="0"/>
          <c:spPr>
            <a:ln w="21112">
              <a:noFill/>
            </a:ln>
          </c:spPr>
          <c:marker>
            <c:symbol val="diamond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</a:ln>
            </c:spPr>
          </c:marker>
          <c:dPt>
            <c:idx val="1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8CC-4819-8471-0C48CAA82620}"/>
              </c:ext>
            </c:extLst>
          </c:dPt>
          <c:dPt>
            <c:idx val="7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8CC-4819-8471-0C48CAA82620}"/>
              </c:ext>
            </c:extLst>
          </c:dPt>
          <c:dPt>
            <c:idx val="10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8CC-4819-8471-0C48CAA82620}"/>
              </c:ext>
            </c:extLst>
          </c:dPt>
          <c:dPt>
            <c:idx val="13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8CC-4819-8471-0C48CAA82620}"/>
              </c:ext>
            </c:extLst>
          </c:dPt>
          <c:dPt>
            <c:idx val="16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8CC-4819-8471-0C48CAA82620}"/>
              </c:ext>
            </c:extLst>
          </c:dPt>
          <c:dPt>
            <c:idx val="19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8CC-4819-8471-0C48CAA82620}"/>
              </c:ext>
            </c:extLst>
          </c:dPt>
          <c:dPt>
            <c:idx val="25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8CC-4819-8471-0C48CAA82620}"/>
              </c:ext>
            </c:extLst>
          </c:dPt>
          <c:dPt>
            <c:idx val="28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8CC-4819-8471-0C48CAA82620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'CD4 change primary analysis'!$H$3:$H$38</c:f>
                <c:numCache>
                  <c:formatCode>General</c:formatCode>
                  <c:ptCount val="36"/>
                  <c:pt idx="0">
                    <c:v>35.134</c:v>
                  </c:pt>
                  <c:pt idx="1">
                    <c:v>34.434999999999995</c:v>
                  </c:pt>
                  <c:pt idx="6">
                    <c:v>61.240000000000009</c:v>
                  </c:pt>
                  <c:pt idx="7">
                    <c:v>61.150000000000006</c:v>
                  </c:pt>
                  <c:pt idx="9">
                    <c:v>44.43</c:v>
                  </c:pt>
                  <c:pt idx="10">
                    <c:v>43.13</c:v>
                  </c:pt>
                  <c:pt idx="12">
                    <c:v>21.173999999999999</c:v>
                  </c:pt>
                  <c:pt idx="13">
                    <c:v>21.645</c:v>
                  </c:pt>
                  <c:pt idx="15">
                    <c:v>49.09</c:v>
                  </c:pt>
                  <c:pt idx="16">
                    <c:v>47.29</c:v>
                  </c:pt>
                  <c:pt idx="18">
                    <c:v>56.48</c:v>
                  </c:pt>
                  <c:pt idx="19">
                    <c:v>55.150000000000006</c:v>
                  </c:pt>
                  <c:pt idx="24">
                    <c:v>57.58</c:v>
                  </c:pt>
                  <c:pt idx="25">
                    <c:v>58.730000000000004</c:v>
                  </c:pt>
                  <c:pt idx="27">
                    <c:v>51.887</c:v>
                  </c:pt>
                  <c:pt idx="28">
                    <c:v>49.212999999999994</c:v>
                  </c:pt>
                </c:numCache>
              </c:numRef>
            </c:plus>
            <c:minus>
              <c:numRef>
                <c:f>'CD4 change primary analysis'!$G$3:$G$38</c:f>
                <c:numCache>
                  <c:formatCode>General</c:formatCode>
                  <c:ptCount val="36"/>
                  <c:pt idx="0">
                    <c:v>35.159999999999997</c:v>
                  </c:pt>
                  <c:pt idx="1">
                    <c:v>34.710000000000008</c:v>
                  </c:pt>
                  <c:pt idx="6">
                    <c:v>60.930000000000007</c:v>
                  </c:pt>
                  <c:pt idx="7">
                    <c:v>60.149999999999991</c:v>
                  </c:pt>
                  <c:pt idx="9">
                    <c:v>44.28</c:v>
                  </c:pt>
                  <c:pt idx="10">
                    <c:v>43.580000000000005</c:v>
                  </c:pt>
                  <c:pt idx="12">
                    <c:v>21.146000000000001</c:v>
                  </c:pt>
                  <c:pt idx="13">
                    <c:v>21.215</c:v>
                  </c:pt>
                  <c:pt idx="15">
                    <c:v>48.89</c:v>
                  </c:pt>
                  <c:pt idx="16">
                    <c:v>48.3</c:v>
                  </c:pt>
                  <c:pt idx="18">
                    <c:v>55.959999999999994</c:v>
                  </c:pt>
                  <c:pt idx="19">
                    <c:v>56.37</c:v>
                  </c:pt>
                  <c:pt idx="24">
                    <c:v>57.35</c:v>
                  </c:pt>
                  <c:pt idx="25">
                    <c:v>57.16</c:v>
                  </c:pt>
                  <c:pt idx="27">
                    <c:v>51.580000000000005</c:v>
                  </c:pt>
                  <c:pt idx="28">
                    <c:v>51.470000000000006</c:v>
                  </c:pt>
                </c:numCache>
              </c:numRef>
            </c:minus>
            <c:spPr>
              <a:ln w="15875">
                <a:solidFill>
                  <a:srgbClr val="000000"/>
                </a:solidFill>
                <a:prstDash val="solid"/>
              </a:ln>
            </c:spPr>
          </c:errBars>
          <c:xVal>
            <c:numRef>
              <c:f>'CD4 change primary analysis'!$D$3:$D$39</c:f>
              <c:numCache>
                <c:formatCode>0.00</c:formatCode>
                <c:ptCount val="37"/>
                <c:pt idx="0">
                  <c:v>-39.5</c:v>
                </c:pt>
                <c:pt idx="1">
                  <c:v>-39.299999999999997</c:v>
                </c:pt>
                <c:pt idx="6">
                  <c:v>-77.87</c:v>
                </c:pt>
                <c:pt idx="7">
                  <c:v>-76.95</c:v>
                </c:pt>
                <c:pt idx="9">
                  <c:v>-28.27</c:v>
                </c:pt>
                <c:pt idx="10">
                  <c:v>-28.07</c:v>
                </c:pt>
                <c:pt idx="12">
                  <c:v>-4.734</c:v>
                </c:pt>
                <c:pt idx="13">
                  <c:v>-4.665</c:v>
                </c:pt>
                <c:pt idx="15">
                  <c:v>-65.81</c:v>
                </c:pt>
                <c:pt idx="16">
                  <c:v>-65.5</c:v>
                </c:pt>
                <c:pt idx="18">
                  <c:v>-42.86</c:v>
                </c:pt>
                <c:pt idx="19">
                  <c:v>-42.38</c:v>
                </c:pt>
                <c:pt idx="24">
                  <c:v>-46.85</c:v>
                </c:pt>
                <c:pt idx="25">
                  <c:v>-45.84</c:v>
                </c:pt>
                <c:pt idx="27">
                  <c:v>-54.62</c:v>
                </c:pt>
                <c:pt idx="28">
                  <c:v>-54.23</c:v>
                </c:pt>
              </c:numCache>
            </c:numRef>
          </c:xVal>
          <c:yVal>
            <c:numRef>
              <c:f>'CD4 change primary analysis'!$C$3:$C$38</c:f>
              <c:numCache>
                <c:formatCode>General</c:formatCode>
                <c:ptCount val="36"/>
                <c:pt idx="0">
                  <c:v>29</c:v>
                </c:pt>
                <c:pt idx="1">
                  <c:v>28</c:v>
                </c:pt>
                <c:pt idx="2">
                  <c:v>27</c:v>
                </c:pt>
                <c:pt idx="3">
                  <c:v>26</c:v>
                </c:pt>
                <c:pt idx="4">
                  <c:v>25</c:v>
                </c:pt>
                <c:pt idx="5">
                  <c:v>24</c:v>
                </c:pt>
                <c:pt idx="6">
                  <c:v>23</c:v>
                </c:pt>
                <c:pt idx="7">
                  <c:v>22</c:v>
                </c:pt>
                <c:pt idx="8">
                  <c:v>21</c:v>
                </c:pt>
                <c:pt idx="9">
                  <c:v>20</c:v>
                </c:pt>
                <c:pt idx="10">
                  <c:v>19</c:v>
                </c:pt>
                <c:pt idx="11">
                  <c:v>18</c:v>
                </c:pt>
                <c:pt idx="12">
                  <c:v>17</c:v>
                </c:pt>
                <c:pt idx="13">
                  <c:v>16</c:v>
                </c:pt>
                <c:pt idx="14">
                  <c:v>15</c:v>
                </c:pt>
                <c:pt idx="15">
                  <c:v>14</c:v>
                </c:pt>
                <c:pt idx="16">
                  <c:v>13</c:v>
                </c:pt>
                <c:pt idx="17">
                  <c:v>12</c:v>
                </c:pt>
                <c:pt idx="18">
                  <c:v>11</c:v>
                </c:pt>
                <c:pt idx="19">
                  <c:v>10</c:v>
                </c:pt>
                <c:pt idx="20">
                  <c:v>9</c:v>
                </c:pt>
                <c:pt idx="21">
                  <c:v>8</c:v>
                </c:pt>
                <c:pt idx="22">
                  <c:v>7</c:v>
                </c:pt>
                <c:pt idx="23">
                  <c:v>6</c:v>
                </c:pt>
                <c:pt idx="24">
                  <c:v>5</c:v>
                </c:pt>
                <c:pt idx="25">
                  <c:v>4</c:v>
                </c:pt>
                <c:pt idx="26">
                  <c:v>3</c:v>
                </c:pt>
                <c:pt idx="27">
                  <c:v>2</c:v>
                </c:pt>
                <c:pt idx="28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8CC-4819-8471-0C48CAA82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279488"/>
        <c:axId val="67347584"/>
      </c:scatterChart>
      <c:valAx>
        <c:axId val="67279488"/>
        <c:scaling>
          <c:orientation val="minMax"/>
          <c:max val="150"/>
          <c:min val="-15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6350">
            <a:solidFill>
              <a:srgbClr val="071D49"/>
            </a:solidFill>
          </a:ln>
        </c:spPr>
        <c:txPr>
          <a:bodyPr rot="0" vert="horz"/>
          <a:lstStyle/>
          <a:p>
            <a:pPr>
              <a:defRPr sz="1400" b="1">
                <a:solidFill>
                  <a:srgbClr val="071D49"/>
                </a:solidFill>
              </a:defRPr>
            </a:pPr>
            <a:endParaRPr lang="en-US"/>
          </a:p>
        </c:txPr>
        <c:crossAx val="67347584"/>
        <c:crossesAt val="0"/>
        <c:crossBetween val="midCat"/>
        <c:majorUnit val="50"/>
        <c:minorUnit val="5.0000000000000031E-2"/>
      </c:valAx>
      <c:valAx>
        <c:axId val="67347584"/>
        <c:scaling>
          <c:orientation val="minMax"/>
          <c:max val="31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solidFill>
              <a:srgbClr val="071D49"/>
            </a:solidFill>
          </a:ln>
        </c:spPr>
        <c:crossAx val="67279488"/>
        <c:crossesAt val="0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259126700071582E-2"/>
          <c:y val="6.2974884734283152E-3"/>
          <c:w val="0.93541534570893459"/>
          <c:h val="0.92792156016934435"/>
        </c:manualLayout>
      </c:layout>
      <c:scatterChart>
        <c:scatterStyle val="lineMarker"/>
        <c:varyColors val="0"/>
        <c:ser>
          <c:idx val="1"/>
          <c:order val="0"/>
          <c:spPr>
            <a:ln w="22225">
              <a:noFill/>
            </a:ln>
          </c:spPr>
          <c:marker>
            <c:symbol val="diamond"/>
            <c:size val="7"/>
            <c:spPr>
              <a:solidFill>
                <a:srgbClr val="000000"/>
              </a:solidFill>
              <a:ln>
                <a:noFill/>
              </a:ln>
            </c:spPr>
          </c:marker>
          <c:dPt>
            <c:idx val="1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D98-442C-A1E0-4EE06942B30B}"/>
              </c:ext>
            </c:extLst>
          </c:dPt>
          <c:dPt>
            <c:idx val="4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D98-442C-A1E0-4EE06942B30B}"/>
              </c:ext>
            </c:extLst>
          </c:dPt>
          <c:dPt>
            <c:idx val="7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D98-442C-A1E0-4EE06942B30B}"/>
              </c:ext>
            </c:extLst>
          </c:dPt>
          <c:dPt>
            <c:idx val="10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ED98-442C-A1E0-4EE06942B30B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4-ED98-442C-A1E0-4EE06942B30B}"/>
              </c:ext>
            </c:extLst>
          </c:dPt>
          <c:dPt>
            <c:idx val="13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ED98-442C-A1E0-4EE06942B30B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6-ED98-442C-A1E0-4EE06942B30B}"/>
              </c:ext>
            </c:extLst>
          </c:dPt>
          <c:dPt>
            <c:idx val="16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ED98-442C-A1E0-4EE06942B30B}"/>
              </c:ext>
            </c:extLst>
          </c:dPt>
          <c:dPt>
            <c:idx val="19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ED98-442C-A1E0-4EE06942B30B}"/>
              </c:ext>
            </c:extLst>
          </c:dPt>
          <c:dPt>
            <c:idx val="21"/>
            <c:bubble3D val="0"/>
            <c:extLst>
              <c:ext xmlns:c16="http://schemas.microsoft.com/office/drawing/2014/chart" uri="{C3380CC4-5D6E-409C-BE32-E72D297353CC}">
                <c16:uniqueId val="{00000009-ED98-442C-A1E0-4EE06942B30B}"/>
              </c:ext>
            </c:extLst>
          </c:dPt>
          <c:dPt>
            <c:idx val="22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ED98-442C-A1E0-4EE06942B30B}"/>
              </c:ext>
            </c:extLst>
          </c:dPt>
          <c:dPt>
            <c:idx val="25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ED98-442C-A1E0-4EE06942B30B}"/>
              </c:ext>
            </c:extLst>
          </c:dPt>
          <c:dPt>
            <c:idx val="28"/>
            <c:marker>
              <c:spPr>
                <a:solidFill>
                  <a:srgbClr val="E4004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ED98-442C-A1E0-4EE06942B30B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'CD4 change primary analysis'!$H$3:$H$36</c:f>
                <c:numCache>
                  <c:formatCode>General</c:formatCode>
                  <c:ptCount val="34"/>
                  <c:pt idx="0">
                    <c:v>5.5780999999999992</c:v>
                  </c:pt>
                  <c:pt idx="1">
                    <c:v>11.819099999999999</c:v>
                  </c:pt>
                  <c:pt idx="3">
                    <c:v>10.344000000000001</c:v>
                  </c:pt>
                  <c:pt idx="4">
                    <c:v>15.219999999999999</c:v>
                  </c:pt>
                  <c:pt idx="6">
                    <c:v>6.8999999999999986</c:v>
                  </c:pt>
                  <c:pt idx="7">
                    <c:v>13.205000000000002</c:v>
                  </c:pt>
                  <c:pt idx="9">
                    <c:v>5.6879</c:v>
                  </c:pt>
                  <c:pt idx="10">
                    <c:v>10.986599999999999</c:v>
                  </c:pt>
                  <c:pt idx="12">
                    <c:v>3.4039999999999999</c:v>
                  </c:pt>
                  <c:pt idx="13">
                    <c:v>7.7970000000000006</c:v>
                  </c:pt>
                  <c:pt idx="15">
                    <c:v>7.0162000000000004</c:v>
                  </c:pt>
                  <c:pt idx="16">
                    <c:v>13.446999999999999</c:v>
                  </c:pt>
                  <c:pt idx="18">
                    <c:v>8.984</c:v>
                  </c:pt>
                  <c:pt idx="19">
                    <c:v>17.486000000000001</c:v>
                  </c:pt>
                  <c:pt idx="21">
                    <c:v>8.2829999999999995</c:v>
                  </c:pt>
                  <c:pt idx="22">
                    <c:v>14.105</c:v>
                  </c:pt>
                  <c:pt idx="24">
                    <c:v>6.3020000000000005</c:v>
                  </c:pt>
                  <c:pt idx="25">
                    <c:v>12.175000000000001</c:v>
                  </c:pt>
                  <c:pt idx="27">
                    <c:v>8.0169999999999995</c:v>
                  </c:pt>
                  <c:pt idx="28">
                    <c:v>15.726000000000001</c:v>
                  </c:pt>
                </c:numCache>
              </c:numRef>
            </c:plus>
            <c:minus>
              <c:numRef>
                <c:f>'CD4 change primary analysis'!$G$3:$G$36</c:f>
                <c:numCache>
                  <c:formatCode>General</c:formatCode>
                  <c:ptCount val="34"/>
                  <c:pt idx="0">
                    <c:v>5.6109000000000009</c:v>
                  </c:pt>
                  <c:pt idx="1">
                    <c:v>11.4809</c:v>
                  </c:pt>
                  <c:pt idx="3">
                    <c:v>11.352</c:v>
                  </c:pt>
                  <c:pt idx="4">
                    <c:v>15.66</c:v>
                  </c:pt>
                  <c:pt idx="6">
                    <c:v>6.91</c:v>
                  </c:pt>
                  <c:pt idx="7">
                    <c:v>11.989999999999998</c:v>
                  </c:pt>
                  <c:pt idx="9">
                    <c:v>5.6680999999999999</c:v>
                  </c:pt>
                  <c:pt idx="10">
                    <c:v>10.8734</c:v>
                  </c:pt>
                  <c:pt idx="12">
                    <c:v>3.3787349999999998</c:v>
                  </c:pt>
                  <c:pt idx="13">
                    <c:v>7.6509999999999998</c:v>
                  </c:pt>
                  <c:pt idx="15">
                    <c:v>6.8500000000000005</c:v>
                  </c:pt>
                  <c:pt idx="16">
                    <c:v>13.125</c:v>
                  </c:pt>
                  <c:pt idx="18">
                    <c:v>8.8719999999999999</c:v>
                  </c:pt>
                  <c:pt idx="19">
                    <c:v>17.253999999999998</c:v>
                  </c:pt>
                  <c:pt idx="21">
                    <c:v>8.6310000000000002</c:v>
                  </c:pt>
                  <c:pt idx="22">
                    <c:v>13.694999999999999</c:v>
                  </c:pt>
                  <c:pt idx="24">
                    <c:v>6.2839999999999998</c:v>
                  </c:pt>
                  <c:pt idx="25">
                    <c:v>11.525</c:v>
                  </c:pt>
                  <c:pt idx="27">
                    <c:v>7.8909999999999991</c:v>
                  </c:pt>
                  <c:pt idx="28">
                    <c:v>15.034000000000001</c:v>
                  </c:pt>
                </c:numCache>
              </c:numRef>
            </c:minus>
            <c:spPr>
              <a:ln w="15875">
                <a:solidFill>
                  <a:srgbClr val="000000"/>
                </a:solidFill>
                <a:prstDash val="solid"/>
              </a:ln>
            </c:spPr>
          </c:errBars>
          <c:xVal>
            <c:numRef>
              <c:f>'CD4 change primary analysis'!$D$3:$D$37</c:f>
              <c:numCache>
                <c:formatCode>0.0</c:formatCode>
                <c:ptCount val="35"/>
                <c:pt idx="0">
                  <c:v>-0.48609999999999998</c:v>
                </c:pt>
                <c:pt idx="1">
                  <c:v>-0.45910000000000001</c:v>
                </c:pt>
                <c:pt idx="3">
                  <c:v>-4.1180000000000003</c:v>
                </c:pt>
                <c:pt idx="4">
                  <c:v>-4.38</c:v>
                </c:pt>
                <c:pt idx="6">
                  <c:v>-17.559999999999999</c:v>
                </c:pt>
                <c:pt idx="7">
                  <c:v>-16.850000000000001</c:v>
                </c:pt>
                <c:pt idx="9">
                  <c:v>0.22209999999999999</c:v>
                </c:pt>
                <c:pt idx="10">
                  <c:v>0.13339999999999999</c:v>
                </c:pt>
                <c:pt idx="12">
                  <c:v>3.38</c:v>
                </c:pt>
                <c:pt idx="13">
                  <c:v>3.4430000000000001</c:v>
                </c:pt>
                <c:pt idx="15">
                  <c:v>-6.03</c:v>
                </c:pt>
                <c:pt idx="16">
                  <c:v>-5.665</c:v>
                </c:pt>
                <c:pt idx="18">
                  <c:v>-3.3780000000000001</c:v>
                </c:pt>
                <c:pt idx="19">
                  <c:v>-3.016</c:v>
                </c:pt>
                <c:pt idx="21">
                  <c:v>-3.3889999999999998</c:v>
                </c:pt>
                <c:pt idx="22">
                  <c:v>-3.1850000000000001</c:v>
                </c:pt>
                <c:pt idx="24">
                  <c:v>-1.8280000000000001</c:v>
                </c:pt>
                <c:pt idx="25">
                  <c:v>-1.615</c:v>
                </c:pt>
                <c:pt idx="27">
                  <c:v>-4.0490000000000004</c:v>
                </c:pt>
                <c:pt idx="28">
                  <c:v>-3.4060000000000001</c:v>
                </c:pt>
              </c:numCache>
            </c:numRef>
          </c:xVal>
          <c:yVal>
            <c:numRef>
              <c:f>'CD4 change primary analysis'!$C$3:$C$36</c:f>
              <c:numCache>
                <c:formatCode>General</c:formatCode>
                <c:ptCount val="34"/>
                <c:pt idx="0">
                  <c:v>29</c:v>
                </c:pt>
                <c:pt idx="1">
                  <c:v>28</c:v>
                </c:pt>
                <c:pt idx="2">
                  <c:v>27</c:v>
                </c:pt>
                <c:pt idx="3">
                  <c:v>26</c:v>
                </c:pt>
                <c:pt idx="4">
                  <c:v>25</c:v>
                </c:pt>
                <c:pt idx="5">
                  <c:v>24</c:v>
                </c:pt>
                <c:pt idx="6">
                  <c:v>23</c:v>
                </c:pt>
                <c:pt idx="7">
                  <c:v>22</c:v>
                </c:pt>
                <c:pt idx="8">
                  <c:v>21</c:v>
                </c:pt>
                <c:pt idx="9">
                  <c:v>20</c:v>
                </c:pt>
                <c:pt idx="10">
                  <c:v>19</c:v>
                </c:pt>
                <c:pt idx="11">
                  <c:v>18</c:v>
                </c:pt>
                <c:pt idx="12">
                  <c:v>17</c:v>
                </c:pt>
                <c:pt idx="13">
                  <c:v>16</c:v>
                </c:pt>
                <c:pt idx="14">
                  <c:v>15</c:v>
                </c:pt>
                <c:pt idx="15">
                  <c:v>14</c:v>
                </c:pt>
                <c:pt idx="16">
                  <c:v>13</c:v>
                </c:pt>
                <c:pt idx="17">
                  <c:v>12</c:v>
                </c:pt>
                <c:pt idx="18">
                  <c:v>11</c:v>
                </c:pt>
                <c:pt idx="19">
                  <c:v>10</c:v>
                </c:pt>
                <c:pt idx="20">
                  <c:v>9</c:v>
                </c:pt>
                <c:pt idx="21">
                  <c:v>8</c:v>
                </c:pt>
                <c:pt idx="22">
                  <c:v>7</c:v>
                </c:pt>
                <c:pt idx="23">
                  <c:v>6</c:v>
                </c:pt>
                <c:pt idx="24">
                  <c:v>5</c:v>
                </c:pt>
                <c:pt idx="25">
                  <c:v>4</c:v>
                </c:pt>
                <c:pt idx="26">
                  <c:v>3</c:v>
                </c:pt>
                <c:pt idx="27">
                  <c:v>2</c:v>
                </c:pt>
                <c:pt idx="28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ED98-442C-A1E0-4EE06942B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030848"/>
        <c:axId val="49326336"/>
      </c:scatterChart>
      <c:valAx>
        <c:axId val="28030848"/>
        <c:scaling>
          <c:orientation val="minMax"/>
          <c:max val="30"/>
          <c:min val="-3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6350">
            <a:solidFill>
              <a:srgbClr val="071D49"/>
            </a:solidFill>
          </a:ln>
        </c:spPr>
        <c:txPr>
          <a:bodyPr rot="0" vert="horz"/>
          <a:lstStyle/>
          <a:p>
            <a:pPr>
              <a:defRPr sz="1400">
                <a:solidFill>
                  <a:srgbClr val="071D49"/>
                </a:solidFill>
              </a:defRPr>
            </a:pPr>
            <a:endParaRPr lang="en-US"/>
          </a:p>
        </c:txPr>
        <c:crossAx val="49326336"/>
        <c:crossesAt val="0"/>
        <c:crossBetween val="midCat"/>
        <c:majorUnit val="5"/>
      </c:valAx>
      <c:valAx>
        <c:axId val="49326336"/>
        <c:scaling>
          <c:orientation val="minMax"/>
          <c:max val="31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>
            <a:solidFill>
              <a:srgbClr val="071D49"/>
            </a:solidFill>
          </a:ln>
        </c:spPr>
        <c:crossAx val="28030848"/>
        <c:crossesAt val="0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54463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68900" y="0"/>
            <a:ext cx="3954463" cy="741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D5211-BB38-4D1A-A3BF-BB103CA88478}" type="datetimeFigureOut">
              <a:rPr lang="en-GB" smtClean="0">
                <a:latin typeface="+mn-lt"/>
              </a:rPr>
              <a:t>02/07/2020</a:t>
            </a:fld>
            <a:endParaRPr lang="en-GB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41438"/>
            <a:ext cx="3954463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68900" y="14041438"/>
            <a:ext cx="3954463" cy="741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68BAA-E970-4ABC-AB2E-888A6F3FCC3B}" type="slidenum">
              <a:rPr lang="en-GB" smtClean="0">
                <a:latin typeface="+mn-lt"/>
              </a:rPr>
              <a:t>‹#›</a:t>
            </a:fld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9138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/>
          <a:lstStyle>
            <a:lvl1pPr algn="l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68623" y="2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/>
          <a:lstStyle>
            <a:lvl1pPr algn="r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AA5379-45F0-4C66-ABBD-4C1EF5F32571}" type="datetimeFigureOut">
              <a:rPr lang="en-US"/>
              <a:pPr>
                <a:defRPr/>
              </a:pPr>
              <a:t>7/2/2020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1108075"/>
            <a:ext cx="7391400" cy="5543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867" tIns="44435" rIns="88867" bIns="4443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3119" y="7021275"/>
            <a:ext cx="7298713" cy="6652738"/>
          </a:xfrm>
          <a:prstGeom prst="rect">
            <a:avLst/>
          </a:prstGeom>
        </p:spPr>
        <p:txBody>
          <a:bodyPr vert="horz" lIns="88867" tIns="44435" rIns="88867" bIns="4443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14040949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 anchor="b"/>
          <a:lstStyle>
            <a:lvl1pPr algn="l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68623" y="14040949"/>
            <a:ext cx="3954767" cy="738661"/>
          </a:xfrm>
          <a:prstGeom prst="rect">
            <a:avLst/>
          </a:prstGeom>
        </p:spPr>
        <p:txBody>
          <a:bodyPr vert="horz" lIns="88867" tIns="44435" rIns="88867" bIns="44435" rtlCol="0" anchor="b"/>
          <a:lstStyle>
            <a:lvl1pPr algn="r" defTabSz="172688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0FC859-09C7-4CF4-9D3C-FEC1A292C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36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15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430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145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86000" algn="l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575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290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005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72000" algn="l" defTabSz="114300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66775" y="1108075"/>
            <a:ext cx="7391400" cy="5543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400">
                <a:solidFill>
                  <a:schemeClr val="tx1"/>
                </a:solidFill>
                <a:latin typeface="Calibri" pitchFamily="34" charset="0"/>
              </a:defRPr>
            </a:lvl1pPr>
            <a:lvl2pPr marL="722204" indent="-277771">
              <a:defRPr sz="3400">
                <a:solidFill>
                  <a:schemeClr val="tx1"/>
                </a:solidFill>
                <a:latin typeface="Calibri" pitchFamily="34" charset="0"/>
              </a:defRPr>
            </a:lvl2pPr>
            <a:lvl3pPr marL="1111083" indent="-222218"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555518" indent="-222218">
              <a:defRPr sz="3400">
                <a:solidFill>
                  <a:schemeClr val="tx1"/>
                </a:solidFill>
                <a:latin typeface="Calibri" pitchFamily="34" charset="0"/>
              </a:defRPr>
            </a:lvl4pPr>
            <a:lvl5pPr marL="1999951" indent="-222218">
              <a:defRPr sz="3400">
                <a:solidFill>
                  <a:schemeClr val="tx1"/>
                </a:solidFill>
                <a:latin typeface="Calibri" pitchFamily="34" charset="0"/>
              </a:defRPr>
            </a:lvl5pPr>
            <a:lvl6pPr marL="2444384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6pPr>
            <a:lvl7pPr marL="2888818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7pPr>
            <a:lvl8pPr marL="3333250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8pPr>
            <a:lvl9pPr marL="3777684" indent="-222218" defTabSz="172681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726810" fontAlgn="base">
              <a:spcBef>
                <a:spcPct val="0"/>
              </a:spcBef>
              <a:spcAft>
                <a:spcPct val="0"/>
              </a:spcAft>
              <a:defRPr/>
            </a:pPr>
            <a:fld id="{5CF752FE-A773-4593-8BDF-1C71A1E2633B}" type="slidenum">
              <a:rPr lang="en-US" sz="1200"/>
              <a:pPr defTabSz="172681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5279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BAA16279-3F8D-496A-8E20-C4BBD3E2F2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773900" y="18639073"/>
            <a:ext cx="8788814" cy="67255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kumimoji="0" lang="en-US" sz="1348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1pPr>
            <a:lvl2pPr marL="0" marR="0" indent="0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168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1178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2pPr>
            <a:lvl3pPr>
              <a:defRPr sz="1852" i="1">
                <a:solidFill>
                  <a:schemeClr val="tx1"/>
                </a:solidFill>
              </a:defRPr>
            </a:lvl3pPr>
            <a:lvl4pPr>
              <a:defRPr sz="1852" i="1">
                <a:solidFill>
                  <a:schemeClr val="tx1"/>
                </a:solidFill>
              </a:defRPr>
            </a:lvl4pPr>
            <a:lvl5pPr>
              <a:defRPr sz="1684" i="1">
                <a:solidFill>
                  <a:schemeClr val="tx1"/>
                </a:solidFill>
              </a:defRPr>
            </a:lvl5pPr>
            <a:lvl6pPr>
              <a:defRPr i="1" baseline="0">
                <a:solidFill>
                  <a:schemeClr val="tx1"/>
                </a:solidFill>
              </a:defRPr>
            </a:lvl6pPr>
            <a:lvl7pPr>
              <a:defRPr i="1" baseline="0">
                <a:solidFill>
                  <a:schemeClr val="tx1"/>
                </a:solidFill>
              </a:defRPr>
            </a:lvl7pPr>
          </a:lstStyle>
          <a:p>
            <a:pPr marL="0" marR="0" lvl="0" indent="0" algn="l" defTabSz="1540052" rtl="0" eaLnBrk="1" fontAlgn="auto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Acknowledgments</a:t>
            </a:r>
          </a:p>
          <a:p>
            <a:pPr marL="0" marR="0" lvl="1" indent="0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16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Acknowledgments</a:t>
            </a:r>
          </a:p>
          <a:p>
            <a:pPr lvl="1"/>
            <a:endParaRPr 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3D845D20-A67E-4285-A9D9-F49B901F7B9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773900" y="20067833"/>
            <a:ext cx="8801100" cy="646908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kumimoji="0" lang="en-US" sz="1348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1pPr>
            <a:lvl2pPr marL="0" marR="0" indent="0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1178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2pPr>
            <a:lvl3pPr>
              <a:defRPr sz="1852" i="1">
                <a:solidFill>
                  <a:schemeClr val="tx1"/>
                </a:solidFill>
              </a:defRPr>
            </a:lvl3pPr>
            <a:lvl4pPr>
              <a:defRPr sz="1852" i="1">
                <a:solidFill>
                  <a:schemeClr val="tx1"/>
                </a:solidFill>
              </a:defRPr>
            </a:lvl4pPr>
            <a:lvl5pPr>
              <a:defRPr sz="1684" i="1">
                <a:solidFill>
                  <a:schemeClr val="tx1"/>
                </a:solidFill>
              </a:defRPr>
            </a:lvl5pPr>
            <a:lvl6pPr>
              <a:defRPr i="1" baseline="0">
                <a:solidFill>
                  <a:schemeClr val="tx1"/>
                </a:solidFill>
              </a:defRPr>
            </a:lvl6pPr>
            <a:lvl7pPr>
              <a:defRPr i="1" baseline="0">
                <a:solidFill>
                  <a:schemeClr val="tx1"/>
                </a:solidFill>
              </a:defRPr>
            </a:lvl7pPr>
          </a:lstStyle>
          <a:p>
            <a:pPr marL="0" marR="0" lvl="0" indent="0" algn="l" defTabSz="154005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References</a:t>
            </a:r>
          </a:p>
          <a:p>
            <a:pPr marL="242524" marR="0" lvl="1" indent="-242524" algn="l" defTabSz="1540032" rtl="0" eaLnBrk="1" fontAlgn="auto" latinLnBrk="0" hangingPunct="1">
              <a:lnSpc>
                <a:spcPct val="100000"/>
              </a:lnSpc>
              <a:spcBef>
                <a:spcPts val="336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References</a:t>
            </a:r>
          </a:p>
          <a:p>
            <a:pPr lvl="1"/>
            <a:endParaRPr lang="en-US" dirty="0"/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A2083432-A93A-4CA8-96C8-CF85823A033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4236" y="3789973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buClr>
                <a:srgbClr val="E30042"/>
              </a:buClr>
              <a:defRPr>
                <a:latin typeface="+mn-lt"/>
              </a:defRPr>
            </a:lvl4pPr>
            <a:lvl5pPr>
              <a:buClr>
                <a:srgbClr val="E30042"/>
              </a:buClr>
              <a:defRPr>
                <a:latin typeface="+mn-lt"/>
              </a:defRPr>
            </a:lvl5pPr>
            <a:lvl6pPr>
              <a:buClr>
                <a:srgbClr val="E30042"/>
              </a:buClr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  <a:endParaRPr lang="en-GB" dirty="0"/>
          </a:p>
        </p:txBody>
      </p:sp>
      <p:sp>
        <p:nvSpPr>
          <p:cNvPr id="28" name="Text Placeholder 31">
            <a:extLst>
              <a:ext uri="{FF2B5EF4-FFF2-40B4-BE49-F238E27FC236}">
                <a16:creationId xmlns:a16="http://schemas.microsoft.com/office/drawing/2014/main" id="{414036EB-2776-48D4-A0FE-CE9A9EDB857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9787330" y="14663358"/>
            <a:ext cx="8759952" cy="3029648"/>
          </a:xfrm>
          <a:solidFill>
            <a:srgbClr val="E7E6E6"/>
          </a:solidFill>
        </p:spPr>
        <p:txBody>
          <a:bodyPr vert="horz" wrap="square" lIns="144000" tIns="108000" rIns="144000" bIns="108000" numCol="1" spcCol="274320" rtlCol="0">
            <a:noAutofit/>
          </a:bodyPr>
          <a:lstStyle>
            <a:lvl1pPr>
              <a:defRPr lang="en-US" dirty="0">
                <a:solidFill>
                  <a:schemeClr val="tx2"/>
                </a:solidFill>
              </a:defRPr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GB" dirty="0"/>
            </a:lvl5pPr>
          </a:lstStyle>
          <a:p>
            <a:pPr marR="0" lvl="0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Click to edit Master text styles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Second level</a:t>
            </a:r>
          </a:p>
          <a:p>
            <a:pPr marR="0" lvl="2" fontAlgn="auto">
              <a:lnSpc>
                <a:spcPct val="100000"/>
              </a:lnSpc>
              <a:spcAft>
                <a:spcPts val="0"/>
              </a:spcAft>
              <a:buClr>
                <a:srgbClr val="E30046"/>
              </a:buClr>
              <a:tabLst/>
            </a:pPr>
            <a:r>
              <a:rPr lang="en-US" dirty="0"/>
              <a:t>Third level</a:t>
            </a:r>
          </a:p>
          <a:p>
            <a:pPr marR="0" lvl="3" fontAlgn="auto">
              <a:lnSpc>
                <a:spcPct val="100000"/>
              </a:lnSpc>
              <a:spcAft>
                <a:spcPts val="0"/>
              </a:spcAft>
              <a:buClr>
                <a:srgbClr val="E30046"/>
              </a:buClr>
              <a:tabLst/>
            </a:pPr>
            <a:r>
              <a:rPr lang="en-US" dirty="0"/>
              <a:t>Fourth level</a:t>
            </a:r>
          </a:p>
          <a:p>
            <a:pPr marR="0" lvl="4" fontAlgn="auto">
              <a:lnSpc>
                <a:spcPct val="100000"/>
              </a:lnSpc>
              <a:spcAft>
                <a:spcPts val="0"/>
              </a:spcAft>
              <a:buClr>
                <a:srgbClr val="E30046"/>
              </a:buClr>
              <a:tabLst/>
            </a:pPr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490D6BC-B72A-4C6F-8A87-522DDF65DEF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96884" y="8838490"/>
            <a:ext cx="8763000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B6AE490D-C336-4AA4-B810-847E4C8C58E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228363" y="3868344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A21AE772-DBEC-477F-98F3-0F9BAC4E4C2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0234994" y="17900187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01040B02-C1EB-4AB9-8C7C-AC263C7CDB1B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9797326" y="3789973"/>
            <a:ext cx="8759952" cy="244802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buClr>
                <a:srgbClr val="E30042"/>
              </a:buClr>
              <a:defRPr>
                <a:latin typeface="+mn-lt"/>
              </a:defRPr>
            </a:lvl4pPr>
            <a:lvl5pPr marL="492816" marR="0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  <a:endParaRPr lang="en-GB" dirty="0"/>
          </a:p>
          <a:p>
            <a:pPr lvl="4"/>
            <a:r>
              <a:rPr lang="en-GB" dirty="0"/>
              <a:t>0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5D6C7AB6-5923-48FB-A830-7EBFE0CE471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57875" y="2585538"/>
            <a:ext cx="7249362" cy="54755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buNone/>
              <a:defRPr sz="3032" b="1">
                <a:solidFill>
                  <a:schemeClr val="bg1"/>
                </a:solidFill>
                <a:effectLst/>
                <a:latin typeface="+mn-lt"/>
                <a:cs typeface="Arial" pitchFamily="34" charset="0"/>
              </a:defRPr>
            </a:lvl1pPr>
            <a:lvl2pPr marL="1495988" indent="0">
              <a:buNone/>
              <a:defRPr/>
            </a:lvl2pPr>
            <a:lvl3pPr marL="2991974" indent="0">
              <a:buNone/>
              <a:defRPr/>
            </a:lvl3pPr>
            <a:lvl4pPr marL="4487964" indent="0">
              <a:buNone/>
              <a:defRPr/>
            </a:lvl4pPr>
            <a:lvl5pPr marL="5983950" indent="0">
              <a:buNone/>
              <a:defRPr/>
            </a:lvl5pPr>
          </a:lstStyle>
          <a:p>
            <a:pPr lvl="0"/>
            <a:r>
              <a:rPr lang="en-US" dirty="0"/>
              <a:t>Poster #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C04F75BD-660B-4EC0-923E-A29D8D8BB1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0428" y="2315502"/>
            <a:ext cx="21600000" cy="817588"/>
          </a:xfrm>
        </p:spPr>
        <p:txBody>
          <a:bodyPr>
            <a:noAutofit/>
          </a:bodyPr>
          <a:lstStyle>
            <a:lvl1pPr>
              <a:defRPr kumimoji="0" lang="en-US" sz="2358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1pPr>
            <a:lvl2pPr>
              <a:defRPr kumimoji="0" lang="en-US" sz="1852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2pPr>
            <a:lvl3pPr>
              <a:defRPr sz="1852" i="1">
                <a:solidFill>
                  <a:schemeClr val="tx1"/>
                </a:solidFill>
              </a:defRPr>
            </a:lvl3pPr>
            <a:lvl4pPr>
              <a:defRPr sz="1852" i="1">
                <a:solidFill>
                  <a:schemeClr val="tx1"/>
                </a:solidFill>
              </a:defRPr>
            </a:lvl4pPr>
            <a:lvl5pPr>
              <a:defRPr sz="1684" i="1">
                <a:solidFill>
                  <a:schemeClr val="tx1"/>
                </a:solidFill>
              </a:defRPr>
            </a:lvl5pPr>
            <a:lvl6pPr>
              <a:defRPr i="1" baseline="0">
                <a:solidFill>
                  <a:schemeClr val="tx1"/>
                </a:solidFill>
              </a:defRPr>
            </a:lvl6pPr>
            <a:lvl7pPr>
              <a:defRPr i="1" baseline="0">
                <a:solidFill>
                  <a:schemeClr val="tx1"/>
                </a:solidFill>
              </a:defRPr>
            </a:lvl7pPr>
          </a:lstStyle>
          <a:p>
            <a:pPr marL="0" marR="0" lvl="0" indent="0" algn="l" defTabSz="1540052" rtl="0" eaLnBrk="1" fontAlgn="auto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Authors</a:t>
            </a:r>
          </a:p>
          <a:p>
            <a:pPr marL="0" marR="0" lvl="1" indent="0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Affiliations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8502BF4-D2F3-4EAF-9439-DECDD3C626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0428" y="661755"/>
            <a:ext cx="21600000" cy="1746886"/>
          </a:xfrm>
        </p:spPr>
        <p:txBody>
          <a:bodyPr/>
          <a:lstStyle>
            <a:lvl1pPr>
              <a:lnSpc>
                <a:spcPts val="54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88D518-8332-4FC7-9E72-10F3B8DBC2FE}"/>
              </a:ext>
            </a:extLst>
          </p:cNvPr>
          <p:cNvCxnSpPr/>
          <p:nvPr userDrawn="1"/>
        </p:nvCxnSpPr>
        <p:spPr>
          <a:xfrm rot="1200000">
            <a:off x="2750824" y="-712525"/>
            <a:ext cx="0" cy="47815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91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s for 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700" y="843996"/>
            <a:ext cx="14400000" cy="100354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725334" y="5354058"/>
            <a:ext cx="21712768" cy="255095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spcAft>
                <a:spcPts val="504"/>
              </a:spcAft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96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0D0BD131-48F9-478B-8B79-C928AA9EF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655" y="4050873"/>
            <a:ext cx="8723376" cy="3275256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0" marR="0" lvl="1" indent="0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Second level</a:t>
            </a:r>
          </a:p>
          <a:p>
            <a:pPr marL="0" marR="0" lvl="2" indent="0" algn="l" defTabSz="1540052" rtl="0" eaLnBrk="1" fontAlgn="auto" latinLnBrk="0" hangingPunct="1">
              <a:lnSpc>
                <a:spcPct val="100000"/>
              </a:lnSpc>
              <a:spcBef>
                <a:spcPts val="1010"/>
              </a:spcBef>
              <a:spcAft>
                <a:spcPts val="0"/>
              </a:spcAft>
              <a:buClr>
                <a:srgbClr val="E30046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Third level</a:t>
            </a:r>
          </a:p>
          <a:p>
            <a:pPr marL="242528" marR="0" lvl="3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6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Fourth level</a:t>
            </a:r>
          </a:p>
          <a:p>
            <a:pPr marL="492816" marR="0" lvl="4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6"/>
              </a:buClr>
              <a:buSzPct val="11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marL="739228" marR="0" lvl="5" indent="-242528" algn="l" defTabSz="1540052" rtl="0" eaLnBrk="1" fontAlgn="auto" latinLnBrk="0" hangingPunct="1">
              <a:lnSpc>
                <a:spcPct val="100000"/>
              </a:lnSpc>
              <a:spcBef>
                <a:spcPts val="504"/>
              </a:spcBef>
              <a:spcAft>
                <a:spcPts val="0"/>
              </a:spcAft>
              <a:buClr>
                <a:srgbClr val="E30046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Sixth level</a:t>
            </a:r>
          </a:p>
          <a:p>
            <a:pPr lvl="5"/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62BD43B-973C-4749-8D99-16F95FC92852}"/>
              </a:ext>
            </a:extLst>
          </p:cNvPr>
          <p:cNvCxnSpPr/>
          <p:nvPr userDrawn="1"/>
        </p:nvCxnSpPr>
        <p:spPr>
          <a:xfrm rot="1200000">
            <a:off x="2750824" y="-950033"/>
            <a:ext cx="0" cy="6375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FFD0F05-643C-4638-8A6D-DC8FB20F3823}"/>
              </a:ext>
            </a:extLst>
          </p:cNvPr>
          <p:cNvSpPr txBox="1"/>
          <p:nvPr userDrawn="1"/>
        </p:nvSpPr>
        <p:spPr>
          <a:xfrm>
            <a:off x="731928" y="21291500"/>
            <a:ext cx="2784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chemeClr val="tx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23rd International AIDS Conference; July 6-10, 2020; Virtual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C14C4A-78E3-4075-8B17-0A5009E9F06C}"/>
              </a:ext>
            </a:extLst>
          </p:cNvPr>
          <p:cNvCxnSpPr>
            <a:cxnSpLocks/>
          </p:cNvCxnSpPr>
          <p:nvPr userDrawn="1"/>
        </p:nvCxnSpPr>
        <p:spPr>
          <a:xfrm>
            <a:off x="695752" y="21135695"/>
            <a:ext cx="27889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5A431CD-2BC6-4842-BE8A-F3A557FB0FE6}"/>
              </a:ext>
            </a:extLst>
          </p:cNvPr>
          <p:cNvSpPr/>
          <p:nvPr userDrawn="1"/>
        </p:nvSpPr>
        <p:spPr>
          <a:xfrm>
            <a:off x="0" y="-4338"/>
            <a:ext cx="29260800" cy="343412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828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894" b="0" i="0" u="none" strike="noStrike" kern="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panose="020B0604020202020204" pitchFamily="34" charset="0"/>
            </a:endParaRP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D989B1-65FD-4BB2-8666-28CDB4F9D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54" y="1056304"/>
            <a:ext cx="23604971" cy="1338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7B00F1-85A2-421A-92F5-D115756B3F3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8" y="564313"/>
            <a:ext cx="1332000" cy="114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36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hf sldNum="0" hdr="0" dt="0"/>
  <p:txStyles>
    <p:titleStyle>
      <a:lvl1pPr algn="l" defTabSz="1540052" rtl="0" eaLnBrk="1" latinLnBrk="0" hangingPunct="1">
        <a:lnSpc>
          <a:spcPts val="5120"/>
        </a:lnSpc>
        <a:spcBef>
          <a:spcPct val="0"/>
        </a:spcBef>
        <a:buNone/>
        <a:defRPr sz="6400" b="1" kern="1200">
          <a:solidFill>
            <a:schemeClr val="bg1"/>
          </a:solidFill>
          <a:effectLst/>
          <a:latin typeface="Arial Narrow" panose="020B060602020203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540052" rtl="0" eaLnBrk="1" latinLnBrk="0" hangingPunct="1">
        <a:spcBef>
          <a:spcPts val="1010"/>
        </a:spcBef>
        <a:buFont typeface="Arial" panose="020B0604020202020204" pitchFamily="34" charset="0"/>
        <a:buNone/>
        <a:defRPr kumimoji="0" lang="en-US" sz="2800" b="1" i="0" u="none" strike="noStrike" kern="1200" cap="none" spc="0" normalizeH="0" baseline="0" dirty="0">
          <a:ln>
            <a:noFill/>
          </a:ln>
          <a:solidFill>
            <a:schemeClr val="tx2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1pPr>
      <a:lvl2pPr marL="0" indent="0" algn="l" defTabSz="1540052" rtl="0" eaLnBrk="1" latinLnBrk="0" hangingPunct="1">
        <a:spcBef>
          <a:spcPts val="504"/>
        </a:spcBef>
        <a:buFont typeface="Arial" panose="020B0604020202020204" pitchFamily="34" charset="0"/>
        <a:buNone/>
        <a:defRPr kumimoji="0" lang="en-US" sz="220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2pPr>
      <a:lvl3pPr marL="0" indent="0" algn="l" defTabSz="1540052" rtl="0" eaLnBrk="1" latinLnBrk="0" hangingPunct="1">
        <a:spcBef>
          <a:spcPts val="1010"/>
        </a:spcBef>
        <a:buClr>
          <a:schemeClr val="accent1"/>
        </a:buClr>
        <a:buSzPct val="120000"/>
        <a:buFont typeface="Arial" panose="020B0604020202020204" pitchFamily="34" charset="0"/>
        <a:buNone/>
        <a:defRPr kumimoji="0" lang="en-US" sz="2200" b="1" i="0" u="none" strike="noStrike" kern="1200" cap="none" spc="0" normalizeH="0" baseline="0" dirty="0">
          <a:ln>
            <a:noFill/>
          </a:ln>
          <a:solidFill>
            <a:schemeClr val="tx2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3pPr>
      <a:lvl4pPr marL="242528" indent="-242528" algn="l" defTabSz="1540052" rtl="0" eaLnBrk="1" latinLnBrk="0" hangingPunct="1">
        <a:spcBef>
          <a:spcPts val="600"/>
        </a:spcBef>
        <a:buClr>
          <a:schemeClr val="tx2"/>
        </a:buClr>
        <a:buSzPct val="120000"/>
        <a:buFont typeface="Arial" panose="020B0604020202020204" pitchFamily="34" charset="0"/>
        <a:buChar char="•"/>
        <a:defRPr kumimoji="0" lang="en-US" sz="220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4pPr>
      <a:lvl5pPr marL="492816" indent="-242528" algn="l" defTabSz="1540052" rtl="0" eaLnBrk="1" latinLnBrk="0" hangingPunct="1">
        <a:spcBef>
          <a:spcPts val="400"/>
        </a:spcBef>
        <a:buClr>
          <a:schemeClr val="tx2"/>
        </a:buClr>
        <a:buSzPct val="110000"/>
        <a:buFont typeface="Arial" panose="020B0604020202020204" pitchFamily="34" charset="0"/>
        <a:buChar char="•"/>
        <a:defRPr kumimoji="0" lang="en-US" sz="200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5pPr>
      <a:lvl6pPr marL="739228" indent="-242528" algn="l" defTabSz="1540052" rtl="0" eaLnBrk="1" latinLnBrk="0" hangingPunct="1">
        <a:spcBef>
          <a:spcPts val="400"/>
        </a:spcBef>
        <a:buClr>
          <a:schemeClr val="tx2"/>
        </a:buClr>
        <a:buFont typeface="Arial" panose="020B0604020202020204" pitchFamily="34" charset="0"/>
        <a:buChar char="•"/>
        <a:defRPr kumimoji="0" lang="en-US" sz="1800" b="0" i="0" u="none" strike="noStrike" kern="1200" cap="none" spc="0" normalizeH="0" baseline="0" dirty="0">
          <a:ln>
            <a:noFill/>
          </a:ln>
          <a:solidFill>
            <a:schemeClr val="tx1"/>
          </a:solidFill>
          <a:effectLst/>
          <a:uLnTx/>
          <a:uFillTx/>
          <a:latin typeface="Arial"/>
          <a:ea typeface="+mn-ea"/>
          <a:cs typeface="Arial" panose="020B0604020202020204" pitchFamily="34" charset="0"/>
        </a:defRPr>
      </a:lvl6pPr>
      <a:lvl7pPr marL="581370" indent="-288760" algn="l" defTabSz="1540052" rtl="0" eaLnBrk="1" latinLnBrk="0" hangingPunct="1">
        <a:spcBef>
          <a:spcPts val="1010"/>
        </a:spcBef>
        <a:buClr>
          <a:schemeClr val="accent1"/>
        </a:buClr>
        <a:buFont typeface="Arial" panose="020B0604020202020204" pitchFamily="34" charset="0"/>
        <a:buChar char="•"/>
        <a:defRPr sz="1348" b="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5775194" indent="-385014" algn="l" defTabSz="1540052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8" kern="1200">
          <a:solidFill>
            <a:schemeClr val="tx1"/>
          </a:solidFill>
          <a:latin typeface="+mn-lt"/>
          <a:ea typeface="+mn-ea"/>
          <a:cs typeface="+mn-cs"/>
        </a:defRPr>
      </a:lvl8pPr>
      <a:lvl9pPr marL="6545220" indent="-385014" algn="l" defTabSz="1540052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1pPr>
      <a:lvl2pPr marL="770026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2pPr>
      <a:lvl3pPr marL="154005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3pPr>
      <a:lvl4pPr marL="2310076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4pPr>
      <a:lvl5pPr marL="308010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5pPr>
      <a:lvl6pPr marL="385013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6pPr>
      <a:lvl7pPr marL="4620158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7pPr>
      <a:lvl8pPr marL="5390182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8pPr>
      <a:lvl9pPr marL="6160208" algn="l" defTabSz="1540052" rtl="0" eaLnBrk="1" latinLnBrk="0" hangingPunct="1">
        <a:defRPr sz="3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912" userDrawn="1">
          <p15:clr>
            <a:srgbClr val="F26B43"/>
          </p15:clr>
        </p15:guide>
        <p15:guide id="2" pos="5976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5" orient="horz" pos="208" userDrawn="1">
          <p15:clr>
            <a:srgbClr val="F26B43"/>
          </p15:clr>
        </p15:guide>
        <p15:guide id="6" orient="horz" pos="13517" userDrawn="1">
          <p15:clr>
            <a:srgbClr val="F26B43"/>
          </p15:clr>
        </p15:guide>
        <p15:guide id="7" pos="3392" userDrawn="1">
          <p15:clr>
            <a:srgbClr val="F26B43"/>
          </p15:clr>
        </p15:guide>
        <p15:guide id="8" pos="12456" userDrawn="1">
          <p15:clr>
            <a:srgbClr val="F26B43"/>
          </p15:clr>
        </p15:guide>
        <p15:guide id="9" pos="15082" userDrawn="1">
          <p15:clr>
            <a:srgbClr val="F26B43"/>
          </p15:clr>
        </p15:guide>
        <p15:guide id="10" pos="9248" userDrawn="1">
          <p15:clr>
            <a:srgbClr val="F26B43"/>
          </p15:clr>
        </p15:guide>
        <p15:guide id="11" pos="18000" userDrawn="1">
          <p15:clr>
            <a:srgbClr val="F26B43"/>
          </p15:clr>
        </p15:guide>
        <p15:guide id="13" pos="12000" userDrawn="1">
          <p15:clr>
            <a:srgbClr val="F26B43"/>
          </p15:clr>
        </p15:guide>
        <p15:guide id="14" pos="6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" name="Text Placeholder 2095"/>
          <p:cNvSpPr>
            <a:spLocks noGrp="1"/>
          </p:cNvSpPr>
          <p:nvPr>
            <p:ph type="body" sz="quarter" idx="20"/>
          </p:nvPr>
        </p:nvSpPr>
        <p:spPr>
          <a:xfrm>
            <a:off x="19791462" y="17616575"/>
            <a:ext cx="8723752" cy="86690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z="1600" dirty="0"/>
              <a:t>Acknowledgments: </a:t>
            </a:r>
            <a:r>
              <a:rPr lang="en-US" sz="1600" b="0" dirty="0"/>
              <a:t>This study was funded by ViiV Healthcare. We thank Augustas Lignugaris from ViiV Healthcare for the poster preparation.</a:t>
            </a:r>
          </a:p>
          <a:p>
            <a:endParaRPr lang="en-GB" sz="1600" dirty="0"/>
          </a:p>
        </p:txBody>
      </p:sp>
      <p:sp>
        <p:nvSpPr>
          <p:cNvPr id="2097" name="Text Placeholder 2096"/>
          <p:cNvSpPr>
            <a:spLocks noGrp="1"/>
          </p:cNvSpPr>
          <p:nvPr>
            <p:ph type="body" sz="quarter" idx="21"/>
          </p:nvPr>
        </p:nvSpPr>
        <p:spPr>
          <a:xfrm>
            <a:off x="19790595" y="18359532"/>
            <a:ext cx="8810621" cy="2185214"/>
          </a:xfrm>
        </p:spPr>
        <p:txBody>
          <a:bodyPr/>
          <a:lstStyle/>
          <a:p>
            <a:r>
              <a:rPr lang="en-GB" sz="1600" dirty="0"/>
              <a:t>References:</a:t>
            </a:r>
          </a:p>
          <a:p>
            <a:pPr marL="234950" lvl="1" indent="-234950">
              <a:spcBef>
                <a:spcPts val="600"/>
              </a:spcBef>
            </a:pPr>
            <a:r>
              <a:rPr lang="en-GB" sz="1600" b="1" dirty="0"/>
              <a:t>1.</a:t>
            </a:r>
            <a:r>
              <a:rPr lang="en-GB" sz="1600" dirty="0"/>
              <a:t>	Radford M et al. </a:t>
            </a:r>
            <a:r>
              <a:rPr lang="en-GB" sz="1600" i="1" dirty="0"/>
              <a:t>AIDS. </a:t>
            </a:r>
            <a:r>
              <a:rPr lang="en-GB" sz="1600" dirty="0"/>
              <a:t>2019;33(11):1739-1749.</a:t>
            </a:r>
          </a:p>
          <a:p>
            <a:pPr marL="234950" lvl="1" indent="-234950">
              <a:spcBef>
                <a:spcPts val="600"/>
              </a:spcBef>
            </a:pPr>
            <a:r>
              <a:rPr lang="en-GB" sz="1600" b="1" dirty="0"/>
              <a:t>2. </a:t>
            </a:r>
            <a:r>
              <a:rPr lang="en-GB" sz="1600" dirty="0"/>
              <a:t>	DHHS Panel on Antiretroviral Guidelines for Adults and Adolescents – A Working Group of the Office of AIDS Research Advisory Council (OARAC). Guidelines for the use of antiretroviral agents in adults and adolescents with HIV. 2019.</a:t>
            </a:r>
          </a:p>
          <a:p>
            <a:pPr marL="234950" lvl="1" indent="-234950">
              <a:spcBef>
                <a:spcPts val="600"/>
              </a:spcBef>
            </a:pPr>
            <a:r>
              <a:rPr lang="en-GB" sz="1600" b="1" dirty="0"/>
              <a:t>3. </a:t>
            </a:r>
            <a:r>
              <a:rPr lang="en-GB" sz="1600" dirty="0"/>
              <a:t>European AIDS Clinical Society. Guidelines, Version 10.0. 2019.</a:t>
            </a:r>
          </a:p>
          <a:p>
            <a:pPr lvl="1">
              <a:spcBef>
                <a:spcPts val="1800"/>
              </a:spcBef>
            </a:pPr>
            <a:r>
              <a:rPr lang="en-GB" sz="1600" b="1" dirty="0"/>
              <a:t>Corresponding author: </a:t>
            </a:r>
            <a:r>
              <a:rPr lang="en-GB" sz="1600" dirty="0"/>
              <a:t>Katharina Nickel; knickel@pharmerit.com</a:t>
            </a:r>
          </a:p>
        </p:txBody>
      </p:sp>
      <p:sp>
        <p:nvSpPr>
          <p:cNvPr id="2059" name="Text Placeholder 2058"/>
          <p:cNvSpPr>
            <a:spLocks noGrp="1"/>
          </p:cNvSpPr>
          <p:nvPr>
            <p:ph type="body" sz="quarter" idx="25"/>
          </p:nvPr>
        </p:nvSpPr>
        <p:spPr>
          <a:xfrm>
            <a:off x="704869" y="3883250"/>
            <a:ext cx="8759952" cy="2448021"/>
          </a:xfrm>
        </p:spPr>
        <p:txBody>
          <a:bodyPr/>
          <a:lstStyle/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Introduction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GB" spc="-10" dirty="0"/>
              <a:t>Traditional antiretroviral therapy for patients living with HIV (PLHIV) includes combinations of 3 or more antiretroviral drugs (ARVs). Recent arrival of the 2-drug regimen (2DR) of DTG+3TC has demonstrated non-inferiority to 3-drug regimens (3DRs) in treatment-naive PLHIV up to Week 96 in the GEMINI-1 and GEMINI-2 studies.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 A previous Network Meta-analysis (NMA) showed DTG+3TC having comparable efficacy and safety to the guideline-recommended 3DRs at Week 48.</a:t>
            </a:r>
            <a:r>
              <a:rPr lang="en-GB" baseline="30000" dirty="0"/>
              <a:t>1</a:t>
            </a:r>
            <a:endParaRPr lang="en-GB" dirty="0"/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The objective of this analysis was to evaluate efficacy and safety of DTG+3TC compared to standard of care 3DRs up to Week 96 in treatment-naive PLHIV.</a:t>
            </a:r>
          </a:p>
        </p:txBody>
      </p:sp>
      <p:sp>
        <p:nvSpPr>
          <p:cNvPr id="2099" name="Text Placeholder 2098"/>
          <p:cNvSpPr>
            <a:spLocks noGrp="1"/>
          </p:cNvSpPr>
          <p:nvPr>
            <p:ph type="body" sz="quarter" idx="32"/>
          </p:nvPr>
        </p:nvSpPr>
        <p:spPr>
          <a:xfrm>
            <a:off x="19785774" y="15037432"/>
            <a:ext cx="8785257" cy="2024442"/>
          </a:xfrm>
        </p:spPr>
        <p:txBody>
          <a:bodyPr lIns="219456"/>
          <a:lstStyle/>
          <a:p>
            <a:r>
              <a:rPr lang="en-GB" dirty="0"/>
              <a:t>Conclusions</a:t>
            </a:r>
          </a:p>
          <a:p>
            <a:pPr marL="274320" lvl="3" indent="-274320">
              <a:spcBef>
                <a:spcPts val="1200"/>
              </a:spcBef>
            </a:pPr>
            <a:r>
              <a:rPr lang="en-US" sz="2500" dirty="0"/>
              <a:t>DTG+3TC provides an efficacious and durable long-term treatment alternative, with a good safety profile, for clinicians treating naive PLHIV. </a:t>
            </a:r>
          </a:p>
          <a:p>
            <a:pPr lvl="5"/>
            <a:endParaRPr lang="en-GB" dirty="0"/>
          </a:p>
        </p:txBody>
      </p:sp>
      <p:sp>
        <p:nvSpPr>
          <p:cNvPr id="2061" name="Text Placeholder 2060"/>
          <p:cNvSpPr>
            <a:spLocks noGrp="1"/>
          </p:cNvSpPr>
          <p:nvPr>
            <p:ph type="body" sz="quarter" idx="33"/>
          </p:nvPr>
        </p:nvSpPr>
        <p:spPr>
          <a:xfrm>
            <a:off x="696884" y="8352626"/>
            <a:ext cx="8763000" cy="2448021"/>
          </a:xfrm>
        </p:spPr>
        <p:txBody>
          <a:bodyPr/>
          <a:lstStyle/>
          <a:p>
            <a:r>
              <a:rPr lang="en-GB" dirty="0"/>
              <a:t>Methods</a:t>
            </a:r>
          </a:p>
          <a:p>
            <a:pPr lvl="2"/>
            <a:r>
              <a:rPr lang="en-GB" dirty="0"/>
              <a:t>Systematic literature review </a:t>
            </a:r>
          </a:p>
          <a:p>
            <a:pPr lvl="3"/>
            <a:r>
              <a:rPr lang="en-GB" dirty="0"/>
              <a:t>The previously published SLR was updated on July 19, 2019, using PubMed, Embase and Cochrane databases to identify Phase 3/4 RCTs evaluating the efficacy and/or safety of DTG+3TC vs. guideline-recommended 3DRs among treatment-naive adult or adolescent (≥13 years) PLHIV.</a:t>
            </a:r>
            <a:r>
              <a:rPr lang="en-GB" baseline="30000" dirty="0"/>
              <a:t>1</a:t>
            </a:r>
            <a:endParaRPr lang="en-GB" dirty="0"/>
          </a:p>
          <a:p>
            <a:pPr lvl="3"/>
            <a:r>
              <a:rPr lang="en-GB" dirty="0"/>
              <a:t>Regimens of interest were core agents recommended by DHHS or EACS guidelines.</a:t>
            </a:r>
            <a:r>
              <a:rPr lang="en-GB" baseline="30000" dirty="0"/>
              <a:t> 2,3</a:t>
            </a:r>
            <a:endParaRPr lang="en-GB" dirty="0"/>
          </a:p>
          <a:p>
            <a:pPr marL="0" lvl="3" indent="0">
              <a:spcBef>
                <a:spcPts val="1200"/>
              </a:spcBef>
              <a:buNone/>
            </a:pPr>
            <a:r>
              <a:rPr lang="en-GB" b="1" dirty="0">
                <a:solidFill>
                  <a:schemeClr val="tx2"/>
                </a:solidFill>
              </a:rPr>
              <a:t>Endpoints and statistical analysis</a:t>
            </a:r>
          </a:p>
          <a:p>
            <a:pPr lvl="3"/>
            <a:r>
              <a:rPr lang="en-GB" dirty="0"/>
              <a:t>Endpoints included in efficacy analyses were virologic suppression, </a:t>
            </a:r>
            <a:br>
              <a:rPr lang="en-GB" dirty="0"/>
            </a:br>
            <a:r>
              <a:rPr lang="en-GB" dirty="0"/>
              <a:t>defined as proportion of subjects with HIV-1 RNA ≤50 copies/mL and CD4 cell change, defined as mean CD4 cell change from baseline after initiating therapy.</a:t>
            </a:r>
          </a:p>
          <a:p>
            <a:pPr lvl="3"/>
            <a:r>
              <a:rPr lang="en-GB" dirty="0"/>
              <a:t>Endpoints included in the safety analysis were discontinuation rates, adverse events (AEs), drug-related AEs and serious AEs. Safety endpoints were reported as odds ratios.</a:t>
            </a:r>
          </a:p>
          <a:p>
            <a:pPr marL="0" lvl="3" indent="0">
              <a:buNone/>
            </a:pPr>
            <a:endParaRPr lang="en-GB" dirty="0">
              <a:solidFill>
                <a:schemeClr val="accent1"/>
              </a:solidFill>
            </a:endParaRPr>
          </a:p>
          <a:p>
            <a:pPr marL="0" lvl="3" indent="0">
              <a:buNone/>
            </a:pPr>
            <a:endParaRPr lang="en-GB" dirty="0"/>
          </a:p>
        </p:txBody>
      </p:sp>
      <p:sp>
        <p:nvSpPr>
          <p:cNvPr id="2062" name="Text Placeholder 2061"/>
          <p:cNvSpPr>
            <a:spLocks noGrp="1"/>
          </p:cNvSpPr>
          <p:nvPr>
            <p:ph type="body" sz="quarter" idx="35"/>
          </p:nvPr>
        </p:nvSpPr>
        <p:spPr>
          <a:xfrm>
            <a:off x="10218972" y="3763950"/>
            <a:ext cx="8759952" cy="2448021"/>
          </a:xfrm>
        </p:spPr>
        <p:txBody>
          <a:bodyPr/>
          <a:lstStyle/>
          <a:p>
            <a:r>
              <a:rPr lang="en-GB" dirty="0"/>
              <a:t>Results</a:t>
            </a:r>
          </a:p>
          <a:p>
            <a:pPr lvl="2" fontAlgn="auto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Efficacy results (Figure 2)</a:t>
            </a:r>
          </a:p>
          <a:p>
            <a:pPr lvl="3" fontAlgn="auto"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Virologic suppression (VS) </a:t>
            </a:r>
            <a:r>
              <a:rPr lang="en-GB" dirty="0"/>
              <a:t>achieved by DTG+3TC was superior </a:t>
            </a:r>
            <a:br>
              <a:rPr lang="en-GB" dirty="0"/>
            </a:br>
            <a:r>
              <a:rPr lang="en-GB" dirty="0"/>
              <a:t>to DRV/r+TDF/FTC and comparable to other 3DRs. The probability of DTG+3TC achieving better VS ranged from 2.5% with DTG+TAForTDF/FTC to 95.4% with EFV+TDF/FTC.</a:t>
            </a:r>
          </a:p>
          <a:p>
            <a:pPr lvl="4"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Stratified by baseline viral load of &gt;100,000 RNA copies/mL and ≤100,000 RNA copies/mL or CD4 &gt;200 cells/µL and ≤200cells/µL, DTG+3TC was broadly comparable to all the 3DRs also reporting those subgroup data with some significant differences.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Mean CD4 cell changes </a:t>
            </a:r>
            <a:r>
              <a:rPr lang="en-GB" dirty="0"/>
              <a:t>with DTG+3TC were statistically significantly higher from baseline when compared to BIC+TAF/FTC, DRV/r+TDF/FTC, </a:t>
            </a:r>
            <a:r>
              <a:rPr lang="en-GB" dirty="0" err="1"/>
              <a:t>EFV+TDF</a:t>
            </a:r>
            <a:r>
              <a:rPr lang="en-GB" dirty="0"/>
              <a:t>/FTC and </a:t>
            </a:r>
            <a:r>
              <a:rPr lang="en-GB" dirty="0" err="1"/>
              <a:t>RPV+TDF</a:t>
            </a:r>
            <a:r>
              <a:rPr lang="en-GB" dirty="0"/>
              <a:t>/FTC. DTG+3TC was otherwise comparable with all other regimens.</a:t>
            </a:r>
          </a:p>
          <a:p>
            <a:pPr lvl="5"/>
            <a:endParaRPr lang="en-GB" dirty="0"/>
          </a:p>
        </p:txBody>
      </p:sp>
      <p:sp>
        <p:nvSpPr>
          <p:cNvPr id="2063" name="Text Placeholder 2062"/>
          <p:cNvSpPr>
            <a:spLocks noGrp="1"/>
          </p:cNvSpPr>
          <p:nvPr>
            <p:ph type="body" sz="quarter" idx="36"/>
          </p:nvPr>
        </p:nvSpPr>
        <p:spPr>
          <a:xfrm>
            <a:off x="10218369" y="16894351"/>
            <a:ext cx="8759952" cy="2448021"/>
          </a:xfrm>
        </p:spPr>
        <p:txBody>
          <a:bodyPr/>
          <a:lstStyle/>
          <a:p>
            <a:pPr lvl="2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Clr>
                <a:srgbClr val="002F5F"/>
              </a:buClr>
            </a:pPr>
            <a:r>
              <a:rPr lang="en-GB" dirty="0">
                <a:solidFill>
                  <a:srgbClr val="E40046"/>
                </a:solidFill>
              </a:rPr>
              <a:t>Safety results (See Table 1)</a:t>
            </a:r>
          </a:p>
          <a:p>
            <a:pPr lvl="3"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Discontinuation rates </a:t>
            </a:r>
            <a:r>
              <a:rPr lang="en-GB" dirty="0"/>
              <a:t>were comparable between DTG+3TC and all other regimens, with no significant differences.</a:t>
            </a:r>
          </a:p>
          <a:p>
            <a:pPr lvl="3"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Any adverse event </a:t>
            </a:r>
            <a:r>
              <a:rPr lang="en-GB" dirty="0"/>
              <a:t>rates for DTG+3TC were significantly lower than with </a:t>
            </a:r>
            <a:r>
              <a:rPr lang="en-GB" dirty="0" err="1"/>
              <a:t>EFV+TDF</a:t>
            </a:r>
            <a:r>
              <a:rPr lang="en-GB" dirty="0"/>
              <a:t>/FTC and comparable to other regimens.</a:t>
            </a:r>
          </a:p>
          <a:p>
            <a:pPr lvl="3"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spc="-10" dirty="0"/>
              <a:t>Drug-related AEs </a:t>
            </a:r>
            <a:r>
              <a:rPr lang="en-GB" spc="-10" dirty="0"/>
              <a:t>incidence</a:t>
            </a:r>
            <a:r>
              <a:rPr lang="en-GB" b="1" spc="-10" dirty="0"/>
              <a:t> </a:t>
            </a:r>
            <a:r>
              <a:rPr lang="en-GB" spc="-10" dirty="0"/>
              <a:t>in DTG+3TC patients were significantly lower when compared to DTG+TAForTDF/FTC and </a:t>
            </a:r>
            <a:r>
              <a:rPr lang="en-GB" spc="-10" dirty="0" err="1"/>
              <a:t>EFV+TDF</a:t>
            </a:r>
            <a:r>
              <a:rPr lang="en-GB" spc="-10" dirty="0"/>
              <a:t>/FTC. DTG+3TC drug-related AE rates were comparable to other regimens.</a:t>
            </a:r>
          </a:p>
          <a:p>
            <a:pPr lvl="3">
              <a:lnSpc>
                <a:spcPts val="24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Serious adverse events </a:t>
            </a:r>
            <a:r>
              <a:rPr lang="en-GB" dirty="0"/>
              <a:t>reported incidence in the DTG+3TC arm were significantly lower compared to BIC+TAF/FTC, DTG+ABC/3TC, </a:t>
            </a:r>
            <a:r>
              <a:rPr lang="en-GB" dirty="0" err="1"/>
              <a:t>EFV+TDF</a:t>
            </a:r>
            <a:r>
              <a:rPr lang="en-GB" dirty="0"/>
              <a:t>/FTC and </a:t>
            </a:r>
            <a:r>
              <a:rPr lang="en-GB" dirty="0" err="1"/>
              <a:t>RAL+TDF</a:t>
            </a:r>
            <a:r>
              <a:rPr lang="en-GB" dirty="0"/>
              <a:t>/FTC and comparable to other 3DRs.</a:t>
            </a:r>
          </a:p>
        </p:txBody>
      </p:sp>
      <p:sp>
        <p:nvSpPr>
          <p:cNvPr id="2064" name="Text Placeholder 2063"/>
          <p:cNvSpPr>
            <a:spLocks noGrp="1"/>
          </p:cNvSpPr>
          <p:nvPr>
            <p:ph type="body" sz="quarter" idx="37"/>
          </p:nvPr>
        </p:nvSpPr>
        <p:spPr>
          <a:xfrm>
            <a:off x="19786693" y="3789974"/>
            <a:ext cx="8759952" cy="361958"/>
          </a:xfrm>
        </p:spPr>
        <p:txBody>
          <a:bodyPr/>
          <a:lstStyle/>
          <a:p>
            <a:pPr lvl="2" fontAlgn="auto">
              <a:spcAft>
                <a:spcPts val="0"/>
              </a:spcAft>
            </a:pPr>
            <a:r>
              <a:rPr lang="en-GB" dirty="0"/>
              <a:t>Table 1. Safety Endpoint Results for NMA Week 96</a:t>
            </a:r>
          </a:p>
        </p:txBody>
      </p:sp>
      <p:sp>
        <p:nvSpPr>
          <p:cNvPr id="2094" name="Text Placeholder 209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PDB0104</a:t>
            </a:r>
          </a:p>
        </p:txBody>
      </p:sp>
      <p:sp>
        <p:nvSpPr>
          <p:cNvPr id="2095" name="Text Placeholder 2094"/>
          <p:cNvSpPr>
            <a:spLocks noGrp="1"/>
          </p:cNvSpPr>
          <p:nvPr>
            <p:ph type="body" sz="quarter" idx="19"/>
          </p:nvPr>
        </p:nvSpPr>
        <p:spPr>
          <a:xfrm>
            <a:off x="3624943" y="2446130"/>
            <a:ext cx="22305485" cy="750023"/>
          </a:xfrm>
        </p:spPr>
        <p:txBody>
          <a:bodyPr/>
          <a:lstStyle/>
          <a:p>
            <a:r>
              <a:rPr lang="en-GB" sz="2800" u="sng" dirty="0"/>
              <a:t>Katharina Nickel</a:t>
            </a:r>
            <a:r>
              <a:rPr lang="en-GB" sz="2800" dirty="0"/>
              <a:t>,</a:t>
            </a:r>
            <a:r>
              <a:rPr lang="en-GB" sz="2800" baseline="30000" dirty="0"/>
              <a:t>1</a:t>
            </a:r>
            <a:r>
              <a:rPr lang="en-GB" sz="2800" dirty="0"/>
              <a:t> Nicholas J. Halfpenny,</a:t>
            </a:r>
            <a:r>
              <a:rPr lang="en-GB" sz="2800" baseline="30000" dirty="0"/>
              <a:t>2</a:t>
            </a:r>
            <a:r>
              <a:rPr lang="en-GB" sz="2800" dirty="0"/>
              <a:t> Sonya J. Snedecor,</a:t>
            </a:r>
            <a:r>
              <a:rPr lang="en-GB" sz="2800" baseline="30000" dirty="0"/>
              <a:t>3</a:t>
            </a:r>
            <a:r>
              <a:rPr lang="en-GB" sz="2800" dirty="0"/>
              <a:t> Yogesh Suresh Punekar</a:t>
            </a:r>
            <a:r>
              <a:rPr lang="en-GB" sz="2800" baseline="30000" dirty="0"/>
              <a:t>4</a:t>
            </a:r>
          </a:p>
          <a:p>
            <a:pPr>
              <a:spcBef>
                <a:spcPts val="400"/>
              </a:spcBef>
            </a:pPr>
            <a:r>
              <a:rPr lang="en-GB" sz="2000" b="0" i="1" baseline="30000" dirty="0"/>
              <a:t>1</a:t>
            </a:r>
            <a:r>
              <a:rPr lang="en-GB" sz="2000" b="0" i="1" dirty="0"/>
              <a:t>Pharmerit International, Berlin, Germany; </a:t>
            </a:r>
            <a:r>
              <a:rPr lang="en-GB" sz="2000" b="0" i="1" baseline="30000" dirty="0"/>
              <a:t>2</a:t>
            </a:r>
            <a:r>
              <a:rPr lang="en-GB" sz="2000" b="0" i="1" dirty="0"/>
              <a:t>Pharmerit International, Rotterdam, the Netherlands; </a:t>
            </a:r>
            <a:r>
              <a:rPr lang="en-GB" sz="2000" b="0" i="1" baseline="30000" dirty="0"/>
              <a:t>3</a:t>
            </a:r>
            <a:r>
              <a:rPr lang="en-GB" sz="2000" b="0" i="1" dirty="0"/>
              <a:t>Pharmerit International, Bethesda, MD, USA; </a:t>
            </a:r>
            <a:r>
              <a:rPr lang="en-GB" sz="2000" b="0" i="1" baseline="30000" dirty="0"/>
              <a:t>4</a:t>
            </a:r>
            <a:r>
              <a:rPr lang="en-GB" sz="2000" b="0" i="1" dirty="0"/>
              <a:t>ViiV Healthcare, London, UK </a:t>
            </a:r>
          </a:p>
        </p:txBody>
      </p:sp>
      <p:sp>
        <p:nvSpPr>
          <p:cNvPr id="2093" name="Title 2092"/>
          <p:cNvSpPr>
            <a:spLocks noGrp="1"/>
          </p:cNvSpPr>
          <p:nvPr>
            <p:ph type="title"/>
          </p:nvPr>
        </p:nvSpPr>
        <p:spPr>
          <a:xfrm>
            <a:off x="3624943" y="335185"/>
            <a:ext cx="25635857" cy="1746886"/>
          </a:xfrm>
        </p:spPr>
        <p:txBody>
          <a:bodyPr/>
          <a:lstStyle/>
          <a:p>
            <a:r>
              <a:rPr lang="en-GB" sz="5400" dirty="0"/>
              <a:t>COMPARATIVE EFFICACY AND SAFETY OF A COMBINATION THERAPY OF DOLUTEGRAVIR AND LAMIVUDINE VS 3-DRUG ANTIRETROVIRAL REGIMENS IN TREATMENT-NAIVE HIV-1 </a:t>
            </a:r>
            <a:r>
              <a:rPr lang="en-GB" sz="5400" spc="-10" dirty="0"/>
              <a:t>INFECTED PATIENTS AT 96 WEEKS: A SYSTEMATIC REVIEW AND NETWORK META-ANALYSIS </a:t>
            </a:r>
          </a:p>
        </p:txBody>
      </p:sp>
      <p:sp>
        <p:nvSpPr>
          <p:cNvPr id="41" name="Text Placeholder 49">
            <a:extLst>
              <a:ext uri="{FF2B5EF4-FFF2-40B4-BE49-F238E27FC236}">
                <a16:creationId xmlns:a16="http://schemas.microsoft.com/office/drawing/2014/main" id="{F14777DA-D7C3-47CE-81A2-F019F740A4B0}"/>
              </a:ext>
            </a:extLst>
          </p:cNvPr>
          <p:cNvSpPr txBox="1">
            <a:spLocks/>
          </p:cNvSpPr>
          <p:nvPr/>
        </p:nvSpPr>
        <p:spPr>
          <a:xfrm>
            <a:off x="10222664" y="9027379"/>
            <a:ext cx="7623176" cy="414986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770026" rtl="0" eaLnBrk="1" latinLnBrk="0" hangingPunct="1">
              <a:spcBef>
                <a:spcPts val="505"/>
              </a:spcBef>
              <a:buFont typeface="Arial" panose="020B0604020202020204" pitchFamily="34" charset="0"/>
              <a:buNone/>
              <a:defRPr sz="1179" b="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770026" rtl="0" eaLnBrk="1" latinLnBrk="0" hangingPunct="1">
              <a:spcBef>
                <a:spcPts val="252"/>
              </a:spcBef>
              <a:buFont typeface="Arial" panose="020B0604020202020204" pitchFamily="34" charset="0"/>
              <a:buNone/>
              <a:defRPr sz="926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770026" rtl="0" eaLnBrk="1" latinLnBrk="0" hangingPunct="1">
              <a:spcBef>
                <a:spcPts val="505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sz="926" b="1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1264" indent="-121264" algn="l" defTabSz="770026" rtl="0" eaLnBrk="1" latinLnBrk="0" hangingPunct="1">
              <a:spcBef>
                <a:spcPts val="252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926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6408" indent="-121264" algn="l" defTabSz="770026" rtl="0" eaLnBrk="1" latinLnBrk="0" hangingPunct="1">
              <a:spcBef>
                <a:spcPts val="252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defRPr sz="843" kern="1200" baseline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69614" indent="-121264" algn="l" defTabSz="770026" rtl="0" eaLnBrk="1" latinLnBrk="0" hangingPunct="1">
              <a:spcBef>
                <a:spcPts val="252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757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0685" indent="-144380" algn="l" defTabSz="770026" rtl="0" eaLnBrk="1" latinLnBrk="0" hangingPunct="1">
              <a:spcBef>
                <a:spcPts val="50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674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2887597" indent="-192507" algn="l" defTabSz="7700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2610" indent="-192507" algn="l" defTabSz="7700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</a:pPr>
            <a:r>
              <a:rPr lang="en-US" sz="2200" dirty="0">
                <a:solidFill>
                  <a:schemeClr val="tx2"/>
                </a:solidFill>
                <a:latin typeface="+mn-lt"/>
              </a:rPr>
              <a:t>Figure 2. Efficacy Endpoint Results for NMA Week 96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44423EA-E0BB-481D-B59A-298C829BF0D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596087" y="15202069"/>
            <a:ext cx="6630432" cy="5891599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D05AA7BB-4D84-4366-8841-EFB0B1490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369283"/>
              </p:ext>
            </p:extLst>
          </p:nvPr>
        </p:nvGraphicFramePr>
        <p:xfrm>
          <a:off x="10185868" y="10717905"/>
          <a:ext cx="8852394" cy="589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4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BIC+TAF/FTC 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DRV/r+ABC/3TC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DRV/r+TDF/FTC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DTG+ABC/3TC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4100462"/>
                  </a:ext>
                </a:extLst>
              </a:tr>
              <a:tr h="419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DTG+TAForTDF/FTC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85910"/>
                  </a:ext>
                </a:extLst>
              </a:tr>
              <a:tr h="5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EFV+TDF</a:t>
                      </a:r>
                      <a:r>
                        <a:rPr lang="en-GB" sz="1800" dirty="0">
                          <a:effectLst/>
                        </a:rPr>
                        <a:t>/FTC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166218"/>
                  </a:ext>
                </a:extLst>
              </a:tr>
              <a:tr h="419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EVG/c+TDF/FTC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271370"/>
                  </a:ext>
                </a:extLst>
              </a:tr>
              <a:tr h="419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RAL+ABC/3TC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243197"/>
                  </a:ext>
                </a:extLst>
              </a:tr>
              <a:tr h="5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RAL+TDF</a:t>
                      </a:r>
                      <a:r>
                        <a:rPr lang="en-GB" sz="1800" dirty="0">
                          <a:effectLst/>
                        </a:rPr>
                        <a:t>/FTC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064198"/>
                  </a:ext>
                </a:extLst>
              </a:tr>
              <a:tr h="42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</a:rPr>
                        <a:t>RPV+TDF</a:t>
                      </a:r>
                      <a:r>
                        <a:rPr lang="en-GB" sz="1800" dirty="0">
                          <a:effectLst/>
                        </a:rPr>
                        <a:t>/FTC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060248"/>
                  </a:ext>
                </a:extLst>
              </a:tr>
              <a:tr h="139839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dirty="0">
                        <a:solidFill>
                          <a:srgbClr val="071D49"/>
                        </a:solidFill>
                        <a:effectLst/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dirty="0">
                        <a:solidFill>
                          <a:srgbClr val="071D49"/>
                        </a:solidFill>
                        <a:effectLst/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kern="1200" dirty="0">
                        <a:solidFill>
                          <a:srgbClr val="071D49"/>
                        </a:solidFill>
                        <a:effectLst/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Fixed effects model is represented first, with a black filled symbol. Random effects model is represented below, with a red filled symbol. Error bars represent 95% credible intervals. </a:t>
                      </a:r>
                      <a:endParaRPr lang="en-US" sz="1600" kern="1200" dirty="0">
                        <a:solidFill>
                          <a:srgbClr val="071D49"/>
                        </a:solidFill>
                        <a:effectLst/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R="60632" marT="90948" marB="90948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100" dirty="0">
                        <a:solidFill>
                          <a:schemeClr val="accent2"/>
                        </a:solidFill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72000" marR="36000" marT="54000" marB="54000"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281758"/>
                  </a:ext>
                </a:extLst>
              </a:tr>
            </a:tbl>
          </a:graphicData>
        </a:graphic>
      </p:graphicFrame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D0520F45-9E63-404B-BC55-9B86716643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268054"/>
              </p:ext>
            </p:extLst>
          </p:nvPr>
        </p:nvGraphicFramePr>
        <p:xfrm>
          <a:off x="15718300" y="10518346"/>
          <a:ext cx="3635752" cy="4940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8" name="Group 37">
            <a:extLst>
              <a:ext uri="{FF2B5EF4-FFF2-40B4-BE49-F238E27FC236}">
                <a16:creationId xmlns:a16="http://schemas.microsoft.com/office/drawing/2014/main" id="{65456283-8EC1-446A-9DA4-04E5CD62D0D3}"/>
              </a:ext>
            </a:extLst>
          </p:cNvPr>
          <p:cNvGrpSpPr/>
          <p:nvPr/>
        </p:nvGrpSpPr>
        <p:grpSpPr>
          <a:xfrm>
            <a:off x="11987964" y="9387949"/>
            <a:ext cx="7214373" cy="6435650"/>
            <a:chOff x="11940760" y="8542165"/>
            <a:chExt cx="7214373" cy="6435650"/>
          </a:xfrm>
        </p:grpSpPr>
        <p:graphicFrame>
          <p:nvGraphicFramePr>
            <p:cNvPr id="39" name="Chart 38">
              <a:extLst>
                <a:ext uri="{FF2B5EF4-FFF2-40B4-BE49-F238E27FC236}">
                  <a16:creationId xmlns:a16="http://schemas.microsoft.com/office/drawing/2014/main" id="{368F5532-A974-4105-AC3B-807AD909E83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49244624"/>
                </p:ext>
              </p:extLst>
            </p:nvPr>
          </p:nvGraphicFramePr>
          <p:xfrm>
            <a:off x="11940760" y="9666440"/>
            <a:ext cx="3771900" cy="49405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0" name="TextBox 133">
              <a:extLst>
                <a:ext uri="{FF2B5EF4-FFF2-40B4-BE49-F238E27FC236}">
                  <a16:creationId xmlns:a16="http://schemas.microsoft.com/office/drawing/2014/main" id="{05659BBB-A0D5-479C-8614-EA99A71941E8}"/>
                </a:ext>
              </a:extLst>
            </p:cNvPr>
            <p:cNvSpPr txBox="1"/>
            <p:nvPr/>
          </p:nvSpPr>
          <p:spPr>
            <a:xfrm>
              <a:off x="13826710" y="8984990"/>
              <a:ext cx="1741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776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latin typeface="Arial (Body)"/>
                  <a:cs typeface="Arial" panose="020B0604020202020204" pitchFamily="34" charset="0"/>
                </a:rPr>
                <a:t>Favours </a:t>
              </a:r>
              <a:br>
                <a:rPr lang="en-GB" sz="1400" b="1" dirty="0">
                  <a:latin typeface="Arial (Body)"/>
                  <a:cs typeface="Arial" panose="020B0604020202020204" pitchFamily="34" charset="0"/>
                </a:rPr>
              </a:br>
              <a:r>
                <a:rPr lang="en-GB" sz="1400" b="1" dirty="0">
                  <a:latin typeface="Arial (Body)"/>
                  <a:cs typeface="Arial" panose="020B0604020202020204" pitchFamily="34" charset="0"/>
                </a:rPr>
                <a:t>3-drug regimen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A964964-E6A5-4317-9867-FC1493D80BD1}"/>
                </a:ext>
              </a:extLst>
            </p:cNvPr>
            <p:cNvSpPr txBox="1"/>
            <p:nvPr/>
          </p:nvSpPr>
          <p:spPr>
            <a:xfrm>
              <a:off x="12597834" y="8987665"/>
              <a:ext cx="12523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776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latin typeface="Arial (Body)"/>
                  <a:cs typeface="Arial" panose="020B0604020202020204" pitchFamily="34" charset="0"/>
                </a:rPr>
                <a:t>Favours </a:t>
              </a:r>
              <a:br>
                <a:rPr lang="en-GB" sz="1400" b="1" dirty="0">
                  <a:latin typeface="Arial (Body)"/>
                  <a:cs typeface="Arial" panose="020B0604020202020204" pitchFamily="34" charset="0"/>
                </a:rPr>
              </a:br>
              <a:r>
                <a:rPr lang="en-GB" sz="1400" b="1" dirty="0">
                  <a:latin typeface="Arial (Body)"/>
                  <a:cs typeface="Arial" panose="020B0604020202020204" pitchFamily="34" charset="0"/>
                </a:rPr>
                <a:t>DTG+3TC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5DDD3C87-23E4-4BFE-938E-1ED3ED9097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223991" y="9634066"/>
              <a:ext cx="55233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7DE24AB-2D9A-4A9F-83D3-01CF172C90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50150" y="9634066"/>
              <a:ext cx="5508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tailEnd type="triangle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2A947AE-6213-4848-8748-2078BE4FA975}"/>
                </a:ext>
              </a:extLst>
            </p:cNvPr>
            <p:cNvSpPr txBox="1"/>
            <p:nvPr/>
          </p:nvSpPr>
          <p:spPr>
            <a:xfrm>
              <a:off x="16115156" y="9005772"/>
              <a:ext cx="12523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776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latin typeface="Arial (Body)"/>
                  <a:cs typeface="Arial" panose="020B0604020202020204" pitchFamily="34" charset="0"/>
                </a:rPr>
                <a:t>Favours </a:t>
              </a:r>
              <a:br>
                <a:rPr lang="en-GB" sz="1400" b="1" dirty="0">
                  <a:latin typeface="Arial (Body)"/>
                  <a:cs typeface="Arial" panose="020B0604020202020204" pitchFamily="34" charset="0"/>
                </a:rPr>
              </a:br>
              <a:r>
                <a:rPr lang="en-GB" sz="1400" b="1" dirty="0">
                  <a:latin typeface="Arial (Body)"/>
                  <a:cs typeface="Arial" panose="020B0604020202020204" pitchFamily="34" charset="0"/>
                </a:rPr>
                <a:t>DTG+3TC</a:t>
              </a:r>
            </a:p>
          </p:txBody>
        </p:sp>
        <p:sp>
          <p:nvSpPr>
            <p:cNvPr id="49" name="TextBox 133">
              <a:extLst>
                <a:ext uri="{FF2B5EF4-FFF2-40B4-BE49-F238E27FC236}">
                  <a16:creationId xmlns:a16="http://schemas.microsoft.com/office/drawing/2014/main" id="{3BA376E5-E11F-4748-86D1-15516C5E94C6}"/>
                </a:ext>
              </a:extLst>
            </p:cNvPr>
            <p:cNvSpPr txBox="1"/>
            <p:nvPr/>
          </p:nvSpPr>
          <p:spPr>
            <a:xfrm>
              <a:off x="17413512" y="9005772"/>
              <a:ext cx="17416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1776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latin typeface="Arial (Body)"/>
                  <a:cs typeface="Arial" panose="020B0604020202020204" pitchFamily="34" charset="0"/>
                </a:rPr>
                <a:t>Favours </a:t>
              </a:r>
              <a:br>
                <a:rPr lang="en-GB" sz="1400" b="1" dirty="0">
                  <a:latin typeface="Arial (Body)"/>
                  <a:cs typeface="Arial" panose="020B0604020202020204" pitchFamily="34" charset="0"/>
                </a:rPr>
              </a:br>
              <a:r>
                <a:rPr lang="en-GB" sz="1400" b="1" dirty="0">
                  <a:latin typeface="Arial (Body)"/>
                  <a:cs typeface="Arial" panose="020B0604020202020204" pitchFamily="34" charset="0"/>
                </a:rPr>
                <a:t>3-drug regimen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23B3083C-EF9B-4B19-BF23-98FBC87575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741315" y="9654848"/>
              <a:ext cx="552331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tailEnd type="triangle"/>
            </a:ln>
            <a:effectLst/>
          </p:spPr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F1F8A8A-9933-42B4-BBD2-DE9D179BC4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478310" y="9654848"/>
              <a:ext cx="5508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tailEnd type="triangle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A9C8BC2-A50A-49AF-936A-D5519F32541F}"/>
                </a:ext>
              </a:extLst>
            </p:cNvPr>
            <p:cNvSpPr txBox="1"/>
            <p:nvPr/>
          </p:nvSpPr>
          <p:spPr>
            <a:xfrm>
              <a:off x="12480716" y="8542165"/>
              <a:ext cx="2691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776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800" b="1" dirty="0">
                  <a:latin typeface="Arial (Body)"/>
                  <a:cs typeface="Arial" panose="020B0604020202020204" pitchFamily="34" charset="0"/>
                </a:rPr>
                <a:t>Virologic Suppression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22A8466-C3D1-434F-9EBB-7316BC272522}"/>
                </a:ext>
              </a:extLst>
            </p:cNvPr>
            <p:cNvSpPr txBox="1"/>
            <p:nvPr/>
          </p:nvSpPr>
          <p:spPr>
            <a:xfrm>
              <a:off x="16068364" y="8562947"/>
              <a:ext cx="2691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776413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800" b="1" dirty="0">
                  <a:latin typeface="Arial (Body)"/>
                  <a:cs typeface="Arial" panose="020B0604020202020204" pitchFamily="34" charset="0"/>
                </a:rPr>
                <a:t>CD4+ Cell Change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B0B6B82-1A64-4EFA-841B-2B857F9DE40E}"/>
                </a:ext>
              </a:extLst>
            </p:cNvPr>
            <p:cNvSpPr txBox="1"/>
            <p:nvPr/>
          </p:nvSpPr>
          <p:spPr>
            <a:xfrm>
              <a:off x="12592173" y="14670038"/>
              <a:ext cx="27782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Mean (95% CrI) difference 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7EE33F4A-E9E3-44EC-A458-FDD655ECC8E1}"/>
              </a:ext>
            </a:extLst>
          </p:cNvPr>
          <p:cNvSpPr txBox="1"/>
          <p:nvPr/>
        </p:nvSpPr>
        <p:spPr>
          <a:xfrm>
            <a:off x="15642646" y="15515823"/>
            <a:ext cx="3649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 (95% CrI) difference from baseline</a:t>
            </a:r>
          </a:p>
        </p:txBody>
      </p:sp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AE56B061-45DF-4A4D-8957-85F8C9A2CE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99175"/>
              </p:ext>
            </p:extLst>
          </p:nvPr>
        </p:nvGraphicFramePr>
        <p:xfrm>
          <a:off x="19784293" y="4284358"/>
          <a:ext cx="8772985" cy="963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8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7461">
                  <a:extLst>
                    <a:ext uri="{9D8B030D-6E8A-4147-A177-3AD203B41FA5}">
                      <a16:colId xmlns:a16="http://schemas.microsoft.com/office/drawing/2014/main" val="1804956413"/>
                    </a:ext>
                  </a:extLst>
                </a:gridCol>
                <a:gridCol w="1347697">
                  <a:extLst>
                    <a:ext uri="{9D8B030D-6E8A-4147-A177-3AD203B41FA5}">
                      <a16:colId xmlns:a16="http://schemas.microsoft.com/office/drawing/2014/main" val="689415617"/>
                    </a:ext>
                  </a:extLst>
                </a:gridCol>
              </a:tblGrid>
              <a:tr h="736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Comparator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6849" marT="128016" marB="146304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Discontinuations (Odds Ratio)</a:t>
                      </a:r>
                    </a:p>
                  </a:txBody>
                  <a:tcPr marL="46849" marR="46849" marT="128016" marB="1463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Any Adverse Events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(Odds Ratio)</a:t>
                      </a:r>
                    </a:p>
                  </a:txBody>
                  <a:tcPr marL="46849" marR="46849" marT="128016" marB="146304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Drug-Related Adverse Events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(Odds Ratio)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28016" marB="146304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Serious Adverse Events (Odds Ratio)</a:t>
                      </a:r>
                    </a:p>
                  </a:txBody>
                  <a:tcPr marL="46849" marR="46849" marT="128016" marB="146304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BIC+TAF/FTC 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6849" marT="118872" marB="13716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1.04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(0.59, 1.83)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1.18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(0.67, 2.07)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0.87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(0.56, 1.35)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</a:rPr>
                        <a:t>1.94</a:t>
                      </a:r>
                      <a:br>
                        <a:rPr lang="en-GB" sz="1900" b="1" dirty="0">
                          <a:effectLst/>
                        </a:rPr>
                      </a:br>
                      <a:r>
                        <a:rPr lang="en-GB" sz="1900" b="1" dirty="0">
                          <a:effectLst/>
                        </a:rPr>
                        <a:t>(1.09, 3.5)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DRV/r+TDF/FTC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6849" marT="118872" marB="13716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1.47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(0.53, 4)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1.88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(0.44, 7.94)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 Not 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reported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Not reported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DTG+ABC/3TC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6849" marT="118872" marB="13716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0.87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(0.4, 1.86)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2.09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(0.85, 5.33)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1.49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(0.85, 2.57)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</a:rPr>
                        <a:t>2.12</a:t>
                      </a:r>
                      <a:br>
                        <a:rPr lang="en-GB" sz="1900" b="1" dirty="0">
                          <a:effectLst/>
                        </a:rPr>
                      </a:br>
                      <a:r>
                        <a:rPr lang="en-GB" sz="1900" b="1" dirty="0">
                          <a:effectLst/>
                        </a:rPr>
                        <a:t>(1.0, 4.57)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100462"/>
                  </a:ext>
                </a:extLst>
              </a:tr>
              <a:tr h="412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DTG+TAF or 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TDF/FTC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6849" marT="118872" marB="13716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0.74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(0.54, 1)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1.19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(0.9, 1.58)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</a:rPr>
                        <a:t>1.37</a:t>
                      </a:r>
                      <a:br>
                        <a:rPr lang="en-GB" sz="1900" b="1" dirty="0">
                          <a:effectLst/>
                        </a:rPr>
                      </a:br>
                      <a:r>
                        <a:rPr lang="en-GB" sz="1900" b="1" dirty="0">
                          <a:effectLst/>
                        </a:rPr>
                        <a:t>(1.07, 1.76)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1.05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(0.73, 1.51)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85910"/>
                  </a:ext>
                </a:extLst>
              </a:tr>
              <a:tr h="412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EFV+TDF/FTC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6849" marT="118872" marB="13716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1.45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(0.62, 3.31)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</a:rPr>
                        <a:t>3.35</a:t>
                      </a:r>
                      <a:br>
                        <a:rPr lang="en-GB" sz="1900" b="1" dirty="0">
                          <a:effectLst/>
                        </a:rPr>
                      </a:br>
                      <a:r>
                        <a:rPr lang="en-GB" sz="1900" b="1" dirty="0">
                          <a:effectLst/>
                        </a:rPr>
                        <a:t>(1.18, 9.98)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</a:rPr>
                        <a:t>3.84</a:t>
                      </a:r>
                      <a:br>
                        <a:rPr lang="en-GB" sz="1900" b="1" dirty="0">
                          <a:effectLst/>
                        </a:rPr>
                      </a:br>
                      <a:r>
                        <a:rPr lang="en-GB" sz="1900" b="1" dirty="0">
                          <a:effectLst/>
                        </a:rPr>
                        <a:t>(2.06, 7.11)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</a:rPr>
                        <a:t>2.48</a:t>
                      </a:r>
                      <a:br>
                        <a:rPr lang="en-GB" sz="1900" b="1" dirty="0">
                          <a:effectLst/>
                        </a:rPr>
                      </a:br>
                      <a:r>
                        <a:rPr lang="en-GB" sz="1900" b="1" dirty="0">
                          <a:effectLst/>
                        </a:rPr>
                        <a:t>(1.05, 5.95)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166218"/>
                  </a:ext>
                </a:extLst>
              </a:tr>
              <a:tr h="412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EVG/c+TDF/FTC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6849" marT="118872" marB="13716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1.24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(0.48, 3.11)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 Not 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reported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Not 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reported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Not reported 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271370"/>
                  </a:ext>
                </a:extLst>
              </a:tr>
              <a:tr h="412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RAL+TDF/FTC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6849" marT="118872" marB="13716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0.99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(0.38, 2.54)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1.49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(0.36, 6.22)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0.95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(0.46, 1.96)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b="1" dirty="0">
                          <a:effectLst/>
                        </a:rPr>
                        <a:t>3.01</a:t>
                      </a:r>
                      <a:br>
                        <a:rPr lang="en-GB" sz="1900" b="1" dirty="0">
                          <a:effectLst/>
                        </a:rPr>
                      </a:br>
                      <a:r>
                        <a:rPr lang="en-GB" sz="1900" b="1" dirty="0">
                          <a:effectLst/>
                        </a:rPr>
                        <a:t>(1.11, 8.26)</a:t>
                      </a:r>
                      <a:endParaRPr lang="en-GB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064198"/>
                  </a:ext>
                </a:extLst>
              </a:tr>
              <a:tr h="412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RPV+TDF/FTC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46849" marT="118872" marB="13716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1.02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(0.41, 2.48)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2.46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(0.76, 8.35)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 Not 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reported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900" dirty="0">
                          <a:effectLst/>
                        </a:rPr>
                        <a:t>2.06</a:t>
                      </a:r>
                      <a:br>
                        <a:rPr lang="en-GB" sz="1900" dirty="0">
                          <a:effectLst/>
                        </a:rPr>
                      </a:br>
                      <a:r>
                        <a:rPr lang="en-GB" sz="1900" dirty="0">
                          <a:effectLst/>
                        </a:rPr>
                        <a:t>(0.8, 5.34)</a:t>
                      </a:r>
                      <a:endParaRPr lang="en-GB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49" marR="46849" marT="118872" marB="13716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060248"/>
                  </a:ext>
                </a:extLst>
              </a:tr>
              <a:tr h="633106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071D49"/>
                          </a:solidFill>
                          <a:effectLst/>
                          <a:latin typeface="+mn-lt"/>
                          <a:ea typeface="Raleway" charset="0"/>
                          <a:cs typeface="Arial" panose="020B0604020202020204" pitchFamily="34" charset="0"/>
                        </a:rPr>
                        <a:t>*Results in bold are statistically significant; fixed effects model was selected for all analyses based on model diagnostics (Deviance Information Criterion). Numbers &gt;1 in this table favoured the DTG+3TC arm. Numbers in parentheses represent 95% credible intervals.</a:t>
                      </a:r>
                      <a:endParaRPr lang="en-US" sz="1600" kern="1200" dirty="0">
                        <a:solidFill>
                          <a:srgbClr val="071D49"/>
                        </a:solidFill>
                        <a:effectLst/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R="60632" marT="128016" marB="90948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100" dirty="0">
                        <a:solidFill>
                          <a:schemeClr val="accent2"/>
                        </a:solidFill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72000" marR="36000" marT="54000" marB="54000"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100" dirty="0">
                        <a:solidFill>
                          <a:schemeClr val="accent2"/>
                        </a:solidFill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72000" marR="36000" marT="54000" marB="5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71D49"/>
                        </a:solidFill>
                        <a:effectLst/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121266" marR="60632" marT="90948" marB="90948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71D49"/>
                        </a:solidFill>
                        <a:effectLst/>
                        <a:latin typeface="+mn-lt"/>
                        <a:ea typeface="Raleway" charset="0"/>
                        <a:cs typeface="Arial" panose="020B0604020202020204" pitchFamily="34" charset="0"/>
                      </a:endParaRPr>
                    </a:p>
                  </a:txBody>
                  <a:tcPr marL="121266" marR="60632" marT="90948" marB="90948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281758"/>
                  </a:ext>
                </a:extLst>
              </a:tr>
            </a:tbl>
          </a:graphicData>
        </a:graphic>
      </p:graphicFrame>
      <p:sp>
        <p:nvSpPr>
          <p:cNvPr id="44" name="Text Placeholder 2063">
            <a:extLst>
              <a:ext uri="{FF2B5EF4-FFF2-40B4-BE49-F238E27FC236}">
                <a16:creationId xmlns:a16="http://schemas.microsoft.com/office/drawing/2014/main" id="{685A9EF9-DD04-481C-85B3-12983B2704CA}"/>
              </a:ext>
            </a:extLst>
          </p:cNvPr>
          <p:cNvSpPr txBox="1">
            <a:spLocks/>
          </p:cNvSpPr>
          <p:nvPr/>
        </p:nvSpPr>
        <p:spPr>
          <a:xfrm>
            <a:off x="702868" y="14926754"/>
            <a:ext cx="8778240" cy="768078"/>
          </a:xfrm>
          <a:prstGeom prst="rect">
            <a:avLst/>
          </a:prstGeom>
        </p:spPr>
        <p:txBody>
          <a:bodyPr vert="horz" wrap="square" lIns="0" tIns="0" rIns="0" bIns="0" numCol="1" spcCol="274320" rtlCol="0">
            <a:noAutofit/>
          </a:bodyPr>
          <a:lstStyle>
            <a:lvl1pPr marL="0" indent="0" algn="l" defTabSz="770026" rtl="0" eaLnBrk="1" latinLnBrk="0" hangingPunct="1">
              <a:spcBef>
                <a:spcPts val="505"/>
              </a:spcBef>
              <a:buFont typeface="Arial" panose="020B0604020202020204" pitchFamily="34" charset="0"/>
              <a:buNone/>
              <a:defRPr kumimoji="0" lang="en-US" sz="1179" b="1" i="0" u="none" strike="noStrike" kern="1200" cap="none" spc="0" normalizeH="0" baseline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1pPr>
            <a:lvl2pPr marL="0" indent="0" algn="l" defTabSz="770026" rtl="0" eaLnBrk="1" latinLnBrk="0" hangingPunct="1">
              <a:spcBef>
                <a:spcPts val="252"/>
              </a:spcBef>
              <a:buFont typeface="Arial" panose="020B0604020202020204" pitchFamily="34" charset="0"/>
              <a:buNone/>
              <a:defRPr kumimoji="0" lang="en-US" sz="926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2pPr>
            <a:lvl3pPr marL="0" indent="0" algn="l" defTabSz="770026" rtl="0" eaLnBrk="1" latinLnBrk="0" hangingPunct="1">
              <a:spcBef>
                <a:spcPts val="505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None/>
              <a:defRPr kumimoji="0" lang="en-US" sz="926" b="1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3pPr>
            <a:lvl4pPr marL="121264" indent="-121264" algn="l" defTabSz="770026" rtl="0" eaLnBrk="1" latinLnBrk="0" hangingPunct="1">
              <a:spcBef>
                <a:spcPts val="300"/>
              </a:spcBef>
              <a:buClr>
                <a:srgbClr val="E30042"/>
              </a:buClr>
              <a:buSzPct val="120000"/>
              <a:buFont typeface="Arial" panose="020B0604020202020204" pitchFamily="34" charset="0"/>
              <a:buChar char="•"/>
              <a:defRPr kumimoji="0" lang="en-US" sz="926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4pPr>
            <a:lvl5pPr marL="246408" marR="0" indent="-121264" algn="l" defTabSz="770026" rtl="0" eaLnBrk="1" fontAlgn="auto" latinLnBrk="0" hangingPunct="1">
              <a:lnSpc>
                <a:spcPct val="100000"/>
              </a:lnSpc>
              <a:spcBef>
                <a:spcPts val="252"/>
              </a:spcBef>
              <a:spcAft>
                <a:spcPts val="0"/>
              </a:spcAft>
              <a:buClr>
                <a:srgbClr val="E30042"/>
              </a:buClr>
              <a:buSzPct val="110000"/>
              <a:buFont typeface="Arial" panose="020B0604020202020204" pitchFamily="34" charset="0"/>
              <a:buChar char="•"/>
              <a:tabLst/>
              <a:defRPr kumimoji="0" lang="en-US" sz="843" b="0" i="0" u="none" strike="noStrike" kern="120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defRPr>
            </a:lvl5pPr>
            <a:lvl6pPr marL="369614" indent="-121264" algn="l" defTabSz="770026" rtl="0" eaLnBrk="1" latinLnBrk="0" hangingPunct="1"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kumimoji="0" lang="en-US" sz="757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defRPr>
            </a:lvl6pPr>
            <a:lvl7pPr marL="290685" indent="-144380" algn="l" defTabSz="770026" rtl="0" eaLnBrk="1" latinLnBrk="0" hangingPunct="1">
              <a:spcBef>
                <a:spcPts val="50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674" b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2887597" indent="-192507" algn="l" defTabSz="7700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72610" indent="-192507" algn="l" defTabSz="77002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fontAlgn="auto">
              <a:spcAft>
                <a:spcPts val="0"/>
              </a:spcAft>
            </a:pPr>
            <a:r>
              <a:rPr lang="en-US" sz="2200" dirty="0">
                <a:solidFill>
                  <a:schemeClr val="tx2"/>
                </a:solidFill>
              </a:rPr>
              <a:t>Figure 1. Network of Studies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ViiV DTG 2020 Theme Colors">
      <a:dk1>
        <a:srgbClr val="071D49"/>
      </a:dk1>
      <a:lt1>
        <a:srgbClr val="FFFFFF"/>
      </a:lt1>
      <a:dk2>
        <a:srgbClr val="E40046"/>
      </a:dk2>
      <a:lt2>
        <a:srgbClr val="E7E6E6"/>
      </a:lt2>
      <a:accent1>
        <a:srgbClr val="002F5F"/>
      </a:accent1>
      <a:accent2>
        <a:srgbClr val="FF6600"/>
      </a:accent2>
      <a:accent3>
        <a:srgbClr val="00B050"/>
      </a:accent3>
      <a:accent4>
        <a:srgbClr val="FFCC00"/>
      </a:accent4>
      <a:accent5>
        <a:srgbClr val="D0D3D4"/>
      </a:accent5>
      <a:accent6>
        <a:srgbClr val="5BC2E7"/>
      </a:accent6>
      <a:hlink>
        <a:srgbClr val="702082"/>
      </a:hlink>
      <a:folHlink>
        <a:srgbClr val="541761"/>
      </a:folHlink>
    </a:clrScheme>
    <a:fontScheme name="ViiV revised">
      <a:majorFont>
        <a:latin typeface="Breakthrough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93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ViiV (16x9)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30046"/>
      </a:accent1>
      <a:accent2>
        <a:srgbClr val="071D49"/>
      </a:accent2>
      <a:accent3>
        <a:srgbClr val="702082"/>
      </a:accent3>
      <a:accent4>
        <a:srgbClr val="5BC2E7"/>
      </a:accent4>
      <a:accent5>
        <a:srgbClr val="D0D3D3"/>
      </a:accent5>
      <a:accent6>
        <a:srgbClr val="FFFFFF"/>
      </a:accent6>
      <a:hlink>
        <a:srgbClr val="0563C1"/>
      </a:hlink>
      <a:folHlink>
        <a:srgbClr val="954F72"/>
      </a:folHlink>
    </a:clrScheme>
    <a:fontScheme name="ViiV revised">
      <a:majorFont>
        <a:latin typeface="Breakthrough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iV (16x9)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30046"/>
      </a:accent1>
      <a:accent2>
        <a:srgbClr val="071D49"/>
      </a:accent2>
      <a:accent3>
        <a:srgbClr val="702082"/>
      </a:accent3>
      <a:accent4>
        <a:srgbClr val="5BC2E7"/>
      </a:accent4>
      <a:accent5>
        <a:srgbClr val="D0D3D3"/>
      </a:accent5>
      <a:accent6>
        <a:srgbClr val="FFFFFF"/>
      </a:accent6>
      <a:hlink>
        <a:srgbClr val="0563C1"/>
      </a:hlink>
      <a:folHlink>
        <a:srgbClr val="954F72"/>
      </a:folHlink>
    </a:clrScheme>
    <a:fontScheme name="ViiV revised">
      <a:majorFont>
        <a:latin typeface="Breakthrough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anofi 'EXTERNAL' theme">
    <a:dk1>
      <a:srgbClr val="444492"/>
    </a:dk1>
    <a:lt1>
      <a:srgbClr val="FFFFFF"/>
    </a:lt1>
    <a:dk2>
      <a:srgbClr val="0092D0"/>
    </a:dk2>
    <a:lt2>
      <a:srgbClr val="444492"/>
    </a:lt2>
    <a:accent1>
      <a:srgbClr val="81B838"/>
    </a:accent1>
    <a:accent2>
      <a:srgbClr val="444492"/>
    </a:accent2>
    <a:accent3>
      <a:srgbClr val="0092D0"/>
    </a:accent3>
    <a:accent4>
      <a:srgbClr val="596169"/>
    </a:accent4>
    <a:accent5>
      <a:srgbClr val="DC006B"/>
    </a:accent5>
    <a:accent6>
      <a:srgbClr val="C15E1C"/>
    </a:accent6>
    <a:hlink>
      <a:srgbClr val="D4E0AE"/>
    </a:hlink>
    <a:folHlink>
      <a:srgbClr val="AFB4B9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anofi 'EXTERNAL' theme">
    <a:dk1>
      <a:srgbClr val="444492"/>
    </a:dk1>
    <a:lt1>
      <a:srgbClr val="FFFFFF"/>
    </a:lt1>
    <a:dk2>
      <a:srgbClr val="0092D0"/>
    </a:dk2>
    <a:lt2>
      <a:srgbClr val="444492"/>
    </a:lt2>
    <a:accent1>
      <a:srgbClr val="81B838"/>
    </a:accent1>
    <a:accent2>
      <a:srgbClr val="444492"/>
    </a:accent2>
    <a:accent3>
      <a:srgbClr val="0092D0"/>
    </a:accent3>
    <a:accent4>
      <a:srgbClr val="596169"/>
    </a:accent4>
    <a:accent5>
      <a:srgbClr val="DC006B"/>
    </a:accent5>
    <a:accent6>
      <a:srgbClr val="C15E1C"/>
    </a:accent6>
    <a:hlink>
      <a:srgbClr val="D4E0AE"/>
    </a:hlink>
    <a:folHlink>
      <a:srgbClr val="AFB4B9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4707</TotalTime>
  <Words>1248</Words>
  <Application>Microsoft Office PowerPoint</Application>
  <PresentationFormat>Custom</PresentationFormat>
  <Paragraphs>106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(Body)</vt:lpstr>
      <vt:lpstr>Arial Bold</vt:lpstr>
      <vt:lpstr>Arial Narrow</vt:lpstr>
      <vt:lpstr>Calibri</vt:lpstr>
      <vt:lpstr>Custom Design</vt:lpstr>
      <vt:lpstr>COMPARATIVE EFFICACY AND SAFETY OF A COMBINATION THERAPY OF DOLUTEGRAVIR AND LAMIVUDINE VS 3-DRUG ANTIRETROVIRAL REGIMENS IN TREATMENT-NAIVE HIV-1 INFECTED PATIENTS AT 96 WEEKS: A SYSTEMATIC REVIEW AND NETWORK META-ANALYSIS </vt:lpstr>
    </vt:vector>
  </TitlesOfParts>
  <Company>MedThink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Arial Narrow Bold Caps heads</dc:title>
  <dc:creator>vcribb</dc:creator>
  <cp:lastModifiedBy>MedThink SciCom</cp:lastModifiedBy>
  <cp:revision>576</cp:revision>
  <cp:lastPrinted>2015-09-03T18:01:37Z</cp:lastPrinted>
  <dcterms:created xsi:type="dcterms:W3CDTF">2012-06-27T15:53:13Z</dcterms:created>
  <dcterms:modified xsi:type="dcterms:W3CDTF">2020-07-02T17:35:28Z</dcterms:modified>
</cp:coreProperties>
</file>