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4"/>
  </p:sldMasterIdLst>
  <p:notesMasterIdLst>
    <p:notesMasterId r:id="rId17"/>
  </p:notesMasterIdLst>
  <p:sldIdLst>
    <p:sldId id="257" r:id="rId5"/>
    <p:sldId id="2146847506" r:id="rId6"/>
    <p:sldId id="2146847507" r:id="rId7"/>
    <p:sldId id="2146847508" r:id="rId8"/>
    <p:sldId id="2146847509" r:id="rId9"/>
    <p:sldId id="2146847517" r:id="rId10"/>
    <p:sldId id="2146847511" r:id="rId11"/>
    <p:sldId id="2146847512" r:id="rId12"/>
    <p:sldId id="2146847513" r:id="rId13"/>
    <p:sldId id="2146847515" r:id="rId14"/>
    <p:sldId id="2146847516" r:id="rId15"/>
    <p:sldId id="21457076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15D5E-C553-389B-04AB-0EA974CE375E}" name="jenny.cai1@gilead.com" initials="je" userId="S::urn:spo:guest#jenny.cai1@gilead.com::" providerId="AD"/>
  <p188:author id="{046EDF9E-048D-D3B2-1FCA-C511408882F6}" name="bryan.downie@gilead.com" initials="br" userId="S::urn:spo:guest#bryan.downie@gilead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Vendrame" initials="EV" lastIdx="34" clrIdx="0">
    <p:extLst>
      <p:ext uri="{19B8F6BF-5375-455C-9EA6-DF929625EA0E}">
        <p15:presenceInfo xmlns:p15="http://schemas.microsoft.com/office/powerpoint/2012/main" userId="S::elena.vendrame@gilead.com::c08aac69-a9a8-4583-8e01-d0719e00ecc0" providerId="AD"/>
      </p:ext>
    </p:extLst>
  </p:cmAuthor>
  <p:cmAuthor id="2" name="Jeffrey Wallin" initials="JW" lastIdx="5" clrIdx="1">
    <p:extLst>
      <p:ext uri="{19B8F6BF-5375-455C-9EA6-DF929625EA0E}">
        <p15:presenceInfo xmlns:p15="http://schemas.microsoft.com/office/powerpoint/2012/main" userId="S::jeffrey.wallin@gilead.com::1ecb914b-983f-47c1-a2b6-0a89dae4e041" providerId="AD"/>
      </p:ext>
    </p:extLst>
  </p:cmAuthor>
  <p:cmAuthor id="3" name="Devi SenGupta" initials="DS" lastIdx="13" clrIdx="2">
    <p:extLst>
      <p:ext uri="{19B8F6BF-5375-455C-9EA6-DF929625EA0E}">
        <p15:presenceInfo xmlns:p15="http://schemas.microsoft.com/office/powerpoint/2012/main" userId="S::Devi.SenGupta@gilead.com::08e20df0-657e-48a0-be8c-3c67d965531b" providerId="AD"/>
      </p:ext>
    </p:extLst>
  </p:cmAuthor>
  <p:cmAuthor id="4" name="Jenny Cai" initials="JC" lastIdx="3" clrIdx="3">
    <p:extLst>
      <p:ext uri="{19B8F6BF-5375-455C-9EA6-DF929625EA0E}">
        <p15:presenceInfo xmlns:p15="http://schemas.microsoft.com/office/powerpoint/2012/main" userId="S::jenny.cai1@gilead.com::547d169f-6de1-431f-9e71-ebf70411d7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00"/>
    <a:srgbClr val="FE0000"/>
    <a:srgbClr val="FE8000"/>
    <a:srgbClr val="FF0000"/>
    <a:srgbClr val="FF1500"/>
    <a:srgbClr val="FF2B00"/>
    <a:srgbClr val="FF4000"/>
    <a:srgbClr val="FF5500"/>
    <a:srgbClr val="FF6A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DDAEB-7FC3-45C7-8435-410659E389F0}" v="4" dt="2022-07-11T23:07:10.937"/>
    <p1510:client id="{EE1826C2-5A4E-421A-94C2-A1D2126A3330}" v="31" dt="2022-07-11T21:00:19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 autoAdjust="0"/>
    <p:restoredTop sz="93826" autoAdjust="0"/>
  </p:normalViewPr>
  <p:slideViewPr>
    <p:cSldViewPr snapToGrid="0" showGuides="1">
      <p:cViewPr varScale="1">
        <p:scale>
          <a:sx n="58" d="100"/>
          <a:sy n="58" d="100"/>
        </p:scale>
        <p:origin x="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14015658173839"/>
          <c:y val="0"/>
          <c:w val="0.74996849019678724"/>
          <c:h val="0.8927531823519483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Sheet1!$H$2:$H$5</c:f>
                <c:numCache>
                  <c:formatCode>General</c:formatCode>
                  <c:ptCount val="4"/>
                  <c:pt idx="0">
                    <c:v>4.4399999999999995</c:v>
                  </c:pt>
                  <c:pt idx="1">
                    <c:v>4.58</c:v>
                  </c:pt>
                  <c:pt idx="2">
                    <c:v>0.6</c:v>
                  </c:pt>
                  <c:pt idx="3">
                    <c:v>0.44999999999999996</c:v>
                  </c:pt>
                </c:numCache>
              </c:numRef>
            </c:plus>
            <c:minus>
              <c:numRef>
                <c:f>Sheet1!$G$2:$G$5</c:f>
                <c:numCache>
                  <c:formatCode>General</c:formatCode>
                  <c:ptCount val="4"/>
                  <c:pt idx="0">
                    <c:v>1.7500000000000002</c:v>
                  </c:pt>
                  <c:pt idx="1">
                    <c:v>1.7299999999999998</c:v>
                  </c:pt>
                  <c:pt idx="2">
                    <c:v>0.22999999999999998</c:v>
                  </c:pt>
                  <c:pt idx="3">
                    <c:v>0.18000000000000002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2.89</c:v>
                </c:pt>
                <c:pt idx="1">
                  <c:v>2.76</c:v>
                </c:pt>
                <c:pt idx="2">
                  <c:v>0.36</c:v>
                </c:pt>
                <c:pt idx="3">
                  <c:v>0.28000000000000003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3E-4F88-BBA5-75A864EC0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2414944"/>
        <c:axId val="2122394144"/>
      </c:scatterChart>
      <c:valAx>
        <c:axId val="2122414944"/>
        <c:scaling>
          <c:logBase val="2"/>
          <c:orientation val="minMax"/>
          <c:max val="8"/>
          <c:min val="0.125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94144"/>
        <c:crosses val="autoZero"/>
        <c:crossBetween val="midCat"/>
      </c:valAx>
      <c:valAx>
        <c:axId val="2122394144"/>
        <c:scaling>
          <c:orientation val="minMax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41494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14015658173839"/>
          <c:y val="0"/>
          <c:w val="0.74996849019678724"/>
          <c:h val="0.8927531823519483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Sheet1!$H$2:$H$5</c:f>
                <c:numCache>
                  <c:formatCode>General</c:formatCode>
                  <c:ptCount val="4"/>
                  <c:pt idx="0">
                    <c:v>10.350000000000001</c:v>
                  </c:pt>
                  <c:pt idx="1">
                    <c:v>5.2900000000000009</c:v>
                  </c:pt>
                  <c:pt idx="2">
                    <c:v>0.54</c:v>
                  </c:pt>
                  <c:pt idx="3">
                    <c:v>0.48</c:v>
                  </c:pt>
                </c:numCache>
              </c:numRef>
            </c:plus>
            <c:minus>
              <c:numRef>
                <c:f>Sheet1!$G$2:$G$5</c:f>
                <c:numCache>
                  <c:formatCode>General</c:formatCode>
                  <c:ptCount val="4"/>
                  <c:pt idx="0">
                    <c:v>3.54</c:v>
                  </c:pt>
                  <c:pt idx="1">
                    <c:v>1.9600000000000002</c:v>
                  </c:pt>
                  <c:pt idx="2">
                    <c:v>0.2</c:v>
                  </c:pt>
                  <c:pt idx="3">
                    <c:v>0.17000000000000004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5.38</c:v>
                </c:pt>
                <c:pt idx="1">
                  <c:v>3.1</c:v>
                </c:pt>
                <c:pt idx="2">
                  <c:v>0.32</c:v>
                </c:pt>
                <c:pt idx="3">
                  <c:v>0.28000000000000003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37-44EF-8833-C58B4607B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2414944"/>
        <c:axId val="2122394144"/>
      </c:scatterChart>
      <c:valAx>
        <c:axId val="2122414944"/>
        <c:scaling>
          <c:logBase val="2"/>
          <c:orientation val="minMax"/>
          <c:max val="16"/>
          <c:min val="0.125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94144"/>
        <c:crosses val="autoZero"/>
        <c:crossBetween val="midCat"/>
      </c:valAx>
      <c:valAx>
        <c:axId val="2122394144"/>
        <c:scaling>
          <c:orientation val="minMax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41494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14015658173839"/>
          <c:y val="0"/>
          <c:w val="0.74996849019678724"/>
          <c:h val="0.8926094336348452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Sheet1!$H$2:$H$5</c:f>
                <c:numCache>
                  <c:formatCode>General</c:formatCode>
                  <c:ptCount val="4"/>
                  <c:pt idx="0">
                    <c:v>5.0600000000000005</c:v>
                  </c:pt>
                  <c:pt idx="1">
                    <c:v>5.3199999999999994</c:v>
                  </c:pt>
                  <c:pt idx="2">
                    <c:v>0.54</c:v>
                  </c:pt>
                  <c:pt idx="3">
                    <c:v>0.36</c:v>
                  </c:pt>
                </c:numCache>
              </c:numRef>
            </c:plus>
            <c:minus>
              <c:numRef>
                <c:f>Sheet1!$G$2:$G$5</c:f>
                <c:numCache>
                  <c:formatCode>General</c:formatCode>
                  <c:ptCount val="4"/>
                  <c:pt idx="0">
                    <c:v>1.9200000000000002</c:v>
                  </c:pt>
                  <c:pt idx="1">
                    <c:v>1.9700000000000002</c:v>
                  </c:pt>
                  <c:pt idx="2">
                    <c:v>0.19</c:v>
                  </c:pt>
                  <c:pt idx="3">
                    <c:v>0.1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3.1</c:v>
                </c:pt>
                <c:pt idx="1">
                  <c:v>3.12</c:v>
                </c:pt>
                <c:pt idx="2">
                  <c:v>0.31</c:v>
                </c:pt>
                <c:pt idx="3">
                  <c:v>0.13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B2-46DD-BC46-72C052633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2414944"/>
        <c:axId val="2122394144"/>
      </c:scatterChart>
      <c:valAx>
        <c:axId val="2122414944"/>
        <c:scaling>
          <c:logBase val="2"/>
          <c:orientation val="minMax"/>
          <c:max val="8"/>
          <c:min val="3.1250000000000007E-2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94144"/>
        <c:crosses val="autoZero"/>
        <c:crossBetween val="midCat"/>
      </c:valAx>
      <c:valAx>
        <c:axId val="2122394144"/>
        <c:scaling>
          <c:orientation val="minMax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41494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49C0F-1592-43AD-A10E-658D1793E1F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6A8B3-DEB3-4C46-BCD5-62F5DB21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6971" indent="-291143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571" indent="-232914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399" indent="-232914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228" indent="-232914" defTabSz="93812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056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7884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713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541" indent="-232914" defTabSz="9381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381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8D6A-C1EF-4A78-9372-5BBDA04B02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3812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4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40618-31C6-4E7B-BEE4-A03192FE14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52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Slide is animated, please review in slideshow mode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6A8B3-DEB3-4C46-BCD5-62F5DB21ED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1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Slide is animated, please review in slideshow mode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6A8B3-DEB3-4C46-BCD5-62F5DB21ED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1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6A8B3-DEB3-4C46-BCD5-62F5DB21ED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5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  <a:noFill/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676400"/>
            <a:ext cx="10565728" cy="4419600"/>
          </a:xfrm>
        </p:spPr>
        <p:txBody>
          <a:bodyPr rIns="0"/>
          <a:lstStyle>
            <a:lvl1pPr>
              <a:spcBef>
                <a:spcPts val="600"/>
              </a:spcBef>
              <a:buClr>
                <a:srgbClr val="A50021"/>
              </a:buClr>
              <a:defRPr sz="22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2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9" y="6340478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004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  <a:noFill/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2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9" y="6340478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63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524" y="3581402"/>
            <a:ext cx="12188952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endParaRPr lang="en-GB" sz="216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1524" y="3429000"/>
            <a:ext cx="12188952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1524" y="3516313"/>
            <a:ext cx="12188952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59" y="457200"/>
            <a:ext cx="10566400" cy="281635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619" y="4114800"/>
            <a:ext cx="10566400" cy="609600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27619" y="5029200"/>
            <a:ext cx="10566400" cy="9144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40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1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40" b="1" baseline="-25000" dirty="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/>
        </p:nvSpPr>
        <p:spPr bwMode="auto">
          <a:xfrm>
            <a:off x="812801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4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4" y="64928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497638"/>
            <a:ext cx="9144000" cy="25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8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8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9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5pPr>
      <a:lvl6pPr marL="41148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6pPr>
      <a:lvl7pPr marL="82296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7pPr>
      <a:lvl8pPr marL="123444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8pPr>
      <a:lvl9pPr marL="164592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9pPr>
    </p:titleStyle>
    <p:bodyStyle>
      <a:lvl1pPr marL="308610" indent="-30861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Symbol" pitchFamily="18" charset="2"/>
        <a:buChar char="¨"/>
        <a:defRPr sz="216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rtl="0" eaLnBrk="1" fontAlgn="base" hangingPunct="1">
        <a:spcBef>
          <a:spcPct val="20000"/>
        </a:spcBef>
        <a:spcAft>
          <a:spcPct val="0"/>
        </a:spcAft>
        <a:buChar char="–"/>
        <a:defRPr sz="1980">
          <a:solidFill>
            <a:schemeClr val="tx1"/>
          </a:solidFill>
          <a:latin typeface="+mn-lt"/>
        </a:defRPr>
      </a:lvl2pPr>
      <a:lvl3pPr marL="1028700" indent="-20574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440180" indent="-20574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5166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5pPr>
      <a:lvl6pPr marL="226314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6pPr>
      <a:lvl7pPr marL="267462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7pPr>
      <a:lvl8pPr marL="308610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8pPr>
      <a:lvl9pPr marL="349758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aboanalyst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aboanalyst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Metabolomic and Lipidomic Correlates of </a:t>
            </a:r>
            <a:br>
              <a:rPr lang="en-US" sz="3600" dirty="0"/>
            </a:br>
            <a:r>
              <a:rPr lang="en-US" sz="3600" dirty="0"/>
              <a:t>Time-to-HIV-Rebound in Viremic Controllers </a:t>
            </a:r>
            <a:br>
              <a:rPr lang="en-US" sz="3600" dirty="0"/>
            </a:br>
            <a:r>
              <a:rPr lang="en-US" sz="3600" dirty="0"/>
              <a:t>Treated with </a:t>
            </a:r>
            <a:r>
              <a:rPr lang="en-US" sz="3600" dirty="0" err="1"/>
              <a:t>Vesatolimod</a:t>
            </a:r>
            <a:endParaRPr 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>
              <a:spcBef>
                <a:spcPts val="600"/>
              </a:spcBef>
            </a:pPr>
            <a:r>
              <a:rPr lang="en-US" sz="1800" b="1" dirty="0" err="1"/>
              <a:t>Yanhui</a:t>
            </a:r>
            <a:r>
              <a:rPr lang="en-US" sz="1800" b="1" dirty="0"/>
              <a:t> Cai,</a:t>
            </a:r>
            <a:r>
              <a:rPr lang="en-US" sz="1800" b="1" baseline="30000" dirty="0"/>
              <a:t>1</a:t>
            </a:r>
            <a:r>
              <a:rPr lang="en-US" sz="1800" b="1" dirty="0"/>
              <a:t> Steven G. Deeks,</a:t>
            </a:r>
            <a:r>
              <a:rPr lang="en-US" sz="1800" b="1" baseline="30000" dirty="0"/>
              <a:t>2</a:t>
            </a:r>
            <a:r>
              <a:rPr lang="en-US" sz="1800" b="1" dirty="0"/>
              <a:t> Liao Zhang,</a:t>
            </a:r>
            <a:r>
              <a:rPr lang="en-US" sz="1800" b="1" baseline="30000" dirty="0"/>
              <a:t>1</a:t>
            </a:r>
            <a:r>
              <a:rPr lang="en-US" sz="1800" b="1" dirty="0"/>
              <a:t> Leila Giron,</a:t>
            </a:r>
            <a:r>
              <a:rPr lang="en-US" sz="1800" b="1" baseline="30000" dirty="0"/>
              <a:t>3</a:t>
            </a:r>
            <a:r>
              <a:rPr lang="en-US" sz="1800" b="1" dirty="0"/>
              <a:t> Kai Ying Hong,</a:t>
            </a:r>
            <a:r>
              <a:rPr lang="en-US" sz="1800" b="1" baseline="30000" dirty="0"/>
              <a:t>3</a:t>
            </a:r>
            <a:r>
              <a:rPr lang="en-US" sz="1800" b="1" dirty="0"/>
              <a:t> </a:t>
            </a:r>
            <a:r>
              <a:rPr lang="en-US" altLang="en-US" sz="1800" b="1" dirty="0">
                <a:cs typeface="Arial"/>
              </a:rPr>
              <a:t>Aaron Goldman,</a:t>
            </a:r>
            <a:r>
              <a:rPr lang="en-US" sz="1800" b="1" baseline="30000" dirty="0"/>
              <a:t> 3</a:t>
            </a:r>
            <a:r>
              <a:rPr lang="en-US" altLang="en-US" sz="1800" b="1" dirty="0">
                <a:cs typeface="Arial"/>
              </a:rPr>
              <a:t> </a:t>
            </a:r>
            <a:br>
              <a:rPr lang="en-US" altLang="en-US" sz="1800" b="1" dirty="0">
                <a:cs typeface="Arial" panose="020B0604020202020204" pitchFamily="34" charset="0"/>
              </a:rPr>
            </a:br>
            <a:r>
              <a:rPr lang="en-US" altLang="en-US" sz="1800" b="1" dirty="0">
                <a:cs typeface="Arial"/>
              </a:rPr>
              <a:t>Lisa Selzer,</a:t>
            </a:r>
            <a:r>
              <a:rPr lang="en-US" sz="1800" b="1" baseline="30000" dirty="0"/>
              <a:t>1</a:t>
            </a:r>
            <a:r>
              <a:rPr lang="en-US" altLang="en-US" sz="1800" b="1" dirty="0">
                <a:cs typeface="Arial"/>
              </a:rPr>
              <a:t> Laurie VanderVeen,</a:t>
            </a:r>
            <a:r>
              <a:rPr lang="en-US" sz="1800" b="1" baseline="30000" dirty="0"/>
              <a:t>1</a:t>
            </a:r>
            <a:r>
              <a:rPr lang="en-US" altLang="en-US" sz="1800" b="1" dirty="0">
                <a:cs typeface="Arial"/>
              </a:rPr>
              <a:t> </a:t>
            </a:r>
            <a:r>
              <a:rPr lang="en-US" sz="1800" b="1" dirty="0"/>
              <a:t>Susan Guo,</a:t>
            </a:r>
            <a:r>
              <a:rPr lang="en-US" sz="1800" b="1" baseline="30000" dirty="0"/>
              <a:t>1</a:t>
            </a:r>
            <a:r>
              <a:rPr lang="en-US" dirty="0"/>
              <a:t> Bryan Downie,</a:t>
            </a:r>
            <a:r>
              <a:rPr lang="en-US" baseline="30000" dirty="0"/>
              <a:t>1</a:t>
            </a:r>
            <a:r>
              <a:rPr lang="en-US" dirty="0"/>
              <a:t> Christiaan</a:t>
            </a:r>
            <a:r>
              <a:rPr lang="en-US" sz="1800" b="1" dirty="0"/>
              <a:t> R. de Vries,</a:t>
            </a:r>
            <a:r>
              <a:rPr lang="en-US" sz="1800" b="1" baseline="30000" dirty="0"/>
              <a:t>1</a:t>
            </a:r>
            <a:r>
              <a:rPr lang="en-US" sz="1800" b="1" dirty="0"/>
              <a:t> </a:t>
            </a:r>
            <a:br>
              <a:rPr lang="en-US" dirty="0"/>
            </a:br>
            <a:r>
              <a:rPr lang="en-US" sz="1800" b="1" dirty="0"/>
              <a:t>Elena Vendrame,</a:t>
            </a:r>
            <a:r>
              <a:rPr lang="en-US" sz="1800" b="1" baseline="30000" dirty="0"/>
              <a:t>1</a:t>
            </a:r>
            <a:r>
              <a:rPr lang="en-US" dirty="0"/>
              <a:t> </a:t>
            </a:r>
            <a:r>
              <a:rPr lang="en-US" sz="1800" b="1" dirty="0"/>
              <a:t>Devi SenGupta,</a:t>
            </a:r>
            <a:r>
              <a:rPr lang="en-US" sz="1800" b="1" baseline="30000" dirty="0"/>
              <a:t>1</a:t>
            </a:r>
            <a:r>
              <a:rPr lang="en-US" sz="1800" b="1" dirty="0"/>
              <a:t> Mohamed Abdel-Mohsen,</a:t>
            </a:r>
            <a:r>
              <a:rPr lang="en-US" sz="1800" b="1" baseline="30000" dirty="0"/>
              <a:t>3</a:t>
            </a:r>
            <a:r>
              <a:rPr lang="en-US" sz="1800" b="1" dirty="0"/>
              <a:t> Jeffrey J. Wallin</a:t>
            </a:r>
            <a:r>
              <a:rPr lang="en-US" sz="1800" b="1" baseline="30000" dirty="0"/>
              <a:t>1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400" baseline="30000" dirty="0"/>
              <a:t>1</a:t>
            </a:r>
            <a:r>
              <a:rPr lang="en-US" sz="1400" dirty="0"/>
              <a:t>Gilead Sciences, Inc., Foster City, California, USA; </a:t>
            </a:r>
            <a:r>
              <a:rPr lang="en-US" sz="1400" baseline="30000" dirty="0"/>
              <a:t>2</a:t>
            </a:r>
            <a:r>
              <a:rPr lang="en-US" sz="1400" dirty="0"/>
              <a:t>UC San Francisco, California, USA; </a:t>
            </a:r>
            <a:br>
              <a:rPr lang="en-US" sz="1400" dirty="0"/>
            </a:br>
            <a:r>
              <a:rPr lang="en-US" sz="1400" baseline="30000" dirty="0"/>
              <a:t>3</a:t>
            </a:r>
            <a:r>
              <a:rPr lang="en-US" sz="1400" dirty="0"/>
              <a:t>The Wistar Institute, Philadelphia, Pennsylvania, USA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417D0-D4F5-4887-8783-59C2739049F8}"/>
              </a:ext>
            </a:extLst>
          </p:cNvPr>
          <p:cNvSpPr/>
          <p:nvPr/>
        </p:nvSpPr>
        <p:spPr bwMode="auto">
          <a:xfrm>
            <a:off x="801149" y="918594"/>
            <a:ext cx="1300293" cy="1040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3DFC78-BC55-DFCB-83EB-377A27996D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291434"/>
            <a:ext cx="2509551" cy="16396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885420-A7B8-FD6E-0831-82B4BCA4D3A2}"/>
              </a:ext>
            </a:extLst>
          </p:cNvPr>
          <p:cNvSpPr txBox="1"/>
          <p:nvPr/>
        </p:nvSpPr>
        <p:spPr>
          <a:xfrm>
            <a:off x="2348745" y="6289020"/>
            <a:ext cx="250955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 July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August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Montréal, Québec, Canada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46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3A34-4680-1F9F-8909-0412B414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67642"/>
            <a:ext cx="11037329" cy="787400"/>
          </a:xfrm>
        </p:spPr>
        <p:txBody>
          <a:bodyPr/>
          <a:lstStyle/>
          <a:p>
            <a:r>
              <a:rPr lang="en-US" sz="2000" dirty="0"/>
              <a:t>Baseline Histidine Metabolic, Glutamine/Glutamate Metabolic, Arginine Biosynthesis and Accelerated Immune Recovery Pathways Associated with Time to HIV Rebound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6F85B-1BF5-4796-7C16-B6897486DD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367046"/>
            <a:ext cx="10565726" cy="338554"/>
          </a:xfrm>
        </p:spPr>
        <p:txBody>
          <a:bodyPr/>
          <a:lstStyle/>
          <a:p>
            <a:r>
              <a:rPr lang="en-US" sz="1100" dirty="0"/>
              <a:t>Pathway enrichment analysis was referred to a library of </a:t>
            </a:r>
            <a:r>
              <a:rPr lang="en-US" sz="1100" dirty="0">
                <a:solidFill>
                  <a:srgbClr val="242424"/>
                </a:solidFill>
              </a:rPr>
              <a:t>84 metabolite sets based on KEGG human metabolic pathways (Oct. 2019).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https://www.metaboanalyst.ca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dirty="0"/>
              <a:t>Enrichment Ratio is computed by observed hits/expected hits; nominal p values are presented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04944-D6DA-B22F-7333-930CF29E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C430667A-7E1F-EB3D-9BB8-C2B276EE9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79844"/>
              </p:ext>
            </p:extLst>
          </p:nvPr>
        </p:nvGraphicFramePr>
        <p:xfrm>
          <a:off x="-48770" y="1886582"/>
          <a:ext cx="1280160" cy="3621024"/>
        </p:xfrm>
        <a:graphic>
          <a:graphicData uri="http://schemas.openxmlformats.org/drawingml/2006/table">
            <a:tbl>
              <a:tblPr/>
              <a:tblGrid>
                <a:gridCol w="1280160">
                  <a:extLst>
                    <a:ext uri="{9D8B030D-6E8A-4147-A177-3AD203B41FA5}">
                      <a16:colId xmlns:a16="http://schemas.microsoft.com/office/drawing/2014/main" val="4279494017"/>
                    </a:ext>
                  </a:extLst>
                </a:gridCol>
              </a:tblGrid>
              <a:tr h="45262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Pantothenate,</a:t>
                      </a:r>
                    </a:p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 biosynthesis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16559"/>
                  </a:ext>
                </a:extLst>
              </a:tr>
              <a:tr h="45262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Beta-alanine</a:t>
                      </a:r>
                    </a:p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678501"/>
                  </a:ext>
                </a:extLst>
              </a:tr>
              <a:tr h="45262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Aminoacyl-tRNA biosynthesis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25873"/>
                  </a:ext>
                </a:extLst>
              </a:tr>
              <a:tr h="45262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Caffeine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314941"/>
                  </a:ext>
                </a:extLst>
              </a:tr>
              <a:tr h="45262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Biotin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674437"/>
                  </a:ext>
                </a:extLst>
              </a:tr>
              <a:tr h="45262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Histidine</a:t>
                      </a:r>
                      <a:b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86317"/>
                  </a:ext>
                </a:extLst>
              </a:tr>
              <a:tr h="45262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Lysine degradation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081362"/>
                  </a:ext>
                </a:extLst>
              </a:tr>
              <a:tr h="45262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Pyrimidine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615868"/>
                  </a:ext>
                </a:extLst>
              </a:tr>
            </a:tbl>
          </a:graphicData>
        </a:graphic>
      </p:graphicFrame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F89BD86D-D772-8B90-EB68-E79305CDE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3241"/>
              </p:ext>
            </p:extLst>
          </p:nvPr>
        </p:nvGraphicFramePr>
        <p:xfrm>
          <a:off x="2806215" y="1914585"/>
          <a:ext cx="1982882" cy="3529591"/>
        </p:xfrm>
        <a:graphic>
          <a:graphicData uri="http://schemas.openxmlformats.org/drawingml/2006/table">
            <a:tbl>
              <a:tblPr/>
              <a:tblGrid>
                <a:gridCol w="1982882">
                  <a:extLst>
                    <a:ext uri="{9D8B030D-6E8A-4147-A177-3AD203B41FA5}">
                      <a16:colId xmlns:a16="http://schemas.microsoft.com/office/drawing/2014/main" val="4279494017"/>
                    </a:ext>
                  </a:extLst>
                </a:gridCol>
              </a:tblGrid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Histidine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16559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D-glutamine, d-glutamate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678501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Aminoacyl-tRNA biosynthesis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25873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Arginine biosynthesis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314941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Beta-alanine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674437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Alanine, aspartate, glutamate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86317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081362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Caffeine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615868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Butanoate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087394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Nicotinate, nicotinamide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04767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Pantothenate, CoA biosynthesis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46860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Pyruvate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62145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Glycolysis/gluconeogenesis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29855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Glutathione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20193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Porphyrin, chlorophyll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861715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Glyoxylate, dicarboxylate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630121"/>
                  </a:ext>
                </a:extLst>
              </a:tr>
              <a:tr h="207623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Arginine, proline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456035"/>
                  </a:ext>
                </a:extLst>
              </a:tr>
            </a:tbl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FC25E150-1AAB-A247-226E-7C767D5FB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77452"/>
              </p:ext>
            </p:extLst>
          </p:nvPr>
        </p:nvGraphicFramePr>
        <p:xfrm>
          <a:off x="6591087" y="1896803"/>
          <a:ext cx="1005840" cy="3580047"/>
        </p:xfrm>
        <a:graphic>
          <a:graphicData uri="http://schemas.openxmlformats.org/drawingml/2006/table">
            <a:tbl>
              <a:tblPr/>
              <a:tblGrid>
                <a:gridCol w="1005840">
                  <a:extLst>
                    <a:ext uri="{9D8B030D-6E8A-4147-A177-3AD203B41FA5}">
                      <a16:colId xmlns:a16="http://schemas.microsoft.com/office/drawing/2014/main" val="4279494017"/>
                    </a:ext>
                  </a:extLst>
                </a:gridCol>
              </a:tblGrid>
              <a:tr h="119334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Histidine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16559"/>
                  </a:ext>
                </a:extLst>
              </a:tr>
              <a:tr h="119334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Glycine, serine, threonine</a:t>
                      </a:r>
                      <a:b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678501"/>
                  </a:ext>
                </a:extLst>
              </a:tr>
              <a:tr h="119334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Arginine,</a:t>
                      </a:r>
                      <a:b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proline</a:t>
                      </a:r>
                      <a:b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25873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1E9419FD-E8F9-3D4D-023A-D865FDA5E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38677"/>
              </p:ext>
            </p:extLst>
          </p:nvPr>
        </p:nvGraphicFramePr>
        <p:xfrm>
          <a:off x="9116721" y="1896802"/>
          <a:ext cx="1371600" cy="359026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4279494017"/>
                    </a:ext>
                  </a:extLst>
                </a:gridCol>
              </a:tblGrid>
              <a:tr h="39891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Glycine, serine,</a:t>
                      </a:r>
                      <a:b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threonine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16559"/>
                  </a:ext>
                </a:extLst>
              </a:tr>
              <a:tr h="39891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Nicotinate, nicotinamide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678501"/>
                  </a:ext>
                </a:extLst>
              </a:tr>
              <a:tr h="39891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Pantothenate, </a:t>
                      </a:r>
                      <a:b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 biosynthesis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25873"/>
                  </a:ext>
                </a:extLst>
              </a:tr>
              <a:tr h="39891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Lysine degradation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314941"/>
                  </a:ext>
                </a:extLst>
              </a:tr>
              <a:tr h="39891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Glycolysis/</a:t>
                      </a:r>
                      <a:b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gluconeogenesis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674437"/>
                  </a:ext>
                </a:extLst>
              </a:tr>
              <a:tr h="39891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Glutathione</a:t>
                      </a:r>
                      <a:b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86317"/>
                  </a:ext>
                </a:extLst>
              </a:tr>
              <a:tr h="39891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Cysteine, methionine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081362"/>
                  </a:ext>
                </a:extLst>
              </a:tr>
              <a:tr h="39891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Arginine, proline metabolism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615868"/>
                  </a:ext>
                </a:extLst>
              </a:tr>
              <a:tr h="398918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bile acid</a:t>
                      </a:r>
                      <a:b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biosynthesis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08739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AD3397C-CAA4-4E7C-C229-AAB4451A6DB6}"/>
              </a:ext>
            </a:extLst>
          </p:cNvPr>
          <p:cNvGrpSpPr/>
          <p:nvPr/>
        </p:nvGrpSpPr>
        <p:grpSpPr>
          <a:xfrm>
            <a:off x="4819123" y="1954961"/>
            <a:ext cx="1467977" cy="3864475"/>
            <a:chOff x="4981407" y="1954961"/>
            <a:chExt cx="1467977" cy="38644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6332DDE-5956-0842-8A14-DF0CB8D0E68C}"/>
                </a:ext>
              </a:extLst>
            </p:cNvPr>
            <p:cNvGrpSpPr/>
            <p:nvPr/>
          </p:nvGrpSpPr>
          <p:grpSpPr>
            <a:xfrm>
              <a:off x="5006673" y="1954961"/>
              <a:ext cx="1442711" cy="3456826"/>
              <a:chOff x="5006673" y="1919401"/>
              <a:chExt cx="1442711" cy="3456826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53FCAD20-C1A1-15BE-2C17-87ECC59FD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2127148"/>
                <a:ext cx="1440558" cy="132866"/>
              </a:xfrm>
              <a:prstGeom prst="rect">
                <a:avLst/>
              </a:prstGeom>
              <a:solidFill>
                <a:srgbClr val="FE15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095C2271-24E3-25CC-9B11-A6F2B0AD7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1919401"/>
                <a:ext cx="807488" cy="132866"/>
              </a:xfrm>
              <a:prstGeom prst="rect">
                <a:avLst/>
              </a:prstGeom>
              <a:solidFill>
                <a:srgbClr val="FE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E8F330C4-4F89-D98A-413F-71909FC86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673" y="3165884"/>
                <a:ext cx="722432" cy="132866"/>
              </a:xfrm>
              <a:prstGeom prst="rect">
                <a:avLst/>
              </a:prstGeom>
              <a:solidFill>
                <a:srgbClr val="FE8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8BF42B90-4D33-D9B4-5646-402743D3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2542643"/>
                <a:ext cx="612614" cy="132866"/>
              </a:xfrm>
              <a:prstGeom prst="rect">
                <a:avLst/>
              </a:prstGeom>
              <a:solidFill>
                <a:srgbClr val="FE4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84137202-5F8B-FCD7-7BC1-93DA2E717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3373631"/>
                <a:ext cx="430660" cy="132866"/>
              </a:xfrm>
              <a:prstGeom prst="rect">
                <a:avLst/>
              </a:prstGeom>
              <a:solidFill>
                <a:srgbClr val="FE94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01CA3A79-F1DF-E2AB-E2F3-9C428F4DA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2750390"/>
                <a:ext cx="410204" cy="132866"/>
              </a:xfrm>
              <a:prstGeom prst="rect">
                <a:avLst/>
              </a:prstGeom>
              <a:solidFill>
                <a:srgbClr val="FE55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E8915D24-2B2B-13F8-405D-93CE43D6B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2958137"/>
                <a:ext cx="304692" cy="132866"/>
              </a:xfrm>
              <a:prstGeom prst="rect">
                <a:avLst/>
              </a:prstGeom>
              <a:solidFill>
                <a:srgbClr val="FE6A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C9F651FD-7C50-DDB9-236C-8CC930CE3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3789126"/>
                <a:ext cx="282082" cy="132866"/>
              </a:xfrm>
              <a:prstGeom prst="rect">
                <a:avLst/>
              </a:prstGeom>
              <a:solidFill>
                <a:srgbClr val="FEBE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CBB4EA02-85F4-9E1D-08A2-F86BF1CA6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3581378"/>
                <a:ext cx="282082" cy="132866"/>
              </a:xfrm>
              <a:prstGeom prst="rect">
                <a:avLst/>
              </a:prstGeom>
              <a:solidFill>
                <a:srgbClr val="FEA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743E305F-4882-8E63-CDF1-51E26D8CC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2334895"/>
                <a:ext cx="269163" cy="132866"/>
              </a:xfrm>
              <a:prstGeom prst="rect">
                <a:avLst/>
              </a:prstGeom>
              <a:solidFill>
                <a:srgbClr val="FE2A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2E9AC915-665E-7910-F798-E1AD3D720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673" y="3996873"/>
                <a:ext cx="230403" cy="132866"/>
              </a:xfrm>
              <a:prstGeom prst="rect">
                <a:avLst/>
              </a:prstGeom>
              <a:solidFill>
                <a:srgbClr val="FED4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7147ADB7-2EF8-70D1-26D2-58E9833D5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4204620"/>
                <a:ext cx="194874" cy="132866"/>
              </a:xfrm>
              <a:prstGeom prst="rect">
                <a:avLst/>
              </a:prstGeom>
              <a:solidFill>
                <a:srgbClr val="FEE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92E17FE2-9769-1F7A-1E79-9A8392D7A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4412367"/>
                <a:ext cx="161498" cy="132866"/>
              </a:xfrm>
              <a:prstGeom prst="rect">
                <a:avLst/>
              </a:prstGeom>
              <a:solidFill>
                <a:srgbClr val="FEFE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52DD80A1-5F87-1184-C0E3-5DAA1CA96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4620114"/>
                <a:ext cx="153961" cy="132866"/>
              </a:xfrm>
              <a:prstGeom prst="rect">
                <a:avLst/>
              </a:prstGeom>
              <a:solidFill>
                <a:srgbClr val="FEFE2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DB3DC586-D695-1933-5AC6-9B5F5AA35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4827861"/>
                <a:ext cx="141041" cy="132866"/>
              </a:xfrm>
              <a:prstGeom prst="rect">
                <a:avLst/>
              </a:prstGeom>
              <a:solidFill>
                <a:srgbClr val="FEFE6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3807C663-6476-9D1B-BBF0-34992F74F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673" y="5035609"/>
                <a:ext cx="136735" cy="132866"/>
              </a:xfrm>
              <a:prstGeom prst="rect">
                <a:avLst/>
              </a:prstGeom>
              <a:solidFill>
                <a:srgbClr val="FEFE9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D577FC56-5DEF-A804-0357-2B50A965A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26" y="5243361"/>
                <a:ext cx="114125" cy="132866"/>
              </a:xfrm>
              <a:prstGeom prst="rect">
                <a:avLst/>
              </a:prstGeom>
              <a:solidFill>
                <a:srgbClr val="FEFED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AAD1CB-CA89-1BD7-B63A-6A02786D73CB}"/>
                </a:ext>
              </a:extLst>
            </p:cNvPr>
            <p:cNvGrpSpPr/>
            <p:nvPr/>
          </p:nvGrpSpPr>
          <p:grpSpPr>
            <a:xfrm>
              <a:off x="4981407" y="5476854"/>
              <a:ext cx="1356650" cy="342582"/>
              <a:chOff x="-32491" y="5360015"/>
              <a:chExt cx="2000356" cy="36037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7F35B1-2F06-F011-70A5-AB9E0C1DD0DA}"/>
                  </a:ext>
                </a:extLst>
              </p:cNvPr>
              <p:cNvSpPr txBox="1"/>
              <p:nvPr/>
            </p:nvSpPr>
            <p:spPr>
              <a:xfrm>
                <a:off x="362729" y="5590888"/>
                <a:ext cx="1165255" cy="129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Enrichment Ratio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DE75CDF-838C-04B2-4A6E-5CAA7A1A6DDA}"/>
                  </a:ext>
                </a:extLst>
              </p:cNvPr>
              <p:cNvGrpSpPr/>
              <p:nvPr/>
            </p:nvGrpSpPr>
            <p:grpSpPr>
              <a:xfrm>
                <a:off x="-32491" y="5360015"/>
                <a:ext cx="2000356" cy="198857"/>
                <a:chOff x="-32491" y="5875338"/>
                <a:chExt cx="2000356" cy="19885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01DE142-C949-5924-0F39-05D9CCD55E63}"/>
                    </a:ext>
                  </a:extLst>
                </p:cNvPr>
                <p:cNvGrpSpPr/>
                <p:nvPr/>
              </p:nvGrpSpPr>
              <p:grpSpPr>
                <a:xfrm>
                  <a:off x="7938" y="5875338"/>
                  <a:ext cx="1874838" cy="54864"/>
                  <a:chOff x="7938" y="5875338"/>
                  <a:chExt cx="1874838" cy="74613"/>
                </a:xfrm>
              </p:grpSpPr>
              <p:sp>
                <p:nvSpPr>
                  <p:cNvPr id="21" name="Line 79">
                    <a:extLst>
                      <a:ext uri="{FF2B5EF4-FFF2-40B4-BE49-F238E27FC236}">
                        <a16:creationId xmlns:a16="http://schemas.microsoft.com/office/drawing/2014/main" id="{89632BF2-E7E4-8D11-A7CF-E0EEE4F424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38" y="5875338"/>
                    <a:ext cx="187483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Line 80">
                    <a:extLst>
                      <a:ext uri="{FF2B5EF4-FFF2-40B4-BE49-F238E27FC236}">
                        <a16:creationId xmlns:a16="http://schemas.microsoft.com/office/drawing/2014/main" id="{749E59B3-EFFF-C1BE-7582-DC0F30EFE0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8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Line 81">
                    <a:extLst>
                      <a:ext uri="{FF2B5EF4-FFF2-40B4-BE49-F238E27FC236}">
                        <a16:creationId xmlns:a16="http://schemas.microsoft.com/office/drawing/2014/main" id="{98ABD44E-157D-7DA6-455A-8F0A021A68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2588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Line 82">
                    <a:extLst>
                      <a:ext uri="{FF2B5EF4-FFF2-40B4-BE49-F238E27FC236}">
                        <a16:creationId xmlns:a16="http://schemas.microsoft.com/office/drawing/2014/main" id="{EFBE5F12-1DDD-1ADC-4165-03CB50E71F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7238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" name="Line 83">
                    <a:extLst>
                      <a:ext uri="{FF2B5EF4-FFF2-40B4-BE49-F238E27FC236}">
                        <a16:creationId xmlns:a16="http://schemas.microsoft.com/office/drawing/2014/main" id="{52D64F0A-64F7-57B3-46E9-A5DE6CD997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33476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Line 84">
                    <a:extLst>
                      <a:ext uri="{FF2B5EF4-FFF2-40B4-BE49-F238E27FC236}">
                        <a16:creationId xmlns:a16="http://schemas.microsoft.com/office/drawing/2014/main" id="{A785FCE5-237F-D4B5-6E23-6460E033C8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08126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Line 85">
                    <a:extLst>
                      <a:ext uri="{FF2B5EF4-FFF2-40B4-BE49-F238E27FC236}">
                        <a16:creationId xmlns:a16="http://schemas.microsoft.com/office/drawing/2014/main" id="{44610DCC-B61E-64F3-53C9-89A9A201B3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776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F9E89F7-ACF9-0D39-8BE4-781FD957D8F2}"/>
                    </a:ext>
                  </a:extLst>
                </p:cNvPr>
                <p:cNvSpPr txBox="1"/>
                <p:nvPr/>
              </p:nvSpPr>
              <p:spPr>
                <a:xfrm>
                  <a:off x="-32491" y="5944688"/>
                  <a:ext cx="85089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0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2507672-3C98-3108-BF45-95A927020CDB}"/>
                    </a:ext>
                  </a:extLst>
                </p:cNvPr>
                <p:cNvSpPr txBox="1"/>
                <p:nvPr/>
              </p:nvSpPr>
              <p:spPr>
                <a:xfrm>
                  <a:off x="299615" y="5944688"/>
                  <a:ext cx="170179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10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8709724-E578-D741-C185-48A3F7EDD48C}"/>
                    </a:ext>
                  </a:extLst>
                </p:cNvPr>
                <p:cNvSpPr txBox="1"/>
                <p:nvPr/>
              </p:nvSpPr>
              <p:spPr>
                <a:xfrm>
                  <a:off x="673196" y="5944688"/>
                  <a:ext cx="170179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20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C43DD4B-38C0-EA47-9968-735F63B47D35}"/>
                    </a:ext>
                  </a:extLst>
                </p:cNvPr>
                <p:cNvSpPr txBox="1"/>
                <p:nvPr/>
              </p:nvSpPr>
              <p:spPr>
                <a:xfrm>
                  <a:off x="1050504" y="5944688"/>
                  <a:ext cx="170179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30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BCC455C-3047-FE1E-3120-7E30B6E77E94}"/>
                    </a:ext>
                  </a:extLst>
                </p:cNvPr>
                <p:cNvSpPr txBox="1"/>
                <p:nvPr/>
              </p:nvSpPr>
              <p:spPr>
                <a:xfrm>
                  <a:off x="1423036" y="5944688"/>
                  <a:ext cx="170179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40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8150B22-8CA6-B2E6-5226-9792ACE0E813}"/>
                    </a:ext>
                  </a:extLst>
                </p:cNvPr>
                <p:cNvSpPr txBox="1"/>
                <p:nvPr/>
              </p:nvSpPr>
              <p:spPr>
                <a:xfrm>
                  <a:off x="1797686" y="5944688"/>
                  <a:ext cx="170179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50</a:t>
                  </a:r>
                </a:p>
              </p:txBody>
            </p:sp>
          </p:grp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2FBE4E-E232-6F0B-819A-4FE266D756CD}"/>
              </a:ext>
            </a:extLst>
          </p:cNvPr>
          <p:cNvGrpSpPr/>
          <p:nvPr/>
        </p:nvGrpSpPr>
        <p:grpSpPr>
          <a:xfrm>
            <a:off x="1271936" y="1955837"/>
            <a:ext cx="1468004" cy="3863599"/>
            <a:chOff x="1302177" y="1955837"/>
            <a:chExt cx="1468004" cy="386359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ED9572-F2DC-81C0-BE14-71C4A9963CC0}"/>
                </a:ext>
              </a:extLst>
            </p:cNvPr>
            <p:cNvGrpSpPr/>
            <p:nvPr/>
          </p:nvGrpSpPr>
          <p:grpSpPr>
            <a:xfrm>
              <a:off x="1330158" y="1955837"/>
              <a:ext cx="1440023" cy="3455950"/>
              <a:chOff x="1330158" y="1920277"/>
              <a:chExt cx="1440023" cy="3455950"/>
            </a:xfrm>
          </p:grpSpPr>
          <p:sp>
            <p:nvSpPr>
              <p:cNvPr id="60" name="Freeform 39">
                <a:extLst>
                  <a:ext uri="{FF2B5EF4-FFF2-40B4-BE49-F238E27FC236}">
                    <a16:creationId xmlns:a16="http://schemas.microsoft.com/office/drawing/2014/main" id="{26FF9194-9BFD-AB24-88D3-A349DE0BB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233" y="1920277"/>
                <a:ext cx="1438948" cy="292305"/>
              </a:xfrm>
              <a:prstGeom prst="rect">
                <a:avLst/>
              </a:prstGeom>
              <a:solidFill>
                <a:srgbClr val="FE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40">
                <a:extLst>
                  <a:ext uri="{FF2B5EF4-FFF2-40B4-BE49-F238E27FC236}">
                    <a16:creationId xmlns:a16="http://schemas.microsoft.com/office/drawing/2014/main" id="{9EFEFF7A-EF23-A3ED-F260-269CF61C6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233" y="3276124"/>
                <a:ext cx="1357214" cy="292305"/>
              </a:xfrm>
              <a:prstGeom prst="rect">
                <a:avLst/>
              </a:prstGeom>
              <a:solidFill>
                <a:srgbClr val="FE98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41">
                <a:extLst>
                  <a:ext uri="{FF2B5EF4-FFF2-40B4-BE49-F238E27FC236}">
                    <a16:creationId xmlns:a16="http://schemas.microsoft.com/office/drawing/2014/main" id="{48BC7000-7EC6-E5B8-8142-7EFF31CA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233" y="3728073"/>
                <a:ext cx="1358290" cy="292305"/>
              </a:xfrm>
              <a:prstGeom prst="rect">
                <a:avLst/>
              </a:prstGeom>
              <a:solidFill>
                <a:srgbClr val="FECB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42">
                <a:extLst>
                  <a:ext uri="{FF2B5EF4-FFF2-40B4-BE49-F238E27FC236}">
                    <a16:creationId xmlns:a16="http://schemas.microsoft.com/office/drawing/2014/main" id="{6A19A33E-6B6B-B4F2-8564-B64622650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233" y="2372226"/>
                <a:ext cx="1300216" cy="292305"/>
              </a:xfrm>
              <a:prstGeom prst="rect">
                <a:avLst/>
              </a:prstGeom>
              <a:solidFill>
                <a:srgbClr val="FE33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43">
                <a:extLst>
                  <a:ext uri="{FF2B5EF4-FFF2-40B4-BE49-F238E27FC236}">
                    <a16:creationId xmlns:a16="http://schemas.microsoft.com/office/drawing/2014/main" id="{0B89DCED-5992-8C94-1FC5-C09AC0364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233" y="4180022"/>
                <a:ext cx="849603" cy="292305"/>
              </a:xfrm>
              <a:prstGeom prst="rect">
                <a:avLst/>
              </a:prstGeom>
              <a:solidFill>
                <a:srgbClr val="FEFE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44">
                <a:extLst>
                  <a:ext uri="{FF2B5EF4-FFF2-40B4-BE49-F238E27FC236}">
                    <a16:creationId xmlns:a16="http://schemas.microsoft.com/office/drawing/2014/main" id="{BF582246-78F6-E293-0145-7802B7172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233" y="2824175"/>
                <a:ext cx="565685" cy="292305"/>
              </a:xfrm>
              <a:prstGeom prst="rect">
                <a:avLst/>
              </a:prstGeom>
              <a:solidFill>
                <a:srgbClr val="FE66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45">
                <a:extLst>
                  <a:ext uri="{FF2B5EF4-FFF2-40B4-BE49-F238E27FC236}">
                    <a16:creationId xmlns:a16="http://schemas.microsoft.com/office/drawing/2014/main" id="{9A0A5775-7A51-F984-8A06-DFC26B588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158" y="4631971"/>
                <a:ext cx="544176" cy="292305"/>
              </a:xfrm>
              <a:prstGeom prst="rect">
                <a:avLst/>
              </a:prstGeom>
              <a:solidFill>
                <a:srgbClr val="FEFE4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54">
                <a:extLst>
                  <a:ext uri="{FF2B5EF4-FFF2-40B4-BE49-F238E27FC236}">
                    <a16:creationId xmlns:a16="http://schemas.microsoft.com/office/drawing/2014/main" id="{C54C06FC-6D9E-298E-532B-9883844B6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233" y="5083922"/>
                <a:ext cx="343068" cy="292305"/>
              </a:xfrm>
              <a:prstGeom prst="rect">
                <a:avLst/>
              </a:prstGeom>
              <a:solidFill>
                <a:srgbClr val="FEFEB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7C4EDA1-1D7A-E595-AE0A-9DD649A69024}"/>
                </a:ext>
              </a:extLst>
            </p:cNvPr>
            <p:cNvGrpSpPr/>
            <p:nvPr/>
          </p:nvGrpSpPr>
          <p:grpSpPr>
            <a:xfrm>
              <a:off x="1302177" y="5476854"/>
              <a:ext cx="1290000" cy="342582"/>
              <a:chOff x="3308323" y="5360015"/>
              <a:chExt cx="1904209" cy="360379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F922DB2-5DBA-89DA-F7BD-DA81EF5EDDF4}"/>
                  </a:ext>
                </a:extLst>
              </p:cNvPr>
              <p:cNvGrpSpPr/>
              <p:nvPr/>
            </p:nvGrpSpPr>
            <p:grpSpPr>
              <a:xfrm>
                <a:off x="3308323" y="5360015"/>
                <a:ext cx="1904209" cy="198857"/>
                <a:chOff x="3308323" y="5875338"/>
                <a:chExt cx="1904209" cy="198857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3CA934D-D48C-0339-61E5-3B1100C514C9}"/>
                    </a:ext>
                  </a:extLst>
                </p:cNvPr>
                <p:cNvGrpSpPr/>
                <p:nvPr/>
              </p:nvGrpSpPr>
              <p:grpSpPr>
                <a:xfrm>
                  <a:off x="3351213" y="5875338"/>
                  <a:ext cx="1776413" cy="54864"/>
                  <a:chOff x="3351213" y="5875338"/>
                  <a:chExt cx="1776413" cy="74613"/>
                </a:xfrm>
              </p:grpSpPr>
              <p:sp>
                <p:nvSpPr>
                  <p:cNvPr id="55" name="Line 93">
                    <a:extLst>
                      <a:ext uri="{FF2B5EF4-FFF2-40B4-BE49-F238E27FC236}">
                        <a16:creationId xmlns:a16="http://schemas.microsoft.com/office/drawing/2014/main" id="{C1226DF6-CC50-91ED-5DB1-B414F5490A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51213" y="5875338"/>
                    <a:ext cx="17764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" name="Line 94">
                    <a:extLst>
                      <a:ext uri="{FF2B5EF4-FFF2-40B4-BE49-F238E27FC236}">
                        <a16:creationId xmlns:a16="http://schemas.microsoft.com/office/drawing/2014/main" id="{D3522A45-0806-91CD-ABF5-05EF4E2EE1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1213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Line 95">
                    <a:extLst>
                      <a:ext uri="{FF2B5EF4-FFF2-40B4-BE49-F238E27FC236}">
                        <a16:creationId xmlns:a16="http://schemas.microsoft.com/office/drawing/2014/main" id="{47693925-134E-4D8A-127C-32D18997DB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41763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Line 96">
                    <a:extLst>
                      <a:ext uri="{FF2B5EF4-FFF2-40B4-BE49-F238E27FC236}">
                        <a16:creationId xmlns:a16="http://schemas.microsoft.com/office/drawing/2014/main" id="{849A4D3C-0D2E-B49B-6982-5660049807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5488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" name="Line 97">
                    <a:extLst>
                      <a:ext uri="{FF2B5EF4-FFF2-40B4-BE49-F238E27FC236}">
                        <a16:creationId xmlns:a16="http://schemas.microsoft.com/office/drawing/2014/main" id="{DAACFD67-88C5-70F6-72E6-EF17BCE604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27626" y="5875338"/>
                    <a:ext cx="0" cy="746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4236216-09C4-B00A-9302-020A94C5435A}"/>
                    </a:ext>
                  </a:extLst>
                </p:cNvPr>
                <p:cNvSpPr txBox="1"/>
                <p:nvPr/>
              </p:nvSpPr>
              <p:spPr>
                <a:xfrm>
                  <a:off x="3308323" y="5944688"/>
                  <a:ext cx="85185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0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26FE4FE-E96E-F84F-BBEA-3FEEB7318C5B}"/>
                    </a:ext>
                  </a:extLst>
                </p:cNvPr>
                <p:cNvSpPr txBox="1"/>
                <p:nvPr/>
              </p:nvSpPr>
              <p:spPr>
                <a:xfrm>
                  <a:off x="3900464" y="5944688"/>
                  <a:ext cx="85185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5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939B717-3B93-292D-CBA8-2AFFE8B4A136}"/>
                    </a:ext>
                  </a:extLst>
                </p:cNvPr>
                <p:cNvSpPr txBox="1"/>
                <p:nvPr/>
              </p:nvSpPr>
              <p:spPr>
                <a:xfrm>
                  <a:off x="4450533" y="5944688"/>
                  <a:ext cx="170369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10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7B3A2B5-F589-7502-1312-6825BD6319F8}"/>
                    </a:ext>
                  </a:extLst>
                </p:cNvPr>
                <p:cNvSpPr txBox="1"/>
                <p:nvPr/>
              </p:nvSpPr>
              <p:spPr>
                <a:xfrm>
                  <a:off x="5042163" y="5944688"/>
                  <a:ext cx="170369" cy="129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15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602196-BB54-B79B-3C53-8A5A4D4F2084}"/>
                  </a:ext>
                </a:extLst>
              </p:cNvPr>
              <p:cNvSpPr txBox="1"/>
              <p:nvPr/>
            </p:nvSpPr>
            <p:spPr>
              <a:xfrm>
                <a:off x="3656139" y="5590888"/>
                <a:ext cx="1166558" cy="129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Enrichment Ratio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2A55FEC-A5D6-893D-630B-AC135AB2890D}"/>
              </a:ext>
            </a:extLst>
          </p:cNvPr>
          <p:cNvGrpSpPr/>
          <p:nvPr/>
        </p:nvGrpSpPr>
        <p:grpSpPr>
          <a:xfrm>
            <a:off x="10524287" y="1957267"/>
            <a:ext cx="1467994" cy="3862169"/>
            <a:chOff x="10549884" y="1957267"/>
            <a:chExt cx="1467994" cy="386216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DCC2148-A0EA-69BF-D68D-B5D8F7295805}"/>
                </a:ext>
              </a:extLst>
            </p:cNvPr>
            <p:cNvGrpSpPr/>
            <p:nvPr/>
          </p:nvGrpSpPr>
          <p:grpSpPr>
            <a:xfrm>
              <a:off x="10578380" y="1957267"/>
              <a:ext cx="1439498" cy="3454519"/>
              <a:chOff x="10578380" y="1921707"/>
              <a:chExt cx="1439498" cy="3454519"/>
            </a:xfrm>
          </p:grpSpPr>
          <p:sp>
            <p:nvSpPr>
              <p:cNvPr id="86" name="Freeform 61">
                <a:extLst>
                  <a:ext uri="{FF2B5EF4-FFF2-40B4-BE49-F238E27FC236}">
                    <a16:creationId xmlns:a16="http://schemas.microsoft.com/office/drawing/2014/main" id="{4DF1CB24-92E0-C79F-5300-20B14950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8380" y="2320374"/>
                <a:ext cx="1439498" cy="265183"/>
              </a:xfrm>
              <a:prstGeom prst="rect">
                <a:avLst/>
              </a:prstGeom>
              <a:solidFill>
                <a:srgbClr val="FE2A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62">
                <a:extLst>
                  <a:ext uri="{FF2B5EF4-FFF2-40B4-BE49-F238E27FC236}">
                    <a16:creationId xmlns:a16="http://schemas.microsoft.com/office/drawing/2014/main" id="{610E933A-CDE0-D138-8BEE-BE5D40B6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8380" y="1921707"/>
                <a:ext cx="1305016" cy="265183"/>
              </a:xfrm>
              <a:prstGeom prst="rect">
                <a:avLst/>
              </a:prstGeom>
              <a:solidFill>
                <a:srgbClr val="FE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63">
                <a:extLst>
                  <a:ext uri="{FF2B5EF4-FFF2-40B4-BE49-F238E27FC236}">
                    <a16:creationId xmlns:a16="http://schemas.microsoft.com/office/drawing/2014/main" id="{A86A74AD-3B67-BB96-6251-37584050D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8380" y="2719040"/>
                <a:ext cx="1137182" cy="265183"/>
              </a:xfrm>
              <a:prstGeom prst="rect">
                <a:avLst/>
              </a:prstGeom>
              <a:solidFill>
                <a:srgbClr val="FE55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64">
                <a:extLst>
                  <a:ext uri="{FF2B5EF4-FFF2-40B4-BE49-F238E27FC236}">
                    <a16:creationId xmlns:a16="http://schemas.microsoft.com/office/drawing/2014/main" id="{B9F6BEE0-5921-9AE4-274F-D9E382D26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8380" y="3117708"/>
                <a:ext cx="861763" cy="265183"/>
              </a:xfrm>
              <a:prstGeom prst="rect">
                <a:avLst/>
              </a:prstGeom>
              <a:solidFill>
                <a:srgbClr val="FE8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65">
                <a:extLst>
                  <a:ext uri="{FF2B5EF4-FFF2-40B4-BE49-F238E27FC236}">
                    <a16:creationId xmlns:a16="http://schemas.microsoft.com/office/drawing/2014/main" id="{5DEF63E4-3EB5-DBEF-30A8-7DEF019EE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8380" y="3516374"/>
                <a:ext cx="829487" cy="265183"/>
              </a:xfrm>
              <a:prstGeom prst="rect">
                <a:avLst/>
              </a:prstGeom>
              <a:solidFill>
                <a:srgbClr val="FEA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66">
                <a:extLst>
                  <a:ext uri="{FF2B5EF4-FFF2-40B4-BE49-F238E27FC236}">
                    <a16:creationId xmlns:a16="http://schemas.microsoft.com/office/drawing/2014/main" id="{98AAE1A9-BEB8-832F-2ACE-C3826D4B7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8380" y="3915041"/>
                <a:ext cx="767087" cy="265183"/>
              </a:xfrm>
              <a:prstGeom prst="rect">
                <a:avLst/>
              </a:prstGeom>
              <a:solidFill>
                <a:srgbClr val="FED4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67">
                <a:extLst>
                  <a:ext uri="{FF2B5EF4-FFF2-40B4-BE49-F238E27FC236}">
                    <a16:creationId xmlns:a16="http://schemas.microsoft.com/office/drawing/2014/main" id="{C0656E48-2EFB-A025-D53A-88BEF55F9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8380" y="4313707"/>
                <a:ext cx="653046" cy="265183"/>
              </a:xfrm>
              <a:prstGeom prst="rect">
                <a:avLst/>
              </a:prstGeom>
              <a:solidFill>
                <a:srgbClr val="FEFE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68">
                <a:extLst>
                  <a:ext uri="{FF2B5EF4-FFF2-40B4-BE49-F238E27FC236}">
                    <a16:creationId xmlns:a16="http://schemas.microsoft.com/office/drawing/2014/main" id="{B16C765B-16B9-A101-5258-92B8ADB3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8380" y="4712374"/>
                <a:ext cx="565901" cy="265183"/>
              </a:xfrm>
              <a:prstGeom prst="rect">
                <a:avLst/>
              </a:prstGeom>
              <a:solidFill>
                <a:srgbClr val="FEFE4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5A4E3513-0E87-680A-6A87-83444E413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8380" y="5111043"/>
                <a:ext cx="464771" cy="265183"/>
              </a:xfrm>
              <a:prstGeom prst="rect">
                <a:avLst/>
              </a:prstGeom>
              <a:solidFill>
                <a:srgbClr val="FEFEBE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4713F2D-7117-D148-EB07-0CF91A7421CF}"/>
                </a:ext>
              </a:extLst>
            </p:cNvPr>
            <p:cNvGrpSpPr/>
            <p:nvPr/>
          </p:nvGrpSpPr>
          <p:grpSpPr>
            <a:xfrm>
              <a:off x="10549884" y="5476854"/>
              <a:ext cx="1357869" cy="342582"/>
              <a:chOff x="9660753" y="5360015"/>
              <a:chExt cx="2003626" cy="360379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BD30007-ACEC-7A71-7103-A722194AC030}"/>
                  </a:ext>
                </a:extLst>
              </p:cNvPr>
              <p:cNvGrpSpPr/>
              <p:nvPr/>
            </p:nvGrpSpPr>
            <p:grpSpPr>
              <a:xfrm>
                <a:off x="9702801" y="5360015"/>
                <a:ext cx="1876425" cy="54864"/>
                <a:chOff x="9702801" y="5875338"/>
                <a:chExt cx="1876425" cy="74613"/>
              </a:xfrm>
            </p:grpSpPr>
            <p:sp>
              <p:nvSpPr>
                <p:cNvPr id="79" name="Line 86">
                  <a:extLst>
                    <a:ext uri="{FF2B5EF4-FFF2-40B4-BE49-F238E27FC236}">
                      <a16:creationId xmlns:a16="http://schemas.microsoft.com/office/drawing/2014/main" id="{CF4734D7-082C-A48C-D819-E350ADEAD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02801" y="5875338"/>
                  <a:ext cx="1876425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Line 87">
                  <a:extLst>
                    <a:ext uri="{FF2B5EF4-FFF2-40B4-BE49-F238E27FC236}">
                      <a16:creationId xmlns:a16="http://schemas.microsoft.com/office/drawing/2014/main" id="{8292171F-8012-38BD-B438-31162C64D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02801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Line 88">
                  <a:extLst>
                    <a:ext uri="{FF2B5EF4-FFF2-40B4-BE49-F238E27FC236}">
                      <a16:creationId xmlns:a16="http://schemas.microsoft.com/office/drawing/2014/main" id="{33983A59-E3C3-684F-D0D6-A14F88508E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7451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Line 89">
                  <a:extLst>
                    <a:ext uri="{FF2B5EF4-FFF2-40B4-BE49-F238E27FC236}">
                      <a16:creationId xmlns:a16="http://schemas.microsoft.com/office/drawing/2014/main" id="{C697584F-E825-7578-C634-E2D38DE5D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455276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Line 90">
                  <a:extLst>
                    <a:ext uri="{FF2B5EF4-FFF2-40B4-BE49-F238E27FC236}">
                      <a16:creationId xmlns:a16="http://schemas.microsoft.com/office/drawing/2014/main" id="{D38C6C31-D3FD-D2C7-7F08-14CC87090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829926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Line 91">
                  <a:extLst>
                    <a:ext uri="{FF2B5EF4-FFF2-40B4-BE49-F238E27FC236}">
                      <a16:creationId xmlns:a16="http://schemas.microsoft.com/office/drawing/2014/main" id="{BAB1D364-15E7-23DB-8347-82E5ADFBE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04576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Line 92">
                  <a:extLst>
                    <a:ext uri="{FF2B5EF4-FFF2-40B4-BE49-F238E27FC236}">
                      <a16:creationId xmlns:a16="http://schemas.microsoft.com/office/drawing/2014/main" id="{9DB395CD-6C91-4155-3314-709465ACE3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579226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E7A104F-5447-89F3-E131-93788AD42F7B}"/>
                  </a:ext>
                </a:extLst>
              </p:cNvPr>
              <p:cNvSpPr txBox="1"/>
              <p:nvPr/>
            </p:nvSpPr>
            <p:spPr>
              <a:xfrm>
                <a:off x="10054167" y="5590888"/>
                <a:ext cx="1166112" cy="129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Enrichment Ratio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F574416-BDB5-1845-C967-D74AA7DB714C}"/>
                  </a:ext>
                </a:extLst>
              </p:cNvPr>
              <p:cNvSpPr txBox="1"/>
              <p:nvPr/>
            </p:nvSpPr>
            <p:spPr>
              <a:xfrm>
                <a:off x="9660753" y="5429365"/>
                <a:ext cx="85152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EBB8159-271D-106F-7264-348398D66AF6}"/>
                  </a:ext>
                </a:extLst>
              </p:cNvPr>
              <p:cNvSpPr txBox="1"/>
              <p:nvPr/>
            </p:nvSpPr>
            <p:spPr>
              <a:xfrm>
                <a:off x="10035404" y="5429365"/>
                <a:ext cx="85152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95ED35-539A-E0E4-9006-E41E58AD77B4}"/>
                  </a:ext>
                </a:extLst>
              </p:cNvPr>
              <p:cNvSpPr txBox="1"/>
              <p:nvPr/>
            </p:nvSpPr>
            <p:spPr>
              <a:xfrm>
                <a:off x="10413748" y="5429365"/>
                <a:ext cx="85152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3B64594-1509-653B-6A96-8C683EDF5C03}"/>
                  </a:ext>
                </a:extLst>
              </p:cNvPr>
              <p:cNvSpPr txBox="1"/>
              <p:nvPr/>
            </p:nvSpPr>
            <p:spPr>
              <a:xfrm>
                <a:off x="10786291" y="5429365"/>
                <a:ext cx="85152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6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8EB5B7C-FB6E-A1A6-116B-867178C03478}"/>
                  </a:ext>
                </a:extLst>
              </p:cNvPr>
              <p:cNvSpPr txBox="1"/>
              <p:nvPr/>
            </p:nvSpPr>
            <p:spPr>
              <a:xfrm>
                <a:off x="11162000" y="5429365"/>
                <a:ext cx="85152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8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601FAA5-E39D-7DE6-C619-4D4C293F93CF}"/>
                  </a:ext>
                </a:extLst>
              </p:cNvPr>
              <p:cNvSpPr txBox="1"/>
              <p:nvPr/>
            </p:nvSpPr>
            <p:spPr>
              <a:xfrm>
                <a:off x="11494075" y="5429365"/>
                <a:ext cx="170304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10</a:t>
                </a: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70F7DC0B-14E7-389B-AB24-1A5B2FF4B8BC}"/>
              </a:ext>
            </a:extLst>
          </p:cNvPr>
          <p:cNvSpPr txBox="1"/>
          <p:nvPr/>
        </p:nvSpPr>
        <p:spPr>
          <a:xfrm>
            <a:off x="-1" y="1380185"/>
            <a:ext cx="2817814" cy="461665"/>
          </a:xfrm>
          <a:prstGeom prst="rect">
            <a:avLst/>
          </a:prstGeom>
          <a:solidFill>
            <a:srgbClr val="EBBE6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Time to 1st Rebound to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Plasma HIV-1 RNA of 200 c/mL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203E8E4-E58A-87F1-5E7F-29AC56127239}"/>
              </a:ext>
            </a:extLst>
          </p:cNvPr>
          <p:cNvSpPr txBox="1"/>
          <p:nvPr/>
        </p:nvSpPr>
        <p:spPr>
          <a:xfrm>
            <a:off x="2811213" y="1380185"/>
            <a:ext cx="3528538" cy="461665"/>
          </a:xfrm>
          <a:prstGeom prst="rect">
            <a:avLst/>
          </a:prstGeom>
          <a:solidFill>
            <a:srgbClr val="DB7D5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Time to 1st Rebound to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Plasma HIV-1 RNA of 1000 c/mL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72E3FF8-5652-1B66-CE9F-53A4EAECC5A8}"/>
              </a:ext>
            </a:extLst>
          </p:cNvPr>
          <p:cNvSpPr/>
          <p:nvPr/>
        </p:nvSpPr>
        <p:spPr>
          <a:xfrm>
            <a:off x="6339751" y="1380185"/>
            <a:ext cx="2807208" cy="461665"/>
          </a:xfrm>
          <a:prstGeom prst="rect">
            <a:avLst/>
          </a:prstGeom>
          <a:solidFill>
            <a:srgbClr val="5CB4AB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Duration of Plasma HIV-1 RNA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≤400 c/mL During ATI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66E336B-81A0-FD7F-E0C4-6C4E635D0004}"/>
              </a:ext>
            </a:extLst>
          </p:cNvPr>
          <p:cNvSpPr/>
          <p:nvPr/>
        </p:nvSpPr>
        <p:spPr>
          <a:xfrm>
            <a:off x="9142318" y="1380183"/>
            <a:ext cx="3049681" cy="461665"/>
          </a:xfrm>
          <a:prstGeom prst="rect">
            <a:avLst/>
          </a:prstGeom>
          <a:solidFill>
            <a:srgbClr val="707174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</a:rPr>
              <a:t>Change in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</a:rPr>
              <a:t>IPDA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</a:rPr>
              <a:t> From Baseline</a:t>
            </a:r>
          </a:p>
          <a:p>
            <a:pPr marL="0" marR="0" lvl="0" indent="0" algn="ctr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16AC0C7-35DB-3F4F-9365-E3A0DF6C26F3}"/>
              </a:ext>
            </a:extLst>
          </p:cNvPr>
          <p:cNvGrpSpPr/>
          <p:nvPr/>
        </p:nvGrpSpPr>
        <p:grpSpPr>
          <a:xfrm>
            <a:off x="7628136" y="2273717"/>
            <a:ext cx="1467996" cy="3545719"/>
            <a:chOff x="7471796" y="2273717"/>
            <a:chExt cx="1467996" cy="354571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220F4E7-7B2C-8DEF-1DCA-90B9FE811A68}"/>
                </a:ext>
              </a:extLst>
            </p:cNvPr>
            <p:cNvGrpSpPr/>
            <p:nvPr/>
          </p:nvGrpSpPr>
          <p:grpSpPr>
            <a:xfrm>
              <a:off x="7498499" y="2273717"/>
              <a:ext cx="1441293" cy="2815756"/>
              <a:chOff x="7498499" y="2238157"/>
              <a:chExt cx="1441293" cy="2815756"/>
            </a:xfrm>
          </p:grpSpPr>
          <p:sp>
            <p:nvSpPr>
              <p:cNvPr id="113" name="Freeform 55">
                <a:extLst>
                  <a:ext uri="{FF2B5EF4-FFF2-40B4-BE49-F238E27FC236}">
                    <a16:creationId xmlns:a16="http://schemas.microsoft.com/office/drawing/2014/main" id="{FB0A5DBC-91DF-3DB0-4E5D-CAE8824DF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499" y="2238157"/>
                <a:ext cx="1441293" cy="430472"/>
              </a:xfrm>
              <a:prstGeom prst="rect">
                <a:avLst/>
              </a:prstGeom>
              <a:solidFill>
                <a:srgbClr val="FE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56">
                <a:extLst>
                  <a:ext uri="{FF2B5EF4-FFF2-40B4-BE49-F238E27FC236}">
                    <a16:creationId xmlns:a16="http://schemas.microsoft.com/office/drawing/2014/main" id="{FB6E9B9A-9948-113A-E759-F8536667E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650" y="3430799"/>
                <a:ext cx="702362" cy="430472"/>
              </a:xfrm>
              <a:prstGeom prst="rect">
                <a:avLst/>
              </a:prstGeom>
              <a:solidFill>
                <a:srgbClr val="FE8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57">
                <a:extLst>
                  <a:ext uri="{FF2B5EF4-FFF2-40B4-BE49-F238E27FC236}">
                    <a16:creationId xmlns:a16="http://schemas.microsoft.com/office/drawing/2014/main" id="{13E44735-782F-DB5A-9B50-AE4B66D69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0650" y="4623441"/>
                <a:ext cx="604483" cy="430472"/>
              </a:xfrm>
              <a:prstGeom prst="rect">
                <a:avLst/>
              </a:prstGeom>
              <a:solidFill>
                <a:srgbClr val="FEFE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3B0A373-3707-5C79-4687-BC4DDB17A0B4}"/>
                </a:ext>
              </a:extLst>
            </p:cNvPr>
            <p:cNvGrpSpPr/>
            <p:nvPr/>
          </p:nvGrpSpPr>
          <p:grpSpPr>
            <a:xfrm>
              <a:off x="7471796" y="5476854"/>
              <a:ext cx="1215938" cy="342582"/>
              <a:chOff x="6440759" y="5360015"/>
              <a:chExt cx="1794640" cy="360379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8F00D26-657E-9A01-E4ED-F1A6062D7A36}"/>
                  </a:ext>
                </a:extLst>
              </p:cNvPr>
              <p:cNvGrpSpPr/>
              <p:nvPr/>
            </p:nvGrpSpPr>
            <p:grpSpPr>
              <a:xfrm>
                <a:off x="6483351" y="5360015"/>
                <a:ext cx="1666875" cy="54864"/>
                <a:chOff x="6483351" y="5875338"/>
                <a:chExt cx="1666875" cy="74613"/>
              </a:xfrm>
            </p:grpSpPr>
            <p:sp>
              <p:nvSpPr>
                <p:cNvPr id="108" name="Line 98">
                  <a:extLst>
                    <a:ext uri="{FF2B5EF4-FFF2-40B4-BE49-F238E27FC236}">
                      <a16:creationId xmlns:a16="http://schemas.microsoft.com/office/drawing/2014/main" id="{503D5D53-8055-609A-A671-06CDDCD48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83351" y="5875338"/>
                  <a:ext cx="1666875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Line 99">
                  <a:extLst>
                    <a:ext uri="{FF2B5EF4-FFF2-40B4-BE49-F238E27FC236}">
                      <a16:creationId xmlns:a16="http://schemas.microsoft.com/office/drawing/2014/main" id="{87FBD064-F8CC-264C-E59F-C5444314F2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83351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Line 100">
                  <a:extLst>
                    <a:ext uri="{FF2B5EF4-FFF2-40B4-BE49-F238E27FC236}">
                      <a16:creationId xmlns:a16="http://schemas.microsoft.com/office/drawing/2014/main" id="{C65A4F15-2F7C-5272-3971-3C534AC30F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38976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Line 101">
                  <a:extLst>
                    <a:ext uri="{FF2B5EF4-FFF2-40B4-BE49-F238E27FC236}">
                      <a16:creationId xmlns:a16="http://schemas.microsoft.com/office/drawing/2014/main" id="{3AECD18B-242A-2A8F-600F-D8132F5CE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94601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Line 102">
                  <a:extLst>
                    <a:ext uri="{FF2B5EF4-FFF2-40B4-BE49-F238E27FC236}">
                      <a16:creationId xmlns:a16="http://schemas.microsoft.com/office/drawing/2014/main" id="{8196CA0A-2D39-7FE4-9AFA-2D3E210A94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50226" y="5875338"/>
                  <a:ext cx="0" cy="7461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1CFFD71-E1BD-A9A2-42BF-2433E52209DA}"/>
                  </a:ext>
                </a:extLst>
              </p:cNvPr>
              <p:cNvSpPr txBox="1"/>
              <p:nvPr/>
            </p:nvSpPr>
            <p:spPr>
              <a:xfrm>
                <a:off x="6733589" y="5590888"/>
                <a:ext cx="1166400" cy="129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Enrichment Ratio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FF80BF5-E50B-6D1F-4086-540489922916}"/>
                  </a:ext>
                </a:extLst>
              </p:cNvPr>
              <p:cNvSpPr txBox="1"/>
              <p:nvPr/>
            </p:nvSpPr>
            <p:spPr>
              <a:xfrm>
                <a:off x="6440759" y="5429365"/>
                <a:ext cx="85173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0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C21E01A-775B-0724-6D24-E5AB5AE39689}"/>
                  </a:ext>
                </a:extLst>
              </p:cNvPr>
              <p:cNvSpPr txBox="1"/>
              <p:nvPr/>
            </p:nvSpPr>
            <p:spPr>
              <a:xfrm>
                <a:off x="6996382" y="5429365"/>
                <a:ext cx="85173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5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617205D-1429-506F-8A5F-15263AB4AB2C}"/>
                  </a:ext>
                </a:extLst>
              </p:cNvPr>
              <p:cNvSpPr txBox="1"/>
              <p:nvPr/>
            </p:nvSpPr>
            <p:spPr>
              <a:xfrm>
                <a:off x="7508350" y="5429365"/>
                <a:ext cx="170346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10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9D1635E-3177-4EA2-E27E-E7C3873A5660}"/>
                  </a:ext>
                </a:extLst>
              </p:cNvPr>
              <p:cNvSpPr txBox="1"/>
              <p:nvPr/>
            </p:nvSpPr>
            <p:spPr>
              <a:xfrm>
                <a:off x="8065053" y="5429365"/>
                <a:ext cx="170346" cy="129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15</a:t>
                </a:r>
              </a:p>
            </p:txBody>
          </p:sp>
        </p:grp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C7E9941-9803-E71D-3A58-F01DBC3FE5C0}"/>
              </a:ext>
            </a:extLst>
          </p:cNvPr>
          <p:cNvSpPr/>
          <p:nvPr/>
        </p:nvSpPr>
        <p:spPr>
          <a:xfrm>
            <a:off x="710069" y="5979576"/>
            <a:ext cx="99437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Associated with delayed HIV rebounds in previous report                                  Associated with accelerated immune recovery                         Associated with protein synthesis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3BC01DD-431D-7FCF-3EB2-5731896B2EA5}"/>
              </a:ext>
            </a:extLst>
          </p:cNvPr>
          <p:cNvSpPr txBox="1"/>
          <p:nvPr/>
        </p:nvSpPr>
        <p:spPr>
          <a:xfrm>
            <a:off x="11804892" y="5278229"/>
            <a:ext cx="264496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2e-01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D1C2F4F-556D-ABFB-775E-D82D567CA878}"/>
              </a:ext>
            </a:extLst>
          </p:cNvPr>
          <p:cNvSpPr txBox="1"/>
          <p:nvPr/>
        </p:nvSpPr>
        <p:spPr>
          <a:xfrm>
            <a:off x="11804892" y="4758164"/>
            <a:ext cx="264496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1e-01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14BD34F-FB0D-FD8A-6302-1A61C0A55369}"/>
              </a:ext>
            </a:extLst>
          </p:cNvPr>
          <p:cNvSpPr txBox="1"/>
          <p:nvPr/>
        </p:nvSpPr>
        <p:spPr>
          <a:xfrm>
            <a:off x="11804892" y="4238098"/>
            <a:ext cx="264496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1e-02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22C63BB-9C73-A5EE-E2AE-7F22F6E00CE0}"/>
              </a:ext>
            </a:extLst>
          </p:cNvPr>
          <p:cNvSpPr txBox="1"/>
          <p:nvPr/>
        </p:nvSpPr>
        <p:spPr>
          <a:xfrm>
            <a:off x="11690540" y="4101905"/>
            <a:ext cx="338234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p-value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3C8E19C-6775-62D3-56C3-EB128E731A5F}"/>
              </a:ext>
            </a:extLst>
          </p:cNvPr>
          <p:cNvGrpSpPr/>
          <p:nvPr/>
        </p:nvGrpSpPr>
        <p:grpSpPr>
          <a:xfrm>
            <a:off x="11674429" y="4296318"/>
            <a:ext cx="91440" cy="1081229"/>
            <a:chOff x="11595170" y="3155412"/>
            <a:chExt cx="137160" cy="1289579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CDFEB5C-B40D-FE54-A661-AFD8593F559E}"/>
                </a:ext>
              </a:extLst>
            </p:cNvPr>
            <p:cNvGrpSpPr/>
            <p:nvPr/>
          </p:nvGrpSpPr>
          <p:grpSpPr>
            <a:xfrm>
              <a:off x="11595170" y="3155412"/>
              <a:ext cx="137160" cy="1289579"/>
              <a:chOff x="12080876" y="2274885"/>
              <a:chExt cx="137160" cy="2046284"/>
            </a:xfrm>
          </p:grpSpPr>
          <p:sp>
            <p:nvSpPr>
              <p:cNvPr id="125" name="Freeform 69">
                <a:extLst>
                  <a:ext uri="{FF2B5EF4-FFF2-40B4-BE49-F238E27FC236}">
                    <a16:creationId xmlns:a16="http://schemas.microsoft.com/office/drawing/2014/main" id="{546EFC97-F12B-1D22-580D-B86FBCF3F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76" y="4071931"/>
                <a:ext cx="137160" cy="249238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70">
                <a:extLst>
                  <a:ext uri="{FF2B5EF4-FFF2-40B4-BE49-F238E27FC236}">
                    <a16:creationId xmlns:a16="http://schemas.microsoft.com/office/drawing/2014/main" id="{2CC9FDB6-9DB2-EEFF-DC5A-0943E475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76" y="2492371"/>
                <a:ext cx="137160" cy="228600"/>
              </a:xfrm>
              <a:prstGeom prst="rect">
                <a:avLst/>
              </a:prstGeom>
              <a:solidFill>
                <a:srgbClr val="F22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71">
                <a:extLst>
                  <a:ext uri="{FF2B5EF4-FFF2-40B4-BE49-F238E27FC236}">
                    <a16:creationId xmlns:a16="http://schemas.microsoft.com/office/drawing/2014/main" id="{7DE6DFD4-E6C1-3C0F-7C0C-E1F92C594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76" y="3397245"/>
                <a:ext cx="137160" cy="228600"/>
              </a:xfrm>
              <a:prstGeom prst="rect">
                <a:avLst/>
              </a:prstGeom>
              <a:solidFill>
                <a:srgbClr val="FF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72">
                <a:extLst>
                  <a:ext uri="{FF2B5EF4-FFF2-40B4-BE49-F238E27FC236}">
                    <a16:creationId xmlns:a16="http://schemas.microsoft.com/office/drawing/2014/main" id="{CDDFF22B-9DD3-4DC0-C742-75FAC6EC2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76" y="3843333"/>
                <a:ext cx="137160" cy="228600"/>
              </a:xfrm>
              <a:prstGeom prst="rect">
                <a:avLst/>
              </a:prstGeom>
              <a:solidFill>
                <a:srgbClr val="FEF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73">
                <a:extLst>
                  <a:ext uri="{FF2B5EF4-FFF2-40B4-BE49-F238E27FC236}">
                    <a16:creationId xmlns:a16="http://schemas.microsoft.com/office/drawing/2014/main" id="{33ED89E6-56AA-4375-D6BA-E001D0DB0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76" y="2720972"/>
                <a:ext cx="137160" cy="228600"/>
              </a:xfrm>
              <a:prstGeom prst="rect">
                <a:avLst/>
              </a:prstGeom>
              <a:solidFill>
                <a:srgbClr val="FE5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74">
                <a:extLst>
                  <a:ext uri="{FF2B5EF4-FFF2-40B4-BE49-F238E27FC236}">
                    <a16:creationId xmlns:a16="http://schemas.microsoft.com/office/drawing/2014/main" id="{D27BD84A-6357-E972-DF21-677D2B2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76" y="3168645"/>
                <a:ext cx="137160" cy="228600"/>
              </a:xfrm>
              <a:prstGeom prst="rect">
                <a:avLst/>
              </a:prstGeom>
              <a:solidFill>
                <a:srgbClr val="FE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75">
                <a:extLst>
                  <a:ext uri="{FF2B5EF4-FFF2-40B4-BE49-F238E27FC236}">
                    <a16:creationId xmlns:a16="http://schemas.microsoft.com/office/drawing/2014/main" id="{4E35ABED-CE8F-3CEE-0A30-341FD29C8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76" y="2274885"/>
                <a:ext cx="137160" cy="217488"/>
              </a:xfrm>
              <a:prstGeom prst="rect">
                <a:avLst/>
              </a:prstGeom>
              <a:solidFill>
                <a:srgbClr val="F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76">
                <a:extLst>
                  <a:ext uri="{FF2B5EF4-FFF2-40B4-BE49-F238E27FC236}">
                    <a16:creationId xmlns:a16="http://schemas.microsoft.com/office/drawing/2014/main" id="{86FC2526-ACC7-35E2-C8F0-2ABB75221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76" y="2949570"/>
                <a:ext cx="137160" cy="219075"/>
              </a:xfrm>
              <a:prstGeom prst="rect">
                <a:avLst/>
              </a:prstGeom>
              <a:solidFill>
                <a:srgbClr val="FE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77">
                <a:extLst>
                  <a:ext uri="{FF2B5EF4-FFF2-40B4-BE49-F238E27FC236}">
                    <a16:creationId xmlns:a16="http://schemas.microsoft.com/office/drawing/2014/main" id="{E3637AEF-5E2B-3267-FF17-F2878B2D5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76" y="3625850"/>
                <a:ext cx="137160" cy="217488"/>
              </a:xfrm>
              <a:prstGeom prst="rect">
                <a:avLst/>
              </a:prstGeom>
              <a:solidFill>
                <a:srgbClr val="FEF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0652FC4-9E99-63D2-C19C-18EB4F4B400F}"/>
                </a:ext>
              </a:extLst>
            </p:cNvPr>
            <p:cNvSpPr/>
            <p:nvPr/>
          </p:nvSpPr>
          <p:spPr>
            <a:xfrm>
              <a:off x="11595170" y="3155413"/>
              <a:ext cx="137160" cy="1289578"/>
            </a:xfrm>
            <a:prstGeom prst="rect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4" name="panto 1">
            <a:extLst>
              <a:ext uri="{FF2B5EF4-FFF2-40B4-BE49-F238E27FC236}">
                <a16:creationId xmlns:a16="http://schemas.microsoft.com/office/drawing/2014/main" id="{A4E32DEE-BE9B-CD54-9AE4-278212E7950C}"/>
              </a:ext>
            </a:extLst>
          </p:cNvPr>
          <p:cNvSpPr/>
          <p:nvPr/>
        </p:nvSpPr>
        <p:spPr>
          <a:xfrm>
            <a:off x="311150" y="1911811"/>
            <a:ext cx="2495065" cy="393919"/>
          </a:xfrm>
          <a:prstGeom prst="rect">
            <a:avLst/>
          </a:prstGeom>
          <a:noFill/>
          <a:ln w="19050" cap="flat" cmpd="sng" algn="ctr">
            <a:solidFill>
              <a:srgbClr val="85CFE8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5" name="panto 2">
            <a:extLst>
              <a:ext uri="{FF2B5EF4-FFF2-40B4-BE49-F238E27FC236}">
                <a16:creationId xmlns:a16="http://schemas.microsoft.com/office/drawing/2014/main" id="{0D142AE2-00A5-6C3E-B392-78EF4052F0D2}"/>
              </a:ext>
            </a:extLst>
          </p:cNvPr>
          <p:cNvSpPr/>
          <p:nvPr/>
        </p:nvSpPr>
        <p:spPr>
          <a:xfrm>
            <a:off x="3178178" y="3998103"/>
            <a:ext cx="1932694" cy="201168"/>
          </a:xfrm>
          <a:prstGeom prst="rect">
            <a:avLst/>
          </a:prstGeom>
          <a:noFill/>
          <a:ln w="19050" cap="flat" cmpd="sng" algn="ctr">
            <a:solidFill>
              <a:srgbClr val="85CFE8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6" name="panto 3">
            <a:extLst>
              <a:ext uri="{FF2B5EF4-FFF2-40B4-BE49-F238E27FC236}">
                <a16:creationId xmlns:a16="http://schemas.microsoft.com/office/drawing/2014/main" id="{3141E389-0E33-A7C5-4411-48F34C1CCFCD}"/>
              </a:ext>
            </a:extLst>
          </p:cNvPr>
          <p:cNvSpPr/>
          <p:nvPr/>
        </p:nvSpPr>
        <p:spPr>
          <a:xfrm>
            <a:off x="9545825" y="2704649"/>
            <a:ext cx="2196053" cy="375955"/>
          </a:xfrm>
          <a:prstGeom prst="rect">
            <a:avLst/>
          </a:prstGeom>
          <a:noFill/>
          <a:ln w="19050" cap="flat" cmpd="sng" algn="ctr">
            <a:solidFill>
              <a:srgbClr val="85CFE8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0746C02-0994-9454-82D9-BAA31DFDF36B}"/>
              </a:ext>
            </a:extLst>
          </p:cNvPr>
          <p:cNvSpPr/>
          <p:nvPr/>
        </p:nvSpPr>
        <p:spPr>
          <a:xfrm>
            <a:off x="709434" y="5984875"/>
            <a:ext cx="3323644" cy="235623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beta 1">
            <a:extLst>
              <a:ext uri="{FF2B5EF4-FFF2-40B4-BE49-F238E27FC236}">
                <a16:creationId xmlns:a16="http://schemas.microsoft.com/office/drawing/2014/main" id="{CCB2C294-51B2-5E54-6588-BB2C1F63C9E0}"/>
              </a:ext>
            </a:extLst>
          </p:cNvPr>
          <p:cNvSpPr/>
          <p:nvPr/>
        </p:nvSpPr>
        <p:spPr>
          <a:xfrm>
            <a:off x="536575" y="2360908"/>
            <a:ext cx="2134668" cy="393919"/>
          </a:xfrm>
          <a:prstGeom prst="rect">
            <a:avLst/>
          </a:prstGeom>
          <a:noFill/>
          <a:ln w="19050" cap="flat" cmpd="sng" algn="ctr">
            <a:solidFill>
              <a:srgbClr val="85CFE8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" name="aminoacyl 1">
            <a:extLst>
              <a:ext uri="{FF2B5EF4-FFF2-40B4-BE49-F238E27FC236}">
                <a16:creationId xmlns:a16="http://schemas.microsoft.com/office/drawing/2014/main" id="{70E7CAE7-DF80-4F5E-7F69-5757CCDAC923}"/>
              </a:ext>
            </a:extLst>
          </p:cNvPr>
          <p:cNvSpPr/>
          <p:nvPr/>
        </p:nvSpPr>
        <p:spPr>
          <a:xfrm>
            <a:off x="342363" y="2808928"/>
            <a:ext cx="1595837" cy="393919"/>
          </a:xfrm>
          <a:prstGeom prst="rect">
            <a:avLst/>
          </a:prstGeom>
          <a:noFill/>
          <a:ln w="19050" cap="flat" cmpd="sng" algn="ctr">
            <a:solidFill>
              <a:srgbClr val="8A3F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" name="histidine 1">
            <a:extLst>
              <a:ext uri="{FF2B5EF4-FFF2-40B4-BE49-F238E27FC236}">
                <a16:creationId xmlns:a16="http://schemas.microsoft.com/office/drawing/2014/main" id="{07812AF5-9A09-6BB1-DC01-BD8A3430BAC2}"/>
              </a:ext>
            </a:extLst>
          </p:cNvPr>
          <p:cNvSpPr/>
          <p:nvPr/>
        </p:nvSpPr>
        <p:spPr>
          <a:xfrm>
            <a:off x="590549" y="4169101"/>
            <a:ext cx="1622039" cy="393919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histidine 2">
            <a:extLst>
              <a:ext uri="{FF2B5EF4-FFF2-40B4-BE49-F238E27FC236}">
                <a16:creationId xmlns:a16="http://schemas.microsoft.com/office/drawing/2014/main" id="{A00C2AC5-1899-5364-CCB5-3B2D6AB8AF40}"/>
              </a:ext>
            </a:extLst>
          </p:cNvPr>
          <p:cNvSpPr/>
          <p:nvPr/>
        </p:nvSpPr>
        <p:spPr>
          <a:xfrm>
            <a:off x="3696020" y="1912427"/>
            <a:ext cx="2023181" cy="216310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" name="aminoacyl 2">
            <a:extLst>
              <a:ext uri="{FF2B5EF4-FFF2-40B4-BE49-F238E27FC236}">
                <a16:creationId xmlns:a16="http://schemas.microsoft.com/office/drawing/2014/main" id="{2E3290E2-6825-F01A-7D08-9E371071F7A8}"/>
              </a:ext>
            </a:extLst>
          </p:cNvPr>
          <p:cNvSpPr/>
          <p:nvPr/>
        </p:nvSpPr>
        <p:spPr>
          <a:xfrm>
            <a:off x="3264870" y="2328457"/>
            <a:ext cx="1908418" cy="216310"/>
          </a:xfrm>
          <a:prstGeom prst="rect">
            <a:avLst/>
          </a:prstGeom>
          <a:noFill/>
          <a:ln w="19050" cap="flat" cmpd="sng" algn="ctr">
            <a:solidFill>
              <a:srgbClr val="8A3F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beta 2">
            <a:extLst>
              <a:ext uri="{FF2B5EF4-FFF2-40B4-BE49-F238E27FC236}">
                <a16:creationId xmlns:a16="http://schemas.microsoft.com/office/drawing/2014/main" id="{C3429374-5070-D6C0-40A3-826030279C3A}"/>
              </a:ext>
            </a:extLst>
          </p:cNvPr>
          <p:cNvSpPr/>
          <p:nvPr/>
        </p:nvSpPr>
        <p:spPr>
          <a:xfrm>
            <a:off x="3513025" y="2747662"/>
            <a:ext cx="1805033" cy="216310"/>
          </a:xfrm>
          <a:prstGeom prst="rect">
            <a:avLst/>
          </a:prstGeom>
          <a:noFill/>
          <a:ln w="19050" cap="flat" cmpd="sng" algn="ctr">
            <a:solidFill>
              <a:srgbClr val="85CFE8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" name="glutathione 1">
            <a:extLst>
              <a:ext uri="{FF2B5EF4-FFF2-40B4-BE49-F238E27FC236}">
                <a16:creationId xmlns:a16="http://schemas.microsoft.com/office/drawing/2014/main" id="{40110465-332C-647A-EFB1-894B443D44D3}"/>
              </a:ext>
            </a:extLst>
          </p:cNvPr>
          <p:cNvSpPr/>
          <p:nvPr/>
        </p:nvSpPr>
        <p:spPr>
          <a:xfrm>
            <a:off x="3559175" y="4612873"/>
            <a:ext cx="1482241" cy="216310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arginine 1">
            <a:extLst>
              <a:ext uri="{FF2B5EF4-FFF2-40B4-BE49-F238E27FC236}">
                <a16:creationId xmlns:a16="http://schemas.microsoft.com/office/drawing/2014/main" id="{82A7179B-4DFF-9AA1-BC7F-C4EFBA66827E}"/>
              </a:ext>
            </a:extLst>
          </p:cNvPr>
          <p:cNvSpPr/>
          <p:nvPr/>
        </p:nvSpPr>
        <p:spPr>
          <a:xfrm>
            <a:off x="3333753" y="5243198"/>
            <a:ext cx="1661514" cy="199588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" name="histidine 3">
            <a:extLst>
              <a:ext uri="{FF2B5EF4-FFF2-40B4-BE49-F238E27FC236}">
                <a16:creationId xmlns:a16="http://schemas.microsoft.com/office/drawing/2014/main" id="{F9B242DF-044D-3A57-9DEA-168CDE1AC7F4}"/>
              </a:ext>
            </a:extLst>
          </p:cNvPr>
          <p:cNvSpPr/>
          <p:nvPr/>
        </p:nvSpPr>
        <p:spPr>
          <a:xfrm>
            <a:off x="6949611" y="2219409"/>
            <a:ext cx="2200019" cy="535189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7" name="arginine 2">
            <a:extLst>
              <a:ext uri="{FF2B5EF4-FFF2-40B4-BE49-F238E27FC236}">
                <a16:creationId xmlns:a16="http://schemas.microsoft.com/office/drawing/2014/main" id="{6462A93A-40EF-ABD5-509A-9CBF7BB45DA4}"/>
              </a:ext>
            </a:extLst>
          </p:cNvPr>
          <p:cNvSpPr/>
          <p:nvPr/>
        </p:nvSpPr>
        <p:spPr>
          <a:xfrm>
            <a:off x="6949612" y="4606642"/>
            <a:ext cx="1401858" cy="535189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glutathione 2">
            <a:extLst>
              <a:ext uri="{FF2B5EF4-FFF2-40B4-BE49-F238E27FC236}">
                <a16:creationId xmlns:a16="http://schemas.microsoft.com/office/drawing/2014/main" id="{6C137070-F1E6-072A-8C73-CE2DB4875517}"/>
              </a:ext>
            </a:extLst>
          </p:cNvPr>
          <p:cNvSpPr/>
          <p:nvPr/>
        </p:nvSpPr>
        <p:spPr>
          <a:xfrm>
            <a:off x="9819078" y="3894780"/>
            <a:ext cx="1562722" cy="375955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arginine 3">
            <a:extLst>
              <a:ext uri="{FF2B5EF4-FFF2-40B4-BE49-F238E27FC236}">
                <a16:creationId xmlns:a16="http://schemas.microsoft.com/office/drawing/2014/main" id="{F86B5331-B2AF-734D-C0E8-9DD7712FC3E4}"/>
              </a:ext>
            </a:extLst>
          </p:cNvPr>
          <p:cNvSpPr/>
          <p:nvPr/>
        </p:nvSpPr>
        <p:spPr>
          <a:xfrm>
            <a:off x="9627956" y="4692547"/>
            <a:ext cx="1562722" cy="375955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4D4EB1A-D896-A889-C54F-2CF679E1075A}"/>
              </a:ext>
            </a:extLst>
          </p:cNvPr>
          <p:cNvSpPr/>
          <p:nvPr/>
        </p:nvSpPr>
        <p:spPr>
          <a:xfrm>
            <a:off x="5051644" y="5984875"/>
            <a:ext cx="2774896" cy="235623"/>
          </a:xfrm>
          <a:prstGeom prst="rect">
            <a:avLst/>
          </a:prstGeom>
          <a:noFill/>
          <a:ln w="19050" cap="flat" cmpd="sng" algn="ctr">
            <a:solidFill>
              <a:srgbClr val="85CFE8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43786F7-433A-907B-05B6-30AB8FAE019D}"/>
              </a:ext>
            </a:extLst>
          </p:cNvPr>
          <p:cNvSpPr/>
          <p:nvPr/>
        </p:nvSpPr>
        <p:spPr>
          <a:xfrm>
            <a:off x="8541029" y="5984875"/>
            <a:ext cx="1983258" cy="235623"/>
          </a:xfrm>
          <a:prstGeom prst="rect">
            <a:avLst/>
          </a:prstGeom>
          <a:noFill/>
          <a:ln w="19050" cap="flat" cmpd="sng" algn="ctr">
            <a:solidFill>
              <a:srgbClr val="8A3F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E95373F-619F-1237-752D-1F7A09EED87E}"/>
              </a:ext>
            </a:extLst>
          </p:cNvPr>
          <p:cNvGrpSpPr/>
          <p:nvPr/>
        </p:nvGrpSpPr>
        <p:grpSpPr>
          <a:xfrm>
            <a:off x="2420245" y="4140469"/>
            <a:ext cx="381087" cy="1304880"/>
            <a:chOff x="-1587617" y="2137255"/>
            <a:chExt cx="381087" cy="1563122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5C9A730-40AA-29C7-6354-DBBFED5862C6}"/>
                </a:ext>
              </a:extLst>
            </p:cNvPr>
            <p:cNvSpPr txBox="1"/>
            <p:nvPr/>
          </p:nvSpPr>
          <p:spPr>
            <a:xfrm>
              <a:off x="-1471026" y="3577266"/>
              <a:ext cx="26449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2e-01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516A8C3-9B01-C4D6-3935-721292DDF4AD}"/>
                </a:ext>
              </a:extLst>
            </p:cNvPr>
            <p:cNvSpPr txBox="1"/>
            <p:nvPr/>
          </p:nvSpPr>
          <p:spPr>
            <a:xfrm>
              <a:off x="-1471026" y="2922971"/>
              <a:ext cx="26449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1e-01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98BA59E-C281-16AA-6CC3-712769518967}"/>
                </a:ext>
              </a:extLst>
            </p:cNvPr>
            <p:cNvSpPr txBox="1"/>
            <p:nvPr/>
          </p:nvSpPr>
          <p:spPr>
            <a:xfrm>
              <a:off x="-1471026" y="2281320"/>
              <a:ext cx="26449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5e-03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95CE336-886F-F4B9-5429-8536140AF429}"/>
                </a:ext>
              </a:extLst>
            </p:cNvPr>
            <p:cNvSpPr txBox="1"/>
            <p:nvPr/>
          </p:nvSpPr>
          <p:spPr>
            <a:xfrm>
              <a:off x="-1583379" y="2137255"/>
              <a:ext cx="338234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p-value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64C8AFE-2E0B-CC10-2D51-E4826993067B}"/>
                </a:ext>
              </a:extLst>
            </p:cNvPr>
            <p:cNvGrpSpPr/>
            <p:nvPr/>
          </p:nvGrpSpPr>
          <p:grpSpPr>
            <a:xfrm>
              <a:off x="-1587617" y="2349244"/>
              <a:ext cx="91440" cy="1289088"/>
              <a:chOff x="11595170" y="3155412"/>
              <a:chExt cx="137160" cy="113250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94B065C-1DE6-AD48-052F-20BDF86CDE23}"/>
                  </a:ext>
                </a:extLst>
              </p:cNvPr>
              <p:cNvGrpSpPr/>
              <p:nvPr/>
            </p:nvGrpSpPr>
            <p:grpSpPr>
              <a:xfrm>
                <a:off x="11595170" y="3155412"/>
                <a:ext cx="137160" cy="1132509"/>
                <a:chOff x="12080876" y="2274885"/>
                <a:chExt cx="137160" cy="1797048"/>
              </a:xfrm>
            </p:grpSpPr>
            <p:sp>
              <p:nvSpPr>
                <p:cNvPr id="165" name="Freeform 70">
                  <a:extLst>
                    <a:ext uri="{FF2B5EF4-FFF2-40B4-BE49-F238E27FC236}">
                      <a16:creationId xmlns:a16="http://schemas.microsoft.com/office/drawing/2014/main" id="{F383FD8C-8615-25FD-3BC0-F1BB28FF5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0876" y="2492371"/>
                  <a:ext cx="137160" cy="228600"/>
                </a:xfrm>
                <a:prstGeom prst="rect">
                  <a:avLst/>
                </a:prstGeom>
                <a:solidFill>
                  <a:srgbClr val="FF3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Freeform 71">
                  <a:extLst>
                    <a:ext uri="{FF2B5EF4-FFF2-40B4-BE49-F238E27FC236}">
                      <a16:creationId xmlns:a16="http://schemas.microsoft.com/office/drawing/2014/main" id="{8A7D9907-B1E0-4915-2589-3393E751C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0876" y="3397245"/>
                  <a:ext cx="137160" cy="2286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Freeform 72">
                  <a:extLst>
                    <a:ext uri="{FF2B5EF4-FFF2-40B4-BE49-F238E27FC236}">
                      <a16:creationId xmlns:a16="http://schemas.microsoft.com/office/drawing/2014/main" id="{60FB91AB-FF4D-C29B-B543-D08F8D205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0876" y="3843333"/>
                  <a:ext cx="137160" cy="228600"/>
                </a:xfrm>
                <a:prstGeom prst="rect">
                  <a:avLst/>
                </a:pr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Freeform 73">
                  <a:extLst>
                    <a:ext uri="{FF2B5EF4-FFF2-40B4-BE49-F238E27FC236}">
                      <a16:creationId xmlns:a16="http://schemas.microsoft.com/office/drawing/2014/main" id="{E1914914-B230-771E-5899-07BD8ACF3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0876" y="2720972"/>
                  <a:ext cx="137160" cy="228600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Freeform 74">
                  <a:extLst>
                    <a:ext uri="{FF2B5EF4-FFF2-40B4-BE49-F238E27FC236}">
                      <a16:creationId xmlns:a16="http://schemas.microsoft.com/office/drawing/2014/main" id="{A94EE019-3FEE-9312-1244-C50B69393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0876" y="3168645"/>
                  <a:ext cx="137160" cy="228600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Freeform 75">
                  <a:extLst>
                    <a:ext uri="{FF2B5EF4-FFF2-40B4-BE49-F238E27FC236}">
                      <a16:creationId xmlns:a16="http://schemas.microsoft.com/office/drawing/2014/main" id="{1817C0BC-43FB-9888-60A0-67E719840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0876" y="2274885"/>
                  <a:ext cx="137160" cy="21748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Freeform 76">
                  <a:extLst>
                    <a:ext uri="{FF2B5EF4-FFF2-40B4-BE49-F238E27FC236}">
                      <a16:creationId xmlns:a16="http://schemas.microsoft.com/office/drawing/2014/main" id="{8B978710-7069-0D8A-032A-583F7AADA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0876" y="2949570"/>
                  <a:ext cx="137160" cy="21907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Freeform 77">
                  <a:extLst>
                    <a:ext uri="{FF2B5EF4-FFF2-40B4-BE49-F238E27FC236}">
                      <a16:creationId xmlns:a16="http://schemas.microsoft.com/office/drawing/2014/main" id="{C6A00A94-D0C5-D884-4883-1E002BEF4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0876" y="3625850"/>
                  <a:ext cx="137160" cy="217488"/>
                </a:xfrm>
                <a:prstGeom prst="rect">
                  <a:avLst/>
                </a:prstGeom>
                <a:solidFill>
                  <a:srgbClr val="FFFF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A7C268D-494E-6533-5C75-3270807915B2}"/>
                  </a:ext>
                </a:extLst>
              </p:cNvPr>
              <p:cNvSpPr/>
              <p:nvPr/>
            </p:nvSpPr>
            <p:spPr>
              <a:xfrm>
                <a:off x="11595170" y="3155413"/>
                <a:ext cx="137160" cy="1132508"/>
              </a:xfrm>
              <a:prstGeom prst="rect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9B5EE8A-B528-B017-49D7-21E77BA87EDD}"/>
              </a:ext>
            </a:extLst>
          </p:cNvPr>
          <p:cNvGrpSpPr/>
          <p:nvPr/>
        </p:nvGrpSpPr>
        <p:grpSpPr>
          <a:xfrm>
            <a:off x="5968782" y="4116113"/>
            <a:ext cx="378576" cy="1322990"/>
            <a:chOff x="7545260" y="2227768"/>
            <a:chExt cx="378576" cy="1322990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65FDE07-8BC6-103C-1F03-56C48FD91146}"/>
                </a:ext>
              </a:extLst>
            </p:cNvPr>
            <p:cNvSpPr txBox="1"/>
            <p:nvPr/>
          </p:nvSpPr>
          <p:spPr>
            <a:xfrm>
              <a:off x="7659340" y="3427647"/>
              <a:ext cx="26449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2e-01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8C26C9AC-90C8-F2B1-502A-DC400AA006B8}"/>
                </a:ext>
              </a:extLst>
            </p:cNvPr>
            <p:cNvSpPr txBox="1"/>
            <p:nvPr/>
          </p:nvSpPr>
          <p:spPr>
            <a:xfrm>
              <a:off x="7659340" y="2881448"/>
              <a:ext cx="26449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1e-01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CD0510A-11C5-759E-DE64-AF9A50DE58FE}"/>
                </a:ext>
              </a:extLst>
            </p:cNvPr>
            <p:cNvSpPr txBox="1"/>
            <p:nvPr/>
          </p:nvSpPr>
          <p:spPr>
            <a:xfrm>
              <a:off x="7659340" y="2347391"/>
              <a:ext cx="26449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0" dirty="0">
                  <a:solidFill>
                    <a:srgbClr val="000000"/>
                  </a:solidFill>
                </a:rPr>
                <a:t>8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e-05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B3BC9620-ADC9-89C6-CD05-FAF486450DA8}"/>
                </a:ext>
              </a:extLst>
            </p:cNvPr>
            <p:cNvSpPr txBox="1"/>
            <p:nvPr/>
          </p:nvSpPr>
          <p:spPr>
            <a:xfrm>
              <a:off x="7545260" y="2227768"/>
              <a:ext cx="338234" cy="1027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p-value</a:t>
              </a:r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C178E315-E034-8A3A-B8B1-85B8C940CE97}"/>
                </a:ext>
              </a:extLst>
            </p:cNvPr>
            <p:cNvGrpSpPr/>
            <p:nvPr/>
          </p:nvGrpSpPr>
          <p:grpSpPr>
            <a:xfrm>
              <a:off x="7545260" y="2411233"/>
              <a:ext cx="91440" cy="1081230"/>
              <a:chOff x="8009076" y="2411233"/>
              <a:chExt cx="91440" cy="1081230"/>
            </a:xfrm>
          </p:grpSpPr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B5679394-3CDC-0449-FA5E-0446078CF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472664"/>
                <a:ext cx="91440" cy="64569"/>
              </a:xfrm>
              <a:prstGeom prst="rect">
                <a:avLst/>
              </a:prstGeom>
              <a:solidFill>
                <a:srgbClr val="FF15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1DAA1F31-73F6-AA26-3DD3-469D47A1A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728248"/>
                <a:ext cx="91440" cy="64569"/>
              </a:xfrm>
              <a:prstGeom prst="rect">
                <a:avLst/>
              </a:prstGeom>
              <a:solidFill>
                <a:srgbClr val="FF6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A2260ECB-A4B4-FACC-3BAA-54A442A95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854247"/>
                <a:ext cx="91440" cy="64569"/>
              </a:xfrm>
              <a:prstGeom prst="rect">
                <a:avLst/>
              </a:prstGeom>
              <a:solidFill>
                <a:srgbClr val="FF95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59005748-7E8E-91F7-76D2-AB69E932C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537233"/>
                <a:ext cx="91440" cy="64569"/>
              </a:xfrm>
              <a:prstGeom prst="rect">
                <a:avLst/>
              </a:prstGeom>
              <a:solidFill>
                <a:srgbClr val="FF2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62793889-1925-4FB4-B601-B9D3556CE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663679"/>
                <a:ext cx="91440" cy="64569"/>
              </a:xfrm>
              <a:prstGeom prst="rect">
                <a:avLst/>
              </a:prstGeom>
              <a:solidFill>
                <a:srgbClr val="FF55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966F79C6-B9DF-1AC7-2738-120E47F8B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411234"/>
                <a:ext cx="91440" cy="614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0B4D05A9-B2E9-2653-5BEF-1053080F2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601801"/>
                <a:ext cx="91440" cy="61878"/>
              </a:xfrm>
              <a:prstGeom prst="rect">
                <a:avLst/>
              </a:prstGeom>
              <a:solidFill>
                <a:srgbClr val="FF4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7D37735-9541-9D56-2D5A-8437A3986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792818"/>
                <a:ext cx="91440" cy="6143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70">
                <a:extLst>
                  <a:ext uri="{FF2B5EF4-FFF2-40B4-BE49-F238E27FC236}">
                    <a16:creationId xmlns:a16="http://schemas.microsoft.com/office/drawing/2014/main" id="{2CB468D5-6896-36BC-7FBD-F2B562C17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980677"/>
                <a:ext cx="91440" cy="64569"/>
              </a:xfrm>
              <a:prstGeom prst="rect">
                <a:avLst/>
              </a:prstGeom>
              <a:solidFill>
                <a:srgbClr val="FFB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71">
                <a:extLst>
                  <a:ext uri="{FF2B5EF4-FFF2-40B4-BE49-F238E27FC236}">
                    <a16:creationId xmlns:a16="http://schemas.microsoft.com/office/drawing/2014/main" id="{D35C4CB7-B200-74CF-9976-4036085B0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3236261"/>
                <a:ext cx="91440" cy="64569"/>
              </a:xfrm>
              <a:prstGeom prst="rect">
                <a:avLst/>
              </a:prstGeom>
              <a:solidFill>
                <a:srgbClr val="FFFF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72">
                <a:extLst>
                  <a:ext uri="{FF2B5EF4-FFF2-40B4-BE49-F238E27FC236}">
                    <a16:creationId xmlns:a16="http://schemas.microsoft.com/office/drawing/2014/main" id="{47546D40-75C9-D81B-46D6-CF21FA5E4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3362260"/>
                <a:ext cx="91440" cy="64569"/>
              </a:xfrm>
              <a:prstGeom prst="rect">
                <a:avLst/>
              </a:prstGeom>
              <a:solidFill>
                <a:srgbClr val="FFFF9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73">
                <a:extLst>
                  <a:ext uri="{FF2B5EF4-FFF2-40B4-BE49-F238E27FC236}">
                    <a16:creationId xmlns:a16="http://schemas.microsoft.com/office/drawing/2014/main" id="{F957ADD2-38DE-ED87-7FBE-E7D0BA027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3045246"/>
                <a:ext cx="91440" cy="64569"/>
              </a:xfrm>
              <a:prstGeom prst="rect">
                <a:avLst/>
              </a:prstGeom>
              <a:solidFill>
                <a:srgbClr val="FFD5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74">
                <a:extLst>
                  <a:ext uri="{FF2B5EF4-FFF2-40B4-BE49-F238E27FC236}">
                    <a16:creationId xmlns:a16="http://schemas.microsoft.com/office/drawing/2014/main" id="{7ED9863B-507E-F2AC-79B7-0D223EC4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3171692"/>
                <a:ext cx="91440" cy="6456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75">
                <a:extLst>
                  <a:ext uri="{FF2B5EF4-FFF2-40B4-BE49-F238E27FC236}">
                    <a16:creationId xmlns:a16="http://schemas.microsoft.com/office/drawing/2014/main" id="{5F9E0BB6-EDBA-52F5-D538-6572B26A5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2919247"/>
                <a:ext cx="91440" cy="61430"/>
              </a:xfrm>
              <a:prstGeom prst="rect">
                <a:avLst/>
              </a:prstGeom>
              <a:solidFill>
                <a:srgbClr val="FFA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76">
                <a:extLst>
                  <a:ext uri="{FF2B5EF4-FFF2-40B4-BE49-F238E27FC236}">
                    <a16:creationId xmlns:a16="http://schemas.microsoft.com/office/drawing/2014/main" id="{F4491B9A-262C-57B1-2086-D4215FBCC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3109814"/>
                <a:ext cx="91440" cy="61878"/>
              </a:xfrm>
              <a:prstGeom prst="rect">
                <a:avLst/>
              </a:prstGeom>
              <a:solidFill>
                <a:srgbClr val="FFE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77">
                <a:extLst>
                  <a:ext uri="{FF2B5EF4-FFF2-40B4-BE49-F238E27FC236}">
                    <a16:creationId xmlns:a16="http://schemas.microsoft.com/office/drawing/2014/main" id="{1E61691F-5D31-CA54-8AC3-EB896B597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3300831"/>
                <a:ext cx="91440" cy="61430"/>
              </a:xfrm>
              <a:prstGeom prst="rect">
                <a:avLst/>
              </a:prstGeom>
              <a:solidFill>
                <a:srgbClr val="FFFF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72">
                <a:extLst>
                  <a:ext uri="{FF2B5EF4-FFF2-40B4-BE49-F238E27FC236}">
                    <a16:creationId xmlns:a16="http://schemas.microsoft.com/office/drawing/2014/main" id="{0ACE6D7F-412C-BCD1-01BE-96E1B6CFA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076" y="3427894"/>
                <a:ext cx="91440" cy="64569"/>
              </a:xfrm>
              <a:prstGeom prst="rect">
                <a:avLst/>
              </a:prstGeom>
              <a:solidFill>
                <a:srgbClr val="FFFF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449BB67-D74D-F935-7123-05D42CB5D4B2}"/>
                  </a:ext>
                </a:extLst>
              </p:cNvPr>
              <p:cNvSpPr/>
              <p:nvPr/>
            </p:nvSpPr>
            <p:spPr>
              <a:xfrm>
                <a:off x="8009076" y="2411233"/>
                <a:ext cx="91440" cy="1081229"/>
              </a:xfrm>
              <a:prstGeom prst="rect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6E24CED-45D9-9316-64A3-36883E685AA6}"/>
              </a:ext>
            </a:extLst>
          </p:cNvPr>
          <p:cNvSpPr txBox="1"/>
          <p:nvPr/>
        </p:nvSpPr>
        <p:spPr>
          <a:xfrm>
            <a:off x="8636042" y="5332406"/>
            <a:ext cx="264496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</a:rPr>
              <a:t>1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e-01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A674A8DD-39DF-00F7-F095-6DB964552F21}"/>
              </a:ext>
            </a:extLst>
          </p:cNvPr>
          <p:cNvSpPr txBox="1"/>
          <p:nvPr/>
        </p:nvSpPr>
        <p:spPr>
          <a:xfrm>
            <a:off x="8636042" y="4786208"/>
            <a:ext cx="264496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</a:rPr>
              <a:t>9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e-02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2071F34-38F7-9036-3C03-0B1CA0866F3C}"/>
              </a:ext>
            </a:extLst>
          </p:cNvPr>
          <p:cNvSpPr txBox="1"/>
          <p:nvPr/>
        </p:nvSpPr>
        <p:spPr>
          <a:xfrm>
            <a:off x="8636042" y="4250563"/>
            <a:ext cx="264496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5e-02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291D70D-5716-279F-F160-77B1D9362058}"/>
              </a:ext>
            </a:extLst>
          </p:cNvPr>
          <p:cNvSpPr txBox="1"/>
          <p:nvPr/>
        </p:nvSpPr>
        <p:spPr>
          <a:xfrm>
            <a:off x="8523689" y="4140468"/>
            <a:ext cx="338234" cy="10277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p-value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32DEBFC-55B6-1FB5-46FD-E88D823EB1BF}"/>
              </a:ext>
            </a:extLst>
          </p:cNvPr>
          <p:cNvGrpSpPr/>
          <p:nvPr/>
        </p:nvGrpSpPr>
        <p:grpSpPr>
          <a:xfrm>
            <a:off x="8519451" y="4317433"/>
            <a:ext cx="91440" cy="1076117"/>
            <a:chOff x="12080876" y="2274885"/>
            <a:chExt cx="137160" cy="674687"/>
          </a:xfrm>
        </p:grpSpPr>
        <p:sp>
          <p:nvSpPr>
            <p:cNvPr id="229" name="Freeform 70">
              <a:extLst>
                <a:ext uri="{FF2B5EF4-FFF2-40B4-BE49-F238E27FC236}">
                  <a16:creationId xmlns:a16="http://schemas.microsoft.com/office/drawing/2014/main" id="{AB27E03E-2607-21D5-18C6-334B23038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76" y="2492371"/>
              <a:ext cx="137160" cy="228600"/>
            </a:xfrm>
            <a:prstGeom prst="rect">
              <a:avLst/>
            </a:prstGeom>
            <a:solidFill>
              <a:srgbClr val="FE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73">
              <a:extLst>
                <a:ext uri="{FF2B5EF4-FFF2-40B4-BE49-F238E27FC236}">
                  <a16:creationId xmlns:a16="http://schemas.microsoft.com/office/drawing/2014/main" id="{82A31AAF-F80A-1CA9-7FD1-3F27CCCD1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76" y="2720972"/>
              <a:ext cx="137160" cy="228600"/>
            </a:xfrm>
            <a:prstGeom prst="rect">
              <a:avLst/>
            </a:prstGeom>
            <a:solidFill>
              <a:srgbClr val="FEF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75">
              <a:extLst>
                <a:ext uri="{FF2B5EF4-FFF2-40B4-BE49-F238E27FC236}">
                  <a16:creationId xmlns:a16="http://schemas.microsoft.com/office/drawing/2014/main" id="{1B70AACE-0FE9-38C1-C12E-9A93AD8CE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76" y="2274885"/>
              <a:ext cx="137160" cy="21748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14472995-DB56-2566-531F-D66394052BFF}"/>
              </a:ext>
            </a:extLst>
          </p:cNvPr>
          <p:cNvSpPr/>
          <p:nvPr/>
        </p:nvSpPr>
        <p:spPr>
          <a:xfrm>
            <a:off x="8519451" y="4317435"/>
            <a:ext cx="91440" cy="1076117"/>
          </a:xfrm>
          <a:prstGeom prst="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488540-91A2-C84E-FB9D-F4AF1BA6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EE9B9-D54A-108C-E249-F7E4A1FFF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84300"/>
            <a:ext cx="10565728" cy="505460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This exploratory analysis is limited by the small number of participants, but highlights specific metabolic and lipidomic changes mediated by </a:t>
            </a:r>
            <a:r>
              <a:rPr lang="en-US" sz="1800" dirty="0" err="1">
                <a:latin typeface="Arial"/>
                <a:cs typeface="Arial"/>
              </a:rPr>
              <a:t>vesatolimod</a:t>
            </a:r>
            <a:r>
              <a:rPr lang="en-US" sz="1800" dirty="0">
                <a:latin typeface="Arial"/>
                <a:cs typeface="Arial"/>
              </a:rPr>
              <a:t> treatment in HIV viremic controllers </a:t>
            </a:r>
            <a:endParaRPr lang="en-US" sz="1800" dirty="0"/>
          </a:p>
          <a:p>
            <a:pPr marL="693420"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Induction of pro-inflammatory tryptophan metabolism</a:t>
            </a:r>
          </a:p>
          <a:p>
            <a:pPr marL="693420"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Increased protein synthesis related to aminoacyl-tRNA biosynthesis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Baseline level of lipid and metabolites correlated with time to HIV </a:t>
            </a:r>
            <a:r>
              <a:rPr lang="en-US" sz="1800" dirty="0">
                <a:cs typeface="Arial"/>
              </a:rPr>
              <a:t>rebound in HIV viremic controllers :</a:t>
            </a:r>
            <a:endParaRPr lang="en-US" sz="1800" dirty="0">
              <a:latin typeface="Arial"/>
              <a:cs typeface="Arial"/>
            </a:endParaRPr>
          </a:p>
          <a:p>
            <a:pPr marL="693420"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Longer time to HIV rebound and greater decrease in IPDA: </a:t>
            </a:r>
            <a:r>
              <a:rPr lang="en-US" sz="1600" dirty="0" err="1">
                <a:latin typeface="Arial"/>
                <a:cs typeface="Arial"/>
              </a:rPr>
              <a:t>glycoursodeoxycholic</a:t>
            </a:r>
            <a:r>
              <a:rPr lang="en-US" sz="1600" dirty="0">
                <a:latin typeface="Arial"/>
                <a:cs typeface="Arial"/>
              </a:rPr>
              <a:t> acid, ceramide lipid group (Hex3Cer, d18:2_22:0), cholesterol ester (ChE 20:2)</a:t>
            </a:r>
          </a:p>
          <a:p>
            <a:pPr marL="693420"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Shorter time to HIV rebound: L-phenylalanine, </a:t>
            </a:r>
            <a:r>
              <a:rPr lang="en-US" sz="1600" dirty="0" err="1"/>
              <a:t>phatidylcholine</a:t>
            </a:r>
            <a:r>
              <a:rPr lang="en-US" sz="1600" dirty="0"/>
              <a:t> (18:3_18:3), and </a:t>
            </a:r>
            <a:r>
              <a:rPr lang="en-US" sz="1600" dirty="0" err="1"/>
              <a:t>phatidylethanolamine</a:t>
            </a:r>
            <a:r>
              <a:rPr lang="en-US" sz="1600" dirty="0"/>
              <a:t> (PE 19:1_18:1)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800" dirty="0"/>
              <a:t>Consistent with previous reports,</a:t>
            </a:r>
            <a:r>
              <a:rPr lang="en-US" sz="1800" baseline="30000" dirty="0"/>
              <a:t>1,2</a:t>
            </a:r>
            <a:r>
              <a:rPr lang="en-US" sz="1800" dirty="0"/>
              <a:t> baseline pathways associated with time to HIV rebound included glutamine/glutamate and histidine metabolic pathways, and arginine biosynthesis; additional pathways found in this study included some accelerated immune recovery-associated pathways, such as beta-alanine metabolism and pantothenate and CoA biosynthesis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800" dirty="0"/>
              <a:t>This study highlights potential metabolic and lipidomic changes mediated by VES treatment and/or associated with viral control post-ART-cessation in HIV viremic controllers; these findings warrant further investigations in larger independent cohorts</a:t>
            </a:r>
          </a:p>
          <a:p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ED9589-FF01-06E2-F770-1B8222B09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1. Giron </a:t>
            </a:r>
            <a:r>
              <a:rPr lang="en-US" altLang="en-US" dirty="0" err="1">
                <a:latin typeface="Arial" panose="020B0604020202020204" pitchFamily="34" charset="0"/>
              </a:rPr>
              <a:t>LB</a:t>
            </a:r>
            <a:r>
              <a:rPr lang="en-US" altLang="en-US" dirty="0">
                <a:latin typeface="Arial" panose="020B0604020202020204" pitchFamily="34" charset="0"/>
              </a:rPr>
              <a:t>, et al. Nat </a:t>
            </a:r>
            <a:r>
              <a:rPr lang="en-US" altLang="en-US" dirty="0" err="1">
                <a:latin typeface="Arial" panose="020B0604020202020204" pitchFamily="34" charset="0"/>
              </a:rPr>
              <a:t>Commun</a:t>
            </a:r>
            <a:r>
              <a:rPr lang="en-US" altLang="en-US" dirty="0">
                <a:latin typeface="Arial" panose="020B0604020202020204" pitchFamily="34" charset="0"/>
              </a:rPr>
              <a:t> 2021;12:3922; 2. TK.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5A1EC-572E-C13C-DB7C-C93E4CED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DE51-B3C2-422C-84B4-2400A636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4F01-87ED-BB8F-DE99-832279BD4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000" b="1" dirty="0"/>
              <a:t>We extend our thanks to the participants, their partners, and families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000" b="1" dirty="0"/>
              <a:t>Special thanks to the study teams </a:t>
            </a:r>
          </a:p>
          <a:p>
            <a:pPr>
              <a:spcAft>
                <a:spcPts val="600"/>
              </a:spcAft>
            </a:pPr>
            <a:r>
              <a:rPr lang="en-US" altLang="en-US" sz="1800" b="1" dirty="0"/>
              <a:t>Principal Investigator: </a:t>
            </a:r>
            <a:r>
              <a:rPr lang="en-US" altLang="en-US" sz="1800" dirty="0"/>
              <a:t>Steven Deeks </a:t>
            </a:r>
          </a:p>
          <a:p>
            <a:pPr>
              <a:spcAft>
                <a:spcPts val="600"/>
              </a:spcAft>
            </a:pPr>
            <a:r>
              <a:rPr lang="en-US" altLang="en-US" sz="1800" b="1" dirty="0"/>
              <a:t>Clinical Investigators: </a:t>
            </a:r>
            <a:r>
              <a:rPr lang="en-US" sz="1800" dirty="0"/>
              <a:t>Moti Ramgopal, Cynthia Brinson, Edwin DeJesus, Anthony Mills, Peter Shalit </a:t>
            </a:r>
          </a:p>
          <a:p>
            <a:pPr>
              <a:spcAft>
                <a:spcPts val="600"/>
              </a:spcAft>
            </a:pPr>
            <a:r>
              <a:rPr lang="en-US" altLang="en-US" sz="1800" b="1" dirty="0"/>
              <a:t>Biomarker Analysis: </a:t>
            </a:r>
          </a:p>
          <a:p>
            <a:pPr marL="571500" lvl="1" indent="-283845">
              <a:spcAft>
                <a:spcPts val="600"/>
              </a:spcAft>
            </a:pPr>
            <a:r>
              <a:rPr lang="en-US" sz="1800" b="1" dirty="0"/>
              <a:t>The Wistar Institute: </a:t>
            </a:r>
            <a:r>
              <a:rPr lang="en-US" altLang="en-US" sz="1800" dirty="0"/>
              <a:t>Mohamed Abdel-Mohsen, Leila Giron, </a:t>
            </a:r>
            <a:r>
              <a:rPr lang="nl-NL" altLang="en-US" sz="1800" dirty="0"/>
              <a:t>Kai Ying Hong, Aaron Goldman</a:t>
            </a:r>
            <a:endParaRPr lang="en-US" sz="1800" dirty="0">
              <a:cs typeface="Arial"/>
            </a:endParaRPr>
          </a:p>
          <a:p>
            <a:pPr marL="571500" lvl="1" indent="-283845">
              <a:spcAft>
                <a:spcPts val="600"/>
              </a:spcAft>
            </a:pPr>
            <a:r>
              <a:rPr lang="en-US" altLang="en-US" sz="1800" b="1" dirty="0"/>
              <a:t>Gilead Sciences: </a:t>
            </a:r>
            <a:r>
              <a:rPr lang="en-US" altLang="en-US" sz="1800" dirty="0" err="1"/>
              <a:t>Yanhui</a:t>
            </a:r>
            <a:r>
              <a:rPr lang="en-US" altLang="en-US" sz="1800" dirty="0"/>
              <a:t> Cai, Liao Zhang, Peter Shweh, Donovan Verrill, Susan Guo, </a:t>
            </a:r>
            <a:br>
              <a:rPr lang="en-US" altLang="en-US" sz="1800" dirty="0"/>
            </a:br>
            <a:r>
              <a:rPr lang="en-US" altLang="en-US" sz="1800" dirty="0"/>
              <a:t>Lisa Selzer, Laurie </a:t>
            </a:r>
            <a:r>
              <a:rPr lang="en-US" altLang="en-US" sz="1800" dirty="0" err="1"/>
              <a:t>VanderVeen</a:t>
            </a:r>
            <a:r>
              <a:rPr lang="en-US" altLang="en-US" sz="1800" dirty="0"/>
              <a:t>, Romas </a:t>
            </a:r>
            <a:r>
              <a:rPr lang="en-US" altLang="en-US" sz="1800" dirty="0" err="1"/>
              <a:t>Geleziunas</a:t>
            </a:r>
            <a:r>
              <a:rPr lang="en-US" altLang="en-US" sz="1800" dirty="0"/>
              <a:t>, Bryan Downie, Christiaan R. de Vries, Elena </a:t>
            </a:r>
            <a:r>
              <a:rPr lang="en-US" altLang="en-US" sz="1800" dirty="0" err="1"/>
              <a:t>Vendrame</a:t>
            </a:r>
            <a:r>
              <a:rPr lang="en-US" altLang="en-US" sz="1800" dirty="0"/>
              <a:t>, Devi </a:t>
            </a:r>
            <a:r>
              <a:rPr lang="en-US" altLang="en-US" sz="1800" dirty="0" err="1"/>
              <a:t>SenGupta</a:t>
            </a:r>
            <a:r>
              <a:rPr lang="en-US" altLang="en-US" sz="1800" dirty="0"/>
              <a:t>, Jeffrey J. Wallin</a:t>
            </a:r>
            <a:r>
              <a:rPr lang="en-US" altLang="en-US" sz="1400" dirty="0"/>
              <a:t> </a:t>
            </a:r>
            <a:endParaRPr lang="en-US" altLang="en-US" sz="1400" dirty="0"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1600" dirty="0"/>
              <a:t>This study was funded by Gilead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1600" dirty="0"/>
              <a:t>Editorial and production assistance were provided by </a:t>
            </a:r>
            <a:r>
              <a:rPr lang="en-US" altLang="en-US" sz="1600" dirty="0" err="1"/>
              <a:t>BioScience</a:t>
            </a:r>
            <a:r>
              <a:rPr lang="en-US" altLang="en-US" sz="1600" dirty="0"/>
              <a:t> Communications, New York, NY, funded by Gilead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D3A63-9300-42E5-8B14-DA418E36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6F37-D63B-443C-96C0-C234F1098F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172E-DDCA-4C5F-9856-00ED0867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</p:spPr>
        <p:txBody>
          <a:bodyPr anchor="ctr"/>
          <a:lstStyle/>
          <a:p>
            <a:r>
              <a:rPr lang="en-US" dirty="0"/>
              <a:t>Disclosure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50C8A-35B9-4921-8A1F-ED280D24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676400"/>
            <a:ext cx="10565728" cy="4419600"/>
          </a:xfrm>
        </p:spPr>
        <p:txBody>
          <a:bodyPr/>
          <a:lstStyle/>
          <a:p>
            <a:r>
              <a:rPr lang="en-US" dirty="0"/>
              <a:t>Gilead employee and stock ownership</a:t>
            </a:r>
          </a:p>
          <a:p>
            <a:endParaRPr lang="en-US" dirty="0"/>
          </a:p>
          <a:p>
            <a:r>
              <a:rPr lang="en-US" dirty="0"/>
              <a:t>The potential effects of relevant financial relationships with ineligible companies have been mitigated. Any clinical recommendations are based on evidence and are free of commercial bias.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D5C04-7C19-25D8-ADA3-9BDB882EE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6979-EB11-CAB3-5B72-AEB23E64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Plasma Glycans and Metabolites Are Excellent Candidates for Functional Biomarkers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5B9A2-6F3D-9E40-4FCF-31805033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134A8B6-15B7-F347-B616-EE98E852E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88" y="1308400"/>
            <a:ext cx="6909225" cy="52681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D5434-5675-9976-B47C-2CE6134608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520934"/>
            <a:ext cx="10565726" cy="184666"/>
          </a:xfrm>
        </p:spPr>
        <p:txBody>
          <a:bodyPr/>
          <a:lstStyle/>
          <a:p>
            <a:r>
              <a:rPr lang="en-US" dirty="0"/>
              <a:t>Giron LB, Abdel-Mohsen M. Current HIV/AIDS Reports 2022;19:217-33.</a:t>
            </a:r>
          </a:p>
        </p:txBody>
      </p:sp>
    </p:spTree>
    <p:extLst>
      <p:ext uri="{BB962C8B-B14F-4D97-AF65-F5344CB8AC3E}">
        <p14:creationId xmlns:p14="http://schemas.microsoft.com/office/powerpoint/2010/main" val="25040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3CB0FE-9136-027A-D1BC-5BD20A5D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Introduction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70A2F-7E2E-8912-5313-8FC2A03F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437960"/>
            <a:ext cx="10565726" cy="4419600"/>
          </a:xfrm>
        </p:spPr>
        <p:txBody>
          <a:bodyPr rIns="0"/>
          <a:lstStyle/>
          <a:p>
            <a:pPr>
              <a:spcBef>
                <a:spcPts val="1800"/>
              </a:spcBef>
            </a:pPr>
            <a:r>
              <a:rPr lang="en-US" sz="2400" dirty="0">
                <a:latin typeface="Arial"/>
                <a:cs typeface="Arial"/>
              </a:rPr>
              <a:t>Some metabolites and lipids (e.g. phospholipids, </a:t>
            </a:r>
            <a:r>
              <a:rPr lang="en-US" sz="2400" dirty="0" err="1">
                <a:latin typeface="Arial"/>
                <a:cs typeface="Arial"/>
              </a:rPr>
              <a:t>lysophospholipids</a:t>
            </a:r>
            <a:r>
              <a:rPr lang="en-US" sz="2400" dirty="0">
                <a:latin typeface="Arial"/>
                <a:cs typeface="Arial"/>
              </a:rPr>
              <a:t>) are proinflammatory and may contribute to HIV persistence and rapid post-ART HIV rebound</a:t>
            </a:r>
            <a:r>
              <a:rPr lang="en-US" sz="2400" baseline="30000" dirty="0"/>
              <a:t>1,2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/>
                <a:cs typeface="Arial"/>
              </a:rPr>
              <a:t>VES is a TLR7 agonist that can enhance immune responses and potentially lead to improved HIV remission in combination with other agents  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/>
                <a:cs typeface="Arial"/>
              </a:rPr>
              <a:t>GS-US-382-3961 is a randomized, double-blind, placebo-controlled, 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Phase 1b clinical trial of VES in people with a history of partial virus control ("viremic controllers") on ART</a:t>
            </a:r>
          </a:p>
          <a:p>
            <a:pPr marL="693420" lvl="1" indent="-257175">
              <a:spcBef>
                <a:spcPts val="1800"/>
              </a:spcBef>
            </a:pPr>
            <a:r>
              <a:rPr lang="en-US" sz="2400" dirty="0">
                <a:latin typeface="Arial"/>
                <a:cs typeface="Arial"/>
              </a:rPr>
              <a:t>VES treatment resulted in reduced reservoir size (IPDA) during ART and a modest delay in time to HIV rebound</a:t>
            </a:r>
            <a:r>
              <a:rPr lang="en-US" sz="2400" baseline="30000" dirty="0"/>
              <a:t>3</a:t>
            </a:r>
            <a:endParaRPr lang="en-US" sz="2400" baseline="30000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D1247-3395-C503-EC18-5810004D0E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336268"/>
            <a:ext cx="10565726" cy="36933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*ClinicalTrials.gov </a:t>
            </a:r>
            <a:r>
              <a:rPr lang="en-US" sz="1200" dirty="0"/>
              <a:t>NCT03060447. </a:t>
            </a:r>
            <a:r>
              <a:rPr lang="en-US" altLang="en-US" dirty="0">
                <a:latin typeface="Arial" panose="020B0604020202020204" pitchFamily="34" charset="0"/>
              </a:rPr>
              <a:t>ART, antiretroviral; </a:t>
            </a:r>
            <a:r>
              <a:rPr lang="en-US" dirty="0" err="1"/>
              <a:t>IPDA</a:t>
            </a:r>
            <a:r>
              <a:rPr lang="en-US" dirty="0"/>
              <a:t>, intact </a:t>
            </a:r>
            <a:r>
              <a:rPr lang="en-US" dirty="0" err="1"/>
              <a:t>proviral</a:t>
            </a:r>
            <a:r>
              <a:rPr lang="en-US" dirty="0"/>
              <a:t> HIV-1 DNA; </a:t>
            </a:r>
            <a:r>
              <a:rPr lang="en-US" altLang="en-US" dirty="0">
                <a:latin typeface="Arial" panose="020B0604020202020204" pitchFamily="34" charset="0"/>
              </a:rPr>
              <a:t>TLR7, toll-like receptor-7.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1. Giron LB, et al. Nat </a:t>
            </a:r>
            <a:r>
              <a:rPr lang="en-US" altLang="en-US" dirty="0" err="1">
                <a:latin typeface="Arial" panose="020B0604020202020204" pitchFamily="34" charset="0"/>
              </a:rPr>
              <a:t>Commun</a:t>
            </a:r>
            <a:r>
              <a:rPr lang="en-US" altLang="en-US" dirty="0">
                <a:latin typeface="Arial" panose="020B0604020202020204" pitchFamily="34" charset="0"/>
              </a:rPr>
              <a:t> 2021;12:3922; 2. Giron LB, et al. mBio. 2021; e03444-20; 3. SenGupta D, et al. Science </a:t>
            </a:r>
            <a:r>
              <a:rPr lang="en-US" altLang="en-US" dirty="0" err="1">
                <a:latin typeface="Arial" panose="020B0604020202020204" pitchFamily="34" charset="0"/>
              </a:rPr>
              <a:t>Transl</a:t>
            </a:r>
            <a:r>
              <a:rPr lang="en-US" altLang="en-US" dirty="0">
                <a:latin typeface="Arial" panose="020B0604020202020204" pitchFamily="34" charset="0"/>
              </a:rPr>
              <a:t> Med 2021;13:eabg3071.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B694C-5E65-9430-B2C7-30C94367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6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DA0-EA0C-496C-1C91-1E058D97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307E6-1D79-C3BF-9D5D-71A6C72FF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688757"/>
            <a:ext cx="10565728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To determine the impact of </a:t>
            </a:r>
            <a:r>
              <a:rPr lang="en-US" sz="2400" dirty="0" err="1">
                <a:latin typeface="Arial"/>
                <a:cs typeface="Arial"/>
              </a:rPr>
              <a:t>vesatolimid</a:t>
            </a:r>
            <a:r>
              <a:rPr lang="en-US" sz="2400" dirty="0">
                <a:latin typeface="Arial"/>
                <a:cs typeface="Arial"/>
              </a:rPr>
              <a:t> on plasma metabolite and lipid profiles before and after treatment with </a:t>
            </a:r>
            <a:r>
              <a:rPr lang="en-US" sz="2400" dirty="0" err="1">
                <a:latin typeface="Arial"/>
                <a:cs typeface="Arial"/>
              </a:rPr>
              <a:t>vesatolimod</a:t>
            </a:r>
            <a:r>
              <a:rPr lang="en-US" sz="2400" dirty="0">
                <a:latin typeface="Arial"/>
                <a:cs typeface="Arial"/>
              </a:rPr>
              <a:t> in ART-suppressed viremic controllers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To evaluate plasma metabolite and lipid profiles in relationship with 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post-ART viral dynamics in ART-suppressed viremic controllers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DDD2CE-29BD-18B2-F208-F92BA4878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46085-71B0-96A8-075F-8A45B03C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1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E1B9F0-DA3B-7ABD-3C9B-1B4BB449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and Analysis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44C1B-24AD-C1A7-4F3E-7F762A58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25" y="5158141"/>
            <a:ext cx="10565728" cy="9244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Arial"/>
                <a:cs typeface="Arial"/>
              </a:rPr>
              <a:t>Baseline (</a:t>
            </a:r>
            <a:r>
              <a:rPr lang="en-US" sz="1600" dirty="0" err="1">
                <a:latin typeface="Arial"/>
                <a:cs typeface="Arial"/>
              </a:rPr>
              <a:t>predose</a:t>
            </a:r>
            <a:r>
              <a:rPr lang="en-US" sz="1600" dirty="0">
                <a:latin typeface="Arial"/>
                <a:cs typeface="Arial"/>
              </a:rPr>
              <a:t>) metabolite and lipid levels were used to determine associations with time when plasma HIV-1 RNA ≥200 or 1000 copies/mL, or duration of HIV control ≤400 copies/mL, during ATI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Arial"/>
                <a:cs typeface="Arial"/>
              </a:rPr>
              <a:t>Data collected 1 day after VES Dose 10 were used to evaluate VES effect</a:t>
            </a:r>
          </a:p>
          <a:p>
            <a:endParaRPr lang="en-US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8AE038-FE2A-54D1-F7CC-BB88A9C653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536323"/>
            <a:ext cx="10565726" cy="169277"/>
          </a:xfrm>
        </p:spPr>
        <p:txBody>
          <a:bodyPr/>
          <a:lstStyle/>
          <a:p>
            <a:r>
              <a:rPr lang="en-US" sz="1100" dirty="0"/>
              <a:t>ATI, analytical treatment interruption.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7C0-A1CF-4A05-145A-44B06538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7B0F74-9547-E81E-5854-7057CC57C3BE}"/>
              </a:ext>
            </a:extLst>
          </p:cNvPr>
          <p:cNvGrpSpPr/>
          <p:nvPr/>
        </p:nvGrpSpPr>
        <p:grpSpPr>
          <a:xfrm>
            <a:off x="572229" y="1642120"/>
            <a:ext cx="7447840" cy="2920690"/>
            <a:chOff x="732193" y="1240829"/>
            <a:chExt cx="7447840" cy="292069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EFAC493-B9F2-1620-27EC-F067FA68BE4C}"/>
                </a:ext>
              </a:extLst>
            </p:cNvPr>
            <p:cNvGrpSpPr/>
            <p:nvPr/>
          </p:nvGrpSpPr>
          <p:grpSpPr>
            <a:xfrm>
              <a:off x="2591858" y="2228720"/>
              <a:ext cx="1124891" cy="441566"/>
              <a:chOff x="3766624" y="1687936"/>
              <a:chExt cx="843950" cy="459936"/>
            </a:xfrm>
          </p:grpSpPr>
          <p:sp>
            <p:nvSpPr>
              <p:cNvPr id="36" name="Freeform 66">
                <a:extLst>
                  <a:ext uri="{FF2B5EF4-FFF2-40B4-BE49-F238E27FC236}">
                    <a16:creationId xmlns:a16="http://schemas.microsoft.com/office/drawing/2014/main" id="{FBDBD374-7FFD-DE2E-F760-D01A265C02A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48531" y="1785828"/>
                <a:ext cx="459936" cy="264151"/>
              </a:xfrm>
              <a:custGeom>
                <a:avLst/>
                <a:gdLst>
                  <a:gd name="T0" fmla="*/ 542765 w 2663825"/>
                  <a:gd name="T1" fmla="*/ 0 h 127000"/>
                  <a:gd name="T2" fmla="*/ 542765 w 2663825"/>
                  <a:gd name="T3" fmla="*/ 118872 h 127000"/>
                  <a:gd name="T4" fmla="*/ 0 w 2663825"/>
                  <a:gd name="T5" fmla="*/ 118872 h 127000"/>
                  <a:gd name="T6" fmla="*/ 0 w 2663825"/>
                  <a:gd name="T7" fmla="*/ 2972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04" tIns="60952" rIns="121904" bIns="60952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Connector 8">
                <a:extLst>
                  <a:ext uri="{FF2B5EF4-FFF2-40B4-BE49-F238E27FC236}">
                    <a16:creationId xmlns:a16="http://schemas.microsoft.com/office/drawing/2014/main" id="{BCAB6204-F155-2B49-DE3E-91DAFD928D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66624" y="1917904"/>
                <a:ext cx="581025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E4E3393F-4E7A-EA3D-425F-7171EFA87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93" y="1921593"/>
              <a:ext cx="2201602" cy="1078476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121904" tIns="60952" rIns="121904" bIns="60952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HIV vir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rPr>
                <a:t>emic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controllers on ART ≥6 </a:t>
              </a:r>
              <a:r>
                <a:rPr kumimoji="0" lang="en-US" alt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mo</a:t>
              </a:r>
              <a:endPara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N=25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Pre-ART plasma HIV-1 RNA 50–5000 c/mL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BD929-D012-D1C7-78B3-9F2DEA5638AE}"/>
                </a:ext>
              </a:extLst>
            </p:cNvPr>
            <p:cNvSpPr txBox="1"/>
            <p:nvPr/>
          </p:nvSpPr>
          <p:spPr>
            <a:xfrm>
              <a:off x="2986209" y="1639512"/>
              <a:ext cx="6611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Arial" panose="020B0604020202020204" pitchFamily="34" charset="0"/>
                </a:rPr>
                <a:t>Day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BFAB5C-48CA-933D-46B0-D8708419D329}"/>
                </a:ext>
              </a:extLst>
            </p:cNvPr>
            <p:cNvSpPr txBox="1"/>
            <p:nvPr/>
          </p:nvSpPr>
          <p:spPr>
            <a:xfrm>
              <a:off x="4895646" y="1639512"/>
              <a:ext cx="8962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Arial" panose="020B0604020202020204" pitchFamily="34" charset="0"/>
                </a:rPr>
                <a:t>Week 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089B0D-FF0E-ABA8-E506-A149E9C95CB3}"/>
                </a:ext>
              </a:extLst>
            </p:cNvPr>
            <p:cNvSpPr txBox="1"/>
            <p:nvPr/>
          </p:nvSpPr>
          <p:spPr>
            <a:xfrm>
              <a:off x="5786527" y="1639512"/>
              <a:ext cx="3827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FDD9E9-DD49-1494-DCB9-9D04DB9CB99D}"/>
                </a:ext>
              </a:extLst>
            </p:cNvPr>
            <p:cNvSpPr txBox="1"/>
            <p:nvPr/>
          </p:nvSpPr>
          <p:spPr>
            <a:xfrm>
              <a:off x="6749329" y="1627131"/>
              <a:ext cx="3827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365FE9-7B08-AA44-66BF-DA6EF5304C43}"/>
                </a:ext>
              </a:extLst>
            </p:cNvPr>
            <p:cNvSpPr/>
            <p:nvPr/>
          </p:nvSpPr>
          <p:spPr>
            <a:xfrm>
              <a:off x="3015472" y="2352842"/>
              <a:ext cx="247999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2:1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D447780-6DCA-DF55-99E3-11C34588AFEE}"/>
                </a:ext>
              </a:extLst>
            </p:cNvPr>
            <p:cNvGrpSpPr/>
            <p:nvPr/>
          </p:nvGrpSpPr>
          <p:grpSpPr>
            <a:xfrm rot="10800000">
              <a:off x="5565113" y="2228712"/>
              <a:ext cx="962013" cy="441565"/>
              <a:chOff x="4387110" y="1597511"/>
              <a:chExt cx="750143" cy="459935"/>
            </a:xfrm>
          </p:grpSpPr>
          <p:sp>
            <p:nvSpPr>
              <p:cNvPr id="34" name="Freeform 66">
                <a:extLst>
                  <a:ext uri="{FF2B5EF4-FFF2-40B4-BE49-F238E27FC236}">
                    <a16:creationId xmlns:a16="http://schemas.microsoft.com/office/drawing/2014/main" id="{48C74946-06D0-7519-74E6-DB4AA852ADD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22726" y="1742919"/>
                <a:ext cx="459935" cy="169119"/>
              </a:xfrm>
              <a:custGeom>
                <a:avLst/>
                <a:gdLst>
                  <a:gd name="T0" fmla="*/ 542765 w 2663825"/>
                  <a:gd name="T1" fmla="*/ 0 h 127000"/>
                  <a:gd name="T2" fmla="*/ 542765 w 2663825"/>
                  <a:gd name="T3" fmla="*/ 118872 h 127000"/>
                  <a:gd name="T4" fmla="*/ 0 w 2663825"/>
                  <a:gd name="T5" fmla="*/ 118872 h 127000"/>
                  <a:gd name="T6" fmla="*/ 0 w 2663825"/>
                  <a:gd name="T7" fmla="*/ 2972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1904" tIns="60952" rIns="121904" bIns="60952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Straight Connector 8">
                <a:extLst>
                  <a:ext uri="{FF2B5EF4-FFF2-40B4-BE49-F238E27FC236}">
                    <a16:creationId xmlns:a16="http://schemas.microsoft.com/office/drawing/2014/main" id="{D83A3089-DB30-D194-81D8-439BCEC2BFD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387110" y="1827035"/>
                <a:ext cx="581025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6C4FC4-EC5D-4DB8-7BE8-60256AB20944}"/>
                </a:ext>
              </a:extLst>
            </p:cNvPr>
            <p:cNvSpPr/>
            <p:nvPr/>
          </p:nvSpPr>
          <p:spPr bwMode="auto">
            <a:xfrm>
              <a:off x="3483712" y="2067370"/>
              <a:ext cx="2080616" cy="275133"/>
            </a:xfrm>
            <a:prstGeom prst="rect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itchFamily="49" charset="-128"/>
                  <a:cs typeface="Arial" panose="020B0604020202020204" pitchFamily="34" charset="0"/>
                </a:rPr>
                <a:t>Placebo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1564AC-1481-A552-CC89-2F5FFE23F9E6}"/>
                </a:ext>
              </a:extLst>
            </p:cNvPr>
            <p:cNvSpPr/>
            <p:nvPr/>
          </p:nvSpPr>
          <p:spPr bwMode="auto">
            <a:xfrm>
              <a:off x="5986650" y="2065868"/>
              <a:ext cx="2016091" cy="75862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60952" rIns="0" bIns="60952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/>
                  <a:cs typeface="Arial"/>
                </a:rPr>
                <a:t>ATI</a:t>
              </a: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48061A79-FED2-241E-BC04-3CEFFC0E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714" y="1882201"/>
              <a:ext cx="4519027" cy="91440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D35F35F5-CC02-94F1-F9B2-E083BC5F0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712" y="1882201"/>
              <a:ext cx="2498231" cy="91440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3E879A-A0A7-0431-7BB9-4DF1690D1186}"/>
                </a:ext>
              </a:extLst>
            </p:cNvPr>
            <p:cNvSpPr/>
            <p:nvPr/>
          </p:nvSpPr>
          <p:spPr bwMode="auto">
            <a:xfrm>
              <a:off x="3483712" y="2516401"/>
              <a:ext cx="2080616" cy="2743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Mincho" pitchFamily="49" charset="-128"/>
                  <a:cs typeface="Arial" panose="020B0604020202020204" pitchFamily="34" charset="0"/>
                </a:rPr>
                <a:t>VES 4–8 mg qow x 10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99A81E-A866-D9CF-099D-6A9129A7F7D7}"/>
                </a:ext>
              </a:extLst>
            </p:cNvPr>
            <p:cNvSpPr/>
            <p:nvPr/>
          </p:nvSpPr>
          <p:spPr bwMode="auto">
            <a:xfrm>
              <a:off x="3483712" y="2790721"/>
              <a:ext cx="2080616" cy="275133"/>
            </a:xfrm>
            <a:prstGeom prst="rect">
              <a:avLst/>
            </a:prstGeom>
            <a:solidFill>
              <a:srgbClr val="68D5F7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Arial" panose="020B0604020202020204" pitchFamily="34" charset="0"/>
                </a:rPr>
                <a:t>4 mg (n=2)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8BDBA">
                    <a:lumMod val="60000"/>
                    <a:lumOff val="40000"/>
                  </a:srgb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8F38A9-20B1-768A-F282-C337C010120F}"/>
                </a:ext>
              </a:extLst>
            </p:cNvPr>
            <p:cNvSpPr/>
            <p:nvPr/>
          </p:nvSpPr>
          <p:spPr bwMode="auto">
            <a:xfrm>
              <a:off x="3483712" y="3065041"/>
              <a:ext cx="2080616" cy="275133"/>
            </a:xfrm>
            <a:prstGeom prst="rect">
              <a:avLst/>
            </a:prstGeom>
            <a:solidFill>
              <a:srgbClr val="46A4E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Arial" panose="020B0604020202020204" pitchFamily="34" charset="0"/>
                </a:rPr>
                <a:t>4</a:t>
              </a: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→</a:t>
              </a: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Arial" panose="020B0604020202020204" pitchFamily="34" charset="0"/>
                </a:rPr>
                <a:t>6 mg (n=4)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8BDBA">
                    <a:lumMod val="60000"/>
                    <a:lumOff val="40000"/>
                  </a:srgb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0F2E3A-D6E9-806D-D7FB-AC9DA5051D4D}"/>
                </a:ext>
              </a:extLst>
            </p:cNvPr>
            <p:cNvSpPr/>
            <p:nvPr/>
          </p:nvSpPr>
          <p:spPr bwMode="auto">
            <a:xfrm>
              <a:off x="3483712" y="3611730"/>
              <a:ext cx="2080616" cy="275133"/>
            </a:xfrm>
            <a:prstGeom prst="rect">
              <a:avLst/>
            </a:prstGeom>
            <a:solidFill>
              <a:srgbClr val="0042A4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Arial" panose="020B0604020202020204" pitchFamily="34" charset="0"/>
                </a:rPr>
                <a:t>6</a:t>
              </a: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→</a:t>
              </a: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Arial" panose="020B0604020202020204" pitchFamily="34" charset="0"/>
                </a:rPr>
                <a:t>8 mg (n=3)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8BDBA">
                    <a:lumMod val="60000"/>
                    <a:lumOff val="40000"/>
                  </a:srgb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B085E5-CEDA-F6DB-1AC5-E73EE19EEE29}"/>
                </a:ext>
              </a:extLst>
            </p:cNvPr>
            <p:cNvSpPr/>
            <p:nvPr/>
          </p:nvSpPr>
          <p:spPr bwMode="auto">
            <a:xfrm>
              <a:off x="3483712" y="3886386"/>
              <a:ext cx="2080616" cy="275133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Arial" panose="020B0604020202020204" pitchFamily="34" charset="0"/>
                </a:rPr>
                <a:t>8 mg (n=3)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8BDBA">
                    <a:lumMod val="60000"/>
                    <a:lumOff val="40000"/>
                  </a:srgb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A6EA2D-BA35-8C5E-623B-934315962FA7}"/>
                </a:ext>
              </a:extLst>
            </p:cNvPr>
            <p:cNvSpPr/>
            <p:nvPr/>
          </p:nvSpPr>
          <p:spPr bwMode="auto">
            <a:xfrm>
              <a:off x="3483712" y="3340174"/>
              <a:ext cx="2080616" cy="275133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12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Mincho" pitchFamily="49" charset="-128"/>
                  <a:cs typeface="Arial" panose="020B0604020202020204" pitchFamily="34" charset="0"/>
                </a:rPr>
                <a:t>6 mg (n=5)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8BDBA">
                    <a:lumMod val="60000"/>
                    <a:lumOff val="40000"/>
                  </a:srgb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64FB31E-AFE9-CBBF-BABD-9B77D12E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712" y="1882201"/>
              <a:ext cx="2080616" cy="91440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E62303A0-017F-48B5-258D-506CD9F4D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684" y="1877434"/>
              <a:ext cx="1090057" cy="98784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11080F-7429-B86B-7C5E-7324D4EFBE77}"/>
                </a:ext>
              </a:extLst>
            </p:cNvPr>
            <p:cNvSpPr txBox="1"/>
            <p:nvPr/>
          </p:nvSpPr>
          <p:spPr>
            <a:xfrm>
              <a:off x="7825449" y="1601000"/>
              <a:ext cx="35458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FF34FA-92E7-AEF6-E197-974B3B26AFB6}"/>
                </a:ext>
              </a:extLst>
            </p:cNvPr>
            <p:cNvSpPr txBox="1"/>
            <p:nvPr/>
          </p:nvSpPr>
          <p:spPr>
            <a:xfrm>
              <a:off x="3036299" y="1425495"/>
              <a:ext cx="8962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Baseline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430EDA-CE90-DFA1-5729-4618E4AAA37A}"/>
                </a:ext>
              </a:extLst>
            </p:cNvPr>
            <p:cNvSpPr txBox="1"/>
            <p:nvPr/>
          </p:nvSpPr>
          <p:spPr>
            <a:xfrm>
              <a:off x="4699934" y="1240829"/>
              <a:ext cx="17287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Pre-ATI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1-day post Dose 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5F6134-2C77-4692-2B26-341A825FB32D}"/>
              </a:ext>
            </a:extLst>
          </p:cNvPr>
          <p:cNvGrpSpPr/>
          <p:nvPr/>
        </p:nvGrpSpPr>
        <p:grpSpPr>
          <a:xfrm>
            <a:off x="8152682" y="1610697"/>
            <a:ext cx="3714410" cy="2981451"/>
            <a:chOff x="8981759" y="1045920"/>
            <a:chExt cx="3714410" cy="2981451"/>
          </a:xfrm>
        </p:grpSpPr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0A44D162-13FC-AD0B-3908-6E149CECD5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248119" y="1174180"/>
            <a:ext cx="3448050" cy="271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Prism 8" r:id="rId3" imgW="3721642" imgH="2935464" progId="Prism8.Document">
                    <p:embed/>
                  </p:oleObj>
                </mc:Choice>
                <mc:Fallback>
                  <p:oleObj name="Prism 8" r:id="rId3" imgW="3721642" imgH="2935464" progId="Prism8.Document">
                    <p:embed/>
                    <p:pic>
                      <p:nvPicPr>
                        <p:cNvPr id="39" name="Object 38">
                          <a:extLst>
                            <a:ext uri="{FF2B5EF4-FFF2-40B4-BE49-F238E27FC236}">
                              <a16:creationId xmlns:a16="http://schemas.microsoft.com/office/drawing/2014/main" id="{0A44D162-13FC-AD0B-3908-6E149CECD5E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248119" y="1174180"/>
                          <a:ext cx="3448050" cy="2716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A689B99-960F-7994-33D9-47D31561A007}"/>
                </a:ext>
              </a:extLst>
            </p:cNvPr>
            <p:cNvGrpSpPr/>
            <p:nvPr/>
          </p:nvGrpSpPr>
          <p:grpSpPr>
            <a:xfrm>
              <a:off x="8981759" y="1045920"/>
              <a:ext cx="3307112" cy="2981451"/>
              <a:chOff x="8981759" y="1045920"/>
              <a:chExt cx="3307112" cy="2981451"/>
            </a:xfrm>
          </p:grpSpPr>
          <p:sp>
            <p:nvSpPr>
              <p:cNvPr id="41" name="Rectangle 211">
                <a:extLst>
                  <a:ext uri="{FF2B5EF4-FFF2-40B4-BE49-F238E27FC236}">
                    <a16:creationId xmlns:a16="http://schemas.microsoft.com/office/drawing/2014/main" id="{39A16E24-C7C1-2C47-42B2-84CE51996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411410" y="2250685"/>
                <a:ext cx="15100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990000"/>
                  </a:buClr>
                  <a:buFont typeface="Symbol" panose="05050102010706020507" pitchFamily="18" charset="2"/>
                  <a:buChar char="¨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57213" indent="-214313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857250" indent="-171450" eaLnBrk="0" hangingPunct="0">
                  <a:spcBef>
                    <a:spcPct val="20000"/>
                  </a:spcBef>
                  <a:buChar char="•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200150" indent="-1714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43050" indent="-171450" eaLnBrk="0" hangingPunct="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002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574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146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718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21774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Participants With</a:t>
                </a:r>
              </a:p>
              <a:p>
                <a:pPr marL="0" marR="0" lvl="0" indent="0" algn="ctr" defTabSz="121774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HIV RNA Rebound, %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9503908-24AE-99B6-FBF8-0FE11E49C2E3}"/>
                  </a:ext>
                </a:extLst>
              </p:cNvPr>
              <p:cNvGrpSpPr/>
              <p:nvPr/>
            </p:nvGrpSpPr>
            <p:grpSpPr>
              <a:xfrm>
                <a:off x="10839415" y="2799902"/>
                <a:ext cx="1449456" cy="456424"/>
                <a:chOff x="7866207" y="4489963"/>
                <a:chExt cx="1307221" cy="342317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4AE25640-5E15-7B7C-1093-9ED196015065}"/>
                    </a:ext>
                  </a:extLst>
                </p:cNvPr>
                <p:cNvCxnSpPr/>
                <p:nvPr/>
              </p:nvCxnSpPr>
              <p:spPr>
                <a:xfrm>
                  <a:off x="7866208" y="4605358"/>
                  <a:ext cx="237536" cy="0"/>
                </a:xfrm>
                <a:prstGeom prst="line">
                  <a:avLst/>
                </a:prstGeom>
                <a:noFill/>
                <a:ln w="28575">
                  <a:solidFill>
                    <a:srgbClr val="54565B">
                      <a:lumMod val="50000"/>
                      <a:lumOff val="50000"/>
                    </a:srgbClr>
                  </a:solidFill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24001E6-3716-9939-ADC8-13A4E1CE441E}"/>
                    </a:ext>
                  </a:extLst>
                </p:cNvPr>
                <p:cNvSpPr txBox="1"/>
                <p:nvPr/>
              </p:nvSpPr>
              <p:spPr>
                <a:xfrm>
                  <a:off x="8142354" y="4489963"/>
                  <a:ext cx="1031074" cy="207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12177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Placebo (n=8)</a:t>
                  </a: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A1147D-6F0A-1575-CD32-77211080711F}"/>
                    </a:ext>
                  </a:extLst>
                </p:cNvPr>
                <p:cNvCxnSpPr/>
                <p:nvPr/>
              </p:nvCxnSpPr>
              <p:spPr>
                <a:xfrm>
                  <a:off x="7866207" y="4739953"/>
                  <a:ext cx="237536" cy="0"/>
                </a:xfrm>
                <a:prstGeom prst="line">
                  <a:avLst/>
                </a:prstGeom>
                <a:noFill/>
                <a:ln w="28575">
                  <a:solidFill>
                    <a:srgbClr val="548CD5"/>
                  </a:solidFill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006CDBA-24C3-44D3-6F50-9E1A2930E2AB}"/>
                    </a:ext>
                  </a:extLst>
                </p:cNvPr>
                <p:cNvSpPr txBox="1"/>
                <p:nvPr/>
              </p:nvSpPr>
              <p:spPr>
                <a:xfrm>
                  <a:off x="8142356" y="4624532"/>
                  <a:ext cx="886503" cy="207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12177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VES (n=15)</a:t>
                  </a: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FF78AE-10D7-7272-98D3-B1AE41615A7C}"/>
                  </a:ext>
                </a:extLst>
              </p:cNvPr>
              <p:cNvSpPr txBox="1"/>
              <p:nvPr/>
            </p:nvSpPr>
            <p:spPr>
              <a:xfrm>
                <a:off x="10847478" y="3178778"/>
                <a:ext cx="1297792" cy="276999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Log-rank p=0.024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24FC07-5825-5A26-86B1-8E3FA89D0E4B}"/>
                  </a:ext>
                </a:extLst>
              </p:cNvPr>
              <p:cNvSpPr txBox="1"/>
              <p:nvPr/>
            </p:nvSpPr>
            <p:spPr>
              <a:xfrm>
                <a:off x="9697504" y="1045920"/>
                <a:ext cx="2539999" cy="338417"/>
              </a:xfrm>
              <a:prstGeom prst="rect">
                <a:avLst/>
              </a:prstGeom>
              <a:noFill/>
            </p:spPr>
            <p:txBody>
              <a:bodyPr wrap="square" lIns="121782" tIns="60892" rIns="121782" bIns="60892" rtlCol="0">
                <a:spAutoFit/>
              </a:bodyPr>
              <a:lstStyle/>
              <a:p>
                <a:pPr marL="0" marR="0" lvl="0" indent="0" algn="ctr" defTabSz="12177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RNA Rebound ≥200 c/mL</a:t>
                </a:r>
              </a:p>
            </p:txBody>
          </p:sp>
          <p:sp>
            <p:nvSpPr>
              <p:cNvPr id="45" name="Rectangle 211">
                <a:extLst>
                  <a:ext uri="{FF2B5EF4-FFF2-40B4-BE49-F238E27FC236}">
                    <a16:creationId xmlns:a16="http://schemas.microsoft.com/office/drawing/2014/main" id="{A772B2F3-4CF2-354F-9BD9-76ABD583A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35" y="3842705"/>
                <a:ext cx="39273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990000"/>
                  </a:buClr>
                  <a:buFont typeface="Symbol" panose="05050102010706020507" pitchFamily="18" charset="2"/>
                  <a:buChar char="¨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57213" indent="-214313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857250" indent="-171450" eaLnBrk="0" hangingPunct="0">
                  <a:spcBef>
                    <a:spcPct val="20000"/>
                  </a:spcBef>
                  <a:buChar char="•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200150" indent="-1714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543050" indent="-171450" eaLnBrk="0" hangingPunct="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0002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4574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29146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371850" indent="-171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1217744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Week</a:t>
                </a:r>
              </a:p>
            </p:txBody>
          </p:sp>
        </p:grp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65B654D-A1C3-49FB-CC3F-D26607652EE1}"/>
              </a:ext>
            </a:extLst>
          </p:cNvPr>
          <p:cNvCxnSpPr/>
          <p:nvPr/>
        </p:nvCxnSpPr>
        <p:spPr bwMode="auto">
          <a:xfrm flipH="1">
            <a:off x="8062883" y="1542583"/>
            <a:ext cx="0" cy="310896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778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9F2D-608D-7EA9-48B0-A33C6999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67642"/>
            <a:ext cx="10695576" cy="787400"/>
          </a:xfrm>
        </p:spPr>
        <p:txBody>
          <a:bodyPr/>
          <a:lstStyle/>
          <a:p>
            <a:r>
              <a:rPr lang="en-US" sz="2400" dirty="0"/>
              <a:t>Pro-inflammatory Tryptophan Metabolism and Protein-Synthesis-Related Aminoacyl-tRNA Biosynthesis Are Enriched After VES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4B075-8290-9922-D10E-679D0DBA88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367046"/>
            <a:ext cx="10565726" cy="338554"/>
          </a:xfrm>
        </p:spPr>
        <p:txBody>
          <a:bodyPr/>
          <a:lstStyle/>
          <a:p>
            <a:r>
              <a:rPr lang="en-US" sz="1100" dirty="0"/>
              <a:t>Online pathway enrichment analysis was referred to a library of </a:t>
            </a:r>
            <a:r>
              <a:rPr lang="en-US" sz="1100" dirty="0">
                <a:solidFill>
                  <a:srgbClr val="242424"/>
                </a:solidFill>
              </a:rPr>
              <a:t>84 metabolite sets based on KEGG human metabolic pathways (Oct. 2019).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https://www.metaboanalyst.ca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dirty="0"/>
              <a:t>Enrichment Ratio is computed by observed hits/Expected hits; nominal p values are presented.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71348-477C-54C7-8C3F-1290C226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426D1-5DD0-7B06-C835-7C0BB8C0847D}"/>
              </a:ext>
            </a:extLst>
          </p:cNvPr>
          <p:cNvSpPr txBox="1"/>
          <p:nvPr/>
        </p:nvSpPr>
        <p:spPr>
          <a:xfrm>
            <a:off x="442913" y="1432727"/>
            <a:ext cx="5516403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Pre-ATI vs Baseline (</a:t>
            </a:r>
            <a:r>
              <a:rPr lang="en-US" sz="1600" b="1" dirty="0" err="1">
                <a:solidFill>
                  <a:srgbClr val="000000"/>
                </a:solidFill>
                <a:cs typeface="Arial" panose="020B0604020202020204" pitchFamily="34" charset="0"/>
              </a:rPr>
              <a:t>VES</a:t>
            </a: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 treatment)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15AD2-38A1-FFA7-10FC-CD0AEDBE1F17}"/>
              </a:ext>
            </a:extLst>
          </p:cNvPr>
          <p:cNvSpPr txBox="1"/>
          <p:nvPr/>
        </p:nvSpPr>
        <p:spPr>
          <a:xfrm>
            <a:off x="6624147" y="1432727"/>
            <a:ext cx="512494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err="1">
                <a:solidFill>
                  <a:srgbClr val="000000"/>
                </a:solidFill>
                <a:cs typeface="Arial" panose="020B0604020202020204" pitchFamily="34" charset="0"/>
              </a:rPr>
              <a:t>VES</a:t>
            </a:r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 vs Placebo (Pre-ATI)</a:t>
            </a:r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3ADC5731-8E6A-CDD3-3FF0-9F480743A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64072"/>
              </p:ext>
            </p:extLst>
          </p:nvPr>
        </p:nvGraphicFramePr>
        <p:xfrm>
          <a:off x="320447" y="1781176"/>
          <a:ext cx="3096316" cy="3875088"/>
        </p:xfrm>
        <a:graphic>
          <a:graphicData uri="http://schemas.openxmlformats.org/drawingml/2006/table">
            <a:tbl>
              <a:tblPr/>
              <a:tblGrid>
                <a:gridCol w="3096316">
                  <a:extLst>
                    <a:ext uri="{9D8B030D-6E8A-4147-A177-3AD203B41FA5}">
                      <a16:colId xmlns:a16="http://schemas.microsoft.com/office/drawing/2014/main" val="4279494017"/>
                    </a:ext>
                  </a:extLst>
                </a:gridCol>
              </a:tblGrid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Aminoacyl-tRNA biosynthesis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16559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Valine, leucine, isoleucine biosynthesis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678501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Nicotinate, nicotinamide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25873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Glycolysis/gluconeogenesis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314941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Phenylalanine, tyrosine, tryptophan biosynthesis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674437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Valine, leucine, isoleucine degradation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86317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Tryptophan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081362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Phenylalanine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615868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Biotin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087394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Histidine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04767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Pantothenate, CoA biosynthesis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46860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Fructose, mannose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62145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Pentose phosphate pathway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29855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Pyruvate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20193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Lysine degradation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861715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Inositol phosphate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630121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Glycine, serine, threonine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456035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Amino sugar, nucleotide sugar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983785"/>
                  </a:ext>
                </a:extLst>
              </a:tr>
              <a:tr h="203952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Purine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6668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E2B5131-98E6-57A0-36C2-5041C9AFE2BC}"/>
              </a:ext>
            </a:extLst>
          </p:cNvPr>
          <p:cNvGrpSpPr/>
          <p:nvPr/>
        </p:nvGrpSpPr>
        <p:grpSpPr>
          <a:xfrm>
            <a:off x="3497193" y="1816104"/>
            <a:ext cx="2765425" cy="3798078"/>
            <a:chOff x="3197066" y="1816104"/>
            <a:chExt cx="2765425" cy="3798078"/>
          </a:xfrm>
        </p:grpSpPr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71071F77-0316-1218-8048-DF67D5E14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2019971"/>
              <a:ext cx="2762250" cy="128474"/>
            </a:xfrm>
            <a:prstGeom prst="rect">
              <a:avLst/>
            </a:prstGeom>
            <a:solidFill>
              <a:srgbClr val="FE12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E2A809C-21BD-BD31-B103-106A1A356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2631572"/>
              <a:ext cx="2759075" cy="128474"/>
            </a:xfrm>
            <a:prstGeom prst="rect">
              <a:avLst/>
            </a:prstGeom>
            <a:solidFill>
              <a:srgbClr val="FE49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3C1CD711-E098-6576-F1E8-1CE4FBAE4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2223838"/>
              <a:ext cx="1463675" cy="128474"/>
            </a:xfrm>
            <a:prstGeom prst="rect">
              <a:avLst/>
            </a:prstGeom>
            <a:solidFill>
              <a:srgbClr val="FE24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1F2C47F4-4CB3-5A71-3A16-6C3B459C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066" y="3447040"/>
              <a:ext cx="1092200" cy="128474"/>
            </a:xfrm>
            <a:prstGeom prst="rect">
              <a:avLst/>
            </a:prstGeom>
            <a:solidFill>
              <a:srgbClr val="FE91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7D5998F0-545A-28B9-5082-00A23EDB1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3243173"/>
              <a:ext cx="1089025" cy="128474"/>
            </a:xfrm>
            <a:prstGeom prst="rect">
              <a:avLst/>
            </a:prstGeom>
            <a:solidFill>
              <a:srgbClr val="FE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2FDCD4C9-16D0-98B2-E4E4-0282E02C5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1816104"/>
              <a:ext cx="906463" cy="128474"/>
            </a:xfrm>
            <a:prstGeom prst="rect">
              <a:avLst/>
            </a:prstGeom>
            <a:solidFill>
              <a:srgbClr val="FE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142D72B6-4EE5-9D5C-9E2F-0963FFFD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2427705"/>
              <a:ext cx="831850" cy="128474"/>
            </a:xfrm>
            <a:prstGeom prst="rect">
              <a:avLst/>
            </a:prstGeom>
            <a:solidFill>
              <a:srgbClr val="FE37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85DC4653-D4BA-1F03-CF49-63C512E22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3650907"/>
              <a:ext cx="673100" cy="128474"/>
            </a:xfrm>
            <a:prstGeom prst="rect">
              <a:avLst/>
            </a:prstGeom>
            <a:solidFill>
              <a:srgbClr val="FEA3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7A311A64-0FC6-558F-9272-EDE7E378E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3854774"/>
              <a:ext cx="569913" cy="128474"/>
            </a:xfrm>
            <a:prstGeom prst="rect">
              <a:avLst/>
            </a:prstGeom>
            <a:solidFill>
              <a:srgbClr val="FEB5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DC76177F-093D-D1A4-C0E6-427C1A20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066" y="2835439"/>
              <a:ext cx="534988" cy="128474"/>
            </a:xfrm>
            <a:prstGeom prst="rect">
              <a:avLst/>
            </a:prstGeom>
            <a:solidFill>
              <a:srgbClr val="FE5B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A26C3FB-D048-983D-2FC1-FBC4D080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4058641"/>
              <a:ext cx="531813" cy="128474"/>
            </a:xfrm>
            <a:prstGeom prst="rect">
              <a:avLst/>
            </a:prstGeom>
            <a:solidFill>
              <a:srgbClr val="FEC7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E524A1AB-593C-E673-9BCD-117B27FBE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3039306"/>
              <a:ext cx="522288" cy="128474"/>
            </a:xfrm>
            <a:prstGeom prst="rect">
              <a:avLst/>
            </a:prstGeom>
            <a:solidFill>
              <a:srgbClr val="FE6D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B96E6243-A779-1C60-3092-6F59FB371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416" y="4262508"/>
              <a:ext cx="485775" cy="128474"/>
            </a:xfrm>
            <a:prstGeom prst="rect">
              <a:avLst/>
            </a:prstGeom>
            <a:solidFill>
              <a:srgbClr val="FEDA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601B026A-82EF-FA6B-BFF1-4C028FCD8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4466375"/>
              <a:ext cx="492125" cy="128474"/>
            </a:xfrm>
            <a:prstGeom prst="rect">
              <a:avLst/>
            </a:prstGeom>
            <a:solidFill>
              <a:srgbClr val="FEE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31138D63-0ABC-04A5-8467-3C4D4A89D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066" y="4670242"/>
              <a:ext cx="430213" cy="128474"/>
            </a:xfrm>
            <a:prstGeom prst="rect">
              <a:avLst/>
            </a:prstGeom>
            <a:solidFill>
              <a:srgbClr val="FEFE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57C08058-986B-3E82-0207-F0F851EC4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4874109"/>
              <a:ext cx="349250" cy="128474"/>
            </a:xfrm>
            <a:prstGeom prst="rect">
              <a:avLst/>
            </a:prstGeom>
            <a:solidFill>
              <a:srgbClr val="FEFE2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06D21981-D46B-2FA0-AD3F-C53B5749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241" y="5077976"/>
              <a:ext cx="323850" cy="128474"/>
            </a:xfrm>
            <a:prstGeom prst="rect">
              <a:avLst/>
            </a:prstGeom>
            <a:solidFill>
              <a:srgbClr val="FEFE6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921926B7-4EC9-36EC-B7D5-6F4ADA5DA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416" y="5281843"/>
              <a:ext cx="279400" cy="128474"/>
            </a:xfrm>
            <a:prstGeom prst="rect">
              <a:avLst/>
            </a:prstGeom>
            <a:solidFill>
              <a:srgbClr val="FEFE9E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E5183859-1275-7029-718E-A3537159D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416" y="5485708"/>
              <a:ext cx="149225" cy="128474"/>
            </a:xfrm>
            <a:prstGeom prst="rect">
              <a:avLst/>
            </a:prstGeom>
            <a:solidFill>
              <a:srgbClr val="FEFEDE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28" name="Table 11">
            <a:extLst>
              <a:ext uri="{FF2B5EF4-FFF2-40B4-BE49-F238E27FC236}">
                <a16:creationId xmlns:a16="http://schemas.microsoft.com/office/drawing/2014/main" id="{53AED98B-75DF-0403-B602-776B41ED6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11576"/>
              </p:ext>
            </p:extLst>
          </p:nvPr>
        </p:nvGraphicFramePr>
        <p:xfrm>
          <a:off x="6755104" y="1781176"/>
          <a:ext cx="2174875" cy="3875090"/>
        </p:xfrm>
        <a:graphic>
          <a:graphicData uri="http://schemas.openxmlformats.org/drawingml/2006/table">
            <a:tbl>
              <a:tblPr/>
              <a:tblGrid>
                <a:gridCol w="2174875">
                  <a:extLst>
                    <a:ext uri="{9D8B030D-6E8A-4147-A177-3AD203B41FA5}">
                      <a16:colId xmlns:a16="http://schemas.microsoft.com/office/drawing/2014/main" val="4279494017"/>
                    </a:ext>
                  </a:extLst>
                </a:gridCol>
              </a:tblGrid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Tryptophan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16559"/>
                  </a:ext>
                </a:extLst>
              </a:tr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Arginine biosynthesis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678501"/>
                  </a:ext>
                </a:extLst>
              </a:tr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Neomycin, kanamycin, and gentamicin biosynthesis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25873"/>
                  </a:ext>
                </a:extLst>
              </a:tr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Glutathione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314941"/>
                  </a:ext>
                </a:extLst>
              </a:tr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Starch, sucrose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674437"/>
                  </a:ext>
                </a:extLst>
              </a:tr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Galactose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86317"/>
                  </a:ext>
                </a:extLst>
              </a:tr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Cysteine, methionine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081362"/>
                  </a:ext>
                </a:extLst>
              </a:tr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Arginine, proline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615868"/>
                  </a:ext>
                </a:extLst>
              </a:tr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Aminoacyl-tRNA biosynthesis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087394"/>
                  </a:ext>
                </a:extLst>
              </a:tr>
              <a:tr h="387509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Purine metabolism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04767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4FE9012D-44E3-7191-E830-79FEE82323BE}"/>
              </a:ext>
            </a:extLst>
          </p:cNvPr>
          <p:cNvGrpSpPr/>
          <p:nvPr/>
        </p:nvGrpSpPr>
        <p:grpSpPr>
          <a:xfrm>
            <a:off x="3456860" y="5713982"/>
            <a:ext cx="2654118" cy="417114"/>
            <a:chOff x="1784503" y="5713982"/>
            <a:chExt cx="2654118" cy="4171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589120D-B278-29DA-0D1B-166106C64AF7}"/>
                </a:ext>
              </a:extLst>
            </p:cNvPr>
            <p:cNvGrpSpPr/>
            <p:nvPr/>
          </p:nvGrpSpPr>
          <p:grpSpPr>
            <a:xfrm>
              <a:off x="1821661" y="5713982"/>
              <a:ext cx="2538413" cy="54864"/>
              <a:chOff x="6350" y="6623051"/>
              <a:chExt cx="2538413" cy="96838"/>
            </a:xfrm>
          </p:grpSpPr>
          <p:sp>
            <p:nvSpPr>
              <p:cNvPr id="38" name="Line 44">
                <a:extLst>
                  <a:ext uri="{FF2B5EF4-FFF2-40B4-BE49-F238E27FC236}">
                    <a16:creationId xmlns:a16="http://schemas.microsoft.com/office/drawing/2014/main" id="{9A28CA4B-486C-1A8F-B658-650B4F4F7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0" y="6623051"/>
                <a:ext cx="2538413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Line 45">
                <a:extLst>
                  <a:ext uri="{FF2B5EF4-FFF2-40B4-BE49-F238E27FC236}">
                    <a16:creationId xmlns:a16="http://schemas.microsoft.com/office/drawing/2014/main" id="{8E31E68D-486B-96B5-F914-2CB6123B4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0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46">
                <a:extLst>
                  <a:ext uri="{FF2B5EF4-FFF2-40B4-BE49-F238E27FC236}">
                    <a16:creationId xmlns:a16="http://schemas.microsoft.com/office/drawing/2014/main" id="{1866EFEB-270B-33D8-8034-1DBAAAE6A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350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47">
                <a:extLst>
                  <a:ext uri="{FF2B5EF4-FFF2-40B4-BE49-F238E27FC236}">
                    <a16:creationId xmlns:a16="http://schemas.microsoft.com/office/drawing/2014/main" id="{82065154-6A69-F534-EA9E-7DAF3C897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763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48">
                <a:extLst>
                  <a:ext uri="{FF2B5EF4-FFF2-40B4-BE49-F238E27FC236}">
                    <a16:creationId xmlns:a16="http://schemas.microsoft.com/office/drawing/2014/main" id="{212B4807-80B6-F8C0-01D8-DED5B0868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8763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49">
                <a:extLst>
                  <a:ext uri="{FF2B5EF4-FFF2-40B4-BE49-F238E27FC236}">
                    <a16:creationId xmlns:a16="http://schemas.microsoft.com/office/drawing/2014/main" id="{F743D3B9-6BB6-CB7A-6D1B-E8A68D429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6763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50">
                <a:extLst>
                  <a:ext uri="{FF2B5EF4-FFF2-40B4-BE49-F238E27FC236}">
                    <a16:creationId xmlns:a16="http://schemas.microsoft.com/office/drawing/2014/main" id="{6D1155BE-3BE0-8612-EBFB-56814D85A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4763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AD6EFE-2088-7212-7AE2-8A19180B7167}"/>
                </a:ext>
              </a:extLst>
            </p:cNvPr>
            <p:cNvSpPr txBox="1"/>
            <p:nvPr/>
          </p:nvSpPr>
          <p:spPr>
            <a:xfrm>
              <a:off x="2549854" y="5961819"/>
              <a:ext cx="1082026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Enrichment Ratio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52A528-1FFB-0B13-82E6-595E3D00C7C8}"/>
                </a:ext>
              </a:extLst>
            </p:cNvPr>
            <p:cNvSpPr txBox="1"/>
            <p:nvPr/>
          </p:nvSpPr>
          <p:spPr>
            <a:xfrm>
              <a:off x="1784503" y="5777055"/>
              <a:ext cx="7854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9862F7-269E-DB84-60E2-6B47B2CB5C30}"/>
                </a:ext>
              </a:extLst>
            </p:cNvPr>
            <p:cNvSpPr txBox="1"/>
            <p:nvPr/>
          </p:nvSpPr>
          <p:spPr>
            <a:xfrm>
              <a:off x="2291762" y="5777055"/>
              <a:ext cx="7854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883135-8D1F-94E3-30CB-52F7B49155FD}"/>
                </a:ext>
              </a:extLst>
            </p:cNvPr>
            <p:cNvSpPr txBox="1"/>
            <p:nvPr/>
          </p:nvSpPr>
          <p:spPr>
            <a:xfrm>
              <a:off x="2759748" y="5777055"/>
              <a:ext cx="1570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E1DACA-6965-8796-8251-A74D04565234}"/>
                </a:ext>
              </a:extLst>
            </p:cNvPr>
            <p:cNvSpPr txBox="1"/>
            <p:nvPr/>
          </p:nvSpPr>
          <p:spPr>
            <a:xfrm>
              <a:off x="3267007" y="5777055"/>
              <a:ext cx="1570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2A6138-CA7F-2EFC-3D02-A479C9FF0CA3}"/>
                </a:ext>
              </a:extLst>
            </p:cNvPr>
            <p:cNvSpPr txBox="1"/>
            <p:nvPr/>
          </p:nvSpPr>
          <p:spPr>
            <a:xfrm>
              <a:off x="3774266" y="5777055"/>
              <a:ext cx="1570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F89086-F5A4-E84B-55A9-1C04A788138E}"/>
                </a:ext>
              </a:extLst>
            </p:cNvPr>
            <p:cNvSpPr txBox="1"/>
            <p:nvPr/>
          </p:nvSpPr>
          <p:spPr>
            <a:xfrm>
              <a:off x="4281527" y="5777055"/>
              <a:ext cx="1570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6BB313-70DC-F618-B754-E4B9F94E300D}"/>
              </a:ext>
            </a:extLst>
          </p:cNvPr>
          <p:cNvGrpSpPr/>
          <p:nvPr/>
        </p:nvGrpSpPr>
        <p:grpSpPr>
          <a:xfrm>
            <a:off x="5509381" y="3745407"/>
            <a:ext cx="137160" cy="1791592"/>
            <a:chOff x="3089275" y="1924051"/>
            <a:chExt cx="137160" cy="2670175"/>
          </a:xfrm>
        </p:grpSpPr>
        <p:sp>
          <p:nvSpPr>
            <p:cNvPr id="46" name="Rectangle 58">
              <a:extLst>
                <a:ext uri="{FF2B5EF4-FFF2-40B4-BE49-F238E27FC236}">
                  <a16:creationId xmlns:a16="http://schemas.microsoft.com/office/drawing/2014/main" id="{070A0CFB-BB2D-234B-6924-172002D5B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4438651"/>
              <a:ext cx="137160" cy="155575"/>
            </a:xfrm>
            <a:prstGeom prst="rect">
              <a:avLst/>
            </a:prstGeom>
            <a:solidFill>
              <a:srgbClr val="FFFFD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19EC41CD-618C-37BF-93A9-A9C4FD40C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4308476"/>
              <a:ext cx="137160" cy="130175"/>
            </a:xfrm>
            <a:prstGeom prst="rect">
              <a:avLst/>
            </a:prstGeom>
            <a:solidFill>
              <a:srgbClr val="FFFF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60">
              <a:extLst>
                <a:ext uri="{FF2B5EF4-FFF2-40B4-BE49-F238E27FC236}">
                  <a16:creationId xmlns:a16="http://schemas.microsoft.com/office/drawing/2014/main" id="{3D37B55C-C734-ADD9-618B-85F8D8838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4192588"/>
              <a:ext cx="137160" cy="115888"/>
            </a:xfrm>
            <a:prstGeom prst="rect">
              <a:avLst/>
            </a:prstGeom>
            <a:solidFill>
              <a:srgbClr val="FFFF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61">
              <a:extLst>
                <a:ext uri="{FF2B5EF4-FFF2-40B4-BE49-F238E27FC236}">
                  <a16:creationId xmlns:a16="http://schemas.microsoft.com/office/drawing/2014/main" id="{22EC388F-0164-8D80-FA6E-EEFF6E5C9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4075113"/>
              <a:ext cx="137160" cy="117475"/>
            </a:xfrm>
            <a:prstGeom prst="rect">
              <a:avLst/>
            </a:prstGeom>
            <a:solidFill>
              <a:srgbClr val="FFFF2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62">
              <a:extLst>
                <a:ext uri="{FF2B5EF4-FFF2-40B4-BE49-F238E27FC236}">
                  <a16:creationId xmlns:a16="http://schemas.microsoft.com/office/drawing/2014/main" id="{B75FC4BE-5770-298D-4732-E77C7ED5C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959226"/>
              <a:ext cx="137160" cy="1158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63">
              <a:extLst>
                <a:ext uri="{FF2B5EF4-FFF2-40B4-BE49-F238E27FC236}">
                  <a16:creationId xmlns:a16="http://schemas.microsoft.com/office/drawing/2014/main" id="{3A03B93B-82BF-AA3B-0A2B-13B4D77BB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894138"/>
              <a:ext cx="137160" cy="650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F8EE403-2BDC-850B-845A-CE3FF6BAF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763963"/>
              <a:ext cx="137160" cy="130175"/>
            </a:xfrm>
            <a:prstGeom prst="rect">
              <a:avLst/>
            </a:prstGeom>
            <a:solidFill>
              <a:srgbClr val="FFED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65">
              <a:extLst>
                <a:ext uri="{FF2B5EF4-FFF2-40B4-BE49-F238E27FC236}">
                  <a16:creationId xmlns:a16="http://schemas.microsoft.com/office/drawing/2014/main" id="{644F5675-C449-6B0D-DAB4-442F6313B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595688"/>
              <a:ext cx="137160" cy="168275"/>
            </a:xfrm>
            <a:prstGeom prst="rect">
              <a:avLst/>
            </a:prstGeom>
            <a:solidFill>
              <a:srgbClr val="FFDB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706FA776-1376-A60A-DF9A-0C2E6A3FD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479801"/>
              <a:ext cx="137160" cy="115888"/>
            </a:xfrm>
            <a:prstGeom prst="rect">
              <a:avLst/>
            </a:prstGeom>
            <a:solidFill>
              <a:srgbClr val="FFC8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67">
              <a:extLst>
                <a:ext uri="{FF2B5EF4-FFF2-40B4-BE49-F238E27FC236}">
                  <a16:creationId xmlns:a16="http://schemas.microsoft.com/office/drawing/2014/main" id="{A7D92A3F-A264-D888-4AC9-0F4CA9F64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349626"/>
              <a:ext cx="137160" cy="130175"/>
            </a:xfrm>
            <a:prstGeom prst="rect">
              <a:avLst/>
            </a:prstGeom>
            <a:solidFill>
              <a:srgbClr val="FFB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68">
              <a:extLst>
                <a:ext uri="{FF2B5EF4-FFF2-40B4-BE49-F238E27FC236}">
                  <a16:creationId xmlns:a16="http://schemas.microsoft.com/office/drawing/2014/main" id="{915BCDD4-B4A5-CF76-D292-55BD8E927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181351"/>
              <a:ext cx="137160" cy="168275"/>
            </a:xfrm>
            <a:prstGeom prst="rect">
              <a:avLst/>
            </a:prstGeom>
            <a:solidFill>
              <a:srgbClr val="FFA4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9">
              <a:extLst>
                <a:ext uri="{FF2B5EF4-FFF2-40B4-BE49-F238E27FC236}">
                  <a16:creationId xmlns:a16="http://schemas.microsoft.com/office/drawing/2014/main" id="{39C1FEA5-B3CD-1E24-2BE6-E20C7F1C5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3051176"/>
              <a:ext cx="137160" cy="130175"/>
            </a:xfrm>
            <a:prstGeom prst="rect">
              <a:avLst/>
            </a:prstGeom>
            <a:solidFill>
              <a:srgbClr val="FF92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0">
              <a:extLst>
                <a:ext uri="{FF2B5EF4-FFF2-40B4-BE49-F238E27FC236}">
                  <a16:creationId xmlns:a16="http://schemas.microsoft.com/office/drawing/2014/main" id="{29B14A26-2A98-2988-7376-9ACF4E76C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2922588"/>
              <a:ext cx="137160" cy="128588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1">
              <a:extLst>
                <a:ext uri="{FF2B5EF4-FFF2-40B4-BE49-F238E27FC236}">
                  <a16:creationId xmlns:a16="http://schemas.microsoft.com/office/drawing/2014/main" id="{07E0F776-BE27-281E-1029-8502B701F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2752726"/>
              <a:ext cx="137160" cy="169863"/>
            </a:xfrm>
            <a:prstGeom prst="rect">
              <a:avLst/>
            </a:prstGeom>
            <a:solidFill>
              <a:srgbClr val="FF6D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2">
              <a:extLst>
                <a:ext uri="{FF2B5EF4-FFF2-40B4-BE49-F238E27FC236}">
                  <a16:creationId xmlns:a16="http://schemas.microsoft.com/office/drawing/2014/main" id="{E3261955-B473-8798-10DF-7A0947E88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2636838"/>
              <a:ext cx="137160" cy="115888"/>
            </a:xfrm>
            <a:prstGeom prst="rect">
              <a:avLst/>
            </a:prstGeom>
            <a:solidFill>
              <a:srgbClr val="FF5B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73">
              <a:extLst>
                <a:ext uri="{FF2B5EF4-FFF2-40B4-BE49-F238E27FC236}">
                  <a16:creationId xmlns:a16="http://schemas.microsoft.com/office/drawing/2014/main" id="{CA17F957-C763-C367-B8DD-9D13C9757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2506663"/>
              <a:ext cx="137160" cy="130175"/>
            </a:xfrm>
            <a:prstGeom prst="rect">
              <a:avLst/>
            </a:prstGeom>
            <a:solidFill>
              <a:srgbClr val="FF4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4">
              <a:extLst>
                <a:ext uri="{FF2B5EF4-FFF2-40B4-BE49-F238E27FC236}">
                  <a16:creationId xmlns:a16="http://schemas.microsoft.com/office/drawing/2014/main" id="{FD161A4D-5A03-EFD0-C7B1-B1E39C0B2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2338388"/>
              <a:ext cx="137160" cy="168275"/>
            </a:xfrm>
            <a:prstGeom prst="rect">
              <a:avLst/>
            </a:prstGeom>
            <a:solidFill>
              <a:srgbClr val="FF37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5">
              <a:extLst>
                <a:ext uri="{FF2B5EF4-FFF2-40B4-BE49-F238E27FC236}">
                  <a16:creationId xmlns:a16="http://schemas.microsoft.com/office/drawing/2014/main" id="{E951A584-B1B9-BD63-A935-26041F77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2208213"/>
              <a:ext cx="137160" cy="130175"/>
            </a:xfrm>
            <a:prstGeom prst="rect">
              <a:avLst/>
            </a:prstGeom>
            <a:solidFill>
              <a:srgbClr val="FF24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76">
              <a:extLst>
                <a:ext uri="{FF2B5EF4-FFF2-40B4-BE49-F238E27FC236}">
                  <a16:creationId xmlns:a16="http://schemas.microsoft.com/office/drawing/2014/main" id="{B0305915-C960-DD22-E9F3-B51D94889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2066926"/>
              <a:ext cx="137160" cy="141288"/>
            </a:xfrm>
            <a:prstGeom prst="rect">
              <a:avLst/>
            </a:prstGeom>
            <a:solidFill>
              <a:srgbClr val="FF12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77">
              <a:extLst>
                <a:ext uri="{FF2B5EF4-FFF2-40B4-BE49-F238E27FC236}">
                  <a16:creationId xmlns:a16="http://schemas.microsoft.com/office/drawing/2014/main" id="{37E1AD2C-53DF-11C7-8F1C-C38D1EE7A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275" y="1924051"/>
              <a:ext cx="137160" cy="1428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1745477-32AD-25D5-FE28-8CD914E38417}"/>
              </a:ext>
            </a:extLst>
          </p:cNvPr>
          <p:cNvSpPr txBox="1"/>
          <p:nvPr/>
        </p:nvSpPr>
        <p:spPr>
          <a:xfrm>
            <a:off x="5678917" y="5461986"/>
            <a:ext cx="32541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5e-01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960682-3807-DBB2-3272-BF86CF02BEEE}"/>
              </a:ext>
            </a:extLst>
          </p:cNvPr>
          <p:cNvSpPr txBox="1"/>
          <p:nvPr/>
        </p:nvSpPr>
        <p:spPr>
          <a:xfrm>
            <a:off x="5678917" y="4561844"/>
            <a:ext cx="32541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2e-01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7F2055A-F3F4-25DE-D55C-9B93DC20DDFF}"/>
              </a:ext>
            </a:extLst>
          </p:cNvPr>
          <p:cNvSpPr txBox="1"/>
          <p:nvPr/>
        </p:nvSpPr>
        <p:spPr>
          <a:xfrm>
            <a:off x="5678917" y="3663669"/>
            <a:ext cx="32541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7e-04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DB50659-0490-5544-0728-28EAFAB532E8}"/>
              </a:ext>
            </a:extLst>
          </p:cNvPr>
          <p:cNvSpPr txBox="1"/>
          <p:nvPr/>
        </p:nvSpPr>
        <p:spPr>
          <a:xfrm>
            <a:off x="5508455" y="3522566"/>
            <a:ext cx="41838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p-value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EA5B06-F7F3-3464-A7F9-ED363B553486}"/>
              </a:ext>
            </a:extLst>
          </p:cNvPr>
          <p:cNvGrpSpPr/>
          <p:nvPr/>
        </p:nvGrpSpPr>
        <p:grpSpPr>
          <a:xfrm>
            <a:off x="8985453" y="1832713"/>
            <a:ext cx="2771775" cy="3744433"/>
            <a:chOff x="8985453" y="1832713"/>
            <a:chExt cx="2771775" cy="3744433"/>
          </a:xfrm>
        </p:grpSpPr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8675C226-7990-4813-DC4F-E46035274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2602901"/>
              <a:ext cx="2771775" cy="278588"/>
            </a:xfrm>
            <a:prstGeom prst="rect">
              <a:avLst/>
            </a:prstGeom>
            <a:solidFill>
              <a:srgbClr val="FE49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170BD3AC-E300-8D9D-FDAA-841795922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2217807"/>
              <a:ext cx="788988" cy="278588"/>
            </a:xfrm>
            <a:prstGeom prst="rect">
              <a:avLst/>
            </a:prstGeom>
            <a:solidFill>
              <a:srgbClr val="FE24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8811B4EF-B802-3039-89EF-67ACC1C8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1832713"/>
              <a:ext cx="401638" cy="278588"/>
            </a:xfrm>
            <a:prstGeom prst="rect">
              <a:avLst/>
            </a:prstGeom>
            <a:solidFill>
              <a:srgbClr val="FE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97FA5B06-F2BF-374E-CCBF-2679B9664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2987995"/>
              <a:ext cx="387350" cy="278588"/>
            </a:xfrm>
            <a:prstGeom prst="rect">
              <a:avLst/>
            </a:prstGeom>
            <a:solidFill>
              <a:srgbClr val="FE6D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CF9A3916-42D6-FE28-D084-F1BE0DE88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3373089"/>
              <a:ext cx="296863" cy="278588"/>
            </a:xfrm>
            <a:prstGeom prst="rect">
              <a:avLst/>
            </a:prstGeom>
            <a:solidFill>
              <a:srgbClr val="FE91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41B4B97B-C645-3AE5-D7A3-7170339DD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3758183"/>
              <a:ext cx="193675" cy="278588"/>
            </a:xfrm>
            <a:prstGeom prst="rect">
              <a:avLst/>
            </a:prstGeom>
            <a:solidFill>
              <a:srgbClr val="FEB5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BBCD4CB9-2E76-D31C-1B1E-F75B69AEE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4143277"/>
              <a:ext cx="168275" cy="278588"/>
            </a:xfrm>
            <a:prstGeom prst="rect">
              <a:avLst/>
            </a:prstGeom>
            <a:solidFill>
              <a:srgbClr val="FEDA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89690490-F5BA-8377-ADE6-3E365DBE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4528371"/>
              <a:ext cx="141288" cy="278588"/>
            </a:xfrm>
            <a:prstGeom prst="rect">
              <a:avLst/>
            </a:prstGeom>
            <a:solidFill>
              <a:srgbClr val="FEFE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396496D3-8F75-4E33-A515-D82979271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4913465"/>
              <a:ext cx="115888" cy="278588"/>
            </a:xfrm>
            <a:prstGeom prst="rect">
              <a:avLst/>
            </a:prstGeom>
            <a:solidFill>
              <a:srgbClr val="FEFE4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CF06676F-9D21-1473-F568-3B2368D32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53" y="5298558"/>
              <a:ext cx="77788" cy="278588"/>
            </a:xfrm>
            <a:prstGeom prst="rect">
              <a:avLst/>
            </a:prstGeom>
            <a:solidFill>
              <a:srgbClr val="FEFEBE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F5D7688-C1D6-0408-1B49-86998C8955AC}"/>
              </a:ext>
            </a:extLst>
          </p:cNvPr>
          <p:cNvGrpSpPr/>
          <p:nvPr/>
        </p:nvGrpSpPr>
        <p:grpSpPr>
          <a:xfrm>
            <a:off x="10809888" y="3745406"/>
            <a:ext cx="137160" cy="1792224"/>
            <a:chOff x="12036425" y="1911351"/>
            <a:chExt cx="137160" cy="2670175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72E358A3-F939-9A8F-D81D-059873AFA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4295776"/>
              <a:ext cx="137160" cy="285750"/>
            </a:xfrm>
            <a:prstGeom prst="rect">
              <a:avLst/>
            </a:pr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02C78EEB-9F08-2DA9-4B6D-5E7F208BB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4049713"/>
              <a:ext cx="137160" cy="246063"/>
            </a:xfrm>
            <a:prstGeom prst="rect">
              <a:avLst/>
            </a:prstGeom>
            <a:solidFill>
              <a:srgbClr val="F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DC36C6CB-3ABC-D035-5852-A29F1534D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2701926"/>
              <a:ext cx="137160" cy="298450"/>
            </a:xfrm>
            <a:prstGeom prst="rect">
              <a:avLst/>
            </a:prstGeom>
            <a:solidFill>
              <a:srgbClr val="FE6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64BCF3DC-CD58-5BEB-06FA-ADD0B0B4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1911351"/>
              <a:ext cx="137160" cy="2841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5E386A23-23EE-2390-7CFA-A9A9E9D4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3505201"/>
              <a:ext cx="137160" cy="285750"/>
            </a:xfrm>
            <a:prstGeom prst="rect">
              <a:avLst/>
            </a:prstGeom>
            <a:solidFill>
              <a:srgbClr val="FFD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4A93433F-C9D5-A372-3A38-20805F0C1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2195513"/>
              <a:ext cx="137160" cy="260350"/>
            </a:xfrm>
            <a:prstGeom prst="rect">
              <a:avLst/>
            </a:prstGeom>
            <a:solidFill>
              <a:srgbClr val="FF2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98757C50-840C-68AA-35CF-4606947EF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3246438"/>
              <a:ext cx="137160" cy="258763"/>
            </a:xfrm>
            <a:prstGeom prst="rect">
              <a:avLst/>
            </a:prstGeom>
            <a:solidFill>
              <a:srgbClr val="FFB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6C08801A-9518-069C-5510-65942AC39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3790951"/>
              <a:ext cx="137160" cy="2587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E6F2BF3F-EFE2-858A-A640-BC91502BA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3000376"/>
              <a:ext cx="137160" cy="246063"/>
            </a:xfrm>
            <a:prstGeom prst="rect">
              <a:avLst/>
            </a:prstGeom>
            <a:solidFill>
              <a:srgbClr val="FE9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8BD2E8B-C859-DF33-F4DE-A70CAB00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425" y="2455863"/>
              <a:ext cx="137160" cy="246063"/>
            </a:xfrm>
            <a:prstGeom prst="rect">
              <a:avLst/>
            </a:prstGeom>
            <a:solidFill>
              <a:srgbClr val="FF4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FA06C14B-443A-59A0-DF41-913E2A277489}"/>
              </a:ext>
            </a:extLst>
          </p:cNvPr>
          <p:cNvSpPr txBox="1"/>
          <p:nvPr/>
        </p:nvSpPr>
        <p:spPr>
          <a:xfrm>
            <a:off x="10979381" y="5461986"/>
            <a:ext cx="32541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4e-01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786403A-5DEE-9EF9-70A6-F2308D4BA15F}"/>
              </a:ext>
            </a:extLst>
          </p:cNvPr>
          <p:cNvSpPr txBox="1"/>
          <p:nvPr/>
        </p:nvSpPr>
        <p:spPr>
          <a:xfrm>
            <a:off x="10979381" y="4561844"/>
            <a:ext cx="32541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2e-01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CE89B01-953A-D890-7EF9-9D7A9856EC3E}"/>
              </a:ext>
            </a:extLst>
          </p:cNvPr>
          <p:cNvSpPr txBox="1"/>
          <p:nvPr/>
        </p:nvSpPr>
        <p:spPr>
          <a:xfrm>
            <a:off x="10979381" y="3663669"/>
            <a:ext cx="32541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4e-03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C78555E-5D64-AB71-0EA0-03D8E140DB00}"/>
              </a:ext>
            </a:extLst>
          </p:cNvPr>
          <p:cNvSpPr txBox="1"/>
          <p:nvPr/>
        </p:nvSpPr>
        <p:spPr>
          <a:xfrm>
            <a:off x="10808919" y="3522566"/>
            <a:ext cx="41838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p-value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F7FFD4A-C484-1E6F-76FB-FBD66794C9F3}"/>
              </a:ext>
            </a:extLst>
          </p:cNvPr>
          <p:cNvGrpSpPr/>
          <p:nvPr/>
        </p:nvGrpSpPr>
        <p:grpSpPr>
          <a:xfrm>
            <a:off x="8948136" y="5713982"/>
            <a:ext cx="2473302" cy="417114"/>
            <a:chOff x="10690219" y="5713982"/>
            <a:chExt cx="2473302" cy="41711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B09FB10-7709-1A1E-F9F7-07ABDE2AEF16}"/>
                </a:ext>
              </a:extLst>
            </p:cNvPr>
            <p:cNvGrpSpPr/>
            <p:nvPr/>
          </p:nvGrpSpPr>
          <p:grpSpPr>
            <a:xfrm>
              <a:off x="10727536" y="5713982"/>
              <a:ext cx="2357438" cy="54864"/>
              <a:chOff x="8912225" y="6623051"/>
              <a:chExt cx="2357438" cy="96838"/>
            </a:xfrm>
          </p:grpSpPr>
          <p:sp>
            <p:nvSpPr>
              <p:cNvPr id="105" name="Line 51">
                <a:extLst>
                  <a:ext uri="{FF2B5EF4-FFF2-40B4-BE49-F238E27FC236}">
                    <a16:creationId xmlns:a16="http://schemas.microsoft.com/office/drawing/2014/main" id="{557E4BB1-9D69-FCE7-1F0C-38DE7451D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2225" y="6623051"/>
                <a:ext cx="2357438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Line 52">
                <a:extLst>
                  <a:ext uri="{FF2B5EF4-FFF2-40B4-BE49-F238E27FC236}">
                    <a16:creationId xmlns:a16="http://schemas.microsoft.com/office/drawing/2014/main" id="{465BA41A-C5FE-12D8-4DCE-F9DC88FBC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2225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Line 53">
                <a:extLst>
                  <a:ext uri="{FF2B5EF4-FFF2-40B4-BE49-F238E27FC236}">
                    <a16:creationId xmlns:a16="http://schemas.microsoft.com/office/drawing/2014/main" id="{F9ED2956-A9F7-00EA-6E2B-B03F4C92F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83713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Line 54">
                <a:extLst>
                  <a:ext uri="{FF2B5EF4-FFF2-40B4-BE49-F238E27FC236}">
                    <a16:creationId xmlns:a16="http://schemas.microsoft.com/office/drawing/2014/main" id="{66D5E51A-A8D3-04E1-1FD2-F689ACB5E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3613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Line 55">
                <a:extLst>
                  <a:ext uri="{FF2B5EF4-FFF2-40B4-BE49-F238E27FC236}">
                    <a16:creationId xmlns:a16="http://schemas.microsoft.com/office/drawing/2014/main" id="{2D3CB8E9-0AA7-A920-6879-295A6A26D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26688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Line 56">
                <a:extLst>
                  <a:ext uri="{FF2B5EF4-FFF2-40B4-BE49-F238E27FC236}">
                    <a16:creationId xmlns:a16="http://schemas.microsoft.com/office/drawing/2014/main" id="{14F72FDC-0C79-9F4E-406E-74A1AD6D5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96588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Line 57">
                <a:extLst>
                  <a:ext uri="{FF2B5EF4-FFF2-40B4-BE49-F238E27FC236}">
                    <a16:creationId xmlns:a16="http://schemas.microsoft.com/office/drawing/2014/main" id="{24E03122-D3C8-6301-C257-2B6AE7FE1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69663" y="6623051"/>
                <a:ext cx="0" cy="9683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B77E359-1B62-C5E0-28D0-00BC8A09C665}"/>
                </a:ext>
              </a:extLst>
            </p:cNvPr>
            <p:cNvSpPr txBox="1"/>
            <p:nvPr/>
          </p:nvSpPr>
          <p:spPr>
            <a:xfrm>
              <a:off x="11365242" y="5961819"/>
              <a:ext cx="1082026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Enrichment Ratio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AE5139F-04AC-163D-DAD6-9DE3913D5174}"/>
                </a:ext>
              </a:extLst>
            </p:cNvPr>
            <p:cNvSpPr txBox="1"/>
            <p:nvPr/>
          </p:nvSpPr>
          <p:spPr>
            <a:xfrm>
              <a:off x="10690219" y="5777055"/>
              <a:ext cx="7854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3D60F91-7BE7-7E0E-B74F-B037628D0CDE}"/>
                </a:ext>
              </a:extLst>
            </p:cNvPr>
            <p:cNvSpPr txBox="1"/>
            <p:nvPr/>
          </p:nvSpPr>
          <p:spPr>
            <a:xfrm>
              <a:off x="11163941" y="5777055"/>
              <a:ext cx="7854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FF6A43E-C02F-161A-766F-748418459165}"/>
                </a:ext>
              </a:extLst>
            </p:cNvPr>
            <p:cNvSpPr txBox="1"/>
            <p:nvPr/>
          </p:nvSpPr>
          <p:spPr>
            <a:xfrm>
              <a:off x="11585492" y="5777055"/>
              <a:ext cx="1570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DFC0A2B-5EA7-D603-A97D-47756C374E7E}"/>
                </a:ext>
              </a:extLst>
            </p:cNvPr>
            <p:cNvSpPr txBox="1"/>
            <p:nvPr/>
          </p:nvSpPr>
          <p:spPr>
            <a:xfrm>
              <a:off x="12054323" y="5777055"/>
              <a:ext cx="1570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15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81A8B4C-AF60-3EC6-1AF3-7CA0FA8F8FC3}"/>
                </a:ext>
              </a:extLst>
            </p:cNvPr>
            <p:cNvSpPr txBox="1"/>
            <p:nvPr/>
          </p:nvSpPr>
          <p:spPr>
            <a:xfrm>
              <a:off x="12537596" y="5777055"/>
              <a:ext cx="1570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54D5F58-9CA9-C880-B87D-C7637FC26A0F}"/>
                </a:ext>
              </a:extLst>
            </p:cNvPr>
            <p:cNvSpPr txBox="1"/>
            <p:nvPr/>
          </p:nvSpPr>
          <p:spPr>
            <a:xfrm>
              <a:off x="13006427" y="5777055"/>
              <a:ext cx="1570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50</a:t>
              </a: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50A73C-F8BF-4B12-30F4-3744D78799F3}"/>
              </a:ext>
            </a:extLst>
          </p:cNvPr>
          <p:cNvSpPr/>
          <p:nvPr/>
        </p:nvSpPr>
        <p:spPr>
          <a:xfrm>
            <a:off x="5509381" y="3745407"/>
            <a:ext cx="137160" cy="1791589"/>
          </a:xfrm>
          <a:prstGeom prst="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A42EFFE-626C-B57A-7F56-904EEE05549C}"/>
              </a:ext>
            </a:extLst>
          </p:cNvPr>
          <p:cNvSpPr/>
          <p:nvPr/>
        </p:nvSpPr>
        <p:spPr>
          <a:xfrm>
            <a:off x="10809888" y="3745407"/>
            <a:ext cx="137160" cy="1791589"/>
          </a:xfrm>
          <a:prstGeom prst="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880A8A-7D2B-E481-CED4-A44E000ABDD0}"/>
              </a:ext>
            </a:extLst>
          </p:cNvPr>
          <p:cNvSpPr/>
          <p:nvPr/>
        </p:nvSpPr>
        <p:spPr>
          <a:xfrm>
            <a:off x="848767" y="1776361"/>
            <a:ext cx="3659664" cy="212601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479BDEE-486E-2054-8B14-D23BC45D095B}"/>
              </a:ext>
            </a:extLst>
          </p:cNvPr>
          <p:cNvSpPr/>
          <p:nvPr/>
        </p:nvSpPr>
        <p:spPr>
          <a:xfrm>
            <a:off x="6789315" y="4854664"/>
            <a:ext cx="2416506" cy="397375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17B98B5-52F4-D296-7C04-A74BA34AE4D3}"/>
              </a:ext>
            </a:extLst>
          </p:cNvPr>
          <p:cNvSpPr/>
          <p:nvPr/>
        </p:nvSpPr>
        <p:spPr>
          <a:xfrm>
            <a:off x="1769188" y="2999148"/>
            <a:ext cx="2338730" cy="212601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EB27DC2-4518-D8B6-34CF-C548C5EF86A9}"/>
              </a:ext>
            </a:extLst>
          </p:cNvPr>
          <p:cNvSpPr/>
          <p:nvPr/>
        </p:nvSpPr>
        <p:spPr>
          <a:xfrm>
            <a:off x="7141145" y="1774162"/>
            <a:ext cx="2338730" cy="395940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68628F5-D23B-91D6-D535-BE68FDF0840C}"/>
              </a:ext>
            </a:extLst>
          </p:cNvPr>
          <p:cNvSpPr/>
          <p:nvPr/>
        </p:nvSpPr>
        <p:spPr>
          <a:xfrm>
            <a:off x="2087778" y="5445926"/>
            <a:ext cx="1636775" cy="212601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10AE96A-5818-3F09-1D7C-90F050590D60}"/>
              </a:ext>
            </a:extLst>
          </p:cNvPr>
          <p:cNvSpPr/>
          <p:nvPr/>
        </p:nvSpPr>
        <p:spPr>
          <a:xfrm>
            <a:off x="7569046" y="5255139"/>
            <a:ext cx="1636775" cy="395771"/>
          </a:xfrm>
          <a:prstGeom prst="rect">
            <a:avLst/>
          </a:prstGeom>
          <a:noFill/>
          <a:ln w="19050" cap="flat" cmpd="sng" algn="ctr">
            <a:solidFill>
              <a:srgbClr val="346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72C1-9222-4E18-2B09-9E348019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Lipid/Metabolite Biomarkers With Time to HIV Rebound and Duration of HIV Control During ATI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A708-D284-9811-B4E4-DB40A07F6B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536323"/>
            <a:ext cx="10565726" cy="169277"/>
          </a:xfrm>
        </p:spPr>
        <p:txBody>
          <a:bodyPr/>
          <a:lstStyle/>
          <a:p>
            <a:r>
              <a:rPr lang="en-US" sz="1100" dirty="0"/>
              <a:t>*Cox proportional-hazards model was used. Data only include participants with nominal p≤0.05 for ≥3 viral outcomes. CI, confidence interval; HR hazard ratio.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B89E8-ABB3-9D22-6950-6ABA8EFF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CE90357B-7676-C9F1-CBD5-3BB07A601726}"/>
              </a:ext>
            </a:extLst>
          </p:cNvPr>
          <p:cNvSpPr/>
          <p:nvPr/>
        </p:nvSpPr>
        <p:spPr>
          <a:xfrm rot="10800000" flipV="1">
            <a:off x="3271006" y="5032585"/>
            <a:ext cx="1109840" cy="390399"/>
          </a:xfrm>
          <a:prstGeom prst="rightArrow">
            <a:avLst>
              <a:gd name="adj1" fmla="val 56233"/>
              <a:gd name="adj2" fmla="val 50000"/>
            </a:avLst>
          </a:prstGeom>
          <a:gradFill flip="none" rotWithShape="1">
            <a:gsLst>
              <a:gs pos="0">
                <a:schemeClr val="accent3">
                  <a:alpha val="80000"/>
                </a:schemeClr>
              </a:gs>
              <a:gs pos="100000">
                <a:schemeClr val="accent3">
                  <a:alpha val="11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Slower</a:t>
            </a:r>
          </a:p>
        </p:txBody>
      </p:sp>
      <p:graphicFrame>
        <p:nvGraphicFramePr>
          <p:cNvPr id="45" name="Table 4">
            <a:extLst>
              <a:ext uri="{FF2B5EF4-FFF2-40B4-BE49-F238E27FC236}">
                <a16:creationId xmlns:a16="http://schemas.microsoft.com/office/drawing/2014/main" id="{0C6639C1-C159-B504-C8E7-48071F83757A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951714"/>
          <a:ext cx="11887200" cy="2880360"/>
        </p:xfrm>
        <a:graphic>
          <a:graphicData uri="http://schemas.openxmlformats.org/drawingml/2006/table">
            <a:tbl>
              <a:tblPr firstRow="1" bandRow="1"/>
              <a:tblGrid>
                <a:gridCol w="1737360">
                  <a:extLst>
                    <a:ext uri="{9D8B030D-6E8A-4147-A177-3AD203B41FA5}">
                      <a16:colId xmlns:a16="http://schemas.microsoft.com/office/drawing/2014/main" val="339206142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val="9213060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310084010"/>
                    </a:ext>
                  </a:extLst>
                </a:gridCol>
                <a:gridCol w="1785620">
                  <a:extLst>
                    <a:ext uri="{9D8B030D-6E8A-4147-A177-3AD203B41FA5}">
                      <a16:colId xmlns:a16="http://schemas.microsoft.com/office/drawing/2014/main" val="4257860022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val="34728422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253410421"/>
                    </a:ext>
                  </a:extLst>
                </a:gridCol>
                <a:gridCol w="1785620">
                  <a:extLst>
                    <a:ext uri="{9D8B030D-6E8A-4147-A177-3AD203B41FA5}">
                      <a16:colId xmlns:a16="http://schemas.microsoft.com/office/drawing/2014/main" val="3856061597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val="289756334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162919178"/>
                    </a:ext>
                  </a:extLst>
                </a:gridCol>
                <a:gridCol w="1785620">
                  <a:extLst>
                    <a:ext uri="{9D8B030D-6E8A-4147-A177-3AD203B41FA5}">
                      <a16:colId xmlns:a16="http://schemas.microsoft.com/office/drawing/2014/main" val="99093949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Biomarkers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1st Rebound to </a:t>
                      </a:r>
                      <a:b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 HIV-1 RNA of 200 c/mL</a:t>
                      </a:r>
                    </a:p>
                  </a:txBody>
                  <a:tcPr marL="4572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E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E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E63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Time to 1st Rebound to 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Plasma HIV-1 RNA of 1000 c/mL</a:t>
                      </a:r>
                    </a:p>
                  </a:txBody>
                  <a:tcPr marL="4572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D5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7D5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7D54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Plasma HIV-1 RNA ≤400 c/mL</a:t>
                      </a:r>
                      <a:b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ATI</a:t>
                      </a:r>
                    </a:p>
                  </a:txBody>
                  <a:tcPr marL="45720" marR="4572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B4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4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B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23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 Lipid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45720" marR="4572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E63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E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E63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45720" marR="4572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D5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D5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D54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45720" marR="4572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B4A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B4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B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37483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100" dirty="0"/>
                        <a:t>Phosphatidylcholine (18:3_18:3)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0.026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2.89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(1.14, 7.33)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0.002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5.38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(1.84, 15.73)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0.022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3.10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(1.18, 8.16)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310882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100" dirty="0"/>
                        <a:t>Phosphatidylethanolamine (19:1_18:1)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0.043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2.76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(1.03, 7.34)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0.026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3.10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(1.14, 8.39)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0.025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3.12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(1.15, 8.44)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0705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100" dirty="0"/>
                        <a:t>Cholesterol ester (20:2)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0.04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0.36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(0.13, 0.96)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0.024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0.32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(0.12, 0.86)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/>
                        <a:t>0.022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0.31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(0.12, 0.85)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33571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100" dirty="0"/>
                        <a:t>Trihexosylceramides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0.009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0.28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(0.10, 0.73)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0.012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0.28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(0.11, 0.76)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0.002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0.13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(0.03, 0.49)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114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8229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2344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64592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05740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46888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88036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291840" algn="l" defTabSz="822960" rtl="0" eaLnBrk="1" latinLnBrk="0" hangingPunct="1">
                        <a:defRPr sz="162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 marL="45720" marR="457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2225"/>
                  </a:ext>
                </a:extLst>
              </a:tr>
            </a:tbl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BC635938-2FDD-4299-5ECF-A99050000E4A}"/>
              </a:ext>
            </a:extLst>
          </p:cNvPr>
          <p:cNvGraphicFramePr/>
          <p:nvPr/>
        </p:nvGraphicFramePr>
        <p:xfrm>
          <a:off x="3179565" y="2641719"/>
          <a:ext cx="2240280" cy="244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2DDCD53E-821E-9E2F-AEF6-B289618E21A0}"/>
              </a:ext>
            </a:extLst>
          </p:cNvPr>
          <p:cNvSpPr txBox="1"/>
          <p:nvPr/>
        </p:nvSpPr>
        <p:spPr>
          <a:xfrm>
            <a:off x="5162096" y="4889699"/>
            <a:ext cx="118623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1FD799-2B4A-C4F0-B608-6B3F86AB6282}"/>
              </a:ext>
            </a:extLst>
          </p:cNvPr>
          <p:cNvSpPr txBox="1"/>
          <p:nvPr/>
        </p:nvSpPr>
        <p:spPr>
          <a:xfrm>
            <a:off x="4602313" y="4889699"/>
            <a:ext cx="118623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7B0F9C-982A-E079-B260-1A7153ABFEC6}"/>
              </a:ext>
            </a:extLst>
          </p:cNvPr>
          <p:cNvSpPr txBox="1"/>
          <p:nvPr/>
        </p:nvSpPr>
        <p:spPr>
          <a:xfrm>
            <a:off x="4027700" y="4889699"/>
            <a:ext cx="14747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A511FE-3134-B056-13A1-11D085DB0A0E}"/>
              </a:ext>
            </a:extLst>
          </p:cNvPr>
          <p:cNvSpPr txBox="1"/>
          <p:nvPr/>
        </p:nvSpPr>
        <p:spPr>
          <a:xfrm>
            <a:off x="3467230" y="4889699"/>
            <a:ext cx="14747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-3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01011B-813F-0F81-FE75-0FBDD4CB5F9D}"/>
              </a:ext>
            </a:extLst>
          </p:cNvPr>
          <p:cNvGrpSpPr/>
          <p:nvPr/>
        </p:nvGrpSpPr>
        <p:grpSpPr>
          <a:xfrm>
            <a:off x="6566790" y="2641719"/>
            <a:ext cx="2240280" cy="2449333"/>
            <a:chOff x="6790179" y="3050805"/>
            <a:chExt cx="2072741" cy="1938528"/>
          </a:xfrm>
        </p:grpSpPr>
        <p:graphicFrame>
          <p:nvGraphicFramePr>
            <p:cNvPr id="52" name="Chart 51">
              <a:extLst>
                <a:ext uri="{FF2B5EF4-FFF2-40B4-BE49-F238E27FC236}">
                  <a16:creationId xmlns:a16="http://schemas.microsoft.com/office/drawing/2014/main" id="{8E856212-3F93-0F64-03A7-EAAA19D549B6}"/>
                </a:ext>
              </a:extLst>
            </p:cNvPr>
            <p:cNvGraphicFramePr/>
            <p:nvPr/>
          </p:nvGraphicFramePr>
          <p:xfrm>
            <a:off x="6790179" y="3050805"/>
            <a:ext cx="2072741" cy="1938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D3BCB0-9A75-F2DB-2FD2-A3B30C8FBE60}"/>
                </a:ext>
              </a:extLst>
            </p:cNvPr>
            <p:cNvSpPr txBox="1"/>
            <p:nvPr/>
          </p:nvSpPr>
          <p:spPr>
            <a:xfrm>
              <a:off x="8397539" y="4798140"/>
              <a:ext cx="1186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EC9DCB1-F5C2-10DE-A608-0CD6674494DD}"/>
                </a:ext>
              </a:extLst>
            </p:cNvPr>
            <p:cNvSpPr txBox="1"/>
            <p:nvPr/>
          </p:nvSpPr>
          <p:spPr>
            <a:xfrm>
              <a:off x="7953169" y="4798140"/>
              <a:ext cx="1186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6592F9-484A-E1C3-DE05-538CA1B6B881}"/>
                </a:ext>
              </a:extLst>
            </p:cNvPr>
            <p:cNvSpPr txBox="1"/>
            <p:nvPr/>
          </p:nvSpPr>
          <p:spPr>
            <a:xfrm>
              <a:off x="7495264" y="4798140"/>
              <a:ext cx="14747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-1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63B6D3-138D-FB62-920E-5A6131F33A37}"/>
                </a:ext>
              </a:extLst>
            </p:cNvPr>
            <p:cNvSpPr txBox="1"/>
            <p:nvPr/>
          </p:nvSpPr>
          <p:spPr>
            <a:xfrm>
              <a:off x="7051453" y="4798140"/>
              <a:ext cx="14747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-3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D704757-7719-0DB5-4E77-3B2223AE6EFD}"/>
                </a:ext>
              </a:extLst>
            </p:cNvPr>
            <p:cNvSpPr txBox="1"/>
            <p:nvPr/>
          </p:nvSpPr>
          <p:spPr>
            <a:xfrm>
              <a:off x="8619723" y="4798140"/>
              <a:ext cx="1186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2DF878-7840-CFAB-ADAD-CE6FF40F56F8}"/>
                </a:ext>
              </a:extLst>
            </p:cNvPr>
            <p:cNvSpPr txBox="1"/>
            <p:nvPr/>
          </p:nvSpPr>
          <p:spPr>
            <a:xfrm>
              <a:off x="8175354" y="4798140"/>
              <a:ext cx="1186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7875071-EB26-B2F1-1F5D-AECE23FA5D19}"/>
                </a:ext>
              </a:extLst>
            </p:cNvPr>
            <p:cNvSpPr txBox="1"/>
            <p:nvPr/>
          </p:nvSpPr>
          <p:spPr>
            <a:xfrm>
              <a:off x="7730985" y="4798140"/>
              <a:ext cx="1186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8C8FCA7-AC7A-B902-0604-E1C313D2BAD7}"/>
                </a:ext>
              </a:extLst>
            </p:cNvPr>
            <p:cNvSpPr txBox="1"/>
            <p:nvPr/>
          </p:nvSpPr>
          <p:spPr>
            <a:xfrm>
              <a:off x="7273359" y="4798140"/>
              <a:ext cx="14747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F162FC-5D48-4C88-AD88-9964D0A15052}"/>
              </a:ext>
            </a:extLst>
          </p:cNvPr>
          <p:cNvGrpSpPr/>
          <p:nvPr/>
        </p:nvGrpSpPr>
        <p:grpSpPr>
          <a:xfrm>
            <a:off x="9948621" y="2641719"/>
            <a:ext cx="2240280" cy="2449333"/>
            <a:chOff x="10121830" y="3050805"/>
            <a:chExt cx="2072741" cy="1938528"/>
          </a:xfrm>
        </p:grpSpPr>
        <p:graphicFrame>
          <p:nvGraphicFramePr>
            <p:cNvPr id="62" name="Chart 61">
              <a:extLst>
                <a:ext uri="{FF2B5EF4-FFF2-40B4-BE49-F238E27FC236}">
                  <a16:creationId xmlns:a16="http://schemas.microsoft.com/office/drawing/2014/main" id="{AD106D57-1BC4-786D-C022-B49143795E4F}"/>
                </a:ext>
              </a:extLst>
            </p:cNvPr>
            <p:cNvGraphicFramePr/>
            <p:nvPr/>
          </p:nvGraphicFramePr>
          <p:xfrm>
            <a:off x="10121830" y="3050805"/>
            <a:ext cx="2072741" cy="1938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DD6D570-790E-E070-F4C9-98805E236638}"/>
                </a:ext>
              </a:extLst>
            </p:cNvPr>
            <p:cNvSpPr txBox="1"/>
            <p:nvPr/>
          </p:nvSpPr>
          <p:spPr>
            <a:xfrm>
              <a:off x="11951392" y="4798140"/>
              <a:ext cx="1186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338A761-FC24-A238-C00F-3457117714BA}"/>
                </a:ext>
              </a:extLst>
            </p:cNvPr>
            <p:cNvSpPr txBox="1"/>
            <p:nvPr/>
          </p:nvSpPr>
          <p:spPr>
            <a:xfrm>
              <a:off x="11562306" y="4798140"/>
              <a:ext cx="1186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8ACF8B-A0EC-44F5-106E-863556F0ABBB}"/>
                </a:ext>
              </a:extLst>
            </p:cNvPr>
            <p:cNvSpPr txBox="1"/>
            <p:nvPr/>
          </p:nvSpPr>
          <p:spPr>
            <a:xfrm>
              <a:off x="11158006" y="4798140"/>
              <a:ext cx="14747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-1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A37D17C-AA4E-757E-5B58-8F61718FD0C7}"/>
                </a:ext>
              </a:extLst>
            </p:cNvPr>
            <p:cNvSpPr txBox="1"/>
            <p:nvPr/>
          </p:nvSpPr>
          <p:spPr>
            <a:xfrm>
              <a:off x="10770727" y="4798140"/>
              <a:ext cx="14747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-3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8F6819-441B-E19D-FF25-3D4A09F12A8A}"/>
                </a:ext>
              </a:extLst>
            </p:cNvPr>
            <p:cNvSpPr txBox="1"/>
            <p:nvPr/>
          </p:nvSpPr>
          <p:spPr>
            <a:xfrm>
              <a:off x="10383447" y="4798140"/>
              <a:ext cx="14747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-5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B85107B-9C30-F167-1FE7-DC08ACA025A3}"/>
                </a:ext>
              </a:extLst>
            </p:cNvPr>
            <p:cNvSpPr txBox="1"/>
            <p:nvPr/>
          </p:nvSpPr>
          <p:spPr>
            <a:xfrm>
              <a:off x="10577087" y="4798140"/>
              <a:ext cx="14747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-4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5494D1A-C13D-3347-4E88-CA5E39A16FB0}"/>
                </a:ext>
              </a:extLst>
            </p:cNvPr>
            <p:cNvSpPr txBox="1"/>
            <p:nvPr/>
          </p:nvSpPr>
          <p:spPr>
            <a:xfrm>
              <a:off x="10964367" y="4798140"/>
              <a:ext cx="14747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BBE8128-5438-F20D-7F15-1BDB60762854}"/>
                </a:ext>
              </a:extLst>
            </p:cNvPr>
            <p:cNvSpPr txBox="1"/>
            <p:nvPr/>
          </p:nvSpPr>
          <p:spPr>
            <a:xfrm>
              <a:off x="11368015" y="4798140"/>
              <a:ext cx="1186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52C6D0D-851C-909A-10C8-7561DB17A6FA}"/>
                </a:ext>
              </a:extLst>
            </p:cNvPr>
            <p:cNvSpPr txBox="1"/>
            <p:nvPr/>
          </p:nvSpPr>
          <p:spPr>
            <a:xfrm>
              <a:off x="11754820" y="4798140"/>
              <a:ext cx="1186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FB6566B-C4CD-EA60-8914-8867D72051EE}"/>
              </a:ext>
            </a:extLst>
          </p:cNvPr>
          <p:cNvSpPr txBox="1"/>
          <p:nvPr/>
        </p:nvSpPr>
        <p:spPr>
          <a:xfrm>
            <a:off x="4882204" y="4889699"/>
            <a:ext cx="118623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769157-0942-5970-D86B-FDE7CB6D1388}"/>
              </a:ext>
            </a:extLst>
          </p:cNvPr>
          <p:cNvSpPr txBox="1"/>
          <p:nvPr/>
        </p:nvSpPr>
        <p:spPr>
          <a:xfrm>
            <a:off x="4322422" y="4889699"/>
            <a:ext cx="118623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87999BB-AA6E-65EC-28F8-85E31F5623B0}"/>
              </a:ext>
            </a:extLst>
          </p:cNvPr>
          <p:cNvSpPr txBox="1"/>
          <p:nvPr/>
        </p:nvSpPr>
        <p:spPr>
          <a:xfrm>
            <a:off x="3747465" y="4889699"/>
            <a:ext cx="14747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306E0540-ECFD-C023-6D62-16D5B3243304}"/>
              </a:ext>
            </a:extLst>
          </p:cNvPr>
          <p:cNvSpPr/>
          <p:nvPr/>
        </p:nvSpPr>
        <p:spPr>
          <a:xfrm rot="10800000" flipH="1" flipV="1">
            <a:off x="4382862" y="5032585"/>
            <a:ext cx="1109840" cy="390399"/>
          </a:xfrm>
          <a:prstGeom prst="rightArrow">
            <a:avLst>
              <a:gd name="adj1" fmla="val 56233"/>
              <a:gd name="adj2" fmla="val 50000"/>
            </a:avLst>
          </a:prstGeom>
          <a:gradFill flip="none" rotWithShape="1">
            <a:gsLst>
              <a:gs pos="0">
                <a:srgbClr val="FF0000">
                  <a:alpha val="70000"/>
                </a:srgbClr>
              </a:gs>
              <a:gs pos="100000">
                <a:srgbClr val="FF0000">
                  <a:alpha val="1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Faster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7B853875-45D1-9DE9-A31F-6A16C22AD220}"/>
              </a:ext>
            </a:extLst>
          </p:cNvPr>
          <p:cNvSpPr/>
          <p:nvPr/>
        </p:nvSpPr>
        <p:spPr>
          <a:xfrm rot="10800000" flipV="1">
            <a:off x="6537507" y="5032585"/>
            <a:ext cx="1109840" cy="390399"/>
          </a:xfrm>
          <a:prstGeom prst="rightArrow">
            <a:avLst>
              <a:gd name="adj1" fmla="val 56233"/>
              <a:gd name="adj2" fmla="val 50000"/>
            </a:avLst>
          </a:prstGeom>
          <a:gradFill flip="none" rotWithShape="1">
            <a:gsLst>
              <a:gs pos="0">
                <a:schemeClr val="accent3">
                  <a:alpha val="80000"/>
                </a:schemeClr>
              </a:gs>
              <a:gs pos="100000">
                <a:schemeClr val="accent3">
                  <a:alpha val="11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Slower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F1205CE2-5ABA-2D1F-F760-9768E6CE6B1C}"/>
              </a:ext>
            </a:extLst>
          </p:cNvPr>
          <p:cNvSpPr/>
          <p:nvPr/>
        </p:nvSpPr>
        <p:spPr>
          <a:xfrm rot="10800000" flipH="1" flipV="1">
            <a:off x="7649363" y="5032585"/>
            <a:ext cx="1109840" cy="390399"/>
          </a:xfrm>
          <a:prstGeom prst="rightArrow">
            <a:avLst>
              <a:gd name="adj1" fmla="val 56233"/>
              <a:gd name="adj2" fmla="val 50000"/>
            </a:avLst>
          </a:prstGeom>
          <a:gradFill flip="none" rotWithShape="1">
            <a:gsLst>
              <a:gs pos="0">
                <a:srgbClr val="FF0000">
                  <a:alpha val="70000"/>
                </a:srgbClr>
              </a:gs>
              <a:gs pos="100000">
                <a:srgbClr val="FF0000">
                  <a:alpha val="1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Faster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550078AC-F7B0-BCD1-9FFF-4341AE81C560}"/>
              </a:ext>
            </a:extLst>
          </p:cNvPr>
          <p:cNvSpPr/>
          <p:nvPr/>
        </p:nvSpPr>
        <p:spPr>
          <a:xfrm rot="10800000" flipV="1">
            <a:off x="10249762" y="5032585"/>
            <a:ext cx="1109840" cy="390399"/>
          </a:xfrm>
          <a:prstGeom prst="rightArrow">
            <a:avLst>
              <a:gd name="adj1" fmla="val 56233"/>
              <a:gd name="adj2" fmla="val 50000"/>
            </a:avLst>
          </a:prstGeom>
          <a:gradFill flip="none" rotWithShape="1">
            <a:gsLst>
              <a:gs pos="0">
                <a:schemeClr val="accent3">
                  <a:alpha val="80000"/>
                </a:schemeClr>
              </a:gs>
              <a:gs pos="100000">
                <a:schemeClr val="accent3">
                  <a:alpha val="11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Slower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8B1DD9C3-0BCF-2694-4E7B-89641BD6D1A3}"/>
              </a:ext>
            </a:extLst>
          </p:cNvPr>
          <p:cNvSpPr/>
          <p:nvPr/>
        </p:nvSpPr>
        <p:spPr>
          <a:xfrm rot="10800000" flipH="1" flipV="1">
            <a:off x="11361618" y="5032585"/>
            <a:ext cx="692659" cy="390399"/>
          </a:xfrm>
          <a:prstGeom prst="rightArrow">
            <a:avLst>
              <a:gd name="adj1" fmla="val 56233"/>
              <a:gd name="adj2" fmla="val 50000"/>
            </a:avLst>
          </a:prstGeom>
          <a:gradFill flip="none" rotWithShape="1">
            <a:gsLst>
              <a:gs pos="0">
                <a:srgbClr val="FF0000">
                  <a:alpha val="70000"/>
                </a:srgbClr>
              </a:gs>
              <a:gs pos="100000">
                <a:srgbClr val="FF0000">
                  <a:alpha val="1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7D61B1-8945-8B47-9FF8-8694621372D1}"/>
              </a:ext>
            </a:extLst>
          </p:cNvPr>
          <p:cNvSpPr txBox="1"/>
          <p:nvPr/>
        </p:nvSpPr>
        <p:spPr>
          <a:xfrm>
            <a:off x="3890416" y="5377309"/>
            <a:ext cx="982641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Time to rebound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B979CF-0166-E0BB-2DFD-2454981B3DF7}"/>
              </a:ext>
            </a:extLst>
          </p:cNvPr>
          <p:cNvSpPr txBox="1"/>
          <p:nvPr/>
        </p:nvSpPr>
        <p:spPr>
          <a:xfrm>
            <a:off x="7157472" y="5377309"/>
            <a:ext cx="982641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Time to rebound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357EE94-AB89-5CD8-FD6C-72CEEA9987DB}"/>
              </a:ext>
            </a:extLst>
          </p:cNvPr>
          <p:cNvSpPr txBox="1"/>
          <p:nvPr/>
        </p:nvSpPr>
        <p:spPr>
          <a:xfrm>
            <a:off x="10713208" y="5377309"/>
            <a:ext cx="982641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Time to rebound</a:t>
            </a:r>
          </a:p>
        </p:txBody>
      </p:sp>
    </p:spTree>
    <p:extLst>
      <p:ext uri="{BB962C8B-B14F-4D97-AF65-F5344CB8AC3E}">
        <p14:creationId xmlns:p14="http://schemas.microsoft.com/office/powerpoint/2010/main" val="253522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99E7-1552-04BA-A58C-D17DF835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67642"/>
            <a:ext cx="10917645" cy="787400"/>
          </a:xfrm>
        </p:spPr>
        <p:txBody>
          <a:bodyPr rIns="0"/>
          <a:lstStyle/>
          <a:p>
            <a:r>
              <a:rPr lang="en-US" sz="2400" dirty="0"/>
              <a:t>Higher Baseline </a:t>
            </a:r>
            <a:r>
              <a:rPr lang="en-US" sz="2400" dirty="0" err="1"/>
              <a:t>Glycoursodeoxycholic</a:t>
            </a:r>
            <a:r>
              <a:rPr lang="en-US" sz="2400" dirty="0"/>
              <a:t> Acid Levels Correlated With Slower HIV Rebound, Longer Control During ATI, and Larger IPDA Changes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0F450D0-181D-003A-E32B-BF29C9A9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5367160"/>
            <a:ext cx="10565728" cy="102834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/>
              <a:t>Baseline lipid and metabolites correlated with ≥3 viral outcomes included: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Longer time to HIV rebound and greater decrease in </a:t>
            </a:r>
            <a:r>
              <a:rPr lang="en-US" sz="1400" dirty="0" err="1"/>
              <a:t>IPDA</a:t>
            </a:r>
            <a:r>
              <a:rPr lang="en-US" sz="1400" dirty="0"/>
              <a:t>: </a:t>
            </a:r>
            <a:r>
              <a:rPr lang="en-US" sz="1400" dirty="0" err="1"/>
              <a:t>glycoursodeoxycholic</a:t>
            </a:r>
            <a:r>
              <a:rPr lang="en-US" sz="1400" dirty="0"/>
              <a:t> acid, ceramide lipid group (Hex3Cer, d18:2_22:0), cholesterol ester (ChE 20:2)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Shorter time to HIV rebound: L-phenylalanine, </a:t>
            </a:r>
            <a:r>
              <a:rPr lang="en-US" sz="1400" dirty="0" err="1"/>
              <a:t>phatidylcholine</a:t>
            </a:r>
            <a:r>
              <a:rPr lang="en-US" sz="1400" dirty="0"/>
              <a:t> (18:3_18:3), and </a:t>
            </a:r>
            <a:r>
              <a:rPr lang="en-US" sz="1400" dirty="0" err="1"/>
              <a:t>phatidylethanolamine</a:t>
            </a:r>
            <a:r>
              <a:rPr lang="en-US" sz="1400" dirty="0"/>
              <a:t> (PE 19:1_18:1)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27F8-ECDE-12CC-24B8-0BD6762EB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536323"/>
            <a:ext cx="10565726" cy="169277"/>
          </a:xfrm>
        </p:spPr>
        <p:txBody>
          <a:bodyPr/>
          <a:lstStyle/>
          <a:p>
            <a:r>
              <a:rPr lang="en-US" sz="1100" dirty="0"/>
              <a:t>Spearman’s correlation was used; nominal p-values are presented.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349F8-E292-AFAE-F9F7-F0871908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19B36D-4075-9193-29BF-B465314CB4E8}"/>
              </a:ext>
            </a:extLst>
          </p:cNvPr>
          <p:cNvGrpSpPr/>
          <p:nvPr/>
        </p:nvGrpSpPr>
        <p:grpSpPr>
          <a:xfrm>
            <a:off x="293844" y="1282471"/>
            <a:ext cx="11502517" cy="4136218"/>
            <a:chOff x="349724" y="1333271"/>
            <a:chExt cx="11502517" cy="41362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72DEAB-D4E7-E84C-620E-2343D7D8E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256" y="1913287"/>
              <a:ext cx="10946256" cy="30960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61C14C-F6FA-3F56-255B-F3996B6FE028}"/>
                </a:ext>
              </a:extLst>
            </p:cNvPr>
            <p:cNvSpPr/>
            <p:nvPr/>
          </p:nvSpPr>
          <p:spPr>
            <a:xfrm rot="16200000">
              <a:off x="-859741" y="3190487"/>
              <a:ext cx="2911374" cy="492443"/>
            </a:xfrm>
            <a:prstGeom prst="rect">
              <a:avLst/>
            </a:prstGeom>
          </p:spPr>
          <p:txBody>
            <a:bodyPr wrap="none" lIns="91440" tIns="45720" rIns="91440" bIns="45720" anchor="ctr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srgbClr val="000000"/>
                  </a:solidFill>
                </a:rPr>
                <a:t>Baseline 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Glycoursodeoxycholic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Acid,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relative units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6EBCFD-0709-309F-F8B7-97276B9B1B38}"/>
                </a:ext>
              </a:extLst>
            </p:cNvPr>
            <p:cNvSpPr txBox="1"/>
            <p:nvPr/>
          </p:nvSpPr>
          <p:spPr>
            <a:xfrm>
              <a:off x="1172504" y="1333271"/>
              <a:ext cx="2573434" cy="457200"/>
            </a:xfrm>
            <a:prstGeom prst="rect">
              <a:avLst/>
            </a:prstGeom>
            <a:solidFill>
              <a:srgbClr val="EBBE63"/>
            </a:solidFill>
            <a:ln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algn="ctr" fontAlgn="ctr"/>
              <a:r>
                <a:rPr lang="en-US" sz="13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Time to 1st Rebound to </a:t>
              </a:r>
              <a:br>
                <a:rPr lang="en-US" sz="1300" b="1" dirty="0">
                  <a:solidFill>
                    <a:srgbClr val="FFFFFF"/>
                  </a:solidFill>
                  <a:cs typeface="Arial" panose="020B0604020202020204" pitchFamily="34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Plasma HIV-1 RNA of 200 c/mL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D1953F-89CE-921A-88B5-7C10F31E21DC}"/>
                </a:ext>
              </a:extLst>
            </p:cNvPr>
            <p:cNvSpPr txBox="1"/>
            <p:nvPr/>
          </p:nvSpPr>
          <p:spPr>
            <a:xfrm>
              <a:off x="3745783" y="1333271"/>
              <a:ext cx="2550206" cy="457200"/>
            </a:xfrm>
            <a:prstGeom prst="rect">
              <a:avLst/>
            </a:prstGeom>
            <a:solidFill>
              <a:srgbClr val="DD7B4F"/>
            </a:solidFill>
            <a:ln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algn="ctr" fontAlgn="b"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Time to 1st Rebound to </a:t>
              </a:r>
              <a:br>
                <a:rPr lang="en-US" sz="1300" b="1" dirty="0">
                  <a:solidFill>
                    <a:srgbClr val="FFFFFF"/>
                  </a:solidFill>
                  <a:cs typeface="Arial" panose="020B0604020202020204" pitchFamily="34" charset="0"/>
                </a:rPr>
              </a:br>
              <a:r>
                <a:rPr lang="en-US" sz="13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Plasma HIV-1 RNA of 1000 c/mL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530A46-8328-7186-8D5F-662C82A96D73}"/>
                </a:ext>
              </a:extLst>
            </p:cNvPr>
            <p:cNvSpPr/>
            <p:nvPr/>
          </p:nvSpPr>
          <p:spPr>
            <a:xfrm>
              <a:off x="6296243" y="1333271"/>
              <a:ext cx="2550206" cy="457200"/>
            </a:xfrm>
            <a:prstGeom prst="rect">
              <a:avLst/>
            </a:prstGeom>
            <a:solidFill>
              <a:srgbClr val="58B5AA"/>
            </a:solidFill>
            <a:ln>
              <a:noFill/>
            </a:ln>
          </p:spPr>
          <p:txBody>
            <a:bodyPr wrap="square" lIns="0" rIns="0" anchor="ctr">
              <a:noAutofit/>
            </a:bodyPr>
            <a:lstStyle/>
            <a:p>
              <a:pPr algn="ctr" fontAlgn="b">
                <a:defRPr/>
              </a:pPr>
              <a:r>
                <a:rPr lang="en-US" sz="13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Duration of Plasma HIV-1 RNA ≤400 c/mL During ATI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64A62F-8BD3-B4CC-E82E-DE8653B0D2D8}"/>
                </a:ext>
              </a:extLst>
            </p:cNvPr>
            <p:cNvSpPr/>
            <p:nvPr/>
          </p:nvSpPr>
          <p:spPr>
            <a:xfrm>
              <a:off x="8846449" y="1333271"/>
              <a:ext cx="3005792" cy="457200"/>
            </a:xfrm>
            <a:prstGeom prst="rect">
              <a:avLst/>
            </a:prstGeom>
            <a:solidFill>
              <a:srgbClr val="707174"/>
            </a:solidFill>
            <a:ln>
              <a:noFill/>
            </a:ln>
          </p:spPr>
          <p:txBody>
            <a:bodyPr wrap="square" lIns="0" rIns="0" anchor="ctr">
              <a:noAutofit/>
            </a:bodyPr>
            <a:lstStyle/>
            <a:p>
              <a:pPr algn="ctr" fontAlgn="b">
                <a:defRPr/>
              </a:pPr>
              <a:r>
                <a:rPr lang="en-US" sz="1300" b="1" dirty="0">
                  <a:solidFill>
                    <a:srgbClr val="FFFFFF">
                      <a:lumMod val="95000"/>
                    </a:srgbClr>
                  </a:solidFill>
                  <a:cs typeface="Arial" panose="020B0604020202020204" pitchFamily="34" charset="0"/>
                </a:rPr>
                <a:t>Change in </a:t>
              </a:r>
              <a:r>
                <a:rPr lang="en-US" sz="1300" b="1" dirty="0" err="1">
                  <a:solidFill>
                    <a:srgbClr val="FFFFFF">
                      <a:lumMod val="95000"/>
                    </a:srgbClr>
                  </a:solidFill>
                  <a:cs typeface="Arial" panose="020B0604020202020204" pitchFamily="34" charset="0"/>
                </a:rPr>
                <a:t>IPDA</a:t>
              </a:r>
              <a:r>
                <a:rPr lang="en-US" sz="1300" b="1" dirty="0">
                  <a:solidFill>
                    <a:srgbClr val="FFFFFF">
                      <a:lumMod val="95000"/>
                    </a:srgbClr>
                  </a:solidFill>
                  <a:cs typeface="Arial" panose="020B0604020202020204" pitchFamily="34" charset="0"/>
                </a:rPr>
                <a:t> From Baseline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2002E9-71C2-371F-1F36-DF97630637BA}"/>
                </a:ext>
              </a:extLst>
            </p:cNvPr>
            <p:cNvSpPr txBox="1"/>
            <p:nvPr/>
          </p:nvSpPr>
          <p:spPr>
            <a:xfrm>
              <a:off x="9403920" y="4977046"/>
              <a:ext cx="2201471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Changes in 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IPDA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from baseline, c/10</a:t>
              </a:r>
              <a:r>
                <a:rPr kumimoji="0" lang="en-US" sz="13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cells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F85189-8C3B-57B4-F694-52B858DDF849}"/>
                </a:ext>
              </a:extLst>
            </p:cNvPr>
            <p:cNvSpPr txBox="1"/>
            <p:nvPr/>
          </p:nvSpPr>
          <p:spPr>
            <a:xfrm>
              <a:off x="1223516" y="1971650"/>
              <a:ext cx="1007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p=0.017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R=0.50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D0529C-ECF5-C063-3AA1-2489D9710CC0}"/>
                </a:ext>
              </a:extLst>
            </p:cNvPr>
            <p:cNvSpPr txBox="1"/>
            <p:nvPr/>
          </p:nvSpPr>
          <p:spPr>
            <a:xfrm>
              <a:off x="3745783" y="1971650"/>
              <a:ext cx="1007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p=0.001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R=0.67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48FDF5-3ACB-981B-BAD5-F23422080B90}"/>
                </a:ext>
              </a:extLst>
            </p:cNvPr>
            <p:cNvSpPr txBox="1"/>
            <p:nvPr/>
          </p:nvSpPr>
          <p:spPr>
            <a:xfrm>
              <a:off x="6296243" y="1971650"/>
              <a:ext cx="1007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p=0.007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R=0.57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647428-51E2-4627-5297-FFF8E2A993B4}"/>
                </a:ext>
              </a:extLst>
            </p:cNvPr>
            <p:cNvSpPr txBox="1"/>
            <p:nvPr/>
          </p:nvSpPr>
          <p:spPr>
            <a:xfrm>
              <a:off x="9275201" y="1971650"/>
              <a:ext cx="1007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p=0.041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R=0.45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42AF26-C8AF-E46B-DA64-2AFDFF11FBFC}"/>
                </a:ext>
              </a:extLst>
            </p:cNvPr>
            <p:cNvSpPr txBox="1"/>
            <p:nvPr/>
          </p:nvSpPr>
          <p:spPr>
            <a:xfrm>
              <a:off x="3980250" y="4977046"/>
              <a:ext cx="2081275" cy="29238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Time to HIV Rebound, 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wk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643949"/>
      </p:ext>
    </p:extLst>
  </p:cSld>
  <p:clrMapOvr>
    <a:masterClrMapping/>
  </p:clrMapOvr>
</p:sld>
</file>

<file path=ppt/theme/theme1.xml><?xml version="1.0" encoding="utf-8"?>
<a:theme xmlns:a="http://schemas.openxmlformats.org/drawingml/2006/main" name="IAS 2019">
  <a:themeElements>
    <a:clrScheme name="Custom 5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00C42A"/>
      </a:accent1>
      <a:accent2>
        <a:srgbClr val="FFA004"/>
      </a:accent2>
      <a:accent3>
        <a:srgbClr val="154695"/>
      </a:accent3>
      <a:accent4>
        <a:srgbClr val="871793"/>
      </a:accent4>
      <a:accent5>
        <a:srgbClr val="DC460B"/>
      </a:accent5>
      <a:accent6>
        <a:srgbClr val="13A7D5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tabLst/>
          <a:defRPr kumimoji="0" sz="1200" i="0" u="none" strike="noStrike" cap="none" normalizeH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 anchor="ctr">
        <a:spAutoFit/>
      </a:bodyPr>
      <a:lstStyle>
        <a:defPPr algn="l"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DS 2022 1">
    <a:dk1>
      <a:srgbClr val="000000"/>
    </a:dk1>
    <a:lt1>
      <a:srgbClr val="FFFFFF"/>
    </a:lt1>
    <a:dk2>
      <a:srgbClr val="000000"/>
    </a:dk2>
    <a:lt2>
      <a:srgbClr val="FFFFFF"/>
    </a:lt2>
    <a:accent1>
      <a:srgbClr val="076382"/>
    </a:accent1>
    <a:accent2>
      <a:srgbClr val="FF890E"/>
    </a:accent2>
    <a:accent3>
      <a:srgbClr val="08BDBA"/>
    </a:accent3>
    <a:accent4>
      <a:srgbClr val="8A3FFC"/>
    </a:accent4>
    <a:accent5>
      <a:srgbClr val="346CFF"/>
    </a:accent5>
    <a:accent6>
      <a:srgbClr val="85CFE8"/>
    </a:accent6>
    <a:hlink>
      <a:srgbClr val="FF890E"/>
    </a:hlink>
    <a:folHlink>
      <a:srgbClr val="FF890E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IDS 2022 1">
    <a:dk1>
      <a:srgbClr val="000000"/>
    </a:dk1>
    <a:lt1>
      <a:srgbClr val="FFFFFF"/>
    </a:lt1>
    <a:dk2>
      <a:srgbClr val="000000"/>
    </a:dk2>
    <a:lt2>
      <a:srgbClr val="FFFFFF"/>
    </a:lt2>
    <a:accent1>
      <a:srgbClr val="076382"/>
    </a:accent1>
    <a:accent2>
      <a:srgbClr val="FF890E"/>
    </a:accent2>
    <a:accent3>
      <a:srgbClr val="08BDBA"/>
    </a:accent3>
    <a:accent4>
      <a:srgbClr val="8A3FFC"/>
    </a:accent4>
    <a:accent5>
      <a:srgbClr val="346CFF"/>
    </a:accent5>
    <a:accent6>
      <a:srgbClr val="85CFE8"/>
    </a:accent6>
    <a:hlink>
      <a:srgbClr val="FF890E"/>
    </a:hlink>
    <a:folHlink>
      <a:srgbClr val="FF890E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IDS 2022 1">
    <a:dk1>
      <a:srgbClr val="000000"/>
    </a:dk1>
    <a:lt1>
      <a:srgbClr val="FFFFFF"/>
    </a:lt1>
    <a:dk2>
      <a:srgbClr val="000000"/>
    </a:dk2>
    <a:lt2>
      <a:srgbClr val="FFFFFF"/>
    </a:lt2>
    <a:accent1>
      <a:srgbClr val="076382"/>
    </a:accent1>
    <a:accent2>
      <a:srgbClr val="FF890E"/>
    </a:accent2>
    <a:accent3>
      <a:srgbClr val="08BDBA"/>
    </a:accent3>
    <a:accent4>
      <a:srgbClr val="8A3FFC"/>
    </a:accent4>
    <a:accent5>
      <a:srgbClr val="346CFF"/>
    </a:accent5>
    <a:accent6>
      <a:srgbClr val="85CFE8"/>
    </a:accent6>
    <a:hlink>
      <a:srgbClr val="FF890E"/>
    </a:hlink>
    <a:folHlink>
      <a:srgbClr val="FF890E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FE3001BDF3643B367E38A5E3B34D5" ma:contentTypeVersion="6" ma:contentTypeDescription="Create a new document." ma:contentTypeScope="" ma:versionID="30a459c3aeea8c4c34207a178708c902">
  <xsd:schema xmlns:xsd="http://www.w3.org/2001/XMLSchema" xmlns:xs="http://www.w3.org/2001/XMLSchema" xmlns:p="http://schemas.microsoft.com/office/2006/metadata/properties" xmlns:ns2="27778de8-50e0-4a36-8243-af11e7fecfb8" xmlns:ns3="f1c15537-fb20-49a5-8872-a7eebeb56c47" targetNamespace="http://schemas.microsoft.com/office/2006/metadata/properties" ma:root="true" ma:fieldsID="da7e8242ceef8df75d00637e3ebbf753" ns2:_="" ns3:_="">
    <xsd:import namespace="27778de8-50e0-4a36-8243-af11e7fecfb8"/>
    <xsd:import namespace="f1c15537-fb20-49a5-8872-a7eebeb56c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78de8-50e0-4a36-8243-af11e7fec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15537-fb20-49a5-8872-a7eebeb56c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2B8ABA-DFBC-47FC-936E-53343DEC6D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D6E80F-AD34-4786-803F-CB67C2B220C8}"/>
</file>

<file path=customXml/itemProps3.xml><?xml version="1.0" encoding="utf-8"?>
<ds:datastoreItem xmlns:ds="http://schemas.openxmlformats.org/officeDocument/2006/customXml" ds:itemID="{85C35F4D-822A-497D-B2B9-63B59CC57117}">
  <ds:schemaRefs>
    <ds:schemaRef ds:uri="29b24c07-8edd-4633-8231-6b54beaedadb"/>
    <ds:schemaRef ds:uri="http://purl.org/dc/elements/1.1/"/>
    <ds:schemaRef ds:uri="http://schemas.microsoft.com/office/2006/metadata/properties"/>
    <ds:schemaRef ds:uri="http://www.w3.org/XML/1998/namespace"/>
    <ds:schemaRef ds:uri="60edea78-f798-43ab-bcc9-a5fae2250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1861</Words>
  <Application>Microsoft Office PowerPoint</Application>
  <PresentationFormat>Widescreen</PresentationFormat>
  <Paragraphs>327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IAS 2019</vt:lpstr>
      <vt:lpstr>Prism 8</vt:lpstr>
      <vt:lpstr>Metabolomic and Lipidomic Correlates of  Time-to-HIV-Rebound in Viremic Controllers  Treated with Vesatolimod</vt:lpstr>
      <vt:lpstr>Disclosure</vt:lpstr>
      <vt:lpstr>Plasma Glycans and Metabolites Are Excellent Candidates for Functional Biomarkers</vt:lpstr>
      <vt:lpstr>Introduction</vt:lpstr>
      <vt:lpstr>Objectives</vt:lpstr>
      <vt:lpstr>Study Design and Analysis Strategy</vt:lpstr>
      <vt:lpstr>Pro-inflammatory Tryptophan Metabolism and Protein-Synthesis-Related Aminoacyl-tRNA Biosynthesis Are Enriched After VES Treatment</vt:lpstr>
      <vt:lpstr>Baseline Lipid/Metabolite Biomarkers With Time to HIV Rebound and Duration of HIV Control During ATI</vt:lpstr>
      <vt:lpstr>Higher Baseline Glycoursodeoxycholic Acid Levels Correlated With Slower HIV Rebound, Longer Control During ATI, and Larger IPDA Changes</vt:lpstr>
      <vt:lpstr>Baseline Histidine Metabolic, Glutamine/Glutamate Metabolic, Arginine Biosynthesis and Accelerated Immune Recovery Pathways Associated with Time to HIV Rebound</vt:lpstr>
      <vt:lpstr>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and Biomarker Outcomes of An Engineered bNAb in ART-suppressed Participants</dc:title>
  <dc:creator>Jenny Cai</dc:creator>
  <cp:lastModifiedBy>Keith Dunn</cp:lastModifiedBy>
  <cp:revision>125</cp:revision>
  <dcterms:created xsi:type="dcterms:W3CDTF">2021-12-23T19:00:22Z</dcterms:created>
  <dcterms:modified xsi:type="dcterms:W3CDTF">2022-07-26T16:15:06Z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de74a9-4f8a-4c74-b507-22417e17d25b_Enabled">
    <vt:lpwstr>true</vt:lpwstr>
  </property>
  <property fmtid="{D5CDD505-2E9C-101B-9397-08002B2CF9AE}" pid="3" name="MSIP_Label_16de74a9-4f8a-4c74-b507-22417e17d25b_SetDate">
    <vt:lpwstr>2021-12-23T20:41:46Z</vt:lpwstr>
  </property>
  <property fmtid="{D5CDD505-2E9C-101B-9397-08002B2CF9AE}" pid="4" name="MSIP_Label_16de74a9-4f8a-4c74-b507-22417e17d25b_Method">
    <vt:lpwstr>Privileged</vt:lpwstr>
  </property>
  <property fmtid="{D5CDD505-2E9C-101B-9397-08002B2CF9AE}" pid="5" name="MSIP_Label_16de74a9-4f8a-4c74-b507-22417e17d25b_Name">
    <vt:lpwstr>16de74a9-4f8a-4c74-b507-22417e17d25b</vt:lpwstr>
  </property>
  <property fmtid="{D5CDD505-2E9C-101B-9397-08002B2CF9AE}" pid="6" name="MSIP_Label_16de74a9-4f8a-4c74-b507-22417e17d25b_SiteId">
    <vt:lpwstr>a5a8bcaa-3292-41e6-b735-5e8b21f4dbfd</vt:lpwstr>
  </property>
  <property fmtid="{D5CDD505-2E9C-101B-9397-08002B2CF9AE}" pid="7" name="MSIP_Label_16de74a9-4f8a-4c74-b507-22417e17d25b_ActionId">
    <vt:lpwstr>db3c7c86-7f71-4604-bf13-9cf6435f4f81</vt:lpwstr>
  </property>
  <property fmtid="{D5CDD505-2E9C-101B-9397-08002B2CF9AE}" pid="8" name="MSIP_Label_16de74a9-4f8a-4c74-b507-22417e17d25b_ContentBits">
    <vt:lpwstr>0</vt:lpwstr>
  </property>
  <property fmtid="{D5CDD505-2E9C-101B-9397-08002B2CF9AE}" pid="9" name="ContentTypeId">
    <vt:lpwstr>0x010100690FE3001BDF3643B367E38A5E3B34D5</vt:lpwstr>
  </property>
  <property fmtid="{D5CDD505-2E9C-101B-9397-08002B2CF9AE}" pid="10" name="MediaServiceImageTags">
    <vt:lpwstr/>
  </property>
</Properties>
</file>