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923" autoAdjust="0"/>
    <p:restoredTop sz="94660"/>
  </p:normalViewPr>
  <p:slideViewPr>
    <p:cSldViewPr snapToGrid="0">
      <p:cViewPr varScale="1">
        <p:scale>
          <a:sx n="85" d="100"/>
          <a:sy n="85" d="100"/>
        </p:scale>
        <p:origin x="208" y="1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9AD8-D655-4EBE-BE60-A99EF0C1984B}" type="datetimeFigureOut">
              <a:rPr lang="de-DE" smtClean="0"/>
              <a:t>12.07.19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A9C1-18CB-44E5-8372-7F9F70CE36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7981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9AD8-D655-4EBE-BE60-A99EF0C1984B}" type="datetimeFigureOut">
              <a:rPr lang="de-DE" smtClean="0"/>
              <a:t>12.07.19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A9C1-18CB-44E5-8372-7F9F70CE36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5935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9AD8-D655-4EBE-BE60-A99EF0C1984B}" type="datetimeFigureOut">
              <a:rPr lang="de-DE" smtClean="0"/>
              <a:t>12.07.19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A9C1-18CB-44E5-8372-7F9F70CE36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8076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9AD8-D655-4EBE-BE60-A99EF0C1984B}" type="datetimeFigureOut">
              <a:rPr lang="de-DE" smtClean="0"/>
              <a:t>12.07.19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A9C1-18CB-44E5-8372-7F9F70CE36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9691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9AD8-D655-4EBE-BE60-A99EF0C1984B}" type="datetimeFigureOut">
              <a:rPr lang="de-DE" smtClean="0"/>
              <a:t>12.07.19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A9C1-18CB-44E5-8372-7F9F70CE36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4062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9AD8-D655-4EBE-BE60-A99EF0C1984B}" type="datetimeFigureOut">
              <a:rPr lang="de-DE" smtClean="0"/>
              <a:t>12.07.19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A9C1-18CB-44E5-8372-7F9F70CE36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4152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9AD8-D655-4EBE-BE60-A99EF0C1984B}" type="datetimeFigureOut">
              <a:rPr lang="de-DE" smtClean="0"/>
              <a:t>12.07.19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A9C1-18CB-44E5-8372-7F9F70CE36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3775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9AD8-D655-4EBE-BE60-A99EF0C1984B}" type="datetimeFigureOut">
              <a:rPr lang="de-DE" smtClean="0"/>
              <a:t>12.07.19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A9C1-18CB-44E5-8372-7F9F70CE36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043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9AD8-D655-4EBE-BE60-A99EF0C1984B}" type="datetimeFigureOut">
              <a:rPr lang="de-DE" smtClean="0"/>
              <a:t>12.07.19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A9C1-18CB-44E5-8372-7F9F70CE36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5239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9AD8-D655-4EBE-BE60-A99EF0C1984B}" type="datetimeFigureOut">
              <a:rPr lang="de-DE" smtClean="0"/>
              <a:t>12.07.19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A9C1-18CB-44E5-8372-7F9F70CE36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5321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9AD8-D655-4EBE-BE60-A99EF0C1984B}" type="datetimeFigureOut">
              <a:rPr lang="de-DE" smtClean="0"/>
              <a:t>12.07.19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6A9C1-18CB-44E5-8372-7F9F70CE36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2773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69AD8-D655-4EBE-BE60-A99EF0C1984B}" type="datetimeFigureOut">
              <a:rPr lang="de-DE" smtClean="0"/>
              <a:t>12.07.19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6A9C1-18CB-44E5-8372-7F9F70CE36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934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4">
            <a:extLst/>
          </p:cNvPr>
          <p:cNvSpPr txBox="1"/>
          <p:nvPr/>
        </p:nvSpPr>
        <p:spPr>
          <a:xfrm>
            <a:off x="1919288" y="1052513"/>
            <a:ext cx="3752850" cy="461962"/>
          </a:xfrm>
          <a:prstGeom prst="rect">
            <a:avLst/>
          </a:prstGeom>
          <a:noFill/>
          <a:ln>
            <a:solidFill>
              <a:srgbClr val="85AAC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2400" b="1" dirty="0">
                <a:solidFill>
                  <a:srgbClr val="C00000"/>
                </a:solidFill>
                <a:latin typeface="Calibri"/>
              </a:rPr>
              <a:t>Kombinationspartner 1</a:t>
            </a:r>
          </a:p>
        </p:txBody>
      </p:sp>
      <p:sp>
        <p:nvSpPr>
          <p:cNvPr id="16" name="Textfeld 15">
            <a:extLst/>
          </p:cNvPr>
          <p:cNvSpPr txBox="1"/>
          <p:nvPr/>
        </p:nvSpPr>
        <p:spPr>
          <a:xfrm>
            <a:off x="6626226" y="1052513"/>
            <a:ext cx="3141663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b="1" dirty="0">
                <a:solidFill>
                  <a:srgbClr val="C00000"/>
                </a:solidFill>
                <a:latin typeface="Calibri"/>
              </a:rPr>
              <a:t>Kombinationspartner 2</a:t>
            </a:r>
          </a:p>
        </p:txBody>
      </p:sp>
      <p:sp>
        <p:nvSpPr>
          <p:cNvPr id="17" name="Textfeld 16">
            <a:extLst/>
          </p:cNvPr>
          <p:cNvSpPr txBox="1"/>
          <p:nvPr/>
        </p:nvSpPr>
        <p:spPr>
          <a:xfrm>
            <a:off x="1955800" y="1677937"/>
            <a:ext cx="3671888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600" b="1" dirty="0" err="1">
                <a:solidFill>
                  <a:srgbClr val="0070C0"/>
                </a:solidFill>
                <a:latin typeface="Calibri"/>
              </a:rPr>
              <a:t>Nukleosid</a:t>
            </a:r>
            <a:r>
              <a:rPr lang="de-DE" sz="1600" b="1" dirty="0">
                <a:solidFill>
                  <a:srgbClr val="0070C0"/>
                </a:solidFill>
                <a:latin typeface="Calibri"/>
              </a:rPr>
              <a:t>-/ </a:t>
            </a:r>
            <a:r>
              <a:rPr lang="de-DE" sz="1600" b="1" dirty="0" err="1">
                <a:solidFill>
                  <a:srgbClr val="0070C0"/>
                </a:solidFill>
                <a:latin typeface="Calibri"/>
              </a:rPr>
              <a:t>Nukleotidkombinationen</a:t>
            </a:r>
            <a:r>
              <a:rPr lang="de-DE" sz="1600" b="1" dirty="0">
                <a:solidFill>
                  <a:srgbClr val="0070C0"/>
                </a:solidFill>
                <a:latin typeface="Calibri"/>
              </a:rPr>
              <a:t> </a:t>
            </a:r>
            <a:r>
              <a:rPr lang="de-DE" sz="1600" dirty="0">
                <a:solidFill>
                  <a:srgbClr val="C00000"/>
                </a:solidFill>
                <a:latin typeface="Calibri"/>
              </a:rPr>
              <a:t>Empfohlen:</a:t>
            </a:r>
          </a:p>
          <a:p>
            <a:pPr>
              <a:buClr>
                <a:srgbClr val="4F81BD"/>
              </a:buClr>
              <a:defRPr/>
            </a:pPr>
            <a:r>
              <a:rPr lang="de-DE" sz="1600" dirty="0">
                <a:latin typeface="Calibri"/>
              </a:rPr>
              <a:t>TAF/FTC</a:t>
            </a:r>
            <a:r>
              <a:rPr lang="de-DE" sz="1600" baseline="30000" dirty="0">
                <a:latin typeface="Calibri"/>
                <a:cs typeface="Arial" charset="0"/>
              </a:rPr>
              <a:t>1</a:t>
            </a:r>
          </a:p>
          <a:p>
            <a:pPr>
              <a:buClr>
                <a:srgbClr val="4F81BD"/>
              </a:buClr>
              <a:defRPr/>
            </a:pPr>
            <a:r>
              <a:rPr lang="de-DE" sz="1600" dirty="0"/>
              <a:t>TDF/FTC</a:t>
            </a:r>
            <a:r>
              <a:rPr lang="de-DE" sz="1600" baseline="30000" dirty="0"/>
              <a:t>2,x</a:t>
            </a:r>
          </a:p>
          <a:p>
            <a:pPr>
              <a:buClr>
                <a:srgbClr val="4F81BD"/>
              </a:buClr>
              <a:defRPr/>
            </a:pPr>
            <a:r>
              <a:rPr lang="de-DE" sz="1600" dirty="0">
                <a:latin typeface="Calibri"/>
              </a:rPr>
              <a:t>ABC/3TC</a:t>
            </a:r>
            <a:r>
              <a:rPr lang="de-DE" sz="1600" baseline="30000" dirty="0">
                <a:latin typeface="Calibri"/>
              </a:rPr>
              <a:t>3,x</a:t>
            </a:r>
          </a:p>
          <a:p>
            <a:pPr>
              <a:buClr>
                <a:srgbClr val="4F81BD"/>
              </a:buClr>
              <a:defRPr/>
            </a:pPr>
            <a:r>
              <a:rPr lang="de-DE" sz="1600" dirty="0">
                <a:latin typeface="Calibri"/>
              </a:rPr>
              <a:t>TDF/3TC </a:t>
            </a:r>
            <a:r>
              <a:rPr lang="de-DE" sz="1600" i="1" dirty="0">
                <a:latin typeface="Calibri"/>
              </a:rPr>
              <a:t>(+</a:t>
            </a:r>
            <a:r>
              <a:rPr lang="de-DE" sz="1600" i="1" dirty="0" err="1">
                <a:latin typeface="Calibri"/>
              </a:rPr>
              <a:t>Doravirin</a:t>
            </a:r>
            <a:r>
              <a:rPr lang="de-DE" sz="1600" i="1" dirty="0">
                <a:latin typeface="Calibri"/>
              </a:rPr>
              <a:t>)</a:t>
            </a:r>
          </a:p>
          <a:p>
            <a:pPr>
              <a:defRPr/>
            </a:pPr>
            <a:endParaRPr lang="de-DE" sz="1600" dirty="0">
              <a:solidFill>
                <a:srgbClr val="C00000"/>
              </a:solidFill>
              <a:latin typeface="Calibri"/>
            </a:endParaRPr>
          </a:p>
          <a:p>
            <a:pPr>
              <a:defRPr/>
            </a:pPr>
            <a:r>
              <a:rPr lang="de-DE" sz="1600" dirty="0">
                <a:latin typeface="Calibri"/>
              </a:rPr>
              <a:t>Alternative:</a:t>
            </a:r>
          </a:p>
          <a:p>
            <a:pPr>
              <a:buClr>
                <a:srgbClr val="4F81BD"/>
              </a:buClr>
              <a:defRPr/>
            </a:pPr>
            <a:r>
              <a:rPr lang="de-DE" sz="1600" dirty="0">
                <a:latin typeface="Calibri"/>
              </a:rPr>
              <a:t>TDF + 3TC</a:t>
            </a:r>
          </a:p>
        </p:txBody>
      </p:sp>
      <p:sp>
        <p:nvSpPr>
          <p:cNvPr id="18" name="Textfeld 17">
            <a:extLst/>
          </p:cNvPr>
          <p:cNvSpPr txBox="1"/>
          <p:nvPr/>
        </p:nvSpPr>
        <p:spPr>
          <a:xfrm>
            <a:off x="6083300" y="1492900"/>
            <a:ext cx="5160389" cy="41960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1343025" algn="l"/>
              </a:tabLst>
              <a:defRPr/>
            </a:pPr>
            <a:r>
              <a:rPr lang="de-DE" sz="1600" b="1" dirty="0" err="1">
                <a:solidFill>
                  <a:srgbClr val="0070C0"/>
                </a:solidFill>
                <a:latin typeface="Calibri"/>
              </a:rPr>
              <a:t>Integraseinhibitoren</a:t>
            </a:r>
            <a:r>
              <a:rPr lang="de-DE" sz="1600" b="1" dirty="0">
                <a:solidFill>
                  <a:srgbClr val="0070C0"/>
                </a:solidFill>
                <a:latin typeface="Calibri"/>
              </a:rPr>
              <a:t> </a:t>
            </a:r>
          </a:p>
          <a:p>
            <a:pPr>
              <a:tabLst>
                <a:tab pos="1343025" algn="l"/>
              </a:tabLst>
              <a:defRPr/>
            </a:pPr>
            <a:r>
              <a:rPr lang="de-DE" sz="1600" dirty="0">
                <a:solidFill>
                  <a:srgbClr val="C00000"/>
                </a:solidFill>
                <a:latin typeface="Calibri"/>
              </a:rPr>
              <a:t>Empfohlen:	</a:t>
            </a:r>
            <a:r>
              <a:rPr lang="de-DE" sz="1600" dirty="0" err="1">
                <a:latin typeface="Calibri"/>
              </a:rPr>
              <a:t>Dolutegravir</a:t>
            </a:r>
            <a:endParaRPr lang="de-DE" sz="1600" dirty="0">
              <a:latin typeface="Calibri"/>
            </a:endParaRPr>
          </a:p>
          <a:p>
            <a:pPr>
              <a:tabLst>
                <a:tab pos="1343025" algn="l"/>
              </a:tabLst>
              <a:defRPr/>
            </a:pPr>
            <a:r>
              <a:rPr lang="de-DE" sz="1600" dirty="0">
                <a:latin typeface="Calibri"/>
              </a:rPr>
              <a:t>	</a:t>
            </a:r>
            <a:r>
              <a:rPr lang="de-DE" sz="1600" dirty="0" err="1"/>
              <a:t>Bictegravir</a:t>
            </a:r>
            <a:r>
              <a:rPr lang="de-DE" sz="1600" dirty="0"/>
              <a:t> </a:t>
            </a:r>
            <a:r>
              <a:rPr lang="de-DE" sz="1600" i="1" dirty="0"/>
              <a:t>(+TAF/FTC)</a:t>
            </a:r>
          </a:p>
          <a:p>
            <a:pPr>
              <a:tabLst>
                <a:tab pos="1343025" algn="l"/>
              </a:tabLst>
              <a:defRPr/>
            </a:pPr>
            <a:r>
              <a:rPr lang="de-DE" sz="1600" dirty="0">
                <a:latin typeface="Calibri"/>
              </a:rPr>
              <a:t>	</a:t>
            </a:r>
            <a:r>
              <a:rPr lang="de-DE" sz="1600" dirty="0" err="1">
                <a:latin typeface="Calibri"/>
              </a:rPr>
              <a:t>Raltegravir</a:t>
            </a:r>
            <a:endParaRPr lang="de-DE" sz="1600" dirty="0">
              <a:latin typeface="Calibri"/>
            </a:endParaRPr>
          </a:p>
          <a:p>
            <a:pPr>
              <a:tabLst>
                <a:tab pos="1343025" algn="l"/>
              </a:tabLst>
              <a:defRPr/>
            </a:pPr>
            <a:r>
              <a:rPr lang="de-DE" sz="1600" b="1" dirty="0">
                <a:solidFill>
                  <a:srgbClr val="0070C0"/>
                </a:solidFill>
                <a:latin typeface="Calibri"/>
              </a:rPr>
              <a:t>NNRTI</a:t>
            </a:r>
            <a:r>
              <a:rPr lang="de-DE" sz="1600" dirty="0">
                <a:solidFill>
                  <a:srgbClr val="0070C0"/>
                </a:solidFill>
                <a:latin typeface="Calibri"/>
              </a:rPr>
              <a:t> </a:t>
            </a:r>
            <a:r>
              <a:rPr lang="de-DE" sz="1600" dirty="0">
                <a:solidFill>
                  <a:srgbClr val="C0504D"/>
                </a:solidFill>
                <a:latin typeface="Calibri"/>
              </a:rPr>
              <a:t>	</a:t>
            </a:r>
          </a:p>
          <a:p>
            <a:pPr>
              <a:tabLst>
                <a:tab pos="1343025" algn="l"/>
              </a:tabLst>
              <a:defRPr/>
            </a:pPr>
            <a:r>
              <a:rPr lang="de-DE" sz="1600" dirty="0">
                <a:solidFill>
                  <a:srgbClr val="C00000"/>
                </a:solidFill>
                <a:latin typeface="Calibri"/>
              </a:rPr>
              <a:t>Empfohlen:	</a:t>
            </a:r>
            <a:r>
              <a:rPr lang="de-DE" sz="1600" dirty="0" err="1">
                <a:latin typeface="Calibri"/>
              </a:rPr>
              <a:t>Doravirin</a:t>
            </a:r>
            <a:endParaRPr lang="de-DE" sz="1600" dirty="0">
              <a:latin typeface="Calibri"/>
            </a:endParaRPr>
          </a:p>
          <a:p>
            <a:pPr>
              <a:tabLst>
                <a:tab pos="1343025" algn="l"/>
              </a:tabLst>
              <a:defRPr/>
            </a:pPr>
            <a:r>
              <a:rPr lang="de-DE" sz="1600" i="1" dirty="0">
                <a:solidFill>
                  <a:srgbClr val="C00000"/>
                </a:solidFill>
                <a:latin typeface="Calibri"/>
              </a:rPr>
              <a:t>	</a:t>
            </a:r>
            <a:r>
              <a:rPr lang="de-DE" sz="1600" dirty="0">
                <a:latin typeface="Calibri"/>
              </a:rPr>
              <a:t>Rilpivirin</a:t>
            </a:r>
            <a:r>
              <a:rPr lang="de-DE" sz="1600" baseline="30000" dirty="0">
                <a:latin typeface="Calibri"/>
                <a:cs typeface="Arial" charset="0"/>
              </a:rPr>
              <a:t>5 </a:t>
            </a:r>
            <a:r>
              <a:rPr lang="de-DE" sz="1600" dirty="0">
                <a:latin typeface="Calibri"/>
                <a:cs typeface="Arial" charset="0"/>
              </a:rPr>
              <a:t>(+TAF/FTC)</a:t>
            </a:r>
          </a:p>
          <a:p>
            <a:pPr>
              <a:tabLst>
                <a:tab pos="1343025" algn="l"/>
              </a:tabLst>
              <a:defRPr/>
            </a:pPr>
            <a:endParaRPr lang="de-DE" sz="1600" dirty="0">
              <a:latin typeface="Calibri"/>
            </a:endParaRPr>
          </a:p>
          <a:p>
            <a:pPr>
              <a:tabLst>
                <a:tab pos="1343025" algn="l"/>
              </a:tabLst>
              <a:defRPr/>
            </a:pPr>
            <a:r>
              <a:rPr lang="de-DE" sz="1600" b="1" dirty="0" err="1">
                <a:solidFill>
                  <a:srgbClr val="0070C0"/>
                </a:solidFill>
                <a:latin typeface="Calibri"/>
              </a:rPr>
              <a:t>Proteaseinhibitoren</a:t>
            </a:r>
            <a:r>
              <a:rPr lang="de-DE" sz="1600" b="1" dirty="0">
                <a:solidFill>
                  <a:srgbClr val="0070C0"/>
                </a:solidFill>
                <a:latin typeface="Calibri"/>
              </a:rPr>
              <a:t> </a:t>
            </a:r>
            <a:endParaRPr lang="de-DE" sz="1600" b="1" dirty="0">
              <a:solidFill>
                <a:prstClr val="black"/>
              </a:solidFill>
              <a:latin typeface="Calibri"/>
            </a:endParaRPr>
          </a:p>
          <a:p>
            <a:pPr>
              <a:tabLst>
                <a:tab pos="1343025" algn="l"/>
              </a:tabLst>
              <a:defRPr/>
            </a:pPr>
            <a:r>
              <a:rPr lang="de-DE" sz="1600" dirty="0">
                <a:solidFill>
                  <a:srgbClr val="C00000"/>
                </a:solidFill>
                <a:latin typeface="Calibri"/>
              </a:rPr>
              <a:t>Empfohlen:</a:t>
            </a:r>
            <a:r>
              <a:rPr lang="de-DE" sz="1600" dirty="0">
                <a:solidFill>
                  <a:prstClr val="black"/>
                </a:solidFill>
                <a:latin typeface="Calibri"/>
              </a:rPr>
              <a:t>	</a:t>
            </a:r>
            <a:r>
              <a:rPr lang="de-DE" sz="1600" dirty="0" err="1">
                <a:solidFill>
                  <a:prstClr val="black"/>
                </a:solidFill>
                <a:latin typeface="Calibri"/>
              </a:rPr>
              <a:t>Darunavir</a:t>
            </a:r>
            <a:r>
              <a:rPr lang="de-DE" sz="1600" dirty="0">
                <a:solidFill>
                  <a:prstClr val="black"/>
                </a:solidFill>
                <a:latin typeface="Calibri"/>
              </a:rPr>
              <a:t>/r</a:t>
            </a:r>
            <a:r>
              <a:rPr lang="de-DE" sz="1600" baseline="30000" dirty="0">
                <a:solidFill>
                  <a:prstClr val="black"/>
                </a:solidFill>
                <a:latin typeface="Calibri"/>
              </a:rPr>
              <a:t>#</a:t>
            </a:r>
            <a:r>
              <a:rPr lang="de-DE" sz="1600" dirty="0">
                <a:solidFill>
                  <a:prstClr val="black"/>
                </a:solidFill>
                <a:latin typeface="Calibri"/>
              </a:rPr>
              <a:t> oder </a:t>
            </a:r>
            <a:r>
              <a:rPr lang="de-DE" sz="1600" dirty="0" err="1">
                <a:solidFill>
                  <a:prstClr val="black"/>
                </a:solidFill>
                <a:latin typeface="Calibri"/>
              </a:rPr>
              <a:t>Darunavir</a:t>
            </a:r>
            <a:r>
              <a:rPr lang="de-DE" sz="1600" dirty="0">
                <a:solidFill>
                  <a:prstClr val="black"/>
                </a:solidFill>
                <a:latin typeface="Calibri"/>
              </a:rPr>
              <a:t>/c</a:t>
            </a:r>
            <a:r>
              <a:rPr lang="de-DE" sz="1600" baseline="30000" dirty="0">
                <a:solidFill>
                  <a:prstClr val="black"/>
                </a:solidFill>
                <a:latin typeface="Calibri"/>
              </a:rPr>
              <a:t>* 	</a:t>
            </a:r>
            <a:r>
              <a:rPr lang="de-DE" sz="1600" dirty="0">
                <a:solidFill>
                  <a:prstClr val="black"/>
                </a:solidFill>
                <a:latin typeface="Calibri"/>
              </a:rPr>
              <a:t>(+TAF/FTC </a:t>
            </a:r>
            <a:r>
              <a:rPr lang="de-DE" sz="1600" dirty="0">
                <a:latin typeface="Calibri"/>
              </a:rPr>
              <a:t>oder ABC/3TC)</a:t>
            </a:r>
            <a:endParaRPr lang="de-DE" sz="1600" baseline="30000" dirty="0">
              <a:latin typeface="Calibri"/>
            </a:endParaRPr>
          </a:p>
          <a:p>
            <a:pPr>
              <a:tabLst>
                <a:tab pos="1343025" algn="l"/>
              </a:tabLst>
              <a:defRPr/>
            </a:pPr>
            <a:endParaRPr lang="de-DE" sz="1600" baseline="30000" dirty="0">
              <a:solidFill>
                <a:prstClr val="black"/>
              </a:solidFill>
              <a:latin typeface="Calibri"/>
            </a:endParaRPr>
          </a:p>
          <a:p>
            <a:pPr>
              <a:tabLst>
                <a:tab pos="1343025" algn="l"/>
              </a:tabLst>
              <a:defRPr/>
            </a:pPr>
            <a:r>
              <a:rPr lang="de-DE" sz="1600" dirty="0">
                <a:solidFill>
                  <a:srgbClr val="C00000"/>
                </a:solidFill>
                <a:latin typeface="Calibri"/>
              </a:rPr>
              <a:t>Alternative:</a:t>
            </a:r>
            <a:r>
              <a:rPr lang="de-DE" sz="1600" dirty="0">
                <a:solidFill>
                  <a:prstClr val="black"/>
                </a:solidFill>
                <a:latin typeface="Calibri"/>
                <a:cs typeface="Arial" charset="0"/>
              </a:rPr>
              <a:t>	</a:t>
            </a:r>
            <a:r>
              <a:rPr lang="de-DE" sz="1600" dirty="0" err="1">
                <a:latin typeface="Calibri"/>
                <a:cs typeface="Arial" charset="0"/>
              </a:rPr>
              <a:t>Dolutegravir</a:t>
            </a:r>
            <a:r>
              <a:rPr lang="de-DE" sz="1600" dirty="0">
                <a:latin typeface="Calibri"/>
                <a:cs typeface="Arial" charset="0"/>
              </a:rPr>
              <a:t>/3TC bzw. + 3TC 	</a:t>
            </a:r>
          </a:p>
          <a:p>
            <a:pPr>
              <a:tabLst>
                <a:tab pos="1343025" algn="l"/>
              </a:tabLst>
              <a:defRPr/>
            </a:pPr>
            <a:r>
              <a:rPr lang="de-DE" sz="1600" dirty="0">
                <a:latin typeface="Calibri"/>
                <a:cs typeface="Arial" charset="0"/>
              </a:rPr>
              <a:t>	</a:t>
            </a:r>
            <a:r>
              <a:rPr lang="de-DE" sz="1600" dirty="0" err="1"/>
              <a:t>Elvitegravir</a:t>
            </a:r>
            <a:r>
              <a:rPr lang="de-DE" sz="1600" dirty="0"/>
              <a:t>/c</a:t>
            </a:r>
            <a:r>
              <a:rPr lang="de-DE" sz="1600" baseline="30000" dirty="0"/>
              <a:t>*</a:t>
            </a:r>
            <a:r>
              <a:rPr lang="de-DE" sz="1600" dirty="0"/>
              <a:t>(+TAF/FTC)</a:t>
            </a:r>
          </a:p>
          <a:p>
            <a:pPr>
              <a:tabLst>
                <a:tab pos="1343025" algn="l"/>
              </a:tabLst>
              <a:defRPr/>
            </a:pPr>
            <a:r>
              <a:rPr lang="de-DE" sz="1600" dirty="0">
                <a:latin typeface="Calibri"/>
                <a:cs typeface="Arial" charset="0"/>
              </a:rPr>
              <a:t>	</a:t>
            </a:r>
            <a:r>
              <a:rPr lang="de-DE" sz="1600" dirty="0" err="1">
                <a:latin typeface="Calibri"/>
                <a:cs typeface="Arial" charset="0"/>
              </a:rPr>
              <a:t>Atazanavir</a:t>
            </a:r>
            <a:r>
              <a:rPr lang="de-DE" sz="1600" dirty="0">
                <a:latin typeface="Calibri"/>
                <a:cs typeface="Arial" charset="0"/>
              </a:rPr>
              <a:t>/r</a:t>
            </a:r>
            <a:r>
              <a:rPr lang="de-DE" sz="1600" baseline="30000" dirty="0">
                <a:latin typeface="Calibri"/>
                <a:cs typeface="Arial" charset="0"/>
              </a:rPr>
              <a:t># </a:t>
            </a:r>
            <a:r>
              <a:rPr lang="de-DE" sz="1600" dirty="0">
                <a:latin typeface="Calibri"/>
                <a:cs typeface="Arial" charset="0"/>
              </a:rPr>
              <a:t>oder </a:t>
            </a:r>
            <a:r>
              <a:rPr lang="de-DE" sz="1600" dirty="0" err="1">
                <a:latin typeface="Calibri"/>
                <a:cs typeface="Arial" charset="0"/>
              </a:rPr>
              <a:t>Atazanavir</a:t>
            </a:r>
            <a:r>
              <a:rPr lang="de-DE" sz="1600" dirty="0">
                <a:latin typeface="Calibri"/>
                <a:cs typeface="Arial" charset="0"/>
              </a:rPr>
              <a:t>/c*</a:t>
            </a:r>
          </a:p>
          <a:p>
            <a:pPr>
              <a:tabLst>
                <a:tab pos="1343025" algn="l"/>
              </a:tabLst>
              <a:defRPr/>
            </a:pPr>
            <a:r>
              <a:rPr lang="de-DE" sz="1600" dirty="0"/>
              <a:t>	</a:t>
            </a:r>
            <a:r>
              <a:rPr lang="de-DE" sz="1600" dirty="0" err="1"/>
              <a:t>Darunavir</a:t>
            </a:r>
            <a:r>
              <a:rPr lang="de-DE" sz="1600" dirty="0"/>
              <a:t>/</a:t>
            </a:r>
            <a:r>
              <a:rPr lang="de-DE" sz="1600" dirty="0" err="1"/>
              <a:t>r</a:t>
            </a:r>
            <a:r>
              <a:rPr lang="de-DE" sz="1600" baseline="30000" dirty="0"/>
              <a:t>#</a:t>
            </a:r>
            <a:r>
              <a:rPr lang="de-DE" sz="1600" dirty="0"/>
              <a:t> oder </a:t>
            </a:r>
            <a:r>
              <a:rPr lang="de-DE" sz="1600" dirty="0" err="1"/>
              <a:t>Darunavir</a:t>
            </a:r>
            <a:r>
              <a:rPr lang="de-DE" sz="1600" dirty="0"/>
              <a:t>/c</a:t>
            </a:r>
            <a:r>
              <a:rPr lang="de-DE" sz="1600" baseline="30000" dirty="0"/>
              <a:t>* 	</a:t>
            </a:r>
            <a:r>
              <a:rPr lang="de-DE" sz="1600" dirty="0"/>
              <a:t>+TDF/FTC</a:t>
            </a:r>
            <a:endParaRPr lang="de-DE" sz="1600" dirty="0">
              <a:latin typeface="Calibri"/>
              <a:cs typeface="Arial" charset="0"/>
            </a:endParaRPr>
          </a:p>
        </p:txBody>
      </p:sp>
      <p:sp>
        <p:nvSpPr>
          <p:cNvPr id="19" name="Rechteck 18">
            <a:extLst/>
          </p:cNvPr>
          <p:cNvSpPr/>
          <p:nvPr/>
        </p:nvSpPr>
        <p:spPr>
          <a:xfrm>
            <a:off x="1919288" y="1052513"/>
            <a:ext cx="3744912" cy="3097212"/>
          </a:xfrm>
          <a:prstGeom prst="rect">
            <a:avLst/>
          </a:prstGeom>
          <a:noFill/>
          <a:ln w="25400" cap="flat" cmpd="sng" algn="ctr">
            <a:solidFill>
              <a:srgbClr val="85AAC1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de-DE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0" name="Rechteck 19">
            <a:extLst/>
          </p:cNvPr>
          <p:cNvSpPr/>
          <p:nvPr/>
        </p:nvSpPr>
        <p:spPr>
          <a:xfrm>
            <a:off x="6083300" y="1060450"/>
            <a:ext cx="4044950" cy="4529138"/>
          </a:xfrm>
          <a:prstGeom prst="rect">
            <a:avLst/>
          </a:prstGeom>
          <a:noFill/>
          <a:ln w="25400" cap="flat" cmpd="sng" algn="ctr">
            <a:solidFill>
              <a:srgbClr val="85AAC1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de-DE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1" name="Textfeld 20">
            <a:extLst/>
          </p:cNvPr>
          <p:cNvSpPr txBox="1"/>
          <p:nvPr/>
        </p:nvSpPr>
        <p:spPr>
          <a:xfrm>
            <a:off x="5672139" y="2393950"/>
            <a:ext cx="465137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4400" b="1" dirty="0">
                <a:solidFill>
                  <a:srgbClr val="85AAC1"/>
                </a:solidFill>
                <a:latin typeface="Calibri"/>
              </a:rPr>
              <a:t>+</a:t>
            </a:r>
          </a:p>
        </p:txBody>
      </p:sp>
      <p:cxnSp>
        <p:nvCxnSpPr>
          <p:cNvPr id="6153" name="Gerade Verbindung 21"/>
          <p:cNvCxnSpPr>
            <a:cxnSpLocks noChangeShapeType="1"/>
          </p:cNvCxnSpPr>
          <p:nvPr/>
        </p:nvCxnSpPr>
        <p:spPr bwMode="auto">
          <a:xfrm>
            <a:off x="1919288" y="1514475"/>
            <a:ext cx="3744912" cy="0"/>
          </a:xfrm>
          <a:prstGeom prst="line">
            <a:avLst/>
          </a:prstGeom>
          <a:noFill/>
          <a:ln w="28575" algn="ctr">
            <a:solidFill>
              <a:srgbClr val="85AAC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4" name="Gerade Verbindung 22"/>
          <p:cNvCxnSpPr>
            <a:cxnSpLocks noChangeShapeType="1"/>
          </p:cNvCxnSpPr>
          <p:nvPr/>
        </p:nvCxnSpPr>
        <p:spPr bwMode="auto">
          <a:xfrm>
            <a:off x="6175376" y="1514475"/>
            <a:ext cx="4024313" cy="0"/>
          </a:xfrm>
          <a:prstGeom prst="line">
            <a:avLst/>
          </a:prstGeom>
          <a:noFill/>
          <a:ln w="28575" algn="ctr">
            <a:solidFill>
              <a:srgbClr val="85AAC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5" name="Titel 1"/>
          <p:cNvSpPr>
            <a:spLocks noGrp="1" noChangeArrowheads="1"/>
          </p:cNvSpPr>
          <p:nvPr>
            <p:ph type="title"/>
          </p:nvPr>
        </p:nvSpPr>
        <p:spPr>
          <a:xfrm>
            <a:off x="1897064" y="146051"/>
            <a:ext cx="8910844" cy="576263"/>
          </a:xfrm>
        </p:spPr>
        <p:txBody>
          <a:bodyPr>
            <a:normAutofit fontScale="90000"/>
          </a:bodyPr>
          <a:lstStyle/>
          <a:p>
            <a:pPr>
              <a:lnSpc>
                <a:spcPts val="2900"/>
              </a:lnSpc>
            </a:pPr>
            <a:br>
              <a:rPr lang="de-DE" altLang="de-DE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DE" altLang="de-DE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sz="3200" b="1" dirty="0">
                <a:latin typeface="Calibri" panose="020F0502020204030204" pitchFamily="34" charset="0"/>
                <a:cs typeface="Calibri" panose="020F0502020204030204" pitchFamily="34" charset="0"/>
              </a:rPr>
              <a:t>Deutsch-österreichische Therapieempfehlungen 2019</a:t>
            </a:r>
            <a:br>
              <a:rPr lang="de-DE" altLang="de-DE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DE" altLang="de-DE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de-DE" altLang="de-DE" sz="27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56" name="Rechteck 3"/>
          <p:cNvSpPr>
            <a:spLocks noChangeArrowheads="1"/>
          </p:cNvSpPr>
          <p:nvPr/>
        </p:nvSpPr>
        <p:spPr bwMode="auto">
          <a:xfrm>
            <a:off x="1851026" y="5752764"/>
            <a:ext cx="8493125" cy="131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1100" dirty="0">
                <a:latin typeface="Calibri" panose="020F0502020204030204" pitchFamily="34" charset="0"/>
                <a:cs typeface="Calibri" panose="020F0502020204030204" pitchFamily="34" charset="0"/>
              </a:rPr>
              <a:t>1. Kein Einsatz bei Schwangerschaft und Tuberkulose; 2. </a:t>
            </a:r>
            <a:r>
              <a:rPr lang="de-DE" sz="1100" dirty="0">
                <a:latin typeface="+mn-lt"/>
              </a:rPr>
              <a:t>nicht mit </a:t>
            </a:r>
            <a:r>
              <a:rPr lang="de-DE" sz="1100" dirty="0" err="1">
                <a:latin typeface="+mn-lt"/>
              </a:rPr>
              <a:t>Ritonavir</a:t>
            </a:r>
            <a:r>
              <a:rPr lang="de-DE" sz="1100" dirty="0">
                <a:latin typeface="+mn-lt"/>
              </a:rPr>
              <a:t>, </a:t>
            </a:r>
            <a:r>
              <a:rPr lang="de-DE" sz="1100" dirty="0" err="1">
                <a:latin typeface="+mn-lt"/>
              </a:rPr>
              <a:t>Cobicistat</a:t>
            </a:r>
            <a:r>
              <a:rPr lang="de-DE" sz="1100" dirty="0">
                <a:latin typeface="+mn-lt"/>
              </a:rPr>
              <a:t> oder ATV, bei erhöhtem Risiko </a:t>
            </a:r>
            <a:r>
              <a:rPr lang="de-DE" sz="1100" dirty="0" err="1">
                <a:latin typeface="+mn-lt"/>
              </a:rPr>
              <a:t>für</a:t>
            </a:r>
            <a:r>
              <a:rPr lang="de-DE" sz="1100" dirty="0">
                <a:latin typeface="+mn-lt"/>
              </a:rPr>
              <a:t> Osteoporose oder Niereninsuffizienz/Nierenversagen (z.B. unter NSAR). 3</a:t>
            </a:r>
            <a:r>
              <a:rPr lang="de-DE" altLang="de-DE" sz="1100" dirty="0">
                <a:latin typeface="Calibri" panose="020F0502020204030204" pitchFamily="34" charset="0"/>
                <a:cs typeface="Calibri" panose="020F0502020204030204" pitchFamily="34" charset="0"/>
              </a:rPr>
              <a:t>. Einsatz nach negativem Screening auf HLA-B*5701, Einsatz mit Vorsicht bei </a:t>
            </a:r>
            <a:r>
              <a:rPr lang="de-DE" altLang="de-DE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Plasmavirämie</a:t>
            </a:r>
            <a:r>
              <a:rPr lang="de-DE" altLang="de-DE" sz="1100" dirty="0">
                <a:latin typeface="Calibri" panose="020F0502020204030204" pitchFamily="34" charset="0"/>
                <a:cs typeface="Calibri" panose="020F0502020204030204" pitchFamily="34" charset="0"/>
              </a:rPr>
              <a:t> &gt;100.000 Kopien/ml oder hohem kardiovaskulärem Risiko ,), 3</a:t>
            </a:r>
            <a:r>
              <a:rPr lang="de-DE" sz="1100" dirty="0">
                <a:latin typeface="+mn-lt"/>
              </a:rPr>
              <a:t>. TDF = </a:t>
            </a:r>
            <a:r>
              <a:rPr lang="de-DE" sz="1100" dirty="0" err="1">
                <a:latin typeface="+mn-lt"/>
              </a:rPr>
              <a:t>Tenofovir-Disoproxil-Fumarat</a:t>
            </a:r>
            <a:r>
              <a:rPr lang="de-DE" sz="1100" dirty="0">
                <a:latin typeface="+mn-lt"/>
              </a:rPr>
              <a:t>, - Phosphat, -</a:t>
            </a:r>
            <a:r>
              <a:rPr lang="de-DE" sz="1100" dirty="0" err="1">
                <a:latin typeface="+mn-lt"/>
              </a:rPr>
              <a:t>Maleat</a:t>
            </a:r>
            <a:r>
              <a:rPr lang="de-DE" sz="1100" dirty="0">
                <a:latin typeface="+mn-lt"/>
              </a:rPr>
              <a:t> oder –</a:t>
            </a:r>
            <a:r>
              <a:rPr lang="de-DE" sz="1100" dirty="0" err="1">
                <a:latin typeface="+mn-lt"/>
              </a:rPr>
              <a:t>Succinat</a:t>
            </a:r>
            <a:r>
              <a:rPr lang="de-DE" sz="1100" dirty="0">
                <a:latin typeface="+mn-lt"/>
              </a:rPr>
              <a:t>, auch in </a:t>
            </a:r>
            <a:r>
              <a:rPr lang="de-DE" sz="1100" dirty="0" err="1">
                <a:latin typeface="+mn-lt"/>
              </a:rPr>
              <a:t>Eintablettenregimen</a:t>
            </a:r>
            <a:r>
              <a:rPr lang="de-DE" sz="1100" dirty="0">
                <a:latin typeface="+mn-lt"/>
              </a:rPr>
              <a:t> (TDF/FTC/RPV; TDF/FTC/EVG/c) 5. Nicht bei HIV-RNA &gt;100.000 Kopien/ml (keine Zulassung);</a:t>
            </a:r>
          </a:p>
          <a:p>
            <a:pPr>
              <a:buNone/>
            </a:pPr>
            <a:r>
              <a:rPr lang="de-DE" altLang="de-DE" sz="1100" dirty="0">
                <a:latin typeface="Calibri" panose="020F0502020204030204" pitchFamily="34" charset="0"/>
                <a:cs typeface="Calibri" panose="020F0502020204030204" pitchFamily="34" charset="0"/>
              </a:rPr>
              <a:t>*/c: </a:t>
            </a:r>
            <a:r>
              <a:rPr lang="de-DE" altLang="de-DE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Cobicistat</a:t>
            </a:r>
            <a:r>
              <a:rPr lang="de-DE" altLang="de-DE" sz="11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e-DE" altLang="de-DE" sz="1100" baseline="30000" dirty="0">
                <a:latin typeface="Calibri" panose="020F0502020204030204" pitchFamily="34" charset="0"/>
              </a:rPr>
              <a:t>#</a:t>
            </a:r>
            <a:r>
              <a:rPr lang="de-DE" altLang="de-DE" sz="11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de-DE" altLang="de-DE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de-DE" altLang="de-DE" sz="11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de-DE" altLang="de-DE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Ritonavir</a:t>
            </a:r>
            <a:r>
              <a:rPr lang="de-DE" altLang="de-DE" sz="1100" dirty="0">
                <a:latin typeface="Calibri" panose="020F0502020204030204" pitchFamily="34" charset="0"/>
                <a:cs typeface="Calibri" panose="020F0502020204030204" pitchFamily="34" charset="0"/>
              </a:rPr>
              <a:t>; TAF = </a:t>
            </a:r>
            <a:r>
              <a:rPr lang="de-DE" altLang="de-DE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Tenofovir-Alafenamid</a:t>
            </a:r>
            <a:r>
              <a:rPr lang="de-DE" altLang="de-DE" sz="1100" dirty="0">
                <a:latin typeface="Calibri" panose="020F0502020204030204" pitchFamily="34" charset="0"/>
                <a:cs typeface="Calibri" panose="020F0502020204030204" pitchFamily="34" charset="0"/>
              </a:rPr>
              <a:t>, FTC = </a:t>
            </a:r>
            <a:r>
              <a:rPr lang="de-DE" altLang="de-DE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Emtricitabin</a:t>
            </a:r>
            <a:r>
              <a:rPr lang="de-DE" altLang="de-DE" sz="1100" dirty="0">
                <a:latin typeface="Calibri" panose="020F0502020204030204" pitchFamily="34" charset="0"/>
                <a:cs typeface="Calibri" panose="020F0502020204030204" pitchFamily="34" charset="0"/>
              </a:rPr>
              <a:t>, ABC = </a:t>
            </a:r>
            <a:r>
              <a:rPr lang="de-DE" altLang="de-DE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Abacavir</a:t>
            </a:r>
            <a:r>
              <a:rPr lang="de-DE" altLang="de-DE" sz="1100" dirty="0">
                <a:latin typeface="Calibri" panose="020F0502020204030204" pitchFamily="34" charset="0"/>
                <a:cs typeface="Calibri" panose="020F0502020204030204" pitchFamily="34" charset="0"/>
              </a:rPr>
              <a:t>, 3TC = </a:t>
            </a:r>
            <a:r>
              <a:rPr lang="de-DE" altLang="de-DE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Lamivudin</a:t>
            </a:r>
            <a:r>
              <a:rPr lang="de-DE" altLang="de-DE" sz="1100" dirty="0">
                <a:latin typeface="Calibri" panose="020F0502020204030204" pitchFamily="34" charset="0"/>
                <a:cs typeface="Calibri" panose="020F0502020204030204" pitchFamily="34" charset="0"/>
              </a:rPr>
              <a:t>, x Anmerkung zur Konsensstärke s. Text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669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4">
            <a:extLst/>
          </p:cNvPr>
          <p:cNvSpPr txBox="1"/>
          <p:nvPr/>
        </p:nvSpPr>
        <p:spPr>
          <a:xfrm>
            <a:off x="1919288" y="1052513"/>
            <a:ext cx="3752850" cy="461962"/>
          </a:xfrm>
          <a:prstGeom prst="rect">
            <a:avLst/>
          </a:prstGeom>
          <a:noFill/>
          <a:ln>
            <a:solidFill>
              <a:srgbClr val="85AAC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2400" b="1" dirty="0">
                <a:solidFill>
                  <a:srgbClr val="C00000"/>
                </a:solidFill>
                <a:latin typeface="Calibri"/>
              </a:rPr>
              <a:t>Kombinationspartner 1</a:t>
            </a:r>
          </a:p>
        </p:txBody>
      </p:sp>
      <p:sp>
        <p:nvSpPr>
          <p:cNvPr id="16" name="Textfeld 15">
            <a:extLst/>
          </p:cNvPr>
          <p:cNvSpPr txBox="1"/>
          <p:nvPr/>
        </p:nvSpPr>
        <p:spPr>
          <a:xfrm>
            <a:off x="6626226" y="1052513"/>
            <a:ext cx="3141663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b="1" dirty="0">
                <a:solidFill>
                  <a:srgbClr val="C00000"/>
                </a:solidFill>
                <a:latin typeface="Calibri"/>
              </a:rPr>
              <a:t>Kombinationspartner 2</a:t>
            </a:r>
          </a:p>
        </p:txBody>
      </p:sp>
      <p:sp>
        <p:nvSpPr>
          <p:cNvPr id="17" name="Textfeld 16">
            <a:extLst/>
          </p:cNvPr>
          <p:cNvSpPr txBox="1"/>
          <p:nvPr/>
        </p:nvSpPr>
        <p:spPr>
          <a:xfrm>
            <a:off x="1955800" y="1677937"/>
            <a:ext cx="3671888" cy="25545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600" b="1" dirty="0" err="1">
                <a:solidFill>
                  <a:srgbClr val="0070C0"/>
                </a:solidFill>
                <a:latin typeface="Calibri"/>
              </a:rPr>
              <a:t>Nukleosid</a:t>
            </a:r>
            <a:r>
              <a:rPr lang="de-DE" sz="1600" b="1" dirty="0">
                <a:solidFill>
                  <a:srgbClr val="0070C0"/>
                </a:solidFill>
                <a:latin typeface="Calibri"/>
              </a:rPr>
              <a:t>-/ </a:t>
            </a:r>
            <a:r>
              <a:rPr lang="de-DE" sz="1600" b="1" dirty="0" err="1">
                <a:solidFill>
                  <a:srgbClr val="0070C0"/>
                </a:solidFill>
                <a:latin typeface="Calibri"/>
              </a:rPr>
              <a:t>Nukleotidkombinationen</a:t>
            </a:r>
            <a:r>
              <a:rPr lang="de-DE" sz="1600" b="1" dirty="0">
                <a:solidFill>
                  <a:srgbClr val="0070C0"/>
                </a:solidFill>
                <a:latin typeface="Calibri"/>
              </a:rPr>
              <a:t> </a:t>
            </a:r>
            <a:r>
              <a:rPr lang="de-DE" sz="1600" dirty="0">
                <a:solidFill>
                  <a:srgbClr val="C00000"/>
                </a:solidFill>
                <a:latin typeface="Calibri"/>
              </a:rPr>
              <a:t>Empfohlen:</a:t>
            </a:r>
          </a:p>
          <a:p>
            <a:pPr>
              <a:buClr>
                <a:srgbClr val="4F81BD"/>
              </a:buClr>
              <a:defRPr/>
            </a:pPr>
            <a:r>
              <a:rPr lang="de-DE" sz="1600" dirty="0">
                <a:latin typeface="Calibri"/>
              </a:rPr>
              <a:t>TAF/FTC</a:t>
            </a:r>
            <a:r>
              <a:rPr lang="de-DE" sz="1600" baseline="30000" dirty="0">
                <a:solidFill>
                  <a:srgbClr val="FF0000"/>
                </a:solidFill>
                <a:latin typeface="Calibri"/>
                <a:cs typeface="Arial" charset="0"/>
              </a:rPr>
              <a:t>1</a:t>
            </a:r>
          </a:p>
          <a:p>
            <a:pPr>
              <a:buClr>
                <a:srgbClr val="4F81BD"/>
              </a:buClr>
              <a:defRPr/>
            </a:pPr>
            <a:r>
              <a:rPr lang="de-DE" sz="1600" dirty="0">
                <a:solidFill>
                  <a:srgbClr val="FF0000"/>
                </a:solidFill>
              </a:rPr>
              <a:t>TDF/FTC</a:t>
            </a:r>
            <a:r>
              <a:rPr lang="de-DE" sz="1600" baseline="30000" dirty="0">
                <a:solidFill>
                  <a:srgbClr val="FF0000"/>
                </a:solidFill>
              </a:rPr>
              <a:t>2,x</a:t>
            </a:r>
          </a:p>
          <a:p>
            <a:pPr>
              <a:buClr>
                <a:srgbClr val="4F81BD"/>
              </a:buClr>
              <a:defRPr/>
            </a:pPr>
            <a:r>
              <a:rPr lang="de-DE" sz="1600" dirty="0">
                <a:latin typeface="Calibri"/>
              </a:rPr>
              <a:t>ABC/3TC</a:t>
            </a:r>
            <a:r>
              <a:rPr lang="de-DE" sz="1600" baseline="30000" dirty="0">
                <a:latin typeface="Calibri"/>
              </a:rPr>
              <a:t>3,x</a:t>
            </a:r>
          </a:p>
          <a:p>
            <a:pPr>
              <a:buClr>
                <a:srgbClr val="4F81BD"/>
              </a:buClr>
              <a:defRPr/>
            </a:pPr>
            <a:r>
              <a:rPr lang="de-DE" sz="1600" dirty="0">
                <a:solidFill>
                  <a:srgbClr val="FF0000"/>
                </a:solidFill>
                <a:latin typeface="Calibri"/>
              </a:rPr>
              <a:t>TDF/3TC </a:t>
            </a:r>
            <a:r>
              <a:rPr lang="de-DE" sz="1600" i="1" dirty="0">
                <a:solidFill>
                  <a:srgbClr val="FF0000"/>
                </a:solidFill>
                <a:latin typeface="Calibri"/>
              </a:rPr>
              <a:t>(+</a:t>
            </a:r>
            <a:r>
              <a:rPr lang="de-DE" sz="1600" i="1" dirty="0" err="1">
                <a:solidFill>
                  <a:srgbClr val="FF0000"/>
                </a:solidFill>
                <a:latin typeface="Calibri"/>
              </a:rPr>
              <a:t>Doravirin</a:t>
            </a:r>
            <a:r>
              <a:rPr lang="de-DE" sz="1600" i="1" dirty="0">
                <a:solidFill>
                  <a:srgbClr val="FF0000"/>
                </a:solidFill>
                <a:latin typeface="Calibri"/>
              </a:rPr>
              <a:t>)</a:t>
            </a:r>
          </a:p>
          <a:p>
            <a:pPr>
              <a:defRPr/>
            </a:pPr>
            <a:endParaRPr lang="de-DE" sz="1600" dirty="0">
              <a:solidFill>
                <a:srgbClr val="C00000"/>
              </a:solidFill>
              <a:latin typeface="Calibri"/>
            </a:endParaRPr>
          </a:p>
          <a:p>
            <a:pPr>
              <a:defRPr/>
            </a:pPr>
            <a:r>
              <a:rPr lang="de-DE" sz="1600" dirty="0">
                <a:latin typeface="Calibri"/>
              </a:rPr>
              <a:t>Alternative:</a:t>
            </a:r>
          </a:p>
          <a:p>
            <a:pPr>
              <a:buClr>
                <a:srgbClr val="4F81BD"/>
              </a:buClr>
              <a:defRPr/>
            </a:pPr>
            <a:r>
              <a:rPr lang="de-DE" sz="1600" i="1" dirty="0">
                <a:solidFill>
                  <a:schemeClr val="bg2">
                    <a:lumMod val="75000"/>
                  </a:schemeClr>
                </a:solidFill>
                <a:latin typeface="Calibri"/>
              </a:rPr>
              <a:t>TDF/FTC</a:t>
            </a:r>
            <a:r>
              <a:rPr lang="de-DE" sz="1600" i="1" baseline="30000" dirty="0">
                <a:solidFill>
                  <a:schemeClr val="bg2">
                    <a:lumMod val="75000"/>
                  </a:schemeClr>
                </a:solidFill>
                <a:latin typeface="Calibri"/>
              </a:rPr>
              <a:t>3</a:t>
            </a:r>
          </a:p>
          <a:p>
            <a:pPr>
              <a:buClr>
                <a:srgbClr val="4F81BD"/>
              </a:buClr>
              <a:defRPr/>
            </a:pPr>
            <a:r>
              <a:rPr lang="de-DE" sz="1600" dirty="0">
                <a:latin typeface="Calibri"/>
              </a:rPr>
              <a:t>TDF</a:t>
            </a:r>
            <a:r>
              <a:rPr lang="de-DE" sz="1600" baseline="30000" dirty="0">
                <a:solidFill>
                  <a:schemeClr val="bg2">
                    <a:lumMod val="75000"/>
                  </a:schemeClr>
                </a:solidFill>
                <a:latin typeface="Calibri"/>
              </a:rPr>
              <a:t>4</a:t>
            </a:r>
            <a:r>
              <a:rPr lang="de-DE" sz="1600" dirty="0">
                <a:latin typeface="Calibri"/>
              </a:rPr>
              <a:t> + 3TC</a:t>
            </a:r>
          </a:p>
        </p:txBody>
      </p:sp>
      <p:sp>
        <p:nvSpPr>
          <p:cNvPr id="18" name="Textfeld 17">
            <a:extLst/>
          </p:cNvPr>
          <p:cNvSpPr txBox="1"/>
          <p:nvPr/>
        </p:nvSpPr>
        <p:spPr>
          <a:xfrm>
            <a:off x="6083300" y="1461934"/>
            <a:ext cx="5160389" cy="41960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1343025" algn="l"/>
              </a:tabLst>
              <a:defRPr/>
            </a:pPr>
            <a:r>
              <a:rPr lang="de-DE" sz="1600" b="1" dirty="0" err="1">
                <a:solidFill>
                  <a:srgbClr val="0070C0"/>
                </a:solidFill>
                <a:latin typeface="Calibri"/>
              </a:rPr>
              <a:t>Integraseinhibitoren</a:t>
            </a:r>
            <a:r>
              <a:rPr lang="de-DE" sz="1600" b="1" dirty="0">
                <a:solidFill>
                  <a:srgbClr val="0070C0"/>
                </a:solidFill>
                <a:latin typeface="Calibri"/>
              </a:rPr>
              <a:t> </a:t>
            </a:r>
          </a:p>
          <a:p>
            <a:pPr>
              <a:tabLst>
                <a:tab pos="1343025" algn="l"/>
              </a:tabLst>
              <a:defRPr/>
            </a:pPr>
            <a:r>
              <a:rPr lang="de-DE" sz="1600" dirty="0">
                <a:solidFill>
                  <a:srgbClr val="C00000"/>
                </a:solidFill>
                <a:latin typeface="Calibri"/>
              </a:rPr>
              <a:t>Empfohlen:	</a:t>
            </a:r>
            <a:r>
              <a:rPr lang="de-DE" sz="1600" dirty="0" err="1">
                <a:latin typeface="Calibri"/>
              </a:rPr>
              <a:t>Dolutegravir</a:t>
            </a:r>
            <a:endParaRPr lang="de-DE" sz="1600" dirty="0">
              <a:latin typeface="Calibri"/>
            </a:endParaRPr>
          </a:p>
          <a:p>
            <a:pPr>
              <a:tabLst>
                <a:tab pos="1343025" algn="l"/>
              </a:tabLst>
              <a:defRPr/>
            </a:pPr>
            <a:r>
              <a:rPr lang="de-DE" sz="1600" dirty="0">
                <a:latin typeface="Calibri"/>
              </a:rPr>
              <a:t>	</a:t>
            </a:r>
            <a:r>
              <a:rPr lang="de-DE" sz="1600" dirty="0" err="1">
                <a:solidFill>
                  <a:srgbClr val="FF0000"/>
                </a:solidFill>
              </a:rPr>
              <a:t>Bictegravir</a:t>
            </a:r>
            <a:r>
              <a:rPr lang="de-DE" sz="1600" dirty="0">
                <a:solidFill>
                  <a:srgbClr val="FF0000"/>
                </a:solidFill>
              </a:rPr>
              <a:t> </a:t>
            </a:r>
            <a:r>
              <a:rPr lang="de-DE" sz="1600" i="1" dirty="0">
                <a:solidFill>
                  <a:srgbClr val="FF0000"/>
                </a:solidFill>
              </a:rPr>
              <a:t>(+TAF/FTC)</a:t>
            </a:r>
          </a:p>
          <a:p>
            <a:pPr>
              <a:tabLst>
                <a:tab pos="1343025" algn="l"/>
              </a:tabLst>
              <a:defRPr/>
            </a:pPr>
            <a:r>
              <a:rPr lang="de-DE" sz="1600" dirty="0">
                <a:latin typeface="Calibri"/>
              </a:rPr>
              <a:t>	</a:t>
            </a:r>
            <a:r>
              <a:rPr lang="de-DE" sz="1600" dirty="0" err="1">
                <a:latin typeface="Calibri"/>
              </a:rPr>
              <a:t>Raltegravir</a:t>
            </a:r>
            <a:endParaRPr lang="de-DE" sz="1600" dirty="0">
              <a:latin typeface="Calibri"/>
            </a:endParaRPr>
          </a:p>
          <a:p>
            <a:pPr>
              <a:tabLst>
                <a:tab pos="1343025" algn="l"/>
              </a:tabLst>
              <a:defRPr/>
            </a:pPr>
            <a:r>
              <a:rPr lang="de-DE" sz="1600" dirty="0">
                <a:latin typeface="Calibri"/>
              </a:rPr>
              <a:t>	</a:t>
            </a:r>
            <a:r>
              <a:rPr lang="de-DE" sz="1600" i="1" dirty="0" err="1">
                <a:solidFill>
                  <a:schemeClr val="bg2">
                    <a:lumMod val="75000"/>
                  </a:schemeClr>
                </a:solidFill>
                <a:latin typeface="Calibri"/>
              </a:rPr>
              <a:t>Elvitegravir</a:t>
            </a:r>
            <a:r>
              <a:rPr lang="de-DE" sz="1600" i="1" dirty="0">
                <a:solidFill>
                  <a:schemeClr val="bg2">
                    <a:lumMod val="75000"/>
                  </a:schemeClr>
                </a:solidFill>
                <a:latin typeface="Calibri"/>
              </a:rPr>
              <a:t>/c</a:t>
            </a:r>
            <a:r>
              <a:rPr lang="de-DE" sz="1600" i="1" baseline="30000" dirty="0">
                <a:solidFill>
                  <a:schemeClr val="bg2">
                    <a:lumMod val="75000"/>
                  </a:schemeClr>
                </a:solidFill>
                <a:latin typeface="Calibri"/>
              </a:rPr>
              <a:t>*</a:t>
            </a:r>
            <a:r>
              <a:rPr lang="de-DE" sz="1600" i="1" dirty="0">
                <a:solidFill>
                  <a:schemeClr val="bg2">
                    <a:lumMod val="75000"/>
                  </a:schemeClr>
                </a:solidFill>
                <a:latin typeface="Calibri"/>
              </a:rPr>
              <a:t>(+TAF/FTC)</a:t>
            </a:r>
          </a:p>
          <a:p>
            <a:pPr>
              <a:tabLst>
                <a:tab pos="1343025" algn="l"/>
              </a:tabLst>
              <a:defRPr/>
            </a:pPr>
            <a:r>
              <a:rPr lang="de-DE" sz="1600" b="1" dirty="0">
                <a:solidFill>
                  <a:srgbClr val="0070C0"/>
                </a:solidFill>
                <a:latin typeface="Calibri"/>
              </a:rPr>
              <a:t>NNRTI</a:t>
            </a:r>
            <a:r>
              <a:rPr lang="de-DE" sz="1600" dirty="0">
                <a:solidFill>
                  <a:srgbClr val="0070C0"/>
                </a:solidFill>
                <a:latin typeface="Calibri"/>
              </a:rPr>
              <a:t> </a:t>
            </a:r>
            <a:r>
              <a:rPr lang="de-DE" sz="1600" dirty="0">
                <a:solidFill>
                  <a:srgbClr val="C0504D"/>
                </a:solidFill>
                <a:latin typeface="Calibri"/>
              </a:rPr>
              <a:t>	</a:t>
            </a:r>
          </a:p>
          <a:p>
            <a:pPr>
              <a:tabLst>
                <a:tab pos="1343025" algn="l"/>
              </a:tabLst>
              <a:defRPr/>
            </a:pPr>
            <a:r>
              <a:rPr lang="de-DE" sz="1600" dirty="0">
                <a:solidFill>
                  <a:srgbClr val="C00000"/>
                </a:solidFill>
                <a:latin typeface="Calibri"/>
              </a:rPr>
              <a:t>Empfohlen:	</a:t>
            </a:r>
            <a:r>
              <a:rPr lang="de-DE" sz="1600" dirty="0" err="1">
                <a:solidFill>
                  <a:srgbClr val="FF0000"/>
                </a:solidFill>
                <a:latin typeface="Calibri"/>
              </a:rPr>
              <a:t>Doravirin</a:t>
            </a:r>
            <a:endParaRPr lang="de-DE" sz="1600" dirty="0">
              <a:solidFill>
                <a:srgbClr val="FF0000"/>
              </a:solidFill>
              <a:latin typeface="Calibri"/>
            </a:endParaRPr>
          </a:p>
          <a:p>
            <a:pPr>
              <a:tabLst>
                <a:tab pos="1343025" algn="l"/>
              </a:tabLst>
              <a:defRPr/>
            </a:pPr>
            <a:r>
              <a:rPr lang="de-DE" sz="1600" i="1" dirty="0">
                <a:solidFill>
                  <a:srgbClr val="C00000"/>
                </a:solidFill>
                <a:latin typeface="Calibri"/>
              </a:rPr>
              <a:t>	</a:t>
            </a:r>
            <a:r>
              <a:rPr lang="de-DE" sz="1600" dirty="0">
                <a:latin typeface="Calibri"/>
              </a:rPr>
              <a:t>Rilpivirin</a:t>
            </a:r>
            <a:r>
              <a:rPr lang="de-DE" sz="1600" baseline="30000" dirty="0">
                <a:latin typeface="Calibri"/>
                <a:cs typeface="Arial" charset="0"/>
              </a:rPr>
              <a:t>5 </a:t>
            </a:r>
            <a:r>
              <a:rPr lang="de-DE" sz="1600" dirty="0">
                <a:latin typeface="Calibri"/>
                <a:cs typeface="Arial" charset="0"/>
              </a:rPr>
              <a:t>(+TAF/FTC)</a:t>
            </a:r>
            <a:endParaRPr lang="de-DE" sz="1600" dirty="0">
              <a:latin typeface="Calibri"/>
            </a:endParaRPr>
          </a:p>
          <a:p>
            <a:pPr>
              <a:tabLst>
                <a:tab pos="1343025" algn="l"/>
              </a:tabLst>
              <a:defRPr/>
            </a:pPr>
            <a:r>
              <a:rPr lang="de-DE" sz="1600" b="1" dirty="0" err="1">
                <a:solidFill>
                  <a:srgbClr val="0070C0"/>
                </a:solidFill>
                <a:latin typeface="Calibri"/>
              </a:rPr>
              <a:t>Proteaseinhibitoren</a:t>
            </a:r>
            <a:r>
              <a:rPr lang="de-DE" sz="1600" b="1" dirty="0">
                <a:solidFill>
                  <a:srgbClr val="0070C0"/>
                </a:solidFill>
                <a:latin typeface="Calibri"/>
              </a:rPr>
              <a:t> </a:t>
            </a:r>
            <a:endParaRPr lang="de-DE" sz="1600" b="1" dirty="0">
              <a:solidFill>
                <a:prstClr val="black"/>
              </a:solidFill>
              <a:latin typeface="Calibri"/>
            </a:endParaRPr>
          </a:p>
          <a:p>
            <a:pPr>
              <a:tabLst>
                <a:tab pos="1343025" algn="l"/>
              </a:tabLst>
              <a:defRPr/>
            </a:pPr>
            <a:r>
              <a:rPr lang="de-DE" sz="1600" dirty="0">
                <a:solidFill>
                  <a:srgbClr val="C00000"/>
                </a:solidFill>
                <a:latin typeface="Calibri"/>
              </a:rPr>
              <a:t>Empfohlen:</a:t>
            </a:r>
            <a:r>
              <a:rPr lang="de-DE" sz="1600" dirty="0">
                <a:solidFill>
                  <a:prstClr val="black"/>
                </a:solidFill>
                <a:latin typeface="Calibri"/>
              </a:rPr>
              <a:t>	</a:t>
            </a:r>
            <a:r>
              <a:rPr lang="de-DE" sz="1600" dirty="0" err="1">
                <a:solidFill>
                  <a:prstClr val="black"/>
                </a:solidFill>
                <a:latin typeface="Calibri"/>
              </a:rPr>
              <a:t>Darunavir</a:t>
            </a:r>
            <a:r>
              <a:rPr lang="de-DE" sz="1600" dirty="0">
                <a:solidFill>
                  <a:prstClr val="black"/>
                </a:solidFill>
                <a:latin typeface="Calibri"/>
              </a:rPr>
              <a:t>/r</a:t>
            </a:r>
            <a:r>
              <a:rPr lang="de-DE" sz="1600" baseline="30000" dirty="0">
                <a:solidFill>
                  <a:prstClr val="black"/>
                </a:solidFill>
                <a:latin typeface="Calibri"/>
              </a:rPr>
              <a:t>#</a:t>
            </a:r>
            <a:r>
              <a:rPr lang="de-DE" sz="1600" dirty="0">
                <a:solidFill>
                  <a:prstClr val="black"/>
                </a:solidFill>
                <a:latin typeface="Calibri"/>
              </a:rPr>
              <a:t> oder </a:t>
            </a:r>
            <a:r>
              <a:rPr lang="de-DE" sz="1600" dirty="0" err="1">
                <a:solidFill>
                  <a:prstClr val="black"/>
                </a:solidFill>
                <a:latin typeface="Calibri"/>
              </a:rPr>
              <a:t>Darunavir</a:t>
            </a:r>
            <a:r>
              <a:rPr lang="de-DE" sz="1600" dirty="0">
                <a:solidFill>
                  <a:prstClr val="black"/>
                </a:solidFill>
                <a:latin typeface="Calibri"/>
              </a:rPr>
              <a:t>/c</a:t>
            </a:r>
            <a:r>
              <a:rPr lang="de-DE" sz="1600" baseline="30000" dirty="0">
                <a:solidFill>
                  <a:prstClr val="black"/>
                </a:solidFill>
                <a:latin typeface="Calibri"/>
              </a:rPr>
              <a:t>* 	</a:t>
            </a:r>
            <a:r>
              <a:rPr lang="de-DE" sz="1600" dirty="0">
                <a:solidFill>
                  <a:prstClr val="black"/>
                </a:solidFill>
                <a:latin typeface="Calibri"/>
              </a:rPr>
              <a:t>(+TAF/FTC </a:t>
            </a:r>
            <a:r>
              <a:rPr lang="de-DE" sz="1600" dirty="0">
                <a:solidFill>
                  <a:srgbClr val="FF0000"/>
                </a:solidFill>
                <a:latin typeface="Calibri"/>
              </a:rPr>
              <a:t>oder ABC/3TC</a:t>
            </a:r>
            <a:r>
              <a:rPr lang="de-DE" sz="1600" dirty="0">
                <a:solidFill>
                  <a:prstClr val="black"/>
                </a:solidFill>
                <a:latin typeface="Calibri"/>
              </a:rPr>
              <a:t>)</a:t>
            </a:r>
            <a:endParaRPr lang="de-DE" sz="1600" baseline="30000" dirty="0">
              <a:solidFill>
                <a:prstClr val="black"/>
              </a:solidFill>
              <a:latin typeface="Calibri"/>
            </a:endParaRPr>
          </a:p>
          <a:p>
            <a:pPr>
              <a:tabLst>
                <a:tab pos="1343025" algn="l"/>
              </a:tabLst>
              <a:defRPr/>
            </a:pPr>
            <a:endParaRPr lang="de-DE" sz="1600" baseline="30000" dirty="0">
              <a:solidFill>
                <a:prstClr val="black"/>
              </a:solidFill>
              <a:latin typeface="Calibri"/>
            </a:endParaRPr>
          </a:p>
          <a:p>
            <a:pPr>
              <a:tabLst>
                <a:tab pos="1343025" algn="l"/>
              </a:tabLst>
              <a:defRPr/>
            </a:pPr>
            <a:r>
              <a:rPr lang="de-DE" sz="1600" dirty="0">
                <a:solidFill>
                  <a:srgbClr val="C00000"/>
                </a:solidFill>
                <a:latin typeface="Calibri"/>
              </a:rPr>
              <a:t>Alternative:</a:t>
            </a:r>
            <a:r>
              <a:rPr lang="de-DE" sz="1600" dirty="0">
                <a:solidFill>
                  <a:prstClr val="black"/>
                </a:solidFill>
                <a:latin typeface="Calibri"/>
                <a:cs typeface="Arial" charset="0"/>
              </a:rPr>
              <a:t>	</a:t>
            </a:r>
            <a:r>
              <a:rPr lang="de-DE" sz="1600" dirty="0" err="1">
                <a:solidFill>
                  <a:srgbClr val="FF0000"/>
                </a:solidFill>
                <a:latin typeface="Calibri"/>
                <a:cs typeface="Arial" charset="0"/>
              </a:rPr>
              <a:t>Dolutegravir</a:t>
            </a:r>
            <a:r>
              <a:rPr lang="de-DE" sz="1600" dirty="0">
                <a:solidFill>
                  <a:srgbClr val="FF0000"/>
                </a:solidFill>
                <a:latin typeface="Calibri"/>
                <a:cs typeface="Arial" charset="0"/>
              </a:rPr>
              <a:t>/3TC bzw. + 3TC </a:t>
            </a:r>
            <a:r>
              <a:rPr lang="de-DE" sz="1600" dirty="0">
                <a:solidFill>
                  <a:prstClr val="black"/>
                </a:solidFill>
                <a:latin typeface="Calibri"/>
                <a:cs typeface="Arial" charset="0"/>
              </a:rPr>
              <a:t>	</a:t>
            </a:r>
          </a:p>
          <a:p>
            <a:pPr>
              <a:tabLst>
                <a:tab pos="1343025" algn="l"/>
              </a:tabLst>
              <a:defRPr/>
            </a:pPr>
            <a:r>
              <a:rPr lang="de-DE" sz="1600" dirty="0">
                <a:solidFill>
                  <a:prstClr val="black"/>
                </a:solidFill>
                <a:latin typeface="Calibri"/>
                <a:cs typeface="Arial" charset="0"/>
              </a:rPr>
              <a:t>	</a:t>
            </a:r>
            <a:r>
              <a:rPr lang="de-DE" sz="1600" dirty="0" err="1">
                <a:solidFill>
                  <a:srgbClr val="FF0000"/>
                </a:solidFill>
              </a:rPr>
              <a:t>Elvitegravir</a:t>
            </a:r>
            <a:r>
              <a:rPr lang="de-DE" sz="1600" dirty="0">
                <a:solidFill>
                  <a:srgbClr val="FF0000"/>
                </a:solidFill>
              </a:rPr>
              <a:t>/c</a:t>
            </a:r>
            <a:r>
              <a:rPr lang="de-DE" sz="1600" baseline="30000" dirty="0">
                <a:solidFill>
                  <a:srgbClr val="FF0000"/>
                </a:solidFill>
              </a:rPr>
              <a:t>*</a:t>
            </a:r>
            <a:r>
              <a:rPr lang="de-DE" sz="1600" dirty="0">
                <a:solidFill>
                  <a:srgbClr val="FF0000"/>
                </a:solidFill>
              </a:rPr>
              <a:t>(+TAF/FTC)</a:t>
            </a:r>
          </a:p>
          <a:p>
            <a:pPr>
              <a:tabLst>
                <a:tab pos="1343025" algn="l"/>
              </a:tabLst>
              <a:defRPr/>
            </a:pPr>
            <a:r>
              <a:rPr lang="de-DE" sz="1600" dirty="0">
                <a:solidFill>
                  <a:prstClr val="black"/>
                </a:solidFill>
                <a:latin typeface="Calibri"/>
                <a:cs typeface="Arial" charset="0"/>
              </a:rPr>
              <a:t>	</a:t>
            </a:r>
            <a:r>
              <a:rPr lang="de-DE" sz="1600" dirty="0" err="1">
                <a:solidFill>
                  <a:prstClr val="black"/>
                </a:solidFill>
                <a:latin typeface="Calibri"/>
                <a:cs typeface="Arial" charset="0"/>
              </a:rPr>
              <a:t>Atazanavir</a:t>
            </a:r>
            <a:r>
              <a:rPr lang="de-DE" sz="1600" dirty="0">
                <a:solidFill>
                  <a:prstClr val="black"/>
                </a:solidFill>
                <a:latin typeface="Calibri"/>
                <a:cs typeface="Arial" charset="0"/>
              </a:rPr>
              <a:t>/r</a:t>
            </a:r>
            <a:r>
              <a:rPr lang="de-DE" sz="1600" baseline="30000" dirty="0">
                <a:solidFill>
                  <a:prstClr val="black"/>
                </a:solidFill>
                <a:latin typeface="Calibri"/>
                <a:cs typeface="Arial" charset="0"/>
              </a:rPr>
              <a:t># </a:t>
            </a:r>
            <a:r>
              <a:rPr lang="de-DE" sz="1600" dirty="0">
                <a:solidFill>
                  <a:prstClr val="black"/>
                </a:solidFill>
                <a:latin typeface="Calibri"/>
                <a:cs typeface="Arial" charset="0"/>
              </a:rPr>
              <a:t>oder </a:t>
            </a:r>
            <a:r>
              <a:rPr lang="de-DE" sz="1600" dirty="0" err="1">
                <a:solidFill>
                  <a:prstClr val="black"/>
                </a:solidFill>
                <a:latin typeface="Calibri"/>
                <a:cs typeface="Arial" charset="0"/>
              </a:rPr>
              <a:t>Atazanavir</a:t>
            </a:r>
            <a:r>
              <a:rPr lang="de-DE" sz="1600" dirty="0">
                <a:solidFill>
                  <a:prstClr val="black"/>
                </a:solidFill>
                <a:latin typeface="Calibri"/>
                <a:cs typeface="Arial" charset="0"/>
              </a:rPr>
              <a:t>/c*</a:t>
            </a:r>
          </a:p>
          <a:p>
            <a:pPr>
              <a:tabLst>
                <a:tab pos="1343025" algn="l"/>
              </a:tabLst>
              <a:defRPr/>
            </a:pPr>
            <a:r>
              <a:rPr lang="de-DE" sz="1600" dirty="0">
                <a:solidFill>
                  <a:prstClr val="black"/>
                </a:solidFill>
              </a:rPr>
              <a:t>	</a:t>
            </a:r>
            <a:r>
              <a:rPr lang="de-DE" sz="1600" dirty="0" err="1">
                <a:solidFill>
                  <a:prstClr val="black"/>
                </a:solidFill>
              </a:rPr>
              <a:t>Darunavir</a:t>
            </a:r>
            <a:r>
              <a:rPr lang="de-DE" sz="1600" dirty="0">
                <a:solidFill>
                  <a:prstClr val="black"/>
                </a:solidFill>
              </a:rPr>
              <a:t>/</a:t>
            </a:r>
            <a:r>
              <a:rPr lang="de-DE" sz="1600" dirty="0" err="1">
                <a:solidFill>
                  <a:prstClr val="black"/>
                </a:solidFill>
              </a:rPr>
              <a:t>r</a:t>
            </a:r>
            <a:r>
              <a:rPr lang="de-DE" sz="1600" baseline="30000" dirty="0">
                <a:solidFill>
                  <a:prstClr val="black"/>
                </a:solidFill>
              </a:rPr>
              <a:t>#</a:t>
            </a:r>
            <a:r>
              <a:rPr lang="de-DE" sz="1600" dirty="0">
                <a:solidFill>
                  <a:prstClr val="black"/>
                </a:solidFill>
              </a:rPr>
              <a:t> oder </a:t>
            </a:r>
            <a:r>
              <a:rPr lang="de-DE" sz="1600" dirty="0" err="1">
                <a:solidFill>
                  <a:prstClr val="black"/>
                </a:solidFill>
              </a:rPr>
              <a:t>Darunavir</a:t>
            </a:r>
            <a:r>
              <a:rPr lang="de-DE" sz="1600" dirty="0">
                <a:solidFill>
                  <a:prstClr val="black"/>
                </a:solidFill>
              </a:rPr>
              <a:t>/c</a:t>
            </a:r>
            <a:r>
              <a:rPr lang="de-DE" sz="1600" baseline="30000" dirty="0">
                <a:solidFill>
                  <a:prstClr val="black"/>
                </a:solidFill>
              </a:rPr>
              <a:t>* 	</a:t>
            </a:r>
            <a:r>
              <a:rPr lang="de-DE" sz="1600" dirty="0">
                <a:solidFill>
                  <a:srgbClr val="FF0000"/>
                </a:solidFill>
              </a:rPr>
              <a:t>+TDF/FTC</a:t>
            </a:r>
            <a:endParaRPr lang="de-DE" sz="1600" dirty="0">
              <a:solidFill>
                <a:srgbClr val="FF0000"/>
              </a:solidFill>
              <a:latin typeface="Calibri"/>
              <a:cs typeface="Arial" charset="0"/>
            </a:endParaRPr>
          </a:p>
        </p:txBody>
      </p:sp>
      <p:sp>
        <p:nvSpPr>
          <p:cNvPr id="19" name="Rechteck 18">
            <a:extLst/>
          </p:cNvPr>
          <p:cNvSpPr/>
          <p:nvPr/>
        </p:nvSpPr>
        <p:spPr>
          <a:xfrm>
            <a:off x="1919288" y="1052513"/>
            <a:ext cx="3744912" cy="3097212"/>
          </a:xfrm>
          <a:prstGeom prst="rect">
            <a:avLst/>
          </a:prstGeom>
          <a:noFill/>
          <a:ln w="25400" cap="flat" cmpd="sng" algn="ctr">
            <a:solidFill>
              <a:srgbClr val="85AAC1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de-DE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0" name="Rechteck 19">
            <a:extLst/>
          </p:cNvPr>
          <p:cNvSpPr/>
          <p:nvPr/>
        </p:nvSpPr>
        <p:spPr>
          <a:xfrm>
            <a:off x="6083300" y="1060450"/>
            <a:ext cx="4044950" cy="4529138"/>
          </a:xfrm>
          <a:prstGeom prst="rect">
            <a:avLst/>
          </a:prstGeom>
          <a:noFill/>
          <a:ln w="25400" cap="flat" cmpd="sng" algn="ctr">
            <a:solidFill>
              <a:srgbClr val="85AAC1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de-DE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1" name="Textfeld 20">
            <a:extLst/>
          </p:cNvPr>
          <p:cNvSpPr txBox="1"/>
          <p:nvPr/>
        </p:nvSpPr>
        <p:spPr>
          <a:xfrm>
            <a:off x="5672139" y="2393950"/>
            <a:ext cx="465137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4400" b="1" dirty="0">
                <a:solidFill>
                  <a:srgbClr val="85AAC1"/>
                </a:solidFill>
                <a:latin typeface="Calibri"/>
              </a:rPr>
              <a:t>+</a:t>
            </a:r>
          </a:p>
        </p:txBody>
      </p:sp>
      <p:cxnSp>
        <p:nvCxnSpPr>
          <p:cNvPr id="6153" name="Gerade Verbindung 21"/>
          <p:cNvCxnSpPr>
            <a:cxnSpLocks noChangeShapeType="1"/>
          </p:cNvCxnSpPr>
          <p:nvPr/>
        </p:nvCxnSpPr>
        <p:spPr bwMode="auto">
          <a:xfrm>
            <a:off x="1919288" y="1514475"/>
            <a:ext cx="3744912" cy="0"/>
          </a:xfrm>
          <a:prstGeom prst="line">
            <a:avLst/>
          </a:prstGeom>
          <a:noFill/>
          <a:ln w="28575" algn="ctr">
            <a:solidFill>
              <a:srgbClr val="85AAC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4" name="Gerade Verbindung 22"/>
          <p:cNvCxnSpPr>
            <a:cxnSpLocks noChangeShapeType="1"/>
          </p:cNvCxnSpPr>
          <p:nvPr/>
        </p:nvCxnSpPr>
        <p:spPr bwMode="auto">
          <a:xfrm>
            <a:off x="6175376" y="1514475"/>
            <a:ext cx="4024313" cy="0"/>
          </a:xfrm>
          <a:prstGeom prst="line">
            <a:avLst/>
          </a:prstGeom>
          <a:noFill/>
          <a:ln w="28575" algn="ctr">
            <a:solidFill>
              <a:srgbClr val="85AAC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5" name="Titel 1"/>
          <p:cNvSpPr>
            <a:spLocks noGrp="1" noChangeArrowheads="1"/>
          </p:cNvSpPr>
          <p:nvPr>
            <p:ph type="title"/>
          </p:nvPr>
        </p:nvSpPr>
        <p:spPr>
          <a:xfrm>
            <a:off x="1897064" y="253206"/>
            <a:ext cx="8910844" cy="576263"/>
          </a:xfrm>
        </p:spPr>
        <p:txBody>
          <a:bodyPr>
            <a:normAutofit fontScale="90000"/>
          </a:bodyPr>
          <a:lstStyle/>
          <a:p>
            <a:pPr>
              <a:lnSpc>
                <a:spcPts val="2900"/>
              </a:lnSpc>
            </a:pPr>
            <a:br>
              <a:rPr lang="de-DE" altLang="de-DE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DE" altLang="de-DE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sz="3200" b="1" dirty="0">
                <a:latin typeface="Calibri" panose="020F0502020204030204" pitchFamily="34" charset="0"/>
                <a:cs typeface="Calibri" panose="020F0502020204030204" pitchFamily="34" charset="0"/>
              </a:rPr>
              <a:t>Deutsch-österreichische Therapieempfehlungen 2019</a:t>
            </a:r>
            <a:br>
              <a:rPr lang="de-DE" altLang="de-DE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altLang="de-DE" sz="1800" b="1" dirty="0">
                <a:latin typeface="Calibri" panose="020F0502020204030204" pitchFamily="34" charset="0"/>
                <a:cs typeface="Calibri" panose="020F0502020204030204" pitchFamily="34" charset="0"/>
              </a:rPr>
              <a:t>Änderungen im Vergleich zu 2017    </a:t>
            </a:r>
            <a:r>
              <a:rPr lang="de-DE" altLang="de-DE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ROT: Neu hinzugefügt  </a:t>
            </a:r>
            <a:r>
              <a:rPr lang="de-DE" altLang="de-DE" sz="18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GRAU: Entfallen</a:t>
            </a:r>
            <a:b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DE" altLang="de-DE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de-DE" altLang="de-DE" sz="27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56" name="Rechteck 3"/>
          <p:cNvSpPr>
            <a:spLocks noChangeArrowheads="1"/>
          </p:cNvSpPr>
          <p:nvPr/>
        </p:nvSpPr>
        <p:spPr bwMode="auto">
          <a:xfrm>
            <a:off x="1851026" y="5827714"/>
            <a:ext cx="8493125" cy="1141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de-DE" altLang="de-DE" sz="1100" dirty="0">
                <a:latin typeface="Calibri" panose="020F0502020204030204" pitchFamily="34" charset="0"/>
                <a:cs typeface="Calibri" panose="020F0502020204030204" pitchFamily="34" charset="0"/>
              </a:rPr>
              <a:t>1. Kein Einsatz bei Schwangerschaft </a:t>
            </a:r>
            <a:r>
              <a:rPr lang="de-DE" altLang="de-DE" sz="11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 Tuberkulose</a:t>
            </a:r>
            <a:r>
              <a:rPr lang="de-DE" altLang="de-DE" sz="1100" dirty="0">
                <a:latin typeface="Calibri" panose="020F0502020204030204" pitchFamily="34" charset="0"/>
                <a:cs typeface="Calibri" panose="020F0502020204030204" pitchFamily="34" charset="0"/>
              </a:rPr>
              <a:t>; 2. </a:t>
            </a:r>
            <a:r>
              <a:rPr lang="de-DE" sz="1100" dirty="0">
                <a:solidFill>
                  <a:srgbClr val="FF0000"/>
                </a:solidFill>
                <a:latin typeface="+mn-lt"/>
              </a:rPr>
              <a:t>nicht mit </a:t>
            </a:r>
            <a:r>
              <a:rPr lang="de-DE" sz="1100" dirty="0" err="1">
                <a:solidFill>
                  <a:srgbClr val="FF0000"/>
                </a:solidFill>
                <a:latin typeface="+mn-lt"/>
              </a:rPr>
              <a:t>Ritonavir</a:t>
            </a:r>
            <a:r>
              <a:rPr lang="de-DE" sz="1100" dirty="0">
                <a:solidFill>
                  <a:srgbClr val="FF0000"/>
                </a:solidFill>
                <a:latin typeface="+mn-lt"/>
              </a:rPr>
              <a:t>, </a:t>
            </a:r>
            <a:r>
              <a:rPr lang="de-DE" sz="1100" dirty="0" err="1">
                <a:solidFill>
                  <a:srgbClr val="FF0000"/>
                </a:solidFill>
                <a:latin typeface="+mn-lt"/>
              </a:rPr>
              <a:t>Cobicistat</a:t>
            </a:r>
            <a:r>
              <a:rPr lang="de-DE" sz="1100" dirty="0">
                <a:solidFill>
                  <a:srgbClr val="FF0000"/>
                </a:solidFill>
                <a:latin typeface="+mn-lt"/>
              </a:rPr>
              <a:t> oder ATV, bei erhöhtem Risiko </a:t>
            </a:r>
            <a:r>
              <a:rPr lang="de-DE" sz="1100" dirty="0" err="1">
                <a:solidFill>
                  <a:srgbClr val="FF0000"/>
                </a:solidFill>
                <a:latin typeface="+mn-lt"/>
              </a:rPr>
              <a:t>für</a:t>
            </a:r>
            <a:r>
              <a:rPr lang="de-DE" sz="1100" dirty="0">
                <a:solidFill>
                  <a:srgbClr val="FF0000"/>
                </a:solidFill>
                <a:latin typeface="+mn-lt"/>
              </a:rPr>
              <a:t> Osteoporose oder Niereninsuffizienz/Nierenversagen (z.B. unter NSAR). 3</a:t>
            </a:r>
            <a:r>
              <a:rPr lang="de-DE" altLang="de-DE" sz="1100" dirty="0">
                <a:latin typeface="Calibri" panose="020F0502020204030204" pitchFamily="34" charset="0"/>
                <a:cs typeface="Calibri" panose="020F0502020204030204" pitchFamily="34" charset="0"/>
              </a:rPr>
              <a:t>. Einsatz nach negativem Screening auf HLA-B*5701, Einsatz mit Vorsicht bei </a:t>
            </a:r>
            <a:r>
              <a:rPr lang="de-DE" altLang="de-DE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Plasmavirämie</a:t>
            </a:r>
            <a:r>
              <a:rPr lang="de-DE" altLang="de-DE" sz="1100" dirty="0">
                <a:latin typeface="Calibri" panose="020F0502020204030204" pitchFamily="34" charset="0"/>
                <a:cs typeface="Calibri" panose="020F0502020204030204" pitchFamily="34" charset="0"/>
              </a:rPr>
              <a:t> &gt;100.000 Kopien/ml oder hohem kardiovaskulärem Risiko , </a:t>
            </a:r>
            <a:r>
              <a:rPr lang="de-DE" altLang="de-DE" sz="11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TDF =  </a:t>
            </a:r>
            <a:r>
              <a:rPr lang="de-DE" altLang="de-DE" sz="1100" dirty="0" err="1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Tenofovir-Disoproxil-Fumarat</a:t>
            </a:r>
            <a:r>
              <a:rPr lang="de-DE" altLang="de-DE" sz="11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- Phosphat, -</a:t>
            </a:r>
            <a:r>
              <a:rPr lang="de-DE" altLang="de-DE" sz="1100" dirty="0" err="1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Maleat</a:t>
            </a:r>
            <a:r>
              <a:rPr lang="de-DE" altLang="de-DE" sz="11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oder –</a:t>
            </a:r>
            <a:r>
              <a:rPr lang="de-DE" altLang="de-DE" sz="1100" dirty="0" err="1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Succinat</a:t>
            </a:r>
            <a:r>
              <a:rPr lang="de-DE" altLang="de-DE" sz="11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auch in </a:t>
            </a:r>
            <a:r>
              <a:rPr lang="de-DE" altLang="de-DE" sz="1100" dirty="0" err="1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Eintablettenregimen</a:t>
            </a:r>
            <a:r>
              <a:rPr lang="de-DE" altLang="de-DE" sz="11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(TDF/FTC/RPV; TDF/FTC/EVG/c) 4. Nicht bei HIV-RNA &gt;100.000 Kopien/ml (keine Zulassung), </a:t>
            </a:r>
            <a:r>
              <a:rPr lang="de-DE" altLang="de-DE" sz="1100" dirty="0">
                <a:latin typeface="Calibri" panose="020F0502020204030204" pitchFamily="34" charset="0"/>
                <a:cs typeface="Calibri" panose="020F0502020204030204" pitchFamily="34" charset="0"/>
              </a:rPr>
              <a:t>*/c: </a:t>
            </a:r>
            <a:r>
              <a:rPr lang="de-DE" altLang="de-DE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Cobicistat</a:t>
            </a:r>
            <a:r>
              <a:rPr lang="de-DE" altLang="de-DE" sz="11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e-DE" altLang="de-DE" sz="1100" baseline="30000" dirty="0">
                <a:latin typeface="Calibri" panose="020F0502020204030204" pitchFamily="34" charset="0"/>
              </a:rPr>
              <a:t>#</a:t>
            </a:r>
            <a:r>
              <a:rPr lang="de-DE" altLang="de-DE" sz="11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de-DE" altLang="de-DE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de-DE" altLang="de-DE" sz="11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de-DE" altLang="de-DE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Ritonavir</a:t>
            </a:r>
            <a:r>
              <a:rPr lang="de-DE" altLang="de-DE" sz="1100" dirty="0">
                <a:latin typeface="Calibri" panose="020F0502020204030204" pitchFamily="34" charset="0"/>
                <a:cs typeface="Calibri" panose="020F0502020204030204" pitchFamily="34" charset="0"/>
              </a:rPr>
              <a:t>; TAF = </a:t>
            </a:r>
            <a:r>
              <a:rPr lang="de-DE" altLang="de-DE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Tenofovir-Alafenamid</a:t>
            </a:r>
            <a:r>
              <a:rPr lang="de-DE" altLang="de-DE" sz="1100" dirty="0">
                <a:latin typeface="Calibri" panose="020F0502020204030204" pitchFamily="34" charset="0"/>
                <a:cs typeface="Calibri" panose="020F0502020204030204" pitchFamily="34" charset="0"/>
              </a:rPr>
              <a:t>, FTC = </a:t>
            </a:r>
            <a:r>
              <a:rPr lang="de-DE" altLang="de-DE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Emtricitabin</a:t>
            </a:r>
            <a:r>
              <a:rPr lang="de-DE" altLang="de-DE" sz="1100" dirty="0">
                <a:latin typeface="Calibri" panose="020F0502020204030204" pitchFamily="34" charset="0"/>
                <a:cs typeface="Calibri" panose="020F0502020204030204" pitchFamily="34" charset="0"/>
              </a:rPr>
              <a:t>, ABC = </a:t>
            </a:r>
            <a:r>
              <a:rPr lang="de-DE" altLang="de-DE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Abacavir</a:t>
            </a:r>
            <a:r>
              <a:rPr lang="de-DE" altLang="de-DE" sz="1100" dirty="0">
                <a:latin typeface="Calibri" panose="020F0502020204030204" pitchFamily="34" charset="0"/>
                <a:cs typeface="Calibri" panose="020F0502020204030204" pitchFamily="34" charset="0"/>
              </a:rPr>
              <a:t>, 3TC = </a:t>
            </a:r>
            <a:r>
              <a:rPr lang="de-DE" altLang="de-DE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Lamivudin</a:t>
            </a:r>
            <a:r>
              <a:rPr lang="de-DE" altLang="de-DE" sz="11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e-DE" altLang="de-DE" sz="11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 Anmerkung zur Konsensstärke s. Text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83575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365</Words>
  <Application>Microsoft Macintosh PowerPoint</Application>
  <PresentationFormat>Breitbild</PresentationFormat>
  <Paragraphs>58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Larissa</vt:lpstr>
      <vt:lpstr>  Deutsch-österreichische Therapieempfehlungen 2019  </vt:lpstr>
      <vt:lpstr>  Deutsch-österreichische Therapieempfehlungen 2019 Änderungen im Vergleich zu 2017    ROT: Neu hinzugefügt  GRAU: Entfallen  </vt:lpstr>
    </vt:vector>
  </TitlesOfParts>
  <Company>Praxis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user7</dc:creator>
  <cp:lastModifiedBy>Ramona Dr Pauli</cp:lastModifiedBy>
  <cp:revision>8</cp:revision>
  <dcterms:created xsi:type="dcterms:W3CDTF">2019-07-08T09:35:18Z</dcterms:created>
  <dcterms:modified xsi:type="dcterms:W3CDTF">2019-07-12T14:30:09Z</dcterms:modified>
</cp:coreProperties>
</file>