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27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125"/>
    <a:srgbClr val="93AD96"/>
    <a:srgbClr val="007E35"/>
    <a:srgbClr val="4E4790"/>
    <a:srgbClr val="4C3FE4"/>
    <a:srgbClr val="A6CA55"/>
    <a:srgbClr val="FFFFFF"/>
    <a:srgbClr val="DB5D00"/>
    <a:srgbClr val="03B27F"/>
    <a:srgbClr val="6D90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12" autoAdjust="0"/>
    <p:restoredTop sz="94660"/>
  </p:normalViewPr>
  <p:slideViewPr>
    <p:cSldViewPr showGuides="1">
      <p:cViewPr varScale="1">
        <p:scale>
          <a:sx n="72" d="100"/>
          <a:sy n="72" d="100"/>
        </p:scale>
        <p:origin x="60" y="112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1" d="100"/>
          <a:sy n="121" d="100"/>
        </p:scale>
        <p:origin x="32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9F81114-0A06-4734-9ABC-3079D9B233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36D650D-926A-4F95-BAFD-158B38EC38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F7F1-B1D3-42D4-8B3F-E379710FF0AD}" type="datetimeFigureOut">
              <a:rPr lang="de-DE" smtClean="0"/>
              <a:t>18.01.2022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5B95CA-F3A3-4700-9CCF-71CBB545B7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0CD02F1-E22E-48FE-897E-18DDC92D1D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1DDA2-7480-463B-BADE-0CE3B9D982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902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510D-9A44-4961-A171-28C240E96987}" type="datetimeFigureOut">
              <a:rPr lang="de-DE" smtClean="0"/>
              <a:t>18.01.2022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35F09-126C-48DA-A455-CB264251A4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1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7">
            <a:extLst>
              <a:ext uri="{FF2B5EF4-FFF2-40B4-BE49-F238E27FC236}">
                <a16:creationId xmlns:a16="http://schemas.microsoft.com/office/drawing/2014/main" id="{4E3E6FDD-8326-4455-9B45-3D6A753268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gray">
          <a:xfrm>
            <a:off x="1" y="2115666"/>
            <a:ext cx="12191999" cy="474233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558143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115666"/>
            <a:ext cx="3173062" cy="565146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2680812"/>
            <a:ext cx="1340312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01AEB64A-04BC-4C27-B335-9D25E4C99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75420" y="2947996"/>
            <a:ext cx="1576724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6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(B)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>
            <a:extLst>
              <a:ext uri="{FF2B5EF4-FFF2-40B4-BE49-F238E27FC236}">
                <a16:creationId xmlns:a16="http://schemas.microsoft.com/office/drawing/2014/main" id="{C45AD1AF-9BB5-45B3-88B8-125F586F53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"/>
            <a:ext cx="6275387" cy="634523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409700"/>
            <a:ext cx="5184775" cy="49355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190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id="{B799280D-67EB-41FD-8C11-201FCC62AD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046988"/>
            <a:ext cx="6059487" cy="32101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3" name="Bildplatzhalter 7">
            <a:extLst>
              <a:ext uri="{FF2B5EF4-FFF2-40B4-BE49-F238E27FC236}">
                <a16:creationId xmlns:a16="http://schemas.microsoft.com/office/drawing/2014/main" id="{1DBA08F7-24D3-451C-8C39-58337F02408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 bwMode="gray">
          <a:xfrm>
            <a:off x="6170531" y="1046988"/>
            <a:ext cx="6021468" cy="32101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4401108"/>
            <a:ext cx="5184777" cy="194413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168008" y="4401108"/>
            <a:ext cx="5508055" cy="194413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820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ites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id="{B799280D-67EB-41FD-8C11-201FCC62AD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0"/>
            <a:ext cx="12191999" cy="39690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3578765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4689140"/>
            <a:ext cx="5400677" cy="16560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3969060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4689140"/>
            <a:ext cx="5184775" cy="16560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DB8D8FD5-3CFA-4E30-89FF-BBBED675F9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10499444" y="288543"/>
            <a:ext cx="1393200" cy="3924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08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839586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EA869AB4-B38E-4364-8216-34A2E90574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874711" y="1046988"/>
            <a:ext cx="10442577" cy="50103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443288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warz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dirty="0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32F3200-F9FF-49A6-8755-9CD09FC97BBD}"/>
              </a:ext>
            </a:extLst>
          </p:cNvPr>
          <p:cNvSpPr/>
          <p:nvPr userDrawn="1"/>
        </p:nvSpPr>
        <p:spPr bwMode="gray">
          <a:xfrm>
            <a:off x="0" y="1628775"/>
            <a:ext cx="12192000" cy="49323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D25602F7-1019-4419-8CBC-77FB6A79E56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874711" y="1844673"/>
            <a:ext cx="10442577" cy="450056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344392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 userDrawn="1">
          <p15:clr>
            <a:srgbClr val="FBAE40"/>
          </p15:clr>
        </p15:guide>
        <p15:guide id="2" orient="horz" pos="4133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81924C-F1D8-4FC5-AAC5-8D77A46F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8952BB-EE0E-4993-ADDB-5F31FC10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8801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2276872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3573016"/>
            <a:ext cx="10442575" cy="190702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850735"/>
            <a:ext cx="3173062" cy="565146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7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556792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4019440"/>
            <a:ext cx="10442575" cy="182767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112794"/>
            <a:ext cx="3173062" cy="565146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2675822"/>
            <a:ext cx="2931009" cy="565146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3238850"/>
            <a:ext cx="1991650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01AEB64A-04BC-4C27-B335-9D25E4C99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75420" y="3629145"/>
            <a:ext cx="2416445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32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7">
            <a:extLst>
              <a:ext uri="{FF2B5EF4-FFF2-40B4-BE49-F238E27FC236}">
                <a16:creationId xmlns:a16="http://schemas.microsoft.com/office/drawing/2014/main" id="{66CD136A-F69F-4B3D-92D9-A7FBBAA0FDE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222371"/>
            <a:ext cx="12191999" cy="5122867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657225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1225301"/>
            <a:ext cx="3214740" cy="572840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1798141"/>
            <a:ext cx="1340312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9525DF-F86B-4689-A1E9-CE6127F51F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C4BFED-99BE-4907-AA75-07C1D6CCD3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E034FC6-F2CC-4F22-938B-23A0F6B958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875420" y="2065325"/>
            <a:ext cx="1576724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239D957E-8690-40AD-9288-E9F315E4BF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875420" y="2332509"/>
            <a:ext cx="1482146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</p:spTree>
    <p:extLst>
      <p:ext uri="{BB962C8B-B14F-4D97-AF65-F5344CB8AC3E}">
        <p14:creationId xmlns:p14="http://schemas.microsoft.com/office/powerpoint/2010/main" val="4213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292748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3382893"/>
            <a:ext cx="10442575" cy="190702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1856062"/>
            <a:ext cx="3214740" cy="572840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2428902"/>
            <a:ext cx="2967878" cy="572840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2992598"/>
            <a:ext cx="1991650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9525DF-F86B-4689-A1E9-CE6127F51F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C4BFED-99BE-4907-AA75-07C1D6CCD3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12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FD4A460-FF33-47BF-BF3E-FFCAB3DB2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874713" y="1689062"/>
            <a:ext cx="10801349" cy="4656175"/>
          </a:xfrm>
        </p:spPr>
        <p:txBody>
          <a:bodyPr numCol="2" spcCol="432000"/>
          <a:lstStyle>
            <a:lvl1pPr marL="542925" indent="-542925">
              <a:spcBef>
                <a:spcPts val="2300"/>
              </a:spcBef>
              <a:spcAft>
                <a:spcPts val="0"/>
              </a:spcAft>
              <a:buClr>
                <a:schemeClr val="tx1"/>
              </a:buClr>
              <a:buFont typeface="+mj-lt"/>
              <a:buNone/>
              <a:defRPr/>
            </a:lvl1pPr>
            <a:lvl2pPr marL="714375" indent="-182563">
              <a:spcBef>
                <a:spcPts val="0"/>
              </a:spcBef>
              <a:spcAft>
                <a:spcPts val="0"/>
              </a:spcAft>
              <a:defRPr/>
            </a:lvl2pPr>
            <a:lvl3pPr marL="895350" indent="-176213">
              <a:spcBef>
                <a:spcPts val="0"/>
              </a:spcBef>
              <a:spcAft>
                <a:spcPts val="0"/>
              </a:spcAft>
              <a:defRPr/>
            </a:lvl3pPr>
            <a:lvl4pPr marL="1076325" indent="-182563">
              <a:spcBef>
                <a:spcPts val="0"/>
              </a:spcBef>
              <a:spcAft>
                <a:spcPts val="0"/>
              </a:spcAft>
              <a:defRPr/>
            </a:lvl4pPr>
            <a:lvl5pPr marL="1257300" indent="-176213">
              <a:spcBef>
                <a:spcPts val="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292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2BC17D-28C2-4A1D-ADB1-EC4BA1459E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>
          <a:xfrm>
            <a:off x="874713" y="1689100"/>
            <a:ext cx="10801350" cy="4656138"/>
          </a:xfrm>
        </p:spPr>
        <p:txBody>
          <a:bodyPr numCol="2" spcCol="432000"/>
          <a:lstStyle>
            <a:lvl1pPr>
              <a:spcBef>
                <a:spcPts val="2300"/>
              </a:spcBef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969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4345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1689062"/>
            <a:ext cx="5184775" cy="46561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689062"/>
            <a:ext cx="5184775" cy="46561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372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(A)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id="{4938645E-C869-4C2C-BAA5-4F022213BE1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657225"/>
            <a:ext cx="6275387" cy="5688013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266930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657225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160748"/>
            <a:ext cx="5184775" cy="518449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35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A3A7E52-0010-4FAE-A229-706142023148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108000" tIns="18000" rIns="72000" bIns="1800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A17E96-7B32-4ACE-A4D7-4BBDDEC6A6D8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874712" y="1689062"/>
            <a:ext cx="10801352" cy="46561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C4E57D-F445-4A79-8B2F-722AF627B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874713" y="6597372"/>
            <a:ext cx="9625376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F44F50-CFB5-46D5-993E-2150A0319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20536" y="6597372"/>
            <a:ext cx="972108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A8814D4-39E5-4B08-B42A-5BE5625E255C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10500089" y="288543"/>
            <a:ext cx="1392555" cy="39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5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6" r:id="rId3"/>
    <p:sldLayoutId id="2147483665" r:id="rId4"/>
    <p:sldLayoutId id="2147483663" r:id="rId5"/>
    <p:sldLayoutId id="2147483664" r:id="rId6"/>
    <p:sldLayoutId id="2147483650" r:id="rId7"/>
    <p:sldLayoutId id="2147483656" r:id="rId8"/>
    <p:sldLayoutId id="2147483659" r:id="rId9"/>
    <p:sldLayoutId id="2147483660" r:id="rId10"/>
    <p:sldLayoutId id="2147483661" r:id="rId11"/>
    <p:sldLayoutId id="2147483662" r:id="rId12"/>
    <p:sldLayoutId id="2147483654" r:id="rId13"/>
    <p:sldLayoutId id="2147483657" r:id="rId14"/>
    <p:sldLayoutId id="2147483658" r:id="rId15"/>
    <p:sldLayoutId id="2147483655" r:id="rId16"/>
    <p:sldLayoutId id="2147483668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1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89376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4" userDrawn="1">
          <p15:clr>
            <a:srgbClr val="F26B43"/>
          </p15:clr>
        </p15:guide>
        <p15:guide id="2" pos="3953" userDrawn="1">
          <p15:clr>
            <a:srgbClr val="F26B43"/>
          </p15:clr>
        </p15:guide>
        <p15:guide id="3" pos="4089" userDrawn="1">
          <p15:clr>
            <a:srgbClr val="F26B43"/>
          </p15:clr>
        </p15:guide>
        <p15:guide id="4" pos="551" userDrawn="1">
          <p15:clr>
            <a:srgbClr val="F26B43"/>
          </p15:clr>
        </p15:guide>
        <p15:guide id="6" orient="horz" pos="3997" userDrawn="1">
          <p15:clr>
            <a:srgbClr val="F26B43"/>
          </p15:clr>
        </p15:guide>
        <p15:guide id="7" pos="3817" userDrawn="1">
          <p15:clr>
            <a:srgbClr val="F26B43"/>
          </p15:clr>
        </p15:guide>
        <p15:guide id="8" orient="horz" pos="1094" userDrawn="1">
          <p15:clr>
            <a:srgbClr val="F26B43"/>
          </p15:clr>
        </p15:guide>
        <p15:guide id="9" pos="7355" userDrawn="1">
          <p15:clr>
            <a:srgbClr val="F26B43"/>
          </p15:clr>
        </p15:guide>
        <p15:guide id="10" pos="71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DF06C7A-D686-4A89-910E-046343278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7714269" cy="390295"/>
          </a:xfrm>
        </p:spPr>
        <p:txBody>
          <a:bodyPr/>
          <a:lstStyle/>
          <a:p>
            <a:r>
              <a:rPr lang="de-DE" dirty="0"/>
              <a:t>V. SARS-CoV-2-Impfungen: Zulassungsstatus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B1741B-CD97-4D6F-B68C-89C3C7EED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1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03F6752-520B-4320-B8F1-E1A5ACA153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46987"/>
            <a:ext cx="2735342" cy="390295"/>
          </a:xfrm>
        </p:spPr>
        <p:txBody>
          <a:bodyPr/>
          <a:lstStyle/>
          <a:p>
            <a:r>
              <a:rPr lang="de-DE" dirty="0"/>
              <a:t>vs. Empfehlung</a:t>
            </a:r>
          </a:p>
        </p:txBody>
      </p:sp>
      <p:graphicFrame>
        <p:nvGraphicFramePr>
          <p:cNvPr id="2" name="Tabelle 3">
            <a:extLst>
              <a:ext uri="{FF2B5EF4-FFF2-40B4-BE49-F238E27FC236}">
                <a16:creationId xmlns:a16="http://schemas.microsoft.com/office/drawing/2014/main" id="{8B456C68-E628-1E48-B834-BFE6D150D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45053"/>
              </p:ext>
            </p:extLst>
          </p:nvPr>
        </p:nvGraphicFramePr>
        <p:xfrm>
          <a:off x="119336" y="1511766"/>
          <a:ext cx="11881320" cy="5251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727133152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718964205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4209941868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3289952386"/>
                    </a:ext>
                  </a:extLst>
                </a:gridCol>
              </a:tblGrid>
              <a:tr h="351554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STIKO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822255"/>
                  </a:ext>
                </a:extLst>
              </a:tr>
              <a:tr h="1191704">
                <a:tc>
                  <a:txBody>
                    <a:bodyPr/>
                    <a:lstStyle/>
                    <a:p>
                      <a:r>
                        <a:rPr lang="de-DE" b="1" dirty="0" err="1"/>
                        <a:t>Comirnaty</a:t>
                      </a:r>
                      <a:r>
                        <a:rPr lang="de-DE" b="1" dirty="0"/>
                        <a:t>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5-11 J (10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&gt;12 J (30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3. Dosis 4 Wo (ID)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&gt;18 J Booster 6 </a:t>
                      </a:r>
                      <a:r>
                        <a:rPr lang="de-DE" dirty="0" err="1"/>
                        <a:t>mo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EUA 5-11 J (10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12-15 J (30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&gt;16 J </a:t>
                      </a:r>
                      <a:r>
                        <a:rPr lang="de-DE" dirty="0" err="1"/>
                        <a:t>Full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Approval</a:t>
                      </a:r>
                      <a:r>
                        <a:rPr lang="de-DE" dirty="0"/>
                        <a:t>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3. Dosis 4 Wo (ID)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&gt;12 J Booster 5 </a:t>
                      </a:r>
                      <a:r>
                        <a:rPr lang="de-DE" dirty="0" err="1"/>
                        <a:t>mo</a:t>
                      </a:r>
                      <a:r>
                        <a:rPr lang="de-DE" dirty="0"/>
                        <a:t>,</a:t>
                      </a:r>
                      <a:br>
                        <a:rPr lang="de-DE"/>
                      </a:br>
                      <a:r>
                        <a:rPr lang="de-DE"/>
                        <a:t>&gt;18 J auch heterolog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882650" algn="l"/>
                        </a:tabLst>
                      </a:pPr>
                      <a:r>
                        <a:rPr lang="de-DE" dirty="0"/>
                        <a:t>5-11</a:t>
                      </a:r>
                      <a:r>
                        <a:rPr lang="de-DE" sz="500" dirty="0"/>
                        <a:t> </a:t>
                      </a:r>
                      <a:r>
                        <a:rPr lang="de-DE" dirty="0"/>
                        <a:t>J (10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 3-6 Wo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882650" algn="l"/>
                        </a:tabLst>
                      </a:pPr>
                      <a:r>
                        <a:rPr lang="de-DE" dirty="0"/>
                        <a:t>&gt;12 J (30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) 3-6 Wo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3. Dosis 4 Wo (ID)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&gt;18 J Booster 3 </a:t>
                      </a:r>
                      <a:r>
                        <a:rPr lang="de-DE" dirty="0" err="1"/>
                        <a:t>mo</a:t>
                      </a:r>
                      <a:r>
                        <a:rPr lang="de-DE" dirty="0"/>
                        <a:t>,</a:t>
                      </a:r>
                      <a:br>
                        <a:rPr lang="de-DE" dirty="0"/>
                      </a:br>
                      <a:r>
                        <a:rPr lang="de-DE" dirty="0"/>
                        <a:t>auch heterolog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Schwangere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1232240"/>
                  </a:ext>
                </a:extLst>
              </a:tr>
              <a:tr h="1267544">
                <a:tc>
                  <a:txBody>
                    <a:bodyPr/>
                    <a:lstStyle/>
                    <a:p>
                      <a:r>
                        <a:rPr lang="de-DE" b="1" dirty="0" err="1"/>
                        <a:t>Spikevax</a:t>
                      </a:r>
                      <a:r>
                        <a:rPr lang="de-DE" b="1" dirty="0"/>
                        <a:t>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&gt;12 J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3. Dosis 100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 4 Wo (ID)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Booster 50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 6 </a:t>
                      </a:r>
                      <a:r>
                        <a:rPr lang="de-DE" dirty="0" err="1"/>
                        <a:t>mo</a:t>
                      </a:r>
                      <a:r>
                        <a:rPr lang="de-DE" dirty="0"/>
                        <a:t> (&gt;18 J)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EUA &gt;18 J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3. Dosis 100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 4 Wo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Booster 50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 5 </a:t>
                      </a:r>
                      <a:r>
                        <a:rPr lang="de-DE" dirty="0" err="1"/>
                        <a:t>mo</a:t>
                      </a:r>
                      <a:r>
                        <a:rPr lang="de-DE" dirty="0"/>
                        <a:t>, auch heterolog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&gt;30 J 4-6 Wo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3. Dosis 4 Wo (ID)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Booster 50 µ</a:t>
                      </a:r>
                      <a:r>
                        <a:rPr lang="de-DE" dirty="0" err="1"/>
                        <a:t>g</a:t>
                      </a:r>
                      <a:r>
                        <a:rPr lang="de-DE" dirty="0"/>
                        <a:t> 3 </a:t>
                      </a:r>
                      <a:r>
                        <a:rPr lang="de-DE" dirty="0" err="1"/>
                        <a:t>mo</a:t>
                      </a:r>
                      <a:r>
                        <a:rPr lang="de-DE" dirty="0"/>
                        <a:t>, auch heterolog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0264425"/>
                  </a:ext>
                </a:extLst>
              </a:tr>
              <a:tr h="483302">
                <a:tc>
                  <a:txBody>
                    <a:bodyPr/>
                    <a:lstStyle/>
                    <a:p>
                      <a:r>
                        <a:rPr lang="de-DE" b="1" dirty="0" err="1"/>
                        <a:t>Vaxzefria</a:t>
                      </a:r>
                      <a:r>
                        <a:rPr lang="de-DE" b="1" dirty="0"/>
                        <a:t>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&gt;18 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dirty="0"/>
                        <a:t>&gt;60 J + mRNA ≥4 Wo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301796"/>
                  </a:ext>
                </a:extLst>
              </a:tr>
              <a:tr h="483302">
                <a:tc>
                  <a:txBody>
                    <a:bodyPr/>
                    <a:lstStyle/>
                    <a:p>
                      <a:r>
                        <a:rPr lang="de-DE" b="1" dirty="0"/>
                        <a:t>Covid-19 </a:t>
                      </a:r>
                      <a:br>
                        <a:rPr lang="de-DE" b="1" dirty="0"/>
                      </a:br>
                      <a:r>
                        <a:rPr lang="de-DE" b="1" dirty="0" err="1"/>
                        <a:t>Vaccine</a:t>
                      </a:r>
                      <a:r>
                        <a:rPr lang="de-DE" b="1" dirty="0"/>
                        <a:t> Janssen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&gt;18 J 1x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EUA &gt;18 J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Booster 8 Wo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CDC: </a:t>
                      </a:r>
                      <a:r>
                        <a:rPr lang="de-DE" dirty="0" err="1"/>
                        <a:t>prefer</a:t>
                      </a:r>
                      <a:r>
                        <a:rPr lang="de-DE" dirty="0"/>
                        <a:t> mRNA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&gt;60 J, </a:t>
                      </a:r>
                      <a:br>
                        <a:rPr lang="de-DE" dirty="0"/>
                      </a:br>
                      <a:r>
                        <a:rPr lang="de-DE" dirty="0"/>
                        <a:t>2. Dosis mRNA ≥4 Wo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2406206"/>
                  </a:ext>
                </a:extLst>
              </a:tr>
              <a:tr h="483302">
                <a:tc>
                  <a:txBody>
                    <a:bodyPr/>
                    <a:lstStyle/>
                    <a:p>
                      <a:r>
                        <a:rPr lang="de-DE" b="1" dirty="0" err="1"/>
                        <a:t>Nuvaxovid</a:t>
                      </a:r>
                      <a:r>
                        <a:rPr lang="de-DE" b="1" dirty="0"/>
                        <a:t>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CMA &gt;18 J (3 Wo)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...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2669077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FB828C43-C75E-5549-B321-F9982EA3D7BB}"/>
              </a:ext>
            </a:extLst>
          </p:cNvPr>
          <p:cNvSpPr txBox="1"/>
          <p:nvPr/>
        </p:nvSpPr>
        <p:spPr>
          <a:xfrm>
            <a:off x="1558081" y="1268760"/>
            <a:ext cx="10442575" cy="23289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r>
              <a:rPr lang="de-DE" sz="1600" i="1" dirty="0"/>
              <a:t>Stand 10.01.2022</a:t>
            </a:r>
          </a:p>
        </p:txBody>
      </p:sp>
    </p:spTree>
    <p:extLst>
      <p:ext uri="{BB962C8B-B14F-4D97-AF65-F5344CB8AC3E}">
        <p14:creationId xmlns:p14="http://schemas.microsoft.com/office/powerpoint/2010/main" val="120557088"/>
      </p:ext>
    </p:extLst>
  </p:cSld>
  <p:clrMapOvr>
    <a:masterClrMapping/>
  </p:clrMapOvr>
</p:sld>
</file>

<file path=ppt/theme/theme1.xml><?xml version="1.0" encoding="utf-8"?>
<a:theme xmlns:a="http://schemas.openxmlformats.org/drawingml/2006/main" name="LMU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5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500" dirty="0" err="1" smtClean="0"/>
        </a:defPPr>
      </a:lstStyle>
    </a:txDef>
  </a:objectDefaults>
  <a:extraClrSchemeLst/>
  <a:custClrLst>
    <a:custClr name="Orange">
      <a:srgbClr val="E68200"/>
    </a:custClr>
    <a:custClr name="Orange 65%">
      <a:srgbClr val="EFAE59"/>
    </a:custClr>
    <a:custClr name="Lila">
      <a:srgbClr val="863776"/>
    </a:custClr>
    <a:custClr name="Lila 65%">
      <a:srgbClr val="B07DA6"/>
    </a:custClr>
    <a:custClr name="Gelb">
      <a:srgbClr val="FDC500"/>
    </a:custClr>
    <a:custClr name="Gelb 65%">
      <a:srgbClr val="FED959"/>
    </a:custClr>
    <a:custClr name="Rosa">
      <a:srgbClr val="F6AA8A"/>
    </a:custClr>
    <a:custClr name="Rosa 65%">
      <a:srgbClr val="F9C8B3"/>
    </a:custClr>
    <a:custClr name="Pink">
      <a:srgbClr val="E60060"/>
    </a:custClr>
    <a:custClr name="Pink 65%">
      <a:srgbClr val="EF5997"/>
    </a:custClr>
    <a:custClr name="Rostrot">
      <a:srgbClr val="9C1006"/>
    </a:custClr>
    <a:custClr name="Rostrot 65%">
      <a:srgbClr val="BF635D"/>
    </a:custClr>
    <a:custClr name="Flieder">
      <a:srgbClr val="5F388E"/>
    </a:custClr>
    <a:custClr name="Flieder 65%">
      <a:srgbClr val="977DB5"/>
    </a:custClr>
    <a:custClr name="Hellblau">
      <a:srgbClr val="29BDEF"/>
    </a:custClr>
    <a:custClr name="Hellblau 65%">
      <a:srgbClr val="74D4F5"/>
    </a:custClr>
    <a:custClr name="Petrol">
      <a:srgbClr val="007188"/>
    </a:custClr>
    <a:custClr name="Petrol 65%">
      <a:srgbClr val="59A3B2"/>
    </a:custClr>
    <a:custClr name="Olivgrün">
      <a:srgbClr val="5C6833"/>
    </a:custClr>
    <a:custClr name="Olivgrün 65%">
      <a:srgbClr val="959D7A"/>
    </a:custClr>
    <a:custClr name="Mittelbraun">
      <a:srgbClr val="77482D"/>
    </a:custClr>
    <a:custClr name="Mittelbraun 65%">
      <a:srgbClr val="A68876"/>
    </a:custClr>
  </a:custClrLst>
  <a:extLst>
    <a:ext uri="{05A4C25C-085E-4340-85A3-A5531E510DB2}">
      <thm15:themeFamily xmlns:thm15="http://schemas.microsoft.com/office/thememl/2012/main" name="LMU Klinikum_PowerPoint_16x9.potx" id="{10DD0EC3-A2FC-4DB9-96E2-3E013604DDEB}" vid="{DF7B04B0-7EF3-4205-988B-84CE49114099}"/>
    </a:ext>
  </a:extLst>
</a:theme>
</file>

<file path=ppt/theme/theme2.xml><?xml version="1.0" encoding="utf-8"?>
<a:theme xmlns:a="http://schemas.openxmlformats.org/drawingml/2006/main" name="Office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191031_LMU Klinikum_PowerPoint_16x9</Template>
  <TotalTime>0</TotalTime>
  <Words>244</Words>
  <Application>Microsoft Office PowerPoint</Application>
  <PresentationFormat>Breitbild</PresentationFormat>
  <Paragraphs>46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LMU</vt:lpstr>
      <vt:lpstr>V. SARS-CoV-2-Impfungen: Zulassungsstatus</vt:lpstr>
    </vt:vector>
  </TitlesOfParts>
  <Company>Klinikum der Universitaet Muenchen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</dc:title>
  <dc:creator>hthun</dc:creator>
  <cp:lastModifiedBy>user7@PRAXIS1.INTRANET</cp:lastModifiedBy>
  <cp:revision>1368</cp:revision>
  <dcterms:created xsi:type="dcterms:W3CDTF">2020-02-12T10:35:02Z</dcterms:created>
  <dcterms:modified xsi:type="dcterms:W3CDTF">2022-01-18T10:42:33Z</dcterms:modified>
</cp:coreProperties>
</file>