
<file path=[Content_Types].xml><?xml version="1.0" encoding="utf-8"?>
<Types xmlns="http://schemas.openxmlformats.org/package/2006/content-types">
  <Override PartName="/ppt/tableStyles.xml" ContentType="application/vnd.openxmlformats-officedocument.presentationml.tableStyles+xml"/>
  <Override PartName="/ppt/charts/chart3.xml" ContentType="application/vnd.openxmlformats-officedocument.drawingml.chart+xml"/>
  <Default Extension="emf" ContentType="image/x-emf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.xml" ContentType="application/vnd.openxmlformats-officedocument.drawingml.chart+xml"/>
  <Override PartName="/ppt/slides/slide9.xml" ContentType="application/vnd.openxmlformats-officedocument.presentationml.slide+xml"/>
  <Default Extension="xml" ContentType="application/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s/slide12.xml" ContentType="application/vnd.openxmlformats-officedocument.presentationml.slide+xml"/>
  <Override PartName="/ppt/slides/slide4.xml" ContentType="application/vnd.openxmlformats-officedocument.presentationml.slide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s/slide6.xml" ContentType="application/vnd.openxmlformats-officedocument.presentationml.slide+xml"/>
  <Override PartName="/ppt/charts/chart1.xml" ContentType="application/vnd.openxmlformats-officedocument.drawingml.chart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slides/slide11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L:\Boehringer%20Ingelheim\BI%20-%20Hep%20C\ONGOING\Publications\Orals\AASLD%20orals\SOUND-C2%20cirrhotics\Editorial\GT%20figur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1"/>
  <c:chart>
    <c:autoTitleDeleted val="1"/>
    <c:plotArea>
      <c:layout>
        <c:manualLayout>
          <c:layoutTarget val="inner"/>
          <c:xMode val="edge"/>
          <c:yMode val="edge"/>
          <c:x val="0.119808306709265"/>
          <c:y val="0.151862464183383"/>
          <c:w val="0.865814696485628"/>
          <c:h val="0.7106017191977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Cirr</c:v>
                </c:pt>
              </c:strCache>
            </c:strRef>
          </c:tx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66FF33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00309597523219814"/>
                  <c:y val="-0.00554038432176587"/>
                </c:manualLayout>
              </c:layout>
              <c:showVal val="1"/>
            </c:dLbl>
            <c:dLbl>
              <c:idx val="1"/>
              <c:layout>
                <c:manualLayout>
                  <c:x val="0.0"/>
                  <c:y val="-0.0110803324099723"/>
                </c:manualLayout>
              </c:layout>
              <c:showVal val="1"/>
            </c:dLbl>
            <c:dLbl>
              <c:idx val="2"/>
              <c:layout>
                <c:manualLayout>
                  <c:x val="0.00309585334340947"/>
                  <c:y val="0.0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Arm A-C</c:v>
                </c:pt>
                <c:pt idx="1">
                  <c:v>Arm D</c:v>
                </c:pt>
                <c:pt idx="2">
                  <c:v>Arm 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52.0</c:v>
                </c:pt>
                <c:pt idx="1">
                  <c:v>67.0</c:v>
                </c:pt>
                <c:pt idx="2">
                  <c:v>33.0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No cirr</c:v>
                </c:pt>
              </c:strCache>
            </c:strRef>
          </c:tx>
          <c:dPt>
            <c:idx val="0"/>
            <c:spPr>
              <a:solidFill>
                <a:srgbClr val="FF9900"/>
              </a:solidFill>
            </c:spPr>
          </c:dPt>
          <c:dPt>
            <c:idx val="1"/>
            <c:spPr>
              <a:solidFill>
                <a:srgbClr val="00CC0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Arm A-C</c:v>
                </c:pt>
                <c:pt idx="1">
                  <c:v>Arm D</c:v>
                </c:pt>
                <c:pt idx="2">
                  <c:v>Arm 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57.0</c:v>
                </c:pt>
                <c:pt idx="1">
                  <c:v>70.0</c:v>
                </c:pt>
                <c:pt idx="2">
                  <c:v>40.0</c:v>
                </c:pt>
              </c:numCache>
            </c:numRef>
          </c:val>
        </c:ser>
        <c:dLbls>
          <c:showVal val="1"/>
        </c:dLbls>
        <c:axId val="280810488"/>
        <c:axId val="280813832"/>
      </c:barChart>
      <c:catAx>
        <c:axId val="280810488"/>
        <c:scaling>
          <c:orientation val="minMax"/>
        </c:scaling>
        <c:axPos val="b"/>
        <c:numFmt formatCode="General" sourceLinked="1"/>
        <c:majorTickMark val="none"/>
        <c:tickLblPos val="none"/>
        <c:spPr>
          <a:ln w="28575">
            <a:solidFill>
              <a:schemeClr val="bg1"/>
            </a:solidFill>
          </a:ln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280813832"/>
        <c:crosses val="autoZero"/>
        <c:auto val="1"/>
        <c:lblAlgn val="ctr"/>
        <c:lblOffset val="100"/>
        <c:tickLblSkip val="1"/>
        <c:tickMarkSkip val="1"/>
      </c:catAx>
      <c:valAx>
        <c:axId val="280813832"/>
        <c:scaling>
          <c:orientation val="minMax"/>
          <c:max val="100.0"/>
        </c:scaling>
        <c:axPos val="l"/>
        <c:title>
          <c:tx>
            <c:rich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r>
                  <a:rPr lang="en-GB" sz="1600" dirty="0" smtClean="0">
                    <a:solidFill>
                      <a:schemeClr val="bg1"/>
                    </a:solidFill>
                  </a:rPr>
                  <a:t>SVR</a:t>
                </a:r>
                <a:r>
                  <a:rPr lang="en-GB" sz="1600" baseline="-25000" dirty="0" smtClean="0">
                    <a:solidFill>
                      <a:schemeClr val="bg1"/>
                    </a:solidFill>
                  </a:rPr>
                  <a:t>12</a:t>
                </a:r>
                <a:r>
                  <a:rPr lang="en-GB" sz="16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GB" sz="1600" dirty="0">
                    <a:solidFill>
                      <a:schemeClr val="bg1"/>
                    </a:solidFill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0.0129278905926233"/>
              <c:y val="0.414345758719218"/>
            </c:manualLayout>
          </c:layout>
        </c:title>
        <c:numFmt formatCode="General" sourceLinked="1"/>
        <c:tickLblPos val="nextTo"/>
        <c:spPr>
          <a:ln w="28575">
            <a:solidFill>
              <a:schemeClr val="bg1"/>
            </a:solidFill>
          </a:ln>
        </c:spPr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de-DE"/>
          </a:p>
        </c:txPr>
        <c:crossAx val="280810488"/>
        <c:crosses val="autoZero"/>
        <c:crossBetween val="between"/>
        <c:majorUnit val="20.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plotArea>
      <c:layout>
        <c:manualLayout>
          <c:layoutTarget val="inner"/>
          <c:xMode val="edge"/>
          <c:yMode val="edge"/>
          <c:x val="0.104057965908624"/>
          <c:y val="0.0373247394634412"/>
          <c:w val="0.879536366678997"/>
          <c:h val="0.91284378146688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GT-1a</c:v>
                </c:pt>
              </c:strCache>
            </c:strRef>
          </c:tx>
          <c:dPt>
            <c:idx val="0"/>
            <c:spPr>
              <a:pattFill prst="wdUpDiag">
                <a:fgClr>
                  <a:srgbClr val="FFCC66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pattFill prst="wdUpDiag">
                <a:fgClr>
                  <a:srgbClr val="66FF33"/>
                </a:fgClr>
                <a:bgClr>
                  <a:schemeClr val="bg1"/>
                </a:bgClr>
              </a:pattFill>
            </c:spPr>
          </c:dPt>
          <c:dPt>
            <c:idx val="3"/>
            <c:spPr>
              <a:pattFill prst="wdUpDiag">
                <a:fgClr>
                  <a:srgbClr val="FFCC66"/>
                </a:fgClr>
                <a:bgClr>
                  <a:schemeClr val="bg1"/>
                </a:bgClr>
              </a:pattFill>
            </c:spPr>
          </c:dPt>
          <c:dPt>
            <c:idx val="4"/>
            <c:spPr>
              <a:pattFill prst="wdUpDiag">
                <a:fgClr>
                  <a:srgbClr val="66FF33"/>
                </a:fgClr>
                <a:bgClr>
                  <a:schemeClr val="bg1"/>
                </a:bgClr>
              </a:pattFill>
            </c:spPr>
          </c:dPt>
          <c:dPt>
            <c:idx val="5"/>
            <c:spPr>
              <a:pattFill prst="wdUpDiag">
                <a:fgClr>
                  <a:srgbClr val="00B0F0"/>
                </a:fgClr>
                <a:bgClr>
                  <a:schemeClr val="bg1"/>
                </a:bgClr>
              </a:pattFill>
            </c:spPr>
          </c:dPt>
          <c:dLbls>
            <c:dLbl>
              <c:idx val="2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Val val="1"/>
          </c:dLbls>
          <c:val>
            <c:numRef>
              <c:f>Sheet1!$B$2:$B$7</c:f>
              <c:numCache>
                <c:formatCode>General</c:formatCode>
                <c:ptCount val="6"/>
                <c:pt idx="0">
                  <c:v>43.0</c:v>
                </c:pt>
                <c:pt idx="1">
                  <c:v>50.0</c:v>
                </c:pt>
                <c:pt idx="2">
                  <c:v>0.0</c:v>
                </c:pt>
                <c:pt idx="3">
                  <c:v>43.0</c:v>
                </c:pt>
                <c:pt idx="4">
                  <c:v>42.0</c:v>
                </c:pt>
                <c:pt idx="5">
                  <c:v>11.0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GT-1b</c:v>
                </c:pt>
              </c:strCache>
            </c:strRef>
          </c:tx>
          <c:dPt>
            <c:idx val="0"/>
            <c:spPr>
              <a:solidFill>
                <a:srgbClr val="FFCC66"/>
              </a:solidFill>
            </c:spPr>
          </c:dPt>
          <c:dPt>
            <c:idx val="1"/>
            <c:spPr>
              <a:solidFill>
                <a:srgbClr val="66FF33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FFCC66"/>
              </a:solidFill>
            </c:spPr>
          </c:dPt>
          <c:dPt>
            <c:idx val="4"/>
            <c:spPr>
              <a:solidFill>
                <a:srgbClr val="66FF33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de-DE"/>
              </a:p>
            </c:txPr>
            <c:showVal val="1"/>
          </c:dLbls>
          <c:val>
            <c:numRef>
              <c:f>Sheet1!$C$2:$C$7</c:f>
              <c:numCache>
                <c:formatCode>General</c:formatCode>
                <c:ptCount val="6"/>
                <c:pt idx="0">
                  <c:v>57.0</c:v>
                </c:pt>
                <c:pt idx="1">
                  <c:v>80.0</c:v>
                </c:pt>
                <c:pt idx="2">
                  <c:v>33.0</c:v>
                </c:pt>
                <c:pt idx="3">
                  <c:v>68.0</c:v>
                </c:pt>
                <c:pt idx="4">
                  <c:v>86.0</c:v>
                </c:pt>
                <c:pt idx="5">
                  <c:v>60.0</c:v>
                </c:pt>
              </c:numCache>
            </c:numRef>
          </c:val>
        </c:ser>
        <c:gapWidth val="28"/>
        <c:axId val="280708904"/>
        <c:axId val="280699320"/>
      </c:barChart>
      <c:catAx>
        <c:axId val="280708904"/>
        <c:scaling>
          <c:orientation val="minMax"/>
        </c:scaling>
        <c:axPos val="b"/>
        <c:tickLblPos val="none"/>
        <c:spPr>
          <a:ln w="28575">
            <a:solidFill>
              <a:schemeClr val="bg1"/>
            </a:solidFill>
          </a:ln>
        </c:spPr>
        <c:crossAx val="280699320"/>
        <c:crosses val="autoZero"/>
        <c:auto val="1"/>
        <c:lblAlgn val="ctr"/>
        <c:lblOffset val="100"/>
      </c:catAx>
      <c:valAx>
        <c:axId val="2806993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SVR (%)</a:t>
                </a:r>
              </a:p>
            </c:rich>
          </c:tx>
          <c:layout/>
        </c:title>
        <c:numFmt formatCode="General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400"/>
            </a:pPr>
            <a:endParaRPr lang="de-DE"/>
          </a:p>
        </c:txPr>
        <c:crossAx val="280708904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solidFill>
            <a:schemeClr val="bg1"/>
          </a:solidFill>
        </a:defRPr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pattFill prst="wdUpDiag">
                <a:fgClr>
                  <a:srgbClr val="FFCC66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1"/>
            <c:spPr>
              <a:pattFill prst="wdUpDiag">
                <a:fgClr>
                  <a:srgbClr val="66FF33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2"/>
            <c:spPr>
              <a:pattFill prst="wdUpDiag">
                <a:fgClr>
                  <a:srgbClr val="00B0F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3"/>
            <c:spPr>
              <a:pattFill prst="wdUpDiag">
                <a:fgClr>
                  <a:srgbClr val="FFCC66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4"/>
            <c:spPr>
              <a:pattFill prst="wdUpDiag">
                <a:fgClr>
                  <a:srgbClr val="66FF33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5"/>
            <c:spPr>
              <a:pattFill prst="wdUpDiag">
                <a:fgClr>
                  <a:srgbClr val="00B0F0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19.0</c:v>
                </c:pt>
                <c:pt idx="1">
                  <c:v>33.0</c:v>
                </c:pt>
                <c:pt idx="2">
                  <c:v>67.0</c:v>
                </c:pt>
                <c:pt idx="3">
                  <c:v>21.0</c:v>
                </c:pt>
                <c:pt idx="4">
                  <c:v>26.0</c:v>
                </c:pt>
                <c:pt idx="5">
                  <c:v>44.0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rgbClr val="FFCC66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FFCC66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6.0</c:v>
                </c:pt>
                <c:pt idx="1">
                  <c:v>0.0</c:v>
                </c:pt>
                <c:pt idx="2">
                  <c:v>0.0</c:v>
                </c:pt>
                <c:pt idx="3">
                  <c:v>8.0</c:v>
                </c:pt>
                <c:pt idx="4">
                  <c:v>0.0</c:v>
                </c:pt>
                <c:pt idx="5">
                  <c:v>10.0</c:v>
                </c:pt>
              </c:numCache>
            </c:numRef>
          </c:val>
        </c:ser>
        <c:gapWidth val="28"/>
        <c:axId val="280544888"/>
        <c:axId val="280543304"/>
      </c:barChart>
      <c:catAx>
        <c:axId val="280544888"/>
        <c:scaling>
          <c:orientation val="minMax"/>
        </c:scaling>
        <c:axPos val="b"/>
        <c:tickLblPos val="none"/>
        <c:spPr>
          <a:ln w="28575">
            <a:solidFill>
              <a:schemeClr val="bg1"/>
            </a:solidFill>
          </a:ln>
        </c:spPr>
        <c:crossAx val="280543304"/>
        <c:crosses val="autoZero"/>
        <c:auto val="1"/>
        <c:lblAlgn val="ctr"/>
        <c:lblOffset val="100"/>
      </c:catAx>
      <c:valAx>
        <c:axId val="280543304"/>
        <c:scaling>
          <c:orientation val="minMax"/>
        </c:scaling>
        <c:axPos val="l"/>
        <c:numFmt formatCode="General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de-DE"/>
          </a:p>
        </c:txPr>
        <c:crossAx val="2805448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2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2E3378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24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 userDrawn="1"/>
        </p:nvSpPr>
        <p:spPr bwMode="auto">
          <a:xfrm>
            <a:off x="7199313" y="6613525"/>
            <a:ext cx="1944687" cy="168275"/>
          </a:xfrm>
          <a:prstGeom prst="rect">
            <a:avLst/>
          </a:prstGeom>
          <a:solidFill>
            <a:srgbClr val="FF4DFF"/>
          </a:solidFill>
          <a:ln w="28575">
            <a:noFill/>
            <a:miter lim="800000"/>
            <a:headEnd/>
            <a:tailEnd/>
          </a:ln>
          <a:effectLst/>
        </p:spPr>
        <p:txBody>
          <a:bodyPr lIns="0" tIns="0" rIns="0" bIns="0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3" name="Text Box 29"/>
          <p:cNvSpPr txBox="1">
            <a:spLocks noChangeArrowheads="1"/>
          </p:cNvSpPr>
          <p:nvPr userDrawn="1"/>
        </p:nvSpPr>
        <p:spPr bwMode="auto">
          <a:xfrm>
            <a:off x="7028082" y="6548438"/>
            <a:ext cx="226381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00" dirty="0" smtClean="0">
                <a:solidFill>
                  <a:srgbClr val="0004D1"/>
                </a:solidFill>
                <a:latin typeface="Arial" charset="0"/>
              </a:rPr>
              <a:t>  </a:t>
            </a:r>
            <a:r>
              <a:rPr lang="de-DE" sz="1300" dirty="0" err="1" smtClean="0">
                <a:solidFill>
                  <a:srgbClr val="0004D1"/>
                </a:solidFill>
                <a:latin typeface="Arial" charset="0"/>
              </a:rPr>
              <a:t>www.hepatitisandmore.de</a:t>
            </a:r>
            <a:endParaRPr lang="de-DE" sz="1300" dirty="0">
              <a:solidFill>
                <a:srgbClr val="0004D1"/>
              </a:solidFill>
              <a:latin typeface="Arial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93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395288" y="14128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1600">
              <a:solidFill>
                <a:srgbClr val="000000"/>
              </a:solidFill>
              <a:latin typeface="Arial" pitchFamily="-110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0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ctrTitle" idx="4294967295"/>
          </p:nvPr>
        </p:nvSpPr>
        <p:spPr>
          <a:xfrm>
            <a:off x="186267" y="550333"/>
            <a:ext cx="8788400" cy="2827867"/>
          </a:xfrm>
        </p:spPr>
        <p:txBody>
          <a:bodyPr/>
          <a:lstStyle/>
          <a:p>
            <a:r>
              <a:rPr lang="en-GB" sz="2400" dirty="0" smtClean="0"/>
              <a:t>EFFICACY AND SAFETY OF THE INTERFERON-FREE COMBINATION OF </a:t>
            </a:r>
            <a:br>
              <a:rPr lang="en-GB" sz="2400" dirty="0" smtClean="0"/>
            </a:br>
            <a:r>
              <a:rPr lang="en-GB" sz="2400" dirty="0" smtClean="0"/>
              <a:t>FALDAPREVIR (BI 201335) + BI 207127 ± RIBAVIRIN</a:t>
            </a:r>
            <a:br>
              <a:rPr lang="en-GB" sz="2400" dirty="0" smtClean="0"/>
            </a:br>
            <a:r>
              <a:rPr lang="en-GB" sz="2400" dirty="0" smtClean="0"/>
              <a:t>IN TREATMENT-NAÏVE PATIENTS WITH HCV GT-1 </a:t>
            </a:r>
            <a:br>
              <a:rPr lang="en-GB" sz="2400" dirty="0" smtClean="0"/>
            </a:br>
            <a:r>
              <a:rPr lang="en-GB" sz="2400" dirty="0" smtClean="0"/>
              <a:t>AND COMPENSATED LIVER CIRRHOSIS: </a:t>
            </a:r>
            <a:br>
              <a:rPr lang="en-GB" sz="2400" dirty="0" smtClean="0"/>
            </a:br>
            <a:r>
              <a:rPr lang="en-GB" sz="2400" dirty="0" smtClean="0"/>
              <a:t>RESULTS FROM THE SOUND-C2 STUDY</a:t>
            </a:r>
            <a:endParaRPr lang="en-US" sz="2400" dirty="0" smtClean="0"/>
          </a:p>
        </p:txBody>
      </p:sp>
      <p:sp>
        <p:nvSpPr>
          <p:cNvPr id="49155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455613" y="3631749"/>
            <a:ext cx="8223250" cy="172561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sz="1600" u="sng" dirty="0" smtClean="0"/>
              <a:t>Vicente Soriano</a:t>
            </a:r>
            <a:r>
              <a:rPr lang="en-GB" sz="1600" baseline="30000" dirty="0" smtClean="0"/>
              <a:t>1</a:t>
            </a:r>
            <a:r>
              <a:rPr lang="en-GB" sz="1600" dirty="0" smtClean="0"/>
              <a:t>, Ed Gane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, Peter Angus</a:t>
            </a:r>
            <a:r>
              <a:rPr lang="en-GB" sz="1600" baseline="30000" dirty="0" smtClean="0"/>
              <a:t>3</a:t>
            </a:r>
            <a:r>
              <a:rPr lang="en-GB" sz="1600" dirty="0" smtClean="0"/>
              <a:t>,</a:t>
            </a:r>
            <a:r>
              <a:rPr lang="en-US" sz="1600" dirty="0" smtClean="0"/>
              <a:t> Felix Stickel</a:t>
            </a:r>
            <a:r>
              <a:rPr lang="en-US" sz="1600" baseline="30000" dirty="0" smtClean="0"/>
              <a:t>4</a:t>
            </a:r>
            <a:r>
              <a:rPr lang="en-US" sz="1600" dirty="0" smtClean="0"/>
              <a:t>, Jean-Pierre Bronowicki</a:t>
            </a:r>
            <a:r>
              <a:rPr lang="en-US" sz="1600" baseline="30000" dirty="0" smtClean="0"/>
              <a:t>5</a:t>
            </a:r>
            <a:r>
              <a:rPr lang="en-US" sz="1600" dirty="0" smtClean="0"/>
              <a:t>, Stuart Roberts</a:t>
            </a:r>
            <a:r>
              <a:rPr lang="en-US" sz="1600" baseline="30000" dirty="0" smtClean="0"/>
              <a:t>6</a:t>
            </a:r>
            <a:r>
              <a:rPr lang="en-US" sz="1600" dirty="0" smtClean="0"/>
              <a:t>, Michael Manns</a:t>
            </a:r>
            <a:r>
              <a:rPr lang="en-US" sz="1600" baseline="30000" dirty="0" smtClean="0"/>
              <a:t>7</a:t>
            </a:r>
            <a:r>
              <a:rPr lang="en-US" sz="1600" dirty="0" smtClean="0"/>
              <a:t>, Stefan Zeuzem</a:t>
            </a:r>
            <a:r>
              <a:rPr lang="en-US" sz="1600" baseline="30000" dirty="0" smtClean="0"/>
              <a:t>8</a:t>
            </a:r>
            <a:r>
              <a:rPr lang="en-US" sz="1600" dirty="0" smtClean="0"/>
              <a:t>, Richard Vinisko</a:t>
            </a:r>
            <a:r>
              <a:rPr lang="en-US" sz="1600" baseline="30000" dirty="0" smtClean="0"/>
              <a:t>9</a:t>
            </a:r>
            <a:r>
              <a:rPr lang="en-US" sz="1600" dirty="0" smtClean="0"/>
              <a:t>, Iv</a:t>
            </a:r>
            <a:r>
              <a:rPr lang="fr-FR" sz="1600" dirty="0" err="1" smtClean="0"/>
              <a:t>ona</a:t>
            </a:r>
            <a:r>
              <a:rPr lang="fr-FR" sz="1600" dirty="0" smtClean="0"/>
              <a:t> Herichova</a:t>
            </a:r>
            <a:r>
              <a:rPr lang="fr-FR" sz="1600" baseline="30000" dirty="0" smtClean="0"/>
              <a:t>10</a:t>
            </a:r>
            <a:r>
              <a:rPr lang="fr-FR" sz="1600" dirty="0" smtClean="0"/>
              <a:t>, </a:t>
            </a:r>
            <a:r>
              <a:rPr lang="en-US" sz="1600" dirty="0" err="1" smtClean="0"/>
              <a:t>Wulf</a:t>
            </a:r>
            <a:r>
              <a:rPr lang="en-US" sz="1600" dirty="0" smtClean="0"/>
              <a:t> Böcher</a:t>
            </a:r>
            <a:r>
              <a:rPr lang="en-US" sz="1600" baseline="30000" dirty="0" smtClean="0"/>
              <a:t>11</a:t>
            </a:r>
            <a:r>
              <a:rPr lang="en-US" sz="1600" dirty="0" smtClean="0"/>
              <a:t>, Jerry Stern</a:t>
            </a:r>
            <a:r>
              <a:rPr lang="en-US" sz="1600" baseline="30000" dirty="0" smtClean="0"/>
              <a:t>9</a:t>
            </a:r>
            <a:r>
              <a:rPr lang="en-US" sz="1600" dirty="0" smtClean="0"/>
              <a:t>, and Federico Mensa</a:t>
            </a:r>
            <a:r>
              <a:rPr lang="en-US" sz="1600" baseline="30000" dirty="0" smtClean="0"/>
              <a:t>9</a:t>
            </a:r>
            <a:r>
              <a:rPr lang="en-US" sz="1600" dirty="0" smtClean="0"/>
              <a:t> </a:t>
            </a:r>
            <a:endParaRPr lang="en-US" sz="1600" baseline="30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33375" y="5021943"/>
            <a:ext cx="85153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solidFill>
                  <a:schemeClr val="bg1"/>
                </a:solidFill>
              </a:rPr>
              <a:t>1. Department of Infectious Diseases, Hospital Carlos III, Madrid, Spain; 2. Auckland Clinical Studies, Auckland, New Zealand; 3. Austin Health, Liver Transplant Unit, Heidelberg, Australia; 4. Universitätsklinik für Viszerale Chirurgie und Medizin, Bern, Switzerland; 5. Hôpital de Brabois, Vandoeuvre, France; 6. Alfred Hospital, Dept Gastroenterology, Melbourne, Australia; 7. Medizinische Hochschule Hannover, Hannover, Germany; 8. Klinikum der J. W. Goethe-Universität, Frankfurt am Main, Germany; 9. </a:t>
            </a:r>
            <a:r>
              <a:rPr lang="en-US" sz="1100" dirty="0" err="1">
                <a:solidFill>
                  <a:srgbClr val="FFFFFF"/>
                </a:solidFill>
              </a:rPr>
              <a:t>Boehringer</a:t>
            </a:r>
            <a:r>
              <a:rPr lang="en-US" sz="1100" dirty="0">
                <a:solidFill>
                  <a:srgbClr val="FFFFFF"/>
                </a:solidFill>
              </a:rPr>
              <a:t> </a:t>
            </a:r>
            <a:r>
              <a:rPr lang="en-US" sz="1100" dirty="0" err="1">
                <a:solidFill>
                  <a:srgbClr val="FFFFFF"/>
                </a:solidFill>
              </a:rPr>
              <a:t>Ingelheim</a:t>
            </a:r>
            <a:r>
              <a:rPr lang="en-US" sz="1100" dirty="0">
                <a:solidFill>
                  <a:srgbClr val="FFFFFF"/>
                </a:solidFill>
              </a:rPr>
              <a:t> Pharmaceuticals, Ridgefield, CT, </a:t>
            </a:r>
            <a:r>
              <a:rPr lang="en-US" sz="1100" dirty="0" smtClean="0">
                <a:solidFill>
                  <a:srgbClr val="FFFFFF"/>
                </a:solidFill>
              </a:rPr>
              <a:t>USA; </a:t>
            </a:r>
            <a:r>
              <a:rPr lang="de-DE" sz="1100" dirty="0" smtClean="0">
                <a:solidFill>
                  <a:schemeClr val="bg1"/>
                </a:solidFill>
              </a:rPr>
              <a:t>10. Boehringer Ingelheim Pharma RCV GmbH &amp; Co KG, Vienna, Austria; </a:t>
            </a:r>
            <a:br>
              <a:rPr lang="de-DE" sz="1100" dirty="0" smtClean="0">
                <a:solidFill>
                  <a:schemeClr val="bg1"/>
                </a:solidFill>
              </a:rPr>
            </a:br>
            <a:r>
              <a:rPr lang="de-DE" sz="1100" dirty="0" smtClean="0">
                <a:solidFill>
                  <a:schemeClr val="bg1"/>
                </a:solidFill>
              </a:rPr>
              <a:t>11. Boehringer Ingelheim Pharma GmbH &amp; Co KG, Ingelheim, Germany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8" name="Rectangle 38"/>
          <p:cNvSpPr>
            <a:spLocks noGrp="1" noChangeArrowheads="1"/>
          </p:cNvSpPr>
          <p:nvPr>
            <p:ph type="title"/>
          </p:nvPr>
        </p:nvSpPr>
        <p:spPr>
          <a:xfrm>
            <a:off x="355602" y="-216713"/>
            <a:ext cx="8375650" cy="1001713"/>
          </a:xfrm>
        </p:spPr>
        <p:txBody>
          <a:bodyPr/>
          <a:lstStyle/>
          <a:p>
            <a:r>
              <a:rPr lang="en-GB" dirty="0" smtClean="0"/>
              <a:t>Laboratory </a:t>
            </a:r>
            <a:r>
              <a:rPr lang="en-GB" dirty="0"/>
              <a:t>parameters</a:t>
            </a:r>
            <a:endParaRPr lang="en-GB" baseline="30000" dirty="0" smtClean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883114425"/>
              </p:ext>
            </p:extLst>
          </p:nvPr>
        </p:nvGraphicFramePr>
        <p:xfrm>
          <a:off x="360001" y="1441450"/>
          <a:ext cx="8471615" cy="49237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5329"/>
                <a:gridCol w="1064381"/>
                <a:gridCol w="1064381"/>
                <a:gridCol w="1064381"/>
                <a:gridCol w="1064381"/>
                <a:gridCol w="1064381"/>
                <a:gridCol w="1064381"/>
              </a:tblGrid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</a:rPr>
                        <a:t> Worst DAIDS Grade 3 or 4</a:t>
                      </a:r>
                      <a:endParaRPr lang="en-GB" sz="11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991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TID16W, 28W, &amp; 40W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BID28W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TID28W-NR</a:t>
                      </a:r>
                      <a:endParaRPr lang="en-GB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0184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FF00"/>
                          </a:solidFill>
                        </a:rPr>
                        <a:t>Cirrhosis</a:t>
                      </a: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b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(n=21)</a:t>
                      </a:r>
                      <a:endParaRPr lang="en-US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No cirrhosis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(n=217)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FF00"/>
                          </a:solidFill>
                        </a:rPr>
                        <a:t>Cirrhosis</a:t>
                      </a: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b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(n=9)</a:t>
                      </a:r>
                      <a:endParaRPr lang="en-US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No cirrhosis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(n=69)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FF00"/>
                          </a:solidFill>
                        </a:rPr>
                        <a:t>Cirrhosis</a:t>
                      </a: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b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(n=3)</a:t>
                      </a:r>
                      <a:endParaRPr lang="en-US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No cirrhosis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(n=43)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8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ALT, n (%)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	Grade 3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Grade 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(1)</a:t>
                      </a:r>
                    </a:p>
                    <a:p>
                      <a:pPr algn="ctr"/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 (1)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84">
                <a:tc>
                  <a:txBody>
                    <a:bodyPr/>
                    <a:lstStyle/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Bilirubin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, n (%)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Grade 3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Grade 4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8 (38)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r>
                        <a:rPr lang="en-GB" sz="1400" baseline="0" dirty="0" smtClean="0">
                          <a:solidFill>
                            <a:srgbClr val="FFFF00"/>
                          </a:solidFill>
                        </a:rPr>
                        <a:t> (19)</a:t>
                      </a:r>
                      <a:r>
                        <a:rPr lang="en-GB" sz="1400" baseline="30000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en-GB" sz="1400" baseline="30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60 (28)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15 (7)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4 (44)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2 (22)</a:t>
                      </a:r>
                      <a:r>
                        <a:rPr lang="en-US" sz="1400" baseline="30000" dirty="0" smtClean="0">
                          <a:solidFill>
                            <a:srgbClr val="FFFF00"/>
                          </a:solidFill>
                        </a:rPr>
                        <a:t>b</a:t>
                      </a:r>
                      <a:endParaRPr lang="en-US" sz="1400" baseline="30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16 (23)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 (12)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(14)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194">
                <a:tc>
                  <a:txBody>
                    <a:bodyPr/>
                    <a:lstStyle/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Hemoglobin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, n (%)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Grade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3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 Grade 4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1 (5)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(2)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1 (11)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1 (11)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Platelets, n (%)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	Grade 3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Grade 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White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blood cells,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n (%)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	Grade 3</a:t>
                      </a:r>
                    </a:p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Grade 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7707" y="6565678"/>
            <a:ext cx="86383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100" dirty="0" err="1" smtClean="0">
                <a:solidFill>
                  <a:schemeClr val="bg1"/>
                </a:solidFill>
              </a:rPr>
              <a:t>Bilirubin</a:t>
            </a:r>
            <a:r>
              <a:rPr lang="en-GB" sz="1100" dirty="0" smtClean="0">
                <a:solidFill>
                  <a:schemeClr val="bg1"/>
                </a:solidFill>
              </a:rPr>
              <a:t> levels: 7.48, 7.38, 7.29,  and 8.81 x ULN; </a:t>
            </a:r>
            <a:r>
              <a:rPr lang="en-GB" sz="1100" baseline="30000" dirty="0" err="1" smtClean="0">
                <a:solidFill>
                  <a:schemeClr val="bg1"/>
                </a:solidFill>
              </a:rPr>
              <a:t>b</a:t>
            </a:r>
            <a:r>
              <a:rPr lang="en-GB" sz="1100" dirty="0" err="1" smtClean="0">
                <a:solidFill>
                  <a:schemeClr val="bg1"/>
                </a:solidFill>
              </a:rPr>
              <a:t>Bilirubin</a:t>
            </a:r>
            <a:r>
              <a:rPr lang="en-GB" sz="1100" dirty="0" smtClean="0">
                <a:solidFill>
                  <a:schemeClr val="bg1"/>
                </a:solidFill>
              </a:rPr>
              <a:t> levels: 7.14 and  5.57 x ULN</a:t>
            </a:r>
            <a:endParaRPr lang="en-GB" sz="1050" baseline="30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0335"/>
            <a:ext cx="8229600" cy="1001713"/>
          </a:xfrm>
        </p:spPr>
        <p:txBody>
          <a:bodyPr/>
          <a:lstStyle/>
          <a:p>
            <a:r>
              <a:rPr lang="en-GB" dirty="0" smtClean="0"/>
              <a:t>Plasma faldaprevir and BI 207127</a:t>
            </a:r>
            <a:br>
              <a:rPr lang="en-GB" dirty="0" smtClean="0"/>
            </a:br>
            <a:r>
              <a:rPr lang="en-GB" dirty="0" smtClean="0"/>
              <a:t>trough concentrations at Week 8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98059"/>
            <a:ext cx="4743450" cy="415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4257794" y="1598060"/>
            <a:ext cx="4743450" cy="415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057410" y="3224235"/>
            <a:ext cx="30769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55965" y="3974679"/>
            <a:ext cx="30769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00675" y="3602708"/>
            <a:ext cx="611769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06559" y="3224235"/>
            <a:ext cx="0" cy="750444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6"/>
          <p:cNvGrpSpPr/>
          <p:nvPr/>
        </p:nvGrpSpPr>
        <p:grpSpPr>
          <a:xfrm>
            <a:off x="1795584" y="3700922"/>
            <a:ext cx="611769" cy="223872"/>
            <a:chOff x="1053075" y="3376635"/>
            <a:chExt cx="611769" cy="750444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209810" y="3376635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208365" y="4127079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53075" y="3755108"/>
              <a:ext cx="611769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358959" y="3376635"/>
              <a:ext cx="0" cy="750444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1"/>
          <p:cNvGrpSpPr/>
          <p:nvPr/>
        </p:nvGrpSpPr>
        <p:grpSpPr>
          <a:xfrm>
            <a:off x="2696129" y="3103391"/>
            <a:ext cx="611769" cy="496066"/>
            <a:chOff x="1053075" y="3376635"/>
            <a:chExt cx="611769" cy="750444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1209810" y="3376635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208365" y="4127079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053075" y="3755108"/>
              <a:ext cx="611769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358959" y="3376635"/>
              <a:ext cx="0" cy="750444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1"/>
          <p:cNvGrpSpPr/>
          <p:nvPr/>
        </p:nvGrpSpPr>
        <p:grpSpPr>
          <a:xfrm>
            <a:off x="3590736" y="3700922"/>
            <a:ext cx="611769" cy="152621"/>
            <a:chOff x="1053075" y="3376635"/>
            <a:chExt cx="611769" cy="750444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209810" y="3376635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208365" y="4127079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053075" y="3755108"/>
              <a:ext cx="611769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358959" y="3376635"/>
              <a:ext cx="0" cy="750444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6"/>
          <p:cNvGrpSpPr/>
          <p:nvPr/>
        </p:nvGrpSpPr>
        <p:grpSpPr>
          <a:xfrm>
            <a:off x="5157711" y="3080668"/>
            <a:ext cx="611769" cy="781929"/>
            <a:chOff x="1053075" y="3376635"/>
            <a:chExt cx="611769" cy="750444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209810" y="3376635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208365" y="4127079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053075" y="3755108"/>
              <a:ext cx="611769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358959" y="3376635"/>
              <a:ext cx="0" cy="750444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51"/>
          <p:cNvGrpSpPr/>
          <p:nvPr/>
        </p:nvGrpSpPr>
        <p:grpSpPr>
          <a:xfrm>
            <a:off x="6050933" y="3601397"/>
            <a:ext cx="611769" cy="309817"/>
            <a:chOff x="1053075" y="3376635"/>
            <a:chExt cx="611769" cy="750444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1209810" y="3376635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208365" y="4127079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053075" y="3755108"/>
              <a:ext cx="611769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358959" y="3376635"/>
              <a:ext cx="0" cy="750444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56"/>
          <p:cNvGrpSpPr/>
          <p:nvPr/>
        </p:nvGrpSpPr>
        <p:grpSpPr>
          <a:xfrm>
            <a:off x="6945541" y="2761797"/>
            <a:ext cx="611769" cy="673993"/>
            <a:chOff x="1053075" y="3376635"/>
            <a:chExt cx="611769" cy="750444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1209810" y="3376635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208365" y="4127079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53075" y="3755108"/>
              <a:ext cx="611769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358959" y="3376635"/>
              <a:ext cx="0" cy="750444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61"/>
          <p:cNvGrpSpPr/>
          <p:nvPr/>
        </p:nvGrpSpPr>
        <p:grpSpPr>
          <a:xfrm>
            <a:off x="7840149" y="3567065"/>
            <a:ext cx="611769" cy="202822"/>
            <a:chOff x="1053075" y="3376635"/>
            <a:chExt cx="611769" cy="750444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1209810" y="3376635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208365" y="4127079"/>
              <a:ext cx="30769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053075" y="3755108"/>
              <a:ext cx="611769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358959" y="3376635"/>
              <a:ext cx="0" cy="750444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35702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0591"/>
            <a:ext cx="8229600" cy="1001713"/>
          </a:xfrm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4" y="1483346"/>
            <a:ext cx="8452908" cy="5178425"/>
          </a:xfrm>
        </p:spPr>
        <p:txBody>
          <a:bodyPr/>
          <a:lstStyle/>
          <a:p>
            <a:r>
              <a:rPr lang="en-US" sz="2000" b="0" dirty="0" smtClean="0"/>
              <a:t>Interferon-free combination therapy with </a:t>
            </a:r>
            <a:r>
              <a:rPr lang="en-US" sz="2000" b="0" dirty="0" err="1" smtClean="0"/>
              <a:t>faldaprevir</a:t>
            </a:r>
            <a:r>
              <a:rPr lang="en-US" sz="2000" b="0" dirty="0" smtClean="0"/>
              <a:t>, BI 207127, and RBV provided 43–50% SVR</a:t>
            </a:r>
            <a:r>
              <a:rPr lang="en-US" sz="2000" b="0" baseline="-25000" dirty="0" smtClean="0"/>
              <a:t>12</a:t>
            </a:r>
            <a:r>
              <a:rPr lang="en-US" sz="2000" b="0" dirty="0" smtClean="0"/>
              <a:t> in GT-1a and 57–80% in GT-1b patients with compensated liver cirrhosis</a:t>
            </a:r>
          </a:p>
          <a:p>
            <a:endParaRPr lang="en-US" sz="2000" b="0" dirty="0" smtClean="0"/>
          </a:p>
          <a:p>
            <a:r>
              <a:rPr lang="en-US" sz="2000" b="0" dirty="0"/>
              <a:t>Plasma exposure of </a:t>
            </a:r>
            <a:r>
              <a:rPr lang="en-US" sz="2000" b="0" dirty="0" err="1"/>
              <a:t>faldaprevir</a:t>
            </a:r>
            <a:r>
              <a:rPr lang="en-US" sz="2000" b="0" dirty="0"/>
              <a:t> and BI 207127 was higher in cirrhotic vs. non-cirrhotic patients but the difference was less apparent in the BID treatment arm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The safety and tolerability profile appeared to be good in the BID 28 week treatment arm and was similar in </a:t>
            </a:r>
            <a:r>
              <a:rPr lang="en-US" sz="2000" b="0" dirty="0" err="1" smtClean="0"/>
              <a:t>cirrhotics</a:t>
            </a:r>
            <a:r>
              <a:rPr lang="en-US" sz="2000" b="0" dirty="0" smtClean="0"/>
              <a:t> and non-</a:t>
            </a:r>
            <a:r>
              <a:rPr lang="en-US" sz="2000" b="0" dirty="0" err="1" smtClean="0"/>
              <a:t>cirrhotics</a:t>
            </a:r>
            <a:endParaRPr lang="en-US" sz="20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Phase III will evaluate 24 weeks’ </a:t>
            </a:r>
            <a:r>
              <a:rPr lang="en-US" sz="2000" b="0" dirty="0" err="1" smtClean="0"/>
              <a:t>faldaprevir</a:t>
            </a:r>
            <a:r>
              <a:rPr lang="en-US" sz="2000" b="0" dirty="0" smtClean="0"/>
              <a:t> + BI 207127 (BID) + RBV in patients with compensated cirrhosis</a:t>
            </a:r>
            <a:endParaRPr lang="en-GB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5613" y="-223944"/>
            <a:ext cx="8229600" cy="1001713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96137"/>
            <a:ext cx="8232775" cy="51784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1800" b="0" dirty="0" smtClean="0"/>
              <a:t>Liver cirrhosis is an important risk factor for hepatic </a:t>
            </a:r>
            <a:r>
              <a:rPr lang="en-GB" sz="1800" b="0" dirty="0" err="1" smtClean="0"/>
              <a:t>decompensation</a:t>
            </a:r>
            <a:r>
              <a:rPr lang="en-GB" sz="1800" b="0" dirty="0" smtClean="0"/>
              <a:t> events, HCC</a:t>
            </a:r>
            <a:r>
              <a:rPr lang="en-GB" sz="1800" b="0" baseline="30000" dirty="0" smtClean="0"/>
              <a:t>1</a:t>
            </a:r>
            <a:r>
              <a:rPr lang="en-GB" sz="1800" b="0" dirty="0" smtClean="0"/>
              <a:t>, liver transplantation, and death</a:t>
            </a:r>
            <a:r>
              <a:rPr lang="en-GB" sz="1800" b="0" baseline="30000" dirty="0" smtClean="0"/>
              <a:t>2</a:t>
            </a:r>
          </a:p>
          <a:p>
            <a:pPr>
              <a:spcAft>
                <a:spcPts val="1200"/>
              </a:spcAft>
            </a:pPr>
            <a:r>
              <a:rPr lang="en-GB" sz="1800" b="0" dirty="0" smtClean="0"/>
              <a:t>There is urgent need for new treatments for patients with chronic HCV and cirrhosis:</a:t>
            </a:r>
          </a:p>
          <a:p>
            <a:pPr lvl="1">
              <a:spcAft>
                <a:spcPts val="1200"/>
              </a:spcAft>
            </a:pPr>
            <a:r>
              <a:rPr lang="en-US" sz="1400" b="0" dirty="0" smtClean="0">
                <a:solidFill>
                  <a:srgbClr val="FFFFFF"/>
                </a:solidFill>
              </a:rPr>
              <a:t>Many patients are unable to receive </a:t>
            </a:r>
            <a:r>
              <a:rPr lang="en-US" sz="1400" b="0" dirty="0" err="1" smtClean="0">
                <a:solidFill>
                  <a:srgbClr val="FFFFFF"/>
                </a:solidFill>
              </a:rPr>
              <a:t>PegIFN</a:t>
            </a:r>
            <a:r>
              <a:rPr lang="en-US" sz="1400" b="0" dirty="0" smtClean="0">
                <a:solidFill>
                  <a:srgbClr val="FFFFFF"/>
                </a:solidFill>
              </a:rPr>
              <a:t>-based treatment due to contraindications or intolerance</a:t>
            </a:r>
          </a:p>
          <a:p>
            <a:pPr lvl="1">
              <a:spcAft>
                <a:spcPts val="1200"/>
              </a:spcAft>
            </a:pPr>
            <a:r>
              <a:rPr lang="en-US" sz="1400" b="0" dirty="0" smtClean="0">
                <a:solidFill>
                  <a:srgbClr val="FFFFFF"/>
                </a:solidFill>
              </a:rPr>
              <a:t>In ‘real-world’ studies of patients with cirrhosis, the incidence of serious AEs with </a:t>
            </a:r>
            <a:r>
              <a:rPr lang="en-US" sz="1400" b="0" dirty="0" err="1" smtClean="0">
                <a:solidFill>
                  <a:srgbClr val="FFFFFF"/>
                </a:solidFill>
              </a:rPr>
              <a:t>boceprevir</a:t>
            </a:r>
            <a:r>
              <a:rPr lang="en-US" sz="1400" b="0" dirty="0" smtClean="0">
                <a:solidFill>
                  <a:srgbClr val="FFFFFF"/>
                </a:solidFill>
              </a:rPr>
              <a:t> or </a:t>
            </a:r>
            <a:r>
              <a:rPr lang="en-US" sz="1400" b="0" dirty="0" err="1" smtClean="0">
                <a:solidFill>
                  <a:srgbClr val="FFFFFF"/>
                </a:solidFill>
              </a:rPr>
              <a:t>telaprevir</a:t>
            </a:r>
            <a:r>
              <a:rPr lang="en-US" sz="1400" b="0" dirty="0" smtClean="0">
                <a:solidFill>
                  <a:srgbClr val="FFFFFF"/>
                </a:solidFill>
              </a:rPr>
              <a:t> + </a:t>
            </a:r>
            <a:r>
              <a:rPr lang="en-US" sz="1400" b="0" dirty="0" err="1" smtClean="0">
                <a:solidFill>
                  <a:srgbClr val="FFFFFF"/>
                </a:solidFill>
              </a:rPr>
              <a:t>PegIFN</a:t>
            </a:r>
            <a:r>
              <a:rPr lang="en-US" sz="1400" b="0" dirty="0" smtClean="0">
                <a:solidFill>
                  <a:srgbClr val="FFFFFF"/>
                </a:solidFill>
              </a:rPr>
              <a:t>/RBV were higher than in clinical trials</a:t>
            </a:r>
            <a:r>
              <a:rPr lang="en-US" sz="1400" b="0" baseline="30000" dirty="0" smtClean="0">
                <a:solidFill>
                  <a:srgbClr val="FFFFFF"/>
                </a:solidFill>
              </a:rPr>
              <a:t>3,4</a:t>
            </a:r>
            <a:endParaRPr lang="en-GB" sz="1400" b="0" baseline="30000" dirty="0" smtClean="0"/>
          </a:p>
          <a:p>
            <a:pPr>
              <a:spcAft>
                <a:spcPts val="1200"/>
              </a:spcAft>
            </a:pPr>
            <a:r>
              <a:rPr lang="en-GB" sz="1800" b="0" dirty="0" smtClean="0"/>
              <a:t>An IFN-free regimen may be particularly compelling for cirrhotic patients; however, so far most trials have excluded them</a:t>
            </a:r>
          </a:p>
          <a:p>
            <a:pPr>
              <a:spcAft>
                <a:spcPts val="1200"/>
              </a:spcAft>
            </a:pPr>
            <a:r>
              <a:rPr lang="en-GB" sz="1800" b="0" dirty="0" smtClean="0"/>
              <a:t>SOUND-C2 is the largest IFN-free trial performed to date; patients with compensated cirrhosis were included (</a:t>
            </a:r>
            <a:r>
              <a:rPr lang="en-GB" sz="1800" b="0" dirty="0"/>
              <a:t>9</a:t>
            </a:r>
            <a:r>
              <a:rPr lang="en-GB" sz="1800" b="0" dirty="0" smtClean="0"/>
              <a:t>% of total)</a:t>
            </a:r>
          </a:p>
          <a:p>
            <a:pPr>
              <a:spcAft>
                <a:spcPts val="1200"/>
              </a:spcAft>
            </a:pPr>
            <a:r>
              <a:rPr lang="en-GB" sz="1800" b="0" dirty="0"/>
              <a:t>W</a:t>
            </a:r>
            <a:r>
              <a:rPr lang="en-GB" sz="1800" b="0" dirty="0" smtClean="0"/>
              <a:t>e report the efficacy, safety, and PK data from patients with cirrhosis in SOUND-C2</a:t>
            </a:r>
            <a:endParaRPr lang="en-GB" sz="2000" b="0" dirty="0" smtClean="0"/>
          </a:p>
        </p:txBody>
      </p:sp>
      <p:sp>
        <p:nvSpPr>
          <p:cNvPr id="4" name="Rechteck 7"/>
          <p:cNvSpPr>
            <a:spLocks noChangeArrowheads="1"/>
          </p:cNvSpPr>
          <p:nvPr/>
        </p:nvSpPr>
        <p:spPr bwMode="auto">
          <a:xfrm>
            <a:off x="288715" y="6109666"/>
            <a:ext cx="8702885" cy="5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379413">
              <a:tabLst>
                <a:tab pos="3856038" algn="l"/>
                <a:tab pos="4037013" algn="l"/>
              </a:tabLst>
            </a:pPr>
            <a:r>
              <a:rPr lang="en-GB" sz="1050" b="1" dirty="0" smtClean="0">
                <a:solidFill>
                  <a:schemeClr val="bg1"/>
                </a:solidFill>
              </a:rPr>
              <a:t>1. </a:t>
            </a:r>
            <a:r>
              <a:rPr lang="en-GB" sz="1050" b="1" dirty="0" err="1" smtClean="0">
                <a:solidFill>
                  <a:schemeClr val="bg1"/>
                </a:solidFill>
              </a:rPr>
              <a:t>McGivern</a:t>
            </a:r>
            <a:r>
              <a:rPr lang="en-GB" sz="1050" b="1" dirty="0" smtClean="0">
                <a:solidFill>
                  <a:schemeClr val="bg1"/>
                </a:solidFill>
              </a:rPr>
              <a:t> DR, Lemon SM. Oncogene 2011; 30:1969–83;   		2. </a:t>
            </a:r>
            <a:r>
              <a:rPr lang="en-GB" sz="1050" b="1" dirty="0" err="1" smtClean="0">
                <a:solidFill>
                  <a:schemeClr val="bg1"/>
                </a:solidFill>
              </a:rPr>
              <a:t>Dienstag</a:t>
            </a:r>
            <a:r>
              <a:rPr lang="en-GB" sz="1050" b="1" dirty="0" smtClean="0">
                <a:solidFill>
                  <a:schemeClr val="bg1"/>
                </a:solidFill>
              </a:rPr>
              <a:t> JL et al. </a:t>
            </a:r>
            <a:r>
              <a:rPr lang="en-GB" sz="1050" b="1" dirty="0" err="1" smtClean="0">
                <a:solidFill>
                  <a:schemeClr val="bg1"/>
                </a:solidFill>
              </a:rPr>
              <a:t>Hepatology</a:t>
            </a:r>
            <a:r>
              <a:rPr lang="en-GB" sz="1050" b="1" dirty="0" smtClean="0">
                <a:solidFill>
                  <a:schemeClr val="bg1"/>
                </a:solidFill>
              </a:rPr>
              <a:t> 2011; 54:396–405;  </a:t>
            </a:r>
          </a:p>
          <a:p>
            <a:pPr defTabSz="90488"/>
            <a:r>
              <a:rPr lang="en-GB" sz="1050" b="1" dirty="0" smtClean="0">
                <a:solidFill>
                  <a:schemeClr val="bg1"/>
                </a:solidFill>
              </a:rPr>
              <a:t>3. </a:t>
            </a:r>
            <a:r>
              <a:rPr lang="en-GB" sz="1050" b="1" dirty="0" err="1" smtClean="0">
                <a:solidFill>
                  <a:schemeClr val="bg1"/>
                </a:solidFill>
              </a:rPr>
              <a:t>Hézode</a:t>
            </a:r>
            <a:r>
              <a:rPr lang="en-GB" sz="1050" b="1" dirty="0" smtClean="0">
                <a:solidFill>
                  <a:schemeClr val="bg1"/>
                </a:solidFill>
              </a:rPr>
              <a:t> C et al. J </a:t>
            </a:r>
            <a:r>
              <a:rPr lang="en-GB" sz="1050" b="1" dirty="0" err="1" smtClean="0">
                <a:solidFill>
                  <a:schemeClr val="bg1"/>
                </a:solidFill>
              </a:rPr>
              <a:t>Hepatol</a:t>
            </a:r>
            <a:r>
              <a:rPr lang="en-GB" sz="1050" b="1" dirty="0" smtClean="0">
                <a:solidFill>
                  <a:schemeClr val="bg1"/>
                </a:solidFill>
              </a:rPr>
              <a:t> 2012; 56 (</a:t>
            </a:r>
            <a:r>
              <a:rPr lang="en-GB" sz="1050" b="1" dirty="0" err="1">
                <a:solidFill>
                  <a:schemeClr val="bg1"/>
                </a:solidFill>
              </a:rPr>
              <a:t>s</a:t>
            </a:r>
            <a:r>
              <a:rPr lang="en-GB" sz="1050" b="1" dirty="0" err="1" smtClean="0">
                <a:solidFill>
                  <a:schemeClr val="bg1"/>
                </a:solidFill>
              </a:rPr>
              <a:t>uppl</a:t>
            </a:r>
            <a:r>
              <a:rPr lang="en-GB" sz="1050" b="1" dirty="0" smtClean="0">
                <a:solidFill>
                  <a:schemeClr val="bg1"/>
                </a:solidFill>
              </a:rPr>
              <a:t> 2): Abstract 8;  			 4. Martel-</a:t>
            </a:r>
            <a:r>
              <a:rPr lang="en-GB" sz="1050" b="1" dirty="0" err="1" smtClean="0">
                <a:solidFill>
                  <a:schemeClr val="bg1"/>
                </a:solidFill>
              </a:rPr>
              <a:t>LaFerriere</a:t>
            </a:r>
            <a:r>
              <a:rPr lang="en-GB" sz="1050" b="1" dirty="0" smtClean="0">
                <a:solidFill>
                  <a:schemeClr val="bg1"/>
                </a:solidFill>
              </a:rPr>
              <a:t> V et al. J </a:t>
            </a:r>
            <a:r>
              <a:rPr lang="en-GB" sz="1050" b="1" dirty="0" err="1" smtClean="0">
                <a:solidFill>
                  <a:schemeClr val="bg1"/>
                </a:solidFill>
              </a:rPr>
              <a:t>Hepatol</a:t>
            </a:r>
            <a:r>
              <a:rPr lang="en-GB" sz="1050" b="1" dirty="0" smtClean="0">
                <a:solidFill>
                  <a:schemeClr val="bg1"/>
                </a:solidFill>
              </a:rPr>
              <a:t> 2012;56 (</a:t>
            </a:r>
            <a:r>
              <a:rPr lang="en-GB" sz="1050" b="1" dirty="0" err="1" smtClean="0">
                <a:solidFill>
                  <a:schemeClr val="bg1"/>
                </a:solidFill>
              </a:rPr>
              <a:t>suppl</a:t>
            </a:r>
            <a:r>
              <a:rPr lang="en-GB" sz="1050" b="1" dirty="0" smtClean="0">
                <a:solidFill>
                  <a:schemeClr val="bg1"/>
                </a:solidFill>
              </a:rPr>
              <a:t> 2): Abstract 1137</a:t>
            </a:r>
            <a:endParaRPr lang="en-GB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3" name="Rectangle 33"/>
          <p:cNvSpPr>
            <a:spLocks noGrp="1" noChangeArrowheads="1"/>
          </p:cNvSpPr>
          <p:nvPr>
            <p:ph type="title"/>
          </p:nvPr>
        </p:nvSpPr>
        <p:spPr>
          <a:xfrm>
            <a:off x="457200" y="-222913"/>
            <a:ext cx="8229600" cy="1001713"/>
          </a:xfrm>
        </p:spPr>
        <p:txBody>
          <a:bodyPr/>
          <a:lstStyle/>
          <a:p>
            <a:r>
              <a:rPr lang="en-US" dirty="0" smtClean="0"/>
              <a:t>Methods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4946" y="4649503"/>
            <a:ext cx="8705750" cy="113929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marL="292100" indent="-292100">
              <a:spcBef>
                <a:spcPts val="600"/>
              </a:spcBef>
              <a:spcAft>
                <a:spcPct val="0"/>
              </a:spcAft>
            </a:pPr>
            <a:r>
              <a:rPr lang="en-US" sz="1600" b="0" dirty="0"/>
              <a:t>Phase IIb, </a:t>
            </a:r>
            <a:r>
              <a:rPr lang="en-US" sz="1600" b="0" dirty="0" smtClean="0"/>
              <a:t>multicenter, </a:t>
            </a:r>
            <a:r>
              <a:rPr lang="en-US" sz="1600" b="0" dirty="0"/>
              <a:t>open-label, </a:t>
            </a:r>
            <a:r>
              <a:rPr lang="en-US" sz="1600" b="0" dirty="0" smtClean="0"/>
              <a:t>randomized (1:1:1:1:1)</a:t>
            </a:r>
            <a:endParaRPr lang="en-US" sz="1600" b="0" baseline="30000" dirty="0" smtClean="0"/>
          </a:p>
          <a:p>
            <a:pPr marL="292100" lvl="1" indent="-29210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en-US" sz="1600" b="0" dirty="0" smtClean="0"/>
              <a:t>Treatment-naïve patients with chronic HCV GT-1</a:t>
            </a:r>
          </a:p>
          <a:p>
            <a:pPr marL="292100" indent="-292100">
              <a:spcBef>
                <a:spcPts val="600"/>
              </a:spcBef>
              <a:spcAft>
                <a:spcPct val="0"/>
              </a:spcAft>
            </a:pPr>
            <a:r>
              <a:rPr lang="en-US" sz="1600" b="0" dirty="0" smtClean="0"/>
              <a:t>Compensated cirrhosis allowed, </a:t>
            </a:r>
            <a:r>
              <a:rPr lang="en-GB" sz="1600" b="0" dirty="0" smtClean="0"/>
              <a:t>18–75 years of age,</a:t>
            </a:r>
            <a:r>
              <a:rPr lang="en-US" sz="1600" b="0" dirty="0" smtClean="0"/>
              <a:t> HCV RNA &gt;100 000 IU/mL</a:t>
            </a:r>
          </a:p>
          <a:p>
            <a:pPr marL="292100" indent="-292100">
              <a:spcBef>
                <a:spcPts val="600"/>
              </a:spcBef>
              <a:spcAft>
                <a:spcPct val="0"/>
              </a:spcAft>
            </a:pPr>
            <a:r>
              <a:rPr lang="en-US" sz="1600" b="0" dirty="0" smtClean="0"/>
              <a:t>Stopping rule: HCV RNA detectable between Weeks 6 and 8</a:t>
            </a:r>
          </a:p>
          <a:p>
            <a:pPr marL="292100" indent="-292100">
              <a:spcBef>
                <a:spcPts val="600"/>
              </a:spcBef>
              <a:spcAft>
                <a:spcPct val="0"/>
              </a:spcAft>
            </a:pPr>
            <a:r>
              <a:rPr lang="de-DE" sz="1600" b="0" dirty="0" smtClean="0"/>
              <a:t>Primary </a:t>
            </a:r>
            <a:r>
              <a:rPr lang="de-DE" sz="1600" b="0" dirty="0"/>
              <a:t>e</a:t>
            </a:r>
            <a:r>
              <a:rPr lang="de-DE" sz="1600" b="0" dirty="0" smtClean="0"/>
              <a:t>ndpoint: SVR 12 weeks after treatment completion</a:t>
            </a:r>
          </a:p>
        </p:txBody>
      </p:sp>
      <p:sp>
        <p:nvSpPr>
          <p:cNvPr id="44" name="Rechteck 7"/>
          <p:cNvSpPr>
            <a:spLocks noChangeArrowheads="1"/>
          </p:cNvSpPr>
          <p:nvPr/>
        </p:nvSpPr>
        <p:spPr bwMode="auto">
          <a:xfrm>
            <a:off x="68263" y="6179674"/>
            <a:ext cx="8986838" cy="56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1050" b="1" dirty="0" smtClean="0">
                <a:solidFill>
                  <a:schemeClr val="bg1"/>
                </a:solidFill>
              </a:rPr>
              <a:t>RBV dose, 1000 mg/day (&lt;75 kg body weight) or 1200 mg/day (≥75 kg body weight)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012522" y="2371897"/>
            <a:ext cx="2067979" cy="391492"/>
          </a:xfrm>
          <a:prstGeom prst="rect">
            <a:avLst/>
          </a:prstGeom>
          <a:noFill/>
          <a:ln w="6350">
            <a:solidFill>
              <a:srgbClr val="FFFF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950661" y="3397610"/>
            <a:ext cx="2067979" cy="391492"/>
          </a:xfrm>
          <a:prstGeom prst="rect">
            <a:avLst/>
          </a:prstGeom>
          <a:noFill/>
          <a:ln w="6350">
            <a:solidFill>
              <a:srgbClr val="FFFF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50661" y="2884940"/>
            <a:ext cx="2067979" cy="391492"/>
          </a:xfrm>
          <a:prstGeom prst="rect">
            <a:avLst/>
          </a:prstGeom>
          <a:noFill/>
          <a:ln w="6350">
            <a:solidFill>
              <a:srgbClr val="FFFF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500378" y="2939920"/>
            <a:ext cx="1043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Follow-</a:t>
            </a:r>
            <a:r>
              <a:rPr lang="de-DE" sz="1400" dirty="0">
                <a:solidFill>
                  <a:schemeClr val="bg1"/>
                </a:solidFill>
              </a:rPr>
              <a:t>u</a:t>
            </a:r>
            <a:r>
              <a:rPr lang="de-DE" sz="1400" dirty="0" smtClean="0">
                <a:solidFill>
                  <a:schemeClr val="bg1"/>
                </a:solidFill>
              </a:rPr>
              <a:t>p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50661" y="1853509"/>
            <a:ext cx="2067979" cy="391492"/>
          </a:xfrm>
          <a:prstGeom prst="rect">
            <a:avLst/>
          </a:prstGeom>
          <a:noFill/>
          <a:ln w="6350">
            <a:solidFill>
              <a:srgbClr val="FFFF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12542" y="1347821"/>
            <a:ext cx="2067979" cy="391492"/>
          </a:xfrm>
          <a:prstGeom prst="rect">
            <a:avLst/>
          </a:prstGeom>
          <a:noFill/>
          <a:ln w="6350">
            <a:solidFill>
              <a:srgbClr val="FFFF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872667" y="1347821"/>
            <a:ext cx="2048742" cy="391492"/>
          </a:xfrm>
          <a:prstGeom prst="rect">
            <a:avLst/>
          </a:prstGeom>
          <a:solidFill>
            <a:srgbClr val="FF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Faldaprevir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120 </a:t>
            </a:r>
            <a:r>
              <a:rPr lang="en-GB" sz="1100" b="1" kern="0" dirty="0">
                <a:latin typeface="Arial" pitchFamily="34" charset="0"/>
                <a:cs typeface="Arial" pitchFamily="34" charset="0"/>
              </a:rPr>
              <a:t>mg </a:t>
            </a:r>
            <a:r>
              <a:rPr lang="en-GB" sz="11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QD</a:t>
            </a:r>
            <a:r>
              <a:rPr lang="en-GB" sz="1100" b="1" kern="0" dirty="0">
                <a:latin typeface="Arial" pitchFamily="34" charset="0"/>
                <a:cs typeface="Arial" pitchFamily="34" charset="0"/>
              </a:rPr>
              <a:t> +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BI 207127 600 mg </a:t>
            </a:r>
            <a:r>
              <a:rPr kumimoji="0" lang="en-GB" sz="1200" b="1" i="0" u="sng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TID</a:t>
            </a:r>
            <a:r>
              <a:rPr kumimoji="0" lang="en-GB" sz="11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+ 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RBV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872668" y="1853509"/>
            <a:ext cx="4107854" cy="391492"/>
          </a:xfrm>
          <a:prstGeom prst="rect">
            <a:avLst/>
          </a:prstGeom>
          <a:solidFill>
            <a:srgbClr val="FF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Faldaprevir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120 </a:t>
            </a:r>
            <a:r>
              <a:rPr lang="en-GB" sz="1100" b="1" kern="0" dirty="0">
                <a:latin typeface="Arial" pitchFamily="34" charset="0"/>
                <a:cs typeface="Arial" pitchFamily="34" charset="0"/>
              </a:rPr>
              <a:t>mg </a:t>
            </a:r>
            <a:r>
              <a:rPr lang="en-GB" sz="11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QD</a:t>
            </a:r>
            <a:r>
              <a:rPr lang="en-GB" sz="1100" b="1" kern="0" dirty="0">
                <a:latin typeface="Arial" pitchFamily="34" charset="0"/>
                <a:cs typeface="Arial" pitchFamily="34" charset="0"/>
              </a:rPr>
              <a:t> + BI 207127 </a:t>
            </a:r>
            <a:r>
              <a:rPr kumimoji="0" lang="en-GB" sz="11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600 mg </a:t>
            </a:r>
            <a:r>
              <a:rPr kumimoji="0" lang="en-GB" sz="1200" b="1" i="0" u="sng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TID</a:t>
            </a:r>
            <a:r>
              <a:rPr kumimoji="0" lang="en-GB" sz="11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+ RBV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872668" y="2371897"/>
            <a:ext cx="6161041" cy="391492"/>
          </a:xfrm>
          <a:prstGeom prst="rect">
            <a:avLst/>
          </a:prstGeom>
          <a:solidFill>
            <a:srgbClr val="FF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193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Faldaprevir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193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120 </a:t>
            </a:r>
            <a:r>
              <a:rPr lang="en-GB" sz="1100" b="1" kern="0" dirty="0">
                <a:latin typeface="Arial" pitchFamily="34" charset="0"/>
                <a:cs typeface="Arial" pitchFamily="34" charset="0"/>
              </a:rPr>
              <a:t>mg </a:t>
            </a:r>
            <a:r>
              <a:rPr lang="en-GB" sz="11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QD</a:t>
            </a:r>
            <a:r>
              <a:rPr lang="en-GB" sz="1100" b="1" kern="0" dirty="0">
                <a:latin typeface="Arial" pitchFamily="34" charset="0"/>
                <a:cs typeface="Arial" pitchFamily="34" charset="0"/>
              </a:rPr>
              <a:t> + BI 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207127 600 mg </a:t>
            </a:r>
            <a:r>
              <a:rPr kumimoji="0" lang="en-GB" sz="1200" b="1" i="0" u="sng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TID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+ RBV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872668" y="2884940"/>
            <a:ext cx="4107854" cy="391492"/>
          </a:xfrm>
          <a:prstGeom prst="rect">
            <a:avLst/>
          </a:prstGeom>
          <a:solidFill>
            <a:srgbClr val="00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Faldaprevir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120 mg </a:t>
            </a:r>
            <a:r>
              <a:rPr lang="en-GB" sz="1100" b="1" kern="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QD</a:t>
            </a:r>
            <a:r>
              <a:rPr lang="en-GB" sz="1100" b="1" kern="0" dirty="0">
                <a:latin typeface="Arial" pitchFamily="34" charset="0"/>
                <a:cs typeface="Arial" pitchFamily="34" charset="0"/>
              </a:rPr>
              <a:t> + BI 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207127 </a:t>
            </a:r>
            <a:r>
              <a:rPr lang="en-GB" sz="1100" b="1" kern="0" dirty="0" smtClean="0">
                <a:latin typeface="Arial" pitchFamily="34" charset="0"/>
                <a:cs typeface="Arial" pitchFamily="34" charset="0"/>
              </a:rPr>
              <a:t>600 mg </a:t>
            </a:r>
            <a:r>
              <a:rPr kumimoji="0" lang="en-GB" sz="1200" b="1" i="0" u="sng" strike="noStrike" kern="0" cap="none" spc="0" normalizeH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BID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+ RBV</a:t>
            </a:r>
          </a:p>
        </p:txBody>
      </p:sp>
      <p:sp>
        <p:nvSpPr>
          <p:cNvPr id="54" name="Rectangle 11"/>
          <p:cNvSpPr>
            <a:spLocks noChangeArrowheads="1"/>
          </p:cNvSpPr>
          <p:nvPr/>
        </p:nvSpPr>
        <p:spPr bwMode="auto">
          <a:xfrm>
            <a:off x="872668" y="3397611"/>
            <a:ext cx="4107854" cy="391491"/>
          </a:xfrm>
          <a:prstGeom prst="rect">
            <a:avLst/>
          </a:prstGeom>
          <a:solidFill>
            <a:srgbClr val="00B0F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Faldaprevir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120 </a:t>
            </a:r>
            <a:r>
              <a:rPr kumimoji="0" lang="en-GB" sz="1100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mg </a:t>
            </a:r>
            <a:r>
              <a:rPr lang="en-GB" sz="11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QD</a:t>
            </a:r>
            <a:r>
              <a:rPr kumimoji="0" lang="en-GB" sz="1100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+ BI 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207127 </a:t>
            </a:r>
            <a:r>
              <a:rPr lang="en-GB" sz="1100" b="1" kern="0" dirty="0" smtClean="0">
                <a:latin typeface="Arial" pitchFamily="34" charset="0"/>
                <a:cs typeface="Arial" pitchFamily="34" charset="0"/>
              </a:rPr>
              <a:t>600 mg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2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</a:t>
            </a:r>
            <a:r>
              <a:rPr kumimoji="0" lang="en-GB" sz="1200" b="1" i="0" u="sng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ID</a:t>
            </a:r>
            <a:r>
              <a:rPr kumimoji="0" lang="en-GB" sz="11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,</a:t>
            </a:r>
            <a:r>
              <a:rPr kumimoji="0" lang="en-GB" sz="11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no RBV</a:t>
            </a:r>
          </a:p>
        </p:txBody>
      </p:sp>
      <p:sp>
        <p:nvSpPr>
          <p:cNvPr id="55" name="Line 16"/>
          <p:cNvSpPr>
            <a:spLocks noChangeShapeType="1"/>
          </p:cNvSpPr>
          <p:nvPr/>
        </p:nvSpPr>
        <p:spPr bwMode="auto">
          <a:xfrm>
            <a:off x="859335" y="3925805"/>
            <a:ext cx="8221166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Line 17"/>
          <p:cNvSpPr>
            <a:spLocks noChangeShapeType="1"/>
          </p:cNvSpPr>
          <p:nvPr/>
        </p:nvSpPr>
        <p:spPr bwMode="auto">
          <a:xfrm>
            <a:off x="2921410" y="3925805"/>
            <a:ext cx="0" cy="1113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AutoShape 18"/>
          <p:cNvCxnSpPr>
            <a:cxnSpLocks noChangeShapeType="1"/>
            <a:stCxn id="54" idx="1"/>
            <a:endCxn id="50" idx="1"/>
          </p:cNvCxnSpPr>
          <p:nvPr/>
        </p:nvCxnSpPr>
        <p:spPr bwMode="auto">
          <a:xfrm rot="10800000">
            <a:off x="872668" y="1543568"/>
            <a:ext cx="1" cy="2049790"/>
          </a:xfrm>
          <a:prstGeom prst="bentConnector3">
            <a:avLst>
              <a:gd name="adj1" fmla="val 22860100000"/>
            </a:avLst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</p:cxnSp>
      <p:cxnSp>
        <p:nvCxnSpPr>
          <p:cNvPr id="58" name="AutoShape 19"/>
          <p:cNvCxnSpPr>
            <a:cxnSpLocks noChangeShapeType="1"/>
            <a:stCxn id="53" idx="1"/>
            <a:endCxn id="51" idx="1"/>
          </p:cNvCxnSpPr>
          <p:nvPr/>
        </p:nvCxnSpPr>
        <p:spPr bwMode="auto">
          <a:xfrm rot="10800000">
            <a:off x="872668" y="2049256"/>
            <a:ext cx="12700" cy="1031431"/>
          </a:xfrm>
          <a:prstGeom prst="bentConnector3">
            <a:avLst>
              <a:gd name="adj1" fmla="val 1800000"/>
            </a:avLst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</p:cxnSp>
      <p:cxnSp>
        <p:nvCxnSpPr>
          <p:cNvPr id="59" name="AutoShape 20"/>
          <p:cNvCxnSpPr>
            <a:cxnSpLocks noChangeShapeType="1"/>
            <a:stCxn id="54" idx="1"/>
            <a:endCxn id="52" idx="1"/>
          </p:cNvCxnSpPr>
          <p:nvPr/>
        </p:nvCxnSpPr>
        <p:spPr bwMode="auto">
          <a:xfrm rot="10800000">
            <a:off x="872668" y="2567643"/>
            <a:ext cx="1436" cy="1025714"/>
          </a:xfrm>
          <a:prstGeom prst="bentConnector3">
            <a:avLst>
              <a:gd name="adj1" fmla="val 14395466"/>
            </a:avLst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</p:cxnSp>
      <p:sp>
        <p:nvSpPr>
          <p:cNvPr id="60" name="Line 21"/>
          <p:cNvSpPr>
            <a:spLocks noChangeShapeType="1"/>
          </p:cNvSpPr>
          <p:nvPr/>
        </p:nvSpPr>
        <p:spPr bwMode="auto">
          <a:xfrm>
            <a:off x="875019" y="3920691"/>
            <a:ext cx="0" cy="1113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Line 27"/>
          <p:cNvSpPr>
            <a:spLocks noChangeShapeType="1"/>
          </p:cNvSpPr>
          <p:nvPr/>
        </p:nvSpPr>
        <p:spPr bwMode="auto">
          <a:xfrm>
            <a:off x="7033708" y="3938505"/>
            <a:ext cx="0" cy="1113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>
            <a:off x="4980522" y="3925805"/>
            <a:ext cx="0" cy="1113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12"/>
          <p:cNvSpPr>
            <a:spLocks noChangeArrowheads="1"/>
          </p:cNvSpPr>
          <p:nvPr/>
        </p:nvSpPr>
        <p:spPr bwMode="auto">
          <a:xfrm>
            <a:off x="-23843" y="1280176"/>
            <a:ext cx="663506" cy="252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(n=81)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(n=80)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(n=77)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(n=78)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(n=46)</a:t>
            </a:r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>
            <a:off x="509729" y="3988864"/>
            <a:ext cx="71787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81150" algn="ctr"/>
                <a:tab pos="2484438" algn="ctr"/>
                <a:tab pos="4694238" algn="ctr"/>
                <a:tab pos="6896100" algn="ctr"/>
              </a:tabLst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Day 1	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           Week 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16                   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Week 28     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Week 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62260" y="1395446"/>
            <a:ext cx="1043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Follow-</a:t>
            </a:r>
            <a:r>
              <a:rPr lang="de-DE" sz="1400" dirty="0">
                <a:solidFill>
                  <a:schemeClr val="bg1"/>
                </a:solidFill>
              </a:rPr>
              <a:t>u</a:t>
            </a:r>
            <a:r>
              <a:rPr lang="de-DE" sz="1400" dirty="0" smtClean="0">
                <a:solidFill>
                  <a:schemeClr val="bg1"/>
                </a:solidFill>
              </a:rPr>
              <a:t>p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00378" y="1901134"/>
            <a:ext cx="1043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Follow-</a:t>
            </a:r>
            <a:r>
              <a:rPr lang="de-DE" sz="1400" dirty="0">
                <a:solidFill>
                  <a:schemeClr val="bg1"/>
                </a:solidFill>
              </a:rPr>
              <a:t>u</a:t>
            </a:r>
            <a:r>
              <a:rPr lang="de-DE" sz="1400" dirty="0" smtClean="0">
                <a:solidFill>
                  <a:schemeClr val="bg1"/>
                </a:solidFill>
              </a:rPr>
              <a:t>p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00378" y="3445235"/>
            <a:ext cx="1043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Follow-up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62240" y="2419522"/>
            <a:ext cx="1043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Follow-</a:t>
            </a:r>
            <a:r>
              <a:rPr lang="de-DE" sz="1400" dirty="0">
                <a:solidFill>
                  <a:schemeClr val="bg1"/>
                </a:solidFill>
              </a:rPr>
              <a:t>u</a:t>
            </a:r>
            <a:r>
              <a:rPr lang="de-DE" sz="1400" dirty="0" smtClean="0">
                <a:solidFill>
                  <a:schemeClr val="bg1"/>
                </a:solidFill>
              </a:rPr>
              <a:t>p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2" name="Group 36"/>
          <p:cNvGrpSpPr/>
          <p:nvPr/>
        </p:nvGrpSpPr>
        <p:grpSpPr>
          <a:xfrm>
            <a:off x="-23843" y="1003177"/>
            <a:ext cx="1634302" cy="2804427"/>
            <a:chOff x="-23843" y="730217"/>
            <a:chExt cx="1634302" cy="2804427"/>
          </a:xfrm>
        </p:grpSpPr>
        <p:sp>
          <p:nvSpPr>
            <p:cNvPr id="34" name="TextBox 33"/>
            <p:cNvSpPr txBox="1"/>
            <p:nvPr/>
          </p:nvSpPr>
          <p:spPr>
            <a:xfrm>
              <a:off x="68263" y="730217"/>
              <a:ext cx="15421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rgbClr val="FFFF00"/>
                  </a:solidFill>
                </a:rPr>
                <a:t>No. with cirrhosis</a:t>
              </a:r>
              <a:endParaRPr lang="en-GB" b="1" dirty="0">
                <a:solidFill>
                  <a:srgbClr val="FFFF00"/>
                </a:solidFill>
              </a:endParaRPr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-23843" y="1004721"/>
              <a:ext cx="663506" cy="2529923"/>
            </a:xfrm>
            <a:prstGeom prst="rect">
              <a:avLst/>
            </a:prstGeom>
            <a:gradFill>
              <a:gsLst>
                <a:gs pos="40000">
                  <a:srgbClr val="002060"/>
                </a:gs>
                <a:gs pos="79000">
                  <a:srgbClr val="004F9E"/>
                </a:gs>
              </a:gsLst>
              <a:lin ang="5400000" scaled="0"/>
            </a:gradFill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8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n=9)</a:t>
              </a: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8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n=7)</a:t>
              </a: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8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n=5)</a:t>
              </a: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8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n=9)</a:t>
              </a: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8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en-GB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n=3)</a:t>
              </a: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2115"/>
            <a:ext cx="8229600" cy="1001713"/>
          </a:xfrm>
        </p:spPr>
        <p:txBody>
          <a:bodyPr/>
          <a:lstStyle/>
          <a:p>
            <a:r>
              <a:rPr lang="en-US" dirty="0" smtClean="0"/>
              <a:t>Analysis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GB" sz="2400" b="0" dirty="0" smtClean="0"/>
              <a:t>Overall, 362 patients were randomized to treatment in the SOUND-C2 trial</a:t>
            </a:r>
          </a:p>
          <a:p>
            <a:pPr lvl="1" eaLnBrk="1" hangingPunct="1">
              <a:lnSpc>
                <a:spcPct val="90000"/>
              </a:lnSpc>
              <a:spcAft>
                <a:spcPts val="1800"/>
              </a:spcAft>
            </a:pPr>
            <a:r>
              <a:rPr lang="en-GB" sz="2000" b="0" dirty="0" smtClean="0"/>
              <a:t>33 (9%) had liver cirrhosis (liver biopsy or </a:t>
            </a:r>
            <a:r>
              <a:rPr lang="en-GB" sz="2000" b="0" dirty="0" err="1"/>
              <a:t>F</a:t>
            </a:r>
            <a:r>
              <a:rPr lang="en-GB" sz="2000" b="0" dirty="0" err="1" smtClean="0"/>
              <a:t>ibroscan</a:t>
            </a:r>
            <a:r>
              <a:rPr lang="en-GB" sz="2000" b="0" dirty="0" smtClean="0"/>
              <a:t>)</a:t>
            </a: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GB" sz="2400" b="0" dirty="0" smtClean="0"/>
              <a:t>This is a </a:t>
            </a:r>
            <a:r>
              <a:rPr lang="en-GB" sz="2400" b="0" dirty="0" err="1" smtClean="0"/>
              <a:t>subanalysis</a:t>
            </a:r>
            <a:r>
              <a:rPr lang="en-GB" sz="2400" b="0" dirty="0" smtClean="0"/>
              <a:t> to characterize the efficacy and safety of </a:t>
            </a:r>
            <a:r>
              <a:rPr lang="en-GB" sz="2400" b="0" dirty="0" err="1" smtClean="0"/>
              <a:t>faldaprevir</a:t>
            </a:r>
            <a:r>
              <a:rPr lang="en-GB" sz="2400" b="0" dirty="0" smtClean="0"/>
              <a:t> + BI 207127 +/- RBV in patients with compensated cirrhosis</a:t>
            </a: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GB" sz="2400" b="0" dirty="0" smtClean="0"/>
              <a:t>Data from patients who received BI 207127 </a:t>
            </a:r>
            <a:r>
              <a:rPr lang="en-GB" sz="2400" b="0" dirty="0"/>
              <a:t>TID </a:t>
            </a:r>
            <a:r>
              <a:rPr lang="en-GB" sz="2400" b="0" dirty="0" smtClean="0"/>
              <a:t>+ RBV (TID16W, TID28W, and TID40W) were pooled for the safety and efficacy analyses due to the small number of cirrhotic patients in these arms</a:t>
            </a: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endParaRPr lang="en-GB" sz="1400" dirty="0" smtClean="0"/>
          </a:p>
          <a:p>
            <a:pPr eaLnBrk="1" hangingPunct="1">
              <a:lnSpc>
                <a:spcPct val="90000"/>
              </a:lnSpc>
              <a:spcAft>
                <a:spcPts val="1800"/>
              </a:spcAft>
              <a:buNone/>
            </a:pPr>
            <a:endParaRPr lang="en-GB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5763"/>
            <a:ext cx="8229600" cy="1001713"/>
          </a:xfrm>
        </p:spPr>
        <p:txBody>
          <a:bodyPr/>
          <a:lstStyle/>
          <a:p>
            <a:r>
              <a:rPr lang="en-US" sz="2600" dirty="0" smtClean="0"/>
              <a:t>Baseline characteristics in patients with cirrhosis</a:t>
            </a:r>
            <a:endParaRPr lang="en-GB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668853013"/>
              </p:ext>
            </p:extLst>
          </p:nvPr>
        </p:nvGraphicFramePr>
        <p:xfrm>
          <a:off x="372530" y="1123909"/>
          <a:ext cx="8372901" cy="5385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2571"/>
                <a:gridCol w="1680110"/>
                <a:gridCol w="1680110"/>
                <a:gridCol w="1680110"/>
              </a:tblGrid>
              <a:tr h="629211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TID</a:t>
                      </a:r>
                      <a:r>
                        <a:rPr lang="en-GB" sz="1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16, 28, &amp; 40W</a:t>
                      </a:r>
                    </a:p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bg1"/>
                          </a:solidFill>
                        </a:rPr>
                        <a:t>(n=21)</a:t>
                      </a:r>
                      <a:endParaRPr lang="en-GB" sz="1400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BID28W </a:t>
                      </a:r>
                      <a:br>
                        <a:rPr lang="en-GB" sz="14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(n=9)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TID28W-NR</a:t>
                      </a:r>
                    </a:p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bg1"/>
                          </a:solidFill>
                        </a:rPr>
                        <a:t>(n=3)</a:t>
                      </a:r>
                      <a:endParaRPr lang="en-GB" sz="1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2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Male, n (%)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12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(57)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7 (78)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2 (67)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2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White, n (%)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20 (95)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9 (100)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3 (100)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2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Age (years), median (IQR)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53 (45–57)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49 (47–54)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51 (41–57)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Body mass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index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(kg/m</a:t>
                      </a:r>
                      <a:r>
                        <a:rPr lang="en-GB" sz="1400" baseline="30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),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median (IQR)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(25–30)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26 (25–28)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31 (27–34)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298">
                <a:tc>
                  <a:txBody>
                    <a:bodyPr/>
                    <a:lstStyle/>
                    <a:p>
                      <a:pPr>
                        <a:tabLst>
                          <a:tab pos="273050" algn="l"/>
                        </a:tabLst>
                      </a:pP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HCV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-1 subtype, n (%)</a:t>
                      </a:r>
                    </a:p>
                    <a:p>
                      <a:pPr>
                        <a:tabLst>
                          <a:tab pos="2730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1a</a:t>
                      </a:r>
                    </a:p>
                    <a:p>
                      <a:pPr>
                        <a:tabLst>
                          <a:tab pos="2730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 1b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7 (33)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14 (67)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4 (44)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5 (56)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3 (100)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24">
                <a:tc>
                  <a:txBody>
                    <a:bodyPr/>
                    <a:lstStyle/>
                    <a:p>
                      <a:pPr>
                        <a:tabLst>
                          <a:tab pos="273050" algn="l"/>
                        </a:tabLst>
                      </a:pP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IL28B CC, n (%)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4 (19)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2 (22)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 (33)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211">
                <a:tc>
                  <a:txBody>
                    <a:bodyPr/>
                    <a:lstStyle/>
                    <a:p>
                      <a:pPr>
                        <a:tabLst>
                          <a:tab pos="2730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Baseline HCV RNA, n (%)</a:t>
                      </a:r>
                      <a:endParaRPr lang="en-GB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tabLst>
                          <a:tab pos="273050" algn="l"/>
                        </a:tabLst>
                      </a:pP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≥800 000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IU/mL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17 (81)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7 (78)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3 (100)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Elastography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kPa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), median (IQR)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16 (14–22)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18 (14–21)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17 (14–30)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l"/>
                        </a:tabLst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Platelet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count (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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en-GB" sz="1400" baseline="300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/L), median (IQR)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173 (150–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208)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188 (162–228)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185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(149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–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205)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24">
                <a:tc>
                  <a:txBody>
                    <a:bodyPr/>
                    <a:lstStyle/>
                    <a:p>
                      <a:pPr>
                        <a:tabLst>
                          <a:tab pos="273050" algn="l"/>
                        </a:tabLs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Total bilirubin (U/L), median (IQR)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9.1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(8.4–14.4)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9.1 (9.1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–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11.7)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13.7 (10.4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–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17.0)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2862"/>
            <a:ext cx="8229600" cy="597672"/>
          </a:xfrm>
        </p:spPr>
        <p:txBody>
          <a:bodyPr/>
          <a:lstStyle/>
          <a:p>
            <a:r>
              <a:rPr lang="en-US" dirty="0" smtClean="0"/>
              <a:t>SVR</a:t>
            </a:r>
            <a:r>
              <a:rPr lang="en-US" baseline="-25000" dirty="0" smtClean="0"/>
              <a:t>12</a:t>
            </a:r>
            <a:r>
              <a:rPr lang="en-US" dirty="0" smtClean="0"/>
              <a:t>: cirrhosis vs. no cirrhosis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157191" y="812172"/>
            <a:ext cx="8491566" cy="4640574"/>
            <a:chOff x="-376266" y="1240797"/>
            <a:chExt cx="8491566" cy="4640574"/>
          </a:xfrm>
        </p:grpSpPr>
        <p:graphicFrame>
          <p:nvGraphicFramePr>
            <p:cNvPr id="1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4926398"/>
                </p:ext>
              </p:extLst>
            </p:nvPr>
          </p:nvGraphicFramePr>
          <p:xfrm>
            <a:off x="606421" y="1240797"/>
            <a:ext cx="7508879" cy="41961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1838326" y="5029090"/>
              <a:ext cx="13681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TID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16, 28, &amp; 40</a:t>
              </a:r>
              <a:endParaRPr lang="en-US" sz="1600" baseline="30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69139" y="5009644"/>
              <a:ext cx="7647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BID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28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+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45009" y="5038219"/>
              <a:ext cx="7647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TID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28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-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-376266" y="5078074"/>
              <a:ext cx="1973517" cy="803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10000"/>
                </a:lnSpc>
              </a:pPr>
              <a:r>
                <a:rPr lang="en-US" sz="1400" b="1" dirty="0" smtClean="0">
                  <a:solidFill>
                    <a:schemeClr val="bg1"/>
                  </a:solidFill>
                </a:rPr>
                <a:t>BI 207127</a:t>
              </a:r>
              <a:r>
                <a:rPr lang="en-US" sz="1400" dirty="0" smtClean="0">
                  <a:solidFill>
                    <a:schemeClr val="bg1"/>
                  </a:solidFill>
                </a:rPr>
                <a:t> dosing</a:t>
              </a:r>
            </a:p>
            <a:p>
              <a:pPr algn="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</a:rPr>
                <a:t>Duration (weeks)</a:t>
              </a:r>
            </a:p>
            <a:p>
              <a:pPr algn="r">
                <a:lnSpc>
                  <a:spcPct val="110000"/>
                </a:lnSpc>
              </a:pPr>
              <a:r>
                <a:rPr lang="en-US" sz="1400" dirty="0" smtClean="0">
                  <a:solidFill>
                    <a:schemeClr val="bg1"/>
                  </a:solidFill>
                </a:rPr>
                <a:t>RBV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78205" y="4538091"/>
              <a:ext cx="83127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 smtClean="0"/>
                <a:t>1/3</a:t>
              </a:r>
              <a:endParaRPr lang="en-GB" sz="13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04380" y="4536602"/>
              <a:ext cx="83127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 smtClean="0"/>
                <a:t>6/9</a:t>
              </a:r>
              <a:endParaRPr lang="en-GB" sz="13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40051" y="4535113"/>
              <a:ext cx="83127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 smtClean="0"/>
                <a:t>11/21</a:t>
              </a:r>
              <a:endParaRPr lang="en-GB" sz="13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60273" y="4537385"/>
              <a:ext cx="83127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 smtClean="0"/>
                <a:t>124/217</a:t>
              </a:r>
              <a:endParaRPr lang="en-GB" sz="13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77283" y="4521465"/>
              <a:ext cx="83127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 smtClean="0"/>
                <a:t>48/69</a:t>
              </a:r>
              <a:endParaRPr lang="en-GB" sz="13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49229" y="4540363"/>
              <a:ext cx="83127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 smtClean="0"/>
                <a:t>17/43</a:t>
              </a:r>
              <a:endParaRPr lang="en-GB" sz="13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11326" y="4843410"/>
              <a:ext cx="9261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FF00"/>
                  </a:solidFill>
                </a:rPr>
                <a:t>Cirrhosis</a:t>
              </a:r>
              <a:endParaRPr lang="en-GB" sz="1200" b="1" dirty="0">
                <a:solidFill>
                  <a:srgbClr val="FFFF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94203" y="4839934"/>
              <a:ext cx="12983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FF00"/>
                  </a:solidFill>
                </a:rPr>
                <a:t>No cirrhosis</a:t>
              </a:r>
              <a:endParaRPr lang="en-GB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30073" y="5790679"/>
            <a:ext cx="815672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 smtClean="0">
                <a:solidFill>
                  <a:schemeClr val="bg1"/>
                </a:solidFill>
              </a:rPr>
              <a:t>The presence of cirrhosis did not significantly influence </a:t>
            </a:r>
            <a:r>
              <a:rPr lang="en-GB" sz="1700" dirty="0">
                <a:solidFill>
                  <a:schemeClr val="bg1"/>
                </a:solidFill>
              </a:rPr>
              <a:t>the </a:t>
            </a:r>
            <a:r>
              <a:rPr lang="en-GB" sz="1700" dirty="0" smtClean="0">
                <a:solidFill>
                  <a:schemeClr val="bg1"/>
                </a:solidFill>
              </a:rPr>
              <a:t>achievement of SVR</a:t>
            </a:r>
            <a:r>
              <a:rPr lang="en-GB" sz="1700" baseline="-25000" dirty="0" smtClean="0">
                <a:solidFill>
                  <a:schemeClr val="bg1"/>
                </a:solidFill>
              </a:rPr>
              <a:t>12</a:t>
            </a:r>
            <a:r>
              <a:rPr lang="en-GB" sz="1700" dirty="0" smtClean="0">
                <a:solidFill>
                  <a:schemeClr val="bg1"/>
                </a:solidFill>
              </a:rPr>
              <a:t> in </a:t>
            </a:r>
            <a:r>
              <a:rPr lang="en-GB" sz="1700" dirty="0" err="1" smtClean="0">
                <a:solidFill>
                  <a:schemeClr val="bg1"/>
                </a:solidFill>
              </a:rPr>
              <a:t>univariate</a:t>
            </a:r>
            <a:r>
              <a:rPr lang="en-GB" sz="1700" dirty="0" smtClean="0">
                <a:solidFill>
                  <a:schemeClr val="bg1"/>
                </a:solidFill>
              </a:rPr>
              <a:t> regression analysis (odds ratio 0.84; p=0.66)</a:t>
            </a:r>
            <a:endParaRPr lang="en-GB" sz="1700" dirty="0">
              <a:solidFill>
                <a:schemeClr val="bg1"/>
              </a:solidFill>
            </a:endParaRPr>
          </a:p>
        </p:txBody>
      </p:sp>
      <p:sp>
        <p:nvSpPr>
          <p:cNvPr id="30" name="TextBox 22"/>
          <p:cNvSpPr txBox="1"/>
          <p:nvPr/>
        </p:nvSpPr>
        <p:spPr>
          <a:xfrm>
            <a:off x="4114881" y="4423246"/>
            <a:ext cx="926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FF00"/>
                </a:solidFill>
              </a:rPr>
              <a:t>Cirrhosis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4797758" y="4419770"/>
            <a:ext cx="1298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FF00"/>
                </a:solidFill>
              </a:rPr>
              <a:t>No cirrhosis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32" name="TextBox 22"/>
          <p:cNvSpPr txBox="1"/>
          <p:nvPr/>
        </p:nvSpPr>
        <p:spPr>
          <a:xfrm>
            <a:off x="6273966" y="4414779"/>
            <a:ext cx="926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FF00"/>
                </a:solidFill>
              </a:rPr>
              <a:t>Cirrhosis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33" name="TextBox 23"/>
          <p:cNvSpPr txBox="1"/>
          <p:nvPr/>
        </p:nvSpPr>
        <p:spPr>
          <a:xfrm>
            <a:off x="6956843" y="4411303"/>
            <a:ext cx="1298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FF00"/>
                </a:solidFill>
              </a:rPr>
              <a:t>No cirrhosis</a:t>
            </a:r>
            <a:endParaRPr lang="en-GB" sz="1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1400589"/>
              </p:ext>
            </p:extLst>
          </p:nvPr>
        </p:nvGraphicFramePr>
        <p:xfrm>
          <a:off x="704850" y="1759541"/>
          <a:ext cx="8162925" cy="406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1964"/>
            <a:ext cx="8229600" cy="1001713"/>
          </a:xfrm>
        </p:spPr>
        <p:txBody>
          <a:bodyPr/>
          <a:lstStyle/>
          <a:p>
            <a:r>
              <a:rPr lang="en-US" dirty="0" smtClean="0"/>
              <a:t>SVR</a:t>
            </a:r>
            <a:r>
              <a:rPr lang="en-US" baseline="-25000" dirty="0" smtClean="0"/>
              <a:t>12</a:t>
            </a:r>
            <a:r>
              <a:rPr lang="en-US" dirty="0" smtClean="0"/>
              <a:t> rates by HCV-1 subtype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20326" y="1278815"/>
            <a:ext cx="3420794" cy="346454"/>
            <a:chOff x="2611716" y="1557130"/>
            <a:chExt cx="3420794" cy="346454"/>
          </a:xfrm>
        </p:grpSpPr>
        <p:sp>
          <p:nvSpPr>
            <p:cNvPr id="23" name="Rectangle 22"/>
            <p:cNvSpPr/>
            <p:nvPr/>
          </p:nvSpPr>
          <p:spPr>
            <a:xfrm>
              <a:off x="2611716" y="1626307"/>
              <a:ext cx="216000" cy="216000"/>
            </a:xfrm>
            <a:prstGeom prst="rect">
              <a:avLst/>
            </a:prstGeom>
            <a:pattFill prst="wdUpDiag">
              <a:fgClr>
                <a:schemeClr val="bg1"/>
              </a:fgClr>
              <a:bgClr>
                <a:schemeClr val="tx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15621" y="1565030"/>
              <a:ext cx="17631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GT-1a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802912" y="1618407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191010" y="1557130"/>
              <a:ext cx="1841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GT-1b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94125" y="5738519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b="1" dirty="0" smtClean="0">
                <a:solidFill>
                  <a:schemeClr val="bg1"/>
                </a:solidFill>
              </a:rPr>
              <a:t>BI 207127 dosing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Duration (weeks)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RBV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660809" y="5738519"/>
            <a:ext cx="1021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16, 28, &amp; 40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34809" y="5738519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BID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33853" y="5738519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-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232950" y="5738519"/>
            <a:ext cx="1021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16, 28, &amp; 40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706950" y="5738519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BID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14158" y="5738519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-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543505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3/7</a:t>
            </a:r>
            <a:endParaRPr lang="en-GB" sz="11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029631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8/14</a:t>
            </a:r>
            <a:endParaRPr lang="en-GB" sz="11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2711868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2/4</a:t>
            </a:r>
            <a:endParaRPr lang="en-GB" sz="11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193686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4/5</a:t>
            </a:r>
            <a:endParaRPr lang="en-GB" sz="11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4368536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1/3</a:t>
            </a:r>
            <a:endParaRPr lang="en-GB" sz="11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3861775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chemeClr val="bg1"/>
                </a:solidFill>
              </a:rPr>
              <a:t>0/0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083792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40/93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5610738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84/124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6284811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11/26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766629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37/4</a:t>
            </a:r>
            <a:r>
              <a:rPr lang="en-GB" sz="1100" b="1" dirty="0"/>
              <a:t>3</a:t>
            </a:r>
            <a:endParaRPr lang="en-GB" sz="1100" b="1" dirty="0" smtClean="0"/>
          </a:p>
        </p:txBody>
      </p:sp>
      <p:sp>
        <p:nvSpPr>
          <p:cNvPr id="91" name="TextBox 90"/>
          <p:cNvSpPr txBox="1"/>
          <p:nvPr/>
        </p:nvSpPr>
        <p:spPr>
          <a:xfrm>
            <a:off x="7998627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15/25</a:t>
            </a:r>
            <a:endParaRPr lang="en-GB" sz="11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7459363" y="5338738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2/18</a:t>
            </a:r>
            <a:endParaRPr lang="en-GB" sz="1100" b="1" dirty="0"/>
          </a:p>
        </p:txBody>
      </p:sp>
      <p:cxnSp>
        <p:nvCxnSpPr>
          <p:cNvPr id="93" name="Straight Connector 92"/>
          <p:cNvCxnSpPr/>
          <p:nvPr/>
        </p:nvCxnSpPr>
        <p:spPr>
          <a:xfrm>
            <a:off x="5140378" y="2029644"/>
            <a:ext cx="0" cy="4252112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749530" y="162526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FF00"/>
                </a:solidFill>
              </a:rPr>
              <a:t>Cirrhosis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166888" y="162526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FF00"/>
                </a:solidFill>
              </a:rPr>
              <a:t>No cirrhosis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3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-208467"/>
            <a:ext cx="8229600" cy="1001713"/>
          </a:xfrm>
        </p:spPr>
        <p:txBody>
          <a:bodyPr/>
          <a:lstStyle/>
          <a:p>
            <a:r>
              <a:rPr lang="en-US" dirty="0" smtClean="0"/>
              <a:t>On-treatment failure and relapse rates</a:t>
            </a:r>
            <a:endParaRPr lang="en-US" baseline="30000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90547840"/>
              </p:ext>
            </p:extLst>
          </p:nvPr>
        </p:nvGraphicFramePr>
        <p:xfrm>
          <a:off x="1142932" y="1258352"/>
          <a:ext cx="7712579" cy="3896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Rectangle 39"/>
          <p:cNvSpPr/>
          <p:nvPr/>
        </p:nvSpPr>
        <p:spPr>
          <a:xfrm>
            <a:off x="53120" y="6094107"/>
            <a:ext cx="8804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FFFF00"/>
                </a:solidFill>
              </a:rPr>
              <a:t>On-treatment failure</a:t>
            </a:r>
            <a:r>
              <a:rPr lang="en-GB" sz="1200" dirty="0">
                <a:solidFill>
                  <a:srgbClr val="FFFFFF"/>
                </a:solidFill>
              </a:rPr>
              <a:t>: </a:t>
            </a:r>
            <a:r>
              <a:rPr lang="en-GB" sz="1200" dirty="0" smtClean="0">
                <a:solidFill>
                  <a:srgbClr val="FFFFFF"/>
                </a:solidFill>
              </a:rPr>
              <a:t>breakthrough </a:t>
            </a:r>
            <a:r>
              <a:rPr lang="en-GB" sz="1200" dirty="0">
                <a:solidFill>
                  <a:srgbClr val="FFFFFF"/>
                </a:solidFill>
              </a:rPr>
              <a:t>(increase in HCV RNA ≥1 log</a:t>
            </a:r>
            <a:r>
              <a:rPr lang="en-GB" sz="1200" baseline="-25000" dirty="0">
                <a:solidFill>
                  <a:srgbClr val="FFFFFF"/>
                </a:solidFill>
              </a:rPr>
              <a:t>10</a:t>
            </a:r>
            <a:r>
              <a:rPr lang="en-GB" sz="1200" dirty="0">
                <a:solidFill>
                  <a:srgbClr val="FFFFFF"/>
                </a:solidFill>
              </a:rPr>
              <a:t> from nadir or HCV RNA ≥25 IU/mL after previous level </a:t>
            </a:r>
            <a:r>
              <a:rPr lang="en-GB" sz="1200" dirty="0" smtClean="0">
                <a:solidFill>
                  <a:srgbClr val="FFFFFF"/>
                </a:solidFill>
              </a:rPr>
              <a:t>&lt;</a:t>
            </a:r>
            <a:r>
              <a:rPr lang="en-GB" sz="1200" dirty="0">
                <a:solidFill>
                  <a:srgbClr val="FFFFFF"/>
                </a:solidFill>
              </a:rPr>
              <a:t>25 IU/mL, confirmed within 2 weeks), lack of response between </a:t>
            </a:r>
            <a:r>
              <a:rPr lang="en-GB" sz="1200" dirty="0" smtClean="0">
                <a:solidFill>
                  <a:srgbClr val="FFFFFF"/>
                </a:solidFill>
              </a:rPr>
              <a:t>Weeks </a:t>
            </a:r>
            <a:r>
              <a:rPr lang="en-GB" sz="1200" dirty="0">
                <a:solidFill>
                  <a:srgbClr val="FFFFFF"/>
                </a:solidFill>
              </a:rPr>
              <a:t>6 </a:t>
            </a:r>
            <a:r>
              <a:rPr lang="en-GB" sz="1200" dirty="0" smtClean="0">
                <a:solidFill>
                  <a:srgbClr val="FFFFFF"/>
                </a:solidFill>
              </a:rPr>
              <a:t>and 8, </a:t>
            </a:r>
            <a:r>
              <a:rPr lang="en-GB" sz="1200" dirty="0">
                <a:solidFill>
                  <a:srgbClr val="FFFFFF"/>
                </a:solidFill>
              </a:rPr>
              <a:t>or lack of end of treatment response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FFFF00"/>
                </a:solidFill>
              </a:rPr>
              <a:t>Relapse</a:t>
            </a:r>
            <a:r>
              <a:rPr lang="en-GB" sz="1200" dirty="0">
                <a:solidFill>
                  <a:srgbClr val="FFFFFF"/>
                </a:solidFill>
              </a:rPr>
              <a:t>: HCV RNA &lt;LLOD (~15 IU/mL) at treatment completion but &gt;LLOD within 24 weeks of treatment completion</a:t>
            </a:r>
            <a:br>
              <a:rPr lang="en-GB" sz="1200" dirty="0">
                <a:solidFill>
                  <a:srgbClr val="FFFFFF"/>
                </a:solidFill>
              </a:rPr>
            </a:b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111626" y="3030481"/>
            <a:ext cx="1670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</a:rPr>
              <a:t>Failure rate (%)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125" y="5120428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b="1" dirty="0" smtClean="0">
                <a:solidFill>
                  <a:schemeClr val="bg1"/>
                </a:solidFill>
              </a:rPr>
              <a:t>BI 207127 dosing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Duration (weeks)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RBV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60809" y="5120428"/>
            <a:ext cx="1021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16, 28, &amp; 40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34809" y="5120428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BID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33853" y="5120428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-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32950" y="5120428"/>
            <a:ext cx="1021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16, 28, &amp; 40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06950" y="5120428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BID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+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14158" y="5120428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TID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28</a:t>
            </a:r>
            <a:br>
              <a:rPr lang="en-GB" sz="1200" b="1" dirty="0" smtClean="0">
                <a:solidFill>
                  <a:schemeClr val="bg1"/>
                </a:solidFill>
              </a:rPr>
            </a:br>
            <a:r>
              <a:rPr lang="en-GB" sz="1200" b="1" dirty="0" smtClean="0">
                <a:solidFill>
                  <a:schemeClr val="bg1"/>
                </a:solidFill>
              </a:rPr>
              <a:t>-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139325" y="1411553"/>
            <a:ext cx="255" cy="4252112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43505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000000"/>
                </a:solidFill>
              </a:rPr>
              <a:t>4/21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29631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rgbClr val="000000"/>
                </a:solidFill>
              </a:rPr>
              <a:t>1/16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11868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rgbClr val="000000"/>
                </a:solidFill>
              </a:rPr>
              <a:t>3/9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93686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FFFFFF"/>
                </a:solidFill>
              </a:rPr>
              <a:t>0/6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68536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FFFFFF"/>
                </a:solidFill>
              </a:rPr>
              <a:t>0/1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10912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000000"/>
                </a:solidFill>
              </a:rPr>
              <a:t>2/3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83792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rgbClr val="000000"/>
                </a:solidFill>
              </a:rPr>
              <a:t>45/217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13987" y="4729802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rgbClr val="000000"/>
                </a:solidFill>
              </a:rPr>
              <a:t>12/156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84811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rgbClr val="000000"/>
                </a:solidFill>
              </a:rPr>
              <a:t>18/69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66629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rgbClr val="FFFFFF"/>
                </a:solidFill>
              </a:rPr>
              <a:t>0/49</a:t>
            </a:r>
            <a:endParaRPr lang="en-GB" sz="1100" b="1" dirty="0">
              <a:solidFill>
                <a:srgbClr val="FFFF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98627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/>
              <a:t>2/20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59363" y="4720647"/>
            <a:ext cx="780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100" b="1" dirty="0" smtClean="0">
                <a:solidFill>
                  <a:srgbClr val="000000"/>
                </a:solidFill>
              </a:rPr>
              <a:t>19/43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49530" y="100717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FF00"/>
                </a:solidFill>
              </a:rPr>
              <a:t>Cirrhosis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66888" y="100717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FF00"/>
                </a:solidFill>
              </a:rPr>
              <a:t>No cirrhosis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917310" y="1582100"/>
            <a:ext cx="144000" cy="144000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17310" y="1826443"/>
            <a:ext cx="1440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71525" y="1515601"/>
            <a:ext cx="16546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On-treatment failure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71525" y="1759944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Relapse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517612" y="1582100"/>
            <a:ext cx="144000" cy="144000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517612" y="1826443"/>
            <a:ext cx="1440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71827" y="1515601"/>
            <a:ext cx="16546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On-treatment failure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71827" y="1759944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Relapse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687155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467859903"/>
              </p:ext>
            </p:extLst>
          </p:nvPr>
        </p:nvGraphicFramePr>
        <p:xfrm>
          <a:off x="392982" y="1046677"/>
          <a:ext cx="8471615" cy="4721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6615"/>
                <a:gridCol w="952500"/>
                <a:gridCol w="992417"/>
                <a:gridCol w="912583"/>
                <a:gridCol w="952500"/>
                <a:gridCol w="952500"/>
                <a:gridCol w="952500"/>
              </a:tblGrid>
              <a:tr h="46280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TID16W, 28W, &amp; 40W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BID28W 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TID28W-NR</a:t>
                      </a:r>
                      <a:endParaRPr lang="en-GB" sz="1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90411">
                <a:tc v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FF00"/>
                          </a:solidFill>
                        </a:rPr>
                        <a:t>Cirrhosis</a:t>
                      </a: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 (n=21)</a:t>
                      </a:r>
                      <a:endParaRPr lang="en-US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No cirrhosis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(n=217)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FF00"/>
                          </a:solidFill>
                        </a:rPr>
                        <a:t>Cirrhosis</a:t>
                      </a: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 (n=9)</a:t>
                      </a:r>
                      <a:endParaRPr lang="en-US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No cirrhosis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(n=69)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FF00"/>
                          </a:solidFill>
                        </a:rPr>
                        <a:t>Cirrhosis</a:t>
                      </a:r>
                      <a:r>
                        <a:rPr lang="en-US" sz="1000" baseline="0" dirty="0" smtClean="0">
                          <a:solidFill>
                            <a:srgbClr val="FFFF00"/>
                          </a:solidFill>
                        </a:rPr>
                        <a:t> (n=3)</a:t>
                      </a:r>
                      <a:endParaRPr lang="en-US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No cirrhosis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(n=43)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6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Overall AEs, n (%)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20 (95)</a:t>
                      </a:r>
                    </a:p>
                    <a:p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203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 (94)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9 (100)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64 (93)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2 (67)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42 (98)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74">
                <a:tc>
                  <a:txBody>
                    <a:bodyPr/>
                    <a:lstStyle/>
                    <a:p>
                      <a:pPr>
                        <a:tabLst>
                          <a:tab pos="95250" algn="l"/>
                        </a:tabLst>
                      </a:pP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Severe AEs, n (%)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3 (14)</a:t>
                      </a:r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18 (8)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1 (11)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8 (12)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1 (33)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3 (7)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74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Serious AEs,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n (%)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4 (19)</a:t>
                      </a:r>
                      <a:r>
                        <a:rPr kumimoji="0" lang="en-GB" sz="120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a</a:t>
                      </a:r>
                      <a:endParaRPr lang="en-GB" sz="1200" b="0" baseline="30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12 (6)</a:t>
                      </a:r>
                      <a:endParaRPr lang="en-GB" sz="1200" b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1 (11)</a:t>
                      </a:r>
                      <a:r>
                        <a:rPr kumimoji="0" lang="en-GB" sz="120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b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7 (10)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3 (7)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7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Discontinuation due to AE, n (%)</a:t>
                      </a:r>
                      <a:endParaRPr lang="en-US" sz="12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6 (29)</a:t>
                      </a:r>
                      <a:r>
                        <a:rPr lang="en-US" sz="1200" baseline="30000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27 (12)</a:t>
                      </a:r>
                      <a:endParaRPr lang="en-US" sz="1200" b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1 (11)</a:t>
                      </a:r>
                      <a:r>
                        <a:rPr kumimoji="0" lang="en-GB" sz="120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b</a:t>
                      </a:r>
                      <a:endParaRPr lang="en-GB" sz="1200" b="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5 (7)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5 (12)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18">
                <a:tc gridSpan="7"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bg1"/>
                          </a:solidFill>
                        </a:rPr>
                        <a:t>AEs at discontinuation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6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5250" algn="l"/>
                        </a:tabLst>
                        <a:defRPr/>
                      </a:pP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r>
                        <a:rPr lang="en-GB" sz="1200" baseline="0" dirty="0" err="1" smtClean="0">
                          <a:solidFill>
                            <a:schemeClr val="bg1"/>
                          </a:solidFill>
                        </a:rPr>
                        <a:t>Rash</a:t>
                      </a:r>
                      <a:r>
                        <a:rPr lang="en-GB" sz="1200" baseline="30000" dirty="0" err="1" smtClean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, n (%)</a:t>
                      </a:r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3 (14)</a:t>
                      </a:r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4 (2)</a:t>
                      </a:r>
                      <a:endParaRPr lang="en-US" sz="1200" b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1 (2)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6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       Photosensitivity, n (%)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</a:rPr>
                        <a:t>2 (10)</a:t>
                      </a:r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4 (2)</a:t>
                      </a:r>
                      <a:endParaRPr lang="en-US" sz="1200" b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66">
                <a:tc>
                  <a:txBody>
                    <a:bodyPr/>
                    <a:lstStyle/>
                    <a:p>
                      <a:pPr marL="0" marR="0" lvl="1" indent="0" algn="l" defTabSz="361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	Vomiting,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n (%)</a:t>
                      </a:r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</a:rPr>
                        <a:t>1 (5)</a:t>
                      </a:r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 (3)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6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1950" algn="l"/>
                        </a:tabLst>
                        <a:defRPr/>
                      </a:pPr>
                      <a:r>
                        <a:rPr lang="en-GB" sz="1200" dirty="0" smtClean="0">
                          <a:solidFill>
                            <a:schemeClr val="bg1"/>
                          </a:solidFill>
                        </a:rPr>
                        <a:t>	Asthenia,</a:t>
                      </a: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 n (%)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 (3)</a:t>
                      </a:r>
                      <a:endParaRPr lang="en-US" sz="12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66">
                <a:tc>
                  <a:txBody>
                    <a:bodyPr/>
                    <a:lstStyle/>
                    <a:p>
                      <a:pPr marL="0" marR="0" lvl="1" indent="0" algn="l" defTabSz="35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solidFill>
                            <a:schemeClr val="bg1"/>
                          </a:solidFill>
                        </a:rPr>
                        <a:t>	Jaundice, n (%)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(10)</a:t>
                      </a:r>
                      <a:r>
                        <a:rPr lang="en-GB" sz="1200" b="0" baseline="30000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en-US" sz="1200" b="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bg1"/>
                          </a:solidFill>
                        </a:rPr>
                        <a:t>2 (1)</a:t>
                      </a:r>
                      <a:r>
                        <a:rPr lang="en-US" sz="1200" b="0" baseline="3000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US" sz="1200" b="0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FFFF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78" name="Rectangle 38"/>
          <p:cNvSpPr>
            <a:spLocks noGrp="1" noChangeArrowheads="1"/>
          </p:cNvSpPr>
          <p:nvPr>
            <p:ph type="title"/>
          </p:nvPr>
        </p:nvSpPr>
        <p:spPr>
          <a:xfrm>
            <a:off x="379413" y="-218368"/>
            <a:ext cx="8375650" cy="1001713"/>
          </a:xfrm>
        </p:spPr>
        <p:txBody>
          <a:bodyPr/>
          <a:lstStyle/>
          <a:p>
            <a:r>
              <a:rPr lang="en-US" dirty="0" smtClean="0"/>
              <a:t>Adverse event profile</a:t>
            </a:r>
            <a:endParaRPr lang="en-GB" baseline="30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7707" y="5900678"/>
            <a:ext cx="863830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aseline="30000" dirty="0" err="1" smtClean="0">
                <a:solidFill>
                  <a:schemeClr val="bg1"/>
                </a:solidFill>
              </a:rPr>
              <a:t>a</a:t>
            </a:r>
            <a:r>
              <a:rPr lang="en-GB" sz="1100" dirty="0" err="1" smtClean="0">
                <a:solidFill>
                  <a:schemeClr val="bg1"/>
                </a:solidFill>
              </a:rPr>
              <a:t>One</a:t>
            </a:r>
            <a:r>
              <a:rPr lang="en-GB" sz="1100" dirty="0" smtClean="0">
                <a:solidFill>
                  <a:schemeClr val="bg1"/>
                </a:solidFill>
              </a:rPr>
              <a:t> </a:t>
            </a:r>
            <a:r>
              <a:rPr lang="en-GB" sz="1100" dirty="0">
                <a:solidFill>
                  <a:schemeClr val="bg1"/>
                </a:solidFill>
              </a:rPr>
              <a:t>case each of: </a:t>
            </a:r>
            <a:r>
              <a:rPr lang="en-GB" sz="1100" dirty="0" smtClean="0">
                <a:solidFill>
                  <a:schemeClr val="bg1"/>
                </a:solidFill>
              </a:rPr>
              <a:t>p</a:t>
            </a:r>
            <a:r>
              <a:rPr lang="en-US" sz="1100" dirty="0" err="1" smtClean="0">
                <a:solidFill>
                  <a:schemeClr val="bg1"/>
                </a:solidFill>
              </a:rPr>
              <a:t>ost</a:t>
            </a:r>
            <a:r>
              <a:rPr lang="en-US" sz="1100" dirty="0" smtClean="0">
                <a:solidFill>
                  <a:schemeClr val="bg1"/>
                </a:solidFill>
              </a:rPr>
              <a:t>-narcotic psychotic ideation; pulmonary embolism (underlying </a:t>
            </a:r>
            <a:r>
              <a:rPr lang="en-US" sz="1100" dirty="0" err="1" smtClean="0">
                <a:solidFill>
                  <a:schemeClr val="bg1"/>
                </a:solidFill>
              </a:rPr>
              <a:t>thrombophylia</a:t>
            </a:r>
            <a:r>
              <a:rPr lang="en-US" sz="1100" dirty="0" smtClean="0">
                <a:solidFill>
                  <a:schemeClr val="bg1"/>
                </a:solidFill>
              </a:rPr>
              <a:t>); nausea and vomiting; rash and photosensitivity; </a:t>
            </a:r>
            <a:r>
              <a:rPr lang="en-US" sz="1100" baseline="30000" dirty="0" smtClean="0">
                <a:solidFill>
                  <a:schemeClr val="bg1"/>
                </a:solidFill>
              </a:rPr>
              <a:t>b</a:t>
            </a:r>
            <a:r>
              <a:rPr lang="en-GB" sz="1100" dirty="0" smtClean="0">
                <a:solidFill>
                  <a:schemeClr val="bg1"/>
                </a:solidFill>
              </a:rPr>
              <a:t>One </a:t>
            </a:r>
            <a:r>
              <a:rPr lang="en-GB" sz="1100" dirty="0">
                <a:solidFill>
                  <a:schemeClr val="bg1"/>
                </a:solidFill>
              </a:rPr>
              <a:t>case </a:t>
            </a:r>
            <a:r>
              <a:rPr lang="en-GB" sz="1100" dirty="0" smtClean="0">
                <a:solidFill>
                  <a:schemeClr val="bg1"/>
                </a:solidFill>
              </a:rPr>
              <a:t>of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 err="1" smtClean="0">
                <a:solidFill>
                  <a:schemeClr val="bg1"/>
                </a:solidFill>
              </a:rPr>
              <a:t>anemia;</a:t>
            </a:r>
            <a:r>
              <a:rPr lang="en-US" sz="1100" baseline="30000" dirty="0" err="1" smtClean="0">
                <a:solidFill>
                  <a:schemeClr val="bg1"/>
                </a:solidFill>
              </a:rPr>
              <a:t>c</a:t>
            </a:r>
            <a:r>
              <a:rPr lang="en-GB" sz="1100" dirty="0" smtClean="0">
                <a:solidFill>
                  <a:schemeClr val="bg1"/>
                </a:solidFill>
              </a:rPr>
              <a:t>One </a:t>
            </a:r>
            <a:r>
              <a:rPr lang="en-GB" sz="1100" dirty="0">
                <a:solidFill>
                  <a:schemeClr val="bg1"/>
                </a:solidFill>
              </a:rPr>
              <a:t>patient discontinued due to rash and </a:t>
            </a:r>
            <a:r>
              <a:rPr lang="en-GB" sz="1100" dirty="0" smtClean="0">
                <a:solidFill>
                  <a:schemeClr val="bg1"/>
                </a:solidFill>
              </a:rPr>
              <a:t>photosensitivity; </a:t>
            </a:r>
            <a:r>
              <a:rPr lang="en-US" sz="1100" baseline="30000" dirty="0" smtClean="0">
                <a:solidFill>
                  <a:schemeClr val="bg1"/>
                </a:solidFill>
              </a:rPr>
              <a:t>d</a:t>
            </a:r>
            <a:r>
              <a:rPr lang="en-GB" sz="1100" dirty="0" smtClean="0">
                <a:solidFill>
                  <a:schemeClr val="bg1"/>
                </a:solidFill>
              </a:rPr>
              <a:t>No </a:t>
            </a:r>
            <a:r>
              <a:rPr lang="en-GB" sz="1100" dirty="0">
                <a:solidFill>
                  <a:schemeClr val="bg1"/>
                </a:solidFill>
              </a:rPr>
              <a:t>cases of erythema </a:t>
            </a:r>
            <a:r>
              <a:rPr lang="en-GB" sz="1100" dirty="0" err="1">
                <a:solidFill>
                  <a:schemeClr val="bg1"/>
                </a:solidFill>
              </a:rPr>
              <a:t>multiforme</a:t>
            </a:r>
            <a:r>
              <a:rPr lang="en-GB" sz="1100" dirty="0">
                <a:solidFill>
                  <a:schemeClr val="bg1"/>
                </a:solidFill>
              </a:rPr>
              <a:t>, </a:t>
            </a:r>
            <a:r>
              <a:rPr lang="en-GB" sz="1100" dirty="0" smtClean="0">
                <a:solidFill>
                  <a:schemeClr val="bg1"/>
                </a:solidFill>
              </a:rPr>
              <a:t>Stevens–Johnson </a:t>
            </a:r>
            <a:r>
              <a:rPr lang="en-GB" sz="1100" dirty="0">
                <a:solidFill>
                  <a:schemeClr val="bg1"/>
                </a:solidFill>
              </a:rPr>
              <a:t>syndrome, toxic epidermal </a:t>
            </a:r>
            <a:r>
              <a:rPr lang="en-GB" sz="1100" dirty="0" smtClean="0">
                <a:solidFill>
                  <a:schemeClr val="bg1"/>
                </a:solidFill>
              </a:rPr>
              <a:t>necrosis, </a:t>
            </a:r>
            <a:r>
              <a:rPr lang="en-GB" sz="1100" dirty="0">
                <a:solidFill>
                  <a:schemeClr val="bg1"/>
                </a:solidFill>
              </a:rPr>
              <a:t>or </a:t>
            </a:r>
            <a:r>
              <a:rPr lang="en-GB" sz="1100" dirty="0" smtClean="0">
                <a:solidFill>
                  <a:schemeClr val="bg1"/>
                </a:solidFill>
              </a:rPr>
              <a:t>Drug Reaction </a:t>
            </a:r>
            <a:r>
              <a:rPr lang="en-GB" sz="1100" dirty="0">
                <a:solidFill>
                  <a:schemeClr val="bg1"/>
                </a:solidFill>
              </a:rPr>
              <a:t>with Eosinophilia and Systemic Symptoms (DRESS</a:t>
            </a:r>
            <a:r>
              <a:rPr lang="en-GB" sz="1100" dirty="0" smtClean="0">
                <a:solidFill>
                  <a:schemeClr val="bg1"/>
                </a:solidFill>
              </a:rPr>
              <a:t>); </a:t>
            </a:r>
            <a:r>
              <a:rPr lang="en-GB" sz="1100" baseline="30000" dirty="0" smtClean="0">
                <a:solidFill>
                  <a:schemeClr val="bg1"/>
                </a:solidFill>
              </a:rPr>
              <a:t>e</a:t>
            </a:r>
            <a:r>
              <a:rPr lang="en-US" sz="1100" dirty="0" smtClean="0">
                <a:solidFill>
                  <a:schemeClr val="bg1"/>
                </a:solidFill>
              </a:rPr>
              <a:t>Both </a:t>
            </a:r>
            <a:r>
              <a:rPr lang="en-US" sz="1100" dirty="0">
                <a:solidFill>
                  <a:schemeClr val="bg1"/>
                </a:solidFill>
              </a:rPr>
              <a:t>patients experienced isolated indirect </a:t>
            </a:r>
            <a:r>
              <a:rPr lang="en-US" sz="1100" dirty="0" err="1">
                <a:solidFill>
                  <a:schemeClr val="bg1"/>
                </a:solidFill>
              </a:rPr>
              <a:t>hyperbilirubinemia</a:t>
            </a:r>
            <a:r>
              <a:rPr lang="en-US" sz="1100" dirty="0">
                <a:solidFill>
                  <a:schemeClr val="bg1"/>
                </a:solidFill>
              </a:rPr>
              <a:t> which was not associated with </a:t>
            </a:r>
            <a:r>
              <a:rPr lang="en-US" sz="1100" dirty="0" smtClean="0">
                <a:solidFill>
                  <a:schemeClr val="bg1"/>
                </a:solidFill>
              </a:rPr>
              <a:t>liver dysfunction; </a:t>
            </a:r>
            <a:r>
              <a:rPr lang="en-US" sz="1100" baseline="30000" dirty="0" err="1" smtClean="0">
                <a:solidFill>
                  <a:schemeClr val="bg1"/>
                </a:solidFill>
              </a:rPr>
              <a:t>f</a:t>
            </a:r>
            <a:r>
              <a:rPr lang="en-US" sz="1100" dirty="0" err="1">
                <a:solidFill>
                  <a:schemeClr val="bg1"/>
                </a:solidFill>
              </a:rPr>
              <a:t>Jaundice</a:t>
            </a:r>
            <a:r>
              <a:rPr lang="en-US" sz="1100" dirty="0">
                <a:solidFill>
                  <a:schemeClr val="bg1"/>
                </a:solidFill>
              </a:rPr>
              <a:t> was reported </a:t>
            </a:r>
            <a:r>
              <a:rPr lang="en-US" sz="1100" dirty="0" smtClean="0">
                <a:solidFill>
                  <a:schemeClr val="bg1"/>
                </a:solidFill>
              </a:rPr>
              <a:t>post-treatment. Both </a:t>
            </a:r>
            <a:r>
              <a:rPr lang="en-US" sz="1100" dirty="0">
                <a:solidFill>
                  <a:schemeClr val="bg1"/>
                </a:solidFill>
              </a:rPr>
              <a:t>patients discontinued for other reasons (vomiting and decreased appetite/fatigue). </a:t>
            </a:r>
            <a:endParaRPr lang="en-GB" sz="1050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23652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linikum Infektionsabteilung 2009">
  <a:themeElements>
    <a:clrScheme name="Klinikum Infektionsabteilung 200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linikum Infektionsabteilung 2009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Klinikum Infektionsabteilung 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inikum Infektionsabteilung 20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inikum Infektionsabteilung 20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inikum Infektionsabteilung 20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inikum Infektionsabteilung 20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linikum Infektionsabteilung 20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inikum Infektionsabteilung 20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inikum Infektionsabteilung 20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inikum Infektionsabteilung 20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inikum Infektionsabteilung 20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inikum Infektionsabteilung 20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linikum Infektionsabteilung 20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2230</Words>
  <Application>Microsoft Macintosh PowerPoint</Application>
  <PresentationFormat>Bildschirmpräsentation (4:3)</PresentationFormat>
  <Paragraphs>391</Paragraphs>
  <Slides>12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Klinikum Infektionsabteilung 2009</vt:lpstr>
      <vt:lpstr>EFFICACY AND SAFETY OF THE INTERFERON-FREE COMBINATION OF  FALDAPREVIR (BI 201335) + BI 207127 ± RIBAVIRIN IN TREATMENT-NAÏVE PATIENTS WITH HCV GT-1  AND COMPENSATED LIVER CIRRHOSIS:  RESULTS FROM THE SOUND-C2 STUDY</vt:lpstr>
      <vt:lpstr>Introduction</vt:lpstr>
      <vt:lpstr>Methods</vt:lpstr>
      <vt:lpstr>Analysis</vt:lpstr>
      <vt:lpstr>Baseline characteristics in patients with cirrhosis</vt:lpstr>
      <vt:lpstr>SVR12: cirrhosis vs. no cirrhosis</vt:lpstr>
      <vt:lpstr>SVR12 rates by HCV-1 subtype</vt:lpstr>
      <vt:lpstr>On-treatment failure and relapse rates</vt:lpstr>
      <vt:lpstr>Adverse event profile</vt:lpstr>
      <vt:lpstr>Laboratory parameters</vt:lpstr>
      <vt:lpstr>Plasma faldaprevir and BI 207127 trough concentrations at Week 8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EFFICACY AND SAFETY OF THE INTERFERON-FREE COMBINATION OF  FALDAPREVIR (BI 201335) + BI 207127 ± RIBAVIRIN IN TREATMENT-NAÏVE PATIENTS WITH HCV GT-1  AND COMPENSATED LIVER CIRRHOSIS:  RESULTS FROM THE SOUND-C2 STUDY</dc:title>
  <dc:creator>Daniel Volkert</dc:creator>
  <cp:lastModifiedBy>Daniel Volkert</cp:lastModifiedBy>
  <cp:revision>2</cp:revision>
  <dcterms:created xsi:type="dcterms:W3CDTF">2012-11-19T21:21:20Z</dcterms:created>
  <dcterms:modified xsi:type="dcterms:W3CDTF">2012-11-19T21:26:42Z</dcterms:modified>
</cp:coreProperties>
</file>