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56" r:id="rId6"/>
    <p:sldId id="318" r:id="rId7"/>
    <p:sldId id="263" r:id="rId8"/>
    <p:sldId id="303" r:id="rId9"/>
    <p:sldId id="275" r:id="rId10"/>
    <p:sldId id="333" r:id="rId11"/>
    <p:sldId id="304" r:id="rId12"/>
    <p:sldId id="353" r:id="rId13"/>
    <p:sldId id="354" r:id="rId14"/>
    <p:sldId id="363" r:id="rId15"/>
    <p:sldId id="348" r:id="rId16"/>
    <p:sldId id="352" r:id="rId17"/>
    <p:sldId id="366" r:id="rId18"/>
    <p:sldId id="372" r:id="rId19"/>
    <p:sldId id="368" r:id="rId20"/>
    <p:sldId id="346" r:id="rId21"/>
    <p:sldId id="31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k Dutko" initials="FD" lastIdx="7" clrIdx="0"/>
  <p:cmAuthor id="1" name="HP" initials="HP"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339966"/>
    <a:srgbClr val="FFCC99"/>
    <a:srgbClr val="FFCC66"/>
    <a:srgbClr val="FFCC00"/>
    <a:srgbClr val="213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8" autoAdjust="0"/>
    <p:restoredTop sz="43194" autoAdjust="0"/>
  </p:normalViewPr>
  <p:slideViewPr>
    <p:cSldViewPr snapToGrid="0" showGuides="1">
      <p:cViewPr>
        <p:scale>
          <a:sx n="50" d="100"/>
          <a:sy n="50" d="100"/>
        </p:scale>
        <p:origin x="-1062" y="-360"/>
      </p:cViewPr>
      <p:guideLst>
        <p:guide orient="horz" pos="4243"/>
        <p:guide orient="horz" pos="3580"/>
        <p:guide orient="horz" pos="3969"/>
        <p:guide orient="horz" pos="3892"/>
        <p:guide orient="horz" pos="4031"/>
        <p:guide orient="horz" pos="486"/>
        <p:guide orient="horz" pos="4100"/>
        <p:guide pos="5396"/>
        <p:guide pos="5073"/>
        <p:guide pos="4535"/>
        <p:guide pos="335"/>
        <p:guide pos="4851"/>
        <p:guide pos="5145"/>
        <p:guide pos="5277"/>
        <p:guide pos="941"/>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71" d="100"/>
          <a:sy n="71" d="100"/>
        </p:scale>
        <p:origin x="-265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97462817147858"/>
          <c:y val="0.10232648002333042"/>
          <c:w val="0.85347906786292516"/>
          <c:h val="0.78169364246135897"/>
        </c:manualLayout>
      </c:layout>
      <c:barChart>
        <c:barDir val="col"/>
        <c:grouping val="clustered"/>
        <c:varyColors val="0"/>
        <c:ser>
          <c:idx val="0"/>
          <c:order val="0"/>
          <c:tx>
            <c:strRef>
              <c:f>Efficacy!$A$3</c:f>
              <c:strCache>
                <c:ptCount val="1"/>
                <c:pt idx="0">
                  <c:v>SVR12</c:v>
                </c:pt>
              </c:strCache>
            </c:strRef>
          </c:tx>
          <c:invertIfNegative val="0"/>
          <c:dPt>
            <c:idx val="0"/>
            <c:invertIfNegative val="0"/>
            <c:bubble3D val="0"/>
            <c:spPr>
              <a:solidFill>
                <a:srgbClr val="5B74D8"/>
              </a:solidFill>
              <a:ln>
                <a:solidFill>
                  <a:schemeClr val="tx1"/>
                </a:solidFill>
              </a:ln>
            </c:spPr>
          </c:dPt>
          <c:dPt>
            <c:idx val="1"/>
            <c:invertIfNegative val="0"/>
            <c:bubble3D val="0"/>
            <c:spPr>
              <a:solidFill>
                <a:srgbClr val="FF9900"/>
              </a:solidFill>
              <a:ln>
                <a:solidFill>
                  <a:schemeClr val="tx1"/>
                </a:solidFill>
              </a:ln>
            </c:spPr>
          </c:dPt>
          <c:dPt>
            <c:idx val="2"/>
            <c:invertIfNegative val="0"/>
            <c:bubble3D val="0"/>
            <c:spPr>
              <a:solidFill>
                <a:srgbClr val="FF9900"/>
              </a:solidFill>
              <a:ln>
                <a:solidFill>
                  <a:schemeClr val="tx1"/>
                </a:solidFill>
              </a:ln>
            </c:spPr>
          </c:dPt>
          <c:dPt>
            <c:idx val="3"/>
            <c:invertIfNegative val="0"/>
            <c:bubble3D val="0"/>
            <c:spPr>
              <a:solidFill>
                <a:srgbClr val="FF9900"/>
              </a:solidFill>
              <a:ln>
                <a:solidFill>
                  <a:schemeClr val="tx1"/>
                </a:solidFill>
              </a:ln>
            </c:spPr>
          </c:dPt>
          <c:dPt>
            <c:idx val="4"/>
            <c:invertIfNegative val="0"/>
            <c:bubble3D val="0"/>
            <c:spPr>
              <a:solidFill>
                <a:srgbClr val="FF9900"/>
              </a:solidFill>
              <a:ln>
                <a:solidFill>
                  <a:schemeClr val="tx1"/>
                </a:solidFill>
              </a:ln>
            </c:spPr>
          </c:dPt>
          <c:dPt>
            <c:idx val="5"/>
            <c:invertIfNegative val="0"/>
            <c:bubble3D val="0"/>
            <c:spPr>
              <a:solidFill>
                <a:srgbClr val="99CCFF"/>
              </a:solidFill>
              <a:ln>
                <a:solidFill>
                  <a:schemeClr val="tx1"/>
                </a:solidFill>
              </a:ln>
            </c:spPr>
          </c:dPt>
          <c:dLbls>
            <c:dLbl>
              <c:idx val="0"/>
              <c:layout>
                <c:manualLayout>
                  <c:x val="0"/>
                  <c:y val="-2.7777777777777776E-2"/>
                </c:manualLayout>
              </c:layout>
              <c:showLegendKey val="0"/>
              <c:showVal val="1"/>
              <c:showCatName val="0"/>
              <c:showSerName val="0"/>
              <c:showPercent val="0"/>
              <c:showBubbleSize val="0"/>
            </c:dLbl>
            <c:dLbl>
              <c:idx val="1"/>
              <c:layout>
                <c:manualLayout>
                  <c:x val="0"/>
                  <c:y val="-1.3888888888888888E-2"/>
                </c:manualLayout>
              </c:layout>
              <c:showLegendKey val="0"/>
              <c:showVal val="1"/>
              <c:showCatName val="0"/>
              <c:showSerName val="0"/>
              <c:showPercent val="0"/>
              <c:showBubbleSize val="0"/>
            </c:dLbl>
            <c:dLbl>
              <c:idx val="2"/>
              <c:layout>
                <c:manualLayout>
                  <c:x val="-5.0925337632079971E-17"/>
                  <c:y val="-2.3148148148148154E-2"/>
                </c:manualLayout>
              </c:layout>
              <c:showLegendKey val="0"/>
              <c:showVal val="1"/>
              <c:showCatName val="0"/>
              <c:showSerName val="0"/>
              <c:showPercent val="0"/>
              <c:showBubbleSize val="0"/>
            </c:dLbl>
            <c:dLbl>
              <c:idx val="3"/>
              <c:layout>
                <c:manualLayout>
                  <c:x val="0"/>
                  <c:y val="-4.6296296296296301E-2"/>
                </c:manualLayout>
              </c:layout>
              <c:showLegendKey val="0"/>
              <c:showVal val="1"/>
              <c:showCatName val="0"/>
              <c:showSerName val="0"/>
              <c:showPercent val="0"/>
              <c:showBubbleSize val="0"/>
            </c:dLbl>
            <c:dLbl>
              <c:idx val="4"/>
              <c:layout>
                <c:manualLayout>
                  <c:x val="-2.7777777777777779E-3"/>
                  <c:y val="-0.39351851851851855"/>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Efficacy!$B$5:$G$5</c:f>
                <c:numCache>
                  <c:formatCode>General</c:formatCode>
                  <c:ptCount val="6"/>
                  <c:pt idx="0">
                    <c:v>3.5</c:v>
                  </c:pt>
                  <c:pt idx="1">
                    <c:v>3.2999999999999972</c:v>
                  </c:pt>
                  <c:pt idx="2">
                    <c:v>5.9000000000000057</c:v>
                  </c:pt>
                  <c:pt idx="3">
                    <c:v>8.0999999999999943</c:v>
                  </c:pt>
                  <c:pt idx="4">
                    <c:v>51.599999999999994</c:v>
                  </c:pt>
                  <c:pt idx="5">
                    <c:v>2.4000000000000057</c:v>
                  </c:pt>
                </c:numCache>
              </c:numRef>
            </c:plus>
            <c:minus>
              <c:numRef>
                <c:f>Efficacy!$B$4:$G$4</c:f>
                <c:numCache>
                  <c:formatCode>General</c:formatCode>
                  <c:ptCount val="6"/>
                  <c:pt idx="0">
                    <c:v>4.7000000000000028</c:v>
                  </c:pt>
                  <c:pt idx="1">
                    <c:v>5.0999999999999943</c:v>
                  </c:pt>
                  <c:pt idx="2">
                    <c:v>15.399999999999991</c:v>
                  </c:pt>
                  <c:pt idx="3">
                    <c:v>30.200000000000003</c:v>
                  </c:pt>
                  <c:pt idx="4">
                    <c:v>19.5</c:v>
                  </c:pt>
                  <c:pt idx="5">
                    <c:v>4</c:v>
                  </c:pt>
                </c:numCache>
              </c:numRef>
            </c:minus>
          </c:errBars>
          <c:cat>
            <c:strRef>
              <c:f>Efficacy!$B$2:$G$2</c:f>
              <c:strCache>
                <c:ptCount val="6"/>
                <c:pt idx="0">
                  <c:v>All</c:v>
                </c:pt>
                <c:pt idx="1">
                  <c:v>G1a</c:v>
                </c:pt>
                <c:pt idx="2">
                  <c:v>G1b</c:v>
                </c:pt>
                <c:pt idx="3">
                  <c:v>G4</c:v>
                </c:pt>
                <c:pt idx="4">
                  <c:v>G6</c:v>
                </c:pt>
                <c:pt idx="5">
                  <c:v>All</c:v>
                </c:pt>
              </c:strCache>
            </c:strRef>
          </c:cat>
          <c:val>
            <c:numRef>
              <c:f>Efficacy!$B$3:$G$3</c:f>
              <c:numCache>
                <c:formatCode>0.0</c:formatCode>
                <c:ptCount val="6"/>
                <c:pt idx="0">
                  <c:v>91.5</c:v>
                </c:pt>
                <c:pt idx="1">
                  <c:v>93.5</c:v>
                </c:pt>
                <c:pt idx="2">
                  <c:v>93.3</c:v>
                </c:pt>
                <c:pt idx="3">
                  <c:v>91.7</c:v>
                </c:pt>
                <c:pt idx="4">
                  <c:v>20</c:v>
                </c:pt>
                <c:pt idx="5">
                  <c:v>95.5</c:v>
                </c:pt>
              </c:numCache>
            </c:numRef>
          </c:val>
        </c:ser>
        <c:dLbls>
          <c:showLegendKey val="0"/>
          <c:showVal val="0"/>
          <c:showCatName val="0"/>
          <c:showSerName val="0"/>
          <c:showPercent val="0"/>
          <c:showBubbleSize val="0"/>
        </c:dLbls>
        <c:gapWidth val="150"/>
        <c:axId val="48004480"/>
        <c:axId val="67507328"/>
      </c:barChart>
      <c:catAx>
        <c:axId val="48004480"/>
        <c:scaling>
          <c:orientation val="minMax"/>
        </c:scaling>
        <c:delete val="1"/>
        <c:axPos val="b"/>
        <c:majorTickMark val="out"/>
        <c:minorTickMark val="none"/>
        <c:tickLblPos val="nextTo"/>
        <c:crossAx val="67507328"/>
        <c:crosses val="autoZero"/>
        <c:auto val="1"/>
        <c:lblAlgn val="ctr"/>
        <c:lblOffset val="100"/>
        <c:noMultiLvlLbl val="0"/>
      </c:catAx>
      <c:valAx>
        <c:axId val="67507328"/>
        <c:scaling>
          <c:orientation val="minMax"/>
          <c:max val="100"/>
          <c:min val="0"/>
        </c:scaling>
        <c:delete val="0"/>
        <c:axPos val="l"/>
        <c:title>
          <c:tx>
            <c:rich>
              <a:bodyPr rot="-5400000" vert="horz"/>
              <a:lstStyle/>
              <a:p>
                <a:pPr>
                  <a:defRPr/>
                </a:pPr>
                <a:r>
                  <a:rPr lang="en-US"/>
                  <a:t>% SVR12 (95% CI) </a:t>
                </a:r>
              </a:p>
            </c:rich>
          </c:tx>
          <c:layout/>
          <c:overlay val="0"/>
        </c:title>
        <c:numFmt formatCode="0" sourceLinked="0"/>
        <c:majorTickMark val="out"/>
        <c:minorTickMark val="none"/>
        <c:tickLblPos val="nextTo"/>
        <c:crossAx val="48004480"/>
        <c:crosses val="autoZero"/>
        <c:crossBetween val="between"/>
      </c:valAx>
    </c:plotArea>
    <c:plotVisOnly val="1"/>
    <c:dispBlanksAs val="gap"/>
    <c:showDLblsOverMax val="0"/>
  </c:chart>
  <c:txPr>
    <a:bodyPr/>
    <a:lstStyle/>
    <a:p>
      <a:pPr>
        <a:defRPr sz="16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53271220678568"/>
          <c:y val="0.14800118576548491"/>
          <c:w val="0.80370923857030963"/>
          <c:h val="0.80552047110862413"/>
        </c:manualLayout>
      </c:layout>
      <c:barChart>
        <c:barDir val="col"/>
        <c:grouping val="clustered"/>
        <c:varyColors val="0"/>
        <c:ser>
          <c:idx val="0"/>
          <c:order val="0"/>
          <c:tx>
            <c:strRef>
              <c:f>mFAS!$A$3</c:f>
              <c:strCache>
                <c:ptCount val="1"/>
                <c:pt idx="0">
                  <c:v>SVR12</c:v>
                </c:pt>
              </c:strCache>
            </c:strRef>
          </c:tx>
          <c:spPr>
            <a:solidFill>
              <a:srgbClr val="FF9900"/>
            </a:solidFill>
            <a:ln>
              <a:solidFill>
                <a:schemeClr val="tx1"/>
              </a:solidFill>
            </a:ln>
          </c:spPr>
          <c:invertIfNegative val="0"/>
          <c:dPt>
            <c:idx val="0"/>
            <c:invertIfNegative val="0"/>
            <c:bubble3D val="0"/>
            <c:spPr>
              <a:solidFill>
                <a:srgbClr val="5B74D8"/>
              </a:solidFill>
              <a:ln>
                <a:solidFill>
                  <a:schemeClr val="tx1"/>
                </a:solidFill>
              </a:ln>
            </c:spPr>
          </c:dPt>
          <c:dLbls>
            <c:dLbl>
              <c:idx val="0"/>
              <c:layout>
                <c:manualLayout>
                  <c:x val="2.6662480435643965E-17"/>
                  <c:y val="-2.5380710659898473E-2"/>
                </c:manualLayout>
              </c:layout>
              <c:showLegendKey val="0"/>
              <c:showVal val="1"/>
              <c:showCatName val="0"/>
              <c:showSerName val="0"/>
              <c:showPercent val="0"/>
              <c:showBubbleSize val="0"/>
            </c:dLbl>
            <c:dLbl>
              <c:idx val="1"/>
              <c:layout>
                <c:manualLayout>
                  <c:x val="0"/>
                  <c:y val="-1.6920473773265651E-2"/>
                </c:manualLayout>
              </c:layout>
              <c:showLegendKey val="0"/>
              <c:showVal val="1"/>
              <c:showCatName val="0"/>
              <c:showSerName val="0"/>
              <c:showPercent val="0"/>
              <c:showBubbleSize val="0"/>
            </c:dLbl>
            <c:dLbl>
              <c:idx val="2"/>
              <c:layout>
                <c:manualLayout>
                  <c:x val="0"/>
                  <c:y val="-1.6920473773265648E-2"/>
                </c:manualLayout>
              </c:layout>
              <c:showLegendKey val="0"/>
              <c:showVal val="1"/>
              <c:showCatName val="0"/>
              <c:showSerName val="0"/>
              <c:showPercent val="0"/>
              <c:showBubbleSize val="0"/>
            </c:dLbl>
            <c:dLbl>
              <c:idx val="4"/>
              <c:layout>
                <c:manualLayout>
                  <c:x val="-1.0664992174257586E-16"/>
                  <c:y val="-0.26226734348561759"/>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mFAS!$B$5:$F$5</c:f>
                <c:numCache>
                  <c:formatCode>General</c:formatCode>
                  <c:ptCount val="5"/>
                  <c:pt idx="0">
                    <c:v>2.4000000000000057</c:v>
                  </c:pt>
                  <c:pt idx="1">
                    <c:v>2.4000000000000057</c:v>
                  </c:pt>
                  <c:pt idx="2">
                    <c:v>3.3000000000000114</c:v>
                  </c:pt>
                  <c:pt idx="3">
                    <c:v>0</c:v>
                  </c:pt>
                  <c:pt idx="4">
                    <c:v>32.400000000000006</c:v>
                  </c:pt>
                </c:numCache>
              </c:numRef>
            </c:plus>
            <c:minus>
              <c:numRef>
                <c:f>mFAS!$B$4:$F$4</c:f>
                <c:numCache>
                  <c:formatCode>General</c:formatCode>
                  <c:ptCount val="5"/>
                  <c:pt idx="0">
                    <c:v>4</c:v>
                  </c:pt>
                  <c:pt idx="1">
                    <c:v>4.5</c:v>
                  </c:pt>
                  <c:pt idx="2">
                    <c:v>14.399999999999991</c:v>
                  </c:pt>
                  <c:pt idx="3">
                    <c:v>28.5</c:v>
                  </c:pt>
                  <c:pt idx="4">
                    <c:v>45.3</c:v>
                  </c:pt>
                </c:numCache>
              </c:numRef>
            </c:minus>
          </c:errBars>
          <c:cat>
            <c:strRef>
              <c:f>mFAS!$B$2:$F$2</c:f>
              <c:strCache>
                <c:ptCount val="5"/>
                <c:pt idx="0">
                  <c:v>All</c:v>
                </c:pt>
                <c:pt idx="1">
                  <c:v>G1a</c:v>
                </c:pt>
                <c:pt idx="2">
                  <c:v>G1b</c:v>
                </c:pt>
                <c:pt idx="3">
                  <c:v>G4</c:v>
                </c:pt>
                <c:pt idx="4">
                  <c:v>G6</c:v>
                </c:pt>
              </c:strCache>
            </c:strRef>
          </c:cat>
          <c:val>
            <c:numRef>
              <c:f>mFAS!$B$3:$F$3</c:f>
              <c:numCache>
                <c:formatCode>0.0</c:formatCode>
                <c:ptCount val="5"/>
                <c:pt idx="0">
                  <c:v>95.5</c:v>
                </c:pt>
                <c:pt idx="1">
                  <c:v>96.1</c:v>
                </c:pt>
                <c:pt idx="2">
                  <c:v>96.6</c:v>
                </c:pt>
                <c:pt idx="3">
                  <c:v>100</c:v>
                </c:pt>
                <c:pt idx="4">
                  <c:v>60</c:v>
                </c:pt>
              </c:numCache>
            </c:numRef>
          </c:val>
        </c:ser>
        <c:dLbls>
          <c:showLegendKey val="0"/>
          <c:showVal val="0"/>
          <c:showCatName val="0"/>
          <c:showSerName val="0"/>
          <c:showPercent val="0"/>
          <c:showBubbleSize val="0"/>
        </c:dLbls>
        <c:gapWidth val="150"/>
        <c:axId val="71432064"/>
        <c:axId val="71433600"/>
      </c:barChart>
      <c:catAx>
        <c:axId val="71432064"/>
        <c:scaling>
          <c:orientation val="minMax"/>
        </c:scaling>
        <c:delete val="1"/>
        <c:axPos val="b"/>
        <c:majorTickMark val="out"/>
        <c:minorTickMark val="none"/>
        <c:tickLblPos val="nextTo"/>
        <c:crossAx val="71433600"/>
        <c:crosses val="autoZero"/>
        <c:auto val="1"/>
        <c:lblAlgn val="ctr"/>
        <c:lblOffset val="100"/>
        <c:noMultiLvlLbl val="0"/>
      </c:catAx>
      <c:valAx>
        <c:axId val="71433600"/>
        <c:scaling>
          <c:orientation val="minMax"/>
          <c:max val="100"/>
        </c:scaling>
        <c:delete val="0"/>
        <c:axPos val="l"/>
        <c:title>
          <c:tx>
            <c:rich>
              <a:bodyPr rot="-5400000" vert="horz"/>
              <a:lstStyle/>
              <a:p>
                <a:pPr>
                  <a:defRPr sz="1600"/>
                </a:pPr>
                <a:r>
                  <a:rPr lang="en-US" sz="1600" dirty="0"/>
                  <a:t>% </a:t>
                </a:r>
                <a:r>
                  <a:rPr lang="en-US" sz="1600" dirty="0" smtClean="0"/>
                  <a:t>SVR12 (95% CI)</a:t>
                </a:r>
                <a:endParaRPr lang="en-US" sz="1600" dirty="0"/>
              </a:p>
            </c:rich>
          </c:tx>
          <c:layout>
            <c:manualLayout>
              <c:xMode val="edge"/>
              <c:yMode val="edge"/>
              <c:x val="1.2687428344439203E-2"/>
              <c:y val="0.12852453537906114"/>
            </c:manualLayout>
          </c:layout>
          <c:overlay val="0"/>
        </c:title>
        <c:numFmt formatCode="0" sourceLinked="0"/>
        <c:majorTickMark val="out"/>
        <c:minorTickMark val="none"/>
        <c:tickLblPos val="nextTo"/>
        <c:crossAx val="71432064"/>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768696581196581E-2"/>
          <c:y val="8.9408961515771122E-3"/>
          <c:w val="0.92215197236085844"/>
          <c:h val="0.87856518760572977"/>
        </c:manualLayout>
      </c:layout>
      <c:scatterChart>
        <c:scatterStyle val="lineMarker"/>
        <c:varyColors val="0"/>
        <c:ser>
          <c:idx val="0"/>
          <c:order val="0"/>
          <c:spPr>
            <a:ln w="28575">
              <a:noFill/>
            </a:ln>
          </c:spPr>
          <c:marker>
            <c:symbol val="square"/>
            <c:size val="7"/>
            <c:spPr>
              <a:solidFill>
                <a:srgbClr val="339966"/>
              </a:solidFill>
              <a:ln>
                <a:noFill/>
              </a:ln>
            </c:spPr>
          </c:marker>
          <c:dPt>
            <c:idx val="1"/>
            <c:bubble3D val="0"/>
          </c:dPt>
          <c:dPt>
            <c:idx val="3"/>
            <c:bubble3D val="0"/>
          </c:dPt>
          <c:dPt>
            <c:idx val="5"/>
            <c:bubble3D val="0"/>
          </c:dPt>
          <c:dPt>
            <c:idx val="7"/>
            <c:bubble3D val="0"/>
          </c:dPt>
          <c:dPt>
            <c:idx val="9"/>
            <c:bubble3D val="0"/>
          </c:dPt>
          <c:dPt>
            <c:idx val="11"/>
            <c:bubble3D val="0"/>
          </c:dPt>
          <c:dPt>
            <c:idx val="13"/>
            <c:bubble3D val="0"/>
          </c:dPt>
          <c:dPt>
            <c:idx val="15"/>
            <c:bubble3D val="0"/>
          </c:dPt>
          <c:dPt>
            <c:idx val="17"/>
            <c:bubble3D val="0"/>
          </c:dPt>
          <c:dPt>
            <c:idx val="18"/>
            <c:bubble3D val="0"/>
          </c:dPt>
          <c:dPt>
            <c:idx val="21"/>
            <c:bubble3D val="0"/>
          </c:dPt>
          <c:dPt>
            <c:idx val="23"/>
            <c:bubble3D val="0"/>
          </c:dPt>
          <c:errBars>
            <c:errDir val="x"/>
            <c:errBarType val="both"/>
            <c:errValType val="cust"/>
            <c:noEndCap val="0"/>
            <c:plus>
              <c:numRef>
                <c:f>'Forest Sulkowski'!$F$3:$F$22</c:f>
                <c:numCache>
                  <c:formatCode>General</c:formatCode>
                  <c:ptCount val="20"/>
                  <c:pt idx="0">
                    <c:v>2.7</c:v>
                  </c:pt>
                  <c:pt idx="1">
                    <c:v>3.8</c:v>
                  </c:pt>
                  <c:pt idx="2">
                    <c:v>4.0999999999999996</c:v>
                  </c:pt>
                  <c:pt idx="3">
                    <c:v>2.2000000000000002</c:v>
                  </c:pt>
                  <c:pt idx="4">
                    <c:v>1.5</c:v>
                  </c:pt>
                  <c:pt idx="5">
                    <c:v>5.7</c:v>
                  </c:pt>
                  <c:pt idx="6">
                    <c:v>25.8</c:v>
                  </c:pt>
                  <c:pt idx="7">
                    <c:v>2.4</c:v>
                  </c:pt>
                  <c:pt idx="8">
                    <c:v>3.3</c:v>
                  </c:pt>
                  <c:pt idx="9">
                    <c:v>0</c:v>
                  </c:pt>
                  <c:pt idx="10">
                    <c:v>34.700000000000003</c:v>
                  </c:pt>
                  <c:pt idx="11">
                    <c:v>2.6</c:v>
                  </c:pt>
                  <c:pt idx="12">
                    <c:v>4.4000000000000004</c:v>
                  </c:pt>
                  <c:pt idx="13">
                    <c:v>2.1</c:v>
                  </c:pt>
                  <c:pt idx="14">
                    <c:v>3.7</c:v>
                  </c:pt>
                  <c:pt idx="15">
                    <c:v>2.8</c:v>
                  </c:pt>
                  <c:pt idx="16">
                    <c:v>3.6</c:v>
                  </c:pt>
                </c:numCache>
              </c:numRef>
            </c:plus>
            <c:minus>
              <c:numRef>
                <c:f>'Forest Sulkowski'!$E$3:$E$22</c:f>
                <c:numCache>
                  <c:formatCode>General</c:formatCode>
                  <c:ptCount val="20"/>
                  <c:pt idx="0">
                    <c:v>4.7</c:v>
                  </c:pt>
                  <c:pt idx="1">
                    <c:v>10.199999999999999</c:v>
                  </c:pt>
                  <c:pt idx="2">
                    <c:v>7.2</c:v>
                  </c:pt>
                  <c:pt idx="3">
                    <c:v>5.2</c:v>
                  </c:pt>
                  <c:pt idx="4">
                    <c:v>3.7</c:v>
                  </c:pt>
                  <c:pt idx="5">
                    <c:v>14.9</c:v>
                  </c:pt>
                  <c:pt idx="6">
                    <c:v>36.799999999999997</c:v>
                  </c:pt>
                  <c:pt idx="7">
                    <c:v>4.5</c:v>
                  </c:pt>
                  <c:pt idx="8">
                    <c:v>14.4</c:v>
                  </c:pt>
                  <c:pt idx="9">
                    <c:v>28.5</c:v>
                  </c:pt>
                  <c:pt idx="10">
                    <c:v>45.3</c:v>
                  </c:pt>
                  <c:pt idx="11">
                    <c:v>4.5</c:v>
                  </c:pt>
                  <c:pt idx="12">
                    <c:v>11.9</c:v>
                  </c:pt>
                  <c:pt idx="13">
                    <c:v>5.8</c:v>
                  </c:pt>
                  <c:pt idx="14">
                    <c:v>6.1</c:v>
                  </c:pt>
                  <c:pt idx="15">
                    <c:v>5.0999999999999996</c:v>
                  </c:pt>
                  <c:pt idx="16">
                    <c:v>8.3000000000000007</c:v>
                  </c:pt>
                </c:numCache>
              </c:numRef>
            </c:minus>
          </c:errBars>
          <c:xVal>
            <c:numRef>
              <c:f>'Forest Sulkowski'!$A$3:$A$19</c:f>
              <c:numCache>
                <c:formatCode>0.0</c:formatCode>
                <c:ptCount val="17"/>
                <c:pt idx="0">
                  <c:v>95.4</c:v>
                </c:pt>
                <c:pt idx="1">
                  <c:v>95.7</c:v>
                </c:pt>
                <c:pt idx="2">
                  <c:v>93.4</c:v>
                </c:pt>
                <c:pt idx="3">
                  <c:v>97.2</c:v>
                </c:pt>
                <c:pt idx="4">
                  <c:v>98.1</c:v>
                </c:pt>
                <c:pt idx="5">
                  <c:v>93.5</c:v>
                </c:pt>
                <c:pt idx="6">
                  <c:v>66.7</c:v>
                </c:pt>
                <c:pt idx="7">
                  <c:v>96.1</c:v>
                </c:pt>
                <c:pt idx="8">
                  <c:v>96.6</c:v>
                </c:pt>
                <c:pt idx="9">
                  <c:v>100</c:v>
                </c:pt>
                <c:pt idx="10">
                  <c:v>60</c:v>
                </c:pt>
                <c:pt idx="11">
                  <c:v>95.6</c:v>
                </c:pt>
                <c:pt idx="12">
                  <c:v>95</c:v>
                </c:pt>
                <c:pt idx="13">
                  <c:v>97.6</c:v>
                </c:pt>
                <c:pt idx="14">
                  <c:v>93.8</c:v>
                </c:pt>
                <c:pt idx="15">
                  <c:v>95.5</c:v>
                </c:pt>
                <c:pt idx="16">
                  <c:v>95.4</c:v>
                </c:pt>
              </c:numCache>
            </c:numRef>
          </c:xVal>
          <c:yVal>
            <c:numRef>
              <c:f>'Forest Sulkowski'!$B$3:$B$19</c:f>
              <c:numCache>
                <c:formatCode>0</c:formatCode>
                <c:ptCount val="17"/>
                <c:pt idx="0">
                  <c:v>40</c:v>
                </c:pt>
                <c:pt idx="1">
                  <c:v>38</c:v>
                </c:pt>
                <c:pt idx="2">
                  <c:v>35</c:v>
                </c:pt>
                <c:pt idx="3">
                  <c:v>33</c:v>
                </c:pt>
                <c:pt idx="4">
                  <c:v>30</c:v>
                </c:pt>
                <c:pt idx="5">
                  <c:v>28</c:v>
                </c:pt>
                <c:pt idx="6">
                  <c:v>26</c:v>
                </c:pt>
                <c:pt idx="7">
                  <c:v>23</c:v>
                </c:pt>
                <c:pt idx="8">
                  <c:v>21</c:v>
                </c:pt>
                <c:pt idx="9">
                  <c:v>19</c:v>
                </c:pt>
                <c:pt idx="10">
                  <c:v>17</c:v>
                </c:pt>
                <c:pt idx="11">
                  <c:v>14</c:v>
                </c:pt>
                <c:pt idx="12">
                  <c:v>12</c:v>
                </c:pt>
                <c:pt idx="13">
                  <c:v>9</c:v>
                </c:pt>
                <c:pt idx="14" formatCode="General">
                  <c:v>7</c:v>
                </c:pt>
                <c:pt idx="15" formatCode="General">
                  <c:v>4</c:v>
                </c:pt>
                <c:pt idx="16" formatCode="General">
                  <c:v>2</c:v>
                </c:pt>
              </c:numCache>
            </c:numRef>
          </c:yVal>
          <c:smooth val="0"/>
        </c:ser>
        <c:dLbls>
          <c:showLegendKey val="0"/>
          <c:showVal val="0"/>
          <c:showCatName val="0"/>
          <c:showSerName val="0"/>
          <c:showPercent val="0"/>
          <c:showBubbleSize val="0"/>
        </c:dLbls>
        <c:axId val="72530176"/>
        <c:axId val="72540544"/>
      </c:scatterChart>
      <c:valAx>
        <c:axId val="72530176"/>
        <c:scaling>
          <c:orientation val="minMax"/>
          <c:max val="100"/>
          <c:min val="10"/>
        </c:scaling>
        <c:delete val="0"/>
        <c:axPos val="b"/>
        <c:title>
          <c:tx>
            <c:rich>
              <a:bodyPr/>
              <a:lstStyle/>
              <a:p>
                <a:pPr>
                  <a:defRPr/>
                </a:pPr>
                <a:r>
                  <a:rPr lang="en-US"/>
                  <a:t>% SVR12 (Mean; 95% CI)</a:t>
                </a:r>
              </a:p>
            </c:rich>
          </c:tx>
          <c:overlay val="0"/>
        </c:title>
        <c:numFmt formatCode="0" sourceLinked="0"/>
        <c:majorTickMark val="out"/>
        <c:minorTickMark val="none"/>
        <c:tickLblPos val="nextTo"/>
        <c:crossAx val="72540544"/>
        <c:crosses val="autoZero"/>
        <c:crossBetween val="midCat"/>
        <c:majorUnit val="10"/>
      </c:valAx>
      <c:valAx>
        <c:axId val="72540544"/>
        <c:scaling>
          <c:orientation val="minMax"/>
          <c:max val="41"/>
          <c:min val="0"/>
        </c:scaling>
        <c:delete val="1"/>
        <c:axPos val="l"/>
        <c:numFmt formatCode="0" sourceLinked="1"/>
        <c:majorTickMark val="out"/>
        <c:minorTickMark val="none"/>
        <c:tickLblPos val="nextTo"/>
        <c:crossAx val="72530176"/>
        <c:crosses val="autoZero"/>
        <c:crossBetween val="midCat"/>
      </c:valAx>
      <c:spPr>
        <a:noFill/>
      </c:spPr>
    </c:plotArea>
    <c:plotVisOnly val="1"/>
    <c:dispBlanksAs val="gap"/>
    <c:showDLblsOverMax val="0"/>
  </c:chart>
  <c:txPr>
    <a:bodyPr/>
    <a:lstStyle/>
    <a:p>
      <a:pPr>
        <a:defRPr sz="16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'UDS by time'!$L$80</c:f>
              <c:strCache>
                <c:ptCount val="1"/>
                <c:pt idx="0">
                  <c:v>Any drug use</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time'!$M$80:$T$80</c:f>
              <c:numCache>
                <c:formatCode>0.0</c:formatCode>
                <c:ptCount val="8"/>
                <c:pt idx="0">
                  <c:v>53.1</c:v>
                </c:pt>
                <c:pt idx="1">
                  <c:v>58.5</c:v>
                </c:pt>
                <c:pt idx="2">
                  <c:v>54.7</c:v>
                </c:pt>
                <c:pt idx="3">
                  <c:v>54.1</c:v>
                </c:pt>
                <c:pt idx="4">
                  <c:v>54.3</c:v>
                </c:pt>
                <c:pt idx="5">
                  <c:v>57.1</c:v>
                </c:pt>
                <c:pt idx="6">
                  <c:v>56.4</c:v>
                </c:pt>
                <c:pt idx="7">
                  <c:v>62.2</c:v>
                </c:pt>
              </c:numCache>
            </c:numRef>
          </c:val>
          <c:smooth val="0"/>
        </c:ser>
        <c:ser>
          <c:idx val="1"/>
          <c:order val="1"/>
          <c:tx>
            <c:strRef>
              <c:f>'UDS by time'!$L$81</c:f>
              <c:strCache>
                <c:ptCount val="1"/>
                <c:pt idx="0">
                  <c:v>Any drug use (excl. cannabinoids)*</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time'!$M$81:$T$81</c:f>
              <c:numCache>
                <c:formatCode>0.0</c:formatCode>
                <c:ptCount val="8"/>
                <c:pt idx="0">
                  <c:v>46.3</c:v>
                </c:pt>
                <c:pt idx="1">
                  <c:v>47</c:v>
                </c:pt>
                <c:pt idx="2">
                  <c:v>50.5</c:v>
                </c:pt>
                <c:pt idx="3">
                  <c:v>48</c:v>
                </c:pt>
                <c:pt idx="4">
                  <c:v>46.8</c:v>
                </c:pt>
                <c:pt idx="5">
                  <c:v>50</c:v>
                </c:pt>
                <c:pt idx="6">
                  <c:v>47.9</c:v>
                </c:pt>
                <c:pt idx="7">
                  <c:v>55.1</c:v>
                </c:pt>
              </c:numCache>
            </c:numRef>
          </c:val>
          <c:smooth val="0"/>
        </c:ser>
        <c:ser>
          <c:idx val="2"/>
          <c:order val="2"/>
          <c:tx>
            <c:strRef>
              <c:f>'UDS by time'!$L$82</c:f>
              <c:strCache>
                <c:ptCount val="1"/>
                <c:pt idx="0">
                  <c:v>Cannabinoids</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time'!$M$82:$T$82</c:f>
              <c:numCache>
                <c:formatCode>0.0</c:formatCode>
                <c:ptCount val="8"/>
                <c:pt idx="0">
                  <c:v>27.6</c:v>
                </c:pt>
                <c:pt idx="1">
                  <c:v>20.2</c:v>
                </c:pt>
                <c:pt idx="2">
                  <c:v>23.2</c:v>
                </c:pt>
                <c:pt idx="3">
                  <c:v>25.5</c:v>
                </c:pt>
                <c:pt idx="4">
                  <c:v>28.7</c:v>
                </c:pt>
                <c:pt idx="5">
                  <c:v>26.5</c:v>
                </c:pt>
                <c:pt idx="6">
                  <c:v>29.8</c:v>
                </c:pt>
                <c:pt idx="7">
                  <c:v>30.6</c:v>
                </c:pt>
              </c:numCache>
            </c:numRef>
          </c:val>
          <c:smooth val="0"/>
        </c:ser>
        <c:ser>
          <c:idx val="3"/>
          <c:order val="3"/>
          <c:tx>
            <c:strRef>
              <c:f>'UDS by time'!$L$83</c:f>
              <c:strCache>
                <c:ptCount val="1"/>
                <c:pt idx="0">
                  <c:v>Benzodiazepines</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time'!$M$83:$T$83</c:f>
              <c:numCache>
                <c:formatCode>0.0</c:formatCode>
                <c:ptCount val="8"/>
                <c:pt idx="0">
                  <c:v>24.5</c:v>
                </c:pt>
                <c:pt idx="1">
                  <c:v>28.7</c:v>
                </c:pt>
                <c:pt idx="2">
                  <c:v>28.4</c:v>
                </c:pt>
                <c:pt idx="3">
                  <c:v>26.5</c:v>
                </c:pt>
                <c:pt idx="4">
                  <c:v>27.7</c:v>
                </c:pt>
                <c:pt idx="5">
                  <c:v>28.6</c:v>
                </c:pt>
                <c:pt idx="6">
                  <c:v>28.7</c:v>
                </c:pt>
                <c:pt idx="7">
                  <c:v>30.6</c:v>
                </c:pt>
              </c:numCache>
            </c:numRef>
          </c:val>
          <c:smooth val="0"/>
        </c:ser>
        <c:ser>
          <c:idx val="4"/>
          <c:order val="4"/>
          <c:tx>
            <c:strRef>
              <c:f>'UDS by time'!$L$84</c:f>
              <c:strCache>
                <c:ptCount val="1"/>
                <c:pt idx="0">
                  <c:v>Opiates</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time'!$M$84:$T$84</c:f>
              <c:numCache>
                <c:formatCode>0.0</c:formatCode>
                <c:ptCount val="8"/>
                <c:pt idx="0">
                  <c:v>19.399999999999999</c:v>
                </c:pt>
                <c:pt idx="1">
                  <c:v>23.4</c:v>
                </c:pt>
                <c:pt idx="2">
                  <c:v>22.1</c:v>
                </c:pt>
                <c:pt idx="3">
                  <c:v>20.399999999999999</c:v>
                </c:pt>
                <c:pt idx="4">
                  <c:v>21.3</c:v>
                </c:pt>
                <c:pt idx="5">
                  <c:v>22.4</c:v>
                </c:pt>
                <c:pt idx="6">
                  <c:v>22.3</c:v>
                </c:pt>
                <c:pt idx="7">
                  <c:v>21.4</c:v>
                </c:pt>
              </c:numCache>
            </c:numRef>
          </c:val>
          <c:smooth val="0"/>
        </c:ser>
        <c:ser>
          <c:idx val="5"/>
          <c:order val="5"/>
          <c:tx>
            <c:strRef>
              <c:f>'UDS by time'!$L$85</c:f>
              <c:strCache>
                <c:ptCount val="1"/>
                <c:pt idx="0">
                  <c:v>Cocaine</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time'!$M$85:$T$85</c:f>
              <c:numCache>
                <c:formatCode>0.0</c:formatCode>
                <c:ptCount val="8"/>
                <c:pt idx="0">
                  <c:v>10.199999999999999</c:v>
                </c:pt>
                <c:pt idx="1">
                  <c:v>9.6</c:v>
                </c:pt>
                <c:pt idx="2">
                  <c:v>9.5</c:v>
                </c:pt>
                <c:pt idx="3">
                  <c:v>9.1999999999999993</c:v>
                </c:pt>
                <c:pt idx="4">
                  <c:v>9.6</c:v>
                </c:pt>
                <c:pt idx="5">
                  <c:v>9.1999999999999993</c:v>
                </c:pt>
                <c:pt idx="6">
                  <c:v>11.7</c:v>
                </c:pt>
                <c:pt idx="7">
                  <c:v>11.2</c:v>
                </c:pt>
              </c:numCache>
            </c:numRef>
          </c:val>
          <c:smooth val="0"/>
        </c:ser>
        <c:ser>
          <c:idx val="6"/>
          <c:order val="6"/>
          <c:tx>
            <c:strRef>
              <c:f>'UDS by time'!$L$86</c:f>
              <c:strCache>
                <c:ptCount val="1"/>
                <c:pt idx="0">
                  <c:v>Amphetamines</c:v>
                </c:pt>
              </c:strCache>
            </c:strRef>
          </c:tx>
          <c:spPr>
            <a:ln w="38100"/>
          </c:spPr>
          <c:marker>
            <c:symbol val="none"/>
          </c:marker>
          <c:cat>
            <c:strRef>
              <c:f>'UDS by time'!$M$79:$T$79</c:f>
              <c:strCache>
                <c:ptCount val="8"/>
                <c:pt idx="0">
                  <c:v>Day 1</c:v>
                </c:pt>
                <c:pt idx="1">
                  <c:v>TW1</c:v>
                </c:pt>
                <c:pt idx="2">
                  <c:v>TW2</c:v>
                </c:pt>
                <c:pt idx="3">
                  <c:v>TW4</c:v>
                </c:pt>
                <c:pt idx="4">
                  <c:v>TW6</c:v>
                </c:pt>
                <c:pt idx="5">
                  <c:v>TW8</c:v>
                </c:pt>
                <c:pt idx="6">
                  <c:v>TW10</c:v>
                </c:pt>
                <c:pt idx="7">
                  <c:v>TW12</c:v>
                </c:pt>
              </c:strCache>
            </c:strRef>
          </c:cat>
          <c:val>
            <c:numRef>
              <c:f>'UDS by time'!$M$86:$T$86</c:f>
              <c:numCache>
                <c:formatCode>0.0</c:formatCode>
                <c:ptCount val="8"/>
                <c:pt idx="0">
                  <c:v>6.1</c:v>
                </c:pt>
                <c:pt idx="1">
                  <c:v>5.3</c:v>
                </c:pt>
                <c:pt idx="2">
                  <c:v>6.3</c:v>
                </c:pt>
                <c:pt idx="3">
                  <c:v>6.1</c:v>
                </c:pt>
                <c:pt idx="4">
                  <c:v>11.7</c:v>
                </c:pt>
                <c:pt idx="5">
                  <c:v>8.1999999999999993</c:v>
                </c:pt>
                <c:pt idx="6">
                  <c:v>6.4</c:v>
                </c:pt>
                <c:pt idx="7">
                  <c:v>8.1999999999999993</c:v>
                </c:pt>
              </c:numCache>
            </c:numRef>
          </c:val>
          <c:smooth val="0"/>
        </c:ser>
        <c:dLbls>
          <c:showLegendKey val="0"/>
          <c:showVal val="0"/>
          <c:showCatName val="0"/>
          <c:showSerName val="0"/>
          <c:showPercent val="0"/>
          <c:showBubbleSize val="0"/>
        </c:dLbls>
        <c:marker val="1"/>
        <c:smooth val="0"/>
        <c:axId val="72909184"/>
        <c:axId val="72911104"/>
      </c:lineChart>
      <c:catAx>
        <c:axId val="72909184"/>
        <c:scaling>
          <c:orientation val="minMax"/>
        </c:scaling>
        <c:delete val="0"/>
        <c:axPos val="b"/>
        <c:title>
          <c:tx>
            <c:rich>
              <a:bodyPr/>
              <a:lstStyle/>
              <a:p>
                <a:pPr>
                  <a:defRPr/>
                </a:pPr>
                <a:r>
                  <a:rPr lang="en-US" dirty="0" smtClean="0"/>
                  <a:t>Time Point</a:t>
                </a:r>
                <a:endParaRPr lang="en-US" dirty="0"/>
              </a:p>
            </c:rich>
          </c:tx>
          <c:overlay val="0"/>
        </c:title>
        <c:majorTickMark val="out"/>
        <c:minorTickMark val="none"/>
        <c:tickLblPos val="nextTo"/>
        <c:crossAx val="72911104"/>
        <c:crosses val="autoZero"/>
        <c:auto val="1"/>
        <c:lblAlgn val="ctr"/>
        <c:lblOffset val="100"/>
        <c:noMultiLvlLbl val="0"/>
      </c:catAx>
      <c:valAx>
        <c:axId val="72911104"/>
        <c:scaling>
          <c:orientation val="minMax"/>
        </c:scaling>
        <c:delete val="0"/>
        <c:axPos val="l"/>
        <c:title>
          <c:tx>
            <c:rich>
              <a:bodyPr rot="-5400000" vert="horz"/>
              <a:lstStyle/>
              <a:p>
                <a:pPr algn="ctr" rtl="0">
                  <a:defRPr/>
                </a:pPr>
                <a:r>
                  <a:rPr lang="en-US"/>
                  <a:t>% of Patients with Positive Urine Drug Screen</a:t>
                </a:r>
              </a:p>
            </c:rich>
          </c:tx>
          <c:overlay val="0"/>
        </c:title>
        <c:numFmt formatCode="0" sourceLinked="0"/>
        <c:majorTickMark val="out"/>
        <c:minorTickMark val="none"/>
        <c:tickLblPos val="nextTo"/>
        <c:crossAx val="72909184"/>
        <c:crosses val="autoZero"/>
        <c:crossBetween val="between"/>
      </c:valAx>
    </c:plotArea>
    <c:plotVisOnly val="1"/>
    <c:dispBlanksAs val="gap"/>
    <c:showDLblsOverMax val="0"/>
  </c:chart>
  <c:txPr>
    <a:bodyPr/>
    <a:lstStyle/>
    <a:p>
      <a:pPr>
        <a:defRPr sz="1200"/>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497205055706"/>
          <c:y val="3.550708199874783E-2"/>
          <c:w val="0.53733733588217192"/>
          <c:h val="0.77027261838869776"/>
        </c:manualLayout>
      </c:layout>
      <c:lineChart>
        <c:grouping val="standard"/>
        <c:varyColors val="0"/>
        <c:ser>
          <c:idx val="0"/>
          <c:order val="0"/>
          <c:tx>
            <c:strRef>
              <c:f>'UDS by time'!$B$80</c:f>
              <c:strCache>
                <c:ptCount val="1"/>
                <c:pt idx="0">
                  <c:v>Any drug use of 8 classes*</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time'!$C$80:$J$80</c:f>
              <c:numCache>
                <c:formatCode>0.0</c:formatCode>
                <c:ptCount val="8"/>
                <c:pt idx="0">
                  <c:v>62.2</c:v>
                </c:pt>
                <c:pt idx="1">
                  <c:v>58.4</c:v>
                </c:pt>
                <c:pt idx="2">
                  <c:v>60.2</c:v>
                </c:pt>
                <c:pt idx="3">
                  <c:v>61.1</c:v>
                </c:pt>
                <c:pt idx="4">
                  <c:v>59.1</c:v>
                </c:pt>
                <c:pt idx="5">
                  <c:v>60.5</c:v>
                </c:pt>
                <c:pt idx="6">
                  <c:v>59.6</c:v>
                </c:pt>
                <c:pt idx="7">
                  <c:v>62.8</c:v>
                </c:pt>
              </c:numCache>
            </c:numRef>
          </c:val>
          <c:smooth val="0"/>
        </c:ser>
        <c:ser>
          <c:idx val="1"/>
          <c:order val="1"/>
          <c:tx>
            <c:strRef>
              <c:f>'UDS by time'!$B$81</c:f>
              <c:strCache>
                <c:ptCount val="1"/>
                <c:pt idx="0">
                  <c:v>Any drug use of 7 classes (excl. cannabinoids)</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time'!$C$81:$J$81</c:f>
              <c:numCache>
                <c:formatCode>General</c:formatCode>
                <c:ptCount val="8"/>
                <c:pt idx="0">
                  <c:v>46.9</c:v>
                </c:pt>
                <c:pt idx="1">
                  <c:v>44.3</c:v>
                </c:pt>
                <c:pt idx="2">
                  <c:v>45.9</c:v>
                </c:pt>
                <c:pt idx="3">
                  <c:v>45.8</c:v>
                </c:pt>
                <c:pt idx="4">
                  <c:v>47.7</c:v>
                </c:pt>
                <c:pt idx="5">
                  <c:v>48.4</c:v>
                </c:pt>
                <c:pt idx="6">
                  <c:v>46.6</c:v>
                </c:pt>
                <c:pt idx="7">
                  <c:v>46.9</c:v>
                </c:pt>
              </c:numCache>
            </c:numRef>
          </c:val>
          <c:smooth val="0"/>
        </c:ser>
        <c:ser>
          <c:idx val="2"/>
          <c:order val="2"/>
          <c:tx>
            <c:strRef>
              <c:f>'UDS by time'!$B$82</c:f>
              <c:strCache>
                <c:ptCount val="1"/>
                <c:pt idx="0">
                  <c:v>Cannabinoids</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time'!$C$82:$J$82</c:f>
              <c:numCache>
                <c:formatCode>0.0</c:formatCode>
                <c:ptCount val="8"/>
                <c:pt idx="0">
                  <c:v>29.6</c:v>
                </c:pt>
                <c:pt idx="1">
                  <c:v>29.2</c:v>
                </c:pt>
                <c:pt idx="2">
                  <c:v>32.700000000000003</c:v>
                </c:pt>
                <c:pt idx="3">
                  <c:v>31.1</c:v>
                </c:pt>
                <c:pt idx="4">
                  <c:v>28.5</c:v>
                </c:pt>
                <c:pt idx="5">
                  <c:v>28.4</c:v>
                </c:pt>
                <c:pt idx="6">
                  <c:v>30.1</c:v>
                </c:pt>
                <c:pt idx="7">
                  <c:v>30.6</c:v>
                </c:pt>
              </c:numCache>
            </c:numRef>
          </c:val>
          <c:smooth val="0"/>
        </c:ser>
        <c:ser>
          <c:idx val="3"/>
          <c:order val="3"/>
          <c:tx>
            <c:strRef>
              <c:f>'UDS by time'!$B$83</c:f>
              <c:strCache>
                <c:ptCount val="1"/>
                <c:pt idx="0">
                  <c:v>Benzodiazepines</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time'!$C$83:$J$83</c:f>
              <c:numCache>
                <c:formatCode>0.0</c:formatCode>
                <c:ptCount val="8"/>
                <c:pt idx="0">
                  <c:v>25</c:v>
                </c:pt>
                <c:pt idx="1">
                  <c:v>25.4</c:v>
                </c:pt>
                <c:pt idx="2">
                  <c:v>25</c:v>
                </c:pt>
                <c:pt idx="3">
                  <c:v>21.6</c:v>
                </c:pt>
                <c:pt idx="4">
                  <c:v>26.4</c:v>
                </c:pt>
                <c:pt idx="5">
                  <c:v>24.2</c:v>
                </c:pt>
                <c:pt idx="6">
                  <c:v>25.4</c:v>
                </c:pt>
                <c:pt idx="7">
                  <c:v>23.5</c:v>
                </c:pt>
              </c:numCache>
            </c:numRef>
          </c:val>
          <c:smooth val="0"/>
        </c:ser>
        <c:ser>
          <c:idx val="4"/>
          <c:order val="4"/>
          <c:tx>
            <c:strRef>
              <c:f>'UDS by time'!$B$84</c:f>
              <c:strCache>
                <c:ptCount val="1"/>
                <c:pt idx="0">
                  <c:v>Opiates</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time'!$C$84:$J$84</c:f>
              <c:numCache>
                <c:formatCode>0.0</c:formatCode>
                <c:ptCount val="8"/>
                <c:pt idx="0">
                  <c:v>21.9</c:v>
                </c:pt>
                <c:pt idx="1">
                  <c:v>17.8</c:v>
                </c:pt>
                <c:pt idx="2">
                  <c:v>16.8</c:v>
                </c:pt>
                <c:pt idx="3">
                  <c:v>21.1</c:v>
                </c:pt>
                <c:pt idx="4">
                  <c:v>18.7</c:v>
                </c:pt>
                <c:pt idx="5">
                  <c:v>21.1</c:v>
                </c:pt>
                <c:pt idx="6">
                  <c:v>17.100000000000001</c:v>
                </c:pt>
                <c:pt idx="7">
                  <c:v>23</c:v>
                </c:pt>
              </c:numCache>
            </c:numRef>
          </c:val>
          <c:smooth val="0"/>
        </c:ser>
        <c:ser>
          <c:idx val="5"/>
          <c:order val="5"/>
          <c:tx>
            <c:strRef>
              <c:f>'UDS by time'!$B$85</c:f>
              <c:strCache>
                <c:ptCount val="1"/>
                <c:pt idx="0">
                  <c:v>Cocaine</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time'!$C$85:$J$85</c:f>
              <c:numCache>
                <c:formatCode>0.0</c:formatCode>
                <c:ptCount val="8"/>
                <c:pt idx="0">
                  <c:v>10.199999999999999</c:v>
                </c:pt>
                <c:pt idx="1">
                  <c:v>9.1999999999999993</c:v>
                </c:pt>
                <c:pt idx="2">
                  <c:v>10.7</c:v>
                </c:pt>
                <c:pt idx="3">
                  <c:v>10.5</c:v>
                </c:pt>
                <c:pt idx="4">
                  <c:v>10.9</c:v>
                </c:pt>
                <c:pt idx="5">
                  <c:v>9.5</c:v>
                </c:pt>
                <c:pt idx="6">
                  <c:v>10.9</c:v>
                </c:pt>
                <c:pt idx="7">
                  <c:v>10.199999999999999</c:v>
                </c:pt>
              </c:numCache>
            </c:numRef>
          </c:val>
          <c:smooth val="0"/>
        </c:ser>
        <c:ser>
          <c:idx val="6"/>
          <c:order val="6"/>
          <c:tx>
            <c:strRef>
              <c:f>'UDS by time'!$B$86</c:f>
              <c:strCache>
                <c:ptCount val="1"/>
                <c:pt idx="0">
                  <c:v>Amphetamines</c:v>
                </c:pt>
              </c:strCache>
            </c:strRef>
          </c:tx>
          <c:spPr>
            <a:ln w="38100"/>
          </c:spPr>
          <c:marker>
            <c:symbol val="none"/>
          </c:marker>
          <c:cat>
            <c:strRef>
              <c:f>'UDS by time'!$C$79:$J$79</c:f>
              <c:strCache>
                <c:ptCount val="8"/>
                <c:pt idx="0">
                  <c:v>Day 1</c:v>
                </c:pt>
                <c:pt idx="1">
                  <c:v>TW1</c:v>
                </c:pt>
                <c:pt idx="2">
                  <c:v>TW2</c:v>
                </c:pt>
                <c:pt idx="3">
                  <c:v>TW4</c:v>
                </c:pt>
                <c:pt idx="4">
                  <c:v>TW6</c:v>
                </c:pt>
                <c:pt idx="5">
                  <c:v>TW8</c:v>
                </c:pt>
                <c:pt idx="6">
                  <c:v>TW10</c:v>
                </c:pt>
                <c:pt idx="7">
                  <c:v>TW12</c:v>
                </c:pt>
              </c:strCache>
            </c:strRef>
          </c:cat>
          <c:val>
            <c:numRef>
              <c:f>'UDS by time'!$C$86:$J$86</c:f>
              <c:numCache>
                <c:formatCode>0.0</c:formatCode>
                <c:ptCount val="8"/>
                <c:pt idx="0">
                  <c:v>5.0999999999999996</c:v>
                </c:pt>
                <c:pt idx="1">
                  <c:v>3.8</c:v>
                </c:pt>
                <c:pt idx="2">
                  <c:v>6.1</c:v>
                </c:pt>
                <c:pt idx="3">
                  <c:v>6.8</c:v>
                </c:pt>
                <c:pt idx="4">
                  <c:v>5.7</c:v>
                </c:pt>
                <c:pt idx="5">
                  <c:v>5.3</c:v>
                </c:pt>
                <c:pt idx="6">
                  <c:v>6.2</c:v>
                </c:pt>
                <c:pt idx="7">
                  <c:v>6.6</c:v>
                </c:pt>
              </c:numCache>
            </c:numRef>
          </c:val>
          <c:smooth val="0"/>
        </c:ser>
        <c:dLbls>
          <c:showLegendKey val="0"/>
          <c:showVal val="0"/>
          <c:showCatName val="0"/>
          <c:showSerName val="0"/>
          <c:showPercent val="0"/>
          <c:showBubbleSize val="0"/>
        </c:dLbls>
        <c:marker val="1"/>
        <c:smooth val="0"/>
        <c:axId val="73075328"/>
        <c:axId val="73089792"/>
      </c:lineChart>
      <c:catAx>
        <c:axId val="73075328"/>
        <c:scaling>
          <c:orientation val="minMax"/>
        </c:scaling>
        <c:delete val="0"/>
        <c:axPos val="b"/>
        <c:title>
          <c:tx>
            <c:rich>
              <a:bodyPr/>
              <a:lstStyle/>
              <a:p>
                <a:pPr>
                  <a:defRPr/>
                </a:pPr>
                <a:r>
                  <a:rPr lang="en-US"/>
                  <a:t>Time Point</a:t>
                </a:r>
              </a:p>
            </c:rich>
          </c:tx>
          <c:overlay val="0"/>
        </c:title>
        <c:majorTickMark val="out"/>
        <c:minorTickMark val="none"/>
        <c:tickLblPos val="nextTo"/>
        <c:crossAx val="73089792"/>
        <c:crosses val="autoZero"/>
        <c:auto val="1"/>
        <c:lblAlgn val="ctr"/>
        <c:lblOffset val="100"/>
        <c:noMultiLvlLbl val="0"/>
      </c:catAx>
      <c:valAx>
        <c:axId val="73089792"/>
        <c:scaling>
          <c:orientation val="minMax"/>
        </c:scaling>
        <c:delete val="0"/>
        <c:axPos val="l"/>
        <c:title>
          <c:tx>
            <c:rich>
              <a:bodyPr rot="-5400000" vert="horz"/>
              <a:lstStyle/>
              <a:p>
                <a:pPr>
                  <a:defRPr/>
                </a:pPr>
                <a:r>
                  <a:rPr lang="en-US"/>
                  <a:t>% of Patients with Positive Urine Drug Screen</a:t>
                </a:r>
              </a:p>
            </c:rich>
          </c:tx>
          <c:layout>
            <c:manualLayout>
              <c:xMode val="edge"/>
              <c:yMode val="edge"/>
              <c:x val="1.9062427722179569E-2"/>
              <c:y val="9.5539157419085557E-2"/>
            </c:manualLayout>
          </c:layout>
          <c:overlay val="0"/>
        </c:title>
        <c:numFmt formatCode="0" sourceLinked="0"/>
        <c:majorTickMark val="out"/>
        <c:minorTickMark val="none"/>
        <c:tickLblPos val="nextTo"/>
        <c:crossAx val="73075328"/>
        <c:crosses val="autoZero"/>
        <c:crossBetween val="between"/>
      </c:valAx>
    </c:plotArea>
    <c:legend>
      <c:legendPos val="r"/>
      <c:layout>
        <c:manualLayout>
          <c:xMode val="edge"/>
          <c:yMode val="edge"/>
          <c:x val="0.6571841893729683"/>
          <c:y val="4.3922396298400841E-2"/>
          <c:w val="0.27323769783738239"/>
          <c:h val="0.82860950557576973"/>
        </c:manualLayout>
      </c:layout>
      <c:overlay val="0"/>
    </c:legend>
    <c:plotVisOnly val="1"/>
    <c:dispBlanksAs val="gap"/>
    <c:showDLblsOverMax val="0"/>
  </c:chart>
  <c:txPr>
    <a:bodyPr/>
    <a:lstStyle/>
    <a:p>
      <a:pPr>
        <a:defRPr sz="12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97462817147858"/>
          <c:y val="0.19530293088363954"/>
          <c:w val="0.82446981627296589"/>
          <c:h val="0.68871719160104983"/>
        </c:manualLayout>
      </c:layout>
      <c:barChart>
        <c:barDir val="col"/>
        <c:grouping val="clustered"/>
        <c:varyColors val="0"/>
        <c:ser>
          <c:idx val="0"/>
          <c:order val="0"/>
          <c:tx>
            <c:strRef>
              <c:f>'Adh 1'!$A$2</c:f>
              <c:strCache>
                <c:ptCount val="1"/>
                <c:pt idx="0">
                  <c:v>&gt;80% (&gt;67 doses)</c:v>
                </c:pt>
              </c:strCache>
            </c:strRef>
          </c:tx>
          <c:spPr>
            <a:solidFill>
              <a:srgbClr val="FF9900"/>
            </a:solidFill>
            <a:ln>
              <a:solidFill>
                <a:schemeClr val="tx1"/>
              </a:solidFill>
            </a:ln>
          </c:spPr>
          <c:invertIfNegative val="0"/>
          <c:cat>
            <c:strRef>
              <c:f>'Adh 1'!$B$1:$C$1</c:f>
              <c:strCache>
                <c:ptCount val="2"/>
                <c:pt idx="0">
                  <c:v>Immediate treatment arm</c:v>
                </c:pt>
                <c:pt idx="1">
                  <c:v>Deferred treatment arm</c:v>
                </c:pt>
              </c:strCache>
            </c:strRef>
          </c:cat>
          <c:val>
            <c:numRef>
              <c:f>'Adh 1'!$B$2:$C$2</c:f>
              <c:numCache>
                <c:formatCode>0.0</c:formatCode>
                <c:ptCount val="2"/>
                <c:pt idx="0">
                  <c:v>100</c:v>
                </c:pt>
                <c:pt idx="1">
                  <c:v>100</c:v>
                </c:pt>
              </c:numCache>
            </c:numRef>
          </c:val>
        </c:ser>
        <c:ser>
          <c:idx val="1"/>
          <c:order val="1"/>
          <c:tx>
            <c:strRef>
              <c:f>'Adh 1'!$A$3</c:f>
              <c:strCache>
                <c:ptCount val="1"/>
                <c:pt idx="0">
                  <c:v>&gt;90% (&gt;76 doses)</c:v>
                </c:pt>
              </c:strCache>
            </c:strRef>
          </c:tx>
          <c:spPr>
            <a:solidFill>
              <a:srgbClr val="5B74D8"/>
            </a:solidFill>
            <a:ln>
              <a:solidFill>
                <a:schemeClr val="tx1"/>
              </a:solidFill>
            </a:ln>
          </c:spPr>
          <c:invertIfNegative val="0"/>
          <c:cat>
            <c:strRef>
              <c:f>'Adh 1'!$B$1:$C$1</c:f>
              <c:strCache>
                <c:ptCount val="2"/>
                <c:pt idx="0">
                  <c:v>Immediate treatment arm</c:v>
                </c:pt>
                <c:pt idx="1">
                  <c:v>Deferred treatment arm</c:v>
                </c:pt>
              </c:strCache>
            </c:strRef>
          </c:cat>
          <c:val>
            <c:numRef>
              <c:f>'Adh 1'!$B$3:$C$3</c:f>
              <c:numCache>
                <c:formatCode>0.0</c:formatCode>
                <c:ptCount val="2"/>
                <c:pt idx="0">
                  <c:v>99</c:v>
                </c:pt>
                <c:pt idx="1">
                  <c:v>100</c:v>
                </c:pt>
              </c:numCache>
            </c:numRef>
          </c:val>
        </c:ser>
        <c:ser>
          <c:idx val="2"/>
          <c:order val="2"/>
          <c:tx>
            <c:strRef>
              <c:f>'Adh 1'!$A$4</c:f>
              <c:strCache>
                <c:ptCount val="1"/>
                <c:pt idx="0">
                  <c:v>&gt;95% (&gt;79 doses)</c:v>
                </c:pt>
              </c:strCache>
            </c:strRef>
          </c:tx>
          <c:spPr>
            <a:ln>
              <a:solidFill>
                <a:schemeClr val="tx1"/>
              </a:solidFill>
            </a:ln>
          </c:spPr>
          <c:invertIfNegative val="0"/>
          <c:cat>
            <c:strRef>
              <c:f>'Adh 1'!$B$1:$C$1</c:f>
              <c:strCache>
                <c:ptCount val="2"/>
                <c:pt idx="0">
                  <c:v>Immediate treatment arm</c:v>
                </c:pt>
                <c:pt idx="1">
                  <c:v>Deferred treatment arm</c:v>
                </c:pt>
              </c:strCache>
            </c:strRef>
          </c:cat>
          <c:val>
            <c:numRef>
              <c:f>'Adh 1'!$B$4:$C$4</c:f>
              <c:numCache>
                <c:formatCode>0.0</c:formatCode>
                <c:ptCount val="2"/>
                <c:pt idx="0">
                  <c:v>96.5</c:v>
                </c:pt>
                <c:pt idx="1">
                  <c:v>100</c:v>
                </c:pt>
              </c:numCache>
            </c:numRef>
          </c:val>
        </c:ser>
        <c:dLbls>
          <c:dLblPos val="outEnd"/>
          <c:showLegendKey val="0"/>
          <c:showVal val="1"/>
          <c:showCatName val="0"/>
          <c:showSerName val="0"/>
          <c:showPercent val="0"/>
          <c:showBubbleSize val="0"/>
        </c:dLbls>
        <c:gapWidth val="150"/>
        <c:axId val="73186304"/>
        <c:axId val="73196288"/>
      </c:barChart>
      <c:catAx>
        <c:axId val="73186304"/>
        <c:scaling>
          <c:orientation val="minMax"/>
        </c:scaling>
        <c:delete val="0"/>
        <c:axPos val="b"/>
        <c:majorTickMark val="out"/>
        <c:minorTickMark val="none"/>
        <c:tickLblPos val="nextTo"/>
        <c:crossAx val="73196288"/>
        <c:crosses val="autoZero"/>
        <c:auto val="1"/>
        <c:lblAlgn val="ctr"/>
        <c:lblOffset val="100"/>
        <c:noMultiLvlLbl val="0"/>
      </c:catAx>
      <c:valAx>
        <c:axId val="73196288"/>
        <c:scaling>
          <c:orientation val="minMax"/>
          <c:max val="100"/>
          <c:min val="0"/>
        </c:scaling>
        <c:delete val="0"/>
        <c:axPos val="l"/>
        <c:title>
          <c:tx>
            <c:rich>
              <a:bodyPr rot="-5400000" vert="horz"/>
              <a:lstStyle/>
              <a:p>
                <a:pPr>
                  <a:defRPr/>
                </a:pPr>
                <a:r>
                  <a:rPr lang="en-US"/>
                  <a:t>% Adherence</a:t>
                </a:r>
              </a:p>
            </c:rich>
          </c:tx>
          <c:overlay val="0"/>
        </c:title>
        <c:numFmt formatCode="0" sourceLinked="0"/>
        <c:majorTickMark val="out"/>
        <c:minorTickMark val="none"/>
        <c:tickLblPos val="nextTo"/>
        <c:crossAx val="73186304"/>
        <c:crosses val="autoZero"/>
        <c:crossBetween val="between"/>
      </c:valAx>
    </c:plotArea>
    <c:legend>
      <c:legendPos val="t"/>
      <c:overlay val="0"/>
    </c:legend>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C9FB3-260B-4738-B5B0-AA8172E7C8C8}" type="datetimeFigureOut">
              <a:rPr lang="en-US" smtClean="0"/>
              <a:t>11/19/2015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B64C15-D0F1-42BF-8997-249829C6CF9C}" type="slidenum">
              <a:rPr lang="en-US" smtClean="0"/>
              <a:t>‹Nr.›</a:t>
            </a:fld>
            <a:endParaRPr lang="en-US"/>
          </a:p>
        </p:txBody>
      </p:sp>
    </p:spTree>
    <p:extLst>
      <p:ext uri="{BB962C8B-B14F-4D97-AF65-F5344CB8AC3E}">
        <p14:creationId xmlns:p14="http://schemas.microsoft.com/office/powerpoint/2010/main" val="674163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9C046-F2BC-421B-A2F8-BEACF2CE84E7}" type="datetimeFigureOut">
              <a:rPr lang="en-US" smtClean="0"/>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15FAA-00D0-4FA8-8E82-091E7C400281}" type="slidenum">
              <a:rPr lang="en-US" smtClean="0"/>
              <a:t>‹Nr.›</a:t>
            </a:fld>
            <a:endParaRPr lang="en-US"/>
          </a:p>
        </p:txBody>
      </p:sp>
    </p:spTree>
    <p:extLst>
      <p:ext uri="{BB962C8B-B14F-4D97-AF65-F5344CB8AC3E}">
        <p14:creationId xmlns:p14="http://schemas.microsoft.com/office/powerpoint/2010/main" val="77230650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15FAA-00D0-4FA8-8E82-091E7C400281}" type="slidenum">
              <a:rPr lang="en-US" smtClean="0"/>
              <a:t>1</a:t>
            </a:fld>
            <a:endParaRPr lang="en-US"/>
          </a:p>
        </p:txBody>
      </p:sp>
    </p:spTree>
    <p:extLst>
      <p:ext uri="{BB962C8B-B14F-4D97-AF65-F5344CB8AC3E}">
        <p14:creationId xmlns:p14="http://schemas.microsoft.com/office/powerpoint/2010/main" val="154806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974F65-6142-46CA-8C04-6207F1281C42}"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9928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ALT at Day</a:t>
            </a:r>
            <a:r>
              <a:rPr lang="en-US" sz="1200" b="1" u="sng" kern="1200" baseline="0" dirty="0" smtClean="0">
                <a:solidFill>
                  <a:schemeClr val="tx1"/>
                </a:solidFill>
                <a:effectLst/>
                <a:latin typeface="+mn-lt"/>
                <a:ea typeface="+mn-ea"/>
                <a:cs typeface="+mn-cs"/>
              </a:rPr>
              <a:t> 1 and Follow-up</a:t>
            </a:r>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Demographics		Day 1 / 	FU4	FU8 	FU12 </a:t>
            </a:r>
          </a:p>
          <a:p>
            <a:r>
              <a:rPr lang="en-US" sz="1200" kern="1200" dirty="0" smtClean="0">
                <a:solidFill>
                  <a:schemeClr val="tx1"/>
                </a:solidFill>
                <a:effectLst/>
                <a:latin typeface="+mn-lt"/>
                <a:ea typeface="+mn-ea"/>
                <a:cs typeface="+mn-cs"/>
              </a:rPr>
              <a:t>48 </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Asian male	46	17	54	37</a:t>
            </a:r>
          </a:p>
          <a:p>
            <a:r>
              <a:rPr lang="en-US" sz="1200" kern="1200" dirty="0" smtClean="0">
                <a:solidFill>
                  <a:schemeClr val="tx1"/>
                </a:solidFill>
                <a:effectLst/>
                <a:latin typeface="+mn-lt"/>
                <a:ea typeface="+mn-ea"/>
                <a:cs typeface="+mn-cs"/>
              </a:rPr>
              <a:t>33 </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white female	44	7	9	--</a:t>
            </a:r>
          </a:p>
          <a:p>
            <a:r>
              <a:rPr lang="en-US" sz="1200" kern="1200" dirty="0" smtClean="0">
                <a:solidFill>
                  <a:schemeClr val="tx1"/>
                </a:solidFill>
                <a:effectLst/>
                <a:latin typeface="+mn-lt"/>
                <a:ea typeface="+mn-ea"/>
                <a:cs typeface="+mn-cs"/>
              </a:rPr>
              <a:t>55 </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white female	48	8	8	13</a:t>
            </a:r>
          </a:p>
          <a:p>
            <a:r>
              <a:rPr lang="en-US" sz="1200" kern="1200" dirty="0" smtClean="0">
                <a:solidFill>
                  <a:schemeClr val="tx1"/>
                </a:solidFill>
                <a:effectLst/>
                <a:latin typeface="+mn-lt"/>
                <a:ea typeface="+mn-ea"/>
                <a:cs typeface="+mn-cs"/>
              </a:rPr>
              <a:t>45 </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Asian male	60	35	33	35</a:t>
            </a:r>
          </a:p>
          <a:p>
            <a:r>
              <a:rPr lang="en-US" sz="1200" kern="1200" dirty="0" smtClean="0">
                <a:solidFill>
                  <a:schemeClr val="tx1"/>
                </a:solidFill>
                <a:effectLst/>
                <a:latin typeface="+mn-lt"/>
                <a:ea typeface="+mn-ea"/>
                <a:cs typeface="+mn-cs"/>
              </a:rPr>
              <a:t>37 </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Asian female	37	35	39	24</a:t>
            </a:r>
          </a:p>
          <a:p>
            <a:pPr rtl="0" eaLnBrk="1" fontAlgn="ctr" latinLnBrk="0" hangingPunct="1"/>
            <a:endParaRPr lang="en-US" sz="1200" b="1" i="0" u="sng"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C15FAA-00D0-4FA8-8E82-091E7C400281}"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585" y="4800599"/>
            <a:ext cx="4081474" cy="1514095"/>
          </a:xfrm>
          <a:prstGeom prst="rect">
            <a:avLst/>
          </a:prstGeom>
        </p:spPr>
      </p:pic>
    </p:spTree>
    <p:extLst>
      <p:ext uri="{BB962C8B-B14F-4D97-AF65-F5344CB8AC3E}">
        <p14:creationId xmlns:p14="http://schemas.microsoft.com/office/powerpoint/2010/main" val="3620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15FAA-00D0-4FA8-8E82-091E7C400281}" type="slidenum">
              <a:rPr lang="en-US" smtClean="0"/>
              <a:t>12</a:t>
            </a:fld>
            <a:endParaRPr lang="en-US"/>
          </a:p>
        </p:txBody>
      </p:sp>
    </p:spTree>
    <p:extLst>
      <p:ext uri="{BB962C8B-B14F-4D97-AF65-F5344CB8AC3E}">
        <p14:creationId xmlns:p14="http://schemas.microsoft.com/office/powerpoint/2010/main" val="2050264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Adherence was assessed using an</a:t>
            </a:r>
            <a:r>
              <a:rPr lang="en-US" baseline="0" dirty="0" smtClean="0"/>
              <a:t> electronic study medication diary.  This data was transmitted directly to the clinical database.</a:t>
            </a:r>
            <a:endParaRPr lang="en-US" dirty="0"/>
          </a:p>
        </p:txBody>
      </p:sp>
      <p:sp>
        <p:nvSpPr>
          <p:cNvPr id="4" name="Slide Number Placeholder 3"/>
          <p:cNvSpPr>
            <a:spLocks noGrp="1"/>
          </p:cNvSpPr>
          <p:nvPr>
            <p:ph type="sldNum" sz="quarter" idx="10"/>
          </p:nvPr>
        </p:nvSpPr>
        <p:spPr/>
        <p:txBody>
          <a:bodyPr/>
          <a:lstStyle/>
          <a:p>
            <a:fld id="{78C15FAA-00D0-4FA8-8E82-091E7C400281}" type="slidenum">
              <a:rPr lang="en-US" smtClean="0"/>
              <a:t>13</a:t>
            </a:fld>
            <a:endParaRPr lang="en-US"/>
          </a:p>
        </p:txBody>
      </p:sp>
    </p:spTree>
    <p:extLst>
      <p:ext uri="{BB962C8B-B14F-4D97-AF65-F5344CB8AC3E}">
        <p14:creationId xmlns:p14="http://schemas.microsoft.com/office/powerpoint/2010/main" val="425362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5FAA-00D0-4FA8-8E82-091E7C400281}" type="slidenum">
              <a:rPr lang="en-US" smtClean="0"/>
              <a:t>14</a:t>
            </a:fld>
            <a:endParaRPr lang="en-US"/>
          </a:p>
        </p:txBody>
      </p:sp>
    </p:spTree>
    <p:extLst>
      <p:ext uri="{BB962C8B-B14F-4D97-AF65-F5344CB8AC3E}">
        <p14:creationId xmlns:p14="http://schemas.microsoft.com/office/powerpoint/2010/main" val="348040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5FAA-00D0-4FA8-8E82-091E7C400281}" type="slidenum">
              <a:rPr lang="en-US" smtClean="0"/>
              <a:t>15</a:t>
            </a:fld>
            <a:endParaRPr lang="en-US"/>
          </a:p>
        </p:txBody>
      </p:sp>
    </p:spTree>
    <p:extLst>
      <p:ext uri="{BB962C8B-B14F-4D97-AF65-F5344CB8AC3E}">
        <p14:creationId xmlns:p14="http://schemas.microsoft.com/office/powerpoint/2010/main" val="3170142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Death, DR SAE, and Hemoglobin &lt;8.5 in the Deferred Treatment Group:</a:t>
            </a:r>
            <a:r>
              <a:rPr lang="en-US" sz="1200" u="sng" dirty="0" smtClean="0"/>
              <a:t> </a:t>
            </a:r>
            <a:r>
              <a:rPr lang="en-US" sz="1200" dirty="0" smtClean="0"/>
              <a:t>6</a:t>
            </a:r>
            <a:r>
              <a:rPr lang="en-US" sz="1200" kern="1200" dirty="0" smtClean="0">
                <a:solidFill>
                  <a:schemeClr val="tx1"/>
                </a:solidFill>
                <a:effectLst/>
                <a:latin typeface="+mn-lt"/>
                <a:ea typeface="+mn-ea"/>
                <a:cs typeface="+mn-cs"/>
              </a:rPr>
              <a:t>0 year old white male with HCV GT1a, treatment-naïve and non-cirrhotic, randomized 22-Oct-14 to placebo.  He presented for his TW4 visit on 20-Nov-14 c/o</a:t>
            </a:r>
            <a:r>
              <a:rPr lang="en-US" sz="1200" kern="1200" baseline="0" dirty="0" smtClean="0">
                <a:solidFill>
                  <a:schemeClr val="tx1"/>
                </a:solidFill>
                <a:effectLst/>
                <a:latin typeface="+mn-lt"/>
                <a:ea typeface="+mn-ea"/>
                <a:cs typeface="+mn-cs"/>
              </a:rPr>
              <a:t> dyspnea, cough, with normal vitals, but </a:t>
            </a:r>
            <a:r>
              <a:rPr lang="en-US" sz="1200" kern="1200" dirty="0" smtClean="0">
                <a:solidFill>
                  <a:schemeClr val="tx1"/>
                </a:solidFill>
                <a:effectLst/>
                <a:latin typeface="+mn-lt"/>
                <a:ea typeface="+mn-ea"/>
                <a:cs typeface="+mn-cs"/>
              </a:rPr>
              <a:t>WBC count of 13.2 x10</a:t>
            </a:r>
            <a:r>
              <a:rPr lang="en-US" sz="1200" kern="1200" baseline="300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/L, and positive urine drug screen for phencyclidine (PCP).   He presented to his primary care provider on the same day complaining of dyspnea and treated for pneumonia.  His dyspnea worsened and  he presented to the Emergency Department 24-Nov-14, where CXR was done which showed a LUL infiltrate and underlying chronic disease.  He was admitted for further inpatient care.   Study drug was stopped 25-Nov-14. On 03-Dec-14 the subject's condition deteriorated and he was transferred to the intensive care unit and intubated.  The case was discussed with the PI on 04-Dec-14 who was able to obtain additional medical history that the patient had a history of pulmonary fibrosis,  and had a bronchoscopy 5 years ago, though this history was not known until now and results from the bronchoscopy were unavailable.  He remained intubated and afebrile until 4 days later when he spiked a fever on 08-Dec-14.  Blood cultures and bronchial cultures both grew Streptococcal pneumonia.  On 10-Dec-14, blood cultures were positive Candida </a:t>
            </a:r>
            <a:r>
              <a:rPr lang="en-US" sz="1200" kern="1200" dirty="0" err="1" smtClean="0">
                <a:solidFill>
                  <a:schemeClr val="tx1"/>
                </a:solidFill>
                <a:effectLst/>
                <a:latin typeface="+mn-lt"/>
                <a:ea typeface="+mn-ea"/>
                <a:cs typeface="+mn-cs"/>
              </a:rPr>
              <a:t>Glabrata</a:t>
            </a:r>
            <a:r>
              <a:rPr lang="en-US" sz="1200" kern="1200" dirty="0" smtClean="0">
                <a:solidFill>
                  <a:schemeClr val="tx1"/>
                </a:solidFill>
                <a:effectLst/>
                <a:latin typeface="+mn-lt"/>
                <a:ea typeface="+mn-ea"/>
                <a:cs typeface="+mn-cs"/>
              </a:rPr>
              <a:t>.  Family made the patient DNR and the patient expired on 15-Dec-14. In the time leading up to his death the following SAEs were reported: pneumonia (related), bacteremia (not related), </a:t>
            </a:r>
            <a:r>
              <a:rPr lang="en-US" sz="1200" kern="1200" dirty="0" err="1" smtClean="0">
                <a:solidFill>
                  <a:schemeClr val="tx1"/>
                </a:solidFill>
                <a:effectLst/>
                <a:latin typeface="+mn-lt"/>
                <a:ea typeface="+mn-ea"/>
                <a:cs typeface="+mn-cs"/>
              </a:rPr>
              <a:t>candidemia</a:t>
            </a:r>
            <a:r>
              <a:rPr lang="en-US" sz="1200" kern="1200" dirty="0" smtClean="0">
                <a:solidFill>
                  <a:schemeClr val="tx1"/>
                </a:solidFill>
                <a:effectLst/>
                <a:latin typeface="+mn-lt"/>
                <a:ea typeface="+mn-ea"/>
                <a:cs typeface="+mn-cs"/>
              </a:rPr>
              <a:t> (not related), pleural fibrosis (related), emphysema (related), and acute respiratory distress syndrome (not related).  The PI assessed that the subject died from Acute Respiratory Distress Syndrome (ARDS), and that this was not related to study medication.  The subject was unblinded on 28-Apr-15 and had been assigned to the deferred treatment group and received placebo from the time of randomization 22-Oct-14 through 25-Nov-14 when study drug was discontinued.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Anemia (</a:t>
            </a:r>
            <a:r>
              <a:rPr lang="en-US" sz="1200" kern="1200" dirty="0" err="1" smtClean="0">
                <a:solidFill>
                  <a:schemeClr val="tx1"/>
                </a:solidFill>
                <a:effectLst/>
                <a:latin typeface="+mn-lt"/>
                <a:ea typeface="+mn-ea"/>
                <a:cs typeface="+mn-cs"/>
              </a:rPr>
              <a:t>Hgb</a:t>
            </a:r>
            <a:r>
              <a:rPr lang="en-US" sz="1200" kern="1200" dirty="0" smtClean="0">
                <a:solidFill>
                  <a:schemeClr val="tx1"/>
                </a:solidFill>
                <a:effectLst/>
                <a:latin typeface="+mn-lt"/>
                <a:ea typeface="+mn-ea"/>
                <a:cs typeface="+mn-cs"/>
              </a:rPr>
              <a:t>&lt;8.5) occurred during the hospitalization</a:t>
            </a:r>
            <a:r>
              <a:rPr lang="en-US" sz="1200" kern="1200" baseline="0" dirty="0" smtClean="0">
                <a:solidFill>
                  <a:schemeClr val="tx1"/>
                </a:solidFill>
                <a:effectLst/>
                <a:latin typeface="+mn-lt"/>
                <a:ea typeface="+mn-ea"/>
                <a:cs typeface="+mn-cs"/>
              </a:rPr>
              <a:t> after study drug was discontinued.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DR SAE in Immediate Treatment Group:</a:t>
            </a:r>
          </a:p>
          <a:p>
            <a:r>
              <a:rPr lang="en-US" sz="1200" kern="1200" dirty="0" smtClean="0">
                <a:solidFill>
                  <a:schemeClr val="tx1"/>
                </a:solidFill>
                <a:effectLst/>
                <a:latin typeface="+mn-lt"/>
                <a:ea typeface="+mn-ea"/>
                <a:cs typeface="+mn-cs"/>
              </a:rPr>
              <a:t>46 year old non-cirrhotic, treatment-naïve, GT1a-infected Black/African American man who experienced 2 SAEs during the course of the trial. The first event occurred on 28-Dec-14 when the subject presented to the emergency room (ER) for command auditory hallucinations and suicidal intent without a plan. While his past medical history is significant for depression with auditory hallucinations, the subject felt that they were worsening over the antecedent few days. He also admitted to heroin and cocaine use the week prior to presentation. He was admitted for psychiatric inpatient care and treated with haloperidol.</a:t>
            </a:r>
          </a:p>
          <a:p>
            <a:r>
              <a:rPr lang="en-US" sz="1200" kern="1200" dirty="0" smtClean="0">
                <a:solidFill>
                  <a:schemeClr val="tx1"/>
                </a:solidFill>
                <a:effectLst/>
                <a:latin typeface="+mn-lt"/>
                <a:ea typeface="+mn-ea"/>
                <a:cs typeface="+mn-cs"/>
              </a:rPr>
              <a:t>Study drug was inadvertently interrupted from 29-Dec-14 through 04-Jan-15. The symptoms improved and the subject was discharged to an inpatient psychiatric rehabilitation facility on 09-Jan-15. The PI assessed that this SAE and both of these symptoms were not related to study medication. The second event occurred on 24-Jan-15 when the patient began complaining of command auditory hallucinations while still at the inpatient psychiatric rehabilitation facility. He was taken to the ER by inpatient rehab facility staff and was subsequently admitted to the hospital where he received psychotherapy and haloperidol. His condition stabilized and he was discharged back to the psychiatric rehabilitation facility. As this SAE occurred while the subject was an inpatient and likely not related to substance</a:t>
            </a:r>
          </a:p>
          <a:p>
            <a:r>
              <a:rPr lang="en-US" sz="1200" kern="1200" dirty="0" smtClean="0">
                <a:solidFill>
                  <a:schemeClr val="tx1"/>
                </a:solidFill>
                <a:effectLst/>
                <a:latin typeface="+mn-lt"/>
                <a:ea typeface="+mn-ea"/>
                <a:cs typeface="+mn-cs"/>
              </a:rPr>
              <a:t>abuse, the PI assessed that this SAE was related to study medication. Medications include amitriptyline, </a:t>
            </a:r>
            <a:r>
              <a:rPr lang="en-US" sz="1200" kern="1200" dirty="0" err="1" smtClean="0">
                <a:solidFill>
                  <a:schemeClr val="tx1"/>
                </a:solidFill>
                <a:effectLst/>
                <a:latin typeface="+mn-lt"/>
                <a:ea typeface="+mn-ea"/>
                <a:cs typeface="+mn-cs"/>
              </a:rPr>
              <a:t>prazosin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perphenazine</a:t>
            </a:r>
            <a:r>
              <a:rPr lang="en-US" sz="1200" kern="1200" dirty="0" smtClean="0">
                <a:solidFill>
                  <a:schemeClr val="tx1"/>
                </a:solidFill>
                <a:effectLst/>
                <a:latin typeface="+mn-lt"/>
                <a:ea typeface="+mn-ea"/>
                <a:cs typeface="+mn-cs"/>
              </a:rPr>
              <a:t>, cyclobenzaprine hydrochloride, gabapentin, </a:t>
            </a:r>
            <a:r>
              <a:rPr lang="en-US" sz="1200" kern="1200" dirty="0" err="1" smtClean="0">
                <a:solidFill>
                  <a:schemeClr val="tx1"/>
                </a:solidFill>
                <a:effectLst/>
                <a:latin typeface="+mn-lt"/>
                <a:ea typeface="+mn-ea"/>
                <a:cs typeface="+mn-cs"/>
              </a:rPr>
              <a:t>guaifenesin</a:t>
            </a:r>
            <a:r>
              <a:rPr lang="en-US" sz="1200" kern="1200" dirty="0" smtClean="0">
                <a:solidFill>
                  <a:schemeClr val="tx1"/>
                </a:solidFill>
                <a:effectLst/>
                <a:latin typeface="+mn-lt"/>
                <a:ea typeface="+mn-ea"/>
                <a:cs typeface="+mn-cs"/>
              </a:rPr>
              <a:t>, ibuprofen, naproxen, escitalopram, methadone hydrochloride, haloperidol, aspirin, diphenhydramine, nicotine and multivitamin.   </a:t>
            </a:r>
          </a:p>
          <a:p>
            <a:endParaRPr lang="en-US" sz="1200" kern="1200" dirty="0" smtClean="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78C15FAA-00D0-4FA8-8E82-091E7C400281}" type="slidenum">
              <a:rPr lang="en-US" smtClean="0"/>
              <a:t>16</a:t>
            </a:fld>
            <a:endParaRPr lang="en-US"/>
          </a:p>
        </p:txBody>
      </p:sp>
    </p:spTree>
    <p:extLst>
      <p:ext uri="{BB962C8B-B14F-4D97-AF65-F5344CB8AC3E}">
        <p14:creationId xmlns:p14="http://schemas.microsoft.com/office/powerpoint/2010/main" val="485531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5FAA-00D0-4FA8-8E82-091E7C400281}" type="slidenum">
              <a:rPr lang="en-US" smtClean="0"/>
              <a:t>17</a:t>
            </a:fld>
            <a:endParaRPr lang="en-US"/>
          </a:p>
        </p:txBody>
      </p:sp>
    </p:spTree>
    <p:extLst>
      <p:ext uri="{BB962C8B-B14F-4D97-AF65-F5344CB8AC3E}">
        <p14:creationId xmlns:p14="http://schemas.microsoft.com/office/powerpoint/2010/main" val="393435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5FAA-00D0-4FA8-8E82-091E7C400281}" type="slidenum">
              <a:rPr lang="en-US" smtClean="0"/>
              <a:t>2</a:t>
            </a:fld>
            <a:endParaRPr lang="en-US"/>
          </a:p>
        </p:txBody>
      </p:sp>
    </p:spTree>
    <p:extLst>
      <p:ext uri="{BB962C8B-B14F-4D97-AF65-F5344CB8AC3E}">
        <p14:creationId xmlns:p14="http://schemas.microsoft.com/office/powerpoint/2010/main" val="132996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5FAA-00D0-4FA8-8E82-091E7C400281}" type="slidenum">
              <a:rPr lang="en-US" smtClean="0"/>
              <a:t>3</a:t>
            </a:fld>
            <a:endParaRPr lang="en-US"/>
          </a:p>
        </p:txBody>
      </p:sp>
    </p:spTree>
    <p:extLst>
      <p:ext uri="{BB962C8B-B14F-4D97-AF65-F5344CB8AC3E}">
        <p14:creationId xmlns:p14="http://schemas.microsoft.com/office/powerpoint/2010/main" val="349127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15FAA-00D0-4FA8-8E82-091E7C400281}" type="slidenum">
              <a:rPr lang="en-US" smtClean="0"/>
              <a:t>4</a:t>
            </a:fld>
            <a:endParaRPr lang="en-US"/>
          </a:p>
        </p:txBody>
      </p:sp>
    </p:spTree>
    <p:extLst>
      <p:ext uri="{BB962C8B-B14F-4D97-AF65-F5344CB8AC3E}">
        <p14:creationId xmlns:p14="http://schemas.microsoft.com/office/powerpoint/2010/main" val="375508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15FAA-00D0-4FA8-8E82-091E7C400281}" type="slidenum">
              <a:rPr lang="en-US" smtClean="0"/>
              <a:t>5</a:t>
            </a:fld>
            <a:endParaRPr lang="en-US"/>
          </a:p>
        </p:txBody>
      </p:sp>
    </p:spTree>
    <p:extLst>
      <p:ext uri="{BB962C8B-B14F-4D97-AF65-F5344CB8AC3E}">
        <p14:creationId xmlns:p14="http://schemas.microsoft.com/office/powerpoint/2010/main" val="257290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15FAA-00D0-4FA8-8E82-091E7C400281}" type="slidenum">
              <a:rPr lang="en-US" smtClean="0"/>
              <a:t>6</a:t>
            </a:fld>
            <a:endParaRPr lang="en-US"/>
          </a:p>
        </p:txBody>
      </p:sp>
    </p:spTree>
    <p:extLst>
      <p:ext uri="{BB962C8B-B14F-4D97-AF65-F5344CB8AC3E}">
        <p14:creationId xmlns:p14="http://schemas.microsoft.com/office/powerpoint/2010/main" val="8209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15FAA-00D0-4FA8-8E82-091E7C400281}" type="slidenum">
              <a:rPr lang="en-US" smtClean="0"/>
              <a:t>7</a:t>
            </a:fld>
            <a:endParaRPr lang="en-US"/>
          </a:p>
        </p:txBody>
      </p:sp>
    </p:spTree>
    <p:extLst>
      <p:ext uri="{BB962C8B-B14F-4D97-AF65-F5344CB8AC3E}">
        <p14:creationId xmlns:p14="http://schemas.microsoft.com/office/powerpoint/2010/main" val="332231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of the virologic failures are relapses.  No breakthroughs.</a:t>
            </a:r>
          </a:p>
          <a:p>
            <a:endParaRPr lang="en-US" baseline="0" dirty="0" smtClean="0"/>
          </a:p>
          <a:p>
            <a:r>
              <a:rPr lang="en-US" baseline="0" dirty="0" smtClean="0"/>
              <a:t>A total of 5 subjects were discontinuations or loss-to-follow-up.  All count as failures in the FAS.</a:t>
            </a:r>
          </a:p>
          <a:p>
            <a:endParaRPr lang="en-US" baseline="0" dirty="0" smtClean="0"/>
          </a:p>
          <a:p>
            <a:r>
              <a:rPr lang="en-US" b="1" baseline="0" dirty="0" smtClean="0"/>
              <a:t>Discontinuation due to AE, (n=1):</a:t>
            </a:r>
            <a:r>
              <a:rPr lang="en-US" baseline="0" dirty="0" smtClean="0"/>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56 year old non-cirrhotic white male with chronic HCV GT1a infection.. On day 13, he experienced abdominal pain of moderate intensity that lasted for two hours and was treated with acetaminophen and oxycodone.  Subject discontinued</a:t>
            </a:r>
            <a:r>
              <a:rPr lang="en-US" sz="1200" kern="1200" baseline="0" dirty="0" smtClean="0">
                <a:solidFill>
                  <a:schemeClr val="tx1"/>
                </a:solidFill>
                <a:effectLst/>
                <a:latin typeface="+mn-lt"/>
                <a:ea typeface="+mn-ea"/>
                <a:cs typeface="+mn-cs"/>
              </a:rPr>
              <a:t> at this time.  PI assessed this to be related.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Discontinuation</a:t>
            </a:r>
            <a:r>
              <a:rPr lang="en-US" sz="1200" b="1" u="none" strike="noStrike" kern="1200" baseline="0" dirty="0" smtClean="0">
                <a:solidFill>
                  <a:schemeClr val="tx1"/>
                </a:solidFill>
                <a:effectLst/>
                <a:latin typeface="+mn-lt"/>
                <a:ea typeface="+mn-ea"/>
                <a:cs typeface="+mn-cs"/>
              </a:rPr>
              <a:t> due to administrative reason / </a:t>
            </a:r>
            <a:r>
              <a:rPr lang="en-US" sz="1200" b="1" u="none" strike="noStrike" kern="1200" dirty="0" smtClean="0">
                <a:solidFill>
                  <a:schemeClr val="tx1"/>
                </a:solidFill>
                <a:effectLst/>
                <a:latin typeface="+mn-lt"/>
                <a:ea typeface="+mn-ea"/>
                <a:cs typeface="+mn-cs"/>
              </a:rPr>
              <a:t>Lost-to follow-up,</a:t>
            </a:r>
            <a:r>
              <a:rPr lang="en-US" sz="1200" b="1" u="none" strike="noStrike" kern="1200" baseline="0" dirty="0" smtClean="0">
                <a:solidFill>
                  <a:schemeClr val="tx1"/>
                </a:solidFill>
                <a:effectLst/>
                <a:latin typeface="+mn-lt"/>
                <a:ea typeface="+mn-ea"/>
                <a:cs typeface="+mn-cs"/>
              </a:rPr>
              <a:t> (n=1):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37 </a:t>
            </a:r>
            <a:r>
              <a:rPr lang="en-US" sz="1200" u="none" strike="noStrike" kern="1200" dirty="0" err="1" smtClean="0">
                <a:solidFill>
                  <a:schemeClr val="tx1"/>
                </a:solidFill>
                <a:effectLst/>
                <a:latin typeface="+mn-lt"/>
                <a:ea typeface="+mn-ea"/>
                <a:cs typeface="+mn-cs"/>
              </a:rPr>
              <a:t>yo</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non-cirrhotic Asian male, with HCV GT 1a.  Detectable HCV RNA at FW4, but did not return for confirmation.  Sequencing and </a:t>
            </a:r>
            <a:r>
              <a:rPr lang="en-US" sz="1200" u="none" strike="noStrike" kern="1200" baseline="0" dirty="0" err="1" smtClean="0">
                <a:solidFill>
                  <a:schemeClr val="tx1"/>
                </a:solidFill>
                <a:effectLst/>
                <a:latin typeface="+mn-lt"/>
                <a:ea typeface="+mn-ea"/>
                <a:cs typeface="+mn-cs"/>
              </a:rPr>
              <a:t>phylogenetics</a:t>
            </a:r>
            <a:r>
              <a:rPr lang="en-US" sz="1200" u="none" strike="noStrike" kern="1200" baseline="0" dirty="0" smtClean="0">
                <a:solidFill>
                  <a:schemeClr val="tx1"/>
                </a:solidFill>
                <a:effectLst/>
                <a:latin typeface="+mn-lt"/>
                <a:ea typeface="+mn-ea"/>
                <a:cs typeface="+mn-cs"/>
              </a:rPr>
              <a:t> c/w reinfection.  Because HCV RNA was not confirmed, counted as a failure; administrative reason.  </a:t>
            </a: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Withdrawal by subject, (n=1):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38 year old, non-cirrhotic male with HCV GT1b infection.  He was randomized in the study, but after 26 days of treatment he moved from Puerto Rico to the United States and no longer wanted to participate.</a:t>
            </a:r>
            <a:endParaRPr lang="en-US" baseline="0" dirty="0" smtClean="0"/>
          </a:p>
          <a:p>
            <a:r>
              <a:rPr lang="en-US" b="1" baseline="0" dirty="0" smtClean="0"/>
              <a:t>Lost-to-follow-up, (n=2):</a:t>
            </a:r>
          </a:p>
          <a:p>
            <a:pPr marL="171450" lvl="0" indent="-171450" fontAlgn="base">
              <a:buFont typeface="Arial" panose="020B0604020202020204" pitchFamily="34" charset="0"/>
              <a:buChar char="•"/>
            </a:pPr>
            <a:r>
              <a:rPr lang="en-US" sz="1200" u="none" strike="noStrike" kern="1200" dirty="0" smtClean="0">
                <a:solidFill>
                  <a:schemeClr val="tx1"/>
                </a:solidFill>
                <a:effectLst/>
                <a:latin typeface="+mn-lt"/>
                <a:ea typeface="+mn-ea"/>
                <a:cs typeface="+mn-cs"/>
              </a:rPr>
              <a:t>42 </a:t>
            </a:r>
            <a:r>
              <a:rPr lang="en-US" sz="1200" u="none" strike="noStrike" kern="1200" dirty="0" err="1" smtClean="0">
                <a:solidFill>
                  <a:schemeClr val="tx1"/>
                </a:solidFill>
                <a:effectLst/>
                <a:latin typeface="+mn-lt"/>
                <a:ea typeface="+mn-ea"/>
                <a:cs typeface="+mn-cs"/>
              </a:rPr>
              <a:t>yo</a:t>
            </a:r>
            <a:r>
              <a:rPr lang="en-US" sz="1200" u="none" strike="noStrike" kern="1200" dirty="0" smtClean="0">
                <a:solidFill>
                  <a:schemeClr val="tx1"/>
                </a:solidFill>
                <a:effectLst/>
                <a:latin typeface="+mn-lt"/>
                <a:ea typeface="+mn-ea"/>
                <a:cs typeface="+mn-cs"/>
              </a:rPr>
              <a:t>, non-cirrhotic white male, with HCV GT1a infection who discontinued after FW4, and before FW12.  The site reported that patient as lost-to-follow-up.  HCV RNA was last assessed at FW8 and was TND. </a:t>
            </a:r>
          </a:p>
          <a:p>
            <a:pPr marL="171450" lvl="0" indent="-171450" fontAlgn="base">
              <a:buFont typeface="Arial" panose="020B0604020202020204" pitchFamily="34" charset="0"/>
              <a:buChar char="•"/>
            </a:pPr>
            <a:r>
              <a:rPr lang="en-US" sz="1200" u="none" strike="noStrike" kern="1200" dirty="0" smtClean="0">
                <a:solidFill>
                  <a:schemeClr val="tx1"/>
                </a:solidFill>
                <a:effectLst/>
                <a:latin typeface="+mn-lt"/>
                <a:ea typeface="+mn-ea"/>
                <a:cs typeface="+mn-cs"/>
              </a:rPr>
              <a:t>27 </a:t>
            </a:r>
            <a:r>
              <a:rPr lang="en-US" sz="1200" u="none" strike="noStrike" kern="1200" dirty="0" err="1" smtClean="0">
                <a:solidFill>
                  <a:schemeClr val="tx1"/>
                </a:solidFill>
                <a:effectLst/>
                <a:latin typeface="+mn-lt"/>
                <a:ea typeface="+mn-ea"/>
                <a:cs typeface="+mn-cs"/>
              </a:rPr>
              <a:t>yo</a:t>
            </a:r>
            <a:r>
              <a:rPr lang="en-US" sz="1200" u="none" strike="noStrike" kern="1200" dirty="0" smtClean="0">
                <a:solidFill>
                  <a:schemeClr val="tx1"/>
                </a:solidFill>
                <a:effectLst/>
                <a:latin typeface="+mn-lt"/>
                <a:ea typeface="+mn-ea"/>
                <a:cs typeface="+mn-cs"/>
              </a:rPr>
              <a:t>, non-cirrhotic, white female with HCV GT4  infection who discontinued after FW4, and before FW12.  The site reported the patient as lost-to-follow-up.  HCV RNA was last assessed at FW4 and was TND.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974F65-6142-46CA-8C04-6207F1281C4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6614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total of 5 subjects were discontinuations or loss-to-follow-up.  All count as failures in the FAS.</a:t>
            </a:r>
          </a:p>
          <a:p>
            <a:endParaRPr lang="en-US" baseline="0" dirty="0" smtClean="0"/>
          </a:p>
          <a:p>
            <a:r>
              <a:rPr lang="en-US" b="1" baseline="0" dirty="0" smtClean="0"/>
              <a:t>Failures in the </a:t>
            </a:r>
            <a:r>
              <a:rPr lang="en-US" b="1" baseline="0" dirty="0" err="1" smtClean="0"/>
              <a:t>mFAS</a:t>
            </a:r>
            <a:r>
              <a:rPr lang="en-US" b="1" baseline="0" dirty="0" smtClean="0"/>
              <a:t>:</a:t>
            </a:r>
          </a:p>
          <a:p>
            <a:r>
              <a:rPr lang="en-US" b="1" baseline="0" dirty="0" smtClean="0"/>
              <a:t>Discontinuation due to AE, (n=1):</a:t>
            </a:r>
            <a:r>
              <a:rPr lang="en-US" baseline="0" dirty="0" smtClean="0"/>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56 year old non-cirrhotic white male with chronic HCV GT1a infection.. On day 13, he experienced abdominal pain of moderate intensity that lasted for two hours and was treated with acetaminophen and oxycodone.  Subject discontinued</a:t>
            </a:r>
            <a:r>
              <a:rPr lang="en-US" sz="1200" kern="1200" baseline="0" dirty="0" smtClean="0">
                <a:solidFill>
                  <a:schemeClr val="tx1"/>
                </a:solidFill>
                <a:effectLst/>
                <a:latin typeface="+mn-lt"/>
                <a:ea typeface="+mn-ea"/>
                <a:cs typeface="+mn-cs"/>
              </a:rPr>
              <a:t> at this time.  PI assessed this to be related.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effectLst/>
                <a:latin typeface="+mn-lt"/>
                <a:ea typeface="+mn-ea"/>
                <a:cs typeface="+mn-cs"/>
              </a:rPr>
              <a:t>Discontinuation</a:t>
            </a:r>
            <a:r>
              <a:rPr lang="en-US" sz="1200" b="1" u="none" strike="noStrike" kern="1200" baseline="0" dirty="0" smtClean="0">
                <a:solidFill>
                  <a:schemeClr val="tx1"/>
                </a:solidFill>
                <a:effectLst/>
                <a:latin typeface="+mn-lt"/>
                <a:ea typeface="+mn-ea"/>
                <a:cs typeface="+mn-cs"/>
              </a:rPr>
              <a:t> due to administrative reason / </a:t>
            </a:r>
            <a:r>
              <a:rPr lang="en-US" sz="1200" b="1" u="none" strike="noStrike" kern="1200" dirty="0" smtClean="0">
                <a:solidFill>
                  <a:schemeClr val="tx1"/>
                </a:solidFill>
                <a:effectLst/>
                <a:latin typeface="+mn-lt"/>
                <a:ea typeface="+mn-ea"/>
                <a:cs typeface="+mn-cs"/>
              </a:rPr>
              <a:t>Lost-to follow-up,</a:t>
            </a:r>
            <a:r>
              <a:rPr lang="en-US" sz="1200" b="1" u="none" strike="noStrike" kern="1200" baseline="0" dirty="0" smtClean="0">
                <a:solidFill>
                  <a:schemeClr val="tx1"/>
                </a:solidFill>
                <a:effectLst/>
                <a:latin typeface="+mn-lt"/>
                <a:ea typeface="+mn-ea"/>
                <a:cs typeface="+mn-cs"/>
              </a:rPr>
              <a:t> (n=1):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37 </a:t>
            </a:r>
            <a:r>
              <a:rPr lang="en-US" sz="1200" u="none" strike="noStrike" kern="1200" dirty="0" err="1" smtClean="0">
                <a:solidFill>
                  <a:schemeClr val="tx1"/>
                </a:solidFill>
                <a:effectLst/>
                <a:latin typeface="+mn-lt"/>
                <a:ea typeface="+mn-ea"/>
                <a:cs typeface="+mn-cs"/>
              </a:rPr>
              <a:t>yo</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non-cirrhotic Asian male, with HCV GT 1a.  Detectable HCV RNA at FW4, but did not return for confirmation.  Sequencing and </a:t>
            </a:r>
            <a:r>
              <a:rPr lang="en-US" sz="1200" u="none" strike="noStrike" kern="1200" baseline="0" dirty="0" err="1" smtClean="0">
                <a:solidFill>
                  <a:schemeClr val="tx1"/>
                </a:solidFill>
                <a:effectLst/>
                <a:latin typeface="+mn-lt"/>
                <a:ea typeface="+mn-ea"/>
                <a:cs typeface="+mn-cs"/>
              </a:rPr>
              <a:t>phylogenetics</a:t>
            </a:r>
            <a:r>
              <a:rPr lang="en-US" sz="1200" u="none" strike="noStrike" kern="1200" baseline="0" dirty="0" smtClean="0">
                <a:solidFill>
                  <a:schemeClr val="tx1"/>
                </a:solidFill>
                <a:effectLst/>
                <a:latin typeface="+mn-lt"/>
                <a:ea typeface="+mn-ea"/>
                <a:cs typeface="+mn-cs"/>
              </a:rPr>
              <a:t> c/w reinfection.  Because HCV RNA was not confirmed, counted as a failure; administrative reason.  </a:t>
            </a:r>
            <a:endParaRPr lang="en-US" sz="1200" u="none" strike="noStrike" kern="1200" dirty="0" smtClean="0">
              <a:solidFill>
                <a:schemeClr val="tx1"/>
              </a:solidFill>
              <a:effectLst/>
              <a:latin typeface="+mn-lt"/>
              <a:ea typeface="+mn-ea"/>
              <a:cs typeface="+mn-cs"/>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Excluded from </a:t>
            </a:r>
            <a:r>
              <a:rPr lang="en-US" b="1" baseline="0" dirty="0" err="1" smtClean="0"/>
              <a:t>mFAS</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Withdrawal by subject, n=1: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38 year old, non-cirrhotic male with HCV GT1b infection.  He was randomized in the study, but after 26 days of treatment he moved from Puerto Rico to the United States and no longer wanted to participate.</a:t>
            </a:r>
            <a:endParaRPr lang="en-US" baseline="0" dirty="0" smtClean="0"/>
          </a:p>
          <a:p>
            <a:endParaRPr lang="en-US" b="1" baseline="0" dirty="0" smtClean="0"/>
          </a:p>
          <a:p>
            <a:r>
              <a:rPr lang="en-US" b="1" baseline="0" dirty="0" smtClean="0"/>
              <a:t>Lost-to-follow-up, n=2</a:t>
            </a:r>
          </a:p>
          <a:p>
            <a:pPr marL="171450" lvl="0" indent="-171450" fontAlgn="base">
              <a:buFont typeface="Arial" panose="020B0604020202020204" pitchFamily="34" charset="0"/>
              <a:buChar char="•"/>
            </a:pPr>
            <a:r>
              <a:rPr lang="en-US" sz="1200" u="none" strike="noStrike" kern="1200" dirty="0" smtClean="0">
                <a:solidFill>
                  <a:schemeClr val="tx1"/>
                </a:solidFill>
                <a:effectLst/>
                <a:latin typeface="+mn-lt"/>
                <a:ea typeface="+mn-ea"/>
                <a:cs typeface="+mn-cs"/>
              </a:rPr>
              <a:t>42 </a:t>
            </a:r>
            <a:r>
              <a:rPr lang="en-US" sz="1200" u="none" strike="noStrike" kern="1200" dirty="0" err="1" smtClean="0">
                <a:solidFill>
                  <a:schemeClr val="tx1"/>
                </a:solidFill>
                <a:effectLst/>
                <a:latin typeface="+mn-lt"/>
                <a:ea typeface="+mn-ea"/>
                <a:cs typeface="+mn-cs"/>
              </a:rPr>
              <a:t>yo</a:t>
            </a:r>
            <a:r>
              <a:rPr lang="en-US" sz="1200" u="none" strike="noStrike" kern="1200" dirty="0" smtClean="0">
                <a:solidFill>
                  <a:schemeClr val="tx1"/>
                </a:solidFill>
                <a:effectLst/>
                <a:latin typeface="+mn-lt"/>
                <a:ea typeface="+mn-ea"/>
                <a:cs typeface="+mn-cs"/>
              </a:rPr>
              <a:t>, non-cirrhotic white male, with HCV GT1a infection who discontinued after FW4, and before FW12.  The site reported that patient as lost-to-follow-up.  HCV RNA was last assessed at FW8 and was TND.  Per protocol, this subject is excluded from the </a:t>
            </a:r>
            <a:r>
              <a:rPr lang="en-US" sz="1200" u="none" strike="noStrike" kern="1200" dirty="0" err="1" smtClean="0">
                <a:solidFill>
                  <a:schemeClr val="tx1"/>
                </a:solidFill>
                <a:effectLst/>
                <a:latin typeface="+mn-lt"/>
                <a:ea typeface="+mn-ea"/>
                <a:cs typeface="+mn-cs"/>
              </a:rPr>
              <a:t>mFAS</a:t>
            </a:r>
            <a:r>
              <a:rPr lang="en-US" sz="1200" u="none" strike="noStrike" kern="1200" dirty="0" smtClean="0">
                <a:solidFill>
                  <a:schemeClr val="tx1"/>
                </a:solidFill>
                <a:effectLst/>
                <a:latin typeface="+mn-lt"/>
                <a:ea typeface="+mn-ea"/>
                <a:cs typeface="+mn-cs"/>
              </a:rPr>
              <a:t>.</a:t>
            </a:r>
          </a:p>
          <a:p>
            <a:pPr marL="171450" lvl="0" indent="-171450" fontAlgn="base">
              <a:buFont typeface="Arial" panose="020B0604020202020204" pitchFamily="34" charset="0"/>
              <a:buChar char="•"/>
            </a:pPr>
            <a:r>
              <a:rPr lang="en-US" sz="1200" u="none" strike="noStrike" kern="1200" dirty="0" smtClean="0">
                <a:solidFill>
                  <a:schemeClr val="tx1"/>
                </a:solidFill>
                <a:effectLst/>
                <a:latin typeface="+mn-lt"/>
                <a:ea typeface="+mn-ea"/>
                <a:cs typeface="+mn-cs"/>
              </a:rPr>
              <a:t>27 </a:t>
            </a:r>
            <a:r>
              <a:rPr lang="en-US" sz="1200" u="none" strike="noStrike" kern="1200" dirty="0" err="1" smtClean="0">
                <a:solidFill>
                  <a:schemeClr val="tx1"/>
                </a:solidFill>
                <a:effectLst/>
                <a:latin typeface="+mn-lt"/>
                <a:ea typeface="+mn-ea"/>
                <a:cs typeface="+mn-cs"/>
              </a:rPr>
              <a:t>yo</a:t>
            </a:r>
            <a:r>
              <a:rPr lang="en-US" sz="1200" u="none" strike="noStrike" kern="1200" dirty="0" smtClean="0">
                <a:solidFill>
                  <a:schemeClr val="tx1"/>
                </a:solidFill>
                <a:effectLst/>
                <a:latin typeface="+mn-lt"/>
                <a:ea typeface="+mn-ea"/>
                <a:cs typeface="+mn-cs"/>
              </a:rPr>
              <a:t>, non-cirrhotic, white female with HCV GT4  infection who discontinued after FW4, and before FW12.  The site reported the patient as lost-to-follow-up.  HCV RNA was last assessed at FW4 and was TND.  Per protocol, this patient is excluded from the </a:t>
            </a:r>
            <a:r>
              <a:rPr lang="en-US" sz="1200" u="none" strike="noStrike" kern="1200" dirty="0" err="1" smtClean="0">
                <a:solidFill>
                  <a:schemeClr val="tx1"/>
                </a:solidFill>
                <a:effectLst/>
                <a:latin typeface="+mn-lt"/>
                <a:ea typeface="+mn-ea"/>
                <a:cs typeface="+mn-cs"/>
              </a:rPr>
              <a:t>mFAS</a:t>
            </a:r>
            <a:r>
              <a:rPr lang="en-US" sz="1200" u="none" strike="noStrike" kern="1200" dirty="0" smtClean="0">
                <a:solidFill>
                  <a:schemeClr val="tx1"/>
                </a:solidFill>
                <a:effectLst/>
                <a:latin typeface="+mn-lt"/>
                <a:ea typeface="+mn-ea"/>
                <a:cs typeface="+mn-cs"/>
              </a:rPr>
              <a:t>.</a:t>
            </a:r>
          </a:p>
          <a:p>
            <a:pPr marL="171450" lvl="0" indent="-171450" fontAlgn="base">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974F65-6142-46CA-8C04-6207F1281C4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66141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20925"/>
            <a:ext cx="9144000" cy="536575"/>
          </a:xfrm>
        </p:spPr>
        <p:txBody>
          <a:bodyPr>
            <a:noAutofit/>
          </a:bodyPr>
          <a:lstStyle>
            <a:lvl1pPr algn="ctr">
              <a:defRPr sz="3200" b="1"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0" y="2857500"/>
            <a:ext cx="9144000" cy="381000"/>
          </a:xfrm>
        </p:spPr>
        <p:txBody>
          <a:bodyPr>
            <a:noAutofit/>
          </a:bodyPr>
          <a:lstStyle>
            <a:lvl1pPr marL="0" indent="0" algn="ctr">
              <a:buNone/>
              <a:defRPr sz="2000" i="1">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050" name="Picture 2" descr="\\psf\Home\Desktop\HEP C-EDGE-CO-STAR\HepClogo_C-EDGE CO-STAR.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3863"/>
          <a:stretch/>
        </p:blipFill>
        <p:spPr bwMode="auto">
          <a:xfrm>
            <a:off x="7079132" y="5632705"/>
            <a:ext cx="1503397" cy="12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92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94152" y="4029075"/>
            <a:ext cx="7467600" cy="536575"/>
          </a:xfrm>
        </p:spPr>
        <p:txBody>
          <a:bodyPr>
            <a:noAutofit/>
          </a:bodyPr>
          <a:lstStyle>
            <a:lvl1pPr algn="l">
              <a:defRPr sz="3200" b="1" cap="all" baseline="0">
                <a:solidFill>
                  <a:schemeClr val="bg2"/>
                </a:solidFill>
              </a:defRPr>
            </a:lvl1pPr>
          </a:lstStyle>
          <a:p>
            <a:r>
              <a:rPr lang="en-US" dirty="0" smtClean="0"/>
              <a:t>Click to edit Master transition style</a:t>
            </a:r>
            <a:endParaRPr lang="en-US" dirty="0"/>
          </a:p>
        </p:txBody>
      </p:sp>
      <p:sp>
        <p:nvSpPr>
          <p:cNvPr id="8" name="Subtitle 2"/>
          <p:cNvSpPr>
            <a:spLocks noGrp="1"/>
          </p:cNvSpPr>
          <p:nvPr>
            <p:ph type="subTitle" idx="1"/>
          </p:nvPr>
        </p:nvSpPr>
        <p:spPr>
          <a:xfrm>
            <a:off x="1584980" y="4575175"/>
            <a:ext cx="4800600" cy="381000"/>
          </a:xfrm>
        </p:spPr>
        <p:txBody>
          <a:bodyPr>
            <a:noAutofit/>
          </a:bodyPr>
          <a:lstStyle>
            <a:lvl1pPr marL="0" indent="0" algn="l">
              <a:buNone/>
              <a:defRPr sz="20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2" descr="\\psf\Home\Desktop\HEP C-EDGE-CO-STAR\HepClogo_C-EDGE CO-STAR.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3863"/>
          <a:stretch/>
        </p:blipFill>
        <p:spPr bwMode="auto">
          <a:xfrm>
            <a:off x="7079132" y="5632705"/>
            <a:ext cx="1503397" cy="12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81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2800" b="1"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8305800" cy="4525963"/>
          </a:xfr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427508" y="6513374"/>
            <a:ext cx="1638795" cy="246221"/>
          </a:xfrm>
          <a:prstGeom prst="rect">
            <a:avLst/>
          </a:prstGeom>
          <a:noFill/>
        </p:spPr>
        <p:txBody>
          <a:bodyPr wrap="square" rtlCol="0" anchor="b">
            <a:spAutoFit/>
          </a:bodyPr>
          <a:lstStyle/>
          <a:p>
            <a:pPr algn="l"/>
            <a:fld id="{90B44AA3-7927-465F-9380-64467EF7FB1F}" type="slidenum">
              <a:rPr lang="en-US" sz="1000" smtClean="0">
                <a:solidFill>
                  <a:schemeClr val="bg2"/>
                </a:solidFill>
              </a:rPr>
              <a:pPr algn="l"/>
              <a:t>‹Nr.›</a:t>
            </a:fld>
            <a:endParaRPr lang="en-US" sz="1000" dirty="0">
              <a:solidFill>
                <a:schemeClr val="bg2"/>
              </a:solidFill>
            </a:endParaRPr>
          </a:p>
        </p:txBody>
      </p:sp>
      <p:pic>
        <p:nvPicPr>
          <p:cNvPr id="6" name="Picture 2" descr="\\psf\Home\Desktop\HEP C-EDGE-CO-STAR\HepClogo_C-EDGE CO-STAR.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3863"/>
          <a:stretch/>
        </p:blipFill>
        <p:spPr bwMode="auto">
          <a:xfrm>
            <a:off x="7805460" y="6093544"/>
            <a:ext cx="862289" cy="7147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805460" y="154379"/>
            <a:ext cx="1338540" cy="523220"/>
          </a:xfrm>
          <a:prstGeom prst="rect">
            <a:avLst/>
          </a:prstGeom>
          <a:noFill/>
        </p:spPr>
        <p:txBody>
          <a:bodyPr wrap="square" rtlCol="0">
            <a:spAutoFit/>
          </a:bodyPr>
          <a:lstStyle/>
          <a:p>
            <a:r>
              <a:rPr lang="en-US" sz="1400" dirty="0" smtClean="0"/>
              <a:t>AASLD 2015 </a:t>
            </a:r>
          </a:p>
          <a:p>
            <a:r>
              <a:rPr lang="en-US" sz="1400" dirty="0" smtClean="0"/>
              <a:t>San Francisco</a:t>
            </a:r>
          </a:p>
        </p:txBody>
      </p:sp>
    </p:spTree>
    <p:extLst>
      <p:ext uri="{BB962C8B-B14F-4D97-AF65-F5344CB8AC3E}">
        <p14:creationId xmlns:p14="http://schemas.microsoft.com/office/powerpoint/2010/main" val="4267960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36211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35" y="6254495"/>
            <a:ext cx="1023365" cy="298705"/>
          </a:xfrm>
          <a:prstGeom prst="rect">
            <a:avLst/>
          </a:prstGeom>
        </p:spPr>
      </p:pic>
      <p:sp>
        <p:nvSpPr>
          <p:cNvPr id="7" name="Title 6"/>
          <p:cNvSpPr>
            <a:spLocks noGrp="1"/>
          </p:cNvSpPr>
          <p:nvPr>
            <p:ph type="ctrTitle"/>
          </p:nvPr>
        </p:nvSpPr>
        <p:spPr>
          <a:xfrm>
            <a:off x="228600" y="266700"/>
            <a:ext cx="8591550" cy="1739900"/>
          </a:xfrm>
        </p:spPr>
        <p:txBody>
          <a:bodyPr/>
          <a:lstStyle/>
          <a:p>
            <a:r>
              <a:rPr lang="en-US" sz="2400" dirty="0"/>
              <a:t>C-EDGE CO-STAR: </a:t>
            </a:r>
            <a:r>
              <a:rPr lang="en-US" sz="2400" dirty="0" smtClean="0"/>
              <a:t>efficacy </a:t>
            </a:r>
            <a:r>
              <a:rPr lang="en-US" sz="2400" dirty="0"/>
              <a:t>of </a:t>
            </a:r>
            <a:r>
              <a:rPr lang="en-US" sz="2400" dirty="0" smtClean="0"/>
              <a:t>grazoprevir / elbasvir Fixed </a:t>
            </a:r>
            <a:r>
              <a:rPr lang="en-US" sz="2400" dirty="0"/>
              <a:t>Dose Combination for 12 Weeks </a:t>
            </a:r>
            <a:r>
              <a:rPr lang="en-US" sz="2400" dirty="0" smtClean="0"/>
              <a:t>in HCV-infected </a:t>
            </a:r>
            <a:r>
              <a:rPr lang="en-US" sz="2400" dirty="0"/>
              <a:t>Persons Who Inject Drugs </a:t>
            </a:r>
            <a:r>
              <a:rPr lang="en-US" sz="2400" dirty="0" smtClean="0"/>
              <a:t>on </a:t>
            </a:r>
            <a:r>
              <a:rPr lang="en-US" sz="2400" dirty="0"/>
              <a:t>Opioid Agonist </a:t>
            </a:r>
            <a:r>
              <a:rPr lang="en-US" sz="2400" dirty="0" smtClean="0"/>
              <a:t>Therapy</a:t>
            </a:r>
            <a:br>
              <a:rPr lang="en-US" sz="2400" dirty="0" smtClean="0"/>
            </a:br>
            <a:r>
              <a:rPr lang="en-US" sz="2400" dirty="0" smtClean="0"/>
              <a:t> </a:t>
            </a:r>
            <a:endParaRPr lang="en-US" sz="2400" dirty="0"/>
          </a:p>
        </p:txBody>
      </p:sp>
      <p:sp>
        <p:nvSpPr>
          <p:cNvPr id="2" name="Subtitle 1"/>
          <p:cNvSpPr>
            <a:spLocks noGrp="1"/>
          </p:cNvSpPr>
          <p:nvPr>
            <p:ph type="subTitle" idx="1"/>
          </p:nvPr>
        </p:nvSpPr>
        <p:spPr>
          <a:xfrm>
            <a:off x="348235" y="2171700"/>
            <a:ext cx="8471916" cy="1079500"/>
          </a:xfrm>
        </p:spPr>
        <p:txBody>
          <a:bodyPr/>
          <a:lstStyle/>
          <a:p>
            <a:r>
              <a:rPr lang="en-US" u="sng" dirty="0"/>
              <a:t>Dore GJ</a:t>
            </a:r>
            <a:r>
              <a:rPr lang="en-US" baseline="30000" dirty="0"/>
              <a:t>1</a:t>
            </a:r>
            <a:r>
              <a:rPr lang="en-US" dirty="0"/>
              <a:t>, Altice F</a:t>
            </a:r>
            <a:r>
              <a:rPr lang="en-US" baseline="30000" dirty="0"/>
              <a:t>2</a:t>
            </a:r>
            <a:r>
              <a:rPr lang="en-US" dirty="0"/>
              <a:t>, </a:t>
            </a:r>
            <a:r>
              <a:rPr lang="en-US" dirty="0" err="1"/>
              <a:t>Litwin</a:t>
            </a:r>
            <a:r>
              <a:rPr lang="en-US" dirty="0"/>
              <a:t> AH</a:t>
            </a:r>
            <a:r>
              <a:rPr lang="en-US" baseline="30000" dirty="0"/>
              <a:t>3</a:t>
            </a:r>
            <a:r>
              <a:rPr lang="en-US" dirty="0"/>
              <a:t>, Dalgard O</a:t>
            </a:r>
            <a:r>
              <a:rPr lang="en-US" baseline="30000" dirty="0"/>
              <a:t>4</a:t>
            </a:r>
            <a:r>
              <a:rPr lang="en-US" dirty="0"/>
              <a:t>, Gane E</a:t>
            </a:r>
            <a:r>
              <a:rPr lang="en-US" baseline="30000" dirty="0"/>
              <a:t>5</a:t>
            </a:r>
            <a:r>
              <a:rPr lang="en-US" dirty="0"/>
              <a:t>, Shibolet O</a:t>
            </a:r>
            <a:r>
              <a:rPr lang="en-US" baseline="30000" dirty="0"/>
              <a:t>6</a:t>
            </a:r>
            <a:r>
              <a:rPr lang="en-US" dirty="0"/>
              <a:t>, Luetkemeyer A</a:t>
            </a:r>
            <a:r>
              <a:rPr lang="en-US" baseline="30000" dirty="0"/>
              <a:t>7</a:t>
            </a:r>
            <a:r>
              <a:rPr lang="en-US" dirty="0"/>
              <a:t>, Nahass R</a:t>
            </a:r>
            <a:r>
              <a:rPr lang="en-US" baseline="30000" dirty="0"/>
              <a:t>8</a:t>
            </a:r>
            <a:r>
              <a:rPr lang="en-US" dirty="0"/>
              <a:t>, Peng CY</a:t>
            </a:r>
            <a:r>
              <a:rPr lang="en-US" baseline="30000" dirty="0"/>
              <a:t>9</a:t>
            </a:r>
            <a:r>
              <a:rPr lang="en-US" dirty="0"/>
              <a:t>, Conway B</a:t>
            </a:r>
            <a:r>
              <a:rPr lang="en-US" baseline="30000" dirty="0"/>
              <a:t>10</a:t>
            </a:r>
            <a:r>
              <a:rPr lang="en-US" dirty="0"/>
              <a:t>, Grebely J</a:t>
            </a:r>
            <a:r>
              <a:rPr lang="en-US" baseline="30000" dirty="0"/>
              <a:t>1</a:t>
            </a:r>
            <a:r>
              <a:rPr lang="en-US" dirty="0"/>
              <a:t>, Howe A</a:t>
            </a:r>
            <a:r>
              <a:rPr lang="en-US" baseline="30000" dirty="0"/>
              <a:t>11</a:t>
            </a:r>
            <a:r>
              <a:rPr lang="en-US" dirty="0"/>
              <a:t>, Nguyen BY</a:t>
            </a:r>
            <a:r>
              <a:rPr lang="en-US" baseline="30000" dirty="0"/>
              <a:t>11</a:t>
            </a:r>
            <a:r>
              <a:rPr lang="en-US" dirty="0"/>
              <a:t>, Wahl J</a:t>
            </a:r>
            <a:r>
              <a:rPr lang="en-US" baseline="30000" dirty="0"/>
              <a:t>11</a:t>
            </a:r>
            <a:r>
              <a:rPr lang="en-US" dirty="0"/>
              <a:t>, Barr E</a:t>
            </a:r>
            <a:r>
              <a:rPr lang="en-US" baseline="30000" dirty="0"/>
              <a:t>11</a:t>
            </a:r>
            <a:r>
              <a:rPr lang="en-US" dirty="0"/>
              <a:t>, Robertson M</a:t>
            </a:r>
            <a:r>
              <a:rPr lang="en-US" baseline="30000" dirty="0"/>
              <a:t>11</a:t>
            </a:r>
            <a:r>
              <a:rPr lang="en-US" dirty="0"/>
              <a:t>, Platt HL</a:t>
            </a:r>
            <a:r>
              <a:rPr lang="en-US" baseline="30000" dirty="0"/>
              <a:t>11</a:t>
            </a:r>
            <a:endParaRPr lang="en-US" dirty="0"/>
          </a:p>
        </p:txBody>
      </p:sp>
      <p:sp>
        <p:nvSpPr>
          <p:cNvPr id="3" name="TextBox 2"/>
          <p:cNvSpPr txBox="1"/>
          <p:nvPr/>
        </p:nvSpPr>
        <p:spPr>
          <a:xfrm>
            <a:off x="1371600" y="4024772"/>
            <a:ext cx="6690360" cy="1569660"/>
          </a:xfrm>
          <a:prstGeom prst="rect">
            <a:avLst/>
          </a:prstGeom>
          <a:solidFill>
            <a:schemeClr val="bg1"/>
          </a:solidFill>
        </p:spPr>
        <p:txBody>
          <a:bodyPr wrap="square" rtlCol="0">
            <a:spAutoFit/>
          </a:bodyPr>
          <a:lstStyle/>
          <a:p>
            <a:pPr algn="ctr"/>
            <a:r>
              <a:rPr lang="en-US" sz="1600" baseline="30000" dirty="0">
                <a:solidFill>
                  <a:srgbClr val="000000"/>
                </a:solidFill>
              </a:rPr>
              <a:t>1</a:t>
            </a:r>
            <a:r>
              <a:rPr lang="en-US" sz="1600" dirty="0">
                <a:solidFill>
                  <a:srgbClr val="000000"/>
                </a:solidFill>
              </a:rPr>
              <a:t>The Kirby Institute, UNSW Australia, </a:t>
            </a:r>
            <a:r>
              <a:rPr lang="en-US" sz="1600" baseline="30000" dirty="0">
                <a:solidFill>
                  <a:srgbClr val="000000"/>
                </a:solidFill>
              </a:rPr>
              <a:t>2</a:t>
            </a:r>
            <a:r>
              <a:rPr lang="en-US" sz="1600" dirty="0">
                <a:solidFill>
                  <a:srgbClr val="000000"/>
                </a:solidFill>
              </a:rPr>
              <a:t>Yale School of Medicine, </a:t>
            </a:r>
            <a:r>
              <a:rPr lang="en-US" sz="1600" baseline="30000" dirty="0" smtClean="0">
                <a:solidFill>
                  <a:srgbClr val="000000"/>
                </a:solidFill>
              </a:rPr>
              <a:t>3</a:t>
            </a:r>
            <a:r>
              <a:rPr lang="en-US" sz="1600" dirty="0" smtClean="0">
                <a:solidFill>
                  <a:srgbClr val="000000"/>
                </a:solidFill>
              </a:rPr>
              <a:t>Montefiore </a:t>
            </a:r>
            <a:r>
              <a:rPr lang="en-US" sz="1600" dirty="0">
                <a:solidFill>
                  <a:srgbClr val="000000"/>
                </a:solidFill>
              </a:rPr>
              <a:t>Medical Center and Albert Einstein College of Medicine, </a:t>
            </a:r>
            <a:r>
              <a:rPr lang="en-US" sz="1600" baseline="30000" dirty="0" smtClean="0">
                <a:solidFill>
                  <a:srgbClr val="000000"/>
                </a:solidFill>
              </a:rPr>
              <a:t>4</a:t>
            </a:r>
            <a:r>
              <a:rPr lang="en-US" sz="1600" dirty="0" smtClean="0">
                <a:solidFill>
                  <a:srgbClr val="000000"/>
                </a:solidFill>
              </a:rPr>
              <a:t>Institute </a:t>
            </a:r>
            <a:r>
              <a:rPr lang="en-US" sz="1600" dirty="0">
                <a:solidFill>
                  <a:srgbClr val="000000"/>
                </a:solidFill>
              </a:rPr>
              <a:t>of Clinical Medicine, </a:t>
            </a:r>
            <a:r>
              <a:rPr lang="en-US" sz="1600" baseline="30000" dirty="0">
                <a:solidFill>
                  <a:srgbClr val="000000"/>
                </a:solidFill>
              </a:rPr>
              <a:t>5</a:t>
            </a:r>
            <a:r>
              <a:rPr lang="en-US" sz="1600" dirty="0">
                <a:solidFill>
                  <a:srgbClr val="000000"/>
                </a:solidFill>
              </a:rPr>
              <a:t>Auckland Clinical Studies, </a:t>
            </a:r>
            <a:r>
              <a:rPr lang="en-US" sz="1600" baseline="30000" dirty="0" smtClean="0">
                <a:solidFill>
                  <a:srgbClr val="000000"/>
                </a:solidFill>
              </a:rPr>
              <a:t>6</a:t>
            </a:r>
            <a:r>
              <a:rPr lang="en-US" sz="1600" dirty="0" smtClean="0">
                <a:solidFill>
                  <a:srgbClr val="000000"/>
                </a:solidFill>
              </a:rPr>
              <a:t>Tel-Aviv </a:t>
            </a:r>
            <a:r>
              <a:rPr lang="en-US" sz="1600" dirty="0">
                <a:solidFill>
                  <a:srgbClr val="000000"/>
                </a:solidFill>
              </a:rPr>
              <a:t>Medical Center, </a:t>
            </a:r>
            <a:r>
              <a:rPr lang="en-US" sz="1600" baseline="30000" dirty="0">
                <a:solidFill>
                  <a:srgbClr val="000000"/>
                </a:solidFill>
              </a:rPr>
              <a:t>7</a:t>
            </a:r>
            <a:r>
              <a:rPr lang="en-US" sz="1600" dirty="0">
                <a:solidFill>
                  <a:srgbClr val="000000"/>
                </a:solidFill>
              </a:rPr>
              <a:t>University of California, San Francisco, </a:t>
            </a:r>
            <a:r>
              <a:rPr lang="en-US" sz="1600" baseline="30000" dirty="0">
                <a:solidFill>
                  <a:srgbClr val="000000"/>
                </a:solidFill>
              </a:rPr>
              <a:t>8</a:t>
            </a:r>
            <a:r>
              <a:rPr lang="en-US" sz="1600" dirty="0">
                <a:solidFill>
                  <a:srgbClr val="000000"/>
                </a:solidFill>
              </a:rPr>
              <a:t>ID Care, </a:t>
            </a:r>
            <a:r>
              <a:rPr lang="en-US" sz="1600" baseline="30000" dirty="0">
                <a:solidFill>
                  <a:srgbClr val="000000"/>
                </a:solidFill>
              </a:rPr>
              <a:t>9</a:t>
            </a:r>
            <a:r>
              <a:rPr lang="en-US" sz="1600" dirty="0">
                <a:solidFill>
                  <a:srgbClr val="000000"/>
                </a:solidFill>
              </a:rPr>
              <a:t>China Medical University Hospital, </a:t>
            </a:r>
            <a:r>
              <a:rPr lang="en-US" sz="1600" baseline="30000" dirty="0">
                <a:solidFill>
                  <a:srgbClr val="000000"/>
                </a:solidFill>
              </a:rPr>
              <a:t>10</a:t>
            </a:r>
            <a:r>
              <a:rPr lang="en-US" sz="1600" dirty="0">
                <a:solidFill>
                  <a:srgbClr val="000000"/>
                </a:solidFill>
              </a:rPr>
              <a:t>Vancouver Infectious Diseases Centre, </a:t>
            </a:r>
            <a:r>
              <a:rPr lang="en-US" sz="1600" baseline="30000" dirty="0">
                <a:solidFill>
                  <a:srgbClr val="000000"/>
                </a:solidFill>
              </a:rPr>
              <a:t>11</a:t>
            </a:r>
            <a:r>
              <a:rPr lang="en-US" sz="1600" dirty="0">
                <a:solidFill>
                  <a:srgbClr val="000000"/>
                </a:solidFill>
              </a:rPr>
              <a:t>Merck &amp; Co., Inc.</a:t>
            </a:r>
          </a:p>
          <a:p>
            <a:pPr algn="ctr"/>
            <a:endParaRPr lang="en-US" sz="1600" dirty="0">
              <a:solidFill>
                <a:srgbClr val="000000"/>
              </a:solidFill>
            </a:endParaRPr>
          </a:p>
        </p:txBody>
      </p:sp>
    </p:spTree>
    <p:extLst>
      <p:ext uri="{BB962C8B-B14F-4D97-AF65-F5344CB8AC3E}">
        <p14:creationId xmlns:p14="http://schemas.microsoft.com/office/powerpoint/2010/main" val="93015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05840"/>
          </a:xfrm>
        </p:spPr>
        <p:txBody>
          <a:bodyPr>
            <a:noAutofit/>
          </a:bodyPr>
          <a:lstStyle/>
          <a:p>
            <a:r>
              <a:rPr lang="en-US" sz="2000" dirty="0"/>
              <a:t>SVR12 in the immediate treatment group: </a:t>
            </a:r>
            <a:br>
              <a:rPr lang="en-US" sz="2000" dirty="0"/>
            </a:br>
            <a:r>
              <a:rPr lang="en-US" sz="2000" dirty="0"/>
              <a:t>subgroup analysis of modified Full Analysis Set (</a:t>
            </a:r>
            <a:r>
              <a:rPr lang="en-US" sz="2000" cap="none" dirty="0" err="1"/>
              <a:t>m</a:t>
            </a:r>
            <a:r>
              <a:rPr lang="en-US" sz="2000" dirty="0" err="1"/>
              <a:t>FAS</a:t>
            </a:r>
            <a:r>
              <a:rPr lang="en-US" sz="2000" dirty="0"/>
              <a:t>) </a:t>
            </a:r>
          </a:p>
        </p:txBody>
      </p:sp>
      <p:grpSp>
        <p:nvGrpSpPr>
          <p:cNvPr id="3" name="Group 2"/>
          <p:cNvGrpSpPr/>
          <p:nvPr/>
        </p:nvGrpSpPr>
        <p:grpSpPr>
          <a:xfrm>
            <a:off x="-17358" y="1564793"/>
            <a:ext cx="9161358" cy="4599808"/>
            <a:chOff x="-17358" y="1615440"/>
            <a:chExt cx="9161358" cy="4074160"/>
          </a:xfrm>
        </p:grpSpPr>
        <p:sp>
          <p:nvSpPr>
            <p:cNvPr id="5" name="Rectangle 4"/>
            <p:cNvSpPr/>
            <p:nvPr/>
          </p:nvSpPr>
          <p:spPr>
            <a:xfrm>
              <a:off x="0" y="1615440"/>
              <a:ext cx="9143999" cy="44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1" y="2599267"/>
              <a:ext cx="9143999" cy="71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a:off x="1" y="4191001"/>
              <a:ext cx="91439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a:off x="-17358" y="5207000"/>
              <a:ext cx="9161357" cy="482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4" name="TextBox 23"/>
          <p:cNvSpPr txBox="1"/>
          <p:nvPr/>
        </p:nvSpPr>
        <p:spPr>
          <a:xfrm>
            <a:off x="3782042" y="1164937"/>
            <a:ext cx="1547218" cy="276999"/>
          </a:xfrm>
          <a:prstGeom prst="rect">
            <a:avLst/>
          </a:prstGeom>
          <a:solidFill>
            <a:schemeClr val="bg1"/>
          </a:solidFill>
          <a:ln>
            <a:solidFill>
              <a:srgbClr val="000000"/>
            </a:solidFill>
          </a:ln>
        </p:spPr>
        <p:txBody>
          <a:bodyPr wrap="none" rtlCol="0">
            <a:spAutoFit/>
          </a:bodyPr>
          <a:lstStyle/>
          <a:p>
            <a:r>
              <a:rPr lang="en-US" sz="1200" b="1" dirty="0">
                <a:solidFill>
                  <a:srgbClr val="000000"/>
                </a:solidFill>
              </a:rPr>
              <a:t>Overall </a:t>
            </a:r>
            <a:r>
              <a:rPr lang="en-US" sz="1200" b="1" dirty="0" smtClean="0">
                <a:solidFill>
                  <a:srgbClr val="000000"/>
                </a:solidFill>
              </a:rPr>
              <a:t>SVR12=95.5%</a:t>
            </a:r>
            <a:endParaRPr lang="en-US" sz="1200" b="1" dirty="0">
              <a:solidFill>
                <a:srgbClr val="000000"/>
              </a:solidFill>
            </a:endParaRPr>
          </a:p>
        </p:txBody>
      </p:sp>
      <p:cxnSp>
        <p:nvCxnSpPr>
          <p:cNvPr id="23" name="Straight Connector 22"/>
          <p:cNvCxnSpPr/>
          <p:nvPr/>
        </p:nvCxnSpPr>
        <p:spPr>
          <a:xfrm>
            <a:off x="4588308" y="1441938"/>
            <a:ext cx="0" cy="4722663"/>
          </a:xfrm>
          <a:prstGeom prst="line">
            <a:avLst/>
          </a:prstGeom>
          <a:ln>
            <a:solidFill>
              <a:srgbClr val="00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907183546"/>
              </p:ext>
            </p:extLst>
          </p:nvPr>
        </p:nvGraphicFramePr>
        <p:xfrm>
          <a:off x="5581403" y="1074500"/>
          <a:ext cx="3265714" cy="5003782"/>
        </p:xfrm>
        <a:graphic>
          <a:graphicData uri="http://schemas.openxmlformats.org/drawingml/2006/table">
            <a:tbl>
              <a:tblPr>
                <a:tableStyleId>{5C22544A-7EE6-4342-B048-85BDC9FD1C3A}</a:tableStyleId>
              </a:tblPr>
              <a:tblGrid>
                <a:gridCol w="1380992"/>
                <a:gridCol w="645938"/>
                <a:gridCol w="1238784"/>
              </a:tblGrid>
              <a:tr h="4130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50" b="1" u="sng" strike="noStrike" dirty="0" smtClean="0">
                          <a:ln>
                            <a:noFill/>
                          </a:ln>
                          <a:solidFill>
                            <a:srgbClr val="000000"/>
                          </a:solidFill>
                          <a:effectLst/>
                        </a:rPr>
                        <a:t>Subgroup</a:t>
                      </a:r>
                      <a:endParaRPr lang="en-US" sz="1150" b="1" i="0" u="sng"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sng" strike="noStrike" dirty="0" smtClean="0">
                          <a:ln>
                            <a:noFill/>
                          </a:ln>
                          <a:solidFill>
                            <a:srgbClr val="000000"/>
                          </a:solidFill>
                          <a:effectLst/>
                          <a:latin typeface="Calibri"/>
                        </a:rPr>
                        <a:t>n/m</a:t>
                      </a:r>
                      <a:endParaRPr lang="en-US" sz="1150" b="1" i="0" u="sng"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sng" strike="noStrike" dirty="0" smtClean="0">
                          <a:ln>
                            <a:noFill/>
                          </a:ln>
                          <a:solidFill>
                            <a:srgbClr val="000000"/>
                          </a:solidFill>
                          <a:effectLst/>
                          <a:latin typeface="Calibri"/>
                        </a:rPr>
                        <a:t>SVR12</a:t>
                      </a:r>
                    </a:p>
                    <a:p>
                      <a:pPr algn="ctr" fontAlgn="b"/>
                      <a:r>
                        <a:rPr lang="en-US" sz="1150" b="1" i="0" u="sng" strike="noStrike" dirty="0" smtClean="0">
                          <a:ln>
                            <a:noFill/>
                          </a:ln>
                          <a:solidFill>
                            <a:srgbClr val="000000"/>
                          </a:solidFill>
                          <a:effectLst/>
                          <a:latin typeface="Calibri"/>
                        </a:rPr>
                        <a:t>% (95% CI)</a:t>
                      </a:r>
                      <a:endParaRPr lang="en-US" sz="1150" b="1" i="0" u="sng"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6196">
                <a:tc>
                  <a:txBody>
                    <a:bodyPr/>
                    <a:lstStyle/>
                    <a:p>
                      <a:pPr algn="l" fontAlgn="b"/>
                      <a:r>
                        <a:rPr lang="en-US" sz="1150" b="1" u="none" strike="noStrike" dirty="0" smtClean="0">
                          <a:ln>
                            <a:noFill/>
                          </a:ln>
                          <a:solidFill>
                            <a:srgbClr val="000000"/>
                          </a:solidFill>
                          <a:effectLst/>
                        </a:rPr>
                        <a:t>Male</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144/151</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95.4 (90.7, 98.1)</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6196">
                <a:tc>
                  <a:txBody>
                    <a:bodyPr/>
                    <a:lstStyle/>
                    <a:p>
                      <a:pPr algn="l" fontAlgn="b"/>
                      <a:r>
                        <a:rPr lang="en-US" sz="1150" b="1" u="none" strike="noStrike" dirty="0" smtClean="0">
                          <a:ln>
                            <a:noFill/>
                          </a:ln>
                          <a:solidFill>
                            <a:srgbClr val="000000"/>
                          </a:solidFill>
                          <a:effectLst/>
                        </a:rPr>
                        <a:t>Female</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45/47</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95.7 (85.5, 99.5)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6196">
                <a:tc>
                  <a:txBody>
                    <a:bodyPr/>
                    <a:lstStyle/>
                    <a:p>
                      <a:pPr algn="l" fontAlgn="b"/>
                      <a:r>
                        <a:rPr lang="en-US" sz="1150" b="1" u="none" strike="noStrike" dirty="0">
                          <a:ln>
                            <a:noFill/>
                          </a:ln>
                          <a:solidFill>
                            <a:srgbClr val="000000"/>
                          </a:solidFill>
                          <a:effectLst/>
                        </a:rPr>
                        <a:t>≥ </a:t>
                      </a:r>
                      <a:r>
                        <a:rPr lang="en-US" sz="1150" b="1" u="none" strike="noStrike" dirty="0" smtClean="0">
                          <a:ln>
                            <a:noFill/>
                          </a:ln>
                          <a:solidFill>
                            <a:srgbClr val="000000"/>
                          </a:solidFill>
                          <a:effectLst/>
                        </a:rPr>
                        <a:t>50 years</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85/91</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93.4 (86.2, 97.5)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260">
                <a:tc>
                  <a:txBody>
                    <a:bodyPr/>
                    <a:lstStyle/>
                    <a:p>
                      <a:pPr algn="l" fontAlgn="b"/>
                      <a:r>
                        <a:rPr lang="en-US" sz="1150" b="1" u="none" strike="noStrike" dirty="0">
                          <a:ln>
                            <a:noFill/>
                          </a:ln>
                          <a:solidFill>
                            <a:srgbClr val="000000"/>
                          </a:solidFill>
                          <a:effectLst/>
                        </a:rPr>
                        <a:t>&lt; </a:t>
                      </a:r>
                      <a:r>
                        <a:rPr lang="en-US" sz="1150" b="1" u="none" strike="noStrike" dirty="0" smtClean="0">
                          <a:ln>
                            <a:noFill/>
                          </a:ln>
                          <a:solidFill>
                            <a:srgbClr val="000000"/>
                          </a:solidFill>
                          <a:effectLst/>
                        </a:rPr>
                        <a:t>50 years</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104/107</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97.2 (92.0, 99.4)</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115">
                <a:tc>
                  <a:txBody>
                    <a:bodyPr/>
                    <a:lstStyle/>
                    <a:p>
                      <a:pPr algn="l" fontAlgn="b">
                        <a:lnSpc>
                          <a:spcPts val="1000"/>
                        </a:lnSpc>
                      </a:pPr>
                      <a:r>
                        <a:rPr lang="en-US" sz="1150" b="1" u="none" strike="noStrike" dirty="0" smtClean="0">
                          <a:ln>
                            <a:noFill/>
                          </a:ln>
                          <a:solidFill>
                            <a:srgbClr val="000000"/>
                          </a:solidFill>
                          <a:effectLst/>
                        </a:rPr>
                        <a:t>White</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000"/>
                        </a:lnSpc>
                      </a:pPr>
                      <a:r>
                        <a:rPr lang="en-US" sz="1150" b="1" i="0" u="none" strike="noStrike" dirty="0" smtClean="0">
                          <a:ln>
                            <a:noFill/>
                          </a:ln>
                          <a:solidFill>
                            <a:srgbClr val="000000"/>
                          </a:solidFill>
                          <a:effectLst/>
                          <a:latin typeface="Calibri"/>
                        </a:rPr>
                        <a:t>152/155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000"/>
                        </a:lnSpc>
                      </a:pPr>
                      <a:r>
                        <a:rPr lang="en-US" sz="1150" b="1" i="0" u="none" strike="noStrike" dirty="0" smtClean="0">
                          <a:ln>
                            <a:noFill/>
                          </a:ln>
                          <a:solidFill>
                            <a:srgbClr val="000000"/>
                          </a:solidFill>
                          <a:effectLst/>
                          <a:latin typeface="+mn-lt"/>
                        </a:rPr>
                        <a:t>98.1 (94.4, 99.6)</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040">
                <a:tc>
                  <a:txBody>
                    <a:bodyPr/>
                    <a:lstStyle/>
                    <a:p>
                      <a:pPr algn="l" fontAlgn="b">
                        <a:lnSpc>
                          <a:spcPts val="1000"/>
                        </a:lnSpc>
                      </a:pPr>
                      <a:r>
                        <a:rPr lang="en-US" sz="1150" b="1" u="none" strike="noStrike" dirty="0" smtClean="0">
                          <a:ln>
                            <a:noFill/>
                          </a:ln>
                          <a:solidFill>
                            <a:srgbClr val="000000"/>
                          </a:solidFill>
                          <a:effectLst/>
                        </a:rPr>
                        <a:t>African-American</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000"/>
                        </a:lnSpc>
                      </a:pPr>
                      <a:r>
                        <a:rPr lang="en-US" sz="1150" b="1" i="0" u="none" strike="noStrike" dirty="0" smtClean="0">
                          <a:ln>
                            <a:noFill/>
                          </a:ln>
                          <a:solidFill>
                            <a:srgbClr val="000000"/>
                          </a:solidFill>
                          <a:effectLst/>
                          <a:latin typeface="Calibri"/>
                        </a:rPr>
                        <a:t>29/31</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000"/>
                        </a:lnSpc>
                      </a:pPr>
                      <a:r>
                        <a:rPr lang="en-US" sz="1150" b="1" i="0" u="none" strike="noStrike" dirty="0" smtClean="0">
                          <a:ln>
                            <a:noFill/>
                          </a:ln>
                          <a:solidFill>
                            <a:srgbClr val="000000"/>
                          </a:solidFill>
                          <a:effectLst/>
                          <a:latin typeface="+mn-lt"/>
                        </a:rPr>
                        <a:t>93.5 (78.6, 99.2)</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2388">
                <a:tc>
                  <a:txBody>
                    <a:bodyPr/>
                    <a:lstStyle/>
                    <a:p>
                      <a:pPr algn="l" fontAlgn="b">
                        <a:lnSpc>
                          <a:spcPts val="1000"/>
                        </a:lnSpc>
                      </a:pPr>
                      <a:r>
                        <a:rPr lang="en-US" sz="1150" b="1" u="none" strike="noStrike" dirty="0" smtClean="0">
                          <a:ln>
                            <a:noFill/>
                          </a:ln>
                          <a:solidFill>
                            <a:srgbClr val="000000"/>
                          </a:solidFill>
                          <a:effectLst/>
                        </a:rPr>
                        <a:t>Asian</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000"/>
                        </a:lnSpc>
                      </a:pPr>
                      <a:r>
                        <a:rPr lang="en-US" sz="1150" b="1" i="0" u="none" strike="noStrike" dirty="0" smtClean="0">
                          <a:ln>
                            <a:noFill/>
                          </a:ln>
                          <a:solidFill>
                            <a:srgbClr val="000000"/>
                          </a:solidFill>
                          <a:effectLst/>
                          <a:latin typeface="Calibri"/>
                        </a:rPr>
                        <a:t>6/9</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ts val="1000"/>
                        </a:lnSpc>
                      </a:pPr>
                      <a:r>
                        <a:rPr lang="en-US" sz="1150" b="1" i="0" u="none" strike="noStrike" dirty="0" smtClean="0">
                          <a:ln>
                            <a:noFill/>
                          </a:ln>
                          <a:solidFill>
                            <a:srgbClr val="000000"/>
                          </a:solidFill>
                          <a:effectLst/>
                          <a:latin typeface="+mn-lt"/>
                        </a:rPr>
                        <a:t>66.7 (29.9, 92.5)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229">
                <a:tc>
                  <a:txBody>
                    <a:bodyPr/>
                    <a:lstStyle/>
                    <a:p>
                      <a:pPr algn="l" fontAlgn="b"/>
                      <a:r>
                        <a:rPr lang="en-US" sz="1150" b="1" u="none" strike="noStrike" dirty="0" smtClean="0">
                          <a:ln>
                            <a:noFill/>
                          </a:ln>
                          <a:solidFill>
                            <a:srgbClr val="000000"/>
                          </a:solidFill>
                          <a:effectLst/>
                        </a:rPr>
                        <a:t>GT1a</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146/152</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96.1 (91.6, 98.5)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8600">
                <a:tc>
                  <a:txBody>
                    <a:bodyPr/>
                    <a:lstStyle/>
                    <a:p>
                      <a:pPr algn="l" fontAlgn="b"/>
                      <a:r>
                        <a:rPr lang="en-US" sz="1150" b="1" u="none" strike="noStrike" dirty="0" smtClean="0">
                          <a:ln>
                            <a:noFill/>
                          </a:ln>
                          <a:solidFill>
                            <a:srgbClr val="000000"/>
                          </a:solidFill>
                          <a:effectLst/>
                        </a:rPr>
                        <a:t>GT1b</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28/29</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96.6 (82.2, 99.9)</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5057">
                <a:tc>
                  <a:txBody>
                    <a:bodyPr/>
                    <a:lstStyle/>
                    <a:p>
                      <a:pPr algn="l" fontAlgn="b"/>
                      <a:r>
                        <a:rPr lang="en-US" sz="1150" b="1" u="none" strike="noStrike" dirty="0" smtClean="0">
                          <a:ln>
                            <a:noFill/>
                          </a:ln>
                          <a:solidFill>
                            <a:srgbClr val="000000"/>
                          </a:solidFill>
                          <a:effectLst/>
                        </a:rPr>
                        <a:t>GT4</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11/11</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100 (71.5, 100)</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9486">
                <a:tc>
                  <a:txBody>
                    <a:bodyPr/>
                    <a:lstStyle/>
                    <a:p>
                      <a:pPr algn="l" fontAlgn="b"/>
                      <a:r>
                        <a:rPr lang="en-US" sz="1150" b="1" u="none" strike="noStrike" dirty="0" smtClean="0">
                          <a:ln>
                            <a:noFill/>
                          </a:ln>
                          <a:solidFill>
                            <a:srgbClr val="000000"/>
                          </a:solidFill>
                          <a:effectLst/>
                        </a:rPr>
                        <a:t>GT6</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3/5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60.0 (14.7, 94.7)</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571">
                <a:tc>
                  <a:txBody>
                    <a:bodyPr/>
                    <a:lstStyle/>
                    <a:p>
                      <a:pPr algn="l" fontAlgn="b"/>
                      <a:r>
                        <a:rPr lang="en-US" sz="1150" b="1" u="none" strike="noStrike" dirty="0" smtClean="0">
                          <a:ln>
                            <a:noFill/>
                          </a:ln>
                          <a:solidFill>
                            <a:srgbClr val="000000"/>
                          </a:solidFill>
                          <a:effectLst/>
                        </a:rPr>
                        <a:t>Non-cirrhotic</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151/158</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95.6 (91.1, 98.2)</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5943">
                <a:tc>
                  <a:txBody>
                    <a:bodyPr/>
                    <a:lstStyle/>
                    <a:p>
                      <a:pPr algn="l" fontAlgn="b"/>
                      <a:r>
                        <a:rPr lang="en-US" sz="1150" b="1" u="none" strike="noStrike" dirty="0" smtClean="0">
                          <a:ln>
                            <a:noFill/>
                          </a:ln>
                          <a:solidFill>
                            <a:srgbClr val="000000"/>
                          </a:solidFill>
                          <a:effectLst/>
                        </a:rPr>
                        <a:t>Cirrhotic</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38/40</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95.0 (83.1, 99.4)</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229">
                <a:tc>
                  <a:txBody>
                    <a:bodyPr/>
                    <a:lstStyle/>
                    <a:p>
                      <a:pPr algn="l" fontAlgn="b"/>
                      <a:r>
                        <a:rPr lang="en-US" sz="1150" b="1" u="none" strike="noStrike" dirty="0">
                          <a:ln>
                            <a:noFill/>
                          </a:ln>
                          <a:solidFill>
                            <a:srgbClr val="000000"/>
                          </a:solidFill>
                          <a:effectLst/>
                        </a:rPr>
                        <a:t>HCV RNA </a:t>
                      </a:r>
                      <a:r>
                        <a:rPr lang="en-US" sz="1150" b="1" u="none" strike="noStrike" dirty="0" smtClean="0">
                          <a:ln>
                            <a:noFill/>
                          </a:ln>
                          <a:solidFill>
                            <a:srgbClr val="000000"/>
                          </a:solidFill>
                          <a:effectLst/>
                        </a:rPr>
                        <a:t>≤2 million</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83/85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97.6 (91.8, 99.7)</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828">
                <a:tc>
                  <a:txBody>
                    <a:bodyPr/>
                    <a:lstStyle/>
                    <a:p>
                      <a:pPr algn="l" fontAlgn="b"/>
                      <a:r>
                        <a:rPr lang="en-US" sz="1150" b="1" u="none" strike="noStrike" dirty="0">
                          <a:ln>
                            <a:noFill/>
                          </a:ln>
                          <a:solidFill>
                            <a:srgbClr val="000000"/>
                          </a:solidFill>
                          <a:effectLst/>
                        </a:rPr>
                        <a:t>HCV RNA </a:t>
                      </a:r>
                      <a:r>
                        <a:rPr lang="en-US" sz="1150" b="1" u="none" strike="noStrike" dirty="0" smtClean="0">
                          <a:ln>
                            <a:noFill/>
                          </a:ln>
                          <a:solidFill>
                            <a:srgbClr val="000000"/>
                          </a:solidFill>
                          <a:effectLst/>
                        </a:rPr>
                        <a:t>&gt;2 million</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106/113</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93.8 (87.7, 97.5)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229">
                <a:tc>
                  <a:txBody>
                    <a:bodyPr/>
                    <a:lstStyle/>
                    <a:p>
                      <a:pPr algn="l" fontAlgn="b"/>
                      <a:r>
                        <a:rPr lang="en-US" sz="1150" b="1" u="none" strike="noStrike" dirty="0">
                          <a:ln>
                            <a:noFill/>
                          </a:ln>
                          <a:solidFill>
                            <a:srgbClr val="000000"/>
                          </a:solidFill>
                          <a:effectLst/>
                        </a:rPr>
                        <a:t>Positive drug </a:t>
                      </a:r>
                      <a:r>
                        <a:rPr lang="en-US" sz="1150" b="1" u="none" strike="noStrike" dirty="0" smtClean="0">
                          <a:ln>
                            <a:noFill/>
                          </a:ln>
                          <a:solidFill>
                            <a:srgbClr val="000000"/>
                          </a:solidFill>
                          <a:effectLst/>
                        </a:rPr>
                        <a:t>screen</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127/133</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95.5 (90.4, 98.3)</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6196">
                <a:tc>
                  <a:txBody>
                    <a:bodyPr/>
                    <a:lstStyle/>
                    <a:p>
                      <a:pPr algn="l" fontAlgn="b"/>
                      <a:r>
                        <a:rPr lang="en-US" sz="1150" b="1" u="none" strike="noStrike" dirty="0">
                          <a:ln>
                            <a:noFill/>
                          </a:ln>
                          <a:solidFill>
                            <a:srgbClr val="000000"/>
                          </a:solidFill>
                          <a:effectLst/>
                        </a:rPr>
                        <a:t>Negative drug </a:t>
                      </a:r>
                      <a:r>
                        <a:rPr lang="en-US" sz="1150" b="1" u="none" strike="noStrike" dirty="0" smtClean="0">
                          <a:ln>
                            <a:noFill/>
                          </a:ln>
                          <a:solidFill>
                            <a:srgbClr val="000000"/>
                          </a:solidFill>
                          <a:effectLst/>
                        </a:rPr>
                        <a:t>screen</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Calibri"/>
                        </a:rPr>
                        <a:t>62/65</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50" b="1" i="0" u="none" strike="noStrike" dirty="0" smtClean="0">
                          <a:ln>
                            <a:noFill/>
                          </a:ln>
                          <a:solidFill>
                            <a:srgbClr val="000000"/>
                          </a:solidFill>
                          <a:effectLst/>
                          <a:latin typeface="+mn-lt"/>
                        </a:rPr>
                        <a:t>95.4 (87.1, 99.0)</a:t>
                      </a:r>
                      <a:endParaRPr lang="en-US" sz="1150" b="1" i="0" u="none" strike="noStrike" dirty="0">
                        <a:ln>
                          <a:noFill/>
                        </a:ln>
                        <a:solidFill>
                          <a:srgbClr val="000000"/>
                        </a:solidFill>
                        <a:effectLst/>
                        <a:latin typeface="Calibri"/>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2159421571"/>
              </p:ext>
            </p:extLst>
          </p:nvPr>
        </p:nvGraphicFramePr>
        <p:xfrm>
          <a:off x="304800" y="1535781"/>
          <a:ext cx="4754880" cy="5235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9828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4950"/>
            <a:ext cx="6528388" cy="1143000"/>
          </a:xfrm>
        </p:spPr>
        <p:txBody>
          <a:bodyPr>
            <a:noAutofit/>
          </a:bodyPr>
          <a:lstStyle/>
          <a:p>
            <a:r>
              <a:rPr lang="en-US" sz="2400" dirty="0" smtClean="0"/>
              <a:t>Probable Reinfections in the immediate treatment group</a:t>
            </a:r>
            <a:endParaRPr lang="en-US" sz="24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77953729"/>
              </p:ext>
            </p:extLst>
          </p:nvPr>
        </p:nvGraphicFramePr>
        <p:xfrm>
          <a:off x="164926" y="2895466"/>
          <a:ext cx="8707271" cy="3166560"/>
        </p:xfrm>
        <a:graphic>
          <a:graphicData uri="http://schemas.openxmlformats.org/drawingml/2006/table">
            <a:tbl>
              <a:tblPr firstRow="1" firstCol="1" bandRow="1">
                <a:tableStyleId>{10A1B5D5-9B99-4C35-A422-299274C87663}</a:tableStyleId>
              </a:tblPr>
              <a:tblGrid>
                <a:gridCol w="1550982"/>
                <a:gridCol w="909551"/>
                <a:gridCol w="967954"/>
                <a:gridCol w="1346906"/>
                <a:gridCol w="1414932"/>
                <a:gridCol w="1414932"/>
                <a:gridCol w="1102014"/>
              </a:tblGrid>
              <a:tr h="463878">
                <a:tc>
                  <a:txBody>
                    <a:bodyPr/>
                    <a:lstStyle/>
                    <a:p>
                      <a:pPr marL="91440" marR="0" indent="0" algn="ctr">
                        <a:spcBef>
                          <a:spcPts val="0"/>
                        </a:spcBef>
                        <a:spcAft>
                          <a:spcPts val="0"/>
                        </a:spcAft>
                        <a:tabLst>
                          <a:tab pos="228600" algn="l"/>
                          <a:tab pos="457200" algn="l"/>
                        </a:tabLst>
                      </a:pPr>
                      <a:r>
                        <a:rPr lang="en-US" sz="1400" dirty="0" smtClean="0">
                          <a:solidFill>
                            <a:schemeClr val="bg1"/>
                          </a:solidFill>
                          <a:effectLst/>
                          <a:latin typeface="+mn-lt"/>
                          <a:ea typeface="MS Gothic"/>
                        </a:rPr>
                        <a:t>Demographics</a:t>
                      </a:r>
                      <a:endParaRPr lang="en-US" sz="1400" dirty="0">
                        <a:solidFill>
                          <a:schemeClr val="bg1"/>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91440" marR="0" indent="0" algn="ctr">
                        <a:spcBef>
                          <a:spcPts val="0"/>
                        </a:spcBef>
                        <a:spcAft>
                          <a:spcPts val="0"/>
                        </a:spcAft>
                        <a:tabLst>
                          <a:tab pos="228600" algn="l"/>
                          <a:tab pos="457200" algn="l"/>
                        </a:tabLst>
                      </a:pPr>
                      <a:r>
                        <a:rPr lang="en-US" sz="1400" dirty="0" smtClean="0">
                          <a:solidFill>
                            <a:schemeClr val="bg1"/>
                          </a:solidFill>
                          <a:effectLst/>
                          <a:latin typeface="+mn-lt"/>
                          <a:ea typeface="MS Gothic"/>
                        </a:rPr>
                        <a:t>Fibrosis Stage</a:t>
                      </a:r>
                      <a:endParaRPr lang="en-US" sz="1400" dirty="0">
                        <a:solidFill>
                          <a:schemeClr val="bg1"/>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91440" marR="0" indent="0" algn="ctr">
                        <a:spcBef>
                          <a:spcPts val="0"/>
                        </a:spcBef>
                        <a:spcAft>
                          <a:spcPts val="0"/>
                        </a:spcAft>
                        <a:tabLst>
                          <a:tab pos="228600" algn="l"/>
                          <a:tab pos="457200" algn="l"/>
                        </a:tabLst>
                      </a:pPr>
                      <a:r>
                        <a:rPr lang="en-US" sz="1400" dirty="0" smtClean="0">
                          <a:solidFill>
                            <a:schemeClr val="bg1"/>
                          </a:solidFill>
                          <a:effectLst/>
                          <a:latin typeface="+mn-lt"/>
                        </a:rPr>
                        <a:t>GT at Baseline</a:t>
                      </a:r>
                      <a:r>
                        <a:rPr lang="en-US" sz="1400" baseline="0" dirty="0" smtClean="0">
                          <a:solidFill>
                            <a:schemeClr val="bg1"/>
                          </a:solidFill>
                          <a:effectLst/>
                          <a:latin typeface="+mn-lt"/>
                        </a:rPr>
                        <a:t> </a:t>
                      </a:r>
                      <a:endParaRPr lang="en-US" sz="1400" dirty="0">
                        <a:solidFill>
                          <a:schemeClr val="bg1"/>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91440" marR="0" indent="0" algn="ctr">
                        <a:spcBef>
                          <a:spcPts val="0"/>
                        </a:spcBef>
                        <a:spcAft>
                          <a:spcPts val="0"/>
                        </a:spcAft>
                        <a:tabLst>
                          <a:tab pos="228600" algn="l"/>
                          <a:tab pos="457200" algn="l"/>
                        </a:tabLst>
                      </a:pPr>
                      <a:r>
                        <a:rPr lang="en-US" sz="1400" dirty="0" smtClean="0">
                          <a:solidFill>
                            <a:schemeClr val="bg1"/>
                          </a:solidFill>
                          <a:effectLst/>
                          <a:latin typeface="+mn-lt"/>
                          <a:ea typeface="MS Gothic"/>
                        </a:rPr>
                        <a:t>UDS at Baseline*</a:t>
                      </a:r>
                      <a:endParaRPr lang="en-US" sz="1400" dirty="0">
                        <a:solidFill>
                          <a:schemeClr val="bg1"/>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chemeClr val="bg1"/>
                          </a:solidFill>
                          <a:effectLst/>
                          <a:latin typeface="+mn-lt"/>
                          <a:ea typeface="MS Gothic"/>
                        </a:rPr>
                        <a:t>UDS at </a:t>
                      </a:r>
                    </a:p>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chemeClr val="bg1"/>
                          </a:solidFill>
                          <a:effectLst/>
                          <a:latin typeface="+mn-lt"/>
                          <a:ea typeface="MS Gothic"/>
                        </a:rPr>
                        <a:t>TW12*</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91440" marR="0" indent="0" algn="ctr">
                        <a:spcBef>
                          <a:spcPts val="0"/>
                        </a:spcBef>
                        <a:spcAft>
                          <a:spcPts val="0"/>
                        </a:spcAft>
                        <a:tabLst>
                          <a:tab pos="228600" algn="l"/>
                          <a:tab pos="457200" algn="l"/>
                        </a:tabLst>
                      </a:pPr>
                      <a:r>
                        <a:rPr lang="en-US" sz="1400" dirty="0" smtClean="0">
                          <a:solidFill>
                            <a:schemeClr val="bg1"/>
                          </a:solidFill>
                          <a:effectLst/>
                          <a:latin typeface="+mn-lt"/>
                          <a:ea typeface="MS Gothic"/>
                        </a:rPr>
                        <a:t>Time point of detectable HCV RNA</a:t>
                      </a:r>
                      <a:endParaRPr lang="en-US" sz="1400" dirty="0">
                        <a:solidFill>
                          <a:schemeClr val="bg1"/>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91440" marR="0" indent="0" algn="ctr">
                        <a:spcBef>
                          <a:spcPts val="0"/>
                        </a:spcBef>
                        <a:spcAft>
                          <a:spcPts val="0"/>
                        </a:spcAft>
                        <a:tabLst>
                          <a:tab pos="228600" algn="l"/>
                          <a:tab pos="457200" algn="l"/>
                        </a:tabLst>
                      </a:pPr>
                      <a:r>
                        <a:rPr lang="en-US" sz="1400" dirty="0" smtClean="0">
                          <a:solidFill>
                            <a:schemeClr val="bg1"/>
                          </a:solidFill>
                          <a:effectLst/>
                          <a:latin typeface="+mn-lt"/>
                        </a:rPr>
                        <a:t>GT at Follow-up</a:t>
                      </a:r>
                      <a:endParaRPr lang="en-US" sz="1400" dirty="0">
                        <a:solidFill>
                          <a:schemeClr val="bg1"/>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r>
              <a:tr h="505296">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48 yo Asian male</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NC</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1a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BZP, OPA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BZP</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FW8</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6a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505296">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33 yo white</a:t>
                      </a:r>
                      <a:r>
                        <a:rPr lang="en-US" sz="1400" baseline="0" dirty="0" smtClean="0">
                          <a:solidFill>
                            <a:srgbClr val="000000"/>
                          </a:solidFill>
                          <a:effectLst/>
                          <a:latin typeface="+mn-lt"/>
                          <a:ea typeface="MS Gothic"/>
                        </a:rPr>
                        <a:t> female</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NC</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1a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 -</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AMP, OPA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rgbClr val="000000"/>
                          </a:solidFill>
                          <a:effectLst/>
                          <a:latin typeface="+mn-lt"/>
                          <a:ea typeface="MS Gothic"/>
                        </a:rPr>
                        <a:t>FW8</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1a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505296">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55 yo white female</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C</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1a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BZP, OPA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rgbClr val="000000"/>
                          </a:solidFill>
                          <a:effectLst/>
                          <a:latin typeface="+mn-lt"/>
                          <a:ea typeface="MS Gothic"/>
                        </a:rPr>
                        <a:t>BZP, OPA</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rgbClr val="000000"/>
                          </a:solidFill>
                          <a:effectLst/>
                          <a:latin typeface="+mn-lt"/>
                          <a:ea typeface="MS Gothic"/>
                        </a:rPr>
                        <a:t>FW8</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3a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505296">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45</a:t>
                      </a:r>
                      <a:r>
                        <a:rPr lang="en-US" sz="1400" baseline="0" dirty="0" smtClean="0">
                          <a:solidFill>
                            <a:srgbClr val="000000"/>
                          </a:solidFill>
                          <a:effectLst/>
                          <a:latin typeface="+mn-lt"/>
                          <a:ea typeface="MS Gothic"/>
                        </a:rPr>
                        <a:t> yo Asian male</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NC</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6a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 -</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OPA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rgbClr val="000000"/>
                          </a:solidFill>
                          <a:effectLst/>
                          <a:latin typeface="+mn-lt"/>
                          <a:ea typeface="MS Gothic"/>
                        </a:rPr>
                        <a:t>FW8</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1b</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505296">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37 yo Asian female</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NC</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6a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smtClean="0">
                          <a:solidFill>
                            <a:srgbClr val="000000"/>
                          </a:solidFill>
                          <a:effectLst/>
                          <a:latin typeface="+mn-lt"/>
                          <a:ea typeface="MS Gothic"/>
                        </a:rPr>
                        <a:t>AMP, BZP, OPA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rgbClr val="000000"/>
                          </a:solidFill>
                          <a:effectLst/>
                          <a:latin typeface="+mn-lt"/>
                          <a:ea typeface="MS Gothic"/>
                        </a:rPr>
                        <a:t>AMP, BZP, OPA</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defTabSz="914400"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smtClean="0">
                          <a:solidFill>
                            <a:srgbClr val="000000"/>
                          </a:solidFill>
                          <a:effectLst/>
                          <a:latin typeface="+mn-lt"/>
                          <a:ea typeface="MS Gothic"/>
                        </a:rPr>
                        <a:t>FW8</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91440" marR="0" indent="0" algn="ctr">
                        <a:spcBef>
                          <a:spcPts val="0"/>
                        </a:spcBef>
                        <a:spcAft>
                          <a:spcPts val="0"/>
                        </a:spcAft>
                        <a:tabLst>
                          <a:tab pos="228600" algn="l"/>
                          <a:tab pos="457200" algn="l"/>
                        </a:tabLst>
                      </a:pPr>
                      <a:r>
                        <a:rPr lang="en-US" sz="1400" dirty="0">
                          <a:solidFill>
                            <a:srgbClr val="000000"/>
                          </a:solidFill>
                          <a:effectLst/>
                          <a:latin typeface="+mn-lt"/>
                        </a:rPr>
                        <a:t>6a</a:t>
                      </a:r>
                      <a:endParaRPr lang="en-US" sz="1400" dirty="0">
                        <a:solidFill>
                          <a:srgbClr val="000000"/>
                        </a:solidFill>
                        <a:effectLst/>
                        <a:latin typeface="+mn-lt"/>
                        <a:ea typeface="MS Gothic"/>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bl>
          </a:graphicData>
        </a:graphic>
      </p:graphicFrame>
      <p:sp>
        <p:nvSpPr>
          <p:cNvPr id="6" name="Rectangle 5"/>
          <p:cNvSpPr/>
          <p:nvPr/>
        </p:nvSpPr>
        <p:spPr>
          <a:xfrm>
            <a:off x="296884" y="1264250"/>
            <a:ext cx="8443356" cy="1631216"/>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tabLst>
                <a:tab pos="457200" algn="l"/>
              </a:tabLst>
            </a:pPr>
            <a:r>
              <a:rPr lang="en-US" altLang="en-US" sz="2000" dirty="0">
                <a:solidFill>
                  <a:srgbClr val="000000"/>
                </a:solidFill>
                <a:ea typeface="MS Gothic" pitchFamily="49" charset="-128"/>
                <a:cs typeface="Times New Roman" pitchFamily="18" charset="0"/>
              </a:rPr>
              <a:t>5 </a:t>
            </a:r>
            <a:r>
              <a:rPr lang="en-US" altLang="en-US" sz="2000" dirty="0" smtClean="0">
                <a:solidFill>
                  <a:srgbClr val="000000"/>
                </a:solidFill>
                <a:ea typeface="MS Gothic" pitchFamily="49" charset="-128"/>
                <a:cs typeface="Times New Roman" pitchFamily="18" charset="0"/>
              </a:rPr>
              <a:t>patients </a:t>
            </a:r>
            <a:r>
              <a:rPr lang="en-US" sz="2000" dirty="0" smtClean="0">
                <a:solidFill>
                  <a:srgbClr val="000000"/>
                </a:solidFill>
              </a:rPr>
              <a:t>were </a:t>
            </a:r>
            <a:r>
              <a:rPr lang="en-US" sz="2000" dirty="0">
                <a:solidFill>
                  <a:srgbClr val="000000"/>
                </a:solidFill>
              </a:rPr>
              <a:t>successfully treated for their baseline virus, but at the time of virologic failure had </a:t>
            </a:r>
            <a:r>
              <a:rPr lang="en-US" sz="2000" dirty="0" smtClean="0">
                <a:solidFill>
                  <a:srgbClr val="000000"/>
                </a:solidFill>
              </a:rPr>
              <a:t>a </a:t>
            </a:r>
            <a:r>
              <a:rPr lang="en-US" sz="2000" dirty="0">
                <a:solidFill>
                  <a:srgbClr val="000000"/>
                </a:solidFill>
              </a:rPr>
              <a:t>different </a:t>
            </a:r>
            <a:r>
              <a:rPr lang="en-US" sz="2000" dirty="0" smtClean="0">
                <a:solidFill>
                  <a:srgbClr val="000000"/>
                </a:solidFill>
              </a:rPr>
              <a:t>genotype, subtype, or viral strain detected</a:t>
            </a:r>
          </a:p>
          <a:p>
            <a:pPr marL="342900" indent="-342900" fontAlgn="base">
              <a:spcBef>
                <a:spcPct val="0"/>
              </a:spcBef>
              <a:spcAft>
                <a:spcPct val="0"/>
              </a:spcAft>
              <a:buFont typeface="Arial" panose="020B0604020202020204" pitchFamily="34" charset="0"/>
              <a:buChar char="•"/>
              <a:tabLst>
                <a:tab pos="457200" algn="l"/>
              </a:tabLst>
            </a:pPr>
            <a:r>
              <a:rPr lang="en-US" altLang="en-US" sz="2000" dirty="0" smtClean="0">
                <a:solidFill>
                  <a:srgbClr val="000000"/>
                </a:solidFill>
                <a:ea typeface="MS Gothic" pitchFamily="49" charset="-128"/>
                <a:cs typeface="Times New Roman" pitchFamily="18" charset="0"/>
              </a:rPr>
              <a:t>In </a:t>
            </a:r>
            <a:r>
              <a:rPr lang="en-US" altLang="en-US" sz="2000" dirty="0">
                <a:solidFill>
                  <a:srgbClr val="000000"/>
                </a:solidFill>
                <a:ea typeface="MS Gothic" pitchFamily="49" charset="-128"/>
                <a:cs typeface="Times New Roman" pitchFamily="18" charset="0"/>
              </a:rPr>
              <a:t>all 5 cases, population sequencing and phylogenetic analysis of the nucleotide sequences support phylogenetically distinct viral strains at follow-up compared to </a:t>
            </a:r>
            <a:r>
              <a:rPr lang="en-US" altLang="en-US" sz="2000" dirty="0" smtClean="0">
                <a:solidFill>
                  <a:srgbClr val="000000"/>
                </a:solidFill>
                <a:ea typeface="MS Gothic" pitchFamily="49" charset="-128"/>
                <a:cs typeface="Times New Roman" pitchFamily="18" charset="0"/>
              </a:rPr>
              <a:t>baseline</a:t>
            </a:r>
            <a:endParaRPr lang="en-US" altLang="en-US" sz="2000" dirty="0" smtClean="0">
              <a:solidFill>
                <a:srgbClr val="000000"/>
              </a:solidFill>
              <a:latin typeface="+mj-lt"/>
              <a:ea typeface="MS Gothic" pitchFamily="49" charset="-128"/>
              <a:cs typeface="Times New Roman" pitchFamily="18" charset="0"/>
            </a:endParaRPr>
          </a:p>
        </p:txBody>
      </p:sp>
      <p:sp>
        <p:nvSpPr>
          <p:cNvPr id="5" name="Rectangle 4"/>
          <p:cNvSpPr/>
          <p:nvPr/>
        </p:nvSpPr>
        <p:spPr>
          <a:xfrm>
            <a:off x="554604" y="6128208"/>
            <a:ext cx="6989196" cy="307777"/>
          </a:xfrm>
          <a:prstGeom prst="rect">
            <a:avLst/>
          </a:prstGeom>
        </p:spPr>
        <p:txBody>
          <a:bodyPr wrap="square">
            <a:spAutoFit/>
          </a:bodyPr>
          <a:lstStyle/>
          <a:p>
            <a:pPr fontAlgn="base">
              <a:spcBef>
                <a:spcPct val="0"/>
              </a:spcBef>
              <a:spcAft>
                <a:spcPct val="0"/>
              </a:spcAft>
              <a:tabLst>
                <a:tab pos="457200" algn="l"/>
              </a:tabLst>
            </a:pPr>
            <a:r>
              <a:rPr lang="en-US" altLang="en-US" sz="1400" dirty="0" smtClean="0">
                <a:solidFill>
                  <a:srgbClr val="000000"/>
                </a:solidFill>
                <a:ea typeface="MS Gothic" pitchFamily="49" charset="-128"/>
                <a:cs typeface="Times New Roman" pitchFamily="18" charset="0"/>
              </a:rPr>
              <a:t>*excludes opiate agonist therapy; AMP=amphetamines; BZP=benzodiazepines; OPA=opiates </a:t>
            </a:r>
            <a:endParaRPr lang="en-US" altLang="en-US" sz="1400" dirty="0" smtClean="0">
              <a:solidFill>
                <a:srgbClr val="000000"/>
              </a:solidFill>
              <a:latin typeface="+mj-lt"/>
              <a:ea typeface="MS Gothic" pitchFamily="49" charset="-128"/>
              <a:cs typeface="Times New Roman" pitchFamily="18" charset="0"/>
            </a:endParaRPr>
          </a:p>
        </p:txBody>
      </p:sp>
    </p:spTree>
    <p:extLst>
      <p:ext uri="{BB962C8B-B14F-4D97-AF65-F5344CB8AC3E}">
        <p14:creationId xmlns:p14="http://schemas.microsoft.com/office/powerpoint/2010/main" val="2804438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drug screen results:  </a:t>
            </a:r>
            <a:r>
              <a:rPr lang="en-US" dirty="0" smtClean="0"/>
              <a:t/>
            </a:r>
            <a:br>
              <a:rPr lang="en-US" dirty="0" smtClean="0"/>
            </a:br>
            <a:r>
              <a:rPr lang="en-US" dirty="0" smtClean="0"/>
              <a:t>Day 1 to Treatment Week 12</a:t>
            </a:r>
            <a:endParaRPr lang="en-US" dirty="0"/>
          </a:p>
        </p:txBody>
      </p:sp>
      <p:sp>
        <p:nvSpPr>
          <p:cNvPr id="8" name="TextBox 7"/>
          <p:cNvSpPr txBox="1"/>
          <p:nvPr/>
        </p:nvSpPr>
        <p:spPr>
          <a:xfrm>
            <a:off x="1090428" y="1227170"/>
            <a:ext cx="2886149" cy="646331"/>
          </a:xfrm>
          <a:prstGeom prst="rect">
            <a:avLst/>
          </a:prstGeom>
          <a:noFill/>
        </p:spPr>
        <p:txBody>
          <a:bodyPr wrap="square" rtlCol="0">
            <a:spAutoFit/>
          </a:bodyPr>
          <a:lstStyle/>
          <a:p>
            <a:pPr algn="ctr"/>
            <a:r>
              <a:rPr lang="en-US" dirty="0" smtClean="0">
                <a:solidFill>
                  <a:srgbClr val="000000"/>
                </a:solidFill>
              </a:rPr>
              <a:t>Immediate Treatment Arm; EBR/GZR Treatment Phase</a:t>
            </a:r>
            <a:endParaRPr lang="en-US" dirty="0">
              <a:solidFill>
                <a:srgbClr val="000000"/>
              </a:solidFill>
            </a:endParaRPr>
          </a:p>
        </p:txBody>
      </p:sp>
      <p:sp>
        <p:nvSpPr>
          <p:cNvPr id="9" name="TextBox 8"/>
          <p:cNvSpPr txBox="1"/>
          <p:nvPr/>
        </p:nvSpPr>
        <p:spPr>
          <a:xfrm>
            <a:off x="6019801" y="1227170"/>
            <a:ext cx="3039140" cy="644156"/>
          </a:xfrm>
          <a:prstGeom prst="rect">
            <a:avLst/>
          </a:prstGeom>
          <a:noFill/>
        </p:spPr>
        <p:txBody>
          <a:bodyPr wrap="square" rtlCol="0">
            <a:spAutoFit/>
          </a:bodyPr>
          <a:lstStyle/>
          <a:p>
            <a:pPr algn="ctr"/>
            <a:r>
              <a:rPr lang="en-US" dirty="0" smtClean="0">
                <a:solidFill>
                  <a:srgbClr val="000000"/>
                </a:solidFill>
              </a:rPr>
              <a:t>Deferred Treatment Arm; Placebo Phase</a:t>
            </a:r>
            <a:endParaRPr lang="en-US" dirty="0">
              <a:solidFill>
                <a:srgbClr val="000000"/>
              </a:solidFill>
            </a:endParaRPr>
          </a:p>
        </p:txBody>
      </p:sp>
      <p:sp>
        <p:nvSpPr>
          <p:cNvPr id="3" name="TextBox 2"/>
          <p:cNvSpPr txBox="1"/>
          <p:nvPr/>
        </p:nvSpPr>
        <p:spPr>
          <a:xfrm>
            <a:off x="2968931" y="5955011"/>
            <a:ext cx="4785756" cy="461665"/>
          </a:xfrm>
          <a:prstGeom prst="rect">
            <a:avLst/>
          </a:prstGeom>
          <a:noFill/>
        </p:spPr>
        <p:txBody>
          <a:bodyPr wrap="square" rtlCol="0">
            <a:spAutoFit/>
          </a:bodyPr>
          <a:lstStyle/>
          <a:p>
            <a:r>
              <a:rPr lang="en-US" sz="1200" dirty="0">
                <a:solidFill>
                  <a:srgbClr val="000000"/>
                </a:solidFill>
              </a:rPr>
              <a:t>* 8 drug classes:  amphetamines, barbiturates, benzodiazepines, cannabinoids, cocaine, opiates, phencyclidine, propoxyphene </a:t>
            </a:r>
          </a:p>
        </p:txBody>
      </p:sp>
      <p:graphicFrame>
        <p:nvGraphicFramePr>
          <p:cNvPr id="11" name="Chart 10"/>
          <p:cNvGraphicFramePr>
            <a:graphicFrameLocks/>
          </p:cNvGraphicFramePr>
          <p:nvPr>
            <p:extLst>
              <p:ext uri="{D42A27DB-BD31-4B8C-83A1-F6EECF244321}">
                <p14:modId xmlns:p14="http://schemas.microsoft.com/office/powerpoint/2010/main" val="2985947305"/>
              </p:ext>
            </p:extLst>
          </p:nvPr>
        </p:nvGraphicFramePr>
        <p:xfrm>
          <a:off x="5196840" y="1781043"/>
          <a:ext cx="3862101" cy="4177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868775941"/>
              </p:ext>
            </p:extLst>
          </p:nvPr>
        </p:nvGraphicFramePr>
        <p:xfrm>
          <a:off x="242739" y="1752600"/>
          <a:ext cx="5365581" cy="4408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5671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76867810"/>
              </p:ext>
            </p:extLst>
          </p:nvPr>
        </p:nvGraphicFramePr>
        <p:xfrm>
          <a:off x="596900" y="1435100"/>
          <a:ext cx="7645400"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98700" y="4583331"/>
            <a:ext cx="535724" cy="646331"/>
          </a:xfrm>
          <a:prstGeom prst="rect">
            <a:avLst/>
          </a:prstGeom>
          <a:noFill/>
        </p:spPr>
        <p:txBody>
          <a:bodyPr wrap="none" rtlCol="0">
            <a:spAutoFit/>
          </a:bodyPr>
          <a:lstStyle/>
          <a:p>
            <a:r>
              <a:rPr lang="en-US" u="sng" dirty="0" smtClean="0">
                <a:solidFill>
                  <a:srgbClr val="000000"/>
                </a:solidFill>
              </a:rPr>
              <a:t>199</a:t>
            </a:r>
          </a:p>
          <a:p>
            <a:r>
              <a:rPr lang="en-US" dirty="0" smtClean="0">
                <a:solidFill>
                  <a:srgbClr val="000000"/>
                </a:solidFill>
              </a:rPr>
              <a:t>199</a:t>
            </a:r>
            <a:endParaRPr lang="en-US" dirty="0">
              <a:solidFill>
                <a:srgbClr val="000000"/>
              </a:solidFill>
            </a:endParaRPr>
          </a:p>
        </p:txBody>
      </p:sp>
      <p:sp>
        <p:nvSpPr>
          <p:cNvPr id="7" name="TextBox 6"/>
          <p:cNvSpPr txBox="1"/>
          <p:nvPr/>
        </p:nvSpPr>
        <p:spPr>
          <a:xfrm>
            <a:off x="2989148" y="4594662"/>
            <a:ext cx="535724" cy="646331"/>
          </a:xfrm>
          <a:prstGeom prst="rect">
            <a:avLst/>
          </a:prstGeom>
          <a:noFill/>
        </p:spPr>
        <p:txBody>
          <a:bodyPr wrap="none" rtlCol="0">
            <a:spAutoFit/>
          </a:bodyPr>
          <a:lstStyle/>
          <a:p>
            <a:r>
              <a:rPr lang="en-US" u="sng" dirty="0" smtClean="0">
                <a:solidFill>
                  <a:schemeClr val="bg1"/>
                </a:solidFill>
              </a:rPr>
              <a:t>197</a:t>
            </a:r>
          </a:p>
          <a:p>
            <a:r>
              <a:rPr lang="en-US" dirty="0" smtClean="0">
                <a:solidFill>
                  <a:schemeClr val="bg1"/>
                </a:solidFill>
              </a:rPr>
              <a:t>199</a:t>
            </a:r>
            <a:endParaRPr lang="en-US" dirty="0">
              <a:solidFill>
                <a:schemeClr val="bg1"/>
              </a:solidFill>
            </a:endParaRPr>
          </a:p>
        </p:txBody>
      </p:sp>
      <p:sp>
        <p:nvSpPr>
          <p:cNvPr id="8" name="TextBox 7"/>
          <p:cNvSpPr txBox="1"/>
          <p:nvPr/>
        </p:nvSpPr>
        <p:spPr>
          <a:xfrm>
            <a:off x="3696944" y="4594662"/>
            <a:ext cx="535724" cy="646331"/>
          </a:xfrm>
          <a:prstGeom prst="rect">
            <a:avLst/>
          </a:prstGeom>
          <a:noFill/>
        </p:spPr>
        <p:txBody>
          <a:bodyPr wrap="none" rtlCol="0">
            <a:spAutoFit/>
          </a:bodyPr>
          <a:lstStyle/>
          <a:p>
            <a:r>
              <a:rPr lang="en-US" u="sng" dirty="0" smtClean="0">
                <a:solidFill>
                  <a:srgbClr val="000000"/>
                </a:solidFill>
              </a:rPr>
              <a:t>192</a:t>
            </a:r>
          </a:p>
          <a:p>
            <a:r>
              <a:rPr lang="en-US" dirty="0" smtClean="0">
                <a:solidFill>
                  <a:srgbClr val="000000"/>
                </a:solidFill>
              </a:rPr>
              <a:t>199</a:t>
            </a:r>
            <a:endParaRPr lang="en-US" dirty="0">
              <a:solidFill>
                <a:srgbClr val="000000"/>
              </a:solidFill>
            </a:endParaRPr>
          </a:p>
        </p:txBody>
      </p:sp>
      <p:sp>
        <p:nvSpPr>
          <p:cNvPr id="9" name="TextBox 8"/>
          <p:cNvSpPr txBox="1"/>
          <p:nvPr/>
        </p:nvSpPr>
        <p:spPr>
          <a:xfrm>
            <a:off x="5449544" y="4594662"/>
            <a:ext cx="519456" cy="646331"/>
          </a:xfrm>
          <a:prstGeom prst="rect">
            <a:avLst/>
          </a:prstGeom>
          <a:noFill/>
        </p:spPr>
        <p:txBody>
          <a:bodyPr wrap="square" rtlCol="0">
            <a:spAutoFit/>
          </a:bodyPr>
          <a:lstStyle/>
          <a:p>
            <a:pPr algn="ctr"/>
            <a:r>
              <a:rPr lang="en-US" u="sng" dirty="0" smtClean="0">
                <a:solidFill>
                  <a:srgbClr val="000000"/>
                </a:solidFill>
              </a:rPr>
              <a:t>97</a:t>
            </a:r>
          </a:p>
          <a:p>
            <a:pPr algn="ctr"/>
            <a:r>
              <a:rPr lang="en-US" dirty="0" smtClean="0">
                <a:solidFill>
                  <a:srgbClr val="000000"/>
                </a:solidFill>
              </a:rPr>
              <a:t>97</a:t>
            </a:r>
            <a:endParaRPr lang="en-US" dirty="0">
              <a:solidFill>
                <a:srgbClr val="000000"/>
              </a:solidFill>
            </a:endParaRPr>
          </a:p>
        </p:txBody>
      </p:sp>
      <p:sp>
        <p:nvSpPr>
          <p:cNvPr id="12" name="TextBox 11"/>
          <p:cNvSpPr txBox="1"/>
          <p:nvPr/>
        </p:nvSpPr>
        <p:spPr>
          <a:xfrm>
            <a:off x="6134100" y="4583330"/>
            <a:ext cx="519456" cy="646331"/>
          </a:xfrm>
          <a:prstGeom prst="rect">
            <a:avLst/>
          </a:prstGeom>
          <a:noFill/>
        </p:spPr>
        <p:txBody>
          <a:bodyPr wrap="square" rtlCol="0">
            <a:spAutoFit/>
          </a:bodyPr>
          <a:lstStyle/>
          <a:p>
            <a:pPr algn="ctr"/>
            <a:r>
              <a:rPr lang="en-US" u="sng" dirty="0" smtClean="0">
                <a:solidFill>
                  <a:schemeClr val="bg1"/>
                </a:solidFill>
              </a:rPr>
              <a:t>97</a:t>
            </a:r>
          </a:p>
          <a:p>
            <a:pPr algn="ctr"/>
            <a:r>
              <a:rPr lang="en-US" dirty="0" smtClean="0">
                <a:solidFill>
                  <a:schemeClr val="bg1"/>
                </a:solidFill>
              </a:rPr>
              <a:t>97</a:t>
            </a:r>
            <a:endParaRPr lang="en-US" dirty="0">
              <a:solidFill>
                <a:schemeClr val="bg1"/>
              </a:solidFill>
            </a:endParaRPr>
          </a:p>
        </p:txBody>
      </p:sp>
      <p:sp>
        <p:nvSpPr>
          <p:cNvPr id="13" name="TextBox 12"/>
          <p:cNvSpPr txBox="1"/>
          <p:nvPr/>
        </p:nvSpPr>
        <p:spPr>
          <a:xfrm>
            <a:off x="6896100" y="4594662"/>
            <a:ext cx="519456" cy="646331"/>
          </a:xfrm>
          <a:prstGeom prst="rect">
            <a:avLst/>
          </a:prstGeom>
          <a:noFill/>
        </p:spPr>
        <p:txBody>
          <a:bodyPr wrap="square" rtlCol="0">
            <a:spAutoFit/>
          </a:bodyPr>
          <a:lstStyle/>
          <a:p>
            <a:pPr algn="ctr"/>
            <a:r>
              <a:rPr lang="en-US" u="sng" dirty="0" smtClean="0">
                <a:solidFill>
                  <a:srgbClr val="000000"/>
                </a:solidFill>
              </a:rPr>
              <a:t>97</a:t>
            </a:r>
          </a:p>
          <a:p>
            <a:pPr algn="ctr"/>
            <a:r>
              <a:rPr lang="en-US" dirty="0" smtClean="0">
                <a:solidFill>
                  <a:srgbClr val="000000"/>
                </a:solidFill>
              </a:rPr>
              <a:t>97</a:t>
            </a:r>
            <a:endParaRPr lang="en-US" dirty="0">
              <a:solidFill>
                <a:srgbClr val="000000"/>
              </a:solidFill>
            </a:endParaRPr>
          </a:p>
        </p:txBody>
      </p:sp>
      <p:sp>
        <p:nvSpPr>
          <p:cNvPr id="5" name="TextBox 4"/>
          <p:cNvSpPr txBox="1"/>
          <p:nvPr/>
        </p:nvSpPr>
        <p:spPr>
          <a:xfrm>
            <a:off x="1935126" y="5816010"/>
            <a:ext cx="2636873" cy="369332"/>
          </a:xfrm>
          <a:prstGeom prst="rect">
            <a:avLst/>
          </a:prstGeom>
          <a:noFill/>
        </p:spPr>
        <p:txBody>
          <a:bodyPr wrap="square" rtlCol="0">
            <a:spAutoFit/>
          </a:bodyPr>
          <a:lstStyle/>
          <a:p>
            <a:r>
              <a:rPr lang="en-US" dirty="0" smtClean="0">
                <a:solidFill>
                  <a:srgbClr val="000000"/>
                </a:solidFill>
              </a:rPr>
              <a:t>(Active study medication)</a:t>
            </a:r>
            <a:endParaRPr lang="en-US" dirty="0">
              <a:solidFill>
                <a:srgbClr val="000000"/>
              </a:solidFill>
            </a:endParaRPr>
          </a:p>
        </p:txBody>
      </p:sp>
      <p:sp>
        <p:nvSpPr>
          <p:cNvPr id="11" name="TextBox 10"/>
          <p:cNvSpPr txBox="1"/>
          <p:nvPr/>
        </p:nvSpPr>
        <p:spPr>
          <a:xfrm>
            <a:off x="5307322" y="5819548"/>
            <a:ext cx="2477386" cy="369332"/>
          </a:xfrm>
          <a:prstGeom prst="rect">
            <a:avLst/>
          </a:prstGeom>
          <a:noFill/>
        </p:spPr>
        <p:txBody>
          <a:bodyPr wrap="square" rtlCol="0">
            <a:spAutoFit/>
          </a:bodyPr>
          <a:lstStyle/>
          <a:p>
            <a:pPr algn="ctr"/>
            <a:r>
              <a:rPr lang="en-US" dirty="0" smtClean="0">
                <a:solidFill>
                  <a:srgbClr val="000000"/>
                </a:solidFill>
              </a:rPr>
              <a:t>(Placebo)</a:t>
            </a:r>
            <a:endParaRPr lang="en-US" dirty="0">
              <a:solidFill>
                <a:srgbClr val="000000"/>
              </a:solidFill>
            </a:endParaRPr>
          </a:p>
        </p:txBody>
      </p:sp>
    </p:spTree>
    <p:extLst>
      <p:ext uri="{BB962C8B-B14F-4D97-AF65-F5344CB8AC3E}">
        <p14:creationId xmlns:p14="http://schemas.microsoft.com/office/powerpoint/2010/main" val="396199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67550" cy="1034143"/>
          </a:xfrm>
        </p:spPr>
        <p:txBody>
          <a:bodyPr/>
          <a:lstStyle/>
          <a:p>
            <a:r>
              <a:rPr lang="en-US" dirty="0" smtClean="0"/>
              <a:t>Percentage of patients who missed doses of study medication</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47462637"/>
              </p:ext>
            </p:extLst>
          </p:nvPr>
        </p:nvGraphicFramePr>
        <p:xfrm>
          <a:off x="489857" y="1182414"/>
          <a:ext cx="7724503" cy="5355665"/>
        </p:xfrm>
        <a:graphic>
          <a:graphicData uri="http://schemas.openxmlformats.org/drawingml/2006/table">
            <a:tbl>
              <a:tblPr firstRow="1" bandRow="1">
                <a:tableStyleId>{5C22544A-7EE6-4342-B048-85BDC9FD1C3A}</a:tableStyleId>
              </a:tblPr>
              <a:tblGrid>
                <a:gridCol w="1445623"/>
                <a:gridCol w="3322320"/>
                <a:gridCol w="2956560"/>
              </a:tblGrid>
              <a:tr h="488731">
                <a:tc>
                  <a:txBody>
                    <a:bodyPr/>
                    <a:lstStyle/>
                    <a:p>
                      <a:endParaRPr lang="en-US" sz="1800" dirty="0">
                        <a:latin typeface="+mn-lt"/>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21368B"/>
                    </a:solidFill>
                  </a:tcPr>
                </a:tc>
                <a:tc gridSpan="2">
                  <a:txBody>
                    <a:bodyPr/>
                    <a:lstStyle/>
                    <a:p>
                      <a:pPr algn="ctr"/>
                      <a:r>
                        <a:rPr lang="en-US" sz="1800" dirty="0" smtClean="0">
                          <a:solidFill>
                            <a:schemeClr val="tx1"/>
                          </a:solidFill>
                          <a:latin typeface="+mn-lt"/>
                        </a:rPr>
                        <a:t>Number (%) of Patients with Number of Missed Doses</a:t>
                      </a:r>
                      <a:endParaRPr lang="en-US" sz="1800" dirty="0">
                        <a:solidFill>
                          <a:schemeClr val="tx1"/>
                        </a:solidFill>
                        <a:latin typeface="+mn-lt"/>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21368B"/>
                    </a:solidFill>
                  </a:tcPr>
                </a:tc>
                <a:tc hMerge="1">
                  <a:txBody>
                    <a:bodyPr/>
                    <a:lstStyle/>
                    <a:p>
                      <a:endParaRPr lang="en-US" sz="1400" dirty="0"/>
                    </a:p>
                  </a:txBody>
                  <a:tcPr/>
                </a:tc>
              </a:tr>
              <a:tr h="325846">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Number of missed doses</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Immediate treatment </a:t>
                      </a:r>
                      <a:r>
                        <a:rPr lang="en-US" sz="1800" dirty="0" smtClean="0">
                          <a:solidFill>
                            <a:srgbClr val="000000"/>
                          </a:solidFill>
                          <a:effectLst/>
                          <a:latin typeface="+mn-lt"/>
                          <a:ea typeface="Calibri"/>
                          <a:cs typeface="Times New Roman"/>
                        </a:rPr>
                        <a:t>arm</a:t>
                      </a:r>
                    </a:p>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(n=199)</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Deferred treatment </a:t>
                      </a:r>
                      <a:r>
                        <a:rPr lang="en-US" sz="1800" dirty="0" smtClean="0">
                          <a:solidFill>
                            <a:srgbClr val="000000"/>
                          </a:solidFill>
                          <a:effectLst/>
                          <a:latin typeface="+mn-lt"/>
                          <a:ea typeface="Calibri"/>
                          <a:cs typeface="Times New Roman"/>
                        </a:rPr>
                        <a:t>arm</a:t>
                      </a:r>
                    </a:p>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(n=97)</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0</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153 (76.9)</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80 (82.5)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1</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23 (11.6)</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 (8.2)</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2</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 (4.0)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6 (6.2)</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3</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 (4.0)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4</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 (0.5)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3 (3.1)</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5</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6</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2 (1.0)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7</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 (0.5)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8</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 (0.5)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9</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10</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11</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2 (1.0)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≥12</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2942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67550" cy="1034143"/>
          </a:xfrm>
        </p:spPr>
        <p:txBody>
          <a:bodyPr/>
          <a:lstStyle/>
          <a:p>
            <a:r>
              <a:rPr lang="en-US" dirty="0" smtClean="0"/>
              <a:t>Percentage of patients who missed doses of study medication</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698735677"/>
              </p:ext>
            </p:extLst>
          </p:nvPr>
        </p:nvGraphicFramePr>
        <p:xfrm>
          <a:off x="489857" y="1182414"/>
          <a:ext cx="7724503" cy="5355665"/>
        </p:xfrm>
        <a:graphic>
          <a:graphicData uri="http://schemas.openxmlformats.org/drawingml/2006/table">
            <a:tbl>
              <a:tblPr firstRow="1" bandRow="1">
                <a:tableStyleId>{5C22544A-7EE6-4342-B048-85BDC9FD1C3A}</a:tableStyleId>
              </a:tblPr>
              <a:tblGrid>
                <a:gridCol w="1445623"/>
                <a:gridCol w="3322320"/>
                <a:gridCol w="2956560"/>
              </a:tblGrid>
              <a:tr h="488731">
                <a:tc>
                  <a:txBody>
                    <a:bodyPr/>
                    <a:lstStyle/>
                    <a:p>
                      <a:endParaRPr lang="en-US" sz="1800" dirty="0">
                        <a:latin typeface="+mn-lt"/>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21368B"/>
                    </a:solidFill>
                  </a:tcPr>
                </a:tc>
                <a:tc gridSpan="2">
                  <a:txBody>
                    <a:bodyPr/>
                    <a:lstStyle/>
                    <a:p>
                      <a:pPr algn="ctr"/>
                      <a:r>
                        <a:rPr lang="en-US" sz="1800" dirty="0" smtClean="0">
                          <a:solidFill>
                            <a:schemeClr val="tx1"/>
                          </a:solidFill>
                          <a:latin typeface="+mn-lt"/>
                        </a:rPr>
                        <a:t>Number (%) of Patients with Number of Missed Doses</a:t>
                      </a:r>
                      <a:endParaRPr lang="en-US" sz="1800" dirty="0">
                        <a:solidFill>
                          <a:schemeClr val="tx1"/>
                        </a:solidFill>
                        <a:latin typeface="+mn-lt"/>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21368B"/>
                    </a:solidFill>
                  </a:tcPr>
                </a:tc>
                <a:tc hMerge="1">
                  <a:txBody>
                    <a:bodyPr/>
                    <a:lstStyle/>
                    <a:p>
                      <a:endParaRPr lang="en-US" sz="1400" dirty="0"/>
                    </a:p>
                  </a:txBody>
                  <a:tcPr/>
                </a:tc>
              </a:tr>
              <a:tr h="325846">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Number of missed doses</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Immediate treatment </a:t>
                      </a:r>
                      <a:r>
                        <a:rPr lang="en-US" sz="1800" dirty="0" smtClean="0">
                          <a:solidFill>
                            <a:srgbClr val="000000"/>
                          </a:solidFill>
                          <a:effectLst/>
                          <a:latin typeface="+mn-lt"/>
                          <a:ea typeface="Calibri"/>
                          <a:cs typeface="Times New Roman"/>
                        </a:rPr>
                        <a:t>arm</a:t>
                      </a:r>
                    </a:p>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(n=199)</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Deferred treatment </a:t>
                      </a:r>
                      <a:r>
                        <a:rPr lang="en-US" sz="1800" dirty="0" smtClean="0">
                          <a:solidFill>
                            <a:srgbClr val="000000"/>
                          </a:solidFill>
                          <a:effectLst/>
                          <a:latin typeface="+mn-lt"/>
                          <a:ea typeface="Calibri"/>
                          <a:cs typeface="Times New Roman"/>
                        </a:rPr>
                        <a:t>arm</a:t>
                      </a:r>
                    </a:p>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(n=97)</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0</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153 (76.9)</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80 (82.5)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dirty="0">
                          <a:solidFill>
                            <a:srgbClr val="000000"/>
                          </a:solidFill>
                          <a:effectLst/>
                          <a:latin typeface="+mn-lt"/>
                          <a:ea typeface="Calibri"/>
                          <a:cs typeface="Times New Roman"/>
                        </a:rPr>
                        <a:t>1</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23 (11.6)</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 (8.2)</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2</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 (4.0)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6 (6.2)</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3</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8 (4.0)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4</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 (0.5)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3 (3.1)</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5</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6</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2 (1.0)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7</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 (0.5)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8</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1 (0.5)</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9</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10</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11</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2 (1.0)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325846">
                <a:tc>
                  <a:txBody>
                    <a:bodyPr/>
                    <a:lstStyle/>
                    <a:p>
                      <a:pPr marL="0" marR="0" algn="ctr">
                        <a:lnSpc>
                          <a:spcPct val="115000"/>
                        </a:lnSpc>
                        <a:spcBef>
                          <a:spcPts val="0"/>
                        </a:spcBef>
                        <a:spcAft>
                          <a:spcPts val="0"/>
                        </a:spcAft>
                      </a:pPr>
                      <a:r>
                        <a:rPr lang="en-US" sz="1800">
                          <a:solidFill>
                            <a:srgbClr val="000000"/>
                          </a:solidFill>
                          <a:effectLst/>
                          <a:latin typeface="+mn-lt"/>
                          <a:ea typeface="Calibri"/>
                          <a:cs typeface="Times New Roman"/>
                        </a:rPr>
                        <a:t>≥12</a:t>
                      </a: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solidFill>
                            <a:srgbClr val="000000"/>
                          </a:solidFill>
                          <a:effectLst/>
                          <a:latin typeface="+mn-lt"/>
                          <a:ea typeface="Calibri"/>
                          <a:cs typeface="Times New Roman"/>
                        </a:rPr>
                        <a:t>0</a:t>
                      </a:r>
                      <a:endParaRPr lang="en-US" sz="1800" dirty="0">
                        <a:solidFill>
                          <a:srgbClr val="000000"/>
                        </a:solidFill>
                        <a:effectLst/>
                        <a:latin typeface="+mn-lt"/>
                        <a:ea typeface="Calibri"/>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bl>
          </a:graphicData>
        </a:graphic>
      </p:graphicFrame>
      <p:sp>
        <p:nvSpPr>
          <p:cNvPr id="3" name="Rectangle 2"/>
          <p:cNvSpPr/>
          <p:nvPr/>
        </p:nvSpPr>
        <p:spPr>
          <a:xfrm>
            <a:off x="472440" y="2316480"/>
            <a:ext cx="7719060" cy="12801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p:cNvGrpSpPr/>
          <p:nvPr/>
        </p:nvGrpSpPr>
        <p:grpSpPr>
          <a:xfrm>
            <a:off x="3924300" y="2356755"/>
            <a:ext cx="1341120" cy="1197429"/>
            <a:chOff x="3924300" y="2356755"/>
            <a:chExt cx="1341120" cy="1197429"/>
          </a:xfrm>
        </p:grpSpPr>
        <p:sp>
          <p:nvSpPr>
            <p:cNvPr id="5" name="TextBox 4"/>
            <p:cNvSpPr txBox="1"/>
            <p:nvPr/>
          </p:nvSpPr>
          <p:spPr>
            <a:xfrm>
              <a:off x="4488180" y="2771894"/>
              <a:ext cx="777240" cy="369332"/>
            </a:xfrm>
            <a:prstGeom prst="rect">
              <a:avLst/>
            </a:prstGeom>
            <a:noFill/>
          </p:spPr>
          <p:txBody>
            <a:bodyPr wrap="square" rtlCol="0">
              <a:spAutoFit/>
            </a:bodyPr>
            <a:lstStyle/>
            <a:p>
              <a:r>
                <a:rPr lang="en-AU" b="1" dirty="0" smtClean="0">
                  <a:solidFill>
                    <a:srgbClr val="C00000"/>
                  </a:solidFill>
                </a:rPr>
                <a:t>96.5%</a:t>
              </a:r>
              <a:endParaRPr lang="en-AU" b="1" dirty="0">
                <a:solidFill>
                  <a:srgbClr val="C00000"/>
                </a:solidFill>
              </a:endParaRPr>
            </a:p>
          </p:txBody>
        </p:sp>
        <p:sp>
          <p:nvSpPr>
            <p:cNvPr id="7" name="Right Brace 6"/>
            <p:cNvSpPr/>
            <p:nvPr/>
          </p:nvSpPr>
          <p:spPr>
            <a:xfrm>
              <a:off x="3924300" y="2356755"/>
              <a:ext cx="563880" cy="119742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grpSp>
        <p:nvGrpSpPr>
          <p:cNvPr id="10" name="Group 9"/>
          <p:cNvGrpSpPr/>
          <p:nvPr/>
        </p:nvGrpSpPr>
        <p:grpSpPr>
          <a:xfrm>
            <a:off x="6955972" y="2356754"/>
            <a:ext cx="1317170" cy="1197429"/>
            <a:chOff x="6955972" y="2356754"/>
            <a:chExt cx="1317170" cy="1197429"/>
          </a:xfrm>
        </p:grpSpPr>
        <p:sp>
          <p:nvSpPr>
            <p:cNvPr id="6" name="TextBox 5"/>
            <p:cNvSpPr txBox="1"/>
            <p:nvPr/>
          </p:nvSpPr>
          <p:spPr>
            <a:xfrm>
              <a:off x="7478485" y="2771894"/>
              <a:ext cx="794657" cy="369332"/>
            </a:xfrm>
            <a:prstGeom prst="rect">
              <a:avLst/>
            </a:prstGeom>
            <a:noFill/>
          </p:spPr>
          <p:txBody>
            <a:bodyPr wrap="square" rtlCol="0">
              <a:spAutoFit/>
            </a:bodyPr>
            <a:lstStyle/>
            <a:p>
              <a:r>
                <a:rPr lang="en-AU" b="1" dirty="0" smtClean="0">
                  <a:solidFill>
                    <a:srgbClr val="C00000"/>
                  </a:solidFill>
                </a:rPr>
                <a:t>96.9%</a:t>
              </a:r>
              <a:endParaRPr lang="en-AU" b="1" dirty="0">
                <a:solidFill>
                  <a:srgbClr val="C00000"/>
                </a:solidFill>
              </a:endParaRPr>
            </a:p>
          </p:txBody>
        </p:sp>
        <p:sp>
          <p:nvSpPr>
            <p:cNvPr id="8" name="Right Brace 7"/>
            <p:cNvSpPr/>
            <p:nvPr/>
          </p:nvSpPr>
          <p:spPr>
            <a:xfrm>
              <a:off x="6955972" y="2356754"/>
              <a:ext cx="563880" cy="119742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spTree>
    <p:extLst>
      <p:ext uri="{BB962C8B-B14F-4D97-AF65-F5344CB8AC3E}">
        <p14:creationId xmlns:p14="http://schemas.microsoft.com/office/powerpoint/2010/main" val="3289475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18613" cy="1143000"/>
          </a:xfrm>
        </p:spPr>
        <p:txBody>
          <a:bodyPr>
            <a:normAutofit/>
          </a:bodyPr>
          <a:lstStyle/>
          <a:p>
            <a:r>
              <a:rPr lang="en-US" sz="2400" dirty="0" smtClean="0"/>
              <a:t>Safety during initial treatment period and first 14 days of follow-up</a:t>
            </a:r>
            <a:endParaRPr lang="en-US" sz="24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75756417"/>
              </p:ext>
            </p:extLst>
          </p:nvPr>
        </p:nvGraphicFramePr>
        <p:xfrm>
          <a:off x="204952" y="1120774"/>
          <a:ext cx="8623738" cy="4937760"/>
        </p:xfrm>
        <a:graphic>
          <a:graphicData uri="http://schemas.openxmlformats.org/drawingml/2006/table">
            <a:tbl>
              <a:tblPr firstRow="1" bandRow="1">
                <a:tableStyleId>{5C22544A-7EE6-4342-B048-85BDC9FD1C3A}</a:tableStyleId>
              </a:tblPr>
              <a:tblGrid>
                <a:gridCol w="2835131"/>
                <a:gridCol w="2152474"/>
                <a:gridCol w="2082700"/>
                <a:gridCol w="1553433"/>
              </a:tblGrid>
              <a:tr h="274320">
                <a:tc>
                  <a:txBody>
                    <a:bodyPr/>
                    <a:lstStyle/>
                    <a:p>
                      <a:pPr>
                        <a:lnSpc>
                          <a:spcPct val="100000"/>
                        </a:lnSpc>
                      </a:pPr>
                      <a:endParaRPr lang="en-US" sz="1600" dirty="0">
                        <a:solidFill>
                          <a:schemeClr val="bg1"/>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0000"/>
                        </a:lnSpc>
                        <a:spcBef>
                          <a:spcPts val="0"/>
                        </a:spcBef>
                        <a:spcAft>
                          <a:spcPts val="0"/>
                        </a:spcAft>
                      </a:pPr>
                      <a:r>
                        <a:rPr lang="en-US" sz="1600" b="1" kern="1200" dirty="0">
                          <a:solidFill>
                            <a:schemeClr val="bg1"/>
                          </a:solidFill>
                          <a:effectLst/>
                          <a:latin typeface="Calibri"/>
                          <a:ea typeface="Times New Roman"/>
                          <a:cs typeface="Calibri"/>
                        </a:rPr>
                        <a:t>Immediate Treatment </a:t>
                      </a:r>
                      <a:r>
                        <a:rPr lang="en-US" sz="1600" b="1" kern="1200" dirty="0" smtClean="0">
                          <a:solidFill>
                            <a:schemeClr val="bg1"/>
                          </a:solidFill>
                          <a:effectLst/>
                          <a:latin typeface="Calibri"/>
                          <a:ea typeface="Times New Roman"/>
                          <a:cs typeface="Calibri"/>
                        </a:rPr>
                        <a:t>Arm (Active), n=</a:t>
                      </a:r>
                      <a:r>
                        <a:rPr lang="en-US" sz="1600" b="1" kern="1200" baseline="0" dirty="0" smtClean="0">
                          <a:solidFill>
                            <a:schemeClr val="bg1"/>
                          </a:solidFill>
                          <a:effectLst/>
                          <a:latin typeface="Calibri"/>
                          <a:ea typeface="Times New Roman"/>
                          <a:cs typeface="Calibri"/>
                        </a:rPr>
                        <a:t>201</a:t>
                      </a:r>
                      <a:endParaRPr lang="en-US" sz="1600" dirty="0">
                        <a:solidFill>
                          <a:schemeClr val="bg1"/>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0000"/>
                        </a:lnSpc>
                        <a:spcBef>
                          <a:spcPts val="0"/>
                        </a:spcBef>
                        <a:spcAft>
                          <a:spcPts val="0"/>
                        </a:spcAft>
                      </a:pPr>
                      <a:r>
                        <a:rPr lang="en-US" sz="1600" b="1" kern="1200" dirty="0">
                          <a:solidFill>
                            <a:schemeClr val="bg1"/>
                          </a:solidFill>
                          <a:effectLst/>
                          <a:latin typeface="Calibri"/>
                          <a:ea typeface="Times New Roman"/>
                          <a:cs typeface="Calibri"/>
                        </a:rPr>
                        <a:t>Deferred Treatment </a:t>
                      </a:r>
                      <a:r>
                        <a:rPr lang="en-US" sz="1600" b="1" kern="1200" dirty="0" smtClean="0">
                          <a:solidFill>
                            <a:schemeClr val="bg1"/>
                          </a:solidFill>
                          <a:effectLst/>
                          <a:latin typeface="Calibri"/>
                          <a:ea typeface="Times New Roman"/>
                          <a:cs typeface="Calibri"/>
                        </a:rPr>
                        <a:t>Arm (Placebo), n=100</a:t>
                      </a:r>
                      <a:endParaRPr lang="en-US" sz="1600" dirty="0">
                        <a:solidFill>
                          <a:schemeClr val="bg1"/>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00000"/>
                        </a:lnSpc>
                        <a:spcBef>
                          <a:spcPts val="0"/>
                        </a:spcBef>
                        <a:spcAft>
                          <a:spcPts val="0"/>
                        </a:spcAft>
                      </a:pPr>
                      <a:r>
                        <a:rPr lang="en-US" sz="1600" b="1" kern="1200" dirty="0">
                          <a:solidFill>
                            <a:schemeClr val="bg1"/>
                          </a:solidFill>
                          <a:effectLst/>
                          <a:latin typeface="Calibri"/>
                          <a:ea typeface="Times New Roman"/>
                          <a:cs typeface="Calibri"/>
                        </a:rPr>
                        <a:t>Total</a:t>
                      </a:r>
                      <a:endParaRPr lang="en-US" sz="1600" dirty="0">
                        <a:solidFill>
                          <a:schemeClr val="bg1"/>
                        </a:solidFill>
                        <a:effectLst/>
                        <a:latin typeface="Calibri"/>
                        <a:ea typeface="Calibri"/>
                        <a:cs typeface="Times New Roman"/>
                      </a:endParaRPr>
                    </a:p>
                    <a:p>
                      <a:pPr marL="0" marR="0" algn="ctr">
                        <a:lnSpc>
                          <a:spcPct val="100000"/>
                        </a:lnSpc>
                        <a:spcBef>
                          <a:spcPts val="0"/>
                        </a:spcBef>
                        <a:spcAft>
                          <a:spcPts val="0"/>
                        </a:spcAft>
                      </a:pPr>
                      <a:r>
                        <a:rPr lang="en-US" sz="1600" b="1" kern="1200" dirty="0" smtClean="0">
                          <a:solidFill>
                            <a:schemeClr val="bg1"/>
                          </a:solidFill>
                          <a:effectLst/>
                          <a:latin typeface="Calibri"/>
                          <a:ea typeface="Times New Roman"/>
                          <a:cs typeface="Calibri"/>
                        </a:rPr>
                        <a:t>(n =301)</a:t>
                      </a:r>
                      <a:endParaRPr lang="en-US" sz="1600" dirty="0">
                        <a:solidFill>
                          <a:schemeClr val="bg1"/>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00"/>
                          </a:solidFill>
                          <a:effectLst/>
                          <a:latin typeface="Calibri"/>
                          <a:ea typeface="Times New Roman"/>
                          <a:cs typeface="Calibri"/>
                        </a:rPr>
                        <a:t>Serious </a:t>
                      </a:r>
                      <a:r>
                        <a:rPr lang="en-US" sz="1600" b="0" kern="1200" dirty="0" smtClean="0">
                          <a:solidFill>
                            <a:srgbClr val="000000"/>
                          </a:solidFill>
                          <a:effectLst/>
                          <a:latin typeface="Calibri"/>
                          <a:ea typeface="Times New Roman"/>
                          <a:cs typeface="Calibri"/>
                        </a:rPr>
                        <a:t>AEs, </a:t>
                      </a:r>
                      <a:r>
                        <a:rPr lang="en-US" sz="1600" b="0" kern="1200" dirty="0" smtClean="0">
                          <a:solidFill>
                            <a:srgbClr val="000000"/>
                          </a:solidFill>
                          <a:effectLst/>
                          <a:latin typeface="+mn-lt"/>
                          <a:ea typeface="Times New Roman"/>
                          <a:cs typeface="Calibri"/>
                        </a:rPr>
                        <a:t>n (%)</a:t>
                      </a:r>
                      <a:endParaRPr lang="en-US" sz="1600" b="0" dirty="0" smtClean="0">
                        <a:effectLst/>
                        <a:latin typeface="+mn-lt"/>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7 (3.5)</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4 (4.0)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11 (3.7)</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a:solidFill>
                            <a:srgbClr val="000000"/>
                          </a:solidFill>
                          <a:effectLst/>
                          <a:latin typeface="Calibri"/>
                          <a:ea typeface="Times New Roman"/>
                          <a:cs typeface="Calibri"/>
                        </a:rPr>
                        <a:t>Serious Drug Related </a:t>
                      </a:r>
                      <a:r>
                        <a:rPr lang="en-US" sz="1600" kern="1200" dirty="0" smtClean="0">
                          <a:solidFill>
                            <a:srgbClr val="000000"/>
                          </a:solidFill>
                          <a:effectLst/>
                          <a:latin typeface="Calibri"/>
                          <a:ea typeface="Times New Roman"/>
                          <a:cs typeface="Calibri"/>
                        </a:rPr>
                        <a:t>AEs</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1 (0.5)</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1 (1.0)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2 (0.7)</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smtClean="0">
                          <a:solidFill>
                            <a:srgbClr val="000000"/>
                          </a:solidFill>
                          <a:effectLst/>
                          <a:latin typeface="Calibri"/>
                          <a:ea typeface="Times New Roman"/>
                          <a:cs typeface="Calibri"/>
                        </a:rPr>
                        <a:t>Discontinuations</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2 (1.0)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2 (2.0)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4 (1.3)</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smtClean="0">
                          <a:solidFill>
                            <a:srgbClr val="000000"/>
                          </a:solidFill>
                          <a:effectLst/>
                          <a:latin typeface="Calibri"/>
                          <a:ea typeface="Times New Roman"/>
                          <a:cs typeface="Calibri"/>
                        </a:rPr>
                        <a:t>Deaths</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1 (1.0)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smtClean="0">
                          <a:solidFill>
                            <a:srgbClr val="000000"/>
                          </a:solidFill>
                          <a:effectLst/>
                          <a:latin typeface="Calibri"/>
                          <a:ea typeface="Times New Roman"/>
                          <a:cs typeface="Calibri"/>
                        </a:rPr>
                        <a:t>1 (0.3)</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a:solidFill>
                            <a:srgbClr val="000000"/>
                          </a:solidFill>
                          <a:effectLst/>
                          <a:latin typeface="Calibri"/>
                          <a:ea typeface="Times New Roman"/>
                          <a:cs typeface="Calibri"/>
                        </a:rPr>
                        <a:t>Any adverse </a:t>
                      </a:r>
                      <a:r>
                        <a:rPr lang="en-US" sz="1600" kern="1200" dirty="0" smtClean="0">
                          <a:solidFill>
                            <a:srgbClr val="000000"/>
                          </a:solidFill>
                          <a:effectLst/>
                          <a:latin typeface="Calibri"/>
                          <a:ea typeface="Times New Roman"/>
                          <a:cs typeface="Calibri"/>
                        </a:rPr>
                        <a:t>event</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166 (82.6)</a:t>
                      </a:r>
                      <a:endParaRPr lang="en-US" sz="160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83 (83.0)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249 (82.7)</a:t>
                      </a:r>
                      <a:endParaRPr lang="en-US" sz="1600" dirty="0">
                        <a:solidFill>
                          <a:srgbClr val="000000"/>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457200">
                        <a:lnSpc>
                          <a:spcPct val="100000"/>
                        </a:lnSpc>
                        <a:spcBef>
                          <a:spcPts val="0"/>
                        </a:spcBef>
                        <a:spcAft>
                          <a:spcPts val="0"/>
                        </a:spcAft>
                      </a:pPr>
                      <a:r>
                        <a:rPr lang="en-US" sz="1600" kern="1200" dirty="0">
                          <a:solidFill>
                            <a:srgbClr val="000000"/>
                          </a:solidFill>
                          <a:effectLst/>
                          <a:latin typeface="Calibri"/>
                          <a:ea typeface="Times New Roman"/>
                          <a:cs typeface="Calibri"/>
                        </a:rPr>
                        <a:t>Fatigue</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32 (15.9)</a:t>
                      </a:r>
                      <a:endParaRPr lang="en-US" sz="160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20 (20.0)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52 (17.3)</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457200">
                        <a:lnSpc>
                          <a:spcPct val="100000"/>
                        </a:lnSpc>
                        <a:spcBef>
                          <a:spcPts val="0"/>
                        </a:spcBef>
                        <a:spcAft>
                          <a:spcPts val="0"/>
                        </a:spcAft>
                      </a:pPr>
                      <a:r>
                        <a:rPr lang="en-US" sz="1600" kern="1200" dirty="0">
                          <a:solidFill>
                            <a:srgbClr val="000000"/>
                          </a:solidFill>
                          <a:effectLst/>
                          <a:latin typeface="Calibri"/>
                          <a:ea typeface="Times New Roman"/>
                          <a:cs typeface="Calibri"/>
                        </a:rPr>
                        <a:t>Headache</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26 (12.9)</a:t>
                      </a:r>
                      <a:endParaRPr lang="en-US" sz="160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14 (14.0)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40 (13.3)</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457200">
                        <a:lnSpc>
                          <a:spcPct val="100000"/>
                        </a:lnSpc>
                        <a:spcBef>
                          <a:spcPts val="0"/>
                        </a:spcBef>
                        <a:spcAft>
                          <a:spcPts val="0"/>
                        </a:spcAft>
                      </a:pPr>
                      <a:r>
                        <a:rPr lang="en-US" sz="1600" kern="1200" dirty="0">
                          <a:solidFill>
                            <a:srgbClr val="000000"/>
                          </a:solidFill>
                          <a:effectLst/>
                          <a:latin typeface="Calibri"/>
                          <a:ea typeface="Times New Roman"/>
                          <a:cs typeface="Calibri"/>
                        </a:rPr>
                        <a:t>Nausea</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23 (11.4)</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9 (9.0)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32 (10.6)</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457200">
                        <a:lnSpc>
                          <a:spcPct val="100000"/>
                        </a:lnSpc>
                        <a:spcBef>
                          <a:spcPts val="0"/>
                        </a:spcBef>
                        <a:spcAft>
                          <a:spcPts val="0"/>
                        </a:spcAft>
                      </a:pPr>
                      <a:r>
                        <a:rPr lang="en-US" sz="1600" kern="1200" dirty="0">
                          <a:solidFill>
                            <a:srgbClr val="000000"/>
                          </a:solidFill>
                          <a:effectLst/>
                          <a:latin typeface="Calibri"/>
                          <a:ea typeface="Times New Roman"/>
                          <a:cs typeface="Calibri"/>
                        </a:rPr>
                        <a:t>Diarrhea</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20 (10.0)</a:t>
                      </a:r>
                      <a:endParaRPr lang="en-US" sz="160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9 (9.0)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29 (9.6)</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a:solidFill>
                            <a:srgbClr val="000000"/>
                          </a:solidFill>
                          <a:effectLst/>
                          <a:latin typeface="Calibri"/>
                          <a:ea typeface="Times New Roman"/>
                          <a:cs typeface="Calibri"/>
                        </a:rPr>
                        <a:t>Late ALT/AST &gt; 5 x </a:t>
                      </a:r>
                      <a:r>
                        <a:rPr lang="en-US" sz="1600" kern="1200" dirty="0" smtClean="0">
                          <a:solidFill>
                            <a:srgbClr val="000000"/>
                          </a:solidFill>
                          <a:effectLst/>
                          <a:latin typeface="Calibri"/>
                          <a:ea typeface="Times New Roman"/>
                          <a:cs typeface="Calibri"/>
                        </a:rPr>
                        <a:t>ULN</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0</a:t>
                      </a:r>
                      <a:endParaRPr lang="en-US" sz="160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a:solidFill>
                            <a:srgbClr val="000000"/>
                          </a:solidFill>
                          <a:effectLst/>
                          <a:latin typeface="Calibri"/>
                          <a:ea typeface="Times New Roman"/>
                          <a:cs typeface="Calibri"/>
                        </a:rPr>
                        <a:t>Bilirubin &gt;2.6 x </a:t>
                      </a:r>
                      <a:r>
                        <a:rPr lang="en-US" sz="1600" kern="1200" dirty="0" smtClean="0">
                          <a:solidFill>
                            <a:srgbClr val="000000"/>
                          </a:solidFill>
                          <a:effectLst/>
                          <a:latin typeface="Calibri"/>
                          <a:ea typeface="Times New Roman"/>
                          <a:cs typeface="Calibri"/>
                        </a:rPr>
                        <a:t>ULN</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0</a:t>
                      </a:r>
                      <a:endParaRPr lang="en-US" sz="160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a:solidFill>
                            <a:srgbClr val="000000"/>
                          </a:solidFill>
                          <a:effectLst/>
                          <a:latin typeface="Calibri"/>
                          <a:ea typeface="Times New Roman"/>
                          <a:cs typeface="Calibri"/>
                        </a:rPr>
                        <a:t>Hemoglobin </a:t>
                      </a:r>
                      <a:r>
                        <a:rPr lang="en-US" sz="1600" kern="1200" dirty="0" smtClean="0">
                          <a:solidFill>
                            <a:srgbClr val="000000"/>
                          </a:solidFill>
                          <a:effectLst/>
                          <a:latin typeface="Calibri"/>
                          <a:ea typeface="Times New Roman"/>
                          <a:cs typeface="Calibri"/>
                        </a:rPr>
                        <a:t>&lt;8.5 gm/</a:t>
                      </a:r>
                      <a:r>
                        <a:rPr lang="en-US" sz="1600" kern="1200" dirty="0" err="1" smtClean="0">
                          <a:solidFill>
                            <a:srgbClr val="000000"/>
                          </a:solidFill>
                          <a:effectLst/>
                          <a:latin typeface="Calibri"/>
                          <a:ea typeface="Times New Roman"/>
                          <a:cs typeface="Calibri"/>
                        </a:rPr>
                        <a:t>dL</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0</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1 (1.0)</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dirty="0" smtClean="0">
                          <a:solidFill>
                            <a:srgbClr val="000000"/>
                          </a:solidFill>
                          <a:effectLst/>
                          <a:latin typeface="Calibri"/>
                          <a:cs typeface="Times New Roman"/>
                        </a:rPr>
                        <a:t>1 (0.3)</a:t>
                      </a:r>
                      <a:endParaRPr lang="en-US" sz="1600" dirty="0">
                        <a:solidFill>
                          <a:srgbClr val="000000"/>
                        </a:solidFill>
                        <a:effectLst/>
                        <a:latin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a:lnSpc>
                          <a:spcPct val="100000"/>
                        </a:lnSpc>
                        <a:spcBef>
                          <a:spcPts val="0"/>
                        </a:spcBef>
                        <a:spcAft>
                          <a:spcPts val="0"/>
                        </a:spcAft>
                      </a:pPr>
                      <a:r>
                        <a:rPr lang="en-US" sz="1600" kern="1200" dirty="0">
                          <a:solidFill>
                            <a:srgbClr val="000000"/>
                          </a:solidFill>
                          <a:effectLst/>
                          <a:latin typeface="Calibri"/>
                          <a:ea typeface="Times New Roman"/>
                          <a:cs typeface="Calibri"/>
                        </a:rPr>
                        <a:t>Creatinine &gt;2.5x </a:t>
                      </a:r>
                      <a:r>
                        <a:rPr lang="en-US" sz="1600" kern="1200" dirty="0" smtClean="0">
                          <a:solidFill>
                            <a:srgbClr val="000000"/>
                          </a:solidFill>
                          <a:effectLst/>
                          <a:latin typeface="Calibri"/>
                          <a:ea typeface="Times New Roman"/>
                          <a:cs typeface="Calibri"/>
                        </a:rPr>
                        <a:t>baseline</a:t>
                      </a:r>
                      <a:r>
                        <a:rPr lang="en-US" sz="1600" b="0" kern="1200" dirty="0" smtClean="0">
                          <a:solidFill>
                            <a:srgbClr val="000000"/>
                          </a:solidFill>
                          <a:effectLst/>
                          <a:latin typeface="+mn-lt"/>
                          <a:ea typeface="Times New Roman"/>
                          <a:cs typeface="Calibri"/>
                        </a:rPr>
                        <a:t>, n (%)</a:t>
                      </a:r>
                      <a:endParaRPr lang="en-US" sz="1600" dirty="0">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a:solidFill>
                            <a:srgbClr val="000000"/>
                          </a:solidFill>
                          <a:effectLst/>
                          <a:latin typeface="Calibri"/>
                          <a:ea typeface="Times New Roman"/>
                          <a:cs typeface="Calibri"/>
                        </a:rPr>
                        <a:t>0</a:t>
                      </a:r>
                      <a:endParaRPr lang="en-US" sz="1600">
                        <a:solidFill>
                          <a:srgbClr val="000000"/>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solidFill>
                          <a:srgbClr val="000000"/>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600" kern="1200" dirty="0">
                          <a:solidFill>
                            <a:srgbClr val="000000"/>
                          </a:solidFill>
                          <a:effectLst/>
                          <a:latin typeface="Calibri"/>
                          <a:ea typeface="Times New Roman"/>
                          <a:cs typeface="Calibri"/>
                        </a:rPr>
                        <a:t>0</a:t>
                      </a:r>
                      <a:endParaRPr lang="en-US" sz="1600" dirty="0">
                        <a:solidFill>
                          <a:srgbClr val="000000"/>
                        </a:solidFill>
                        <a:effectLst/>
                        <a:latin typeface="Calibri"/>
                        <a:ea typeface="Calibri"/>
                        <a:cs typeface="Times New Roman"/>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82580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343886" y="1306477"/>
            <a:ext cx="8544910" cy="5076497"/>
          </a:xfrm>
        </p:spPr>
        <p:txBody>
          <a:bodyPr>
            <a:normAutofit lnSpcReduction="10000"/>
          </a:bodyPr>
          <a:lstStyle/>
          <a:p>
            <a:r>
              <a:rPr lang="en-US" dirty="0" smtClean="0">
                <a:solidFill>
                  <a:srgbClr val="000000"/>
                </a:solidFill>
              </a:rPr>
              <a:t>EBR/GZR demonstrated high efficacy in GT1 and 4-infected patients receiving Opiate Agonist Therapy</a:t>
            </a:r>
          </a:p>
          <a:p>
            <a:pPr lvl="1"/>
            <a:r>
              <a:rPr lang="en-US" dirty="0" smtClean="0">
                <a:solidFill>
                  <a:srgbClr val="000000"/>
                </a:solidFill>
              </a:rPr>
              <a:t>Limited by small number of GT6-infected patients </a:t>
            </a:r>
          </a:p>
          <a:p>
            <a:r>
              <a:rPr lang="en-US" dirty="0" smtClean="0">
                <a:solidFill>
                  <a:srgbClr val="000000"/>
                </a:solidFill>
              </a:rPr>
              <a:t>Acceptable safety profile with comparable adverse event rates between the immediate and deferred treatment arms</a:t>
            </a:r>
          </a:p>
          <a:p>
            <a:r>
              <a:rPr lang="en-US" dirty="0" smtClean="0">
                <a:solidFill>
                  <a:srgbClr val="000000"/>
                </a:solidFill>
              </a:rPr>
              <a:t>High </a:t>
            </a:r>
            <a:r>
              <a:rPr lang="en-US" dirty="0">
                <a:solidFill>
                  <a:srgbClr val="000000"/>
                </a:solidFill>
              </a:rPr>
              <a:t>study medication </a:t>
            </a:r>
            <a:r>
              <a:rPr lang="en-US" dirty="0" smtClean="0">
                <a:solidFill>
                  <a:srgbClr val="000000"/>
                </a:solidFill>
              </a:rPr>
              <a:t>adherence</a:t>
            </a:r>
          </a:p>
          <a:p>
            <a:r>
              <a:rPr lang="en-US" dirty="0" smtClean="0">
                <a:solidFill>
                  <a:srgbClr val="000000"/>
                </a:solidFill>
              </a:rPr>
              <a:t>Stable ongoing drug use throughout the initial treatment phase in both groups</a:t>
            </a:r>
          </a:p>
          <a:p>
            <a:r>
              <a:rPr lang="en-US" dirty="0" smtClean="0">
                <a:solidFill>
                  <a:srgbClr val="000000"/>
                </a:solidFill>
              </a:rPr>
              <a:t>Data </a:t>
            </a:r>
            <a:r>
              <a:rPr lang="en-US" dirty="0">
                <a:solidFill>
                  <a:srgbClr val="000000"/>
                </a:solidFill>
              </a:rPr>
              <a:t>demonstrate support for treating HCV among </a:t>
            </a:r>
            <a:r>
              <a:rPr lang="en-US" dirty="0" smtClean="0">
                <a:solidFill>
                  <a:srgbClr val="000000"/>
                </a:solidFill>
              </a:rPr>
              <a:t>subjects </a:t>
            </a:r>
            <a:r>
              <a:rPr lang="en-US" dirty="0">
                <a:solidFill>
                  <a:srgbClr val="000000"/>
                </a:solidFill>
              </a:rPr>
              <a:t>receiving </a:t>
            </a:r>
            <a:r>
              <a:rPr lang="en-US" dirty="0" smtClean="0">
                <a:solidFill>
                  <a:srgbClr val="000000"/>
                </a:solidFill>
              </a:rPr>
              <a:t>Opiate Agonist Therapy</a:t>
            </a:r>
            <a:endParaRPr lang="en-US" dirty="0">
              <a:solidFill>
                <a:srgbClr val="000000"/>
              </a:solidFill>
            </a:endParaRPr>
          </a:p>
        </p:txBody>
      </p:sp>
    </p:spTree>
    <p:extLst>
      <p:ext uri="{BB962C8B-B14F-4D97-AF65-F5344CB8AC3E}">
        <p14:creationId xmlns:p14="http://schemas.microsoft.com/office/powerpoint/2010/main" val="295828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1"/>
          </p:nvPr>
        </p:nvSpPr>
        <p:spPr>
          <a:xfrm>
            <a:off x="321623" y="1638301"/>
            <a:ext cx="8288977" cy="4827814"/>
          </a:xfrm>
        </p:spPr>
        <p:txBody>
          <a:bodyPr>
            <a:noAutofit/>
          </a:bodyPr>
          <a:lstStyle/>
          <a:p>
            <a:pPr marL="0" indent="0" algn="ctr">
              <a:lnSpc>
                <a:spcPct val="120000"/>
              </a:lnSpc>
              <a:spcBef>
                <a:spcPts val="0"/>
              </a:spcBef>
              <a:buNone/>
            </a:pPr>
            <a:r>
              <a:rPr lang="en-US" sz="1600" dirty="0">
                <a:solidFill>
                  <a:srgbClr val="000000"/>
                </a:solidFill>
              </a:rPr>
              <a:t>We extend our gratitude to the patients, their families, investigators and site personnel who </a:t>
            </a:r>
            <a:r>
              <a:rPr lang="en-US" sz="1600" dirty="0" smtClean="0">
                <a:solidFill>
                  <a:srgbClr val="000000"/>
                </a:solidFill>
              </a:rPr>
              <a:t>participated </a:t>
            </a:r>
            <a:r>
              <a:rPr lang="en-US" sz="1600" dirty="0">
                <a:solidFill>
                  <a:srgbClr val="000000"/>
                </a:solidFill>
              </a:rPr>
              <a:t>in this </a:t>
            </a:r>
            <a:r>
              <a:rPr lang="en-US" sz="1600" dirty="0" smtClean="0">
                <a:solidFill>
                  <a:srgbClr val="000000"/>
                </a:solidFill>
              </a:rPr>
              <a:t>study.</a:t>
            </a:r>
          </a:p>
          <a:p>
            <a:pPr>
              <a:lnSpc>
                <a:spcPct val="120000"/>
              </a:lnSpc>
              <a:spcBef>
                <a:spcPts val="0"/>
              </a:spcBef>
            </a:pPr>
            <a:r>
              <a:rPr lang="en-US" sz="1600" b="1" u="sng" dirty="0" smtClean="0">
                <a:solidFill>
                  <a:srgbClr val="000000"/>
                </a:solidFill>
              </a:rPr>
              <a:t>Australia:</a:t>
            </a:r>
            <a:r>
              <a:rPr lang="en-US" sz="1600" dirty="0" smtClean="0">
                <a:solidFill>
                  <a:srgbClr val="000000"/>
                </a:solidFill>
              </a:rPr>
              <a:t> Greg Dore, David </a:t>
            </a:r>
            <a:r>
              <a:rPr lang="en-US" sz="1600" dirty="0" err="1" smtClean="0">
                <a:solidFill>
                  <a:srgbClr val="000000"/>
                </a:solidFill>
              </a:rPr>
              <a:t>Iser</a:t>
            </a:r>
            <a:r>
              <a:rPr lang="en-US" sz="1600" dirty="0" smtClean="0">
                <a:solidFill>
                  <a:srgbClr val="000000"/>
                </a:solidFill>
              </a:rPr>
              <a:t>, Joseph </a:t>
            </a:r>
            <a:r>
              <a:rPr lang="en-US" sz="1600" dirty="0" err="1" smtClean="0">
                <a:solidFill>
                  <a:srgbClr val="000000"/>
                </a:solidFill>
              </a:rPr>
              <a:t>Sasadeusz</a:t>
            </a:r>
            <a:r>
              <a:rPr lang="en-US" sz="1600" dirty="0" smtClean="0">
                <a:solidFill>
                  <a:srgbClr val="000000"/>
                </a:solidFill>
              </a:rPr>
              <a:t>, Martin </a:t>
            </a:r>
            <a:r>
              <a:rPr lang="en-US" sz="1600" dirty="0" err="1" smtClean="0">
                <a:solidFill>
                  <a:srgbClr val="000000"/>
                </a:solidFill>
              </a:rPr>
              <a:t>Weltman</a:t>
            </a:r>
            <a:r>
              <a:rPr lang="en-US" sz="1600" dirty="0" smtClean="0">
                <a:solidFill>
                  <a:srgbClr val="000000"/>
                </a:solidFill>
              </a:rPr>
              <a:t>; </a:t>
            </a:r>
            <a:r>
              <a:rPr lang="en-US" sz="1600" b="1" u="sng" dirty="0" smtClean="0">
                <a:solidFill>
                  <a:srgbClr val="000000"/>
                </a:solidFill>
              </a:rPr>
              <a:t>Canada:</a:t>
            </a:r>
            <a:r>
              <a:rPr lang="en-US" sz="1600" b="1" dirty="0" smtClean="0">
                <a:solidFill>
                  <a:srgbClr val="000000"/>
                </a:solidFill>
              </a:rPr>
              <a:t> </a:t>
            </a:r>
            <a:r>
              <a:rPr lang="en-US" sz="1600" dirty="0" smtClean="0">
                <a:solidFill>
                  <a:srgbClr val="000000"/>
                </a:solidFill>
              </a:rPr>
              <a:t>Brian Conway, Roger P. LeBlanc, Daniele </a:t>
            </a:r>
            <a:r>
              <a:rPr lang="en-US" sz="1600" dirty="0" err="1" smtClean="0">
                <a:solidFill>
                  <a:srgbClr val="000000"/>
                </a:solidFill>
              </a:rPr>
              <a:t>Longpre</a:t>
            </a:r>
            <a:r>
              <a:rPr lang="en-US" sz="1600" dirty="0" smtClean="0">
                <a:solidFill>
                  <a:srgbClr val="000000"/>
                </a:solidFill>
              </a:rPr>
              <a:t>; </a:t>
            </a:r>
            <a:r>
              <a:rPr lang="en-US" sz="1600" b="1" u="sng" dirty="0" smtClean="0">
                <a:solidFill>
                  <a:srgbClr val="000000"/>
                </a:solidFill>
              </a:rPr>
              <a:t>France:</a:t>
            </a:r>
            <a:r>
              <a:rPr lang="en-US" sz="1600" dirty="0" smtClean="0">
                <a:solidFill>
                  <a:srgbClr val="000000"/>
                </a:solidFill>
              </a:rPr>
              <a:t> Jean-Pierre </a:t>
            </a:r>
            <a:r>
              <a:rPr lang="en-US" sz="1600" dirty="0" err="1" smtClean="0">
                <a:solidFill>
                  <a:srgbClr val="000000"/>
                </a:solidFill>
              </a:rPr>
              <a:t>Bronowicki</a:t>
            </a:r>
            <a:r>
              <a:rPr lang="en-US" sz="1600" dirty="0" smtClean="0">
                <a:solidFill>
                  <a:srgbClr val="000000"/>
                </a:solidFill>
              </a:rPr>
              <a:t>, Joseph </a:t>
            </a:r>
            <a:r>
              <a:rPr lang="en-US" sz="1600" dirty="0" err="1" smtClean="0">
                <a:solidFill>
                  <a:srgbClr val="000000"/>
                </a:solidFill>
              </a:rPr>
              <a:t>Moussalli</a:t>
            </a:r>
            <a:r>
              <a:rPr lang="en-US" sz="1600" dirty="0" smtClean="0">
                <a:solidFill>
                  <a:srgbClr val="000000"/>
                </a:solidFill>
              </a:rPr>
              <a:t>, Fabien </a:t>
            </a:r>
            <a:r>
              <a:rPr lang="en-US" sz="1600" dirty="0" err="1" smtClean="0">
                <a:solidFill>
                  <a:srgbClr val="000000"/>
                </a:solidFill>
              </a:rPr>
              <a:t>Zoulim</a:t>
            </a:r>
            <a:r>
              <a:rPr lang="en-US" sz="1600" dirty="0" smtClean="0">
                <a:solidFill>
                  <a:srgbClr val="000000"/>
                </a:solidFill>
              </a:rPr>
              <a:t>; </a:t>
            </a:r>
            <a:r>
              <a:rPr lang="en-US" sz="1600" b="1" u="sng" dirty="0" smtClean="0">
                <a:solidFill>
                  <a:srgbClr val="000000"/>
                </a:solidFill>
              </a:rPr>
              <a:t>Germany:</a:t>
            </a:r>
            <a:r>
              <a:rPr lang="en-US" sz="1600" dirty="0" smtClean="0">
                <a:solidFill>
                  <a:srgbClr val="000000"/>
                </a:solidFill>
              </a:rPr>
              <a:t> Andreas </a:t>
            </a:r>
            <a:r>
              <a:rPr lang="en-US" sz="1600" dirty="0" err="1" smtClean="0">
                <a:solidFill>
                  <a:srgbClr val="000000"/>
                </a:solidFill>
              </a:rPr>
              <a:t>Trein</a:t>
            </a:r>
            <a:r>
              <a:rPr lang="en-US" sz="1600" dirty="0" smtClean="0">
                <a:solidFill>
                  <a:srgbClr val="000000"/>
                </a:solidFill>
              </a:rPr>
              <a:t>, Albrecht Stoehr; </a:t>
            </a:r>
            <a:r>
              <a:rPr lang="en-US" sz="1600" b="1" u="sng" dirty="0" smtClean="0">
                <a:solidFill>
                  <a:srgbClr val="000000"/>
                </a:solidFill>
              </a:rPr>
              <a:t>Israel:</a:t>
            </a:r>
            <a:r>
              <a:rPr lang="en-US" sz="1600" dirty="0" smtClean="0">
                <a:solidFill>
                  <a:srgbClr val="000000"/>
                </a:solidFill>
              </a:rPr>
              <a:t> Oren Shibolet; </a:t>
            </a:r>
            <a:r>
              <a:rPr lang="en-US" sz="1600" b="1" u="sng" dirty="0" smtClean="0">
                <a:solidFill>
                  <a:srgbClr val="000000"/>
                </a:solidFill>
              </a:rPr>
              <a:t>Netherlands:</a:t>
            </a:r>
            <a:r>
              <a:rPr lang="en-US" sz="1600" dirty="0" smtClean="0">
                <a:solidFill>
                  <a:srgbClr val="000000"/>
                </a:solidFill>
              </a:rPr>
              <a:t> H. W. </a:t>
            </a:r>
            <a:r>
              <a:rPr lang="en-US" sz="1600" dirty="0" err="1" smtClean="0">
                <a:solidFill>
                  <a:srgbClr val="000000"/>
                </a:solidFill>
              </a:rPr>
              <a:t>Reesink</a:t>
            </a:r>
            <a:r>
              <a:rPr lang="en-US" sz="1600" dirty="0" smtClean="0">
                <a:solidFill>
                  <a:srgbClr val="000000"/>
                </a:solidFill>
              </a:rPr>
              <a:t>; </a:t>
            </a:r>
            <a:r>
              <a:rPr lang="en-US" sz="1600" b="1" u="sng" dirty="0" smtClean="0">
                <a:solidFill>
                  <a:srgbClr val="000000"/>
                </a:solidFill>
              </a:rPr>
              <a:t>New Zealand:</a:t>
            </a:r>
            <a:r>
              <a:rPr lang="en-US" sz="1600" dirty="0" smtClean="0">
                <a:solidFill>
                  <a:srgbClr val="000000"/>
                </a:solidFill>
              </a:rPr>
              <a:t> Edward </a:t>
            </a:r>
            <a:r>
              <a:rPr lang="en-US" sz="1600" dirty="0" err="1" smtClean="0">
                <a:solidFill>
                  <a:srgbClr val="000000"/>
                </a:solidFill>
              </a:rPr>
              <a:t>Gane</a:t>
            </a:r>
            <a:r>
              <a:rPr lang="en-US" sz="1600" dirty="0" smtClean="0">
                <a:solidFill>
                  <a:srgbClr val="000000"/>
                </a:solidFill>
              </a:rPr>
              <a:t>; </a:t>
            </a:r>
            <a:r>
              <a:rPr lang="en-US" sz="1600" b="1" u="sng" dirty="0" smtClean="0">
                <a:solidFill>
                  <a:srgbClr val="000000"/>
                </a:solidFill>
              </a:rPr>
              <a:t>Norway:</a:t>
            </a:r>
            <a:r>
              <a:rPr lang="en-US" sz="1600" b="1" dirty="0" smtClean="0">
                <a:solidFill>
                  <a:srgbClr val="000000"/>
                </a:solidFill>
              </a:rPr>
              <a:t> </a:t>
            </a:r>
            <a:r>
              <a:rPr lang="en-US" sz="1600" dirty="0" smtClean="0">
                <a:solidFill>
                  <a:srgbClr val="000000"/>
                </a:solidFill>
              </a:rPr>
              <a:t>Olav Dalgard, </a:t>
            </a:r>
            <a:r>
              <a:rPr lang="en-US" sz="1600" dirty="0" err="1" smtClean="0">
                <a:solidFill>
                  <a:srgbClr val="000000"/>
                </a:solidFill>
              </a:rPr>
              <a:t>Hege</a:t>
            </a:r>
            <a:r>
              <a:rPr lang="en-US" sz="1600" dirty="0" smtClean="0">
                <a:solidFill>
                  <a:srgbClr val="000000"/>
                </a:solidFill>
              </a:rPr>
              <a:t> </a:t>
            </a:r>
            <a:r>
              <a:rPr lang="en-US" sz="1600" dirty="0" err="1" smtClean="0">
                <a:solidFill>
                  <a:srgbClr val="000000"/>
                </a:solidFill>
              </a:rPr>
              <a:t>Kileng</a:t>
            </a:r>
            <a:r>
              <a:rPr lang="en-US" sz="1600" dirty="0" smtClean="0">
                <a:solidFill>
                  <a:srgbClr val="000000"/>
                </a:solidFill>
              </a:rPr>
              <a:t>; </a:t>
            </a:r>
            <a:r>
              <a:rPr lang="en-US" sz="1600" b="1" u="sng" dirty="0" smtClean="0">
                <a:solidFill>
                  <a:srgbClr val="000000"/>
                </a:solidFill>
              </a:rPr>
              <a:t>Romania:</a:t>
            </a:r>
            <a:r>
              <a:rPr lang="en-US" sz="1600" dirty="0" smtClean="0">
                <a:solidFill>
                  <a:srgbClr val="000000"/>
                </a:solidFill>
              </a:rPr>
              <a:t> Adrian Octavian </a:t>
            </a:r>
            <a:r>
              <a:rPr lang="en-US" sz="1600" dirty="0" err="1" smtClean="0">
                <a:solidFill>
                  <a:srgbClr val="000000"/>
                </a:solidFill>
              </a:rPr>
              <a:t>Abagiu</a:t>
            </a:r>
            <a:r>
              <a:rPr lang="en-US" sz="1600" dirty="0" smtClean="0">
                <a:solidFill>
                  <a:srgbClr val="000000"/>
                </a:solidFill>
              </a:rPr>
              <a:t>, </a:t>
            </a:r>
            <a:r>
              <a:rPr lang="en-US" sz="1600" dirty="0" err="1" smtClean="0">
                <a:solidFill>
                  <a:srgbClr val="000000"/>
                </a:solidFill>
              </a:rPr>
              <a:t>Emanoil</a:t>
            </a:r>
            <a:r>
              <a:rPr lang="en-US" sz="1600" dirty="0">
                <a:solidFill>
                  <a:srgbClr val="000000"/>
                </a:solidFill>
              </a:rPr>
              <a:t> </a:t>
            </a:r>
            <a:r>
              <a:rPr lang="en-US" sz="1600" dirty="0" err="1" smtClean="0">
                <a:solidFill>
                  <a:srgbClr val="000000"/>
                </a:solidFill>
              </a:rPr>
              <a:t>Ceausu</a:t>
            </a:r>
            <a:r>
              <a:rPr lang="en-US" sz="1600" dirty="0" smtClean="0">
                <a:solidFill>
                  <a:srgbClr val="000000"/>
                </a:solidFill>
              </a:rPr>
              <a:t>, Adrian </a:t>
            </a:r>
            <a:r>
              <a:rPr lang="en-US" sz="1600" dirty="0" err="1" smtClean="0">
                <a:solidFill>
                  <a:srgbClr val="000000"/>
                </a:solidFill>
              </a:rPr>
              <a:t>Streinu-Cercel</a:t>
            </a:r>
            <a:r>
              <a:rPr lang="en-US" sz="1600" dirty="0" smtClean="0">
                <a:solidFill>
                  <a:srgbClr val="000000"/>
                </a:solidFill>
              </a:rPr>
              <a:t>; </a:t>
            </a:r>
            <a:r>
              <a:rPr lang="en-US" sz="1600" b="1" u="sng" dirty="0" smtClean="0">
                <a:solidFill>
                  <a:srgbClr val="000000"/>
                </a:solidFill>
              </a:rPr>
              <a:t>Spain:</a:t>
            </a:r>
            <a:r>
              <a:rPr lang="en-US" sz="1600" dirty="0" smtClean="0">
                <a:solidFill>
                  <a:srgbClr val="000000"/>
                </a:solidFill>
              </a:rPr>
              <a:t> Juan Ignacio Arenas Ruiz-</a:t>
            </a:r>
            <a:r>
              <a:rPr lang="en-US" sz="1600" dirty="0" err="1" smtClean="0">
                <a:solidFill>
                  <a:srgbClr val="000000"/>
                </a:solidFill>
              </a:rPr>
              <a:t>Tapiador</a:t>
            </a:r>
            <a:r>
              <a:rPr lang="en-US" sz="1600" dirty="0" smtClean="0">
                <a:solidFill>
                  <a:srgbClr val="000000"/>
                </a:solidFill>
              </a:rPr>
              <a:t>, Jose Luis Calleja</a:t>
            </a:r>
            <a:r>
              <a:rPr lang="en-US" sz="1600" dirty="0">
                <a:solidFill>
                  <a:srgbClr val="000000"/>
                </a:solidFill>
              </a:rPr>
              <a:t> </a:t>
            </a:r>
            <a:r>
              <a:rPr lang="en-US" sz="1600" dirty="0" err="1" smtClean="0">
                <a:solidFill>
                  <a:srgbClr val="000000"/>
                </a:solidFill>
              </a:rPr>
              <a:t>Panero</a:t>
            </a:r>
            <a:r>
              <a:rPr lang="en-US" sz="1600" dirty="0" smtClean="0">
                <a:solidFill>
                  <a:srgbClr val="000000"/>
                </a:solidFill>
              </a:rPr>
              <a:t>, </a:t>
            </a:r>
            <a:r>
              <a:rPr lang="en-US" sz="1600" dirty="0" err="1" smtClean="0">
                <a:solidFill>
                  <a:srgbClr val="000000"/>
                </a:solidFill>
              </a:rPr>
              <a:t>Conrado</a:t>
            </a:r>
            <a:r>
              <a:rPr lang="en-US" sz="1600" dirty="0" smtClean="0">
                <a:solidFill>
                  <a:srgbClr val="000000"/>
                </a:solidFill>
              </a:rPr>
              <a:t> </a:t>
            </a:r>
            <a:r>
              <a:rPr lang="en-US" sz="1600" dirty="0">
                <a:solidFill>
                  <a:srgbClr val="000000"/>
                </a:solidFill>
              </a:rPr>
              <a:t>Fernandez Rodriguez, </a:t>
            </a:r>
            <a:r>
              <a:rPr lang="en-US" sz="1600" dirty="0" smtClean="0">
                <a:solidFill>
                  <a:srgbClr val="000000"/>
                </a:solidFill>
              </a:rPr>
              <a:t>Juan </a:t>
            </a:r>
            <a:r>
              <a:rPr lang="en-US" sz="1600" dirty="0" err="1" smtClean="0">
                <a:solidFill>
                  <a:srgbClr val="000000"/>
                </a:solidFill>
              </a:rPr>
              <a:t>Turnes</a:t>
            </a:r>
            <a:r>
              <a:rPr lang="en-US" sz="1600" dirty="0" smtClean="0">
                <a:solidFill>
                  <a:srgbClr val="000000"/>
                </a:solidFill>
              </a:rPr>
              <a:t> Vazquez; </a:t>
            </a:r>
            <a:r>
              <a:rPr lang="en-US" sz="1600" b="1" u="sng" dirty="0" smtClean="0">
                <a:solidFill>
                  <a:srgbClr val="000000"/>
                </a:solidFill>
              </a:rPr>
              <a:t>Taiwan:</a:t>
            </a:r>
            <a:r>
              <a:rPr lang="en-US" sz="1600" dirty="0" smtClean="0">
                <a:solidFill>
                  <a:srgbClr val="000000"/>
                </a:solidFill>
              </a:rPr>
              <a:t> Wan-Long Chuang, Cheng-Yuan Peng, Sheng-Shun Yang; </a:t>
            </a:r>
            <a:r>
              <a:rPr lang="en-US" sz="1600" b="1" u="sng" dirty="0" smtClean="0">
                <a:solidFill>
                  <a:srgbClr val="000000"/>
                </a:solidFill>
              </a:rPr>
              <a:t>United Kingdom:</a:t>
            </a:r>
            <a:r>
              <a:rPr lang="en-US" sz="1600" dirty="0" smtClean="0">
                <a:solidFill>
                  <a:srgbClr val="000000"/>
                </a:solidFill>
              </a:rPr>
              <a:t> </a:t>
            </a:r>
            <a:r>
              <a:rPr lang="en-US" sz="1600" dirty="0" err="1" smtClean="0">
                <a:solidFill>
                  <a:srgbClr val="000000"/>
                </a:solidFill>
              </a:rPr>
              <a:t>Kosh</a:t>
            </a:r>
            <a:r>
              <a:rPr lang="en-US" sz="1600" dirty="0" smtClean="0">
                <a:solidFill>
                  <a:srgbClr val="000000"/>
                </a:solidFill>
              </a:rPr>
              <a:t> Agarwal, David Bell, Ashley Brown, John Dillon, Daniel M.H. </a:t>
            </a:r>
            <a:r>
              <a:rPr lang="en-US" sz="1600" dirty="0" err="1" smtClean="0">
                <a:solidFill>
                  <a:srgbClr val="000000"/>
                </a:solidFill>
              </a:rPr>
              <a:t>Forton</a:t>
            </a:r>
            <a:r>
              <a:rPr lang="en-US" sz="1600" dirty="0" smtClean="0">
                <a:solidFill>
                  <a:srgbClr val="000000"/>
                </a:solidFill>
              </a:rPr>
              <a:t>, Andrew </a:t>
            </a:r>
            <a:r>
              <a:rPr lang="en-US" sz="1600" dirty="0" err="1" smtClean="0">
                <a:solidFill>
                  <a:srgbClr val="000000"/>
                </a:solidFill>
              </a:rPr>
              <a:t>Ustianowski</a:t>
            </a:r>
            <a:r>
              <a:rPr lang="en-US" sz="1600" dirty="0" smtClean="0">
                <a:solidFill>
                  <a:srgbClr val="000000"/>
                </a:solidFill>
              </a:rPr>
              <a:t>; </a:t>
            </a:r>
            <a:r>
              <a:rPr lang="en-US" sz="1600" b="1" u="sng" dirty="0" smtClean="0">
                <a:solidFill>
                  <a:srgbClr val="000000"/>
                </a:solidFill>
              </a:rPr>
              <a:t>United States:</a:t>
            </a:r>
            <a:r>
              <a:rPr lang="en-US" sz="1600" b="1" dirty="0" smtClean="0">
                <a:solidFill>
                  <a:srgbClr val="000000"/>
                </a:solidFill>
              </a:rPr>
              <a:t> </a:t>
            </a:r>
            <a:r>
              <a:rPr lang="en-US" sz="1600" dirty="0" smtClean="0">
                <a:solidFill>
                  <a:srgbClr val="000000"/>
                </a:solidFill>
              </a:rPr>
              <a:t>Frederick L. Altice, David Michael </a:t>
            </a:r>
            <a:r>
              <a:rPr lang="en-US" sz="1600" dirty="0" err="1" smtClean="0">
                <a:solidFill>
                  <a:srgbClr val="000000"/>
                </a:solidFill>
              </a:rPr>
              <a:t>Asmuth</a:t>
            </a:r>
            <a:r>
              <a:rPr lang="en-US" sz="1600" dirty="0" smtClean="0">
                <a:solidFill>
                  <a:srgbClr val="000000"/>
                </a:solidFill>
              </a:rPr>
              <a:t>, Kathleen K. Casey, James N. Cooper, Stuart C. Gordon, Paul Y. </a:t>
            </a:r>
            <a:r>
              <a:rPr lang="en-US" sz="1600" dirty="0" err="1" smtClean="0">
                <a:solidFill>
                  <a:srgbClr val="000000"/>
                </a:solidFill>
              </a:rPr>
              <a:t>Kwo</a:t>
            </a:r>
            <a:r>
              <a:rPr lang="en-US" sz="1600" dirty="0" smtClean="0">
                <a:solidFill>
                  <a:srgbClr val="000000"/>
                </a:solidFill>
              </a:rPr>
              <a:t>, Jacob Paul Lalezari, William M. Lee,  Alain H. </a:t>
            </a:r>
            <a:r>
              <a:rPr lang="en-US" sz="1600" dirty="0" err="1" smtClean="0">
                <a:solidFill>
                  <a:srgbClr val="000000"/>
                </a:solidFill>
              </a:rPr>
              <a:t>Litwin</a:t>
            </a:r>
            <a:r>
              <a:rPr lang="en-US" sz="1600" dirty="0" smtClean="0">
                <a:solidFill>
                  <a:srgbClr val="000000"/>
                </a:solidFill>
              </a:rPr>
              <a:t>, Annie Luetkemeyer, Andrew J. Muir, Ronald G. Nahass, </a:t>
            </a:r>
            <a:r>
              <a:rPr lang="en-US" sz="1600" dirty="0" err="1" smtClean="0">
                <a:solidFill>
                  <a:srgbClr val="000000"/>
                </a:solidFill>
              </a:rPr>
              <a:t>Grisell</a:t>
            </a:r>
            <a:r>
              <a:rPr lang="en-US" sz="1600" dirty="0" smtClean="0">
                <a:solidFill>
                  <a:srgbClr val="000000"/>
                </a:solidFill>
              </a:rPr>
              <a:t> Ortiz-</a:t>
            </a:r>
            <a:r>
              <a:rPr lang="en-US" sz="1600" dirty="0" err="1" smtClean="0">
                <a:solidFill>
                  <a:srgbClr val="000000"/>
                </a:solidFill>
              </a:rPr>
              <a:t>Lasanta</a:t>
            </a:r>
            <a:r>
              <a:rPr lang="en-US" sz="1600" dirty="0" smtClean="0">
                <a:solidFill>
                  <a:srgbClr val="000000"/>
                </a:solidFill>
              </a:rPr>
              <a:t>, K. </a:t>
            </a:r>
            <a:r>
              <a:rPr lang="en-US" sz="1600" dirty="0" err="1" smtClean="0">
                <a:solidFill>
                  <a:srgbClr val="000000"/>
                </a:solidFill>
              </a:rPr>
              <a:t>Rajender</a:t>
            </a:r>
            <a:r>
              <a:rPr lang="en-US" sz="1600" dirty="0" smtClean="0">
                <a:solidFill>
                  <a:srgbClr val="000000"/>
                </a:solidFill>
              </a:rPr>
              <a:t> Reddy, Kenneth E. Sherman, Jihad Slim, Mark S. Sulkowski, Andrew H. Talal, </a:t>
            </a:r>
            <a:r>
              <a:rPr lang="en-US" sz="1600" dirty="0" err="1" smtClean="0">
                <a:solidFill>
                  <a:srgbClr val="000000"/>
                </a:solidFill>
              </a:rPr>
              <a:t>Joesph</a:t>
            </a:r>
            <a:r>
              <a:rPr lang="en-US" sz="1600" dirty="0" smtClean="0">
                <a:solidFill>
                  <a:srgbClr val="000000"/>
                </a:solidFill>
              </a:rPr>
              <a:t> Leo Yozviak</a:t>
            </a:r>
          </a:p>
          <a:p>
            <a:pPr>
              <a:lnSpc>
                <a:spcPct val="120000"/>
              </a:lnSpc>
              <a:spcBef>
                <a:spcPts val="0"/>
              </a:spcBef>
            </a:pPr>
            <a:endParaRPr lang="en-US" sz="1600" dirty="0">
              <a:solidFill>
                <a:srgbClr val="000000"/>
              </a:solidFill>
            </a:endParaRPr>
          </a:p>
          <a:p>
            <a:pPr marL="0" indent="0" algn="ctr">
              <a:lnSpc>
                <a:spcPct val="120000"/>
              </a:lnSpc>
              <a:spcBef>
                <a:spcPts val="0"/>
              </a:spcBef>
              <a:buNone/>
            </a:pPr>
            <a:r>
              <a:rPr lang="en-US" sz="1600" dirty="0">
                <a:solidFill>
                  <a:srgbClr val="000000"/>
                </a:solidFill>
              </a:rPr>
              <a:t>This study and medical writing support </a:t>
            </a:r>
            <a:r>
              <a:rPr lang="en-US" sz="1600" dirty="0" smtClean="0">
                <a:solidFill>
                  <a:srgbClr val="000000"/>
                </a:solidFill>
              </a:rPr>
              <a:t>were </a:t>
            </a:r>
            <a:r>
              <a:rPr lang="en-US" sz="1600" dirty="0">
                <a:solidFill>
                  <a:srgbClr val="000000"/>
                </a:solidFill>
              </a:rPr>
              <a:t>funded by Merck &amp; Co., </a:t>
            </a:r>
            <a:r>
              <a:rPr lang="en-US" sz="1600" dirty="0" smtClean="0">
                <a:solidFill>
                  <a:srgbClr val="000000"/>
                </a:solidFill>
              </a:rPr>
              <a:t>Inc.</a:t>
            </a:r>
            <a:endParaRPr lang="en-US" sz="1600" dirty="0">
              <a:solidFill>
                <a:srgbClr val="002060"/>
              </a:solidFill>
            </a:endParaRPr>
          </a:p>
        </p:txBody>
      </p:sp>
    </p:spTree>
    <p:extLst>
      <p:ext uri="{BB962C8B-B14F-4D97-AF65-F5344CB8AC3E}">
        <p14:creationId xmlns:p14="http://schemas.microsoft.com/office/powerpoint/2010/main" val="287439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aim</a:t>
            </a:r>
            <a:endParaRPr lang="en-US" dirty="0"/>
          </a:p>
        </p:txBody>
      </p:sp>
      <p:sp>
        <p:nvSpPr>
          <p:cNvPr id="3" name="Content Placeholder 2"/>
          <p:cNvSpPr>
            <a:spLocks noGrp="1"/>
          </p:cNvSpPr>
          <p:nvPr>
            <p:ph sz="half" idx="1"/>
          </p:nvPr>
        </p:nvSpPr>
        <p:spPr>
          <a:xfrm>
            <a:off x="421618" y="1764101"/>
            <a:ext cx="8305800" cy="3737539"/>
          </a:xfrm>
        </p:spPr>
        <p:txBody>
          <a:bodyPr>
            <a:normAutofit/>
          </a:bodyPr>
          <a:lstStyle/>
          <a:p>
            <a:pPr marL="285750" indent="-285750">
              <a:buFontTx/>
              <a:buChar char="•"/>
            </a:pPr>
            <a:r>
              <a:rPr lang="en-US" sz="2400" dirty="0">
                <a:solidFill>
                  <a:srgbClr val="000000"/>
                </a:solidFill>
              </a:rPr>
              <a:t>Injection drug use is the major risk factor </a:t>
            </a:r>
            <a:r>
              <a:rPr lang="en-US" sz="2400" dirty="0" smtClean="0">
                <a:solidFill>
                  <a:srgbClr val="000000"/>
                </a:solidFill>
              </a:rPr>
              <a:t>for </a:t>
            </a:r>
            <a:r>
              <a:rPr lang="en-US" sz="2400" dirty="0">
                <a:solidFill>
                  <a:srgbClr val="000000"/>
                </a:solidFill>
              </a:rPr>
              <a:t>HCV epidemic in most </a:t>
            </a:r>
            <a:r>
              <a:rPr lang="en-US" sz="2400" dirty="0" smtClean="0">
                <a:solidFill>
                  <a:srgbClr val="000000"/>
                </a:solidFill>
              </a:rPr>
              <a:t>high income countries, with people who inject drugs (PWID) accounting </a:t>
            </a:r>
            <a:r>
              <a:rPr lang="en-US" sz="2400" dirty="0">
                <a:solidFill>
                  <a:srgbClr val="000000"/>
                </a:solidFill>
              </a:rPr>
              <a:t>for 50-80% of </a:t>
            </a:r>
            <a:r>
              <a:rPr lang="en-US" sz="2400" dirty="0" smtClean="0">
                <a:solidFill>
                  <a:srgbClr val="000000"/>
                </a:solidFill>
              </a:rPr>
              <a:t>HCV infections</a:t>
            </a:r>
            <a:r>
              <a:rPr lang="en-US" sz="2400" baseline="30000" dirty="0" smtClean="0">
                <a:solidFill>
                  <a:srgbClr val="000000"/>
                </a:solidFill>
              </a:rPr>
              <a:t>1</a:t>
            </a:r>
          </a:p>
          <a:p>
            <a:pPr marL="285750" indent="-285750">
              <a:buFontTx/>
              <a:buChar char="•"/>
            </a:pPr>
            <a:r>
              <a:rPr lang="en-US" sz="2400" dirty="0" smtClean="0">
                <a:solidFill>
                  <a:srgbClr val="000000"/>
                </a:solidFill>
              </a:rPr>
              <a:t>HCV </a:t>
            </a:r>
            <a:r>
              <a:rPr lang="en-US" sz="2400" dirty="0">
                <a:solidFill>
                  <a:srgbClr val="000000"/>
                </a:solidFill>
              </a:rPr>
              <a:t>treatment uptake in the IFN-containing era has been low, particularly among PWID</a:t>
            </a:r>
            <a:r>
              <a:rPr lang="en-US" sz="2400" baseline="30000" dirty="0">
                <a:solidFill>
                  <a:srgbClr val="000000"/>
                </a:solidFill>
              </a:rPr>
              <a:t>2, </a:t>
            </a:r>
            <a:r>
              <a:rPr lang="en-US" sz="2400" baseline="30000" dirty="0" smtClean="0">
                <a:solidFill>
                  <a:srgbClr val="000000"/>
                </a:solidFill>
              </a:rPr>
              <a:t>3</a:t>
            </a:r>
          </a:p>
          <a:p>
            <a:pPr marL="285750" indent="-285750">
              <a:buFontTx/>
              <a:buChar char="•"/>
            </a:pPr>
            <a:r>
              <a:rPr lang="en-US" sz="2400" dirty="0" smtClean="0">
                <a:solidFill>
                  <a:srgbClr val="000000"/>
                </a:solidFill>
              </a:rPr>
              <a:t>Despite </a:t>
            </a:r>
            <a:r>
              <a:rPr lang="en-US" sz="2400" dirty="0">
                <a:solidFill>
                  <a:srgbClr val="000000"/>
                </a:solidFill>
              </a:rPr>
              <a:t>similar HCV treatment outcomes with IFN-containing </a:t>
            </a:r>
            <a:r>
              <a:rPr lang="en-US" sz="2400" dirty="0" smtClean="0">
                <a:solidFill>
                  <a:srgbClr val="000000"/>
                </a:solidFill>
              </a:rPr>
              <a:t>therapy</a:t>
            </a:r>
            <a:r>
              <a:rPr lang="en-US" sz="2400" baseline="30000" dirty="0" smtClean="0">
                <a:solidFill>
                  <a:srgbClr val="000000"/>
                </a:solidFill>
              </a:rPr>
              <a:t>4,5</a:t>
            </a:r>
            <a:r>
              <a:rPr lang="en-US" sz="2400" dirty="0" smtClean="0">
                <a:solidFill>
                  <a:srgbClr val="000000"/>
                </a:solidFill>
              </a:rPr>
              <a:t>, PWID with current drug use have </a:t>
            </a:r>
            <a:r>
              <a:rPr lang="en-US" sz="2400" dirty="0">
                <a:solidFill>
                  <a:srgbClr val="000000"/>
                </a:solidFill>
              </a:rPr>
              <a:t>been excluded from IFN-free DAA development programs</a:t>
            </a:r>
          </a:p>
          <a:p>
            <a:pPr marL="0" indent="0">
              <a:buNone/>
            </a:pPr>
            <a:endParaRPr lang="en-US" dirty="0">
              <a:solidFill>
                <a:srgbClr val="000000"/>
              </a:solidFill>
            </a:endParaRPr>
          </a:p>
        </p:txBody>
      </p:sp>
      <p:sp>
        <p:nvSpPr>
          <p:cNvPr id="4" name="TextBox 3"/>
          <p:cNvSpPr txBox="1"/>
          <p:nvPr/>
        </p:nvSpPr>
        <p:spPr>
          <a:xfrm>
            <a:off x="685438" y="5712312"/>
            <a:ext cx="6842958" cy="646331"/>
          </a:xfrm>
          <a:prstGeom prst="rect">
            <a:avLst/>
          </a:prstGeom>
          <a:noFill/>
        </p:spPr>
        <p:txBody>
          <a:bodyPr wrap="square" rtlCol="0">
            <a:spAutoFit/>
          </a:bodyPr>
          <a:lstStyle/>
          <a:p>
            <a:r>
              <a:rPr lang="en-US" sz="1200" dirty="0" smtClean="0">
                <a:solidFill>
                  <a:srgbClr val="000000"/>
                </a:solidFill>
              </a:rPr>
              <a:t>1. Hajarizadeh B, </a:t>
            </a:r>
            <a:r>
              <a:rPr lang="en-US" sz="1200" dirty="0">
                <a:solidFill>
                  <a:srgbClr val="000000"/>
                </a:solidFill>
              </a:rPr>
              <a:t>Grebely J, and Dore </a:t>
            </a:r>
            <a:r>
              <a:rPr lang="en-US" sz="1200" dirty="0" smtClean="0">
                <a:solidFill>
                  <a:srgbClr val="000000"/>
                </a:solidFill>
              </a:rPr>
              <a:t>GJ. Nat Rev Gastro </a:t>
            </a:r>
            <a:r>
              <a:rPr lang="en-US" sz="1200" dirty="0" err="1" smtClean="0">
                <a:solidFill>
                  <a:srgbClr val="000000"/>
                </a:solidFill>
              </a:rPr>
              <a:t>Hepatol</a:t>
            </a:r>
            <a:r>
              <a:rPr lang="en-US" sz="1200" dirty="0" smtClean="0">
                <a:solidFill>
                  <a:srgbClr val="000000"/>
                </a:solidFill>
              </a:rPr>
              <a:t> 2013;10:553-62. </a:t>
            </a:r>
            <a:r>
              <a:rPr lang="en-US" sz="1200" dirty="0">
                <a:solidFill>
                  <a:srgbClr val="000000"/>
                </a:solidFill>
              </a:rPr>
              <a:t>2. Iversen J, </a:t>
            </a:r>
            <a:r>
              <a:rPr lang="en-US" sz="1200" dirty="0" smtClean="0">
                <a:solidFill>
                  <a:srgbClr val="000000"/>
                </a:solidFill>
              </a:rPr>
              <a:t>et al. J Viral </a:t>
            </a:r>
            <a:r>
              <a:rPr lang="en-US" sz="1200" dirty="0">
                <a:solidFill>
                  <a:srgbClr val="000000"/>
                </a:solidFill>
              </a:rPr>
              <a:t>Hepatitis 2013; </a:t>
            </a:r>
            <a:r>
              <a:rPr lang="en-US" sz="1200" dirty="0" smtClean="0">
                <a:solidFill>
                  <a:srgbClr val="000000"/>
                </a:solidFill>
              </a:rPr>
              <a:t>21:198-207</a:t>
            </a:r>
            <a:r>
              <a:rPr lang="en-US" sz="1200" dirty="0">
                <a:solidFill>
                  <a:srgbClr val="000000"/>
                </a:solidFill>
              </a:rPr>
              <a:t>. </a:t>
            </a:r>
            <a:r>
              <a:rPr lang="en-US" sz="1200" dirty="0" smtClean="0">
                <a:solidFill>
                  <a:srgbClr val="000000"/>
                </a:solidFill>
              </a:rPr>
              <a:t>3. </a:t>
            </a:r>
            <a:r>
              <a:rPr lang="en-AU" sz="1200" dirty="0">
                <a:solidFill>
                  <a:srgbClr val="000000"/>
                </a:solidFill>
              </a:rPr>
              <a:t>Alavi </a:t>
            </a:r>
            <a:r>
              <a:rPr lang="en-AU" sz="1200" dirty="0" smtClean="0">
                <a:solidFill>
                  <a:srgbClr val="000000"/>
                </a:solidFill>
              </a:rPr>
              <a:t>M, et al. Liver </a:t>
            </a:r>
            <a:r>
              <a:rPr lang="en-AU" sz="1200" dirty="0">
                <a:solidFill>
                  <a:srgbClr val="000000"/>
                </a:solidFill>
              </a:rPr>
              <a:t>International 2014; </a:t>
            </a:r>
            <a:r>
              <a:rPr lang="en-AU" sz="1200" dirty="0" smtClean="0">
                <a:solidFill>
                  <a:srgbClr val="000000"/>
                </a:solidFill>
              </a:rPr>
              <a:t>34:1198-206. </a:t>
            </a:r>
            <a:r>
              <a:rPr lang="en-AU" sz="1200" dirty="0">
                <a:solidFill>
                  <a:srgbClr val="000000"/>
                </a:solidFill>
              </a:rPr>
              <a:t>4. Aspinall A, </a:t>
            </a:r>
            <a:r>
              <a:rPr lang="en-AU" sz="1200" dirty="0" smtClean="0">
                <a:solidFill>
                  <a:srgbClr val="000000"/>
                </a:solidFill>
              </a:rPr>
              <a:t>et al. </a:t>
            </a:r>
            <a:r>
              <a:rPr lang="en-AU" sz="1200" dirty="0" err="1" smtClean="0">
                <a:solidFill>
                  <a:srgbClr val="000000"/>
                </a:solidFill>
              </a:rPr>
              <a:t>Clin</a:t>
            </a:r>
            <a:r>
              <a:rPr lang="en-AU" sz="1200" dirty="0" smtClean="0">
                <a:solidFill>
                  <a:srgbClr val="000000"/>
                </a:solidFill>
              </a:rPr>
              <a:t> Infect Dis </a:t>
            </a:r>
            <a:r>
              <a:rPr lang="en-AU" sz="1200" dirty="0">
                <a:solidFill>
                  <a:srgbClr val="000000"/>
                </a:solidFill>
              </a:rPr>
              <a:t>2013; </a:t>
            </a:r>
            <a:r>
              <a:rPr lang="en-AU" sz="1200" dirty="0" smtClean="0">
                <a:solidFill>
                  <a:srgbClr val="000000"/>
                </a:solidFill>
              </a:rPr>
              <a:t>57:S80-S89</a:t>
            </a:r>
            <a:r>
              <a:rPr lang="en-AU" sz="1200" dirty="0">
                <a:solidFill>
                  <a:srgbClr val="000000"/>
                </a:solidFill>
              </a:rPr>
              <a:t>. </a:t>
            </a:r>
            <a:r>
              <a:rPr lang="en-AU" sz="1200" dirty="0" smtClean="0">
                <a:solidFill>
                  <a:srgbClr val="000000"/>
                </a:solidFill>
              </a:rPr>
              <a:t>5. Grebely </a:t>
            </a:r>
            <a:r>
              <a:rPr lang="en-AU" sz="1200" dirty="0">
                <a:solidFill>
                  <a:srgbClr val="000000"/>
                </a:solidFill>
              </a:rPr>
              <a:t>J, </a:t>
            </a:r>
            <a:r>
              <a:rPr lang="en-AU" sz="1200" dirty="0" smtClean="0">
                <a:solidFill>
                  <a:srgbClr val="000000"/>
                </a:solidFill>
              </a:rPr>
              <a:t>et al. </a:t>
            </a:r>
            <a:r>
              <a:rPr lang="en-AU" sz="1200" dirty="0" err="1" smtClean="0">
                <a:solidFill>
                  <a:srgbClr val="000000"/>
                </a:solidFill>
              </a:rPr>
              <a:t>Int</a:t>
            </a:r>
            <a:r>
              <a:rPr lang="en-AU" sz="1200" dirty="0" smtClean="0">
                <a:solidFill>
                  <a:srgbClr val="000000"/>
                </a:solidFill>
              </a:rPr>
              <a:t> J Drug </a:t>
            </a:r>
            <a:r>
              <a:rPr lang="en-AU" sz="1200" dirty="0">
                <a:solidFill>
                  <a:srgbClr val="000000"/>
                </a:solidFill>
              </a:rPr>
              <a:t>Policy 2015; </a:t>
            </a:r>
            <a:r>
              <a:rPr lang="en-AU" sz="1200" dirty="0" smtClean="0">
                <a:solidFill>
                  <a:srgbClr val="000000"/>
                </a:solidFill>
              </a:rPr>
              <a:t>26:1028-38</a:t>
            </a:r>
            <a:r>
              <a:rPr lang="en-AU" sz="1200" dirty="0">
                <a:solidFill>
                  <a:srgbClr val="000000"/>
                </a:solidFill>
              </a:rPr>
              <a:t>. </a:t>
            </a:r>
            <a:endParaRPr lang="en-US" sz="1200" dirty="0">
              <a:solidFill>
                <a:srgbClr val="000000"/>
              </a:solidFill>
            </a:endParaRPr>
          </a:p>
        </p:txBody>
      </p:sp>
    </p:spTree>
    <p:extLst>
      <p:ext uri="{BB962C8B-B14F-4D97-AF65-F5344CB8AC3E}">
        <p14:creationId xmlns:p14="http://schemas.microsoft.com/office/powerpoint/2010/main" val="43979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smtClean="0"/>
              <a:t>Background</a:t>
            </a:r>
            <a:endParaRPr lang="en-US" dirty="0"/>
          </a:p>
        </p:txBody>
      </p:sp>
      <p:sp>
        <p:nvSpPr>
          <p:cNvPr id="11" name="Rectangle 10"/>
          <p:cNvSpPr/>
          <p:nvPr/>
        </p:nvSpPr>
        <p:spPr>
          <a:xfrm>
            <a:off x="1274693" y="1382825"/>
            <a:ext cx="2974056" cy="96023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24"/>
          <p:cNvSpPr/>
          <p:nvPr/>
        </p:nvSpPr>
        <p:spPr>
          <a:xfrm>
            <a:off x="4963767" y="1382825"/>
            <a:ext cx="2817744" cy="96023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p:nvSpPr>
        <p:spPr>
          <a:xfrm>
            <a:off x="827193" y="4824054"/>
            <a:ext cx="7912100" cy="1200329"/>
          </a:xfrm>
          <a:prstGeom prst="rect">
            <a:avLst/>
          </a:prstGeom>
          <a:noFill/>
        </p:spPr>
        <p:txBody>
          <a:bodyPr wrap="square" rtlCol="0">
            <a:spAutoFit/>
          </a:bodyPr>
          <a:lstStyle/>
          <a:p>
            <a:pPr marL="285750" indent="-285750">
              <a:buClr>
                <a:srgbClr val="000000"/>
              </a:buClr>
              <a:buFont typeface="Wingdings" panose="05000000000000000000" pitchFamily="2" charset="2"/>
              <a:buChar char="§"/>
            </a:pPr>
            <a:r>
              <a:rPr lang="en-US" dirty="0">
                <a:solidFill>
                  <a:srgbClr val="000000"/>
                </a:solidFill>
              </a:rPr>
              <a:t>Broad activity versus most HCV genotypes </a:t>
            </a:r>
            <a:r>
              <a:rPr lang="en-US" i="1" dirty="0">
                <a:solidFill>
                  <a:srgbClr val="000000"/>
                </a:solidFill>
              </a:rPr>
              <a:t>in vitro</a:t>
            </a:r>
            <a:r>
              <a:rPr lang="en-US" baseline="30000" dirty="0" smtClean="0">
                <a:solidFill>
                  <a:srgbClr val="000000"/>
                </a:solidFill>
              </a:rPr>
              <a:t>1-3 </a:t>
            </a:r>
            <a:endParaRPr lang="en-US" dirty="0" smtClean="0">
              <a:solidFill>
                <a:srgbClr val="000000"/>
              </a:solidFill>
            </a:endParaRPr>
          </a:p>
          <a:p>
            <a:pPr marL="285750" indent="-285750">
              <a:buClr>
                <a:srgbClr val="000000"/>
              </a:buClr>
              <a:buFont typeface="Wingdings" panose="05000000000000000000" pitchFamily="2" charset="2"/>
              <a:buChar char="§"/>
            </a:pPr>
            <a:r>
              <a:rPr lang="en-US" dirty="0">
                <a:solidFill>
                  <a:srgbClr val="000000"/>
                </a:solidFill>
              </a:rPr>
              <a:t>Efficacious in treatment-naive &amp; treatment-experienced cirrhotic and non-cirrhotic patients with HCV, and in HIV/HCV co-infected </a:t>
            </a:r>
            <a:r>
              <a:rPr lang="en-US" dirty="0" smtClean="0">
                <a:solidFill>
                  <a:srgbClr val="000000"/>
                </a:solidFill>
              </a:rPr>
              <a:t>patients</a:t>
            </a:r>
            <a:r>
              <a:rPr lang="en-US" baseline="30000" dirty="0" smtClean="0">
                <a:solidFill>
                  <a:srgbClr val="000000"/>
                </a:solidFill>
              </a:rPr>
              <a:t>4-6</a:t>
            </a:r>
            <a:endParaRPr lang="en-US" baseline="30000" dirty="0">
              <a:solidFill>
                <a:srgbClr val="000000"/>
              </a:solidFill>
            </a:endParaRPr>
          </a:p>
          <a:p>
            <a:pPr marL="285750" indent="-285750">
              <a:buClr>
                <a:srgbClr val="000000"/>
              </a:buClr>
              <a:buFont typeface="Wingdings" panose="05000000000000000000" pitchFamily="2" charset="2"/>
              <a:buChar char="§"/>
            </a:pPr>
            <a:r>
              <a:rPr lang="en-US" dirty="0" smtClean="0">
                <a:solidFill>
                  <a:srgbClr val="000000"/>
                </a:solidFill>
              </a:rPr>
              <a:t>All-oral</a:t>
            </a:r>
            <a:r>
              <a:rPr lang="en-US" dirty="0">
                <a:solidFill>
                  <a:srgbClr val="000000"/>
                </a:solidFill>
              </a:rPr>
              <a:t>, once-daily </a:t>
            </a:r>
            <a:r>
              <a:rPr lang="en-US" dirty="0" smtClean="0">
                <a:solidFill>
                  <a:srgbClr val="000000"/>
                </a:solidFill>
              </a:rPr>
              <a:t>regimen</a:t>
            </a:r>
            <a:endParaRPr lang="en-US" dirty="0">
              <a:solidFill>
                <a:srgbClr val="000000"/>
              </a:solidFill>
            </a:endParaRPr>
          </a:p>
        </p:txBody>
      </p:sp>
      <p:sp>
        <p:nvSpPr>
          <p:cNvPr id="29" name="TextBox 28"/>
          <p:cNvSpPr txBox="1"/>
          <p:nvPr/>
        </p:nvSpPr>
        <p:spPr>
          <a:xfrm>
            <a:off x="601133" y="5902463"/>
            <a:ext cx="7514166" cy="646331"/>
          </a:xfrm>
          <a:prstGeom prst="rect">
            <a:avLst/>
          </a:prstGeom>
          <a:noFill/>
        </p:spPr>
        <p:txBody>
          <a:bodyPr wrap="square" rtlCol="0">
            <a:spAutoFit/>
          </a:bodyPr>
          <a:lstStyle/>
          <a:p>
            <a:r>
              <a:rPr lang="en-US" sz="1200" dirty="0">
                <a:solidFill>
                  <a:srgbClr val="000000"/>
                </a:solidFill>
              </a:rPr>
              <a:t>1. Summa V, et al. Antimicrobial Agent </a:t>
            </a:r>
            <a:r>
              <a:rPr lang="en-US" sz="1200" dirty="0" err="1">
                <a:solidFill>
                  <a:srgbClr val="000000"/>
                </a:solidFill>
              </a:rPr>
              <a:t>Chemother</a:t>
            </a:r>
            <a:r>
              <a:rPr lang="en-US" sz="1200" dirty="0">
                <a:solidFill>
                  <a:srgbClr val="000000"/>
                </a:solidFill>
              </a:rPr>
              <a:t> </a:t>
            </a:r>
            <a:r>
              <a:rPr lang="en-US" sz="1200" dirty="0" smtClean="0">
                <a:solidFill>
                  <a:srgbClr val="000000"/>
                </a:solidFill>
              </a:rPr>
              <a:t>2012:56;4161; </a:t>
            </a:r>
            <a:r>
              <a:rPr lang="en-US" sz="1200" dirty="0">
                <a:solidFill>
                  <a:srgbClr val="000000"/>
                </a:solidFill>
              </a:rPr>
              <a:t>2. Coburn CA,, et al. </a:t>
            </a:r>
            <a:r>
              <a:rPr lang="en-US" sz="1200" dirty="0" err="1">
                <a:solidFill>
                  <a:srgbClr val="000000"/>
                </a:solidFill>
              </a:rPr>
              <a:t>ChemMedChem</a:t>
            </a:r>
            <a:r>
              <a:rPr lang="en-US" sz="1200" dirty="0">
                <a:solidFill>
                  <a:srgbClr val="000000"/>
                </a:solidFill>
              </a:rPr>
              <a:t> </a:t>
            </a:r>
            <a:r>
              <a:rPr lang="en-US" sz="1200" dirty="0" smtClean="0">
                <a:solidFill>
                  <a:srgbClr val="000000"/>
                </a:solidFill>
              </a:rPr>
              <a:t>2013; 8</a:t>
            </a:r>
            <a:r>
              <a:rPr lang="en-US" sz="1200" dirty="0">
                <a:solidFill>
                  <a:srgbClr val="000000"/>
                </a:solidFill>
              </a:rPr>
              <a:t>: </a:t>
            </a:r>
            <a:r>
              <a:rPr lang="en-US" sz="1200" dirty="0" smtClean="0">
                <a:solidFill>
                  <a:srgbClr val="000000"/>
                </a:solidFill>
              </a:rPr>
              <a:t>1930; </a:t>
            </a:r>
            <a:r>
              <a:rPr lang="en-US" sz="1200" dirty="0">
                <a:solidFill>
                  <a:srgbClr val="000000"/>
                </a:solidFill>
              </a:rPr>
              <a:t>3. Harper S, et al. ACS Med </a:t>
            </a:r>
            <a:r>
              <a:rPr lang="en-US" sz="1200" dirty="0" err="1">
                <a:solidFill>
                  <a:srgbClr val="000000"/>
                </a:solidFill>
              </a:rPr>
              <a:t>Chem</a:t>
            </a:r>
            <a:r>
              <a:rPr lang="en-US" sz="1200" dirty="0">
                <a:solidFill>
                  <a:srgbClr val="000000"/>
                </a:solidFill>
              </a:rPr>
              <a:t> Lett. 2012 Mar 2;3(4):</a:t>
            </a:r>
            <a:r>
              <a:rPr lang="en-US" sz="1200" dirty="0" smtClean="0">
                <a:solidFill>
                  <a:srgbClr val="000000"/>
                </a:solidFill>
              </a:rPr>
              <a:t>332; </a:t>
            </a:r>
            <a:r>
              <a:rPr lang="da-DK" sz="1200" kern="0" dirty="0" smtClean="0">
                <a:solidFill>
                  <a:srgbClr val="000000"/>
                </a:solidFill>
              </a:rPr>
              <a:t>4. Zeuzem </a:t>
            </a:r>
            <a:r>
              <a:rPr lang="da-DK" sz="1200" kern="0" dirty="0">
                <a:solidFill>
                  <a:srgbClr val="000000"/>
                </a:solidFill>
              </a:rPr>
              <a:t>et al., Ann Int </a:t>
            </a:r>
            <a:r>
              <a:rPr lang="da-DK" sz="1200" kern="0" dirty="0" smtClean="0">
                <a:solidFill>
                  <a:srgbClr val="000000"/>
                </a:solidFill>
              </a:rPr>
              <a:t>Med 2015;  163:1; </a:t>
            </a:r>
          </a:p>
          <a:p>
            <a:r>
              <a:rPr lang="da-DK" sz="1200" kern="0" dirty="0" smtClean="0">
                <a:solidFill>
                  <a:srgbClr val="000000"/>
                </a:solidFill>
              </a:rPr>
              <a:t>5. Lawitz </a:t>
            </a:r>
            <a:r>
              <a:rPr lang="da-DK" sz="1200" kern="0" dirty="0">
                <a:solidFill>
                  <a:srgbClr val="000000"/>
                </a:solidFill>
              </a:rPr>
              <a:t>et al., Lancet </a:t>
            </a:r>
            <a:r>
              <a:rPr lang="da-DK" sz="1200" kern="0" dirty="0" smtClean="0">
                <a:solidFill>
                  <a:srgbClr val="000000"/>
                </a:solidFill>
              </a:rPr>
              <a:t>2015; 385:1075; 6. Rockstroh </a:t>
            </a:r>
            <a:r>
              <a:rPr lang="da-DK" sz="1200" kern="0" dirty="0">
                <a:solidFill>
                  <a:srgbClr val="000000"/>
                </a:solidFill>
              </a:rPr>
              <a:t>et al., Lancet HIV </a:t>
            </a:r>
            <a:r>
              <a:rPr lang="da-DK" sz="1200" kern="0" dirty="0" smtClean="0">
                <a:solidFill>
                  <a:srgbClr val="000000"/>
                </a:solidFill>
              </a:rPr>
              <a:t>2015; 2:e319</a:t>
            </a:r>
            <a:endParaRPr lang="en-US" sz="1200" kern="0" dirty="0">
              <a:solidFill>
                <a:srgbClr val="000000"/>
              </a:solidFill>
            </a:endParaRPr>
          </a:p>
        </p:txBody>
      </p:sp>
      <p:cxnSp>
        <p:nvCxnSpPr>
          <p:cNvPr id="36" name="Straight Connector 35"/>
          <p:cNvCxnSpPr/>
          <p:nvPr/>
        </p:nvCxnSpPr>
        <p:spPr>
          <a:xfrm flipV="1">
            <a:off x="3646608" y="2002918"/>
            <a:ext cx="0" cy="926084"/>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497146" y="2002918"/>
            <a:ext cx="0" cy="926084"/>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689" y="4365747"/>
            <a:ext cx="4293762" cy="609783"/>
          </a:xfrm>
          <a:prstGeom prst="rect">
            <a:avLst/>
          </a:prstGeom>
        </p:spPr>
      </p:pic>
      <p:sp>
        <p:nvSpPr>
          <p:cNvPr id="39" name="Rectangle 38"/>
          <p:cNvSpPr/>
          <p:nvPr/>
        </p:nvSpPr>
        <p:spPr>
          <a:xfrm>
            <a:off x="1274693" y="1949297"/>
            <a:ext cx="2974056" cy="62672"/>
          </a:xfrm>
          <a:prstGeom prst="rect">
            <a:avLst/>
          </a:prstGeom>
          <a:solidFill>
            <a:srgbClr val="26D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0" name="TextBox 39"/>
          <p:cNvSpPr txBox="1"/>
          <p:nvPr/>
        </p:nvSpPr>
        <p:spPr>
          <a:xfrm>
            <a:off x="934466" y="1549187"/>
            <a:ext cx="3644350" cy="400110"/>
          </a:xfrm>
          <a:prstGeom prst="rect">
            <a:avLst/>
          </a:prstGeom>
          <a:noFill/>
        </p:spPr>
        <p:txBody>
          <a:bodyPr wrap="square" rtlCol="0">
            <a:spAutoFit/>
          </a:bodyPr>
          <a:lstStyle/>
          <a:p>
            <a:pPr algn="ctr">
              <a:buClr>
                <a:srgbClr val="26D0B4"/>
              </a:buClr>
            </a:pPr>
            <a:r>
              <a:rPr lang="en-US" sz="2000" dirty="0" smtClean="0">
                <a:solidFill>
                  <a:srgbClr val="000000"/>
                </a:solidFill>
              </a:rPr>
              <a:t>HCV </a:t>
            </a:r>
            <a:r>
              <a:rPr lang="en-US" sz="2000" dirty="0">
                <a:solidFill>
                  <a:srgbClr val="000000"/>
                </a:solidFill>
              </a:rPr>
              <a:t>NS5A inhibitor, 50 </a:t>
            </a:r>
            <a:r>
              <a:rPr lang="en-US" sz="2000" dirty="0" smtClean="0">
                <a:solidFill>
                  <a:srgbClr val="000000"/>
                </a:solidFill>
              </a:rPr>
              <a:t>mg</a:t>
            </a:r>
          </a:p>
        </p:txBody>
      </p:sp>
      <p:sp>
        <p:nvSpPr>
          <p:cNvPr id="41" name="Round Same Side Corner Rectangle 40"/>
          <p:cNvSpPr/>
          <p:nvPr/>
        </p:nvSpPr>
        <p:spPr>
          <a:xfrm rot="16200000">
            <a:off x="2506507" y="2326484"/>
            <a:ext cx="1719470" cy="2425148"/>
          </a:xfrm>
          <a:prstGeom prst="round2SameRect">
            <a:avLst>
              <a:gd name="adj1" fmla="val 50000"/>
              <a:gd name="adj2" fmla="val 0"/>
            </a:avLst>
          </a:prstGeom>
          <a:gradFill flip="none" rotWithShape="1">
            <a:gsLst>
              <a:gs pos="0">
                <a:srgbClr val="07594B"/>
              </a:gs>
              <a:gs pos="100000">
                <a:srgbClr val="26D0B4">
                  <a:shade val="100000"/>
                  <a:satMod val="115000"/>
                </a:srgb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Rectangle 41"/>
          <p:cNvSpPr/>
          <p:nvPr/>
        </p:nvSpPr>
        <p:spPr>
          <a:xfrm>
            <a:off x="2600514" y="3123559"/>
            <a:ext cx="1779105" cy="830997"/>
          </a:xfrm>
          <a:prstGeom prst="rect">
            <a:avLst/>
          </a:prstGeom>
        </p:spPr>
        <p:txBody>
          <a:bodyPr wrap="square" anchor="ctr">
            <a:spAutoFit/>
          </a:bodyPr>
          <a:lstStyle/>
          <a:p>
            <a:pPr algn="ctr"/>
            <a:r>
              <a:rPr lang="en-US" sz="2400" b="1" dirty="0">
                <a:solidFill>
                  <a:schemeClr val="bg1"/>
                </a:solidFill>
                <a:latin typeface="Arial Narrow" panose="020B0606020202030204" pitchFamily="34" charset="0"/>
              </a:rPr>
              <a:t>Elbasvir</a:t>
            </a:r>
          </a:p>
          <a:p>
            <a:pPr algn="ctr"/>
            <a:r>
              <a:rPr lang="en-US" sz="2400" b="1" dirty="0">
                <a:solidFill>
                  <a:schemeClr val="bg1"/>
                </a:solidFill>
                <a:latin typeface="Arial Narrow" panose="020B0606020202030204" pitchFamily="34" charset="0"/>
              </a:rPr>
              <a:t>(MK-8742)</a:t>
            </a:r>
          </a:p>
        </p:txBody>
      </p:sp>
      <p:sp>
        <p:nvSpPr>
          <p:cNvPr id="43" name="Round Same Side Corner Rectangle 42"/>
          <p:cNvSpPr/>
          <p:nvPr/>
        </p:nvSpPr>
        <p:spPr>
          <a:xfrm rot="5400000" flipH="1">
            <a:off x="4940468" y="2326484"/>
            <a:ext cx="1719470" cy="2425148"/>
          </a:xfrm>
          <a:prstGeom prst="round2SameRect">
            <a:avLst>
              <a:gd name="adj1" fmla="val 50000"/>
              <a:gd name="adj2" fmla="val 0"/>
            </a:avLst>
          </a:prstGeom>
          <a:gradFill flip="none" rotWithShape="1">
            <a:gsLst>
              <a:gs pos="0">
                <a:srgbClr val="00506C"/>
              </a:gs>
              <a:gs pos="100000">
                <a:srgbClr val="00ACE2">
                  <a:shade val="100000"/>
                  <a:satMod val="115000"/>
                </a:srgbClr>
              </a:gs>
            </a:gsLst>
            <a:lin ang="0" scaled="1"/>
            <a:tileRect/>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83242" y="3092460"/>
            <a:ext cx="1903307" cy="830997"/>
          </a:xfrm>
          <a:prstGeom prst="rect">
            <a:avLst/>
          </a:prstGeom>
        </p:spPr>
        <p:txBody>
          <a:bodyPr wrap="square" anchor="ctr">
            <a:spAutoFit/>
          </a:bodyPr>
          <a:lstStyle/>
          <a:p>
            <a:pPr algn="ctr"/>
            <a:r>
              <a:rPr lang="en-US" sz="2400" b="1" dirty="0">
                <a:solidFill>
                  <a:schemeClr val="bg1"/>
                </a:solidFill>
                <a:latin typeface="Arial Narrow" panose="020B0606020202030204" pitchFamily="34" charset="0"/>
              </a:rPr>
              <a:t>Grazoprevir</a:t>
            </a:r>
          </a:p>
          <a:p>
            <a:pPr algn="ctr"/>
            <a:r>
              <a:rPr lang="en-US" sz="2400" b="1" dirty="0">
                <a:solidFill>
                  <a:schemeClr val="bg1"/>
                </a:solidFill>
                <a:latin typeface="Arial Narrow" panose="020B0606020202030204" pitchFamily="34" charset="0"/>
              </a:rPr>
              <a:t>(MK-5172</a:t>
            </a:r>
            <a:r>
              <a:rPr lang="en-US" sz="2400" b="1" dirty="0" smtClean="0">
                <a:solidFill>
                  <a:schemeClr val="bg1"/>
                </a:solidFill>
                <a:latin typeface="Arial Narrow" panose="020B0606020202030204" pitchFamily="34" charset="0"/>
              </a:rPr>
              <a:t>)</a:t>
            </a:r>
            <a:endParaRPr lang="en-US" sz="2400" b="1" dirty="0">
              <a:solidFill>
                <a:schemeClr val="bg1"/>
              </a:solidFill>
              <a:latin typeface="Arial Narrow" panose="020B0606020202030204" pitchFamily="34" charset="0"/>
            </a:endParaRPr>
          </a:p>
        </p:txBody>
      </p:sp>
      <p:sp>
        <p:nvSpPr>
          <p:cNvPr id="45" name="TextBox 44"/>
          <p:cNvSpPr txBox="1"/>
          <p:nvPr/>
        </p:nvSpPr>
        <p:spPr>
          <a:xfrm>
            <a:off x="4783243" y="1549187"/>
            <a:ext cx="3332057" cy="400110"/>
          </a:xfrm>
          <a:prstGeom prst="rect">
            <a:avLst/>
          </a:prstGeom>
          <a:noFill/>
        </p:spPr>
        <p:txBody>
          <a:bodyPr wrap="square" rtlCol="0">
            <a:spAutoFit/>
          </a:bodyPr>
          <a:lstStyle/>
          <a:p>
            <a:pPr algn="ctr">
              <a:buClr>
                <a:srgbClr val="00ACE2"/>
              </a:buClr>
            </a:pPr>
            <a:r>
              <a:rPr lang="en-US" sz="2000" dirty="0">
                <a:solidFill>
                  <a:srgbClr val="000000"/>
                </a:solidFill>
              </a:rPr>
              <a:t>HCV NS3/4A inhibitor, </a:t>
            </a:r>
            <a:r>
              <a:rPr lang="en-US" sz="2000" dirty="0" smtClean="0">
                <a:solidFill>
                  <a:srgbClr val="000000"/>
                </a:solidFill>
              </a:rPr>
              <a:t>100 mg</a:t>
            </a:r>
          </a:p>
        </p:txBody>
      </p:sp>
      <p:sp>
        <p:nvSpPr>
          <p:cNvPr id="17" name="Rectangle 16"/>
          <p:cNvSpPr/>
          <p:nvPr/>
        </p:nvSpPr>
        <p:spPr>
          <a:xfrm>
            <a:off x="4807454" y="1949297"/>
            <a:ext cx="3307845" cy="62672"/>
          </a:xfrm>
          <a:prstGeom prst="rect">
            <a:avLst/>
          </a:prstGeom>
          <a:solidFill>
            <a:srgbClr val="26D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2987334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design</a:t>
            </a:r>
            <a:endParaRPr lang="en-US" dirty="0"/>
          </a:p>
        </p:txBody>
      </p:sp>
      <p:sp>
        <p:nvSpPr>
          <p:cNvPr id="16" name="Content Placeholder 2"/>
          <p:cNvSpPr txBox="1">
            <a:spLocks/>
          </p:cNvSpPr>
          <p:nvPr/>
        </p:nvSpPr>
        <p:spPr>
          <a:xfrm>
            <a:off x="213556" y="1406218"/>
            <a:ext cx="8672427" cy="150292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anose="020B0604020202020204" pitchFamily="34" charset="0"/>
              <a:buChar char="•"/>
              <a:defRPr sz="2800" kern="1200">
                <a:solidFill>
                  <a:schemeClr val="bg2"/>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US" sz="2000" dirty="0" smtClean="0">
                <a:solidFill>
                  <a:srgbClr val="000000"/>
                </a:solidFill>
              </a:rPr>
              <a:t>Phase 3, randomized, parallel-group, placebo-controlled, double-blind trial</a:t>
            </a:r>
            <a:endParaRPr lang="en-US" sz="1600" dirty="0" smtClean="0">
              <a:solidFill>
                <a:srgbClr val="000000"/>
              </a:solidFill>
            </a:endParaRPr>
          </a:p>
          <a:p>
            <a:pPr>
              <a:spcBef>
                <a:spcPts val="300"/>
              </a:spcBef>
              <a:spcAft>
                <a:spcPts val="300"/>
              </a:spcAft>
            </a:pPr>
            <a:r>
              <a:rPr lang="en-US" sz="2000" dirty="0" smtClean="0">
                <a:solidFill>
                  <a:srgbClr val="000000"/>
                </a:solidFill>
              </a:rPr>
              <a:t>Treatment naïve, GT1, 4, 6; mixed genotypes of 1, 4, and 6 allowed</a:t>
            </a:r>
          </a:p>
          <a:p>
            <a:pPr>
              <a:spcBef>
                <a:spcPts val="300"/>
              </a:spcBef>
              <a:spcAft>
                <a:spcPts val="300"/>
              </a:spcAft>
            </a:pPr>
            <a:r>
              <a:rPr lang="en-US" sz="2000" dirty="0" smtClean="0">
                <a:solidFill>
                  <a:srgbClr val="000000"/>
                </a:solidFill>
              </a:rPr>
              <a:t>On opiate agonist therapy (OAT) for at least 3 months, and consistently kept at least 80% of scheduled appointments while on OAT</a:t>
            </a:r>
            <a:endParaRPr lang="en-US" sz="1600" dirty="0" smtClean="0">
              <a:solidFill>
                <a:srgbClr val="000000"/>
              </a:solidFill>
            </a:endParaRPr>
          </a:p>
          <a:p>
            <a:pPr>
              <a:spcBef>
                <a:spcPts val="300"/>
              </a:spcBef>
              <a:spcAft>
                <a:spcPts val="300"/>
              </a:spcAft>
            </a:pPr>
            <a:r>
              <a:rPr lang="en-US" sz="2000" dirty="0" smtClean="0">
                <a:solidFill>
                  <a:srgbClr val="000000"/>
                </a:solidFill>
              </a:rPr>
              <a:t>Goal of 20% with cirrhosis and may be co-infected with HIV</a:t>
            </a:r>
            <a:endParaRPr lang="en-US" sz="1600" dirty="0">
              <a:solidFill>
                <a:srgbClr val="000000"/>
              </a:solidFill>
            </a:endParaRPr>
          </a:p>
        </p:txBody>
      </p:sp>
      <p:grpSp>
        <p:nvGrpSpPr>
          <p:cNvPr id="17" name="Group 16"/>
          <p:cNvGrpSpPr/>
          <p:nvPr/>
        </p:nvGrpSpPr>
        <p:grpSpPr>
          <a:xfrm>
            <a:off x="213557" y="3621276"/>
            <a:ext cx="8672426" cy="2242515"/>
            <a:chOff x="286603" y="3175702"/>
            <a:chExt cx="8672426" cy="2242515"/>
          </a:xfrm>
        </p:grpSpPr>
        <p:sp>
          <p:nvSpPr>
            <p:cNvPr id="18" name="TextBox 17"/>
            <p:cNvSpPr txBox="1"/>
            <p:nvPr/>
          </p:nvSpPr>
          <p:spPr>
            <a:xfrm>
              <a:off x="8044629" y="5014607"/>
              <a:ext cx="914400" cy="400110"/>
            </a:xfrm>
            <a:prstGeom prst="rect">
              <a:avLst/>
            </a:prstGeom>
            <a:noFill/>
          </p:spPr>
          <p:txBody>
            <a:bodyPr wrap="square" rtlCol="0">
              <a:spAutoFit/>
            </a:bodyPr>
            <a:lstStyle/>
            <a:p>
              <a:pPr algn="ctr">
                <a:defRPr/>
              </a:pPr>
              <a:r>
                <a:rPr lang="en-US" sz="2000" b="1" kern="0" dirty="0" smtClean="0">
                  <a:solidFill>
                    <a:prstClr val="black"/>
                  </a:solidFill>
                </a:rPr>
                <a:t>W52</a:t>
              </a:r>
            </a:p>
          </p:txBody>
        </p:sp>
        <p:grpSp>
          <p:nvGrpSpPr>
            <p:cNvPr id="19" name="Group 18"/>
            <p:cNvGrpSpPr/>
            <p:nvPr/>
          </p:nvGrpSpPr>
          <p:grpSpPr>
            <a:xfrm>
              <a:off x="286603" y="3175702"/>
              <a:ext cx="8215226" cy="2242515"/>
              <a:chOff x="286603" y="3175702"/>
              <a:chExt cx="8215226" cy="2242515"/>
            </a:xfrm>
          </p:grpSpPr>
          <p:cxnSp>
            <p:nvCxnSpPr>
              <p:cNvPr id="20" name="Straight Arrow Connector 19"/>
              <p:cNvCxnSpPr/>
              <p:nvPr/>
            </p:nvCxnSpPr>
            <p:spPr>
              <a:xfrm>
                <a:off x="7983640" y="4903644"/>
                <a:ext cx="518189" cy="361"/>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805223" y="3258608"/>
                <a:ext cx="1850040" cy="611010"/>
              </a:xfrm>
              <a:prstGeom prst="roundRect">
                <a:avLst/>
              </a:prstGeom>
              <a:solidFill>
                <a:srgbClr val="FF9900"/>
              </a:solidFill>
              <a:ln w="25400" cap="flat" cmpd="sng" algn="ctr">
                <a:solidFill>
                  <a:srgbClr val="000000"/>
                </a:solidFill>
                <a:prstDash val="solid"/>
              </a:ln>
              <a:effectLst/>
            </p:spPr>
            <p:txBody>
              <a:bodyPr rtlCol="0" anchor="ctr"/>
              <a:lstStyle/>
              <a:p>
                <a:pPr algn="ctr">
                  <a:defRPr/>
                </a:pPr>
                <a:r>
                  <a:rPr lang="en-US" sz="2000" b="1" kern="0" dirty="0" smtClean="0">
                    <a:solidFill>
                      <a:srgbClr val="000714"/>
                    </a:solidFill>
                  </a:rPr>
                  <a:t>EBR / GZR, </a:t>
                </a:r>
              </a:p>
              <a:p>
                <a:pPr algn="ctr">
                  <a:defRPr/>
                </a:pPr>
                <a:r>
                  <a:rPr lang="en-US" sz="2000" b="1" kern="0" dirty="0" smtClean="0">
                    <a:solidFill>
                      <a:srgbClr val="000000"/>
                    </a:solidFill>
                  </a:rPr>
                  <a:t>n = 201</a:t>
                </a:r>
              </a:p>
            </p:txBody>
          </p:sp>
          <p:cxnSp>
            <p:nvCxnSpPr>
              <p:cNvPr id="22" name="Straight Arrow Connector 21"/>
              <p:cNvCxnSpPr>
                <a:stCxn id="43" idx="3"/>
              </p:cNvCxnSpPr>
              <p:nvPr/>
            </p:nvCxnSpPr>
            <p:spPr>
              <a:xfrm flipV="1">
                <a:off x="6683371" y="4327524"/>
                <a:ext cx="1818458" cy="25860"/>
              </a:xfrm>
              <a:prstGeom prst="straightConnector1">
                <a:avLst/>
              </a:prstGeom>
              <a:noFill/>
              <a:ln w="9525" cap="flat" cmpd="sng" algn="ctr">
                <a:solidFill>
                  <a:srgbClr val="21368B"/>
                </a:solidFill>
                <a:prstDash val="dash"/>
                <a:tailEnd type="triangle"/>
              </a:ln>
              <a:effectLst/>
            </p:spPr>
          </p:cxnSp>
          <p:sp>
            <p:nvSpPr>
              <p:cNvPr id="23" name="TextBox 22"/>
              <p:cNvSpPr txBox="1"/>
              <p:nvPr/>
            </p:nvSpPr>
            <p:spPr>
              <a:xfrm>
                <a:off x="7187979" y="5014607"/>
                <a:ext cx="914400" cy="400110"/>
              </a:xfrm>
              <a:prstGeom prst="rect">
                <a:avLst/>
              </a:prstGeom>
              <a:noFill/>
            </p:spPr>
            <p:txBody>
              <a:bodyPr wrap="square" rtlCol="0">
                <a:spAutoFit/>
              </a:bodyPr>
              <a:lstStyle/>
              <a:p>
                <a:pPr algn="ctr">
                  <a:defRPr/>
                </a:pPr>
                <a:r>
                  <a:rPr lang="en-US" sz="2000" b="1" kern="0" dirty="0" smtClean="0">
                    <a:solidFill>
                      <a:prstClr val="black"/>
                    </a:solidFill>
                  </a:rPr>
                  <a:t>W36</a:t>
                </a:r>
              </a:p>
            </p:txBody>
          </p:sp>
          <p:sp>
            <p:nvSpPr>
              <p:cNvPr id="24" name="TextBox 23"/>
              <p:cNvSpPr txBox="1"/>
              <p:nvPr/>
            </p:nvSpPr>
            <p:spPr>
              <a:xfrm>
                <a:off x="1577615" y="5014607"/>
                <a:ext cx="609600" cy="400110"/>
              </a:xfrm>
              <a:prstGeom prst="rect">
                <a:avLst/>
              </a:prstGeom>
              <a:noFill/>
            </p:spPr>
            <p:txBody>
              <a:bodyPr wrap="square" rtlCol="0">
                <a:spAutoFit/>
              </a:bodyPr>
              <a:lstStyle/>
              <a:p>
                <a:pPr algn="ctr">
                  <a:defRPr/>
                </a:pPr>
                <a:r>
                  <a:rPr lang="en-US" sz="2000" b="1" kern="0" dirty="0" smtClean="0">
                    <a:solidFill>
                      <a:prstClr val="black"/>
                    </a:solidFill>
                  </a:rPr>
                  <a:t>D1</a:t>
                </a:r>
              </a:p>
            </p:txBody>
          </p:sp>
          <p:sp>
            <p:nvSpPr>
              <p:cNvPr id="25" name="TextBox 24"/>
              <p:cNvSpPr txBox="1"/>
              <p:nvPr/>
            </p:nvSpPr>
            <p:spPr>
              <a:xfrm>
                <a:off x="1952104" y="5014607"/>
                <a:ext cx="914400" cy="400110"/>
              </a:xfrm>
              <a:prstGeom prst="rect">
                <a:avLst/>
              </a:prstGeom>
              <a:noFill/>
            </p:spPr>
            <p:txBody>
              <a:bodyPr wrap="square" rtlCol="0">
                <a:spAutoFit/>
              </a:bodyPr>
              <a:lstStyle/>
              <a:p>
                <a:pPr algn="ctr">
                  <a:defRPr/>
                </a:pPr>
                <a:r>
                  <a:rPr lang="en-US" sz="2000" b="1" kern="0" dirty="0" smtClean="0">
                    <a:solidFill>
                      <a:prstClr val="black"/>
                    </a:solidFill>
                  </a:rPr>
                  <a:t>W4</a:t>
                </a:r>
              </a:p>
            </p:txBody>
          </p:sp>
          <p:cxnSp>
            <p:nvCxnSpPr>
              <p:cNvPr id="26" name="Straight Connector 25"/>
              <p:cNvCxnSpPr/>
              <p:nvPr/>
            </p:nvCxnSpPr>
            <p:spPr>
              <a:xfrm>
                <a:off x="1844012" y="4880682"/>
                <a:ext cx="0" cy="190500"/>
              </a:xfrm>
              <a:prstGeom prst="line">
                <a:avLst/>
              </a:prstGeom>
              <a:noFill/>
              <a:ln w="28575" cap="flat" cmpd="sng" algn="ctr">
                <a:solidFill>
                  <a:srgbClr val="000000"/>
                </a:solidFill>
                <a:prstDash val="solid"/>
              </a:ln>
              <a:effectLst/>
            </p:spPr>
          </p:cxnSp>
          <p:sp>
            <p:nvSpPr>
              <p:cNvPr id="27" name="TextBox 26"/>
              <p:cNvSpPr txBox="1"/>
              <p:nvPr/>
            </p:nvSpPr>
            <p:spPr>
              <a:xfrm>
                <a:off x="3220777" y="5014607"/>
                <a:ext cx="914400" cy="400110"/>
              </a:xfrm>
              <a:prstGeom prst="rect">
                <a:avLst/>
              </a:prstGeom>
              <a:noFill/>
            </p:spPr>
            <p:txBody>
              <a:bodyPr wrap="square" rtlCol="0">
                <a:spAutoFit/>
              </a:bodyPr>
              <a:lstStyle/>
              <a:p>
                <a:pPr algn="ctr">
                  <a:defRPr/>
                </a:pPr>
                <a:r>
                  <a:rPr lang="en-US" sz="2000" b="1" kern="0" dirty="0" smtClean="0">
                    <a:solidFill>
                      <a:prstClr val="black"/>
                    </a:solidFill>
                  </a:rPr>
                  <a:t>W12</a:t>
                </a:r>
              </a:p>
            </p:txBody>
          </p:sp>
          <p:sp>
            <p:nvSpPr>
              <p:cNvPr id="28" name="TextBox 27"/>
              <p:cNvSpPr txBox="1"/>
              <p:nvPr/>
            </p:nvSpPr>
            <p:spPr>
              <a:xfrm>
                <a:off x="6317582" y="5018107"/>
                <a:ext cx="731578" cy="400110"/>
              </a:xfrm>
              <a:prstGeom prst="rect">
                <a:avLst/>
              </a:prstGeom>
              <a:noFill/>
            </p:spPr>
            <p:txBody>
              <a:bodyPr wrap="square" rtlCol="0">
                <a:spAutoFit/>
              </a:bodyPr>
              <a:lstStyle/>
              <a:p>
                <a:pPr algn="ctr">
                  <a:defRPr/>
                </a:pPr>
                <a:r>
                  <a:rPr lang="en-US" sz="2000" b="1" kern="0" dirty="0" smtClean="0">
                    <a:solidFill>
                      <a:prstClr val="black"/>
                    </a:solidFill>
                  </a:rPr>
                  <a:t>W28</a:t>
                </a:r>
              </a:p>
            </p:txBody>
          </p:sp>
          <p:sp>
            <p:nvSpPr>
              <p:cNvPr id="29" name="TextBox 28"/>
              <p:cNvSpPr txBox="1"/>
              <p:nvPr/>
            </p:nvSpPr>
            <p:spPr>
              <a:xfrm>
                <a:off x="5350709" y="5018107"/>
                <a:ext cx="788932" cy="400110"/>
              </a:xfrm>
              <a:prstGeom prst="rect">
                <a:avLst/>
              </a:prstGeom>
              <a:noFill/>
            </p:spPr>
            <p:txBody>
              <a:bodyPr wrap="square" rtlCol="0">
                <a:spAutoFit/>
              </a:bodyPr>
              <a:lstStyle/>
              <a:p>
                <a:pPr algn="ctr">
                  <a:defRPr/>
                </a:pPr>
                <a:r>
                  <a:rPr lang="en-US" sz="2000" b="1" kern="0" dirty="0" smtClean="0">
                    <a:solidFill>
                      <a:prstClr val="black"/>
                    </a:solidFill>
                  </a:rPr>
                  <a:t>W22</a:t>
                </a:r>
              </a:p>
            </p:txBody>
          </p:sp>
          <p:cxnSp>
            <p:nvCxnSpPr>
              <p:cNvPr id="30" name="Straight Connector 29"/>
              <p:cNvCxnSpPr/>
              <p:nvPr/>
            </p:nvCxnSpPr>
            <p:spPr>
              <a:xfrm>
                <a:off x="4831846" y="4870957"/>
                <a:ext cx="0" cy="190500"/>
              </a:xfrm>
              <a:prstGeom prst="line">
                <a:avLst/>
              </a:prstGeom>
              <a:noFill/>
              <a:ln w="28575" cap="flat" cmpd="sng" algn="ctr">
                <a:solidFill>
                  <a:srgbClr val="000000"/>
                </a:solidFill>
                <a:prstDash val="solid"/>
              </a:ln>
              <a:effectLst/>
            </p:spPr>
          </p:cxnSp>
          <p:cxnSp>
            <p:nvCxnSpPr>
              <p:cNvPr id="31" name="Straight Connector 30"/>
              <p:cNvCxnSpPr/>
              <p:nvPr/>
            </p:nvCxnSpPr>
            <p:spPr>
              <a:xfrm>
                <a:off x="2409304" y="4880682"/>
                <a:ext cx="0" cy="190500"/>
              </a:xfrm>
              <a:prstGeom prst="line">
                <a:avLst/>
              </a:prstGeom>
              <a:noFill/>
              <a:ln w="28575" cap="flat" cmpd="sng" algn="ctr">
                <a:solidFill>
                  <a:srgbClr val="000000"/>
                </a:solidFill>
                <a:prstDash val="solid"/>
              </a:ln>
              <a:effectLst/>
            </p:spPr>
          </p:cxnSp>
          <p:cxnSp>
            <p:nvCxnSpPr>
              <p:cNvPr id="32" name="Straight Connector 31"/>
              <p:cNvCxnSpPr/>
              <p:nvPr/>
            </p:nvCxnSpPr>
            <p:spPr>
              <a:xfrm>
                <a:off x="3655263" y="4880682"/>
                <a:ext cx="0" cy="190500"/>
              </a:xfrm>
              <a:prstGeom prst="line">
                <a:avLst/>
              </a:prstGeom>
              <a:noFill/>
              <a:ln w="28575" cap="flat" cmpd="sng" algn="ctr">
                <a:solidFill>
                  <a:srgbClr val="000000"/>
                </a:solidFill>
                <a:prstDash val="solid"/>
              </a:ln>
              <a:effectLst/>
            </p:spPr>
          </p:cxnSp>
          <p:sp>
            <p:nvSpPr>
              <p:cNvPr id="33" name="TextBox 32"/>
              <p:cNvSpPr txBox="1"/>
              <p:nvPr/>
            </p:nvSpPr>
            <p:spPr>
              <a:xfrm>
                <a:off x="4332514" y="5014607"/>
                <a:ext cx="914400" cy="400110"/>
              </a:xfrm>
              <a:prstGeom prst="rect">
                <a:avLst/>
              </a:prstGeom>
              <a:noFill/>
            </p:spPr>
            <p:txBody>
              <a:bodyPr wrap="square" rtlCol="0">
                <a:spAutoFit/>
              </a:bodyPr>
              <a:lstStyle/>
              <a:p>
                <a:pPr algn="ctr">
                  <a:defRPr/>
                </a:pPr>
                <a:r>
                  <a:rPr lang="en-US" sz="2000" b="1" kern="0" dirty="0" smtClean="0">
                    <a:solidFill>
                      <a:prstClr val="black"/>
                    </a:solidFill>
                  </a:rPr>
                  <a:t>W16</a:t>
                </a:r>
              </a:p>
            </p:txBody>
          </p:sp>
          <p:cxnSp>
            <p:nvCxnSpPr>
              <p:cNvPr id="34" name="Straight Connector 33"/>
              <p:cNvCxnSpPr/>
              <p:nvPr/>
            </p:nvCxnSpPr>
            <p:spPr>
              <a:xfrm>
                <a:off x="5758351" y="4880682"/>
                <a:ext cx="0" cy="190500"/>
              </a:xfrm>
              <a:prstGeom prst="line">
                <a:avLst/>
              </a:prstGeom>
              <a:noFill/>
              <a:ln w="28575" cap="flat" cmpd="sng" algn="ctr">
                <a:solidFill>
                  <a:srgbClr val="000000"/>
                </a:solidFill>
                <a:prstDash val="solid"/>
              </a:ln>
              <a:effectLst/>
            </p:spPr>
          </p:cxnSp>
          <p:cxnSp>
            <p:nvCxnSpPr>
              <p:cNvPr id="35" name="Straight Connector 34"/>
              <p:cNvCxnSpPr/>
              <p:nvPr/>
            </p:nvCxnSpPr>
            <p:spPr>
              <a:xfrm>
                <a:off x="6684014" y="4898044"/>
                <a:ext cx="0" cy="190500"/>
              </a:xfrm>
              <a:prstGeom prst="line">
                <a:avLst/>
              </a:prstGeom>
              <a:noFill/>
              <a:ln w="28575" cap="flat" cmpd="sng" algn="ctr">
                <a:solidFill>
                  <a:srgbClr val="000000"/>
                </a:solidFill>
                <a:prstDash val="solid"/>
              </a:ln>
              <a:effectLst/>
            </p:spPr>
          </p:cxnSp>
          <p:cxnSp>
            <p:nvCxnSpPr>
              <p:cNvPr id="36" name="Straight Connector 35"/>
              <p:cNvCxnSpPr/>
              <p:nvPr/>
            </p:nvCxnSpPr>
            <p:spPr>
              <a:xfrm>
                <a:off x="8501829" y="4870957"/>
                <a:ext cx="0" cy="190500"/>
              </a:xfrm>
              <a:prstGeom prst="line">
                <a:avLst/>
              </a:prstGeom>
              <a:noFill/>
              <a:ln w="28575" cap="flat" cmpd="sng" algn="ctr">
                <a:solidFill>
                  <a:srgbClr val="000000"/>
                </a:solidFill>
                <a:prstDash val="solid"/>
              </a:ln>
              <a:effectLst/>
            </p:spPr>
          </p:cxnSp>
          <p:cxnSp>
            <p:nvCxnSpPr>
              <p:cNvPr id="37" name="Straight Connector 36"/>
              <p:cNvCxnSpPr/>
              <p:nvPr/>
            </p:nvCxnSpPr>
            <p:spPr>
              <a:xfrm flipV="1">
                <a:off x="1844012" y="4880682"/>
                <a:ext cx="6657817" cy="104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55263" y="3258607"/>
                <a:ext cx="1178067" cy="611011"/>
              </a:xfrm>
              <a:prstGeom prst="roundRect">
                <a:avLst/>
              </a:prstGeom>
              <a:solidFill>
                <a:schemeClr val="bg1">
                  <a:lumMod val="85000"/>
                </a:schemeClr>
              </a:solidFill>
              <a:ln w="25400" cap="flat" cmpd="sng" algn="ctr">
                <a:solidFill>
                  <a:srgbClr val="000000"/>
                </a:solidFill>
                <a:prstDash val="solid"/>
              </a:ln>
              <a:effectLst/>
            </p:spPr>
            <p:txBody>
              <a:bodyPr rtlCol="0" anchor="ctr"/>
              <a:lstStyle/>
              <a:p>
                <a:pPr algn="ctr">
                  <a:defRPr/>
                </a:pPr>
                <a:r>
                  <a:rPr lang="en-US" sz="2000" b="1" kern="0" dirty="0" smtClean="0">
                    <a:solidFill>
                      <a:srgbClr val="000714"/>
                    </a:solidFill>
                  </a:rPr>
                  <a:t>Un-blinding</a:t>
                </a:r>
                <a:endParaRPr lang="en-US" sz="2000" b="1" kern="0" dirty="0" smtClean="0">
                  <a:solidFill>
                    <a:srgbClr val="000000"/>
                  </a:solidFill>
                </a:endParaRPr>
              </a:p>
            </p:txBody>
          </p:sp>
          <p:sp>
            <p:nvSpPr>
              <p:cNvPr id="39" name="TextBox 38"/>
              <p:cNvSpPr txBox="1"/>
              <p:nvPr/>
            </p:nvSpPr>
            <p:spPr>
              <a:xfrm>
                <a:off x="4958998" y="3175702"/>
                <a:ext cx="2361287" cy="369332"/>
              </a:xfrm>
              <a:prstGeom prst="rect">
                <a:avLst/>
              </a:prstGeom>
              <a:noFill/>
            </p:spPr>
            <p:txBody>
              <a:bodyPr wrap="none" rtlCol="0">
                <a:spAutoFit/>
              </a:bodyPr>
              <a:lstStyle/>
              <a:p>
                <a:r>
                  <a:rPr lang="en-US" dirty="0" smtClean="0">
                    <a:solidFill>
                      <a:srgbClr val="000000"/>
                    </a:solidFill>
                  </a:rPr>
                  <a:t>Follow-up for 24 weeks</a:t>
                </a:r>
                <a:endParaRPr lang="en-US" dirty="0">
                  <a:solidFill>
                    <a:srgbClr val="000000"/>
                  </a:solidFill>
                </a:endParaRPr>
              </a:p>
            </p:txBody>
          </p:sp>
          <p:sp>
            <p:nvSpPr>
              <p:cNvPr id="40" name="Rounded Rectangle 39"/>
              <p:cNvSpPr/>
              <p:nvPr/>
            </p:nvSpPr>
            <p:spPr>
              <a:xfrm>
                <a:off x="3677977" y="4042141"/>
                <a:ext cx="1155354" cy="611010"/>
              </a:xfrm>
              <a:prstGeom prst="roundRect">
                <a:avLst/>
              </a:prstGeom>
              <a:solidFill>
                <a:schemeClr val="bg1">
                  <a:lumMod val="85000"/>
                </a:schemeClr>
              </a:solidFill>
              <a:ln w="25400" cap="flat" cmpd="sng" algn="ctr">
                <a:solidFill>
                  <a:srgbClr val="000000"/>
                </a:solidFill>
                <a:prstDash val="solid"/>
              </a:ln>
              <a:effectLst/>
            </p:spPr>
            <p:txBody>
              <a:bodyPr rtlCol="0" anchor="ctr"/>
              <a:lstStyle/>
              <a:p>
                <a:pPr algn="ctr">
                  <a:defRPr/>
                </a:pPr>
                <a:r>
                  <a:rPr lang="en-US" sz="2000" b="1" kern="0" dirty="0" smtClean="0">
                    <a:solidFill>
                      <a:srgbClr val="000714"/>
                    </a:solidFill>
                  </a:rPr>
                  <a:t>Un-blinding</a:t>
                </a:r>
                <a:endParaRPr lang="en-US" sz="2000" b="1" kern="0" dirty="0" smtClean="0">
                  <a:solidFill>
                    <a:srgbClr val="000000"/>
                  </a:solidFill>
                </a:endParaRPr>
              </a:p>
            </p:txBody>
          </p:sp>
          <p:sp>
            <p:nvSpPr>
              <p:cNvPr id="41" name="TextBox 40"/>
              <p:cNvSpPr txBox="1"/>
              <p:nvPr/>
            </p:nvSpPr>
            <p:spPr>
              <a:xfrm>
                <a:off x="286603" y="3258608"/>
                <a:ext cx="1498802" cy="584775"/>
              </a:xfrm>
              <a:prstGeom prst="rect">
                <a:avLst/>
              </a:prstGeom>
              <a:noFill/>
            </p:spPr>
            <p:txBody>
              <a:bodyPr wrap="square" rtlCol="0">
                <a:spAutoFit/>
              </a:bodyPr>
              <a:lstStyle/>
              <a:p>
                <a:pPr algn="ctr"/>
                <a:r>
                  <a:rPr lang="en-US" sz="1600" dirty="0" smtClean="0">
                    <a:solidFill>
                      <a:srgbClr val="000000"/>
                    </a:solidFill>
                  </a:rPr>
                  <a:t>Immediate Treatment Arm</a:t>
                </a:r>
                <a:endParaRPr lang="en-US" sz="1600" dirty="0">
                  <a:solidFill>
                    <a:srgbClr val="000000"/>
                  </a:solidFill>
                </a:endParaRPr>
              </a:p>
            </p:txBody>
          </p:sp>
          <p:sp>
            <p:nvSpPr>
              <p:cNvPr id="42" name="TextBox 41"/>
              <p:cNvSpPr txBox="1"/>
              <p:nvPr/>
            </p:nvSpPr>
            <p:spPr>
              <a:xfrm>
                <a:off x="286603" y="4074889"/>
                <a:ext cx="1498802" cy="584775"/>
              </a:xfrm>
              <a:prstGeom prst="rect">
                <a:avLst/>
              </a:prstGeom>
              <a:noFill/>
            </p:spPr>
            <p:txBody>
              <a:bodyPr wrap="square" rtlCol="0">
                <a:spAutoFit/>
              </a:bodyPr>
              <a:lstStyle/>
              <a:p>
                <a:pPr algn="ctr"/>
                <a:r>
                  <a:rPr lang="en-US" sz="1600" dirty="0" smtClean="0">
                    <a:solidFill>
                      <a:srgbClr val="000000"/>
                    </a:solidFill>
                  </a:rPr>
                  <a:t>Deferred Treatment Arm</a:t>
                </a:r>
                <a:endParaRPr lang="en-US" sz="1600" dirty="0">
                  <a:solidFill>
                    <a:srgbClr val="000000"/>
                  </a:solidFill>
                </a:endParaRPr>
              </a:p>
            </p:txBody>
          </p:sp>
          <p:sp>
            <p:nvSpPr>
              <p:cNvPr id="43" name="Rounded Rectangle 42"/>
              <p:cNvSpPr/>
              <p:nvPr/>
            </p:nvSpPr>
            <p:spPr>
              <a:xfrm>
                <a:off x="4833331" y="4047104"/>
                <a:ext cx="1850040" cy="612559"/>
              </a:xfrm>
              <a:prstGeom prst="roundRect">
                <a:avLst/>
              </a:prstGeom>
              <a:solidFill>
                <a:srgbClr val="FF9900"/>
              </a:solidFill>
              <a:ln w="25400" cap="flat" cmpd="sng" algn="ctr">
                <a:solidFill>
                  <a:srgbClr val="000000"/>
                </a:solidFill>
                <a:prstDash val="solid"/>
              </a:ln>
              <a:effectLst/>
            </p:spPr>
            <p:txBody>
              <a:bodyPr rtlCol="0" anchor="ctr"/>
              <a:lstStyle/>
              <a:p>
                <a:pPr algn="ctr">
                  <a:defRPr/>
                </a:pPr>
                <a:r>
                  <a:rPr lang="en-US" sz="2000" b="1" kern="0" dirty="0" smtClean="0">
                    <a:solidFill>
                      <a:srgbClr val="000714"/>
                    </a:solidFill>
                  </a:rPr>
                  <a:t>EBR / GZR</a:t>
                </a:r>
              </a:p>
            </p:txBody>
          </p:sp>
          <p:sp>
            <p:nvSpPr>
              <p:cNvPr id="44" name="TextBox 43"/>
              <p:cNvSpPr txBox="1"/>
              <p:nvPr/>
            </p:nvSpPr>
            <p:spPr>
              <a:xfrm>
                <a:off x="2561704" y="5018107"/>
                <a:ext cx="914400" cy="400110"/>
              </a:xfrm>
              <a:prstGeom prst="rect">
                <a:avLst/>
              </a:prstGeom>
              <a:noFill/>
            </p:spPr>
            <p:txBody>
              <a:bodyPr wrap="square" rtlCol="0">
                <a:spAutoFit/>
              </a:bodyPr>
              <a:lstStyle/>
              <a:p>
                <a:pPr algn="ctr">
                  <a:defRPr/>
                </a:pPr>
                <a:r>
                  <a:rPr lang="en-US" sz="2000" b="1" kern="0" dirty="0" smtClean="0">
                    <a:solidFill>
                      <a:prstClr val="black"/>
                    </a:solidFill>
                  </a:rPr>
                  <a:t>W8</a:t>
                </a:r>
              </a:p>
            </p:txBody>
          </p:sp>
          <p:cxnSp>
            <p:nvCxnSpPr>
              <p:cNvPr id="45" name="Straight Connector 44"/>
              <p:cNvCxnSpPr/>
              <p:nvPr/>
            </p:nvCxnSpPr>
            <p:spPr>
              <a:xfrm>
                <a:off x="3033351" y="4880682"/>
                <a:ext cx="0" cy="190500"/>
              </a:xfrm>
              <a:prstGeom prst="line">
                <a:avLst/>
              </a:prstGeom>
              <a:noFill/>
              <a:ln w="28575" cap="flat" cmpd="sng" algn="ctr">
                <a:solidFill>
                  <a:srgbClr val="000000"/>
                </a:solidFill>
                <a:prstDash val="solid"/>
              </a:ln>
              <a:effectLst/>
            </p:spPr>
          </p:cxnSp>
          <p:cxnSp>
            <p:nvCxnSpPr>
              <p:cNvPr id="46" name="Straight Arrow Connector 45"/>
              <p:cNvCxnSpPr>
                <a:stCxn id="38" idx="1"/>
              </p:cNvCxnSpPr>
              <p:nvPr/>
            </p:nvCxnSpPr>
            <p:spPr>
              <a:xfrm flipV="1">
                <a:off x="3655263" y="3546499"/>
                <a:ext cx="3989916" cy="17614"/>
              </a:xfrm>
              <a:prstGeom prst="straightConnector1">
                <a:avLst/>
              </a:prstGeom>
              <a:noFill/>
              <a:ln w="9525" cap="flat" cmpd="sng" algn="ctr">
                <a:solidFill>
                  <a:srgbClr val="21368B"/>
                </a:solidFill>
                <a:prstDash val="dash"/>
                <a:tailEnd type="triangle"/>
              </a:ln>
              <a:effectLst/>
            </p:spPr>
          </p:cxnSp>
          <p:cxnSp>
            <p:nvCxnSpPr>
              <p:cNvPr id="47" name="Straight Connector 46"/>
              <p:cNvCxnSpPr/>
              <p:nvPr/>
            </p:nvCxnSpPr>
            <p:spPr>
              <a:xfrm>
                <a:off x="7656250" y="4885914"/>
                <a:ext cx="0" cy="190500"/>
              </a:xfrm>
              <a:prstGeom prst="line">
                <a:avLst/>
              </a:prstGeom>
              <a:noFill/>
              <a:ln w="28575" cap="flat" cmpd="sng" algn="ctr">
                <a:solidFill>
                  <a:srgbClr val="000000"/>
                </a:solidFill>
                <a:prstDash val="solid"/>
              </a:ln>
              <a:effectLst/>
            </p:spPr>
          </p:cxnSp>
          <p:sp>
            <p:nvSpPr>
              <p:cNvPr id="48" name="TextBox 47"/>
              <p:cNvSpPr txBox="1"/>
              <p:nvPr/>
            </p:nvSpPr>
            <p:spPr>
              <a:xfrm>
                <a:off x="6903661" y="4022018"/>
                <a:ext cx="1377878" cy="646331"/>
              </a:xfrm>
              <a:prstGeom prst="rect">
                <a:avLst/>
              </a:prstGeom>
              <a:noFill/>
            </p:spPr>
            <p:txBody>
              <a:bodyPr wrap="none" rtlCol="0">
                <a:spAutoFit/>
              </a:bodyPr>
              <a:lstStyle/>
              <a:p>
                <a:pPr algn="ctr"/>
                <a:r>
                  <a:rPr lang="en-US" dirty="0" smtClean="0">
                    <a:solidFill>
                      <a:srgbClr val="000000"/>
                    </a:solidFill>
                  </a:rPr>
                  <a:t>Follow-up </a:t>
                </a:r>
              </a:p>
              <a:p>
                <a:pPr algn="ctr"/>
                <a:r>
                  <a:rPr lang="en-US" dirty="0" smtClean="0">
                    <a:solidFill>
                      <a:srgbClr val="000000"/>
                    </a:solidFill>
                  </a:rPr>
                  <a:t>for 24 weeks</a:t>
                </a:r>
                <a:endParaRPr lang="en-US" dirty="0">
                  <a:solidFill>
                    <a:srgbClr val="000000"/>
                  </a:solidFill>
                </a:endParaRPr>
              </a:p>
            </p:txBody>
          </p:sp>
          <p:sp>
            <p:nvSpPr>
              <p:cNvPr id="49" name="Rounded Rectangle 48"/>
              <p:cNvSpPr/>
              <p:nvPr/>
            </p:nvSpPr>
            <p:spPr>
              <a:xfrm>
                <a:off x="1805224" y="4047105"/>
                <a:ext cx="1850039" cy="601082"/>
              </a:xfrm>
              <a:prstGeom prst="roundRect">
                <a:avLst/>
              </a:prstGeom>
              <a:solidFill>
                <a:srgbClr val="21368B"/>
              </a:solidFill>
              <a:ln w="25400" cap="flat" cmpd="sng" algn="ctr">
                <a:solidFill>
                  <a:srgbClr val="000000"/>
                </a:solidFill>
                <a:prstDash val="solid"/>
              </a:ln>
              <a:effectLst/>
            </p:spPr>
            <p:txBody>
              <a:bodyPr rtlCol="0" anchor="ctr"/>
              <a:lstStyle/>
              <a:p>
                <a:pPr algn="ctr">
                  <a:defRPr/>
                </a:pPr>
                <a:r>
                  <a:rPr lang="en-US" sz="2000" b="1" kern="0" dirty="0" smtClean="0">
                    <a:solidFill>
                      <a:srgbClr val="F8F8F8"/>
                    </a:solidFill>
                  </a:rPr>
                  <a:t>Placebo,</a:t>
                </a:r>
              </a:p>
              <a:p>
                <a:pPr algn="ctr">
                  <a:defRPr/>
                </a:pPr>
                <a:r>
                  <a:rPr lang="en-US" sz="2000" b="1" kern="0" dirty="0" smtClean="0">
                    <a:solidFill>
                      <a:srgbClr val="F8F8F8"/>
                    </a:solidFill>
                  </a:rPr>
                  <a:t>n = 100</a:t>
                </a:r>
              </a:p>
            </p:txBody>
          </p:sp>
        </p:grpSp>
      </p:grpSp>
    </p:spTree>
    <p:extLst>
      <p:ext uri="{BB962C8B-B14F-4D97-AF65-F5344CB8AC3E}">
        <p14:creationId xmlns:p14="http://schemas.microsoft.com/office/powerpoint/2010/main" val="4022050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analyses</a:t>
            </a:r>
            <a:endParaRPr lang="en-US" dirty="0"/>
          </a:p>
        </p:txBody>
      </p:sp>
      <p:sp>
        <p:nvSpPr>
          <p:cNvPr id="4" name="Content Placeholder 25"/>
          <p:cNvSpPr txBox="1">
            <a:spLocks/>
          </p:cNvSpPr>
          <p:nvPr/>
        </p:nvSpPr>
        <p:spPr>
          <a:xfrm>
            <a:off x="218364" y="1185082"/>
            <a:ext cx="8559876" cy="472803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anose="020B0604020202020204" pitchFamily="34" charset="0"/>
              <a:buChar char="•"/>
              <a:defRPr sz="2800" kern="1200">
                <a:solidFill>
                  <a:schemeClr val="bg2"/>
                </a:solidFill>
                <a:latin typeface="+mn-lt"/>
                <a:ea typeface="+mn-ea"/>
                <a:cs typeface="+mn-cs"/>
              </a:defRPr>
            </a:lvl1pPr>
            <a:lvl2pPr marL="742950" indent="-285750" algn="l" defTabSz="914400" rtl="0" eaLnBrk="1" latinLnBrk="0" hangingPunct="1">
              <a:spcBef>
                <a:spcPts val="6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NZ" sz="2000" dirty="0" smtClean="0">
                <a:solidFill>
                  <a:srgbClr val="000000"/>
                </a:solidFill>
              </a:rPr>
              <a:t>Endpoints</a:t>
            </a:r>
          </a:p>
          <a:p>
            <a:pPr lvl="1">
              <a:spcBef>
                <a:spcPts val="0"/>
              </a:spcBef>
              <a:spcAft>
                <a:spcPts val="300"/>
              </a:spcAft>
            </a:pPr>
            <a:r>
              <a:rPr lang="en-NZ" sz="2000" dirty="0" smtClean="0">
                <a:solidFill>
                  <a:srgbClr val="000000"/>
                </a:solidFill>
              </a:rPr>
              <a:t>Primary endpoint: SVR12 (HCV RNA &lt;15 IU/mL*)</a:t>
            </a:r>
          </a:p>
          <a:p>
            <a:pPr lvl="1">
              <a:spcBef>
                <a:spcPts val="0"/>
              </a:spcBef>
              <a:spcAft>
                <a:spcPts val="300"/>
              </a:spcAft>
            </a:pPr>
            <a:r>
              <a:rPr lang="en-NZ" sz="2000" dirty="0" smtClean="0">
                <a:solidFill>
                  <a:srgbClr val="000000"/>
                </a:solidFill>
              </a:rPr>
              <a:t>Secondary endpoint: </a:t>
            </a:r>
            <a:r>
              <a:rPr lang="en-NZ" sz="2000" dirty="0">
                <a:solidFill>
                  <a:srgbClr val="000000"/>
                </a:solidFill>
              </a:rPr>
              <a:t>SVR24 (HCV RNA &lt;15 </a:t>
            </a:r>
            <a:r>
              <a:rPr lang="en-NZ" sz="2000" dirty="0" smtClean="0">
                <a:solidFill>
                  <a:srgbClr val="000000"/>
                </a:solidFill>
              </a:rPr>
              <a:t>IU/mL*)</a:t>
            </a:r>
          </a:p>
          <a:p>
            <a:pPr>
              <a:spcBef>
                <a:spcPts val="0"/>
              </a:spcBef>
              <a:spcAft>
                <a:spcPts val="300"/>
              </a:spcAft>
            </a:pPr>
            <a:r>
              <a:rPr lang="en-US" sz="2000" dirty="0" smtClean="0">
                <a:solidFill>
                  <a:srgbClr val="000000"/>
                </a:solidFill>
              </a:rPr>
              <a:t>Analysis Populations</a:t>
            </a:r>
          </a:p>
          <a:p>
            <a:pPr lvl="1">
              <a:spcBef>
                <a:spcPts val="0"/>
              </a:spcBef>
              <a:spcAft>
                <a:spcPts val="300"/>
              </a:spcAft>
            </a:pPr>
            <a:r>
              <a:rPr lang="en-US" sz="2000" dirty="0">
                <a:solidFill>
                  <a:srgbClr val="000000"/>
                </a:solidFill>
              </a:rPr>
              <a:t>Full Analysis Set (</a:t>
            </a:r>
            <a:r>
              <a:rPr lang="en-US" sz="2000" dirty="0" smtClean="0">
                <a:solidFill>
                  <a:srgbClr val="000000"/>
                </a:solidFill>
              </a:rPr>
              <a:t>FAS)</a:t>
            </a:r>
            <a:endParaRPr lang="en-US" sz="2000" dirty="0">
              <a:solidFill>
                <a:srgbClr val="000000"/>
              </a:solidFill>
            </a:endParaRPr>
          </a:p>
          <a:p>
            <a:pPr lvl="2">
              <a:spcBef>
                <a:spcPts val="0"/>
              </a:spcBef>
              <a:spcAft>
                <a:spcPts val="300"/>
              </a:spcAft>
            </a:pPr>
            <a:r>
              <a:rPr lang="en-US" dirty="0">
                <a:solidFill>
                  <a:srgbClr val="000000"/>
                </a:solidFill>
              </a:rPr>
              <a:t>Includes all patients</a:t>
            </a:r>
          </a:p>
          <a:p>
            <a:pPr lvl="2">
              <a:spcBef>
                <a:spcPts val="0"/>
              </a:spcBef>
              <a:spcAft>
                <a:spcPts val="300"/>
              </a:spcAft>
            </a:pPr>
            <a:r>
              <a:rPr lang="en-US" dirty="0">
                <a:solidFill>
                  <a:srgbClr val="000000"/>
                </a:solidFill>
              </a:rPr>
              <a:t>Reinfections are counted as </a:t>
            </a:r>
            <a:r>
              <a:rPr lang="en-US" dirty="0" smtClean="0">
                <a:solidFill>
                  <a:srgbClr val="000000"/>
                </a:solidFill>
              </a:rPr>
              <a:t>failures</a:t>
            </a:r>
            <a:endParaRPr lang="en-US" dirty="0">
              <a:solidFill>
                <a:srgbClr val="000000"/>
              </a:solidFill>
            </a:endParaRPr>
          </a:p>
          <a:p>
            <a:pPr lvl="1">
              <a:spcBef>
                <a:spcPts val="0"/>
              </a:spcBef>
              <a:spcAft>
                <a:spcPts val="300"/>
              </a:spcAft>
            </a:pPr>
            <a:r>
              <a:rPr lang="en-US" sz="2000" dirty="0" smtClean="0">
                <a:solidFill>
                  <a:srgbClr val="000000"/>
                </a:solidFill>
              </a:rPr>
              <a:t>Modified </a:t>
            </a:r>
            <a:r>
              <a:rPr lang="en-US" sz="2000" dirty="0">
                <a:solidFill>
                  <a:srgbClr val="000000"/>
                </a:solidFill>
              </a:rPr>
              <a:t>Full Analysis Set (</a:t>
            </a:r>
            <a:r>
              <a:rPr lang="en-US" sz="2000" dirty="0" err="1" smtClean="0">
                <a:solidFill>
                  <a:srgbClr val="000000"/>
                </a:solidFill>
              </a:rPr>
              <a:t>mFAS</a:t>
            </a:r>
            <a:r>
              <a:rPr lang="en-US" sz="2000" dirty="0" smtClean="0">
                <a:solidFill>
                  <a:srgbClr val="000000"/>
                </a:solidFill>
              </a:rPr>
              <a:t>):  Primary efficacy endpoint </a:t>
            </a:r>
            <a:endParaRPr lang="en-US" sz="2000" dirty="0">
              <a:solidFill>
                <a:srgbClr val="000000"/>
              </a:solidFill>
            </a:endParaRPr>
          </a:p>
          <a:p>
            <a:pPr lvl="2">
              <a:spcBef>
                <a:spcPts val="0"/>
              </a:spcBef>
              <a:spcAft>
                <a:spcPts val="300"/>
              </a:spcAft>
            </a:pPr>
            <a:r>
              <a:rPr lang="en-US" dirty="0">
                <a:solidFill>
                  <a:srgbClr val="000000"/>
                </a:solidFill>
              </a:rPr>
              <a:t>Excludes patients who discontinued the trial for non-treatment related reasons </a:t>
            </a:r>
            <a:r>
              <a:rPr lang="en-US" dirty="0" smtClean="0">
                <a:solidFill>
                  <a:srgbClr val="000000"/>
                </a:solidFill>
              </a:rPr>
              <a:t>(</a:t>
            </a:r>
            <a:r>
              <a:rPr lang="en-US" dirty="0">
                <a:solidFill>
                  <a:srgbClr val="000000"/>
                </a:solidFill>
              </a:rPr>
              <a:t>e.g</a:t>
            </a:r>
            <a:r>
              <a:rPr lang="en-US" dirty="0" smtClean="0">
                <a:solidFill>
                  <a:srgbClr val="000000"/>
                </a:solidFill>
              </a:rPr>
              <a:t>., </a:t>
            </a:r>
            <a:r>
              <a:rPr lang="en-US" dirty="0">
                <a:solidFill>
                  <a:srgbClr val="000000"/>
                </a:solidFill>
              </a:rPr>
              <a:t>lost-to-follow-up and </a:t>
            </a:r>
            <a:r>
              <a:rPr lang="en-US" dirty="0" smtClean="0">
                <a:solidFill>
                  <a:srgbClr val="000000"/>
                </a:solidFill>
              </a:rPr>
              <a:t>or discontinued due to reasons other than virologic </a:t>
            </a:r>
            <a:r>
              <a:rPr lang="en-US" dirty="0">
                <a:solidFill>
                  <a:srgbClr val="000000"/>
                </a:solidFill>
              </a:rPr>
              <a:t>failure)</a:t>
            </a:r>
          </a:p>
          <a:p>
            <a:pPr lvl="2">
              <a:spcBef>
                <a:spcPts val="0"/>
              </a:spcBef>
              <a:spcAft>
                <a:spcPts val="300"/>
              </a:spcAft>
            </a:pPr>
            <a:r>
              <a:rPr lang="en-US" dirty="0" smtClean="0">
                <a:solidFill>
                  <a:srgbClr val="000000"/>
                </a:solidFill>
              </a:rPr>
              <a:t>Patients with data consistent with clearance of baseline infection and </a:t>
            </a:r>
          </a:p>
          <a:p>
            <a:pPr marL="1146175" lvl="2" indent="0">
              <a:spcBef>
                <a:spcPts val="0"/>
              </a:spcBef>
              <a:spcAft>
                <a:spcPts val="300"/>
              </a:spcAft>
              <a:buNone/>
            </a:pPr>
            <a:r>
              <a:rPr lang="en-US" dirty="0" smtClean="0">
                <a:solidFill>
                  <a:srgbClr val="000000"/>
                </a:solidFill>
              </a:rPr>
              <a:t>HCV RNA &gt;15 IU/mL consistent with reinfection are counted as successes</a:t>
            </a:r>
            <a:endParaRPr lang="en-US" dirty="0">
              <a:solidFill>
                <a:srgbClr val="000000"/>
              </a:solidFill>
            </a:endParaRPr>
          </a:p>
        </p:txBody>
      </p:sp>
      <p:sp>
        <p:nvSpPr>
          <p:cNvPr id="3" name="TextBox 2"/>
          <p:cNvSpPr txBox="1"/>
          <p:nvPr/>
        </p:nvSpPr>
        <p:spPr>
          <a:xfrm>
            <a:off x="218364" y="6078974"/>
            <a:ext cx="8063169" cy="369332"/>
          </a:xfrm>
          <a:prstGeom prst="rect">
            <a:avLst/>
          </a:prstGeom>
          <a:noFill/>
        </p:spPr>
        <p:txBody>
          <a:bodyPr wrap="none" rtlCol="0">
            <a:spAutoFit/>
          </a:bodyPr>
          <a:lstStyle/>
          <a:p>
            <a:pPr lvl="0"/>
            <a:r>
              <a:rPr lang="en-US" dirty="0" smtClean="0">
                <a:solidFill>
                  <a:srgbClr val="000000"/>
                </a:solidFill>
              </a:rPr>
              <a:t>*HCV </a:t>
            </a:r>
            <a:r>
              <a:rPr lang="en-US" dirty="0">
                <a:solidFill>
                  <a:srgbClr val="000000"/>
                </a:solidFill>
              </a:rPr>
              <a:t>RNA determined with COBAS™ </a:t>
            </a:r>
            <a:r>
              <a:rPr lang="en-US" dirty="0" err="1">
                <a:solidFill>
                  <a:srgbClr val="000000"/>
                </a:solidFill>
              </a:rPr>
              <a:t>AmpliPrep</a:t>
            </a:r>
            <a:r>
              <a:rPr lang="en-US" dirty="0">
                <a:solidFill>
                  <a:srgbClr val="000000"/>
                </a:solidFill>
              </a:rPr>
              <a:t>/COBAS™ </a:t>
            </a:r>
            <a:r>
              <a:rPr lang="en-US" dirty="0" err="1">
                <a:solidFill>
                  <a:srgbClr val="000000"/>
                </a:solidFill>
              </a:rPr>
              <a:t>Taqman</a:t>
            </a:r>
            <a:r>
              <a:rPr lang="en-US" dirty="0">
                <a:solidFill>
                  <a:srgbClr val="000000"/>
                </a:solidFill>
              </a:rPr>
              <a:t>™ HCV Test, v2.0</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337624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077535468"/>
              </p:ext>
            </p:extLst>
          </p:nvPr>
        </p:nvGraphicFramePr>
        <p:xfrm>
          <a:off x="236203" y="1141320"/>
          <a:ext cx="8748216" cy="5179606"/>
        </p:xfrm>
        <a:graphic>
          <a:graphicData uri="http://schemas.openxmlformats.org/drawingml/2006/table">
            <a:tbl>
              <a:tblPr firstRow="1" bandRow="1">
                <a:tableStyleId>{10A1B5D5-9B99-4C35-A422-299274C87663}</a:tableStyleId>
              </a:tblPr>
              <a:tblGrid>
                <a:gridCol w="2157290"/>
                <a:gridCol w="2380056"/>
                <a:gridCol w="2265631"/>
                <a:gridCol w="1945239"/>
              </a:tblGrid>
              <a:tr h="470095">
                <a:tc>
                  <a:txBody>
                    <a:bodyPr/>
                    <a:lstStyle/>
                    <a:p>
                      <a:pPr marL="0" marR="0">
                        <a:lnSpc>
                          <a:spcPct val="100000"/>
                        </a:lnSpc>
                        <a:spcBef>
                          <a:spcPts val="0"/>
                        </a:spcBef>
                        <a:spcAft>
                          <a:spcPts val="0"/>
                        </a:spcAft>
                      </a:pPr>
                      <a:r>
                        <a:rPr lang="en-US" sz="1500" b="1" dirty="0">
                          <a:solidFill>
                            <a:schemeClr val="bg1"/>
                          </a:solidFill>
                          <a:effectLst/>
                        </a:rPr>
                        <a:t> </a:t>
                      </a:r>
                      <a:endParaRPr lang="en-US" sz="1500" b="1" dirty="0">
                        <a:solidFill>
                          <a:schemeClr val="bg1"/>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effectLst/>
                        </a:rPr>
                        <a:t>Immediate treatment arm (n=201) </a:t>
                      </a:r>
                      <a:endParaRPr lang="en-US" sz="1500" b="1" dirty="0" smtClean="0">
                        <a:solidFill>
                          <a:schemeClr val="bg1"/>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effectLst/>
                        </a:rPr>
                        <a:t>Deferred treatment arm (n=100) </a:t>
                      </a:r>
                      <a:endParaRPr lang="en-US" sz="1500" b="1" dirty="0" smtClean="0">
                        <a:solidFill>
                          <a:schemeClr val="bg1"/>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chemeClr val="bg1"/>
                          </a:solidFill>
                          <a:effectLst/>
                        </a:rPr>
                        <a:t>Total</a:t>
                      </a:r>
                    </a:p>
                    <a:p>
                      <a:pPr marL="0" marR="0" algn="ctr">
                        <a:lnSpc>
                          <a:spcPct val="100000"/>
                        </a:lnSpc>
                        <a:spcBef>
                          <a:spcPts val="0"/>
                        </a:spcBef>
                        <a:spcAft>
                          <a:spcPts val="0"/>
                        </a:spcAft>
                      </a:pPr>
                      <a:r>
                        <a:rPr lang="en-US" sz="1500" b="1" dirty="0" smtClean="0">
                          <a:solidFill>
                            <a:schemeClr val="bg1"/>
                          </a:solidFill>
                          <a:effectLst/>
                        </a:rPr>
                        <a:t>(N=301)</a:t>
                      </a:r>
                      <a:endParaRPr lang="en-US" sz="1500" b="1" dirty="0" smtClean="0">
                        <a:solidFill>
                          <a:schemeClr val="bg1"/>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2"/>
                    </a:solidFill>
                  </a:tcPr>
                </a:tc>
              </a:tr>
              <a:tr h="247869">
                <a:tc>
                  <a:txBody>
                    <a:bodyPr/>
                    <a:lstStyle/>
                    <a:p>
                      <a:pPr marL="0" marR="0">
                        <a:lnSpc>
                          <a:spcPct val="100000"/>
                        </a:lnSpc>
                        <a:spcBef>
                          <a:spcPts val="0"/>
                        </a:spcBef>
                        <a:spcAft>
                          <a:spcPts val="0"/>
                        </a:spcAft>
                      </a:pPr>
                      <a:r>
                        <a:rPr lang="en-US" sz="1500" dirty="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dirty="0" smtClean="0">
                          <a:solidFill>
                            <a:srgbClr val="000000"/>
                          </a:solidFill>
                          <a:effectLst/>
                        </a:rPr>
                        <a:t>n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0000"/>
                          </a:solidFill>
                          <a:effectLst/>
                        </a:rPr>
                        <a:t>n (%)</a:t>
                      </a:r>
                      <a:endParaRPr lang="en-US" sz="1500" dirty="0" smtClean="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0000"/>
                          </a:solidFill>
                          <a:effectLst/>
                        </a:rPr>
                        <a:t>n (%)</a:t>
                      </a:r>
                      <a:endParaRPr lang="en-US" sz="1500" dirty="0" smtClean="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b="1" dirty="0" smtClean="0">
                          <a:solidFill>
                            <a:srgbClr val="000000"/>
                          </a:solidFill>
                          <a:effectLst/>
                          <a:latin typeface="+mn-lt"/>
                          <a:ea typeface="Times New Roman"/>
                          <a:cs typeface="Times New Roman"/>
                        </a:rPr>
                        <a:t>Male</a:t>
                      </a:r>
                      <a:endParaRPr lang="en-US" sz="1500" b="1"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153 (76.1)</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77</a:t>
                      </a:r>
                      <a:r>
                        <a:rPr lang="en-US" sz="1500" baseline="0" dirty="0" smtClean="0">
                          <a:solidFill>
                            <a:srgbClr val="000000"/>
                          </a:solidFill>
                          <a:effectLst/>
                        </a:rPr>
                        <a:t> (77.0)</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230  </a:t>
                      </a:r>
                      <a:r>
                        <a:rPr lang="en-US" sz="1500" dirty="0" smtClean="0">
                          <a:solidFill>
                            <a:srgbClr val="000000"/>
                          </a:solidFill>
                          <a:effectLst/>
                        </a:rPr>
                        <a:t>(76.4)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b="1" dirty="0" smtClean="0">
                          <a:solidFill>
                            <a:srgbClr val="000000"/>
                          </a:solidFill>
                          <a:effectLst/>
                        </a:rPr>
                        <a:t> Age [median </a:t>
                      </a:r>
                      <a:r>
                        <a:rPr lang="en-US" sz="1500" b="1" dirty="0" err="1" smtClean="0">
                          <a:solidFill>
                            <a:srgbClr val="000000"/>
                          </a:solidFill>
                          <a:effectLst/>
                        </a:rPr>
                        <a:t>yrs</a:t>
                      </a:r>
                      <a:r>
                        <a:rPr lang="en-US" sz="1500" b="1" dirty="0" smtClean="0">
                          <a:solidFill>
                            <a:srgbClr val="000000"/>
                          </a:solidFill>
                          <a:effectLst/>
                        </a:rPr>
                        <a:t>; (range)]</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48 (23-66)</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47 (24-64)</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48 (23-66)</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gridSpan="4">
                  <a:txBody>
                    <a:bodyPr/>
                    <a:lstStyle/>
                    <a:p>
                      <a:pPr marL="101600" marR="635" indent="-101600">
                        <a:lnSpc>
                          <a:spcPct val="100000"/>
                        </a:lnSpc>
                        <a:spcBef>
                          <a:spcPts val="0"/>
                        </a:spcBef>
                        <a:spcAft>
                          <a:spcPts val="0"/>
                        </a:spcAft>
                      </a:pPr>
                      <a:r>
                        <a:rPr lang="en-US" sz="1500" b="1" dirty="0">
                          <a:solidFill>
                            <a:srgbClr val="000000"/>
                          </a:solidFill>
                          <a:effectLst/>
                        </a:rPr>
                        <a:t> Race                                                            </a:t>
                      </a:r>
                      <a:endParaRPr lang="en-US" sz="1500" b="1"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algn="ctr"/>
                      <a:endParaRPr lang="en-US" sz="2000" dirty="0">
                        <a:solidFill>
                          <a:srgbClr val="000000"/>
                        </a:solidFill>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rPr>
                        <a:t>   White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158 (78.6)</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84</a:t>
                      </a:r>
                      <a:r>
                        <a:rPr lang="en-US" sz="1500" baseline="0" dirty="0" smtClean="0">
                          <a:solidFill>
                            <a:srgbClr val="000000"/>
                          </a:solidFill>
                          <a:effectLst/>
                        </a:rPr>
                        <a:t> (84.0)</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242</a:t>
                      </a:r>
                      <a:r>
                        <a:rPr lang="en-US" sz="1500" baseline="0" dirty="0" smtClean="0">
                          <a:solidFill>
                            <a:srgbClr val="000000"/>
                          </a:solidFill>
                          <a:effectLst/>
                        </a:rPr>
                        <a:t> (80.4)</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a:solidFill>
                            <a:srgbClr val="000000"/>
                          </a:solidFill>
                          <a:effectLst/>
                        </a:rPr>
                        <a:t>   African American                                                   </a:t>
                      </a:r>
                      <a:endParaRPr lang="en-US" sz="150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31 (15.4)</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7</a:t>
                      </a:r>
                      <a:r>
                        <a:rPr lang="en-US" sz="1500" baseline="0" dirty="0" smtClean="0">
                          <a:solidFill>
                            <a:srgbClr val="000000"/>
                          </a:solidFill>
                          <a:effectLst/>
                        </a:rPr>
                        <a:t> (7.0)</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38</a:t>
                      </a:r>
                      <a:r>
                        <a:rPr lang="en-US" sz="1500" baseline="0" dirty="0" smtClean="0">
                          <a:solidFill>
                            <a:srgbClr val="000000"/>
                          </a:solidFill>
                          <a:effectLst/>
                        </a:rPr>
                        <a:t> (12.6)</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rPr>
                        <a:t>   </a:t>
                      </a:r>
                      <a:r>
                        <a:rPr lang="en-US" sz="1500" dirty="0" smtClean="0">
                          <a:solidFill>
                            <a:srgbClr val="000000"/>
                          </a:solidFill>
                          <a:effectLst/>
                        </a:rPr>
                        <a:t>Asian/Other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12 (6.0)</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9</a:t>
                      </a:r>
                      <a:r>
                        <a:rPr lang="en-US" sz="1500" baseline="0" dirty="0" smtClean="0">
                          <a:solidFill>
                            <a:srgbClr val="000000"/>
                          </a:solidFill>
                          <a:effectLst/>
                        </a:rPr>
                        <a:t> (9.0)</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rPr>
                        <a:t>	</a:t>
                      </a:r>
                      <a:r>
                        <a:rPr lang="en-US" sz="1500" dirty="0" smtClean="0">
                          <a:solidFill>
                            <a:srgbClr val="000000"/>
                          </a:solidFill>
                          <a:effectLst/>
                        </a:rPr>
                        <a:t>21</a:t>
                      </a:r>
                      <a:r>
                        <a:rPr lang="en-US" sz="1500" baseline="0" dirty="0" smtClean="0">
                          <a:solidFill>
                            <a:srgbClr val="000000"/>
                          </a:solidFill>
                          <a:effectLst/>
                        </a:rPr>
                        <a:t> (7.0)</a:t>
                      </a:r>
                      <a:r>
                        <a:rPr lang="en-US" sz="1500" dirty="0" smtClean="0">
                          <a:solidFill>
                            <a:srgbClr val="000000"/>
                          </a:solidFill>
                          <a:effectLst/>
                        </a:rPr>
                        <a:t>                                      </a:t>
                      </a:r>
                      <a:endParaRPr lang="en-US" sz="1500" dirty="0">
                        <a:solidFill>
                          <a:srgbClr val="000000"/>
                        </a:solidFill>
                        <a:effectLst/>
                        <a:latin typeface="+mn-lt"/>
                        <a:ea typeface="Times New Roman"/>
                        <a:cs typeface="Times New Roman"/>
                      </a:endParaRPr>
                    </a:p>
                  </a:txBody>
                  <a:tcPr marL="59832" marR="59832"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gridSpan="4">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a:t>
                      </a:r>
                      <a:r>
                        <a:rPr lang="en-US" sz="1500" b="1" dirty="0">
                          <a:solidFill>
                            <a:srgbClr val="000000"/>
                          </a:solidFill>
                          <a:effectLst/>
                          <a:latin typeface="+mn-lt"/>
                          <a:ea typeface="Times New Roman"/>
                          <a:cs typeface="Times New Roman"/>
                        </a:rPr>
                        <a:t>Baseline HCV RNA (IU/mL)</a:t>
                      </a:r>
                      <a:r>
                        <a:rPr lang="en-US" sz="1500" dirty="0">
                          <a:solidFill>
                            <a:srgbClr val="000000"/>
                          </a:solidFill>
                          <a:effectLst/>
                          <a:latin typeface="+mn-lt"/>
                          <a:ea typeface="Times New Roman"/>
                          <a:cs typeface="Times New Roman"/>
                        </a:rPr>
                        <a:t>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&gt;2,000,000 IU/mL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114 (56.7)</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51</a:t>
                      </a:r>
                      <a:r>
                        <a:rPr lang="en-US" sz="1500" baseline="0" dirty="0" smtClean="0">
                          <a:solidFill>
                            <a:srgbClr val="000000"/>
                          </a:solidFill>
                          <a:effectLst/>
                          <a:latin typeface="+mn-lt"/>
                          <a:ea typeface="Times New Roman"/>
                          <a:cs typeface="Times New Roman"/>
                        </a:rPr>
                        <a:t> (51.0)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165</a:t>
                      </a:r>
                      <a:r>
                        <a:rPr lang="en-US" sz="1500" baseline="0" dirty="0" smtClean="0">
                          <a:solidFill>
                            <a:srgbClr val="000000"/>
                          </a:solidFill>
                          <a:effectLst/>
                          <a:latin typeface="+mn-lt"/>
                          <a:ea typeface="Times New Roman"/>
                          <a:cs typeface="Times New Roman"/>
                        </a:rPr>
                        <a:t> (54.8)</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gridSpan="4">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a:t>
                      </a:r>
                      <a:r>
                        <a:rPr lang="en-US" sz="1500" b="1" dirty="0">
                          <a:solidFill>
                            <a:srgbClr val="000000"/>
                          </a:solidFill>
                          <a:effectLst/>
                          <a:latin typeface="+mn-lt"/>
                          <a:ea typeface="Times New Roman"/>
                          <a:cs typeface="Times New Roman"/>
                        </a:rPr>
                        <a:t>HCV Genotype</a:t>
                      </a:r>
                      <a:r>
                        <a:rPr lang="en-US" sz="1500" dirty="0">
                          <a:solidFill>
                            <a:srgbClr val="000000"/>
                          </a:solidFill>
                          <a:effectLst/>
                          <a:latin typeface="+mn-lt"/>
                          <a:ea typeface="Times New Roman"/>
                          <a:cs typeface="Times New Roman"/>
                        </a:rPr>
                        <a:t>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1a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154 (76.6)</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75</a:t>
                      </a:r>
                      <a:r>
                        <a:rPr lang="en-US" sz="1500" baseline="0" dirty="0" smtClean="0">
                          <a:solidFill>
                            <a:srgbClr val="000000"/>
                          </a:solidFill>
                          <a:effectLst/>
                          <a:latin typeface="+mn-lt"/>
                          <a:ea typeface="Times New Roman"/>
                          <a:cs typeface="Times New Roman"/>
                        </a:rPr>
                        <a:t> (75.0)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229</a:t>
                      </a:r>
                      <a:r>
                        <a:rPr lang="en-US" sz="1500" baseline="0" dirty="0" smtClean="0">
                          <a:solidFill>
                            <a:srgbClr val="000000"/>
                          </a:solidFill>
                          <a:effectLst/>
                          <a:latin typeface="+mn-lt"/>
                          <a:ea typeface="Times New Roman"/>
                          <a:cs typeface="Times New Roman"/>
                        </a:rPr>
                        <a:t> (76.1)</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1b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30 (14.9)</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15</a:t>
                      </a:r>
                      <a:r>
                        <a:rPr lang="en-US" sz="1500" baseline="0" dirty="0" smtClean="0">
                          <a:solidFill>
                            <a:srgbClr val="000000"/>
                          </a:solidFill>
                          <a:effectLst/>
                          <a:latin typeface="+mn-lt"/>
                          <a:ea typeface="Times New Roman"/>
                          <a:cs typeface="Times New Roman"/>
                        </a:rPr>
                        <a:t> (15.0)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45</a:t>
                      </a:r>
                      <a:r>
                        <a:rPr lang="en-US" sz="1500" baseline="0" dirty="0" smtClean="0">
                          <a:solidFill>
                            <a:srgbClr val="000000"/>
                          </a:solidFill>
                          <a:effectLst/>
                          <a:latin typeface="+mn-lt"/>
                          <a:ea typeface="Times New Roman"/>
                          <a:cs typeface="Times New Roman"/>
                        </a:rPr>
                        <a:t> (15.0)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a:solidFill>
                            <a:srgbClr val="000000"/>
                          </a:solidFill>
                          <a:effectLst/>
                          <a:latin typeface="+mn-lt"/>
                          <a:ea typeface="Times New Roman"/>
                          <a:cs typeface="Times New Roman"/>
                        </a:rPr>
                        <a:t>   4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12 (6.0)</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6</a:t>
                      </a:r>
                      <a:r>
                        <a:rPr lang="en-US" sz="1500" baseline="0" dirty="0" smtClean="0">
                          <a:solidFill>
                            <a:srgbClr val="000000"/>
                          </a:solidFill>
                          <a:effectLst/>
                          <a:latin typeface="+mn-lt"/>
                          <a:ea typeface="Times New Roman"/>
                          <a:cs typeface="Times New Roman"/>
                        </a:rPr>
                        <a:t> (6.0)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18</a:t>
                      </a:r>
                      <a:r>
                        <a:rPr lang="en-US" sz="1500" baseline="0" dirty="0" smtClean="0">
                          <a:solidFill>
                            <a:srgbClr val="000000"/>
                          </a:solidFill>
                          <a:effectLst/>
                          <a:latin typeface="+mn-lt"/>
                          <a:ea typeface="Times New Roman"/>
                          <a:cs typeface="Times New Roman"/>
                        </a:rPr>
                        <a:t> (6.0)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6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5 (2.5)</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4</a:t>
                      </a:r>
                      <a:r>
                        <a:rPr lang="en-US" sz="1500" baseline="0" dirty="0" smtClean="0">
                          <a:solidFill>
                            <a:srgbClr val="000000"/>
                          </a:solidFill>
                          <a:effectLst/>
                          <a:latin typeface="+mn-lt"/>
                          <a:ea typeface="Times New Roman"/>
                          <a:cs typeface="Times New Roman"/>
                        </a:rPr>
                        <a:t> (4.0)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9</a:t>
                      </a:r>
                      <a:r>
                        <a:rPr lang="en-US" sz="1500" baseline="0" dirty="0" smtClean="0">
                          <a:solidFill>
                            <a:srgbClr val="000000"/>
                          </a:solidFill>
                          <a:effectLst/>
                          <a:latin typeface="+mn-lt"/>
                          <a:ea typeface="Times New Roman"/>
                          <a:cs typeface="Times New Roman"/>
                        </a:rPr>
                        <a:t> (3.0)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gridSpan="4">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a:t>
                      </a:r>
                      <a:r>
                        <a:rPr lang="en-US" sz="1500" b="1" dirty="0">
                          <a:solidFill>
                            <a:srgbClr val="000000"/>
                          </a:solidFill>
                          <a:effectLst/>
                          <a:latin typeface="+mn-lt"/>
                          <a:ea typeface="Times New Roman"/>
                          <a:cs typeface="Times New Roman"/>
                        </a:rPr>
                        <a:t>Cirrhosis</a:t>
                      </a:r>
                      <a:r>
                        <a:rPr lang="en-US" sz="1500" dirty="0">
                          <a:solidFill>
                            <a:srgbClr val="000000"/>
                          </a:solidFill>
                          <a:effectLst/>
                          <a:latin typeface="+mn-lt"/>
                          <a:ea typeface="Times New Roman"/>
                          <a:cs typeface="Times New Roman"/>
                        </a:rPr>
                        <a:t>                                                       </a:t>
                      </a: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101600" marR="635" indent="-101600" algn="ctr">
                        <a:lnSpc>
                          <a:spcPct val="100000"/>
                        </a:lnSpc>
                        <a:spcBef>
                          <a:spcPts val="0"/>
                        </a:spcBef>
                        <a:spcAft>
                          <a:spcPts val="0"/>
                        </a:spcAft>
                      </a:pPr>
                      <a:endParaRPr lang="en-US" sz="16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Yes     (F4)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40 (19.9)</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22</a:t>
                      </a:r>
                      <a:r>
                        <a:rPr lang="en-US" sz="1500" baseline="0" dirty="0" smtClean="0">
                          <a:solidFill>
                            <a:srgbClr val="000000"/>
                          </a:solidFill>
                          <a:effectLst/>
                          <a:latin typeface="+mn-lt"/>
                          <a:ea typeface="Times New Roman"/>
                          <a:cs typeface="Times New Roman"/>
                        </a:rPr>
                        <a:t> (22.0)</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a:solidFill>
                            <a:srgbClr val="000000"/>
                          </a:solidFill>
                          <a:effectLst/>
                          <a:latin typeface="+mn-lt"/>
                          <a:ea typeface="Times New Roman"/>
                          <a:cs typeface="Times New Roman"/>
                        </a:rPr>
                        <a:t>	</a:t>
                      </a:r>
                      <a:r>
                        <a:rPr lang="en-US" sz="1500" dirty="0" smtClean="0">
                          <a:solidFill>
                            <a:srgbClr val="000000"/>
                          </a:solidFill>
                          <a:effectLst/>
                          <a:latin typeface="+mn-lt"/>
                          <a:ea typeface="Times New Roman"/>
                          <a:cs typeface="Times New Roman"/>
                        </a:rPr>
                        <a:t>62</a:t>
                      </a:r>
                      <a:r>
                        <a:rPr lang="en-US" sz="1500" baseline="0" dirty="0" smtClean="0">
                          <a:solidFill>
                            <a:srgbClr val="000000"/>
                          </a:solidFill>
                          <a:effectLst/>
                          <a:latin typeface="+mn-lt"/>
                          <a:ea typeface="Times New Roman"/>
                          <a:cs typeface="Times New Roman"/>
                        </a:rPr>
                        <a:t> (20.6)</a:t>
                      </a:r>
                      <a:r>
                        <a:rPr lang="en-US" sz="1500" dirty="0" smtClean="0">
                          <a:solidFill>
                            <a:srgbClr val="000000"/>
                          </a:solidFill>
                          <a:effectLst/>
                          <a:latin typeface="+mn-lt"/>
                          <a:ea typeface="Times New Roman"/>
                          <a:cs typeface="Times New Roman"/>
                        </a:rPr>
                        <a:t>                       </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b="1" dirty="0" smtClean="0">
                          <a:solidFill>
                            <a:srgbClr val="000000"/>
                          </a:solidFill>
                          <a:effectLst/>
                          <a:latin typeface="+mn-lt"/>
                          <a:ea typeface="Times New Roman"/>
                          <a:cs typeface="Times New Roman"/>
                        </a:rPr>
                        <a:t>HCV/HIV Co-infected</a:t>
                      </a:r>
                      <a:endParaRPr lang="en-US" sz="1500" b="1"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16 (8.0)</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5 (5.0)</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21 (7.0)</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gridSpan="4">
                  <a:txBody>
                    <a:bodyPr/>
                    <a:lstStyle/>
                    <a:p>
                      <a:pPr marL="101600" marR="635" indent="-10160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effectLst/>
                          <a:latin typeface="+mn-lt"/>
                          <a:ea typeface="Times New Roman"/>
                          <a:cs typeface="Times New Roman"/>
                        </a:rPr>
                        <a:t>Urine</a:t>
                      </a:r>
                      <a:r>
                        <a:rPr lang="en-US" sz="1500" b="1" baseline="0" dirty="0" smtClean="0">
                          <a:solidFill>
                            <a:srgbClr val="000000"/>
                          </a:solidFill>
                          <a:effectLst/>
                          <a:latin typeface="+mn-lt"/>
                          <a:ea typeface="Times New Roman"/>
                          <a:cs typeface="Times New Roman"/>
                        </a:rPr>
                        <a:t> drug screen (excluding opiate agonist therapy)</a:t>
                      </a:r>
                      <a:endParaRPr lang="en-US" sz="1500" b="1" dirty="0" smtClean="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tabLst>
                          <a:tab pos="280670" algn="dec"/>
                          <a:tab pos="331470" algn="l"/>
                        </a:tabLst>
                      </a:pP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tabLst>
                          <a:tab pos="280670" algn="dec"/>
                          <a:tab pos="331470" algn="l"/>
                        </a:tabLst>
                      </a:pP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marR="0" algn="ctr">
                        <a:lnSpc>
                          <a:spcPct val="100000"/>
                        </a:lnSpc>
                        <a:spcBef>
                          <a:spcPts val="0"/>
                        </a:spcBef>
                        <a:spcAft>
                          <a:spcPts val="0"/>
                        </a:spcAft>
                        <a:tabLst>
                          <a:tab pos="280670" algn="dec"/>
                          <a:tab pos="331470" algn="l"/>
                        </a:tabLst>
                      </a:pP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247869">
                <a:tc>
                  <a:txBody>
                    <a:bodyPr/>
                    <a:lstStyle/>
                    <a:p>
                      <a:pPr marL="101600" marR="635" indent="-101600">
                        <a:lnSpc>
                          <a:spcPct val="100000"/>
                        </a:lnSpc>
                        <a:spcBef>
                          <a:spcPts val="0"/>
                        </a:spcBef>
                        <a:spcAft>
                          <a:spcPts val="0"/>
                        </a:spcAft>
                      </a:pPr>
                      <a:r>
                        <a:rPr lang="en-US" sz="1500" b="0" baseline="0" dirty="0" smtClean="0">
                          <a:solidFill>
                            <a:srgbClr val="000000"/>
                          </a:solidFill>
                          <a:effectLst/>
                          <a:latin typeface="+mn-lt"/>
                          <a:ea typeface="Times New Roman"/>
                          <a:cs typeface="Times New Roman"/>
                        </a:rPr>
                        <a:t>positive at Day 1</a:t>
                      </a:r>
                      <a:endParaRPr lang="en-US" sz="1500" b="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122 (60.7)</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52 (52.0)</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algn="ctr">
                        <a:lnSpc>
                          <a:spcPct val="100000"/>
                        </a:lnSpc>
                        <a:spcBef>
                          <a:spcPts val="0"/>
                        </a:spcBef>
                        <a:spcAft>
                          <a:spcPts val="0"/>
                        </a:spcAft>
                        <a:tabLst>
                          <a:tab pos="280670" algn="dec"/>
                          <a:tab pos="331470" algn="l"/>
                        </a:tabLst>
                      </a:pPr>
                      <a:r>
                        <a:rPr lang="en-US" sz="1500" dirty="0" smtClean="0">
                          <a:solidFill>
                            <a:srgbClr val="000000"/>
                          </a:solidFill>
                          <a:effectLst/>
                          <a:latin typeface="+mn-lt"/>
                          <a:ea typeface="Times New Roman"/>
                          <a:cs typeface="Times New Roman"/>
                        </a:rPr>
                        <a:t>174 (57.8)</a:t>
                      </a:r>
                      <a:endParaRPr lang="en-US" sz="1500" dirty="0">
                        <a:solidFill>
                          <a:srgbClr val="000000"/>
                        </a:solidFill>
                        <a:effectLst/>
                        <a:latin typeface="+mn-lt"/>
                        <a:ea typeface="Times New Roman"/>
                        <a:cs typeface="Times New Roman"/>
                      </a:endParaRPr>
                    </a:p>
                  </a:txBody>
                  <a:tcPr marL="56764" marR="56764"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3517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99" y="0"/>
            <a:ext cx="8464062" cy="1143000"/>
          </a:xfrm>
        </p:spPr>
        <p:txBody>
          <a:bodyPr>
            <a:noAutofit/>
          </a:bodyPr>
          <a:lstStyle/>
          <a:p>
            <a:r>
              <a:rPr lang="en-US" sz="2200" dirty="0" smtClean="0"/>
              <a:t>SVR12 in the immediate treatment group: </a:t>
            </a:r>
            <a:br>
              <a:rPr lang="en-US" sz="2200" dirty="0" smtClean="0"/>
            </a:br>
            <a:r>
              <a:rPr lang="en-US" sz="2200" dirty="0" smtClean="0"/>
              <a:t>Full Analysis Set (FAS)</a:t>
            </a:r>
            <a:endParaRPr lang="en-US" sz="2200" dirty="0"/>
          </a:p>
        </p:txBody>
      </p:sp>
      <p:graphicFrame>
        <p:nvGraphicFramePr>
          <p:cNvPr id="3" name="Table 2"/>
          <p:cNvGraphicFramePr>
            <a:graphicFrameLocks noGrp="1"/>
          </p:cNvGraphicFramePr>
          <p:nvPr>
            <p:extLst>
              <p:ext uri="{D42A27DB-BD31-4B8C-83A1-F6EECF244321}">
                <p14:modId xmlns:p14="http://schemas.microsoft.com/office/powerpoint/2010/main" val="556755552"/>
              </p:ext>
            </p:extLst>
          </p:nvPr>
        </p:nvGraphicFramePr>
        <p:xfrm>
          <a:off x="128465" y="4241349"/>
          <a:ext cx="8825899" cy="1609673"/>
        </p:xfrm>
        <a:graphic>
          <a:graphicData uri="http://schemas.openxmlformats.org/drawingml/2006/table">
            <a:tbl>
              <a:tblPr firstRow="1" bandRow="1">
                <a:tableStyleId>{5C22544A-7EE6-4342-B048-85BDC9FD1C3A}</a:tableStyleId>
              </a:tblPr>
              <a:tblGrid>
                <a:gridCol w="1528885"/>
                <a:gridCol w="1143000"/>
                <a:gridCol w="1228725"/>
                <a:gridCol w="1285875"/>
                <a:gridCol w="1209675"/>
                <a:gridCol w="1230004"/>
                <a:gridCol w="1199735"/>
              </a:tblGrid>
              <a:tr h="2696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0000"/>
                        </a:solidFill>
                        <a:effectLst/>
                        <a:latin typeface="+mn-lt"/>
                        <a:ea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All GT</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GT1a*</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GT1b</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GT4</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GT6</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err="1" smtClean="0">
                          <a:solidFill>
                            <a:srgbClr val="000000"/>
                          </a:solidFill>
                          <a:effectLst/>
                          <a:latin typeface="+mn-lt"/>
                          <a:ea typeface="Times New Roman" panose="02020603050405020304" pitchFamily="18" charset="0"/>
                        </a:rPr>
                        <a:t>mFAS</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r h="339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0000"/>
                        </a:solidFill>
                        <a:effectLst/>
                        <a:latin typeface="+mn-lt"/>
                        <a:ea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184/201</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144/154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28/30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11/12</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189/198</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r h="259682">
                <a:tc>
                  <a:txBody>
                    <a:bodyPr/>
                    <a:lstStyle/>
                    <a:p>
                      <a:pPr marL="0" marR="0" indent="0">
                        <a:spcBef>
                          <a:spcPts val="0"/>
                        </a:spcBef>
                        <a:spcAft>
                          <a:spcPts val="0"/>
                        </a:spcAft>
                      </a:pPr>
                      <a:r>
                        <a:rPr lang="en-US" sz="1200" b="1" dirty="0" smtClean="0">
                          <a:solidFill>
                            <a:srgbClr val="000000"/>
                          </a:solidFill>
                          <a:effectLst/>
                          <a:latin typeface="+mn-lt"/>
                          <a:ea typeface="Times New Roman" panose="02020603050405020304" pitchFamily="18" charset="0"/>
                        </a:rPr>
                        <a:t>Relapse</a:t>
                      </a: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7</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4</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0</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2</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7</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r h="259682">
                <a:tc>
                  <a:txBody>
                    <a:bodyPr/>
                    <a:lstStyle/>
                    <a:p>
                      <a:pPr marL="0" marR="0" indent="0">
                        <a:spcBef>
                          <a:spcPts val="0"/>
                        </a:spcBef>
                        <a:spcAft>
                          <a:spcPts val="0"/>
                        </a:spcAft>
                      </a:pPr>
                      <a:r>
                        <a:rPr lang="en-US" sz="1200" b="1" dirty="0" smtClean="0">
                          <a:solidFill>
                            <a:srgbClr val="000000"/>
                          </a:solidFill>
                          <a:effectLst/>
                          <a:latin typeface="+mn-lt"/>
                          <a:ea typeface="Times New Roman" panose="02020603050405020304" pitchFamily="18" charset="0"/>
                        </a:rPr>
                        <a:t>Reinfection</a:t>
                      </a: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5</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3</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0</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0</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2</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r h="480708">
                <a:tc>
                  <a:txBody>
                    <a:bodyPr/>
                    <a:lstStyle/>
                    <a:p>
                      <a:pPr marL="0" marR="0">
                        <a:spcBef>
                          <a:spcPts val="0"/>
                        </a:spcBef>
                        <a:spcAft>
                          <a:spcPts val="0"/>
                        </a:spcAft>
                      </a:pPr>
                      <a:r>
                        <a:rPr lang="en-US" sz="1200" b="1" dirty="0" smtClean="0">
                          <a:solidFill>
                            <a:srgbClr val="000000"/>
                          </a:solidFill>
                          <a:effectLst/>
                          <a:latin typeface="+mn-lt"/>
                          <a:ea typeface="Times New Roman" panose="02020603050405020304" pitchFamily="18" charset="0"/>
                        </a:rPr>
                        <a:t>LTFU or</a:t>
                      </a:r>
                      <a:r>
                        <a:rPr lang="en-US" sz="1200" b="1" baseline="0" dirty="0" smtClean="0">
                          <a:solidFill>
                            <a:srgbClr val="000000"/>
                          </a:solidFill>
                          <a:effectLst/>
                          <a:latin typeface="+mn-lt"/>
                          <a:ea typeface="Times New Roman" panose="02020603050405020304" pitchFamily="18" charset="0"/>
                        </a:rPr>
                        <a:t> </a:t>
                      </a:r>
                      <a:r>
                        <a:rPr lang="en-US" sz="1200" b="1" dirty="0" smtClean="0">
                          <a:solidFill>
                            <a:srgbClr val="000000"/>
                          </a:solidFill>
                          <a:effectLst/>
                          <a:latin typeface="+mn-lt"/>
                          <a:ea typeface="Times New Roman" panose="02020603050405020304" pitchFamily="18" charset="0"/>
                        </a:rPr>
                        <a:t>discontinued unrelated to VF†</a:t>
                      </a: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5</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3</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1</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0</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400" b="1" dirty="0" smtClean="0">
                          <a:solidFill>
                            <a:srgbClr val="000000"/>
                          </a:solidFill>
                        </a:rPr>
                        <a:t>2 (excluded)</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bl>
          </a:graphicData>
        </a:graphic>
      </p:graphicFrame>
      <p:sp>
        <p:nvSpPr>
          <p:cNvPr id="76" name="TextBox 75"/>
          <p:cNvSpPr txBox="1"/>
          <p:nvPr/>
        </p:nvSpPr>
        <p:spPr>
          <a:xfrm>
            <a:off x="653144" y="5900523"/>
            <a:ext cx="7327075" cy="1015663"/>
          </a:xfrm>
          <a:prstGeom prst="rect">
            <a:avLst/>
          </a:prstGeom>
          <a:noFill/>
        </p:spPr>
        <p:txBody>
          <a:bodyPr wrap="square" rtlCol="0">
            <a:spAutoFit/>
          </a:bodyPr>
          <a:lstStyle/>
          <a:p>
            <a:r>
              <a:rPr lang="en-US" sz="1200" dirty="0">
                <a:solidFill>
                  <a:srgbClr val="000000"/>
                </a:solidFill>
              </a:rPr>
              <a:t>*Includes one subject with mixed infection (GT1a and GT1b) who achieved SVR12</a:t>
            </a:r>
          </a:p>
          <a:p>
            <a:r>
              <a:rPr lang="en-US" sz="1200" dirty="0">
                <a:solidFill>
                  <a:srgbClr val="000000"/>
                </a:solidFill>
                <a:ea typeface="Times New Roman" panose="02020603050405020304" pitchFamily="18" charset="0"/>
              </a:rPr>
              <a:t>†Includes one subject with HCV RNA&gt;</a:t>
            </a:r>
            <a:r>
              <a:rPr lang="en-US" sz="1200" dirty="0" err="1">
                <a:solidFill>
                  <a:srgbClr val="000000"/>
                </a:solidFill>
                <a:ea typeface="Times New Roman" panose="02020603050405020304" pitchFamily="18" charset="0"/>
              </a:rPr>
              <a:t>LLoQ</a:t>
            </a:r>
            <a:r>
              <a:rPr lang="en-US" sz="1200" dirty="0">
                <a:solidFill>
                  <a:srgbClr val="000000"/>
                </a:solidFill>
                <a:ea typeface="Times New Roman" panose="02020603050405020304" pitchFamily="18" charset="0"/>
              </a:rPr>
              <a:t>  consistent with reinfection; this subject was lost to follow-up and did not return for confirmation of HCV RNA; this subject was discontinued for administrative reason and counted as a failure in the FAS</a:t>
            </a:r>
            <a:endParaRPr lang="en-US" sz="1200" dirty="0">
              <a:solidFill>
                <a:srgbClr val="000000"/>
              </a:solidFill>
            </a:endParaRPr>
          </a:p>
          <a:p>
            <a:r>
              <a:rPr lang="en-US" sz="1200" dirty="0">
                <a:solidFill>
                  <a:srgbClr val="000000"/>
                </a:solidFill>
              </a:rPr>
              <a:t>GT = genotype; LTFU = </a:t>
            </a:r>
            <a:r>
              <a:rPr lang="en-US" sz="1200" dirty="0" smtClean="0">
                <a:solidFill>
                  <a:srgbClr val="000000"/>
                </a:solidFill>
              </a:rPr>
              <a:t>lost-to-follow-up; VF=virologic failure</a:t>
            </a:r>
            <a:endParaRPr lang="en-US" sz="1200" dirty="0">
              <a:solidFill>
                <a:srgbClr val="000000"/>
              </a:solidFill>
            </a:endParaRPr>
          </a:p>
        </p:txBody>
      </p:sp>
      <p:sp>
        <p:nvSpPr>
          <p:cNvPr id="24" name="TextBox 23"/>
          <p:cNvSpPr txBox="1"/>
          <p:nvPr/>
        </p:nvSpPr>
        <p:spPr>
          <a:xfrm>
            <a:off x="7848600" y="1077308"/>
            <a:ext cx="1001867" cy="369332"/>
          </a:xfrm>
          <a:prstGeom prst="rect">
            <a:avLst/>
          </a:prstGeom>
          <a:solidFill>
            <a:schemeClr val="accent1">
              <a:lumMod val="20000"/>
              <a:lumOff val="80000"/>
            </a:schemeClr>
          </a:solidFill>
          <a:ln>
            <a:solidFill>
              <a:schemeClr val="bg2"/>
            </a:solidFill>
          </a:ln>
        </p:spPr>
        <p:txBody>
          <a:bodyPr wrap="square" rtlCol="0">
            <a:spAutoFit/>
          </a:bodyPr>
          <a:lstStyle/>
          <a:p>
            <a:pPr algn="ctr"/>
            <a:r>
              <a:rPr lang="en-US" b="1" dirty="0" err="1">
                <a:solidFill>
                  <a:srgbClr val="21368B"/>
                </a:solidFill>
              </a:rPr>
              <a:t>mFAS</a:t>
            </a:r>
            <a:endParaRPr lang="en-US" b="1" dirty="0">
              <a:solidFill>
                <a:srgbClr val="21368B"/>
              </a:solidFill>
            </a:endParaRPr>
          </a:p>
        </p:txBody>
      </p:sp>
      <p:graphicFrame>
        <p:nvGraphicFramePr>
          <p:cNvPr id="16" name="Chart 15"/>
          <p:cNvGraphicFramePr>
            <a:graphicFrameLocks/>
          </p:cNvGraphicFramePr>
          <p:nvPr>
            <p:extLst>
              <p:ext uri="{D42A27DB-BD31-4B8C-83A1-F6EECF244321}">
                <p14:modId xmlns:p14="http://schemas.microsoft.com/office/powerpoint/2010/main" val="620885909"/>
              </p:ext>
            </p:extLst>
          </p:nvPr>
        </p:nvGraphicFramePr>
        <p:xfrm>
          <a:off x="299540" y="1446640"/>
          <a:ext cx="8692060" cy="31090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5"/>
          <p:cNvSpPr txBox="1"/>
          <p:nvPr/>
        </p:nvSpPr>
        <p:spPr>
          <a:xfrm>
            <a:off x="1681225" y="1077308"/>
            <a:ext cx="6093155" cy="338554"/>
          </a:xfrm>
          <a:prstGeom prst="rect">
            <a:avLst/>
          </a:prstGeom>
          <a:solidFill>
            <a:schemeClr val="accent1">
              <a:lumMod val="20000"/>
              <a:lumOff val="80000"/>
            </a:schemeClr>
          </a:solidFill>
          <a:ln>
            <a:solidFill>
              <a:schemeClr val="bg2"/>
            </a:solidFill>
          </a:ln>
        </p:spPr>
        <p:txBody>
          <a:bodyPr wrap="square" rtlCol="0">
            <a:spAutoFit/>
          </a:bodyPr>
          <a:lstStyle/>
          <a:p>
            <a:pPr algn="ctr"/>
            <a:r>
              <a:rPr lang="en-US" sz="1600" b="1" dirty="0">
                <a:solidFill>
                  <a:srgbClr val="21368B"/>
                </a:solidFill>
              </a:rPr>
              <a:t>Full Analysis Set</a:t>
            </a:r>
          </a:p>
        </p:txBody>
      </p:sp>
      <p:sp>
        <p:nvSpPr>
          <p:cNvPr id="15" name="Rectangle 8"/>
          <p:cNvSpPr/>
          <p:nvPr/>
        </p:nvSpPr>
        <p:spPr>
          <a:xfrm>
            <a:off x="7786255" y="1089183"/>
            <a:ext cx="1217220" cy="5076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5481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99" y="0"/>
            <a:ext cx="8464062" cy="1143000"/>
          </a:xfrm>
        </p:spPr>
        <p:txBody>
          <a:bodyPr>
            <a:noAutofit/>
          </a:bodyPr>
          <a:lstStyle/>
          <a:p>
            <a:r>
              <a:rPr lang="en-US" sz="2200" dirty="0" smtClean="0"/>
              <a:t>SVR12 in the immediate treatment group: </a:t>
            </a:r>
            <a:br>
              <a:rPr lang="en-US" sz="2200" dirty="0" smtClean="0"/>
            </a:br>
            <a:r>
              <a:rPr lang="en-US" sz="2200" dirty="0" smtClean="0"/>
              <a:t>modified Full Analysis Set (</a:t>
            </a:r>
            <a:r>
              <a:rPr lang="en-US" sz="2200" cap="none" dirty="0" err="1" smtClean="0"/>
              <a:t>m</a:t>
            </a:r>
            <a:r>
              <a:rPr lang="en-US" sz="2200" dirty="0" err="1" smtClean="0"/>
              <a:t>FAS</a:t>
            </a:r>
            <a:r>
              <a:rPr lang="en-US" sz="2200" dirty="0" smtClean="0"/>
              <a:t>) </a:t>
            </a:r>
            <a:endParaRPr lang="en-US" sz="2200" dirty="0"/>
          </a:p>
        </p:txBody>
      </p:sp>
      <p:graphicFrame>
        <p:nvGraphicFramePr>
          <p:cNvPr id="3" name="Table 2"/>
          <p:cNvGraphicFramePr>
            <a:graphicFrameLocks noGrp="1"/>
          </p:cNvGraphicFramePr>
          <p:nvPr>
            <p:extLst>
              <p:ext uri="{D42A27DB-BD31-4B8C-83A1-F6EECF244321}">
                <p14:modId xmlns:p14="http://schemas.microsoft.com/office/powerpoint/2010/main" val="701543465"/>
              </p:ext>
            </p:extLst>
          </p:nvPr>
        </p:nvGraphicFramePr>
        <p:xfrm>
          <a:off x="128464" y="4241350"/>
          <a:ext cx="8184263" cy="2321141"/>
        </p:xfrm>
        <a:graphic>
          <a:graphicData uri="http://schemas.openxmlformats.org/drawingml/2006/table">
            <a:tbl>
              <a:tblPr firstRow="1" bandRow="1">
                <a:tableStyleId>{5C22544A-7EE6-4342-B048-85BDC9FD1C3A}</a:tableStyleId>
              </a:tblPr>
              <a:tblGrid>
                <a:gridCol w="1640772"/>
                <a:gridCol w="1226647"/>
                <a:gridCol w="1318646"/>
                <a:gridCol w="1379978"/>
                <a:gridCol w="1298202"/>
                <a:gridCol w="1320018"/>
              </a:tblGrid>
              <a:tr h="256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0000"/>
                        </a:solidFill>
                        <a:effectLst/>
                        <a:latin typeface="+mn-lt"/>
                        <a:ea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All GT†</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GT1a*</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GT1b</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GT4</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GT6</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23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000000"/>
                        </a:solidFill>
                        <a:effectLst/>
                        <a:latin typeface="+mn-lt"/>
                        <a:ea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189/198</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147/153</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28/29</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11/11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3/5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247100">
                <a:tc>
                  <a:txBody>
                    <a:bodyPr/>
                    <a:lstStyle/>
                    <a:p>
                      <a:pPr marL="0" marR="0" indent="0">
                        <a:spcBef>
                          <a:spcPts val="0"/>
                        </a:spcBef>
                        <a:spcAft>
                          <a:spcPts val="0"/>
                        </a:spcAft>
                      </a:pPr>
                      <a:r>
                        <a:rPr lang="en-US" sz="1200" b="1" dirty="0" smtClean="0">
                          <a:solidFill>
                            <a:srgbClr val="000000"/>
                          </a:solidFill>
                          <a:effectLst/>
                          <a:latin typeface="+mn-lt"/>
                          <a:ea typeface="Times New Roman" panose="02020603050405020304" pitchFamily="18" charset="0"/>
                        </a:rPr>
                        <a:t>Failures</a:t>
                      </a: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247100">
                <a:tc>
                  <a:txBody>
                    <a:bodyPr/>
                    <a:lstStyle/>
                    <a:p>
                      <a:pPr marL="0" marR="0" indent="231775">
                        <a:spcBef>
                          <a:spcPts val="0"/>
                        </a:spcBef>
                        <a:spcAft>
                          <a:spcPts val="0"/>
                        </a:spcAft>
                      </a:pPr>
                      <a:r>
                        <a:rPr lang="en-US" sz="1200" b="1" dirty="0" smtClean="0">
                          <a:solidFill>
                            <a:srgbClr val="000000"/>
                          </a:solidFill>
                          <a:effectLst/>
                          <a:latin typeface="+mn-lt"/>
                          <a:ea typeface="Times New Roman" panose="02020603050405020304" pitchFamily="18" charset="0"/>
                        </a:rPr>
                        <a:t>Relapse</a:t>
                      </a: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7</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4</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0</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b="1" dirty="0" smtClean="0">
                          <a:solidFill>
                            <a:srgbClr val="000000"/>
                          </a:solidFill>
                        </a:rPr>
                        <a:t>2</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247100">
                <a:tc>
                  <a:txBody>
                    <a:bodyPr/>
                    <a:lstStyle/>
                    <a:p>
                      <a:pPr marL="0" marR="0" indent="231775">
                        <a:spcBef>
                          <a:spcPts val="0"/>
                        </a:spcBef>
                        <a:spcAft>
                          <a:spcPts val="0"/>
                        </a:spcAft>
                      </a:pPr>
                      <a:r>
                        <a:rPr lang="en-US" sz="1200" b="1" dirty="0" smtClean="0">
                          <a:solidFill>
                            <a:srgbClr val="000000"/>
                          </a:solidFill>
                          <a:effectLst/>
                          <a:latin typeface="+mn-lt"/>
                          <a:ea typeface="Times New Roman" panose="02020603050405020304" pitchFamily="18" charset="0"/>
                        </a:rPr>
                        <a:t>Discontinuation</a:t>
                      </a: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2</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2</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0</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0</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b="1" dirty="0" smtClean="0">
                          <a:solidFill>
                            <a:srgbClr val="000000"/>
                          </a:solidFill>
                        </a:rPr>
                        <a:t>0</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247100">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effectLst/>
                          <a:latin typeface="+mn-lt"/>
                          <a:ea typeface="Times New Roman" panose="02020603050405020304" pitchFamily="18" charset="0"/>
                        </a:rPr>
                        <a:t>Reinfection – counted as success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hMerge="1">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algn="ct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algn="ct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r h="247100">
                <a:tc>
                  <a:txBody>
                    <a:bodyPr/>
                    <a:lstStyle/>
                    <a:p>
                      <a:pPr marL="0" marR="0" indent="0">
                        <a:spcBef>
                          <a:spcPts val="0"/>
                        </a:spcBef>
                        <a:spcAft>
                          <a:spcPts val="0"/>
                        </a:spcAft>
                      </a:pP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5</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3</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0</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ctr"/>
                      <a:r>
                        <a:rPr lang="en-US" sz="1400" b="1" dirty="0" smtClean="0">
                          <a:solidFill>
                            <a:srgbClr val="000000"/>
                          </a:solidFill>
                        </a:rPr>
                        <a:t>0</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ctr"/>
                      <a:r>
                        <a:rPr lang="en-US" sz="1400" b="1" dirty="0" smtClean="0">
                          <a:solidFill>
                            <a:srgbClr val="000000"/>
                          </a:solidFill>
                        </a:rPr>
                        <a:t>2</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r>
              <a:tr h="227587">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effectLst/>
                          <a:latin typeface="+mn-lt"/>
                          <a:ea typeface="Times New Roman" panose="02020603050405020304" pitchFamily="18" charset="0"/>
                        </a:rPr>
                        <a:t>LTFU or</a:t>
                      </a:r>
                      <a:r>
                        <a:rPr lang="en-US" sz="1200" b="1" baseline="0" dirty="0" smtClean="0">
                          <a:solidFill>
                            <a:srgbClr val="000000"/>
                          </a:solidFill>
                          <a:effectLst/>
                          <a:latin typeface="+mn-lt"/>
                          <a:ea typeface="Times New Roman" panose="02020603050405020304" pitchFamily="18" charset="0"/>
                        </a:rPr>
                        <a:t> </a:t>
                      </a:r>
                      <a:r>
                        <a:rPr lang="en-US" sz="1200" b="1" dirty="0" smtClean="0">
                          <a:solidFill>
                            <a:srgbClr val="000000"/>
                          </a:solidFill>
                          <a:effectLst/>
                          <a:latin typeface="+mn-lt"/>
                          <a:ea typeface="Times New Roman" panose="02020603050405020304" pitchFamily="18" charset="0"/>
                        </a:rPr>
                        <a:t>discontinued unrelated to Virologic Failure – excluded from </a:t>
                      </a:r>
                      <a:r>
                        <a:rPr lang="en-US" sz="1200" b="1" dirty="0" err="1" smtClean="0">
                          <a:solidFill>
                            <a:srgbClr val="000000"/>
                          </a:solidFill>
                          <a:effectLst/>
                          <a:latin typeface="+mn-lt"/>
                          <a:ea typeface="Times New Roman" panose="02020603050405020304" pitchFamily="18" charset="0"/>
                        </a:rPr>
                        <a:t>mFAS</a:t>
                      </a:r>
                      <a:r>
                        <a:rPr lang="en-US" sz="1200" b="1" dirty="0" smtClean="0">
                          <a:solidFill>
                            <a:srgbClr val="000000"/>
                          </a:solidFill>
                          <a:effectLst/>
                          <a:latin typeface="+mn-lt"/>
                          <a:ea typeface="Times New Roman" panose="02020603050405020304" pitchFamily="18" charset="0"/>
                        </a:rPr>
                        <a:t> analysis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hMerge="1">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marL="0" marR="0" algn="ctr">
                        <a:spcBef>
                          <a:spcPts val="0"/>
                        </a:spcBef>
                        <a:spcAft>
                          <a:spcPts val="0"/>
                        </a:spcAft>
                      </a:pP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algn="ct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hMerge="1">
                  <a:txBody>
                    <a:bodyPr/>
                    <a:lstStyle/>
                    <a:p>
                      <a:pPr algn="ct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r>
              <a:tr h="277990">
                <a:tc>
                  <a:txBody>
                    <a:bodyPr/>
                    <a:lstStyle/>
                    <a:p>
                      <a:pPr marL="0" marR="0">
                        <a:spcBef>
                          <a:spcPts val="0"/>
                        </a:spcBef>
                        <a:spcAft>
                          <a:spcPts val="0"/>
                        </a:spcAft>
                      </a:pPr>
                      <a:endParaRPr lang="en-US" sz="12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3</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400" b="1" dirty="0" smtClean="0">
                          <a:solidFill>
                            <a:srgbClr val="000000"/>
                          </a:solidFill>
                          <a:effectLst/>
                          <a:latin typeface="+mn-lt"/>
                          <a:ea typeface="Times New Roman" panose="02020603050405020304" pitchFamily="18" charset="0"/>
                        </a:rPr>
                        <a:t>1</a:t>
                      </a:r>
                      <a:endParaRPr lang="en-US" sz="1400" b="1" dirty="0">
                        <a:solidFill>
                          <a:srgbClr val="000000"/>
                        </a:solidFill>
                        <a:effectLst/>
                        <a:latin typeface="+mn-lt"/>
                        <a:ea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ctr"/>
                      <a:r>
                        <a:rPr lang="en-US" sz="1400" b="1" dirty="0" smtClean="0">
                          <a:solidFill>
                            <a:srgbClr val="000000"/>
                          </a:solidFill>
                        </a:rPr>
                        <a:t>1</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c>
                  <a:txBody>
                    <a:bodyPr/>
                    <a:lstStyle/>
                    <a:p>
                      <a:pPr algn="ctr"/>
                      <a:r>
                        <a:rPr lang="en-US" sz="1400" b="1" dirty="0" smtClean="0">
                          <a:solidFill>
                            <a:srgbClr val="000000"/>
                          </a:solidFill>
                        </a:rPr>
                        <a:t>0</a:t>
                      </a:r>
                      <a:endParaRPr lang="en-US" sz="1400" b="1" dirty="0">
                        <a:solidFill>
                          <a:srgbClr val="000000"/>
                        </a:solidFill>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85000"/>
                      </a:schemeClr>
                    </a:solidFill>
                  </a:tcPr>
                </a:tc>
              </a:tr>
            </a:tbl>
          </a:graphicData>
        </a:graphic>
      </p:graphicFrame>
      <p:sp>
        <p:nvSpPr>
          <p:cNvPr id="76" name="TextBox 75"/>
          <p:cNvSpPr txBox="1"/>
          <p:nvPr/>
        </p:nvSpPr>
        <p:spPr>
          <a:xfrm>
            <a:off x="853661" y="6581001"/>
            <a:ext cx="6529777" cy="276999"/>
          </a:xfrm>
          <a:prstGeom prst="rect">
            <a:avLst/>
          </a:prstGeom>
          <a:solidFill>
            <a:schemeClr val="bg1"/>
          </a:solidFill>
        </p:spPr>
        <p:txBody>
          <a:bodyPr wrap="square" rtlCol="0">
            <a:spAutoFit/>
          </a:bodyPr>
          <a:lstStyle/>
          <a:p>
            <a:r>
              <a:rPr lang="en-US" sz="1200" dirty="0">
                <a:solidFill>
                  <a:srgbClr val="000000"/>
                </a:solidFill>
              </a:rPr>
              <a:t>*Includes one subject with mixed infection (GT1a and GT1b) who achieved </a:t>
            </a:r>
            <a:r>
              <a:rPr lang="en-US" sz="1200" dirty="0" smtClean="0">
                <a:solidFill>
                  <a:srgbClr val="000000"/>
                </a:solidFill>
              </a:rPr>
              <a:t>SVR12</a:t>
            </a:r>
            <a:endParaRPr lang="en-US" sz="1200" dirty="0">
              <a:solidFill>
                <a:srgbClr val="000000"/>
              </a:solidFill>
            </a:endParaRPr>
          </a:p>
        </p:txBody>
      </p:sp>
      <p:graphicFrame>
        <p:nvGraphicFramePr>
          <p:cNvPr id="10" name="Chart 9"/>
          <p:cNvGraphicFramePr>
            <a:graphicFrameLocks/>
          </p:cNvGraphicFramePr>
          <p:nvPr>
            <p:extLst>
              <p:ext uri="{D42A27DB-BD31-4B8C-83A1-F6EECF244321}">
                <p14:modId xmlns:p14="http://schemas.microsoft.com/office/powerpoint/2010/main" val="3379749268"/>
              </p:ext>
            </p:extLst>
          </p:nvPr>
        </p:nvGraphicFramePr>
        <p:xfrm>
          <a:off x="304800" y="1234441"/>
          <a:ext cx="8007927" cy="31000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05050" y="1089183"/>
            <a:ext cx="6507677" cy="255134"/>
          </a:xfrm>
          <a:prstGeom prst="rect">
            <a:avLst/>
          </a:prstGeom>
          <a:solidFill>
            <a:schemeClr val="accent1">
              <a:lumMod val="20000"/>
              <a:lumOff val="80000"/>
            </a:schemeClr>
          </a:solidFill>
          <a:ln>
            <a:solidFill>
              <a:schemeClr val="bg2"/>
            </a:solidFill>
          </a:ln>
        </p:spPr>
        <p:txBody>
          <a:bodyPr wrap="square" rtlCol="0">
            <a:spAutoFit/>
          </a:bodyPr>
          <a:lstStyle/>
          <a:p>
            <a:pPr algn="ctr">
              <a:lnSpc>
                <a:spcPts val="1200"/>
              </a:lnSpc>
            </a:pPr>
            <a:r>
              <a:rPr lang="en-US" sz="1400" b="1" dirty="0" smtClean="0">
                <a:solidFill>
                  <a:srgbClr val="21368B"/>
                </a:solidFill>
              </a:rPr>
              <a:t>Modified Full </a:t>
            </a:r>
            <a:r>
              <a:rPr lang="en-US" sz="1400" b="1" dirty="0">
                <a:solidFill>
                  <a:srgbClr val="21368B"/>
                </a:solidFill>
              </a:rPr>
              <a:t>Analysis </a:t>
            </a:r>
            <a:r>
              <a:rPr lang="en-US" sz="1400" b="1" dirty="0" smtClean="0">
                <a:solidFill>
                  <a:srgbClr val="21368B"/>
                </a:solidFill>
              </a:rPr>
              <a:t>Set (</a:t>
            </a:r>
            <a:r>
              <a:rPr lang="en-US" sz="1400" b="1" dirty="0" err="1" smtClean="0">
                <a:solidFill>
                  <a:srgbClr val="21368B"/>
                </a:solidFill>
              </a:rPr>
              <a:t>mFAS</a:t>
            </a:r>
            <a:r>
              <a:rPr lang="en-US" sz="1400" b="1" dirty="0" smtClean="0">
                <a:solidFill>
                  <a:srgbClr val="21368B"/>
                </a:solidFill>
              </a:rPr>
              <a:t>)</a:t>
            </a:r>
            <a:endParaRPr lang="en-US" sz="1400" b="1" dirty="0">
              <a:solidFill>
                <a:srgbClr val="21368B"/>
              </a:solidFill>
            </a:endParaRPr>
          </a:p>
        </p:txBody>
      </p:sp>
    </p:spTree>
    <p:extLst>
      <p:ext uri="{BB962C8B-B14F-4D97-AF65-F5344CB8AC3E}">
        <p14:creationId xmlns:p14="http://schemas.microsoft.com/office/powerpoint/2010/main" val="301083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rgbClr val="FFFFFF"/>
      </a:lt1>
      <a:dk2>
        <a:srgbClr val="009994"/>
      </a:dk2>
      <a:lt2>
        <a:srgbClr val="21368B"/>
      </a:lt2>
      <a:accent1>
        <a:srgbClr val="27B5DC"/>
      </a:accent1>
      <a:accent2>
        <a:srgbClr val="B51A8A"/>
      </a:accent2>
      <a:accent3>
        <a:srgbClr val="21368B"/>
      </a:accent3>
      <a:accent4>
        <a:srgbClr val="009994"/>
      </a:accent4>
      <a:accent5>
        <a:srgbClr val="FFFFFF"/>
      </a:accent5>
      <a:accent6>
        <a:srgbClr val="27B5D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52A10F973454985ACC85A987A8AD0" ma:contentTypeVersion="5" ma:contentTypeDescription="Create a new document." ma:contentTypeScope="" ma:versionID="eca7038ed1a4992a3febcd653efc6c4a">
  <xsd:schema xmlns:xsd="http://www.w3.org/2001/XMLSchema" xmlns:xs="http://www.w3.org/2001/XMLSchema" xmlns:p="http://schemas.microsoft.com/office/2006/metadata/properties" xmlns:ns2="d3621b0a-8854-4607-a1d7-108d46507552" targetNamespace="http://schemas.microsoft.com/office/2006/metadata/properties" ma:root="true" ma:fieldsID="a5d3304571bbb9699a0f2c63650347ee" ns2:_="">
    <xsd:import namespace="d3621b0a-8854-4607-a1d7-108d46507552"/>
    <xsd:element name="properties">
      <xsd:complexType>
        <xsd:sequence>
          <xsd:element name="documentManagement">
            <xsd:complexType>
              <xsd:all>
                <xsd:element ref="ns2:Congres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21b0a-8854-4607-a1d7-108d46507552" elementFormDefault="qualified">
    <xsd:import namespace="http://schemas.microsoft.com/office/2006/documentManagement/types"/>
    <xsd:import namespace="http://schemas.microsoft.com/office/infopath/2007/PartnerControls"/>
    <xsd:element name="Congress" ma:index="8" ma:displayName="Congress" ma:default="Congress Undefined" ma:format="Dropdown" ma:internalName="Congress">
      <xsd:simpleType>
        <xsd:union memberTypes="dms:Text">
          <xsd:simpleType>
            <xsd:restriction base="dms:Choice">
              <xsd:enumeration value="Congress Undefined"/>
              <xsd:enumeration value="AASLD 2010"/>
              <xsd:enumeration value="AASLD 2011"/>
              <xsd:enumeration value="AASLD 2012"/>
              <xsd:enumeration value="AASLD 2013"/>
              <xsd:enumeration value="AASLD 2014"/>
              <xsd:enumeration value="AASLD 2015 (Nov 13-17, 2015; San Francisco, CA)"/>
              <xsd:enumeration value="APASL 2011"/>
              <xsd:enumeration value="APASL 2014"/>
              <xsd:enumeration value="CROI 2011"/>
              <xsd:enumeration value="CROI 2012"/>
              <xsd:enumeration value="CROI 2013"/>
              <xsd:enumeration value="CROI 2014"/>
              <xsd:enumeration value="DDW 2011"/>
              <xsd:enumeration value="DDW 2013"/>
              <xsd:enumeration value="DDW 2014"/>
              <xsd:enumeration value="DDW 2015"/>
              <xsd:enumeration value="DDW 2016"/>
              <xsd:enumeration value="EASL 2011"/>
              <xsd:enumeration value="EASL 2012"/>
              <xsd:enumeration value="EASL 2013"/>
              <xsd:enumeration value="EASL 2014"/>
              <xsd:enumeration value="EASL 2015"/>
              <xsd:enumeration value="EASL 2016"/>
              <xsd:enumeration value="European Virology meeting (Lisbon, Portugal, 11-12 May 2012)"/>
              <xsd:enumeration value="European Virology meeting 2014"/>
              <xsd:enumeration value="ID Week 2015 (October 7-11, 2015; San Diego, CA, USA)"/>
              <xsd:enumeration value="IDSA 2011"/>
              <xsd:enumeration value="IDSA 2014"/>
              <xsd:enumeration value="International AIDS Society (IAS) Conference (Vancouver, Canada - July 19-22, 2015)"/>
              <xsd:enumeration value="International Symposium on Hepatitis Care in Substance Users (October 7-9, 2015; Sydney, Australia)"/>
              <xsd:enumeration value="International Workshop on Clinical Pharmacology of Hepatitis Therapy - 7th (June 27, 2012)"/>
              <xsd:enumeration value="International Workshop on Clinical Pharmacology of HIV and Hepatitis Therapy (May 26-28, 2015, Washington D.C., US)"/>
              <xsd:enumeration value="International Workshop on Antiviral Drug Resistance (Berlin, Germany - June 3-7, 2014)"/>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gress xmlns="d3621b0a-8854-4607-a1d7-108d46507552">AASLD 2015 (Nov 13-17, 2015; San Francisco, CA)</Congress>
  </documentManagement>
</p:properties>
</file>

<file path=customXml/item4.xml><?xml version="1.0" encoding="utf-8"?>
<sisl xmlns:xsi="http://www.w3.org/2001/XMLSchema-instance" xmlns:xsd="http://www.w3.org/2001/XMLSchema" xmlns="http://www.boldonjames.com/2008/01/sie/internal/label" sislVersion="0" policy="a10f9ac0-5937-4b4f-b459-96aedd9ed2c5">
  <element uid="7cd47945-6b3b-43a6-a00b-28702725611b" value=""/>
</sisl>
</file>

<file path=customXml/itemProps1.xml><?xml version="1.0" encoding="utf-8"?>
<ds:datastoreItem xmlns:ds="http://schemas.openxmlformats.org/officeDocument/2006/customXml" ds:itemID="{D84E559F-7C98-4CC6-B222-58F8EA579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21b0a-8854-4607-a1d7-108d46507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343ECD-1235-400A-A5F9-E917A72F572C}">
  <ds:schemaRefs>
    <ds:schemaRef ds:uri="http://schemas.microsoft.com/sharepoint/v3/contenttype/forms"/>
  </ds:schemaRefs>
</ds:datastoreItem>
</file>

<file path=customXml/itemProps3.xml><?xml version="1.0" encoding="utf-8"?>
<ds:datastoreItem xmlns:ds="http://schemas.openxmlformats.org/officeDocument/2006/customXml" ds:itemID="{00FC8575-5B51-4BA0-A89E-5F9669BBE8A7}">
  <ds:schemaRefs>
    <ds:schemaRef ds:uri="http://purl.org/dc/dcmitype/"/>
    <ds:schemaRef ds:uri="http://purl.org/dc/terms/"/>
    <ds:schemaRef ds:uri="d3621b0a-8854-4607-a1d7-108d46507552"/>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B296FEF-B5A0-483A-B184-7403FB7E6B5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0</TotalTime>
  <Words>3432</Words>
  <Application>Microsoft Office PowerPoint</Application>
  <PresentationFormat>Bildschirmpräsentation (4:3)</PresentationFormat>
  <Paragraphs>565</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 Theme</vt:lpstr>
      <vt:lpstr>C-EDGE CO-STAR: efficacy of grazoprevir / elbasvir Fixed Dose Combination for 12 Weeks in HCV-infected Persons Who Inject Drugs on Opioid Agonist Therapy  </vt:lpstr>
      <vt:lpstr>Acknowledgements</vt:lpstr>
      <vt:lpstr>Background and aim</vt:lpstr>
      <vt:lpstr>Background</vt:lpstr>
      <vt:lpstr>Trial design</vt:lpstr>
      <vt:lpstr>Efficacy analyses</vt:lpstr>
      <vt:lpstr>demographics</vt:lpstr>
      <vt:lpstr>SVR12 in the immediate treatment group:  Full Analysis Set (FAS)</vt:lpstr>
      <vt:lpstr>SVR12 in the immediate treatment group:  modified Full Analysis Set (mFAS) </vt:lpstr>
      <vt:lpstr>SVR12 in the immediate treatment group:  subgroup analysis of modified Full Analysis Set (mFAS) </vt:lpstr>
      <vt:lpstr>Probable Reinfections in the immediate treatment group</vt:lpstr>
      <vt:lpstr>Urine drug screen results:   Day 1 to Treatment Week 12</vt:lpstr>
      <vt:lpstr>adherence</vt:lpstr>
      <vt:lpstr>Percentage of patients who missed doses of study medication</vt:lpstr>
      <vt:lpstr>Percentage of patients who missed doses of study medication</vt:lpstr>
      <vt:lpstr>Safety during initial treatment period and first 14 days of follow-up</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dc:creator>
  <cp:lastModifiedBy>Merck &amp; Co., Inc.</cp:lastModifiedBy>
  <cp:revision>358</cp:revision>
  <dcterms:created xsi:type="dcterms:W3CDTF">2013-10-16T17:34:38Z</dcterms:created>
  <dcterms:modified xsi:type="dcterms:W3CDTF">2015-11-19T12:56:43Z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12</vt:lpwstr>
  </property>
  <property fmtid="{D5CDD505-2E9C-101B-9397-08002B2CF9AE}" pid="3" name="ContentTypeId">
    <vt:lpwstr>0x0101001D152A10F973454985ACC85A987A8AD0</vt:lpwstr>
  </property>
  <property fmtid="{D5CDD505-2E9C-101B-9397-08002B2CF9AE}" pid="4" name="Document Type">
    <vt:lpwstr>3</vt:lpwstr>
  </property>
  <property fmtid="{D5CDD505-2E9C-101B-9397-08002B2CF9AE}" pid="5" name="_NewReviewCycle">
    <vt:lpwstr/>
  </property>
  <property fmtid="{D5CDD505-2E9C-101B-9397-08002B2CF9AE}" pid="6" name="MerckDocSensitivity">
    <vt:i4>0</vt:i4>
  </property>
  <property fmtid="{D5CDD505-2E9C-101B-9397-08002B2CF9AE}" pid="7" name="MerckDocSensitivityHeader">
    <vt:bool>false</vt:bool>
  </property>
  <property fmtid="{D5CDD505-2E9C-101B-9397-08002B2CF9AE}" pid="8" name="MerckDocSensitivityFooter">
    <vt:bool>true</vt:bool>
  </property>
  <property fmtid="{D5CDD505-2E9C-101B-9397-08002B2CF9AE}" pid="9" name="_AdHocReviewCycleID">
    <vt:i4>-2078230648</vt:i4>
  </property>
  <property fmtid="{D5CDD505-2E9C-101B-9397-08002B2CF9AE}" pid="10" name="_EmailSubject">
    <vt:lpwstr>Pressemitteilungen vom AASLD</vt:lpwstr>
  </property>
  <property fmtid="{D5CDD505-2E9C-101B-9397-08002B2CF9AE}" pid="11" name="_AuthorEmail">
    <vt:lpwstr>annette.menzel@msd.de</vt:lpwstr>
  </property>
  <property fmtid="{D5CDD505-2E9C-101B-9397-08002B2CF9AE}" pid="12" name="_AuthorEmailDisplayName">
    <vt:lpwstr>Menzel, Annette</vt:lpwstr>
  </property>
  <property fmtid="{D5CDD505-2E9C-101B-9397-08002B2CF9AE}" pid="13" name="_PreviousAdHocReviewCycleID">
    <vt:i4>337556805</vt:i4>
  </property>
  <property fmtid="{D5CDD505-2E9C-101B-9397-08002B2CF9AE}" pid="14" name="docIndexRef">
    <vt:lpwstr>79d6b68b-9868-47d5-8ed7-34372b513864</vt:lpwstr>
  </property>
  <property fmtid="{D5CDD505-2E9C-101B-9397-08002B2CF9AE}" pid="15" name="bjSaver">
    <vt:lpwstr>3Z4exfhrPz5SC8Gw39R06doLmwUBQF9C</vt:lpwstr>
  </property>
  <property fmtid="{D5CDD505-2E9C-101B-9397-08002B2CF9AE}" pid="16"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17" name="bjDocumentLabelXML-0">
    <vt:lpwstr>nternal/label"&gt;&lt;element uid="7cd47945-6b3b-43a6-a00b-28702725611b" value="" /&gt;&lt;/sisl&gt;</vt:lpwstr>
  </property>
  <property fmtid="{D5CDD505-2E9C-101B-9397-08002B2CF9AE}" pid="18" name="bjDocumentSecurityLabel">
    <vt:lpwstr>Nicht klassifiziert-Not Classified</vt:lpwstr>
  </property>
</Properties>
</file>