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2" r:id="rId5"/>
    <p:sldMasterId id="2147483684" r:id="rId6"/>
    <p:sldMasterId id="2147483698" r:id="rId7"/>
    <p:sldMasterId id="2147483712" r:id="rId8"/>
    <p:sldMasterId id="2147483726" r:id="rId9"/>
  </p:sldMasterIdLst>
  <p:notesMasterIdLst>
    <p:notesMasterId r:id="rId25"/>
  </p:notesMasterIdLst>
  <p:handoutMasterIdLst>
    <p:handoutMasterId r:id="rId26"/>
  </p:handoutMasterIdLst>
  <p:sldIdLst>
    <p:sldId id="273" r:id="rId10"/>
    <p:sldId id="399" r:id="rId11"/>
    <p:sldId id="444" r:id="rId12"/>
    <p:sldId id="445" r:id="rId13"/>
    <p:sldId id="446" r:id="rId14"/>
    <p:sldId id="447" r:id="rId15"/>
    <p:sldId id="405" r:id="rId16"/>
    <p:sldId id="451" r:id="rId17"/>
    <p:sldId id="406" r:id="rId18"/>
    <p:sldId id="407" r:id="rId19"/>
    <p:sldId id="421" r:id="rId20"/>
    <p:sldId id="449" r:id="rId21"/>
    <p:sldId id="448" r:id="rId22"/>
    <p:sldId id="411" r:id="rId23"/>
    <p:sldId id="413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8">
          <p15:clr>
            <a:srgbClr val="A4A3A4"/>
          </p15:clr>
        </p15:guide>
        <p15:guide id="2" orient="horz" pos="3039">
          <p15:clr>
            <a:srgbClr val="A4A3A4"/>
          </p15:clr>
        </p15:guide>
        <p15:guide id="3" orient="horz" pos="1589">
          <p15:clr>
            <a:srgbClr val="A4A3A4"/>
          </p15:clr>
        </p15:guide>
        <p15:guide id="4" orient="horz" pos="2820">
          <p15:clr>
            <a:srgbClr val="A4A3A4"/>
          </p15:clr>
        </p15:guide>
        <p15:guide id="5" pos="3207">
          <p15:clr>
            <a:srgbClr val="A4A3A4"/>
          </p15:clr>
        </p15:guide>
        <p15:guide id="6" pos="883">
          <p15:clr>
            <a:srgbClr val="A4A3A4"/>
          </p15:clr>
        </p15:guide>
        <p15:guide id="7" pos="1490">
          <p15:clr>
            <a:srgbClr val="A4A3A4"/>
          </p15:clr>
        </p15:guide>
        <p15:guide id="8" pos="4344">
          <p15:clr>
            <a:srgbClr val="A4A3A4"/>
          </p15:clr>
        </p15:guide>
        <p15:guide id="9" pos="402">
          <p15:clr>
            <a:srgbClr val="A4A3A4"/>
          </p15:clr>
        </p15:guide>
        <p15:guide id="10" pos="5208">
          <p15:clr>
            <a:srgbClr val="A4A3A4"/>
          </p15:clr>
        </p15:guide>
        <p15:guide id="11" orient="horz" pos="314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w Street (AS)" initials="AS" lastIdx="10" clrIdx="0"/>
  <p:cmAuthor id="7" name="Richard Boehme" initials="RB" lastIdx="9" clrIdx="7"/>
  <p:cmAuthor id="1" name="Esther Race (AS)" initials="ER(" lastIdx="11" clrIdx="1"/>
  <p:cmAuthor id="8" name="Jimenezexposito, Mariajesus" initials="JM" lastIdx="8" clrIdx="8"/>
  <p:cmAuthor id="2" name="James Emmerson (AS)" initials="JE(" lastIdx="1" clrIdx="2"/>
  <p:cmAuthor id="3" name="Eric Wong" initials="EYW" lastIdx="1" clrIdx="3"/>
  <p:cmAuthor id="4" name="Tran, Kim" initials="KLT" lastIdx="3" clrIdx="4"/>
  <p:cmAuthor id="5" name="Carlson, Berit" initials="CB" lastIdx="1" clrIdx="5"/>
  <p:cmAuthor id="6" name="BMS" initials="B" lastIdx="7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6B9B8"/>
    <a:srgbClr val="FFAFAF"/>
    <a:srgbClr val="9AA6DA"/>
    <a:srgbClr val="9FD28A"/>
    <a:srgbClr val="65B545"/>
    <a:srgbClr val="000000"/>
    <a:srgbClr val="5F72C5"/>
    <a:srgbClr val="EAEAEA"/>
    <a:srgbClr val="00FF00"/>
    <a:srgbClr val="9135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81422" autoAdjust="0"/>
  </p:normalViewPr>
  <p:slideViewPr>
    <p:cSldViewPr snapToGrid="0" showGuides="1">
      <p:cViewPr varScale="1">
        <p:scale>
          <a:sx n="78" d="100"/>
          <a:sy n="78" d="100"/>
        </p:scale>
        <p:origin x="-1512" y="-84"/>
      </p:cViewPr>
      <p:guideLst>
        <p:guide orient="horz" pos="578"/>
        <p:guide orient="horz" pos="3039"/>
        <p:guide orient="horz" pos="1589"/>
        <p:guide orient="horz" pos="2820"/>
        <p:guide orient="horz" pos="3145"/>
        <p:guide pos="3207"/>
        <p:guide pos="883"/>
        <p:guide pos="1490"/>
        <p:guide pos="4344"/>
        <p:guide pos="402"/>
        <p:guide pos="52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204" y="84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17677937316659"/>
          <c:y val="0.14165179837388886"/>
          <c:w val="0.83344328176329086"/>
          <c:h val="0.7162097535813630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562219492745554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latin typeface="Calibri" panose="020F0502020204030204" pitchFamily="34" charset="0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plus>
              <c:numRef>
                <c:f>Sheet1!$F$2:$F$3</c:f>
                <c:numCache>
                  <c:formatCode>General</c:formatCode>
                  <c:ptCount val="2"/>
                  <c:pt idx="0">
                    <c:v>5</c:v>
                  </c:pt>
                </c:numCache>
              </c:numRef>
            </c:plus>
            <c:minus>
              <c:numRef>
                <c:f>Sheet1!$G$2:$G$3</c:f>
                <c:numCache>
                  <c:formatCode>General</c:formatCode>
                  <c:ptCount val="2"/>
                  <c:pt idx="0">
                    <c:v>9.8000000000000007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SVR12 (Primary Endpoint)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93.1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274663391294669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latin typeface="Calibri" panose="020F0502020204030204" pitchFamily="34" charset="0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plus>
              <c:numRef>
                <c:f>Sheet1!$I$2:$I$3</c:f>
                <c:numCache>
                  <c:formatCode>General</c:formatCode>
                  <c:ptCount val="2"/>
                  <c:pt idx="0">
                    <c:v>8</c:v>
                  </c:pt>
                </c:numCache>
              </c:numRef>
            </c:plus>
            <c:minus>
              <c:numRef>
                <c:f>Sheet1!$J$2:$J$3</c:f>
                <c:numCache>
                  <c:formatCode>General</c:formatCode>
                  <c:ptCount val="2"/>
                  <c:pt idx="0">
                    <c:v>20.100000000000001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SVR12 (Primary Endpoint)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rgbClr val="77933C"/>
            </a:solidFill>
          </c:spPr>
          <c:dLbls>
            <c:dLbl>
              <c:idx val="0"/>
              <c:layout>
                <c:manualLayout>
                  <c:x val="-2.8538812785388135E-3"/>
                  <c:y val="-4.2746914402670512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latin typeface="Calibri" panose="020F0502020204030204" pitchFamily="34" charset="0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plus>
              <c:numRef>
                <c:f>Sheet1!$L$2:$L$3</c:f>
                <c:numCache>
                  <c:formatCode>General</c:formatCode>
                  <c:ptCount val="2"/>
                  <c:pt idx="0">
                    <c:v>4.7</c:v>
                  </c:pt>
                </c:numCache>
              </c:numRef>
            </c:plus>
            <c:minus>
              <c:numRef>
                <c:f>Sheet1!$M$2:$M$3</c:f>
                <c:numCache>
                  <c:formatCode>General</c:formatCode>
                  <c:ptCount val="2"/>
                  <c:pt idx="0">
                    <c:v>8.1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SVR12 (Primary Endpoint)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92.5</c:v>
                </c:pt>
              </c:numCache>
            </c:numRef>
          </c:val>
        </c:ser>
        <c:dLbls/>
        <c:overlap val="-30"/>
        <c:axId val="88694144"/>
        <c:axId val="88712320"/>
      </c:barChart>
      <c:catAx>
        <c:axId val="88694144"/>
        <c:scaling>
          <c:orientation val="minMax"/>
        </c:scaling>
        <c:axPos val="b"/>
        <c:numFmt formatCode="General" sourceLinked="0"/>
        <c:tickLblPos val="none"/>
        <c:txPr>
          <a:bodyPr/>
          <a:lstStyle/>
          <a:p>
            <a:pPr>
              <a:defRPr sz="1800"/>
            </a:pPr>
            <a:endParaRPr lang="de-DE"/>
          </a:p>
        </c:txPr>
        <c:crossAx val="88712320"/>
        <c:crosses val="autoZero"/>
        <c:auto val="1"/>
        <c:lblAlgn val="ctr"/>
        <c:lblOffset val="100"/>
      </c:catAx>
      <c:valAx>
        <c:axId val="88712320"/>
        <c:scaling>
          <c:orientation val="minMax"/>
          <c:max val="100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88694144"/>
        <c:crosses val="autoZero"/>
        <c:crossBetween val="between"/>
        <c:majorUnit val="20"/>
        <c:minorUnit val="5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17677937316659"/>
          <c:y val="0.14165179837388886"/>
          <c:w val="0.83344328176329086"/>
          <c:h val="0.7162097535813630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5622194927455546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latin typeface="Calibri" panose="020F0502020204030204" pitchFamily="34" charset="0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plus>
              <c:numRef>
                <c:f>Sheet1!$F$2:$F$3</c:f>
                <c:numCache>
                  <c:formatCode>General</c:formatCode>
                  <c:ptCount val="2"/>
                  <c:pt idx="0">
                    <c:v>5</c:v>
                  </c:pt>
                </c:numCache>
              </c:numRef>
            </c:plus>
            <c:minus>
              <c:numRef>
                <c:f>Sheet1!$G$2:$G$3</c:f>
                <c:numCache>
                  <c:formatCode>General</c:formatCode>
                  <c:ptCount val="2"/>
                  <c:pt idx="0">
                    <c:v>9.8000000000000007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SVR12 (Primary Endpoint)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93.1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4.2746633912946683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latin typeface="Calibri" panose="020F0502020204030204" pitchFamily="34" charset="0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plus>
              <c:numRef>
                <c:f>Sheet1!$I$2:$I$3</c:f>
                <c:numCache>
                  <c:formatCode>General</c:formatCode>
                  <c:ptCount val="2"/>
                  <c:pt idx="0">
                    <c:v>8</c:v>
                  </c:pt>
                </c:numCache>
              </c:numRef>
            </c:plus>
            <c:minus>
              <c:numRef>
                <c:f>Sheet1!$J$2:$J$3</c:f>
                <c:numCache>
                  <c:formatCode>General</c:formatCode>
                  <c:ptCount val="2"/>
                  <c:pt idx="0">
                    <c:v>20.100000000000001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SVR12 (Primary Endpoint)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90.9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rgbClr val="77933C"/>
            </a:solidFill>
          </c:spPr>
          <c:dLbls>
            <c:dLbl>
              <c:idx val="0"/>
              <c:layout>
                <c:manualLayout>
                  <c:x val="-2.8538812785388131E-3"/>
                  <c:y val="-4.274691440267050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0">
                    <a:latin typeface="Calibri" panose="020F0502020204030204" pitchFamily="34" charset="0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plus>
              <c:numRef>
                <c:f>Sheet1!$L$2:$L$3</c:f>
                <c:numCache>
                  <c:formatCode>General</c:formatCode>
                  <c:ptCount val="2"/>
                  <c:pt idx="0">
                    <c:v>4.7</c:v>
                  </c:pt>
                </c:numCache>
              </c:numRef>
            </c:plus>
            <c:minus>
              <c:numRef>
                <c:f>Sheet1!$M$2:$M$3</c:f>
                <c:numCache>
                  <c:formatCode>General</c:formatCode>
                  <c:ptCount val="2"/>
                  <c:pt idx="0">
                    <c:v>8.1</c:v>
                  </c:pt>
                </c:numCache>
              </c:numRef>
            </c:minus>
            <c:spPr>
              <a:ln w="15875"/>
            </c:spPr>
          </c:errBars>
          <c:cat>
            <c:strRef>
              <c:f>Sheet1!$A$2</c:f>
              <c:strCache>
                <c:ptCount val="1"/>
                <c:pt idx="0">
                  <c:v>SVR12 (Primary Endpoint)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92.5</c:v>
                </c:pt>
              </c:numCache>
            </c:numRef>
          </c:val>
        </c:ser>
        <c:dLbls/>
        <c:overlap val="-30"/>
        <c:axId val="94204288"/>
        <c:axId val="94205824"/>
      </c:barChart>
      <c:catAx>
        <c:axId val="94204288"/>
        <c:scaling>
          <c:orientation val="minMax"/>
        </c:scaling>
        <c:axPos val="b"/>
        <c:numFmt formatCode="General" sourceLinked="0"/>
        <c:tickLblPos val="none"/>
        <c:txPr>
          <a:bodyPr/>
          <a:lstStyle/>
          <a:p>
            <a:pPr>
              <a:defRPr sz="1800"/>
            </a:pPr>
            <a:endParaRPr lang="de-DE"/>
          </a:p>
        </c:txPr>
        <c:crossAx val="94205824"/>
        <c:crosses val="autoZero"/>
        <c:auto val="1"/>
        <c:lblAlgn val="ctr"/>
        <c:lblOffset val="100"/>
      </c:catAx>
      <c:valAx>
        <c:axId val="94205824"/>
        <c:scaling>
          <c:orientation val="minMax"/>
          <c:max val="100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94204288"/>
        <c:crosses val="autoZero"/>
        <c:crossBetween val="between"/>
        <c:majorUnit val="20"/>
        <c:minorUnit val="5"/>
      </c:valAx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3026264437131297E-2"/>
          <c:y val="0.11727054248364094"/>
          <c:w val="0.90938605524822913"/>
          <c:h val="0.6813975071612463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Calibri" panose="020F0502020204030204" pitchFamily="34" charset="0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plus>
              <c:numRef>
                <c:f>Sheet1!$F$2:$F$6</c:f>
                <c:numCache>
                  <c:formatCode>General</c:formatCode>
                  <c:ptCount val="5"/>
                </c:numCache>
              </c:numRef>
            </c:plus>
            <c:minus>
              <c:numRef>
                <c:f>Sheet1!$G$2:$G$6</c:f>
                <c:numCache>
                  <c:formatCode>General</c:formatCode>
                  <c:ptCount val="5"/>
                </c:numCache>
              </c:numRef>
            </c:minus>
            <c:spPr>
              <a:ln w="15875"/>
            </c:spPr>
          </c:errBars>
          <c:cat>
            <c:strRef>
              <c:f>Sheet1!$A$2:$A$6</c:f>
              <c:strCache>
                <c:ptCount val="5"/>
                <c:pt idx="0">
                  <c:v>All GT 1ᵃ</c:v>
                </c:pt>
                <c:pt idx="1">
                  <c:v>1a</c:v>
                </c:pt>
                <c:pt idx="2">
                  <c:v>1b</c:v>
                </c:pt>
                <c:pt idx="3">
                  <c:v>3</c:v>
                </c:pt>
                <c:pt idx="4">
                  <c:v>4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92.7</c:v>
                </c:pt>
                <c:pt idx="1">
                  <c:v>95</c:v>
                </c:pt>
                <c:pt idx="2">
                  <c:v>93.8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Calibri" panose="020F0502020204030204" pitchFamily="34" charset="0"/>
                  </a:defRPr>
                </a:pPr>
                <a:endParaRPr lang="de-DE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plus>
              <c:numRef>
                <c:f>Sheet1!$I$2:$I$2</c:f>
                <c:numCache>
                  <c:formatCode>General</c:formatCode>
                  <c:ptCount val="1"/>
                </c:numCache>
              </c:numRef>
            </c:plus>
            <c:minus>
              <c:numRef>
                <c:f>Sheet1!$J$2:$J$2</c:f>
                <c:numCache>
                  <c:formatCode>General</c:formatCode>
                  <c:ptCount val="1"/>
                </c:numCache>
              </c:numRef>
            </c:minus>
            <c:spPr>
              <a:ln w="15875"/>
            </c:spPr>
          </c:errBars>
          <c:cat>
            <c:strRef>
              <c:f>Sheet1!$A$2:$A$6</c:f>
              <c:strCache>
                <c:ptCount val="5"/>
                <c:pt idx="0">
                  <c:v>All GT 1ᵃ</c:v>
                </c:pt>
                <c:pt idx="1">
                  <c:v>1a</c:v>
                </c:pt>
                <c:pt idx="2">
                  <c:v>1b</c:v>
                </c:pt>
                <c:pt idx="3">
                  <c:v>3</c:v>
                </c:pt>
                <c:pt idx="4">
                  <c:v>4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93.8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dLbls/>
        <c:gapWidth val="40"/>
        <c:axId val="94434816"/>
        <c:axId val="94491776"/>
      </c:barChart>
      <c:catAx>
        <c:axId val="944348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/>
            </a:pPr>
            <a:endParaRPr lang="de-DE"/>
          </a:p>
        </c:txPr>
        <c:crossAx val="94491776"/>
        <c:crosses val="autoZero"/>
        <c:auto val="1"/>
        <c:lblAlgn val="ctr"/>
        <c:lblOffset val="100"/>
      </c:catAx>
      <c:valAx>
        <c:axId val="94491776"/>
        <c:scaling>
          <c:orientation val="minMax"/>
          <c:max val="100"/>
          <c:min val="0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94434816"/>
        <c:crosses val="autoZero"/>
        <c:crossBetween val="between"/>
        <c:majorUnit val="20"/>
        <c:minorUnit val="5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de-DE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plotArea>
      <c:layout>
        <c:manualLayout>
          <c:layoutTarget val="inner"/>
          <c:xMode val="edge"/>
          <c:yMode val="edge"/>
          <c:x val="7.9224770395154687E-2"/>
          <c:y val="0.16059392168885028"/>
          <c:w val="0.90955832513763657"/>
          <c:h val="0.653927251591569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Sheet1!$A$2:$A$8</c:f>
              <c:strCache>
                <c:ptCount val="7"/>
                <c:pt idx="1">
                  <c:v>Cirrhosisᵃ</c:v>
                </c:pt>
                <c:pt idx="2">
                  <c:v>A</c:v>
                </c:pt>
                <c:pt idx="3">
                  <c:v>B or C ᵇ</c:v>
                </c:pt>
                <c:pt idx="4">
                  <c:v>&lt; 10</c:v>
                </c:pt>
                <c:pt idx="5">
                  <c:v>≥ 10 ᶜ</c:v>
                </c:pt>
                <c:pt idx="6">
                  <c:v>FCH</c:v>
                </c:pt>
              </c:strCache>
            </c:strRef>
          </c:cat>
          <c:val>
            <c:numRef>
              <c:f>Sheet1!$B$2:$B$8</c:f>
              <c:numCache>
                <c:formatCode>0.0</c:formatCode>
                <c:ptCount val="7"/>
                <c:pt idx="0">
                  <c:v>96.6</c:v>
                </c:pt>
                <c:pt idx="1">
                  <c:v>87.5</c:v>
                </c:pt>
                <c:pt idx="2">
                  <c:v>100</c:v>
                </c:pt>
                <c:pt idx="3">
                  <c:v>75</c:v>
                </c:pt>
                <c:pt idx="4">
                  <c:v>91.7</c:v>
                </c:pt>
                <c:pt idx="5">
                  <c:v>83.3</c:v>
                </c:pt>
                <c:pt idx="6">
                  <c:v>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dLbls>
            <c:dLbl>
              <c:idx val="6"/>
              <c:layout>
                <c:manualLayout>
                  <c:x val="0"/>
                  <c:y val="-0.14704471008263581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1">
                  <c:v>Cirrhosisᵃ</c:v>
                </c:pt>
                <c:pt idx="2">
                  <c:v>A</c:v>
                </c:pt>
                <c:pt idx="3">
                  <c:v>B or C ᵇ</c:v>
                </c:pt>
                <c:pt idx="4">
                  <c:v>&lt; 10</c:v>
                </c:pt>
                <c:pt idx="5">
                  <c:v>≥ 10 ᶜ</c:v>
                </c:pt>
                <c:pt idx="6">
                  <c:v>FCH</c:v>
                </c:pt>
              </c:strCache>
            </c:strRef>
          </c:cat>
          <c:val>
            <c:numRef>
              <c:f>Sheet1!$C$2:$C$8</c:f>
              <c:numCache>
                <c:formatCode>0.0</c:formatCode>
                <c:ptCount val="7"/>
                <c:pt idx="0">
                  <c:v>100</c:v>
                </c:pt>
                <c:pt idx="1">
                  <c:v>81.8</c:v>
                </c:pt>
                <c:pt idx="2">
                  <c:v>87.5</c:v>
                </c:pt>
                <c:pt idx="3">
                  <c:v>66.7</c:v>
                </c:pt>
                <c:pt idx="4">
                  <c:v>100</c:v>
                </c:pt>
                <c:pt idx="5">
                  <c:v>60</c:v>
                </c:pt>
                <c:pt idx="6">
                  <c:v>100</c:v>
                </c:pt>
              </c:numCache>
            </c:numRef>
          </c:val>
        </c:ser>
        <c:dLbls/>
        <c:gapWidth val="50"/>
        <c:axId val="94780032"/>
        <c:axId val="94880128"/>
      </c:barChart>
      <c:catAx>
        <c:axId val="94780032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4880128"/>
        <c:crosses val="autoZero"/>
        <c:auto val="1"/>
        <c:lblAlgn val="ctr"/>
        <c:lblOffset val="100"/>
      </c:catAx>
      <c:valAx>
        <c:axId val="94880128"/>
        <c:scaling>
          <c:orientation val="minMax"/>
          <c:max val="100"/>
          <c:min val="0"/>
        </c:scaling>
        <c:axPos val="l"/>
        <c:numFmt formatCode="0" sourceLinked="0"/>
        <c:tickLblPos val="nextTo"/>
        <c:spPr>
          <a:noFill/>
          <a:ln>
            <a:solidFill>
              <a:schemeClr val="tx1">
                <a:shade val="95000"/>
                <a:satMod val="10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478003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de-DE"/>
  <c:chart>
    <c:autoTitleDeleted val="1"/>
    <c:plotArea>
      <c:layout>
        <c:manualLayout>
          <c:layoutTarget val="inner"/>
          <c:xMode val="edge"/>
          <c:yMode val="edge"/>
          <c:x val="6.4903033815214506E-2"/>
          <c:y val="0.16059392168885028"/>
          <c:w val="0.93509696618478566"/>
          <c:h val="0.653927251591569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DCV + SOF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&lt; 2 × 10⁶</c:v>
                </c:pt>
                <c:pt idx="1">
                  <c:v>≥ 2 × 10⁶</c:v>
                </c:pt>
                <c:pt idx="2">
                  <c:v>30 – 59</c:v>
                </c:pt>
                <c:pt idx="3">
                  <c:v>60 – 89</c:v>
                </c:pt>
                <c:pt idx="4">
                  <c:v>≥ 90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86.2</c:v>
                </c:pt>
                <c:pt idx="1">
                  <c:v>100</c:v>
                </c:pt>
                <c:pt idx="2">
                  <c:v>92.3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DCV + SOF + RBV</c:v>
                </c:pt>
              </c:strCache>
            </c:strRef>
          </c:tx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/>
                </a:pPr>
                <a:endParaRPr lang="de-DE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Sheet1!$A$2:$A$6</c:f>
              <c:strCache>
                <c:ptCount val="5"/>
                <c:pt idx="0">
                  <c:v>&lt; 2 × 10⁶</c:v>
                </c:pt>
                <c:pt idx="1">
                  <c:v>≥ 2 × 10⁶</c:v>
                </c:pt>
                <c:pt idx="2">
                  <c:v>30 – 59</c:v>
                </c:pt>
                <c:pt idx="3">
                  <c:v>60 – 89</c:v>
                </c:pt>
                <c:pt idx="4">
                  <c:v>≥ 90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83.3</c:v>
                </c:pt>
                <c:pt idx="1">
                  <c:v>100</c:v>
                </c:pt>
                <c:pt idx="2">
                  <c:v>85.7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dLbls/>
        <c:gapWidth val="60"/>
        <c:axId val="94948736"/>
        <c:axId val="95134848"/>
      </c:barChart>
      <c:catAx>
        <c:axId val="94948736"/>
        <c:scaling>
          <c:orientation val="minMax"/>
        </c:scaling>
        <c:axPos val="b"/>
        <c:numFmt formatCode="General" sourceLinked="0"/>
        <c:maj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5134848"/>
        <c:crosses val="autoZero"/>
        <c:auto val="1"/>
        <c:lblAlgn val="ctr"/>
        <c:lblOffset val="100"/>
      </c:catAx>
      <c:valAx>
        <c:axId val="95134848"/>
        <c:scaling>
          <c:orientation val="minMax"/>
          <c:max val="100"/>
          <c:min val="0"/>
        </c:scaling>
        <c:axPos val="l"/>
        <c:numFmt formatCode="0" sourceLinked="0"/>
        <c:tickLblPos val="nextTo"/>
        <c:spPr>
          <a:noFill/>
          <a:ln>
            <a:solidFill>
              <a:schemeClr val="tx1">
                <a:shade val="95000"/>
                <a:satMod val="10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494873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Relationship Id="rId4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UNITY-2, Muir, AASLD 2014, Oral LB-2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F0D8B-98EF-4968-ABAB-E1B174689B9D}" type="datetimeFigureOut">
              <a:rPr lang="en-US" smtClean="0"/>
              <a:pPr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BAD52-5F51-49A0-B91C-8D0F136E6B8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42967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B549638-599A-476B-A8D0-65DEF87C5355}" type="datetimeFigureOut">
              <a:rPr lang="en-GB" smtClean="0"/>
              <a:pPr/>
              <a:t>19/11/2015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71A3665-8CA3-42F8-9846-B9B2BB5F82E7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7509650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Author Information:  AASLD EU 237 Transplanted patients </a:t>
            </a:r>
            <a:r>
              <a:rPr lang="en-US" dirty="0" err="1" smtClean="0"/>
              <a:t>Subanalysis</a:t>
            </a:r>
            <a:r>
              <a:rPr lang="en-US" dirty="0" smtClean="0"/>
              <a:t> </a:t>
            </a:r>
            <a:r>
              <a:rPr lang="en-US" dirty="0" err="1" smtClean="0"/>
              <a:t>Datavision</a:t>
            </a:r>
            <a:r>
              <a:rPr lang="en-US" dirty="0" smtClean="0"/>
              <a:t> Resourcing Form 28May2015.docx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dirty="0" smtClean="0"/>
              <a:t>UNITY-2, Muir, AASLD 2014, Oral LB-2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48673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11.2A (rt-adeff-primbysubgrplivery-MITT2, </a:t>
            </a:r>
            <a:r>
              <a:rPr lang="en-US" dirty="0" smtClean="0"/>
              <a:t>13 </a:t>
            </a:r>
            <a:r>
              <a:rPr lang="en-US" dirty="0"/>
              <a:t>Oct)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171672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ALT,</a:t>
            </a:r>
            <a:r>
              <a:rPr lang="en-US" baseline="0" dirty="0" smtClean="0"/>
              <a:t> Total bilirubin, Albumin:  Table 39.1a (rt-adlb-chemchglivery.rtf; 21 Oct)</a:t>
            </a:r>
          </a:p>
          <a:p>
            <a:r>
              <a:rPr lang="en-US" dirty="0" smtClean="0"/>
              <a:t>Platelets: Table 38.1a (rt-adlb-hemochglivery.rtf; 21</a:t>
            </a:r>
            <a:r>
              <a:rPr lang="en-US" baseline="0" dirty="0" smtClean="0"/>
              <a:t> Oct)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UNITY-2, Muir, AASLD 2014, Oral LB-2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405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Total AEs:</a:t>
            </a:r>
            <a:r>
              <a:rPr lang="en-US" baseline="0" dirty="0" smtClean="0"/>
              <a:t> Table 23.2.2 (rt-adae-aebyprogmedlivery.rtf; 24 Sep)</a:t>
            </a:r>
            <a:endParaRPr lang="en-US" dirty="0" smtClean="0"/>
          </a:p>
          <a:p>
            <a:r>
              <a:rPr lang="en-US" dirty="0" smtClean="0"/>
              <a:t>SAE:  Table 27.2.2 (</a:t>
            </a:r>
            <a:r>
              <a:rPr lang="en-US" dirty="0" err="1" smtClean="0"/>
              <a:t>rt-adae-saebyprogmedlivery</a:t>
            </a:r>
            <a:r>
              <a:rPr lang="en-US" dirty="0" smtClean="0"/>
              <a:t>, 24 Sep)</a:t>
            </a:r>
          </a:p>
          <a:p>
            <a:r>
              <a:rPr lang="en-US" dirty="0" smtClean="0"/>
              <a:t>Related SAE: Table 26.2.2 (</a:t>
            </a:r>
            <a:r>
              <a:rPr lang="en-US" dirty="0" err="1" smtClean="0"/>
              <a:t>rt-adae-progrelsaebyprogmedlivery</a:t>
            </a:r>
            <a:r>
              <a:rPr lang="en-US" dirty="0" smtClean="0"/>
              <a:t>, 24 Sep); event assignments from search of Listing 11 (</a:t>
            </a:r>
            <a:r>
              <a:rPr lang="en-US" dirty="0" err="1" smtClean="0"/>
              <a:t>rl</a:t>
            </a:r>
            <a:r>
              <a:rPr lang="en-US" dirty="0" smtClean="0"/>
              <a:t>-</a:t>
            </a:r>
            <a:r>
              <a:rPr lang="en-US" dirty="0" err="1" smtClean="0"/>
              <a:t>adae</a:t>
            </a:r>
            <a:r>
              <a:rPr lang="en-US" dirty="0" smtClean="0"/>
              <a:t>-ae, 29 Sep)</a:t>
            </a:r>
          </a:p>
          <a:p>
            <a:r>
              <a:rPr lang="en-US" dirty="0" smtClean="0"/>
              <a:t>Deaths:  Listing 12 (</a:t>
            </a:r>
            <a:r>
              <a:rPr lang="en-US" dirty="0" err="1" smtClean="0"/>
              <a:t>rl</a:t>
            </a:r>
            <a:r>
              <a:rPr lang="en-US" dirty="0" smtClean="0"/>
              <a:t>-</a:t>
            </a:r>
            <a:r>
              <a:rPr lang="en-US" dirty="0" err="1" smtClean="0"/>
              <a:t>adae</a:t>
            </a:r>
            <a:r>
              <a:rPr lang="en-US" dirty="0" smtClean="0"/>
              <a:t>-death, 24 Sep) cross-checked with Listing 3 (</a:t>
            </a:r>
            <a:r>
              <a:rPr lang="en-US" dirty="0" err="1" smtClean="0"/>
              <a:t>rl</a:t>
            </a:r>
            <a:r>
              <a:rPr lang="en-US" dirty="0" smtClean="0"/>
              <a:t>-</a:t>
            </a:r>
            <a:r>
              <a:rPr lang="en-US" dirty="0" err="1" smtClean="0"/>
              <a:t>adhcv</a:t>
            </a:r>
            <a:r>
              <a:rPr lang="en-US" dirty="0" smtClean="0"/>
              <a:t>-baseline, 24 Sep) to confirm LT status, cross-check</a:t>
            </a:r>
            <a:r>
              <a:rPr lang="en-US" baseline="0" dirty="0" smtClean="0"/>
              <a:t> with Listing 11 (rl-adae-ae.rtf, 29 Sep) to confirm relatedness</a:t>
            </a:r>
            <a:endParaRPr lang="en-US" dirty="0" smtClean="0"/>
          </a:p>
          <a:p>
            <a:r>
              <a:rPr lang="en-US" dirty="0" smtClean="0"/>
              <a:t>AE leading to d/c:  Table 28.2 (</a:t>
            </a:r>
            <a:r>
              <a:rPr lang="en-US" dirty="0" err="1" smtClean="0"/>
              <a:t>rt-adae-aedisclivery</a:t>
            </a:r>
            <a:r>
              <a:rPr lang="en-US" dirty="0" smtClean="0"/>
              <a:t>, 24 Sep)</a:t>
            </a:r>
          </a:p>
          <a:p>
            <a:r>
              <a:rPr lang="en-US" dirty="0" smtClean="0"/>
              <a:t>Related AE leading to d/c:  Table 29.2 (</a:t>
            </a:r>
            <a:r>
              <a:rPr lang="en-US" dirty="0" err="1" smtClean="0"/>
              <a:t>rt-adae-aediscrelprogmedlivery</a:t>
            </a:r>
            <a:r>
              <a:rPr lang="en-US" dirty="0" smtClean="0"/>
              <a:t>, 24 Sep)</a:t>
            </a:r>
          </a:p>
          <a:p>
            <a:r>
              <a:rPr lang="en-US" dirty="0" smtClean="0"/>
              <a:t>AE &gt;5%: Table 23.2.2 (</a:t>
            </a:r>
            <a:r>
              <a:rPr lang="en-US" dirty="0" err="1" smtClean="0"/>
              <a:t>rt-adae-aebyprogmedlivery</a:t>
            </a:r>
            <a:r>
              <a:rPr lang="en-US" dirty="0" smtClean="0"/>
              <a:t>, 24 Sep)</a:t>
            </a:r>
          </a:p>
          <a:p>
            <a:r>
              <a:rPr lang="en-US" dirty="0" smtClean="0"/>
              <a:t>Treatment-emergent</a:t>
            </a:r>
            <a:r>
              <a:rPr lang="en-US" baseline="0" dirty="0" smtClean="0"/>
              <a:t> grade 3/4 lab abnormalities: Table 33.2 (rt-adlb-chemwtoxgrdlivery.rtf; 15 Oct); Table 32.2 (rt-adlb-hemowtoxgrdlivery.rtf; 15 Oct)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3105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Table 11.1A (rt-adeff-primbysubgrp-MITT2, 13 Oct)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55705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69931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45442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1100" dirty="0"/>
              <a:t>DCV + SOF exclusions</a:t>
            </a:r>
          </a:p>
          <a:p>
            <a:pPr>
              <a:spcAft>
                <a:spcPts val="600"/>
              </a:spcAft>
            </a:pPr>
            <a:r>
              <a:rPr lang="en-US" sz="1100" dirty="0"/>
              <a:t>4-217: completed 24 weeks on 26 Nov 14; no PT data; spreadsheet says reason for  study discontinuation “other” – I listed in slide as “other”</a:t>
            </a:r>
          </a:p>
          <a:p>
            <a:pPr>
              <a:spcAft>
                <a:spcPts val="600"/>
              </a:spcAft>
            </a:pPr>
            <a:r>
              <a:rPr lang="en-US" sz="1100" dirty="0"/>
              <a:t>17-805: completed 24 weeks on 9 Jun 2015; no PT data; no reason for study discontinuation – I listed in slide as “did not reach PTWK12”</a:t>
            </a:r>
          </a:p>
          <a:p>
            <a:pPr>
              <a:spcAft>
                <a:spcPts val="600"/>
              </a:spcAft>
            </a:pPr>
            <a:r>
              <a:rPr lang="en-US" sz="1100" dirty="0"/>
              <a:t>33-577: completed 24 weeks on 21 Jan 2015; no PT data; no reason for study discontinuation – I listed in slide as “lost to follow-up” because we should have SVR12 data on this patient.</a:t>
            </a:r>
          </a:p>
          <a:p>
            <a:pPr>
              <a:spcAft>
                <a:spcPts val="600"/>
              </a:spcAft>
            </a:pPr>
            <a:r>
              <a:rPr lang="en-US" sz="1100" dirty="0"/>
              <a:t>70-791: completed 24 weeks on 26 Feb 2015; no PT data; no reason for study discontinuation – I listed in slide as “lost to follow-up” because we should have SVR12 data on this patient.</a:t>
            </a:r>
          </a:p>
          <a:p>
            <a:r>
              <a:rPr lang="en-US" sz="1100" dirty="0"/>
              <a:t>DCV + SOF + RBV exclusions</a:t>
            </a:r>
          </a:p>
          <a:p>
            <a:r>
              <a:rPr lang="en-US" sz="1100" dirty="0"/>
              <a:t>7-70: completed 12 weeks with undetectable RNA at EOT; d/c at patient request – I listed in slide as “discontinued at patient request”</a:t>
            </a:r>
          </a:p>
          <a:p>
            <a:r>
              <a:rPr lang="en-US" sz="1100" dirty="0"/>
              <a:t>100-808: completed 24 weeks on 30 Jun 2015; no PT data; no reason for study discontinuation – I listed in slide as “did not reach PTWK12”</a:t>
            </a:r>
          </a:p>
          <a:p>
            <a:r>
              <a:rPr lang="en-US" sz="1100" dirty="0"/>
              <a:t>100-809: completed 24 weeks on 14 July 2015; no PT data; no reason for study discontinuation – I listed in slide as “did not reach PTWK12”</a:t>
            </a:r>
          </a:p>
          <a:p>
            <a:endParaRPr lang="en-US" sz="11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46316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Age, male, white: Table 4.2 (</a:t>
            </a:r>
            <a:r>
              <a:rPr lang="en-US" dirty="0" err="1" smtClean="0"/>
              <a:t>rt-adsl-demolivery</a:t>
            </a:r>
            <a:r>
              <a:rPr lang="en-US" dirty="0" smtClean="0"/>
              <a:t>, 25 Sep)</a:t>
            </a:r>
          </a:p>
          <a:p>
            <a:r>
              <a:rPr lang="en-US" dirty="0" smtClean="0"/>
              <a:t>GT, HCV RNA, coinfection, treatment experience: Table </a:t>
            </a:r>
            <a:r>
              <a:rPr lang="en-US" dirty="0"/>
              <a:t>5.2 (</a:t>
            </a:r>
            <a:r>
              <a:rPr lang="en-US" dirty="0" err="1"/>
              <a:t>rt-adhcv-baselinelivery</a:t>
            </a:r>
            <a:r>
              <a:rPr lang="en-US" dirty="0"/>
              <a:t>, 25 Sep)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8358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Cirrhosis, MELD: Table 5.2 (</a:t>
            </a:r>
            <a:r>
              <a:rPr lang="en-US" dirty="0" err="1" smtClean="0"/>
              <a:t>rt-adhcv-baselinelivery</a:t>
            </a:r>
            <a:r>
              <a:rPr lang="en-US" dirty="0" smtClean="0"/>
              <a:t>, 25 Sep)</a:t>
            </a:r>
          </a:p>
          <a:p>
            <a:r>
              <a:rPr lang="en-US" dirty="0" smtClean="0"/>
              <a:t>FCH hand-counted from Listing 3 (</a:t>
            </a:r>
            <a:r>
              <a:rPr lang="en-US" dirty="0" err="1" smtClean="0"/>
              <a:t>rl</a:t>
            </a:r>
            <a:r>
              <a:rPr lang="en-US" dirty="0" smtClean="0"/>
              <a:t>-</a:t>
            </a:r>
            <a:r>
              <a:rPr lang="en-US" dirty="0" err="1" smtClean="0"/>
              <a:t>adhcv</a:t>
            </a:r>
            <a:r>
              <a:rPr lang="en-US" dirty="0" smtClean="0"/>
              <a:t>-baseline, 24 Sep): 3-198, 6-17, 6-30, 6-134, 9-278, 70-353, 70-372, 70-373 (DCV + SOF), 3-199, 6-3 (DCV + SOF + RBV)</a:t>
            </a:r>
          </a:p>
          <a:p>
            <a:r>
              <a:rPr lang="en-US" dirty="0" smtClean="0"/>
              <a:t>Immunosuppression: Table 9 (</a:t>
            </a:r>
            <a:r>
              <a:rPr lang="en-US" dirty="0" err="1" smtClean="0"/>
              <a:t>rt-adcm-im</a:t>
            </a:r>
            <a:r>
              <a:rPr lang="en-US" dirty="0" smtClean="0"/>
              <a:t>, 13 Oct)</a:t>
            </a:r>
          </a:p>
          <a:p>
            <a:r>
              <a:rPr lang="en-US" dirty="0" smtClean="0"/>
              <a:t>Albumin, ALT: Table 39.1A (</a:t>
            </a:r>
            <a:r>
              <a:rPr lang="en-US" dirty="0" err="1" smtClean="0"/>
              <a:t>rt-adlb-chemchglivery</a:t>
            </a:r>
            <a:r>
              <a:rPr lang="en-US" dirty="0" smtClean="0"/>
              <a:t>, 21 Oct)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265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49300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Table 11.1A (rt-adeff-primbysubgrp-MITT2, 13 Oct)</a:t>
            </a:r>
          </a:p>
          <a:p>
            <a:r>
              <a:rPr lang="en-US" dirty="0"/>
              <a:t>First bullet: Table 11.2A (</a:t>
            </a:r>
            <a:r>
              <a:rPr lang="en-US" dirty="0" smtClean="0"/>
              <a:t>rt-adeff-primbysubgrplivery-MITT2, 13 Oct)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7296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49300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Table 11.1A (rt-adeff-primbysubgrp-MITT2, 13 Oct)</a:t>
            </a:r>
          </a:p>
          <a:p>
            <a:r>
              <a:rPr lang="en-US" dirty="0"/>
              <a:t>First bullet: Table 11.2A (</a:t>
            </a:r>
            <a:r>
              <a:rPr lang="en-US" dirty="0" smtClean="0"/>
              <a:t>rt-adeff-primbysubgrplivery-MITT2, 13 Oct)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CB1BD3-EC1E-4E4C-A0CB-B9CBB1A27C2F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7296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11.2A (rt-adeff-primbysubgrplivery-MITT2, </a:t>
            </a:r>
            <a:r>
              <a:rPr lang="en-US" dirty="0" smtClean="0"/>
              <a:t>13 </a:t>
            </a:r>
            <a:r>
              <a:rPr lang="en-US" dirty="0"/>
              <a:t>Oct)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556340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Table </a:t>
            </a:r>
            <a:r>
              <a:rPr lang="en-US" dirty="0"/>
              <a:t>11.2A (rt-adeff-primbysubgrplivery-MITT2, </a:t>
            </a:r>
            <a:r>
              <a:rPr lang="en-US" dirty="0" smtClean="0"/>
              <a:t>13 </a:t>
            </a:r>
            <a:r>
              <a:rPr lang="en-US" dirty="0"/>
              <a:t>Oct)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UNITY-2, Muir, AASLD 2014, Oral LB-2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1A3665-8CA3-42F8-9846-B9B2BB5F82E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1716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6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1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003399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7" descr="BM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2" y="5596465"/>
            <a:ext cx="2317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808653" y="6399995"/>
            <a:ext cx="2099036" cy="369332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Add here - Corresponding author:</a:t>
            </a:r>
          </a:p>
          <a:p>
            <a:pPr lvl="0"/>
            <a:r>
              <a:rPr lang="en-US" dirty="0" smtClean="0"/>
              <a:t>First last (name@email.com) </a:t>
            </a:r>
          </a:p>
        </p:txBody>
      </p:sp>
    </p:spTree>
    <p:extLst>
      <p:ext uri="{BB962C8B-B14F-4D97-AF65-F5344CB8AC3E}">
        <p14:creationId xmlns:p14="http://schemas.microsoft.com/office/powerpoint/2010/main" xmlns="" val="1204170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6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1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9692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.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0" y="6225541"/>
            <a:ext cx="4043680" cy="236220"/>
          </a:xfrm>
          <a:prstGeom prst="rect">
            <a:avLst/>
          </a:prstGeom>
        </p:spPr>
        <p:txBody>
          <a:bodyPr/>
          <a:lstStyle>
            <a:lvl1pPr marL="403225" indent="0">
              <a:buNone/>
              <a:defRPr lang="en-US" sz="900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78441"/>
            <a:ext cx="8713694" cy="1052047"/>
          </a:xfrm>
          <a:prstGeom prst="rect">
            <a:avLst/>
          </a:prstGeom>
        </p:spPr>
        <p:txBody>
          <a:bodyPr/>
          <a:lstStyle>
            <a:lvl1pPr marL="341313" indent="0" algn="l">
              <a:defRPr lang="en-US" sz="2800" b="1" kern="12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" y="2296749"/>
            <a:ext cx="8695765" cy="3567113"/>
          </a:xfrm>
          <a:prstGeom prst="rect">
            <a:avLst/>
          </a:prstGeom>
        </p:spPr>
        <p:txBody>
          <a:bodyPr/>
          <a:lstStyle>
            <a:lvl1pPr marL="692150" indent="-342900"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SzPct val="60000"/>
              <a:buFontTx/>
              <a:buBlip>
                <a:blip r:embed="rId2"/>
              </a:buBlip>
              <a:defRPr lang="en-US" sz="18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031875" indent="-342900"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Font typeface="Arial" pitchFamily="34" charset="0"/>
              <a:buChar char="-"/>
              <a:defRPr lang="en-US" sz="16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031875" indent="-342900"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Font typeface="Arial" pitchFamily="34" charset="0"/>
              <a:buChar char="-"/>
              <a:defRPr lang="en-US" sz="16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Font typeface="Arial" pitchFamily="34" charset="0"/>
              <a:defRPr lang="en-US" sz="1800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fontAlgn="base" latinLnBrk="0" hangingPunct="1">
              <a:spcBef>
                <a:spcPts val="300"/>
              </a:spcBef>
              <a:spcAft>
                <a:spcPts val="900"/>
              </a:spcAft>
              <a:buFont typeface="Arial" pitchFamily="34" charset="0"/>
              <a:defRPr lang="en-US" sz="1800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/>
          </p:nvPr>
        </p:nvSpPr>
        <p:spPr>
          <a:xfrm>
            <a:off x="2540" y="6446522"/>
            <a:ext cx="4046220" cy="206375"/>
          </a:xfrm>
          <a:prstGeom prst="rect">
            <a:avLst/>
          </a:prstGeom>
        </p:spPr>
        <p:txBody>
          <a:bodyPr/>
          <a:lstStyle>
            <a:lvl1pPr marL="401638" indent="0">
              <a:buNone/>
              <a:defRPr lang="en-US" sz="900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730293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6"/>
            <a:ext cx="7772400" cy="1470025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1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0493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5801"/>
            <a:ext cx="7772400" cy="147637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7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03461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2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8368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9529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0242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50784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71614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012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5801"/>
            <a:ext cx="9144000" cy="1476377"/>
          </a:xfr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lIns="720000" rIns="720000"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7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3690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7466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68452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2099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6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1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003399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7" descr="BM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2" y="5596465"/>
            <a:ext cx="2317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808653" y="6399995"/>
            <a:ext cx="2099036" cy="369332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Add here - Corresponding author:</a:t>
            </a:r>
          </a:p>
          <a:p>
            <a:pPr lvl="0"/>
            <a:r>
              <a:rPr lang="en-US" dirty="0" smtClean="0"/>
              <a:t>First last (name@email.com) </a:t>
            </a:r>
          </a:p>
        </p:txBody>
      </p:sp>
    </p:spTree>
    <p:extLst>
      <p:ext uri="{BB962C8B-B14F-4D97-AF65-F5344CB8AC3E}">
        <p14:creationId xmlns:p14="http://schemas.microsoft.com/office/powerpoint/2010/main" xmlns="" val="2882471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5801"/>
            <a:ext cx="9144000" cy="1476377"/>
          </a:xfr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lIns="720000" rIns="720000"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7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65109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2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814277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1469308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2591787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5308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1"/>
            <a:ext cx="8255000" cy="226423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1964" y="4005944"/>
            <a:ext cx="8224837" cy="21154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276093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2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1111708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35064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</p:spTree>
    <p:extLst>
      <p:ext uri="{BB962C8B-B14F-4D97-AF65-F5344CB8AC3E}">
        <p14:creationId xmlns:p14="http://schemas.microsoft.com/office/powerpoint/2010/main" xmlns="" val="3033331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6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1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4769504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2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5403197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03495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2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79679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6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1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003399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7" descr="BM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202" y="5596465"/>
            <a:ext cx="2317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6808653" y="6399995"/>
            <a:ext cx="2099036" cy="369332"/>
          </a:xfrm>
        </p:spPr>
        <p:txBody>
          <a:bodyPr wrap="none" lIns="0" tIns="0" rIns="0" bIns="0" anchor="b">
            <a:spAutoFit/>
          </a:bodyPr>
          <a:lstStyle>
            <a:lvl1pPr marL="0" indent="0" algn="r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Add here - Corresponding author:</a:t>
            </a:r>
          </a:p>
          <a:p>
            <a:pPr lvl="0"/>
            <a:r>
              <a:rPr lang="en-US" dirty="0" smtClean="0"/>
              <a:t>First last (name@email.com) </a:t>
            </a:r>
          </a:p>
        </p:txBody>
      </p:sp>
    </p:spTree>
    <p:extLst>
      <p:ext uri="{BB962C8B-B14F-4D97-AF65-F5344CB8AC3E}">
        <p14:creationId xmlns:p14="http://schemas.microsoft.com/office/powerpoint/2010/main" xmlns="" val="4089371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55801"/>
            <a:ext cx="9144000" cy="1476377"/>
          </a:xfr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 lIns="720000" rIns="720000"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7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4290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2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274185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49726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537845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1084288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2040486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1"/>
            <a:ext cx="8255000" cy="226423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1964" y="4005944"/>
            <a:ext cx="8224837" cy="21154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1039889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379410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</p:spTree>
    <p:extLst>
      <p:ext uri="{BB962C8B-B14F-4D97-AF65-F5344CB8AC3E}">
        <p14:creationId xmlns:p14="http://schemas.microsoft.com/office/powerpoint/2010/main" xmlns="" val="613972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6"/>
            <a:ext cx="7772400" cy="1470025"/>
          </a:xfr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1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68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5203073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2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90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016830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09057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5800" y="1134548"/>
            <a:ext cx="7772400" cy="1470025"/>
          </a:xfrm>
          <a:prstGeom prst="rect">
            <a:avLst/>
          </a:prstGeom>
          <a:noFill/>
        </p:spPr>
        <p:txBody>
          <a:bodyPr anchor="b">
            <a:normAutofit/>
          </a:bodyPr>
          <a:lstStyle>
            <a:lvl1pPr>
              <a:defRPr sz="3200">
                <a:solidFill>
                  <a:srgbClr val="00339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3"/>
            <a:ext cx="7772400" cy="770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2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685800" y="4115470"/>
            <a:ext cx="7772400" cy="600459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>
                <a:solidFill>
                  <a:srgbClr val="1F497D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05522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55804"/>
            <a:ext cx="7772400" cy="147637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581409"/>
            <a:ext cx="7772400" cy="9779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64171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209126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94489" y="6515175"/>
            <a:ext cx="367408" cy="276999"/>
          </a:xfrm>
        </p:spPr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itle 3"/>
          <p:cNvSpPr txBox="1">
            <a:spLocks/>
          </p:cNvSpPr>
          <p:nvPr userDrawn="1"/>
        </p:nvSpPr>
        <p:spPr>
          <a:xfrm>
            <a:off x="0" y="0"/>
            <a:ext cx="9144000" cy="917576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45311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4634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2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3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itle 3"/>
          <p:cNvSpPr txBox="1">
            <a:spLocks/>
          </p:cNvSpPr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292608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2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6407605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3" y="1600200"/>
            <a:ext cx="4046539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28737464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96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516114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203189" y="6573637"/>
            <a:ext cx="1879810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120464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54134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27300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525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572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40262" y="1600200"/>
            <a:ext cx="4046538" cy="4521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551729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00201"/>
            <a:ext cx="8255000" cy="226423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4"/>
          </p:nvPr>
        </p:nvSpPr>
        <p:spPr>
          <a:xfrm>
            <a:off x="461964" y="4005944"/>
            <a:ext cx="8224837" cy="21154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41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99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Include footnotes, abbreviations, and references in this text box.  Delete text box if not needed.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7097048" y="30482"/>
            <a:ext cx="1985992" cy="276999"/>
          </a:xfrm>
          <a:noFill/>
        </p:spPr>
        <p:txBody>
          <a:bodyPr wrap="none" rtlCol="0">
            <a:spAutoFit/>
          </a:bodyPr>
          <a:lstStyle>
            <a:lvl1pPr algn="r">
              <a:defRPr lang="en-US" sz="1200" b="1" i="1" dirty="0" smtClean="0">
                <a:solidFill>
                  <a:schemeClr val="bg1"/>
                </a:solidFill>
              </a:defRPr>
            </a:lvl1pPr>
          </a:lstStyle>
          <a:p>
            <a:pPr marL="0" lvl="0" algn="r"/>
            <a:r>
              <a:rPr lang="en-US" dirty="0" smtClean="0"/>
              <a:t>Summary study details</a:t>
            </a:r>
          </a:p>
        </p:txBody>
      </p:sp>
    </p:spTree>
    <p:extLst>
      <p:ext uri="{BB962C8B-B14F-4D97-AF65-F5344CB8AC3E}">
        <p14:creationId xmlns:p14="http://schemas.microsoft.com/office/powerpoint/2010/main" xmlns="" val="3548967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5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203191" y="6573637"/>
            <a:ext cx="5943615" cy="184666"/>
          </a:xfrm>
        </p:spPr>
        <p:txBody>
          <a:bodyPr wrap="none"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 smtClean="0"/>
              <a:t>Include footnotes, abbreviations, and references in this text box.  Delete text box if not needed.</a:t>
            </a:r>
          </a:p>
        </p:txBody>
      </p:sp>
    </p:spTree>
    <p:extLst>
      <p:ext uri="{BB962C8B-B14F-4D97-AF65-F5344CB8AC3E}">
        <p14:creationId xmlns:p14="http://schemas.microsoft.com/office/powerpoint/2010/main" xmlns="" val="3971276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2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9874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7" r:id="rId5"/>
    <p:sldLayoutId id="2147483656" r:id="rId6"/>
    <p:sldLayoutId id="2147483658" r:id="rId7"/>
    <p:sldLayoutId id="2147483654" r:id="rId8"/>
    <p:sldLayoutId id="2147483655" r:id="rId9"/>
    <p:sldLayoutId id="214748366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984250"/>
            <a:ext cx="9144000" cy="5873751"/>
          </a:xfrm>
          <a:prstGeom prst="rect">
            <a:avLst/>
          </a:prstGeom>
          <a:solidFill>
            <a:srgbClr val="FCF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903289"/>
            <a:ext cx="9144000" cy="119063"/>
          </a:xfrm>
          <a:prstGeom prst="rect">
            <a:avLst/>
          </a:prstGeom>
          <a:solidFill>
            <a:srgbClr val="0068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4288" y="790577"/>
            <a:ext cx="9144000" cy="119063"/>
          </a:xfrm>
          <a:prstGeom prst="rect">
            <a:avLst/>
          </a:prstGeom>
          <a:gradFill flip="none" rotWithShape="1">
            <a:gsLst>
              <a:gs pos="0">
                <a:srgbClr val="71966E"/>
              </a:gs>
              <a:gs pos="87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053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3388" y="141288"/>
            <a:ext cx="1060450" cy="603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Box 10"/>
          <p:cNvSpPr txBox="1">
            <a:spLocks noChangeArrowheads="1"/>
          </p:cNvSpPr>
          <p:nvPr userDrawn="1"/>
        </p:nvSpPr>
        <p:spPr bwMode="auto">
          <a:xfrm>
            <a:off x="3028950" y="385765"/>
            <a:ext cx="582136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smtClean="0">
                <a:solidFill>
                  <a:srgbClr val="7F7F7F"/>
                </a:solidFill>
                <a:latin typeface="Trajan"/>
                <a:cs typeface="Arial" pitchFamily="34" charset="0"/>
              </a:rPr>
              <a:t>VISION: To Prevent and Cure Liver Disease</a:t>
            </a:r>
          </a:p>
        </p:txBody>
      </p:sp>
      <p:sp>
        <p:nvSpPr>
          <p:cNvPr id="2055" name="TextBox 11"/>
          <p:cNvSpPr txBox="1">
            <a:spLocks noChangeArrowheads="1"/>
          </p:cNvSpPr>
          <p:nvPr userDrawn="1"/>
        </p:nvSpPr>
        <p:spPr bwMode="auto">
          <a:xfrm>
            <a:off x="4149725" y="6469064"/>
            <a:ext cx="50466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45720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  <a:latin typeface="Trajan"/>
                <a:cs typeface="Arial" pitchFamily="34" charset="0"/>
              </a:rPr>
              <a:t>© 2012 American Association for the Study of Liver Diseases 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39739" y="6453188"/>
            <a:ext cx="8289925" cy="0"/>
          </a:xfrm>
          <a:prstGeom prst="line">
            <a:avLst/>
          </a:prstGeom>
          <a:ln>
            <a:solidFill>
              <a:srgbClr val="006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xtBox 14"/>
          <p:cNvSpPr txBox="1">
            <a:spLocks noChangeArrowheads="1"/>
          </p:cNvSpPr>
          <p:nvPr userDrawn="1"/>
        </p:nvSpPr>
        <p:spPr bwMode="auto">
          <a:xfrm>
            <a:off x="7018338" y="6226175"/>
            <a:ext cx="17065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>
            <a:spAutoFit/>
          </a:bodyPr>
          <a:lstStyle>
            <a:lvl1pPr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8169275" algn="r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www.aasld.org</a:t>
            </a:r>
          </a:p>
        </p:txBody>
      </p:sp>
      <p:sp>
        <p:nvSpPr>
          <p:cNvPr id="2058" name="TextBox 22"/>
          <p:cNvSpPr txBox="1">
            <a:spLocks noChangeArrowheads="1"/>
          </p:cNvSpPr>
          <p:nvPr userDrawn="1"/>
        </p:nvSpPr>
        <p:spPr bwMode="auto">
          <a:xfrm>
            <a:off x="52388" y="6296026"/>
            <a:ext cx="431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C24F6B0A-614D-4315-A8D5-B928CD6415CB}" type="slidenum">
              <a:rPr lang="en-US" altLang="en-US" sz="1400" b="1" smtClean="0">
                <a:solidFill>
                  <a:srgbClr val="006846"/>
                </a:solidFill>
                <a:latin typeface="Arial" pitchFamily="34" charset="0"/>
                <a:cs typeface="Arial" pitchFamily="34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en-US" sz="1600" b="1" smtClean="0">
              <a:solidFill>
                <a:srgbClr val="006846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439738" y="6302377"/>
            <a:ext cx="0" cy="301625"/>
          </a:xfrm>
          <a:prstGeom prst="line">
            <a:avLst/>
          </a:prstGeom>
          <a:ln>
            <a:solidFill>
              <a:srgbClr val="0068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9277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2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6713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2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1014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200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2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>
                <a:solidFill>
                  <a:srgbClr val="003399">
                    <a:tint val="75000"/>
                  </a:srgbClr>
                </a:solidFill>
              </a:rPr>
              <a:pPr/>
              <a:t>‹Nr.›</a:t>
            </a:fld>
            <a:endParaRPr lang="en-US">
              <a:solidFill>
                <a:srgbClr val="003399">
                  <a:tint val="75000"/>
                </a:srgb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658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4489" y="6515175"/>
            <a:ext cx="367408" cy="27699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0" y="0"/>
            <a:ext cx="9144000" cy="822960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GB" dirty="0">
              <a:solidFill>
                <a:sysClr val="window" lastClr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551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270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tabLst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896938" indent="-269875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168400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439863" indent="-271463" algn="l" defTabSz="914400" rtl="0" eaLnBrk="1" latinLnBrk="0" hangingPunct="1">
        <a:spcBef>
          <a:spcPct val="20000"/>
        </a:spcBef>
        <a:buClr>
          <a:srgbClr val="003399"/>
        </a:buClr>
        <a:buFont typeface="Arial" pitchFamily="34" charset="0"/>
        <a:buChar char="■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5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915" y="851363"/>
            <a:ext cx="8753610" cy="2066927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Daclatasvir in Combination With Sofosbuvir </a:t>
            </a:r>
            <a:br>
              <a:rPr lang="en-US" sz="2800" dirty="0" smtClean="0"/>
            </a:br>
            <a:r>
              <a:rPr lang="en-US" sz="2800" dirty="0" smtClean="0"/>
              <a:t>With Or Without Ribavirin Is Safe and Efficacious in Liver Transplant Recipients With HCV Recurrence: </a:t>
            </a:r>
            <a:br>
              <a:rPr lang="en-US" sz="2800" dirty="0" smtClean="0"/>
            </a:br>
            <a:r>
              <a:rPr lang="en-US" sz="2800" dirty="0" smtClean="0"/>
              <a:t>Interim Results of a European Multicenter Compassionate Use Program</a:t>
            </a:r>
            <a:endParaRPr lang="en-US" sz="2800" dirty="0"/>
          </a:p>
        </p:txBody>
      </p:sp>
      <p:sp>
        <p:nvSpPr>
          <p:cNvPr id="8" name="Subtitle 6"/>
          <p:cNvSpPr>
            <a:spLocks noGrp="1"/>
          </p:cNvSpPr>
          <p:nvPr>
            <p:ph type="subTitle" idx="1"/>
          </p:nvPr>
        </p:nvSpPr>
        <p:spPr>
          <a:xfrm>
            <a:off x="382800" y="3215637"/>
            <a:ext cx="8279841" cy="770467"/>
          </a:xfrm>
        </p:spPr>
        <p:txBody>
          <a:bodyPr>
            <a:noAutofit/>
          </a:bodyPr>
          <a:lstStyle/>
          <a:p>
            <a:r>
              <a:rPr lang="en-US" sz="2000" dirty="0" smtClean="0"/>
              <a:t>Herzer K,</a:t>
            </a:r>
            <a:r>
              <a:rPr lang="en-US" sz="2000" baseline="30000" dirty="0" smtClean="0"/>
              <a:t>1</a:t>
            </a:r>
            <a:r>
              <a:rPr lang="en-US" sz="2000" dirty="0" smtClean="0"/>
              <a:t> </a:t>
            </a:r>
            <a:r>
              <a:rPr lang="en-US" sz="2000" dirty="0" err="1"/>
              <a:t>Welzel</a:t>
            </a:r>
            <a:r>
              <a:rPr lang="en-US" sz="2000" dirty="0"/>
              <a:t> </a:t>
            </a:r>
            <a:r>
              <a:rPr lang="en-US" sz="2000" dirty="0" smtClean="0"/>
              <a:t>TM,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Ferenci</a:t>
            </a:r>
            <a:r>
              <a:rPr lang="en-US" sz="2000" dirty="0" smtClean="0"/>
              <a:t> </a:t>
            </a:r>
            <a:r>
              <a:rPr lang="en-US" sz="2000" dirty="0"/>
              <a:t>P,</a:t>
            </a:r>
            <a:r>
              <a:rPr lang="en-US" sz="2000" baseline="30000" dirty="0"/>
              <a:t>3</a:t>
            </a:r>
            <a:r>
              <a:rPr lang="en-US" sz="2000" dirty="0"/>
              <a:t> Petersen J,</a:t>
            </a:r>
            <a:r>
              <a:rPr lang="en-US" sz="2000" baseline="30000" dirty="0"/>
              <a:t>4</a:t>
            </a:r>
            <a:r>
              <a:rPr lang="en-US" sz="2000" dirty="0"/>
              <a:t> </a:t>
            </a:r>
            <a:r>
              <a:rPr lang="en-US" sz="2000" dirty="0" err="1"/>
              <a:t>Gschwantler</a:t>
            </a:r>
            <a:r>
              <a:rPr lang="en-US" sz="2000" dirty="0"/>
              <a:t> M,</a:t>
            </a:r>
            <a:r>
              <a:rPr lang="en-US" sz="2000" baseline="30000" dirty="0"/>
              <a:t>5</a:t>
            </a:r>
            <a:r>
              <a:rPr lang="en-US" sz="2000" dirty="0"/>
              <a:t> </a:t>
            </a:r>
            <a:r>
              <a:rPr lang="en-US" sz="2000" dirty="0" err="1"/>
              <a:t>Cornberg</a:t>
            </a:r>
            <a:r>
              <a:rPr lang="en-US" sz="2000" dirty="0"/>
              <a:t> M,</a:t>
            </a:r>
            <a:r>
              <a:rPr lang="en-US" sz="2000" baseline="30000" dirty="0"/>
              <a:t>6</a:t>
            </a:r>
            <a:r>
              <a:rPr lang="en-US" sz="2000" dirty="0"/>
              <a:t> Berg T,</a:t>
            </a:r>
            <a:r>
              <a:rPr lang="en-US" sz="2000" baseline="30000" dirty="0"/>
              <a:t>7</a:t>
            </a:r>
            <a:r>
              <a:rPr lang="en-US" sz="2000" dirty="0"/>
              <a:t> Spengler U,</a:t>
            </a:r>
            <a:r>
              <a:rPr lang="en-US" sz="2000" baseline="30000" dirty="0"/>
              <a:t>8</a:t>
            </a:r>
            <a:r>
              <a:rPr lang="en-US" sz="2000" dirty="0"/>
              <a:t> Weiland O,</a:t>
            </a:r>
            <a:r>
              <a:rPr lang="en-US" sz="2000" baseline="30000" dirty="0"/>
              <a:t>9</a:t>
            </a:r>
            <a:r>
              <a:rPr lang="en-US" sz="2000" dirty="0"/>
              <a:t> Van der </a:t>
            </a:r>
            <a:r>
              <a:rPr lang="en-US" sz="2000" dirty="0" err="1"/>
              <a:t>Valk</a:t>
            </a:r>
            <a:r>
              <a:rPr lang="en-US" sz="2000" dirty="0"/>
              <a:t> M,</a:t>
            </a:r>
            <a:r>
              <a:rPr lang="en-US" sz="2000" baseline="30000" dirty="0"/>
              <a:t>10</a:t>
            </a:r>
            <a:r>
              <a:rPr lang="en-US" sz="2000" dirty="0"/>
              <a:t> </a:t>
            </a:r>
            <a:r>
              <a:rPr lang="en-US" sz="2000" dirty="0" err="1"/>
              <a:t>Klinker</a:t>
            </a:r>
            <a:r>
              <a:rPr lang="en-US" sz="2000" dirty="0"/>
              <a:t> H,</a:t>
            </a:r>
            <a:r>
              <a:rPr lang="en-US" sz="2000" baseline="30000" dirty="0"/>
              <a:t>11</a:t>
            </a:r>
            <a:r>
              <a:rPr lang="en-US" sz="2000" dirty="0"/>
              <a:t> </a:t>
            </a:r>
            <a:r>
              <a:rPr lang="en-US" sz="2000" dirty="0" err="1"/>
              <a:t>Rockstroh</a:t>
            </a:r>
            <a:r>
              <a:rPr lang="en-US" sz="2000" dirty="0"/>
              <a:t> J,</a:t>
            </a:r>
            <a:r>
              <a:rPr lang="en-US" sz="2000" baseline="30000" dirty="0"/>
              <a:t>8</a:t>
            </a:r>
            <a:r>
              <a:rPr lang="en-US" sz="2000" dirty="0"/>
              <a:t> </a:t>
            </a:r>
            <a:r>
              <a:rPr lang="en-US" sz="2000" dirty="0" smtClean="0"/>
              <a:t>Schott E,</a:t>
            </a:r>
            <a:r>
              <a:rPr lang="en-US" sz="2000" baseline="30000" dirty="0" smtClean="0"/>
              <a:t>12</a:t>
            </a:r>
            <a:r>
              <a:rPr lang="en-US" sz="2000" dirty="0" smtClean="0"/>
              <a:t> </a:t>
            </a:r>
            <a:r>
              <a:rPr lang="en-US" sz="2000" dirty="0"/>
              <a:t>Peck-</a:t>
            </a:r>
            <a:r>
              <a:rPr lang="en-US" sz="2000" dirty="0" err="1"/>
              <a:t>Radosavljevic</a:t>
            </a:r>
            <a:r>
              <a:rPr lang="en-US" sz="2000" dirty="0"/>
              <a:t> M,</a:t>
            </a:r>
            <a:r>
              <a:rPr lang="en-US" sz="2000" baseline="30000" dirty="0"/>
              <a:t>3</a:t>
            </a:r>
            <a:r>
              <a:rPr lang="en-US" sz="2000" dirty="0"/>
              <a:t> </a:t>
            </a:r>
            <a:r>
              <a:rPr lang="en-US" sz="2000" dirty="0" smtClean="0"/>
              <a:t>Zhou Y,</a:t>
            </a:r>
            <a:r>
              <a:rPr lang="en-US" sz="2000" baseline="30000" dirty="0" smtClean="0"/>
              <a:t>13</a:t>
            </a:r>
            <a:r>
              <a:rPr lang="en-US" sz="2000" dirty="0" smtClean="0"/>
              <a:t> Jimenez-</a:t>
            </a:r>
            <a:r>
              <a:rPr lang="en-US" sz="2000" dirty="0" err="1" smtClean="0"/>
              <a:t>Exposito</a:t>
            </a:r>
            <a:r>
              <a:rPr lang="en-US" sz="2000" dirty="0" smtClean="0"/>
              <a:t> </a:t>
            </a:r>
            <a:r>
              <a:rPr lang="en-US" sz="2000" dirty="0"/>
              <a:t>MJ,</a:t>
            </a:r>
            <a:r>
              <a:rPr lang="en-US" sz="2000" baseline="30000" dirty="0"/>
              <a:t>13</a:t>
            </a:r>
            <a:r>
              <a:rPr lang="en-US" sz="2000" dirty="0"/>
              <a:t> </a:t>
            </a:r>
            <a:r>
              <a:rPr lang="en-US" sz="2000" dirty="0" err="1"/>
              <a:t>Zeuzem</a:t>
            </a:r>
            <a:r>
              <a:rPr lang="en-US" sz="2000" dirty="0"/>
              <a:t> </a:t>
            </a:r>
            <a:r>
              <a:rPr lang="en-US" sz="2000" dirty="0" smtClean="0"/>
              <a:t>S</a:t>
            </a:r>
            <a:r>
              <a:rPr lang="en-US" sz="2000" baseline="30000" dirty="0" smtClean="0"/>
              <a:t>2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04658" y="4350082"/>
            <a:ext cx="84361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de-DE" sz="1400" baseline="30000" dirty="0" smtClean="0">
                <a:solidFill>
                  <a:prstClr val="black"/>
                </a:solidFill>
              </a:rPr>
              <a:t>1</a:t>
            </a:r>
            <a:r>
              <a:rPr lang="de-DE" sz="1400" dirty="0" smtClean="0">
                <a:solidFill>
                  <a:prstClr val="black"/>
                </a:solidFill>
              </a:rPr>
              <a:t>Universitätsklinikum </a:t>
            </a:r>
            <a:r>
              <a:rPr lang="de-DE" sz="1400" dirty="0">
                <a:solidFill>
                  <a:prstClr val="black"/>
                </a:solidFill>
              </a:rPr>
              <a:t>Essen (AöR), Essen, </a:t>
            </a:r>
            <a:r>
              <a:rPr lang="en-GB" sz="1400" dirty="0">
                <a:solidFill>
                  <a:prstClr val="black"/>
                </a:solidFill>
              </a:rPr>
              <a:t>Germany; </a:t>
            </a:r>
            <a:r>
              <a:rPr lang="de-DE" sz="1400" baseline="30000" dirty="0">
                <a:solidFill>
                  <a:prstClr val="black"/>
                </a:solidFill>
              </a:rPr>
              <a:t>2</a:t>
            </a:r>
            <a:r>
              <a:rPr lang="de-DE" sz="1400" dirty="0" smtClean="0">
                <a:solidFill>
                  <a:prstClr val="black"/>
                </a:solidFill>
              </a:rPr>
              <a:t>Universitätsklinikum </a:t>
            </a:r>
            <a:r>
              <a:rPr lang="de-DE" sz="1400" dirty="0">
                <a:solidFill>
                  <a:prstClr val="black"/>
                </a:solidFill>
              </a:rPr>
              <a:t>der Johann Wolfgang Goethe Universität, Frankfurt, Germany; </a:t>
            </a:r>
            <a:r>
              <a:rPr lang="en-GB" sz="1400" baseline="30000" dirty="0" smtClean="0">
                <a:solidFill>
                  <a:prstClr val="black"/>
                </a:solidFill>
              </a:rPr>
              <a:t>3</a:t>
            </a:r>
            <a:r>
              <a:rPr lang="en-GB" sz="1400" dirty="0" smtClean="0">
                <a:solidFill>
                  <a:prstClr val="black"/>
                </a:solidFill>
              </a:rPr>
              <a:t>Medizinische </a:t>
            </a:r>
            <a:r>
              <a:rPr lang="en-GB" sz="1400" dirty="0" err="1">
                <a:solidFill>
                  <a:prstClr val="black"/>
                </a:solidFill>
              </a:rPr>
              <a:t>Universität</a:t>
            </a:r>
            <a:r>
              <a:rPr lang="en-GB" sz="1400" dirty="0">
                <a:solidFill>
                  <a:prstClr val="black"/>
                </a:solidFill>
              </a:rPr>
              <a:t> Wien, Vienna, Austria; </a:t>
            </a:r>
            <a:r>
              <a:rPr lang="en-GB" sz="1400" baseline="30000" dirty="0">
                <a:solidFill>
                  <a:prstClr val="black"/>
                </a:solidFill>
              </a:rPr>
              <a:t>4</a:t>
            </a:r>
            <a:r>
              <a:rPr lang="en-GB" sz="1400" dirty="0">
                <a:solidFill>
                  <a:prstClr val="black"/>
                </a:solidFill>
              </a:rPr>
              <a:t>IFI </a:t>
            </a:r>
            <a:r>
              <a:rPr lang="en-GB" sz="1400" dirty="0" err="1">
                <a:solidFill>
                  <a:prstClr val="black"/>
                </a:solidFill>
              </a:rPr>
              <a:t>Institut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für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Interdisziplinäre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Medizin</a:t>
            </a:r>
            <a:r>
              <a:rPr lang="en-GB" sz="1400" dirty="0">
                <a:solidFill>
                  <a:prstClr val="black"/>
                </a:solidFill>
              </a:rPr>
              <a:t>, Hamburg, Germany; </a:t>
            </a:r>
            <a:r>
              <a:rPr lang="en-GB" sz="1400" baseline="30000" dirty="0">
                <a:solidFill>
                  <a:prstClr val="black"/>
                </a:solidFill>
              </a:rPr>
              <a:t>5</a:t>
            </a:r>
            <a:r>
              <a:rPr lang="en-GB" sz="1400" dirty="0">
                <a:solidFill>
                  <a:prstClr val="black"/>
                </a:solidFill>
              </a:rPr>
              <a:t>Wilhelminenspital, Vienna, Austria; </a:t>
            </a:r>
            <a:r>
              <a:rPr lang="en-GB" sz="1400" baseline="30000" dirty="0">
                <a:solidFill>
                  <a:prstClr val="black"/>
                </a:solidFill>
              </a:rPr>
              <a:t>6</a:t>
            </a:r>
            <a:r>
              <a:rPr lang="en-GB" sz="1400" dirty="0">
                <a:solidFill>
                  <a:prstClr val="black"/>
                </a:solidFill>
              </a:rPr>
              <a:t>Medizinische </a:t>
            </a:r>
            <a:r>
              <a:rPr lang="en-GB" sz="1400" dirty="0" err="1">
                <a:solidFill>
                  <a:prstClr val="black"/>
                </a:solidFill>
              </a:rPr>
              <a:t>Hochschule</a:t>
            </a:r>
            <a:r>
              <a:rPr lang="en-GB" sz="1400" dirty="0">
                <a:solidFill>
                  <a:prstClr val="black"/>
                </a:solidFill>
              </a:rPr>
              <a:t> Hannover, Hannover, Germany; </a:t>
            </a:r>
            <a:r>
              <a:rPr lang="en-GB" sz="1400" baseline="30000" dirty="0">
                <a:solidFill>
                  <a:prstClr val="black"/>
                </a:solidFill>
              </a:rPr>
              <a:t>7</a:t>
            </a:r>
            <a:r>
              <a:rPr lang="en-GB" sz="1400" dirty="0">
                <a:solidFill>
                  <a:prstClr val="black"/>
                </a:solidFill>
              </a:rPr>
              <a:t>Universitätsklinikum Leipzig, Leipzig, Germany; </a:t>
            </a:r>
            <a:r>
              <a:rPr lang="en-GB" sz="1400" baseline="30000" dirty="0">
                <a:solidFill>
                  <a:prstClr val="black"/>
                </a:solidFill>
              </a:rPr>
              <a:t>8</a:t>
            </a:r>
            <a:r>
              <a:rPr lang="en-GB" sz="1400" dirty="0">
                <a:solidFill>
                  <a:prstClr val="black"/>
                </a:solidFill>
              </a:rPr>
              <a:t>Universitätsklinikum Bonn, Bonn, Germany; </a:t>
            </a:r>
            <a:r>
              <a:rPr lang="en-GB" sz="1400" baseline="30000" dirty="0">
                <a:solidFill>
                  <a:prstClr val="black"/>
                </a:solidFill>
              </a:rPr>
              <a:t>9</a:t>
            </a:r>
            <a:r>
              <a:rPr lang="en-GB" sz="1400" dirty="0">
                <a:solidFill>
                  <a:prstClr val="black"/>
                </a:solidFill>
              </a:rPr>
              <a:t>Karolinska </a:t>
            </a:r>
            <a:r>
              <a:rPr lang="en-GB" sz="1400" dirty="0" smtClean="0">
                <a:solidFill>
                  <a:prstClr val="black"/>
                </a:solidFill>
              </a:rPr>
              <a:t>University Hospital, </a:t>
            </a:r>
            <a:r>
              <a:rPr lang="en-GB" sz="1400" dirty="0" err="1" smtClean="0">
                <a:solidFill>
                  <a:prstClr val="black"/>
                </a:solidFill>
              </a:rPr>
              <a:t>Karolinska</a:t>
            </a:r>
            <a:r>
              <a:rPr lang="en-GB" sz="1400" dirty="0" smtClean="0">
                <a:solidFill>
                  <a:prstClr val="black"/>
                </a:solidFill>
              </a:rPr>
              <a:t> </a:t>
            </a:r>
            <a:r>
              <a:rPr lang="en-GB" sz="1400" dirty="0" err="1" smtClean="0">
                <a:solidFill>
                  <a:prstClr val="black"/>
                </a:solidFill>
              </a:rPr>
              <a:t>Institutet</a:t>
            </a:r>
            <a:r>
              <a:rPr lang="en-GB" sz="1400" dirty="0">
                <a:solidFill>
                  <a:prstClr val="black"/>
                </a:solidFill>
              </a:rPr>
              <a:t>, Stockholm, Sweden; </a:t>
            </a:r>
            <a:r>
              <a:rPr lang="en-GB" sz="1400" baseline="30000" dirty="0">
                <a:solidFill>
                  <a:prstClr val="black"/>
                </a:solidFill>
              </a:rPr>
              <a:t>10</a:t>
            </a:r>
            <a:r>
              <a:rPr lang="en-GB" sz="1400" dirty="0">
                <a:solidFill>
                  <a:prstClr val="black"/>
                </a:solidFill>
              </a:rPr>
              <a:t>Academic Medical </a:t>
            </a:r>
            <a:r>
              <a:rPr lang="en-GB" sz="1400" dirty="0" err="1">
                <a:solidFill>
                  <a:prstClr val="black"/>
                </a:solidFill>
              </a:rPr>
              <a:t>Center</a:t>
            </a:r>
            <a:r>
              <a:rPr lang="en-GB" sz="1400" dirty="0">
                <a:solidFill>
                  <a:prstClr val="black"/>
                </a:solidFill>
              </a:rPr>
              <a:t>, University of Amsterdam, Amsterdam, Netherlands; </a:t>
            </a:r>
            <a:r>
              <a:rPr lang="en-GB" sz="1400" baseline="30000" dirty="0">
                <a:solidFill>
                  <a:prstClr val="black"/>
                </a:solidFill>
              </a:rPr>
              <a:t>11</a:t>
            </a:r>
            <a:r>
              <a:rPr lang="en-GB" sz="1400" dirty="0">
                <a:solidFill>
                  <a:prstClr val="black"/>
                </a:solidFill>
              </a:rPr>
              <a:t>Universitätsklinikum </a:t>
            </a:r>
            <a:r>
              <a:rPr lang="en-GB" sz="1400" dirty="0" err="1">
                <a:solidFill>
                  <a:prstClr val="black"/>
                </a:solidFill>
              </a:rPr>
              <a:t>Würzburg</a:t>
            </a:r>
            <a:r>
              <a:rPr lang="en-GB" sz="1400" dirty="0">
                <a:solidFill>
                  <a:prstClr val="black"/>
                </a:solidFill>
              </a:rPr>
              <a:t>, </a:t>
            </a:r>
            <a:r>
              <a:rPr lang="en-GB" sz="1400" dirty="0" err="1">
                <a:solidFill>
                  <a:prstClr val="black"/>
                </a:solidFill>
              </a:rPr>
              <a:t>Würzburg</a:t>
            </a:r>
            <a:r>
              <a:rPr lang="en-GB" sz="1400" dirty="0">
                <a:solidFill>
                  <a:prstClr val="black"/>
                </a:solidFill>
              </a:rPr>
              <a:t>, Germany; </a:t>
            </a:r>
            <a:r>
              <a:rPr lang="en-US" sz="1400" baseline="30000" dirty="0">
                <a:solidFill>
                  <a:schemeClr val="tx2"/>
                </a:solidFill>
              </a:rPr>
              <a:t>12</a:t>
            </a:r>
            <a:r>
              <a:rPr lang="en-US" sz="1400" dirty="0">
                <a:solidFill>
                  <a:schemeClr val="tx2"/>
                </a:solidFill>
              </a:rPr>
              <a:t>Charité </a:t>
            </a:r>
            <a:r>
              <a:rPr lang="en-US" sz="1400" dirty="0" err="1">
                <a:solidFill>
                  <a:schemeClr val="tx2"/>
                </a:solidFill>
              </a:rPr>
              <a:t>Universitätmedizin</a:t>
            </a:r>
            <a:r>
              <a:rPr lang="en-US" sz="1400" dirty="0">
                <a:solidFill>
                  <a:schemeClr val="tx2"/>
                </a:solidFill>
              </a:rPr>
              <a:t> Berlin; </a:t>
            </a:r>
            <a:r>
              <a:rPr lang="de-DE" sz="1400" dirty="0">
                <a:solidFill>
                  <a:schemeClr val="tx2"/>
                </a:solidFill>
              </a:rPr>
              <a:t>Berlin, Germany; </a:t>
            </a:r>
            <a:r>
              <a:rPr lang="en-GB" sz="1400" baseline="30000" dirty="0" smtClean="0">
                <a:solidFill>
                  <a:prstClr val="black"/>
                </a:solidFill>
              </a:rPr>
              <a:t>13</a:t>
            </a:r>
            <a:r>
              <a:rPr lang="en-GB" sz="1400" dirty="0" smtClean="0">
                <a:solidFill>
                  <a:prstClr val="black"/>
                </a:solidFill>
              </a:rPr>
              <a:t>Bristol-Myers </a:t>
            </a:r>
            <a:r>
              <a:rPr lang="en-GB" sz="1400" dirty="0">
                <a:solidFill>
                  <a:prstClr val="black"/>
                </a:solidFill>
              </a:rPr>
              <a:t>Squibb, Princeton, NJ, USA.</a:t>
            </a: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1774" y="6221196"/>
            <a:ext cx="363606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The Liver Meeting 2015®</a:t>
            </a:r>
          </a:p>
          <a:p>
            <a:pPr algn="ctr"/>
            <a:r>
              <a:rPr lang="en-US" sz="1600" dirty="0" smtClean="0"/>
              <a:t>San Francisco, CA, 13–17 November 2015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xmlns="" val="9368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Chart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60308865"/>
              </p:ext>
            </p:extLst>
          </p:nvPr>
        </p:nvGraphicFramePr>
        <p:xfrm>
          <a:off x="557919" y="1607154"/>
          <a:ext cx="8244164" cy="3886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 smtClean="0">
                <a:solidFill>
                  <a:prstClr val="white"/>
                </a:solidFill>
              </a:rPr>
              <a:t>SVR12 (</a:t>
            </a:r>
            <a:r>
              <a:rPr lang="en-US" kern="0" dirty="0" err="1" smtClean="0">
                <a:solidFill>
                  <a:prstClr val="white"/>
                </a:solidFill>
              </a:rPr>
              <a:t>mITT</a:t>
            </a:r>
            <a:r>
              <a:rPr lang="en-US" kern="0" dirty="0" smtClean="0">
                <a:solidFill>
                  <a:prstClr val="white"/>
                </a:solidFill>
              </a:rPr>
              <a:t>) by Liver Disease Status </a:t>
            </a:r>
          </a:p>
        </p:txBody>
      </p:sp>
      <p:sp>
        <p:nvSpPr>
          <p:cNvPr id="4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4" y="6515175"/>
            <a:ext cx="263213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9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349401" y="4262175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21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419398" y="4271700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12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774637" y="4262175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>
                <a:solidFill>
                  <a:schemeClr val="bg1"/>
                </a:solidFill>
              </a:rPr>
              <a:t>9</a:t>
            </a:r>
            <a:endParaRPr lang="en-GB" sz="1500" u="sng" kern="0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11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3742729" y="1367180"/>
            <a:ext cx="3273780" cy="276999"/>
            <a:chOff x="3656021" y="1136630"/>
            <a:chExt cx="3273780" cy="276999"/>
          </a:xfrm>
        </p:grpSpPr>
        <p:sp>
          <p:nvSpPr>
            <p:cNvPr id="42" name="Rectangle 33"/>
            <p:cNvSpPr>
              <a:spLocks noChangeArrowheads="1"/>
            </p:cNvSpPr>
            <p:nvPr/>
          </p:nvSpPr>
          <p:spPr bwMode="auto">
            <a:xfrm>
              <a:off x="3656021" y="1201903"/>
              <a:ext cx="149750" cy="149750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3" name="Rectangle 34"/>
            <p:cNvSpPr>
              <a:spLocks noChangeArrowheads="1"/>
            </p:cNvSpPr>
            <p:nvPr/>
          </p:nvSpPr>
          <p:spPr bwMode="auto">
            <a:xfrm>
              <a:off x="3846843" y="1136630"/>
              <a:ext cx="98264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35"/>
            <p:cNvSpPr>
              <a:spLocks noChangeArrowheads="1"/>
            </p:cNvSpPr>
            <p:nvPr/>
          </p:nvSpPr>
          <p:spPr bwMode="auto">
            <a:xfrm>
              <a:off x="5153609" y="1201903"/>
              <a:ext cx="149750" cy="14975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4" name="Rectangle 36"/>
            <p:cNvSpPr>
              <a:spLocks noChangeArrowheads="1"/>
            </p:cNvSpPr>
            <p:nvPr/>
          </p:nvSpPr>
          <p:spPr bwMode="auto">
            <a:xfrm>
              <a:off x="5344431" y="1136630"/>
              <a:ext cx="1585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 + RBV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846432" y="4265817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7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8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268790" y="4262175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28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93692" y="4270142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>
                <a:solidFill>
                  <a:schemeClr val="bg1"/>
                </a:solidFill>
              </a:rPr>
              <a:t>9</a:t>
            </a:r>
            <a:endParaRPr lang="en-GB" sz="1500" u="sng" kern="0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03551" y="4264198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10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920320" y="4264259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>
                <a:solidFill>
                  <a:schemeClr val="bg1"/>
                </a:solidFill>
              </a:rPr>
              <a:t>2</a:t>
            </a:r>
            <a:endParaRPr lang="en-GB" sz="1500" u="sng" kern="0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3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554858" y="4268584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11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989619" y="4268584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6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6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638677" y="4267026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10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54185" y="4267026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>
                <a:solidFill>
                  <a:schemeClr val="bg1"/>
                </a:solidFill>
              </a:rPr>
              <a:t>3</a:t>
            </a:r>
            <a:endParaRPr lang="en-GB" sz="1500" u="sng" kern="0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5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3372445" y="5317840"/>
            <a:ext cx="2103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"/>
              </a:rPr>
              <a:t>Child-Pugh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lass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460178" y="5317840"/>
            <a:ext cx="2209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"/>
              </a:rPr>
              <a:t>MELD score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3492429" y="5298144"/>
            <a:ext cx="1897638" cy="0"/>
          </a:xfrm>
          <a:prstGeom prst="line">
            <a:avLst/>
          </a:prstGeom>
          <a:gradFill rotWithShape="1">
            <a:gsLst>
              <a:gs pos="0">
                <a:srgbClr val="E5FCFF"/>
              </a:gs>
              <a:gs pos="100000">
                <a:schemeClr val="hlink"/>
              </a:gs>
            </a:gsLst>
            <a:lin ang="189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 rot="16200000">
            <a:off x="-919831" y="3320004"/>
            <a:ext cx="27948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HCV RNA &lt; LLOQ, TD or TND,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%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22250" y="5870101"/>
            <a:ext cx="8502650" cy="99257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"/>
              </a:spcAft>
            </a:pPr>
            <a:r>
              <a:rPr lang="en-US" sz="1400" dirty="0" smtClean="0"/>
              <a:t>FCH, </a:t>
            </a:r>
            <a:r>
              <a:rPr lang="en-US" sz="1400" dirty="0" err="1" smtClean="0"/>
              <a:t>fibrosing</a:t>
            </a:r>
            <a:r>
              <a:rPr lang="en-US" sz="1400" dirty="0" smtClean="0"/>
              <a:t> cholestatic hepatitis.</a:t>
            </a:r>
          </a:p>
          <a:p>
            <a:pPr>
              <a:spcAft>
                <a:spcPts val="100"/>
              </a:spcAft>
            </a:pPr>
            <a:r>
              <a:rPr lang="en-US" sz="1400" baseline="30000" dirty="0" smtClean="0"/>
              <a:t>a </a:t>
            </a:r>
            <a:r>
              <a:rPr lang="en-US" sz="1400" dirty="0" smtClean="0"/>
              <a:t>Excludes 6 patients with indeterminate cirrhosis status (5 DCV + SOF; 1 DCV + SOF + RBV); all achieved SVR12.</a:t>
            </a:r>
            <a:r>
              <a:rPr lang="en-US" sz="1400" baseline="30000" dirty="0" smtClean="0"/>
              <a:t> </a:t>
            </a:r>
            <a:endParaRPr lang="en-US" sz="1400" dirty="0"/>
          </a:p>
          <a:p>
            <a:pPr>
              <a:spcAft>
                <a:spcPts val="100"/>
              </a:spcAft>
            </a:pPr>
            <a:r>
              <a:rPr lang="en-US" sz="1400" baseline="30000" dirty="0" smtClean="0"/>
              <a:t>b </a:t>
            </a:r>
            <a:r>
              <a:rPr lang="en-US" sz="1400" dirty="0" smtClean="0"/>
              <a:t>4 patients (DCV + SOF) had Child-Pugh class C; 3 of 4 achieved SVR12.</a:t>
            </a:r>
            <a:endParaRPr lang="en-US" sz="1400" dirty="0"/>
          </a:p>
          <a:p>
            <a:pPr>
              <a:spcAft>
                <a:spcPts val="100"/>
              </a:spcAft>
            </a:pPr>
            <a:r>
              <a:rPr lang="en-US" sz="1400" baseline="30000" dirty="0" smtClean="0"/>
              <a:t>c </a:t>
            </a:r>
            <a:r>
              <a:rPr lang="en-US" sz="1400" dirty="0" smtClean="0"/>
              <a:t>5 patients had MELD scores 16–20 (2 of 5 achieved SVR12); 3 patients had MELD scores 21–25 (all SVR12).</a:t>
            </a:r>
            <a:endParaRPr lang="en-US" sz="1400" dirty="0"/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5633462" y="5298144"/>
            <a:ext cx="1862713" cy="0"/>
          </a:xfrm>
          <a:prstGeom prst="line">
            <a:avLst/>
          </a:prstGeom>
          <a:gradFill rotWithShape="1">
            <a:gsLst>
              <a:gs pos="0">
                <a:srgbClr val="E5FCFF"/>
              </a:gs>
              <a:gs pos="100000">
                <a:schemeClr val="hlink"/>
              </a:gs>
            </a:gsLst>
            <a:lin ang="189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7705477" y="4272410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6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8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120985" y="4272410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2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2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5989" y="4872281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No</a:t>
            </a:r>
          </a:p>
          <a:p>
            <a:pPr algn="ctr"/>
            <a:r>
              <a:rPr lang="en-US" dirty="0" err="1" smtClean="0"/>
              <a:t>Cirrhosis</a:t>
            </a:r>
            <a:r>
              <a:rPr lang="en-US" sz="1600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042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Chart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37883078"/>
              </p:ext>
            </p:extLst>
          </p:nvPr>
        </p:nvGraphicFramePr>
        <p:xfrm>
          <a:off x="1174789" y="1605234"/>
          <a:ext cx="6595156" cy="3886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itle 5"/>
          <p:cNvSpPr txBox="1">
            <a:spLocks/>
          </p:cNvSpPr>
          <p:nvPr/>
        </p:nvSpPr>
        <p:spPr>
          <a:xfrm>
            <a:off x="0" y="11111"/>
            <a:ext cx="9144000" cy="917575"/>
          </a:xfrm>
          <a:prstGeom prst="rect">
            <a:avLst/>
          </a:prstGeom>
        </p:spPr>
        <p:txBody>
          <a:bodyPr lIns="457200" anchor="ctr"/>
          <a:lstStyle>
            <a:defPPr>
              <a:defRPr lang="en-US"/>
            </a:defPPr>
            <a:lvl1pPr>
              <a:spcBef>
                <a:spcPct val="0"/>
              </a:spcBef>
              <a:buNone/>
              <a:defRPr sz="3200" b="1" kern="0">
                <a:solidFill>
                  <a:prstClr val="whit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SVR12 (</a:t>
            </a:r>
            <a:r>
              <a:rPr lang="en-US" dirty="0" err="1"/>
              <a:t>mITT</a:t>
            </a:r>
            <a:r>
              <a:rPr lang="en-US" dirty="0"/>
              <a:t>) by Baseline Characteristics</a:t>
            </a:r>
          </a:p>
        </p:txBody>
      </p:sp>
      <p:sp>
        <p:nvSpPr>
          <p:cNvPr id="4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4" y="6515175"/>
            <a:ext cx="263213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9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804684" y="4270526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25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29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021303" y="4270526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28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2</a:t>
            </a:r>
            <a:r>
              <a:rPr lang="en-GB" sz="1500" kern="0" dirty="0" smtClean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271545" y="4270526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10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12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4032273" y="1365107"/>
            <a:ext cx="3273780" cy="276999"/>
            <a:chOff x="3656021" y="1136630"/>
            <a:chExt cx="3273780" cy="276999"/>
          </a:xfrm>
        </p:grpSpPr>
        <p:sp>
          <p:nvSpPr>
            <p:cNvPr id="42" name="Rectangle 33"/>
            <p:cNvSpPr>
              <a:spLocks noChangeArrowheads="1"/>
            </p:cNvSpPr>
            <p:nvPr/>
          </p:nvSpPr>
          <p:spPr bwMode="auto">
            <a:xfrm>
              <a:off x="3656021" y="1201903"/>
              <a:ext cx="149750" cy="149750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3" name="Rectangle 34"/>
            <p:cNvSpPr>
              <a:spLocks noChangeArrowheads="1"/>
            </p:cNvSpPr>
            <p:nvPr/>
          </p:nvSpPr>
          <p:spPr bwMode="auto">
            <a:xfrm>
              <a:off x="3846843" y="1136630"/>
              <a:ext cx="98264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35"/>
            <p:cNvSpPr>
              <a:spLocks noChangeArrowheads="1"/>
            </p:cNvSpPr>
            <p:nvPr/>
          </p:nvSpPr>
          <p:spPr bwMode="auto">
            <a:xfrm>
              <a:off x="5153609" y="1201903"/>
              <a:ext cx="149750" cy="14975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4" name="Rectangle 36"/>
            <p:cNvSpPr>
              <a:spLocks noChangeArrowheads="1"/>
            </p:cNvSpPr>
            <p:nvPr/>
          </p:nvSpPr>
          <p:spPr bwMode="auto">
            <a:xfrm>
              <a:off x="5344431" y="1136630"/>
              <a:ext cx="1585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 + RBV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3473609" y="4273269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9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9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236184" y="4268968"/>
            <a:ext cx="511969" cy="446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24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26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704366" y="4271711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>
                <a:solidFill>
                  <a:schemeClr val="bg1"/>
                </a:solidFill>
              </a:rPr>
              <a:t>6</a:t>
            </a:r>
            <a:endParaRPr lang="en-GB" sz="1500" u="sng" kern="0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7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54325" y="4266097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10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669146" y="4266097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>
                <a:solidFill>
                  <a:schemeClr val="bg1"/>
                </a:solidFill>
              </a:rPr>
              <a:t>2</a:t>
            </a:r>
            <a:endParaRPr lang="en-GB" sz="1500" u="sng" kern="0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2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912560" y="4266097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 smtClean="0">
                <a:solidFill>
                  <a:schemeClr val="bg1"/>
                </a:solidFill>
              </a:rPr>
              <a:t>12</a:t>
            </a: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 smtClean="0">
                <a:solidFill>
                  <a:schemeClr val="bg1"/>
                </a:solidFill>
              </a:rPr>
              <a:t>12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132493" y="4270153"/>
            <a:ext cx="511969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defRPr/>
            </a:pPr>
            <a:r>
              <a:rPr lang="en-GB" sz="1500" u="sng" kern="0" dirty="0">
                <a:solidFill>
                  <a:schemeClr val="bg1"/>
                </a:solidFill>
              </a:rPr>
              <a:t>2</a:t>
            </a:r>
            <a:endParaRPr lang="en-GB" sz="1500" u="sng" kern="0" dirty="0" smtClean="0">
              <a:solidFill>
                <a:schemeClr val="bg1"/>
              </a:solidFill>
            </a:endParaRPr>
          </a:p>
          <a:p>
            <a:pPr algn="ctr">
              <a:lnSpc>
                <a:spcPct val="75000"/>
              </a:lnSpc>
              <a:defRPr/>
            </a:pPr>
            <a:r>
              <a:rPr lang="en-GB" sz="1500" kern="0" dirty="0">
                <a:solidFill>
                  <a:schemeClr val="bg1"/>
                </a:solidFill>
              </a:rPr>
              <a:t>2</a:t>
            </a:r>
            <a:endParaRPr lang="en-GB" sz="1500" kern="0" dirty="0" smtClean="0">
              <a:solidFill>
                <a:schemeClr val="bg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847178" y="5307141"/>
            <a:ext cx="2103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"/>
              </a:rPr>
              <a:t>HCV RNA, IU/mL </a:t>
            </a:r>
            <a:r>
              <a:rPr lang="en-US" baseline="30000" dirty="0" smtClean="0">
                <a:solidFill>
                  <a:prstClr val="black"/>
                </a:solidFill>
                <a:latin typeface="Calibri"/>
              </a:rPr>
              <a:t>a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406110" y="5307141"/>
            <a:ext cx="308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"/>
              </a:rPr>
              <a:t>Creatinine clearance, mL/min </a:t>
            </a:r>
            <a:r>
              <a:rPr lang="en-US" baseline="30000" dirty="0">
                <a:solidFill>
                  <a:prstClr val="black"/>
                </a:solidFill>
                <a:latin typeface="Calibri"/>
              </a:rPr>
              <a:t>b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4305376" y="5287445"/>
            <a:ext cx="3303001" cy="0"/>
          </a:xfrm>
          <a:prstGeom prst="line">
            <a:avLst/>
          </a:prstGeom>
          <a:gradFill rotWithShape="1">
            <a:gsLst>
              <a:gs pos="0">
                <a:srgbClr val="E5FCFF"/>
              </a:gs>
              <a:gs pos="100000">
                <a:schemeClr val="hlink"/>
              </a:gs>
            </a:gsLst>
            <a:lin ang="189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 rot="16200000">
            <a:off x="-431161" y="3309305"/>
            <a:ext cx="27948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HCV RNA &lt; LLOQ, TD or TND,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%</a:t>
            </a:r>
          </a:p>
        </p:txBody>
      </p:sp>
      <p:cxnSp>
        <p:nvCxnSpPr>
          <p:cNvPr id="34" name="Straight Connector 33"/>
          <p:cNvCxnSpPr/>
          <p:nvPr/>
        </p:nvCxnSpPr>
        <p:spPr bwMode="auto">
          <a:xfrm>
            <a:off x="1898989" y="5288149"/>
            <a:ext cx="1999774" cy="0"/>
          </a:xfrm>
          <a:prstGeom prst="line">
            <a:avLst/>
          </a:prstGeom>
          <a:gradFill rotWithShape="1">
            <a:gsLst>
              <a:gs pos="0">
                <a:srgbClr val="E5FCFF"/>
              </a:gs>
              <a:gs pos="100000">
                <a:schemeClr val="hlink"/>
              </a:gs>
            </a:gsLst>
            <a:lin ang="18900000" scaled="1"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28"/>
          <p:cNvSpPr/>
          <p:nvPr/>
        </p:nvSpPr>
        <p:spPr>
          <a:xfrm>
            <a:off x="222250" y="6280915"/>
            <a:ext cx="8502650" cy="56169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400" baseline="30000" dirty="0" smtClean="0"/>
              <a:t>a </a:t>
            </a:r>
            <a:r>
              <a:rPr lang="en-US" sz="1400" dirty="0"/>
              <a:t>Excludes </a:t>
            </a:r>
            <a:r>
              <a:rPr lang="en-US" sz="1400" dirty="0" smtClean="0"/>
              <a:t>2 patients </a:t>
            </a:r>
            <a:r>
              <a:rPr lang="en-US" sz="1400" dirty="0"/>
              <a:t>with missing </a:t>
            </a:r>
            <a:r>
              <a:rPr lang="en-US" sz="1400" dirty="0" smtClean="0"/>
              <a:t>HCV RNA data at baseline.</a:t>
            </a:r>
            <a:endParaRPr lang="en-US" sz="1400" baseline="30000" dirty="0" smtClean="0"/>
          </a:p>
          <a:p>
            <a:pPr>
              <a:spcAft>
                <a:spcPts val="300"/>
              </a:spcAft>
            </a:pPr>
            <a:r>
              <a:rPr lang="en-US" sz="1400" baseline="30000" dirty="0" smtClean="0"/>
              <a:t>b </a:t>
            </a:r>
            <a:r>
              <a:rPr lang="en-US" sz="1400" dirty="0" smtClean="0"/>
              <a:t>3 patients (DCV + SOF) had </a:t>
            </a:r>
            <a:r>
              <a:rPr lang="en-US" sz="1400" dirty="0" err="1" smtClean="0"/>
              <a:t>CrCl</a:t>
            </a:r>
            <a:r>
              <a:rPr lang="en-US" sz="1400" dirty="0" smtClean="0"/>
              <a:t> &lt; 30 at baseline; 2 of 3 achieved SVR12.</a:t>
            </a:r>
          </a:p>
        </p:txBody>
      </p:sp>
    </p:spTree>
    <p:extLst>
      <p:ext uri="{BB962C8B-B14F-4D97-AF65-F5344CB8AC3E}">
        <p14:creationId xmlns:p14="http://schemas.microsoft.com/office/powerpoint/2010/main" xmlns="" val="244588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5"/>
          <p:cNvSpPr txBox="1">
            <a:spLocks/>
          </p:cNvSpPr>
          <p:nvPr/>
        </p:nvSpPr>
        <p:spPr>
          <a:xfrm>
            <a:off x="0" y="-1"/>
            <a:ext cx="9144000" cy="917576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</p:spPr>
        <p:txBody>
          <a:bodyPr vert="horz" lIns="468000" tIns="45720" rIns="396000" bIns="45720" rtlCol="0" anchor="ctr">
            <a:noAutofit/>
          </a:bodyPr>
          <a:lstStyle>
            <a:defPPr>
              <a:defRPr lang="en-US"/>
            </a:defPPr>
            <a:lvl1pPr>
              <a:spcBef>
                <a:spcPct val="0"/>
              </a:spcBef>
              <a:buNone/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800" dirty="0">
                <a:solidFill>
                  <a:prstClr val="white"/>
                </a:solidFill>
              </a:rPr>
              <a:t>Changes in Liver Disease Parameters From </a:t>
            </a:r>
            <a:endParaRPr lang="en-US" sz="2800" dirty="0" smtClean="0">
              <a:solidFill>
                <a:prstClr val="white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prstClr val="white"/>
                </a:solidFill>
              </a:rPr>
              <a:t>Baseline </a:t>
            </a:r>
            <a:r>
              <a:rPr lang="en-US" sz="2800" dirty="0">
                <a:solidFill>
                  <a:prstClr val="white"/>
                </a:solidFill>
              </a:rPr>
              <a:t>to Post-Treatment Week </a:t>
            </a:r>
            <a:r>
              <a:rPr lang="en-US" sz="2800" dirty="0" smtClean="0">
                <a:solidFill>
                  <a:prstClr val="white"/>
                </a:solidFill>
              </a:rPr>
              <a:t>12</a:t>
            </a:r>
            <a:endParaRPr lang="en-US" sz="2800" dirty="0">
              <a:solidFill>
                <a:prstClr val="white"/>
              </a:solidFill>
            </a:endParaRPr>
          </a:p>
        </p:txBody>
      </p:sp>
      <p:sp>
        <p:nvSpPr>
          <p:cNvPr id="2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925" y="6562725"/>
            <a:ext cx="2626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</a:rPr>
              <a:t>Data indicate median, IQR, range.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07003" y="4542416"/>
            <a:ext cx="905868" cy="1100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333870" y="4631827"/>
            <a:ext cx="905868" cy="1442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721320" y="5291290"/>
            <a:ext cx="905868" cy="3078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083800" y="5190930"/>
            <a:ext cx="905868" cy="38685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699086" y="2768155"/>
            <a:ext cx="905868" cy="1265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339516" y="2202620"/>
            <a:ext cx="905868" cy="52703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31378082"/>
              </p:ext>
            </p:extLst>
          </p:nvPr>
        </p:nvGraphicFramePr>
        <p:xfrm>
          <a:off x="265471" y="810093"/>
          <a:ext cx="4105275" cy="2733675"/>
        </p:xfrm>
        <a:graphic>
          <a:graphicData uri="http://schemas.openxmlformats.org/presentationml/2006/ole">
            <p:oleObj spid="_x0000_s2262" name="Prism Project" r:id="rId4" imgW="4104000" imgH="273600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2479489"/>
              </p:ext>
            </p:extLst>
          </p:nvPr>
        </p:nvGraphicFramePr>
        <p:xfrm>
          <a:off x="356375" y="3699843"/>
          <a:ext cx="4029075" cy="2733675"/>
        </p:xfrm>
        <a:graphic>
          <a:graphicData uri="http://schemas.openxmlformats.org/presentationml/2006/ole">
            <p:oleObj spid="_x0000_s2263" name="Prism Project" r:id="rId5" imgW="4032000" imgH="2736000" progId="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9265986"/>
              </p:ext>
            </p:extLst>
          </p:nvPr>
        </p:nvGraphicFramePr>
        <p:xfrm>
          <a:off x="4586085" y="3699843"/>
          <a:ext cx="4178300" cy="2733675"/>
        </p:xfrm>
        <a:graphic>
          <a:graphicData uri="http://schemas.openxmlformats.org/presentationml/2006/ole">
            <p:oleObj spid="_x0000_s2264" name="Prism Project" r:id="rId6" imgW="4176000" imgH="2736000" progId="">
              <p:embed/>
            </p:oleObj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1049100" y="1590878"/>
            <a:ext cx="119380" cy="212606"/>
            <a:chOff x="1046480" y="1680329"/>
            <a:chExt cx="119380" cy="212606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1046480" y="1866900"/>
              <a:ext cx="11557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50290" y="1729740"/>
              <a:ext cx="11557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108075" y="1809750"/>
              <a:ext cx="0" cy="831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1077595" y="1771769"/>
              <a:ext cx="60960" cy="609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1077595" y="1680329"/>
              <a:ext cx="60960" cy="609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1724216" y="1583258"/>
            <a:ext cx="119380" cy="212606"/>
            <a:chOff x="1046480" y="1680329"/>
            <a:chExt cx="119380" cy="212606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1046480" y="1866900"/>
              <a:ext cx="11557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050290" y="1729740"/>
              <a:ext cx="11557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108075" y="1809750"/>
              <a:ext cx="0" cy="831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1077595" y="1771769"/>
              <a:ext cx="60960" cy="609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1077595" y="1680329"/>
              <a:ext cx="60960" cy="609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1977072" y="3835538"/>
            <a:ext cx="106150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Albumin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6282403" y="3835686"/>
            <a:ext cx="1083886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Platelets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2250070" y="956249"/>
            <a:ext cx="54739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ALT</a:t>
            </a:r>
            <a:endParaRPr lang="en-US" sz="2000" dirty="0"/>
          </a:p>
        </p:txBody>
      </p:sp>
      <p:sp>
        <p:nvSpPr>
          <p:cNvPr id="66" name="TextBox 65"/>
          <p:cNvSpPr txBox="1"/>
          <p:nvPr/>
        </p:nvSpPr>
        <p:spPr>
          <a:xfrm>
            <a:off x="2782808" y="3391106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 = 73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1430485" y="3391106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 = 86</a:t>
            </a:r>
            <a:endParaRPr 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7153913" y="6244710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 = 71</a:t>
            </a:r>
            <a:endParaRPr lang="en-US" sz="1600" dirty="0"/>
          </a:p>
        </p:txBody>
      </p:sp>
      <p:sp>
        <p:nvSpPr>
          <p:cNvPr id="69" name="TextBox 68"/>
          <p:cNvSpPr txBox="1"/>
          <p:nvPr/>
        </p:nvSpPr>
        <p:spPr>
          <a:xfrm>
            <a:off x="5791652" y="6244710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 = 87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2783937" y="6244710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 = 57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1431614" y="6244710"/>
            <a:ext cx="7216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N = 75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 rot="16200000">
            <a:off x="366603" y="4793360"/>
            <a:ext cx="453266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g/L</a:t>
            </a:r>
            <a:endParaRPr lang="en-US" sz="1600" dirty="0"/>
          </a:p>
        </p:txBody>
      </p:sp>
      <p:sp>
        <p:nvSpPr>
          <p:cNvPr id="73" name="TextBox 72"/>
          <p:cNvSpPr txBox="1"/>
          <p:nvPr/>
        </p:nvSpPr>
        <p:spPr>
          <a:xfrm rot="16200000">
            <a:off x="267343" y="1913411"/>
            <a:ext cx="532518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IU/L</a:t>
            </a:r>
            <a:endParaRPr lang="en-US" sz="16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1331340" y="2502668"/>
            <a:ext cx="900562" cy="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693440" y="2840313"/>
            <a:ext cx="891518" cy="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338889" y="4690432"/>
            <a:ext cx="900562" cy="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710763" y="4588040"/>
            <a:ext cx="891518" cy="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717694" y="5447106"/>
            <a:ext cx="900562" cy="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7083155" y="5399420"/>
            <a:ext cx="891518" cy="0"/>
          </a:xfrm>
          <a:prstGeom prst="line">
            <a:avLst/>
          </a:prstGeom>
          <a:ln w="285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 rot="16200000">
            <a:off x="4136499" y="4810331"/>
            <a:ext cx="153881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/>
              <a:t>platelets × 10</a:t>
            </a:r>
            <a:r>
              <a:rPr lang="en-US" sz="1600" baseline="30000" dirty="0" smtClean="0"/>
              <a:t>9</a:t>
            </a:r>
            <a:r>
              <a:rPr lang="en-US" sz="1600" dirty="0" smtClean="0"/>
              <a:t>/L</a:t>
            </a:r>
            <a:endParaRPr lang="en-US" sz="1600" dirty="0"/>
          </a:p>
        </p:txBody>
      </p:sp>
      <p:grpSp>
        <p:nvGrpSpPr>
          <p:cNvPr id="5" name="Group 4"/>
          <p:cNvGrpSpPr/>
          <p:nvPr/>
        </p:nvGrpSpPr>
        <p:grpSpPr>
          <a:xfrm>
            <a:off x="4632325" y="811155"/>
            <a:ext cx="4105275" cy="2918505"/>
            <a:chOff x="4632325" y="811155"/>
            <a:chExt cx="4105275" cy="2918505"/>
          </a:xfrm>
        </p:grpSpPr>
        <p:sp>
          <p:nvSpPr>
            <p:cNvPr id="25" name="Rectangle 24"/>
            <p:cNvSpPr/>
            <p:nvPr/>
          </p:nvSpPr>
          <p:spPr>
            <a:xfrm>
              <a:off x="7065004" y="2771713"/>
              <a:ext cx="905868" cy="1479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02971" y="2622461"/>
              <a:ext cx="905868" cy="26677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319644028"/>
                </p:ext>
              </p:extLst>
            </p:nvPr>
          </p:nvGraphicFramePr>
          <p:xfrm>
            <a:off x="4632325" y="811155"/>
            <a:ext cx="4105275" cy="2733675"/>
          </p:xfrm>
          <a:graphic>
            <a:graphicData uri="http://schemas.openxmlformats.org/presentationml/2006/ole">
              <p:oleObj spid="_x0000_s2265" name="Prism Project" r:id="rId7" imgW="4104000" imgH="2736000" progId="">
                <p:embed/>
              </p:oleObj>
            </a:graphicData>
          </a:graphic>
        </p:graphicFrame>
        <p:sp>
          <p:nvSpPr>
            <p:cNvPr id="45" name="TextBox 44"/>
            <p:cNvSpPr txBox="1"/>
            <p:nvPr/>
          </p:nvSpPr>
          <p:spPr>
            <a:xfrm>
              <a:off x="6071258" y="956397"/>
              <a:ext cx="161589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Total Bilirubin</a:t>
              </a:r>
              <a:endParaRPr lang="en-US" sz="2000" dirty="0"/>
            </a:p>
          </p:txBody>
        </p:sp>
        <p:grpSp>
          <p:nvGrpSpPr>
            <p:cNvPr id="46" name="Group 45"/>
            <p:cNvGrpSpPr/>
            <p:nvPr/>
          </p:nvGrpSpPr>
          <p:grpSpPr>
            <a:xfrm>
              <a:off x="5415164" y="2015544"/>
              <a:ext cx="119380" cy="215624"/>
              <a:chOff x="1046480" y="1677311"/>
              <a:chExt cx="119380" cy="215624"/>
            </a:xfrm>
          </p:grpSpPr>
          <p:cxnSp>
            <p:nvCxnSpPr>
              <p:cNvPr id="47" name="Straight Connector 46"/>
              <p:cNvCxnSpPr/>
              <p:nvPr/>
            </p:nvCxnSpPr>
            <p:spPr>
              <a:xfrm>
                <a:off x="1046480" y="1861660"/>
                <a:ext cx="11557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1050290" y="1720686"/>
                <a:ext cx="11557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>
                <a:off x="1108473" y="1809750"/>
                <a:ext cx="0" cy="831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1074975" y="1771769"/>
                <a:ext cx="60960" cy="609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1077595" y="1677311"/>
                <a:ext cx="60960" cy="609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roup 51"/>
            <p:cNvGrpSpPr/>
            <p:nvPr/>
          </p:nvGrpSpPr>
          <p:grpSpPr>
            <a:xfrm>
              <a:off x="6095790" y="2010942"/>
              <a:ext cx="119380" cy="212606"/>
              <a:chOff x="1046480" y="1680329"/>
              <a:chExt cx="119380" cy="21260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046480" y="1866900"/>
                <a:ext cx="11557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1050290" y="1729740"/>
                <a:ext cx="11557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102835" y="1809750"/>
                <a:ext cx="0" cy="831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1072355" y="1771769"/>
                <a:ext cx="60960" cy="609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flipH="1">
                <a:off x="1077595" y="1680329"/>
                <a:ext cx="60960" cy="609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/>
            <p:cNvGrpSpPr/>
            <p:nvPr/>
          </p:nvGrpSpPr>
          <p:grpSpPr>
            <a:xfrm>
              <a:off x="7445381" y="2030501"/>
              <a:ext cx="119380" cy="212606"/>
              <a:chOff x="1046480" y="1680329"/>
              <a:chExt cx="119380" cy="212606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>
                <a:off x="1046480" y="1866900"/>
                <a:ext cx="11557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1050290" y="1729740"/>
                <a:ext cx="115570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1114111" y="1809750"/>
                <a:ext cx="0" cy="831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1092685" y="1771769"/>
                <a:ext cx="60960" cy="609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flipH="1">
                <a:off x="1086649" y="1680329"/>
                <a:ext cx="60960" cy="609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7152784" y="3391106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/>
                <a:t>N = 69</a:t>
              </a:r>
              <a:endParaRPr lang="en-US" sz="1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90523" y="3391106"/>
              <a:ext cx="7216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 smtClean="0"/>
                <a:t>N = 77</a:t>
              </a:r>
              <a:endParaRPr lang="en-US" sz="1600" dirty="0"/>
            </a:p>
          </p:txBody>
        </p:sp>
        <p:sp>
          <p:nvSpPr>
            <p:cNvPr id="3" name="TextBox 2"/>
            <p:cNvSpPr txBox="1"/>
            <p:nvPr/>
          </p:nvSpPr>
          <p:spPr>
            <a:xfrm rot="16200000">
              <a:off x="4520057" y="1984125"/>
              <a:ext cx="7241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m</a:t>
              </a:r>
              <a:r>
                <a:rPr lang="en-US" sz="1600" dirty="0" smtClean="0"/>
                <a:t>g/</a:t>
              </a:r>
              <a:r>
                <a:rPr lang="en-US" sz="1600" dirty="0" err="1" smtClean="0"/>
                <a:t>dL</a:t>
              </a:r>
              <a:endParaRPr lang="en-US" sz="1600" dirty="0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5707713" y="2806581"/>
              <a:ext cx="900562" cy="0"/>
            </a:xfrm>
            <a:prstGeom prst="line">
              <a:avLst/>
            </a:prstGeom>
            <a:ln w="285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068621" y="2863008"/>
              <a:ext cx="891518" cy="0"/>
            </a:xfrm>
            <a:prstGeom prst="line">
              <a:avLst/>
            </a:prstGeom>
            <a:ln w="285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/>
            <p:cNvSpPr txBox="1"/>
            <p:nvPr/>
          </p:nvSpPr>
          <p:spPr>
            <a:xfrm rot="16200000">
              <a:off x="4520057" y="1946025"/>
              <a:ext cx="72417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m</a:t>
              </a:r>
              <a:r>
                <a:rPr lang="en-US" sz="1600" dirty="0" smtClean="0"/>
                <a:t>g/</a:t>
              </a:r>
              <a:r>
                <a:rPr lang="en-US" sz="1600" dirty="0" err="1" smtClean="0"/>
                <a:t>dL</a:t>
              </a:r>
              <a:endParaRPr lang="en-US" sz="1600" dirty="0"/>
            </a:p>
          </p:txBody>
        </p:sp>
        <p:sp>
          <p:nvSpPr>
            <p:cNvPr id="86" name="TextBox 85"/>
            <p:cNvSpPr txBox="1"/>
            <p:nvPr/>
          </p:nvSpPr>
          <p:spPr>
            <a:xfrm rot="16200000">
              <a:off x="4516393" y="2037263"/>
              <a:ext cx="78098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l-GR" sz="1600" dirty="0" smtClean="0"/>
                <a:t>μ</a:t>
              </a:r>
              <a:r>
                <a:rPr lang="en-US" sz="1600" dirty="0" err="1" smtClean="0"/>
                <a:t>mol</a:t>
              </a:r>
              <a:r>
                <a:rPr lang="en-US" sz="1600" dirty="0" smtClean="0"/>
                <a:t>/L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659802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smtClean="0"/>
              <a:t>On-Treatment </a:t>
            </a:r>
            <a:r>
              <a:rPr lang="en-US" kern="0" dirty="0" smtClean="0"/>
              <a:t>Safety Summary</a:t>
            </a:r>
            <a:endParaRPr lang="en-US" kern="0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95666765"/>
              </p:ext>
            </p:extLst>
          </p:nvPr>
        </p:nvGraphicFramePr>
        <p:xfrm>
          <a:off x="256375" y="1093995"/>
          <a:ext cx="8638359" cy="4874492"/>
        </p:xfrm>
        <a:graphic>
          <a:graphicData uri="http://schemas.openxmlformats.org/drawingml/2006/table">
            <a:tbl>
              <a:tblPr firstRow="1" bandRow="1"/>
              <a:tblGrid>
                <a:gridCol w="3490677"/>
                <a:gridCol w="857947"/>
                <a:gridCol w="857947"/>
                <a:gridCol w="857947"/>
                <a:gridCol w="857947"/>
                <a:gridCol w="857947"/>
                <a:gridCol w="857947"/>
              </a:tblGrid>
              <a:tr h="5348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Patients, n (%)</a:t>
                      </a:r>
                      <a:endParaRPr lang="en-US" sz="1600" b="1" baseline="300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40000"/>
                        <a:lumOff val="60000"/>
                      </a:srgb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62</a:t>
                      </a: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800" b="1" baseline="0" noProof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25</a:t>
                      </a:r>
                      <a:endParaRPr lang="en-US" sz="1800" b="1" baseline="0" noProof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27432" anchor="b">
                    <a:lnL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 pitchFamily="34" charset="0"/>
                        </a:rPr>
                        <a:t>All Patients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 pitchFamily="34" charset="0"/>
                        </a:rPr>
                        <a:t>N = 87</a:t>
                      </a:r>
                      <a:endParaRPr kumimoji="0" lang="en-US" sz="1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Total AEs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4580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AEs</a:t>
                      </a:r>
                      <a:endParaRPr lang="en-US" sz="16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(16)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(24)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(18)</a:t>
                      </a:r>
                      <a:endParaRPr lang="en-US" sz="1600" kern="12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4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Treatment-related serious AE</a:t>
                      </a:r>
                      <a:endParaRPr lang="en-US" sz="160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15074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Renal impairment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15074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Pancytopenia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i="0" kern="120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i="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45800">
                <a:tc>
                  <a:txBody>
                    <a:bodyPr/>
                    <a:lstStyle/>
                    <a:p>
                      <a:pPr marL="0" marR="0" indent="0" algn="l" defTabSz="38338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AEs leading to discontinuation or </a:t>
                      </a:r>
                      <a:r>
                        <a:rPr lang="en-US" sz="1600" b="0" i="0" noProof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  <a:r>
                        <a:rPr lang="en-US" sz="1600" b="0" i="0" baseline="30000" noProof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endParaRPr lang="en-US" sz="1600" b="0" i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(7)</a:t>
                      </a:r>
                      <a:endParaRPr lang="en-US" sz="1600" b="0" i="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(16)</a:t>
                      </a:r>
                      <a:endParaRPr lang="en-US" sz="1600" b="0" i="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45800"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22860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noProof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  <a:r>
                        <a:rPr lang="en-US" sz="1400" b="0" i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 pitchFamily="34" charset="0"/>
                        </a:rPr>
                        <a:t>s</a:t>
                      </a:r>
                      <a:r>
                        <a:rPr lang="en-US" sz="1400" b="0" i="0" kern="1200" baseline="30000" noProof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en-US" sz="1400" b="0" i="0" baseline="3000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  <a:endParaRPr lang="en-US" sz="1400" b="0" i="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(4)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15074">
                <a:tc>
                  <a:txBody>
                    <a:bodyPr/>
                    <a:lstStyle/>
                    <a:p>
                      <a:pPr marL="45720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Sepsis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400" b="0" i="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15074">
                <a:tc>
                  <a:txBody>
                    <a:bodyPr/>
                    <a:lstStyle/>
                    <a:p>
                      <a:pPr marL="45720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Spontaneous bacterial peritonitis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4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24580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i="0" baseline="0" noProof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Graft rejection events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85725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="0" i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439"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3833854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noProof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Treatment-emergent grade 3 or 4 laboratory abnormalities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85725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en-US" sz="160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baseline="0" noProof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37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Hemoglobin &lt; 90 g/L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37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ALT &gt; 5 ×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37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AST &gt; 5 × ULN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(2)</a:t>
                      </a:r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37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bilirubin &gt; 2.5 ×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/>
                        <a:t>1</a:t>
                      </a:r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(2)</a:t>
                      </a:r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37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Creatinine &gt; 1.9 ×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/>
                        <a:t>5</a:t>
                      </a:r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(8)</a:t>
                      </a:r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191692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3833854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5750783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7667709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9584638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11501565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13418492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15335421" algn="l" defTabSz="3833854" rtl="0" eaLnBrk="1" latinLnBrk="0" hangingPunct="1">
                        <a:defRPr sz="76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70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US" sz="12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Treatment-related events included renal impairment (n=2), seborrheic dermatitis (n=1), and dyspnea (n=1).</a:t>
                      </a:r>
                      <a:endParaRPr lang="en-US" sz="1200" b="0" i="0" u="none" strike="noStrike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300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200" b="0" i="0" u="none" strike="noStrike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All deaths were considered unrelated to program therapy.</a:t>
                      </a:r>
                      <a:endParaRPr lang="en-US" sz="1200" b="0" i="0" u="none" strike="noStrike" kern="1200" baseline="300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kern="1200" baseline="0" noProof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52084" y="6112358"/>
            <a:ext cx="8361203" cy="5168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400"/>
              </a:spcAft>
              <a:buSzPct val="110000"/>
              <a:buFont typeface="Arial" pitchFamily="34" charset="0"/>
              <a:buChar char="■"/>
            </a:pPr>
            <a:r>
              <a:rPr lang="en-GB" sz="2000" dirty="0" smtClean="0">
                <a:solidFill>
                  <a:schemeClr val="tx1"/>
                </a:solidFill>
              </a:rPr>
              <a:t>No significant changes in immunosuppressive regimens were required</a:t>
            </a:r>
          </a:p>
        </p:txBody>
      </p:sp>
    </p:spTree>
    <p:extLst>
      <p:ext uri="{BB962C8B-B14F-4D97-AF65-F5344CB8AC3E}">
        <p14:creationId xmlns:p14="http://schemas.microsoft.com/office/powerpoint/2010/main" xmlns="" val="228095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 smtClean="0">
                <a:solidFill>
                  <a:prstClr val="white"/>
                </a:solidFill>
              </a:rPr>
              <a:t>Summary and Conclusion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Content Placeholder 1"/>
          <p:cNvSpPr>
            <a:spLocks noGrp="1"/>
          </p:cNvSpPr>
          <p:nvPr>
            <p:ph sz="quarter" idx="13"/>
          </p:nvPr>
        </p:nvSpPr>
        <p:spPr>
          <a:xfrm>
            <a:off x="449262" y="1075126"/>
            <a:ext cx="8266113" cy="496414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In a real-world setting, DCV </a:t>
            </a:r>
            <a:r>
              <a:rPr lang="en-US" dirty="0"/>
              <a:t>+ SOF ± RBV</a:t>
            </a:r>
            <a:r>
              <a:rPr lang="en-US" dirty="0" smtClean="0"/>
              <a:t> achieved a high SVR12 </a:t>
            </a:r>
            <a:r>
              <a:rPr lang="en-US" dirty="0"/>
              <a:t>rate </a:t>
            </a:r>
            <a:r>
              <a:rPr lang="en-US" dirty="0" smtClean="0"/>
              <a:t>(93%) </a:t>
            </a:r>
            <a:r>
              <a:rPr lang="en-US" dirty="0"/>
              <a:t>in </a:t>
            </a:r>
            <a:r>
              <a:rPr lang="en-US" dirty="0" smtClean="0"/>
              <a:t>80 liver transplant </a:t>
            </a:r>
            <a:r>
              <a:rPr lang="en-US" dirty="0"/>
              <a:t>recipients with recurrent </a:t>
            </a:r>
            <a:r>
              <a:rPr lang="en-US" dirty="0" smtClean="0"/>
              <a:t>HCV infection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High SVR12 rate </a:t>
            </a:r>
            <a:r>
              <a:rPr lang="en-US" dirty="0" smtClean="0"/>
              <a:t>regardless of HCV genotype</a:t>
            </a:r>
            <a:r>
              <a:rPr lang="en-US" dirty="0"/>
              <a:t>, cirrhosis status or RBV use 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No virologic breakthrough or relapse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Median ALT, bilirubin, and albumin levels improved between baseline and post-treatment Week 12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DCV </a:t>
            </a:r>
            <a:r>
              <a:rPr lang="en-US" dirty="0"/>
              <a:t>+ SOF ± RBV was generally </a:t>
            </a:r>
            <a:r>
              <a:rPr lang="en-US" dirty="0" smtClean="0"/>
              <a:t>safe and well tolerated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 smtClean="0"/>
              <a:t>Few discontinuations due to adverse events, treatment-related serious AE, or grade 3 or 4 laboratory abnormalities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These results suggest that the pangenotypic, all-oral combination of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DCV + SOF + RBV </a:t>
            </a:r>
            <a:r>
              <a:rPr lang="en-US" dirty="0"/>
              <a:t>represents an effective and </a:t>
            </a:r>
            <a:r>
              <a:rPr lang="en-US" dirty="0" smtClean="0"/>
              <a:t>well-tolerated </a:t>
            </a:r>
            <a:r>
              <a:rPr lang="en-US" dirty="0"/>
              <a:t>treatment for </a:t>
            </a:r>
            <a:r>
              <a:rPr lang="en-US" dirty="0">
                <a:sym typeface="Symbol"/>
              </a:rPr>
              <a:t>liver transplant recipients with recurrent HCV, including patients with advanced disease</a:t>
            </a:r>
            <a:endParaRPr lang="en-US" dirty="0" smtClean="0">
              <a:sym typeface="Symbol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201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 smtClean="0">
                <a:solidFill>
                  <a:prstClr val="white"/>
                </a:solidFill>
              </a:rPr>
              <a:t>Acknowledgments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67370" y="1202094"/>
            <a:ext cx="8609260" cy="13713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sz="2100" dirty="0"/>
              <a:t>The authors thank the patients and their families, and physicians and research staff at all program sites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1600" dirty="0"/>
              <a:t>Editorial support was provided </a:t>
            </a:r>
            <a:r>
              <a:rPr lang="en-US" sz="1600" dirty="0" smtClean="0"/>
              <a:t>by R Boehme of Articulate </a:t>
            </a:r>
            <a:r>
              <a:rPr lang="en-US" sz="1600" dirty="0"/>
              <a:t>Science and </a:t>
            </a:r>
            <a:r>
              <a:rPr lang="en-US" sz="1600" dirty="0" smtClean="0"/>
              <a:t>was funded by </a:t>
            </a:r>
            <a:r>
              <a:rPr lang="en-US" sz="1600" dirty="0"/>
              <a:t>Bristol-Myers </a:t>
            </a:r>
            <a:r>
              <a:rPr lang="en-US" sz="1600" dirty="0" smtClean="0"/>
              <a:t>Squibb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/>
              <a:t>ClinicalTrials.gov registration number NCT02097966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Arial" pitchFamily="34" charset="0"/>
              <a:buNone/>
            </a:pPr>
            <a:endParaRPr lang="en-US" sz="2100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1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100" dirty="0" smtClean="0"/>
          </a:p>
          <a:p>
            <a:pPr marL="355600" lvl="1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</a:pPr>
            <a:endParaRPr lang="en-GB" sz="2100" dirty="0" smtClean="0"/>
          </a:p>
          <a:p>
            <a:pPr marL="355600" lvl="1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</a:pPr>
            <a:r>
              <a:rPr lang="en-GB" sz="2100" dirty="0" smtClean="0"/>
              <a:t> </a:t>
            </a:r>
            <a:endParaRPr lang="en-US" sz="2100" dirty="0" smtClean="0"/>
          </a:p>
          <a:p>
            <a:pPr marL="355600" lvl="1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</a:pPr>
            <a:endParaRPr lang="en-US" sz="2100" dirty="0" smtClean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20137" y="6515175"/>
            <a:ext cx="341760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12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56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199" y="1184857"/>
            <a:ext cx="8398565" cy="505645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>
                <a:solidFill>
                  <a:schemeClr val="tx1"/>
                </a:solidFill>
              </a:rPr>
              <a:t>Recurrence of HCV infection after liver </a:t>
            </a:r>
            <a:r>
              <a:rPr lang="en-US" dirty="0" smtClean="0">
                <a:solidFill>
                  <a:schemeClr val="tx1"/>
                </a:solidFill>
              </a:rPr>
              <a:t>transplantation is common </a:t>
            </a:r>
            <a:r>
              <a:rPr lang="en-US" dirty="0">
                <a:solidFill>
                  <a:schemeClr val="tx1"/>
                </a:solidFill>
              </a:rPr>
              <a:t>and  a significant threat to graft and patient </a:t>
            </a:r>
            <a:r>
              <a:rPr lang="en-US" dirty="0" smtClean="0">
                <a:solidFill>
                  <a:schemeClr val="tx1"/>
                </a:solidFill>
              </a:rPr>
              <a:t>survival</a:t>
            </a:r>
            <a:r>
              <a:rPr lang="en-US" baseline="30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sz="1800" baseline="30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Interferon-free oral therapies are well tolerated and can achieve high SVR rates </a:t>
            </a:r>
            <a:r>
              <a:rPr lang="en-US" dirty="0">
                <a:solidFill>
                  <a:schemeClr val="tx1"/>
                </a:solidFill>
              </a:rPr>
              <a:t>with </a:t>
            </a:r>
            <a:r>
              <a:rPr lang="en-US" dirty="0" smtClean="0">
                <a:solidFill>
                  <a:schemeClr val="tx1"/>
                </a:solidFill>
              </a:rPr>
              <a:t>shorter treatment durations </a:t>
            </a:r>
            <a:r>
              <a:rPr lang="en-US" dirty="0">
                <a:solidFill>
                  <a:schemeClr val="tx1"/>
                </a:solidFill>
              </a:rPr>
              <a:t>and minimal drug-drug interactions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</a:t>
            </a:r>
            <a:r>
              <a:rPr lang="en-US" dirty="0" smtClean="0">
                <a:solidFill>
                  <a:schemeClr val="tx1"/>
                </a:solidFill>
              </a:rPr>
              <a:t>he pan-genotypic combination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DCV + </a:t>
            </a:r>
            <a:r>
              <a:rPr lang="en-US" dirty="0">
                <a:solidFill>
                  <a:schemeClr val="tx1"/>
                </a:solidFill>
              </a:rPr>
              <a:t>SOF </a:t>
            </a:r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>
                <a:solidFill>
                  <a:schemeClr val="tx1"/>
                </a:solidFill>
              </a:rPr>
              <a:t>RBV </a:t>
            </a:r>
            <a:r>
              <a:rPr lang="en-US" dirty="0" smtClean="0">
                <a:solidFill>
                  <a:schemeClr val="tx1"/>
                </a:solidFill>
              </a:rPr>
              <a:t>has shown high </a:t>
            </a:r>
            <a:r>
              <a:rPr lang="en-US" dirty="0">
                <a:solidFill>
                  <a:schemeClr val="tx1"/>
                </a:solidFill>
              </a:rPr>
              <a:t>SVR12 rates (GT 1, </a:t>
            </a:r>
            <a:r>
              <a:rPr lang="en-US" dirty="0"/>
              <a:t>95%; GT 3, 91%) </a:t>
            </a:r>
            <a:r>
              <a:rPr lang="en-US" dirty="0" smtClean="0"/>
              <a:t>and good tolerability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dirty="0">
                <a:solidFill>
                  <a:schemeClr val="tx1"/>
                </a:solidFill>
              </a:rPr>
              <a:t>patients with </a:t>
            </a:r>
            <a:r>
              <a:rPr lang="en-US" dirty="0" smtClean="0">
                <a:solidFill>
                  <a:schemeClr val="tx1"/>
                </a:solidFill>
              </a:rPr>
              <a:t>post-liver transplant </a:t>
            </a:r>
            <a:r>
              <a:rPr lang="en-US" dirty="0">
                <a:solidFill>
                  <a:schemeClr val="tx1"/>
                </a:solidFill>
              </a:rPr>
              <a:t>HCV </a:t>
            </a:r>
            <a:r>
              <a:rPr lang="en-US" dirty="0" smtClean="0">
                <a:solidFill>
                  <a:schemeClr val="tx1"/>
                </a:solidFill>
              </a:rPr>
              <a:t>recurrence after 12 weeks of therapy (ALLY-1 study)</a:t>
            </a:r>
            <a:r>
              <a:rPr lang="en-US" baseline="30000" dirty="0" smtClean="0">
                <a:solidFill>
                  <a:schemeClr val="tx1"/>
                </a:solidFill>
              </a:rPr>
              <a:t>2</a:t>
            </a:r>
          </a:p>
          <a:p>
            <a:pPr marL="342900" lvl="1" indent="-34290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■"/>
            </a:pPr>
            <a:r>
              <a:rPr lang="en-GB" sz="2000" dirty="0" smtClean="0"/>
              <a:t>A European compassionate use program (CUP) </a:t>
            </a:r>
            <a:r>
              <a:rPr lang="en-GB" sz="2000" dirty="0"/>
              <a:t>provided access to DCV before market authorization to </a:t>
            </a:r>
            <a:r>
              <a:rPr lang="en-GB" sz="2000" dirty="0" smtClean="0"/>
              <a:t>patients </a:t>
            </a:r>
            <a:r>
              <a:rPr lang="en-GB" sz="2000" dirty="0"/>
              <a:t>in urgent need of </a:t>
            </a:r>
            <a:r>
              <a:rPr lang="en-GB" sz="2000" dirty="0" smtClean="0"/>
              <a:t>treatment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2900" lvl="1" indent="-342900">
              <a:spcBef>
                <a:spcPts val="600"/>
              </a:spcBef>
              <a:spcAft>
                <a:spcPts val="1200"/>
              </a:spcAft>
              <a:buFont typeface="Arial" pitchFamily="34" charset="0"/>
              <a:buChar char="■"/>
            </a:pPr>
            <a:r>
              <a:rPr lang="en-US" sz="2000" dirty="0">
                <a:solidFill>
                  <a:schemeClr val="tx1"/>
                </a:solidFill>
              </a:rPr>
              <a:t>Here we report </a:t>
            </a:r>
            <a:r>
              <a:rPr lang="en-US" sz="2000" dirty="0" smtClean="0">
                <a:solidFill>
                  <a:schemeClr val="tx1"/>
                </a:solidFill>
              </a:rPr>
              <a:t>findings </a:t>
            </a:r>
            <a:r>
              <a:rPr lang="en-US" sz="2000" dirty="0">
                <a:solidFill>
                  <a:schemeClr val="tx1"/>
                </a:solidFill>
              </a:rPr>
              <a:t>on </a:t>
            </a:r>
            <a:r>
              <a:rPr lang="en-US" sz="2000" dirty="0" smtClean="0">
                <a:solidFill>
                  <a:schemeClr val="tx1"/>
                </a:solidFill>
              </a:rPr>
              <a:t>DCV </a:t>
            </a:r>
            <a:r>
              <a:rPr lang="en-US" sz="2000" dirty="0">
                <a:solidFill>
                  <a:schemeClr val="tx1"/>
                </a:solidFill>
              </a:rPr>
              <a:t>+ SOF </a:t>
            </a:r>
            <a:r>
              <a:rPr lang="en-US" sz="2000" dirty="0">
                <a:solidFill>
                  <a:schemeClr val="tx1"/>
                </a:solidFill>
                <a:sym typeface="Symbol"/>
              </a:rPr>
              <a:t> </a:t>
            </a:r>
            <a:r>
              <a:rPr lang="en-US" sz="2000" dirty="0">
                <a:solidFill>
                  <a:schemeClr val="tx1"/>
                </a:solidFill>
              </a:rPr>
              <a:t>RBV in </a:t>
            </a:r>
            <a:r>
              <a:rPr lang="en-US" sz="2000" dirty="0" smtClean="0">
                <a:solidFill>
                  <a:schemeClr val="tx1"/>
                </a:solidFill>
              </a:rPr>
              <a:t>liver transplant recipients </a:t>
            </a:r>
            <a:r>
              <a:rPr lang="en-US" sz="2000" dirty="0">
                <a:solidFill>
                  <a:schemeClr val="tx1"/>
                </a:solidFill>
              </a:rPr>
              <a:t>with HCV recurrence enrolled in the European CUP (</a:t>
            </a:r>
            <a:r>
              <a:rPr lang="en-US" sz="2000" dirty="0" smtClean="0">
                <a:solidFill>
                  <a:schemeClr val="tx1"/>
                </a:solidFill>
              </a:rPr>
              <a:t>AI444-237)</a:t>
            </a:r>
            <a:r>
              <a:rPr lang="en-US" sz="2000" baseline="30000" dirty="0">
                <a:solidFill>
                  <a:schemeClr val="tx1"/>
                </a:solidFill>
              </a:rPr>
              <a:t>3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baseline="300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endParaRPr lang="en-US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dirty="0" smtClean="0">
                <a:solidFill>
                  <a:prstClr val="white"/>
                </a:solidFill>
              </a:rPr>
              <a:t>Background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3189" y="6204305"/>
            <a:ext cx="6540637" cy="553998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GB" sz="1200" dirty="0">
                <a:solidFill>
                  <a:schemeClr val="tx1"/>
                </a:solidFill>
              </a:rPr>
              <a:t>RBV, ribavirin; DCV, daclatasvir (NS5A inhibitor);  SOF, sofosbuvir (NS5B </a:t>
            </a:r>
            <a:r>
              <a:rPr lang="en-GB" sz="1200" dirty="0" smtClean="0">
                <a:solidFill>
                  <a:schemeClr val="tx1"/>
                </a:solidFill>
              </a:rPr>
              <a:t>inhibitor)</a:t>
            </a:r>
          </a:p>
          <a:p>
            <a:pPr marL="0" lvl="1" indent="0">
              <a:spcBef>
                <a:spcPts val="0"/>
              </a:spcBef>
              <a:buClrTx/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1. </a:t>
            </a:r>
            <a:r>
              <a:rPr lang="en-GB" sz="1200" dirty="0" err="1" smtClean="0">
                <a:solidFill>
                  <a:schemeClr val="tx1"/>
                </a:solidFill>
              </a:rPr>
              <a:t>Narang</a:t>
            </a:r>
            <a:r>
              <a:rPr lang="en-GB" sz="1200" dirty="0" smtClean="0">
                <a:solidFill>
                  <a:schemeClr val="tx1"/>
                </a:solidFill>
              </a:rPr>
              <a:t>, et al. Liver </a:t>
            </a:r>
            <a:r>
              <a:rPr lang="en-GB" sz="1200" dirty="0" err="1" smtClean="0">
                <a:solidFill>
                  <a:schemeClr val="tx1"/>
                </a:solidFill>
              </a:rPr>
              <a:t>Transpl</a:t>
            </a:r>
            <a:r>
              <a:rPr lang="en-GB" sz="1200" dirty="0" smtClean="0">
                <a:solidFill>
                  <a:schemeClr val="tx1"/>
                </a:solidFill>
              </a:rPr>
              <a:t> 2010; 16:1228–1235; 2. </a:t>
            </a:r>
            <a:r>
              <a:rPr lang="en-GB" sz="1200" dirty="0" err="1" smtClean="0">
                <a:solidFill>
                  <a:schemeClr val="tx1"/>
                </a:solidFill>
              </a:rPr>
              <a:t>Poordad</a:t>
            </a:r>
            <a:r>
              <a:rPr lang="en-GB" sz="1200" dirty="0">
                <a:solidFill>
                  <a:schemeClr val="tx1"/>
                </a:solidFill>
              </a:rPr>
              <a:t>, et al. EASL, 50th ICL 2015. Abstract </a:t>
            </a:r>
            <a:r>
              <a:rPr lang="en-GB" sz="1200" dirty="0" smtClean="0">
                <a:solidFill>
                  <a:schemeClr val="tx1"/>
                </a:solidFill>
              </a:rPr>
              <a:t>L08; </a:t>
            </a:r>
          </a:p>
          <a:p>
            <a:pPr marL="0" lvl="1" indent="0">
              <a:spcBef>
                <a:spcPts val="0"/>
              </a:spcBef>
              <a:buClrTx/>
              <a:buNone/>
            </a:pPr>
            <a:r>
              <a:rPr lang="en-GB" sz="1200" dirty="0" smtClean="0">
                <a:solidFill>
                  <a:schemeClr val="tx1"/>
                </a:solidFill>
              </a:rPr>
              <a:t>3. </a:t>
            </a:r>
            <a:r>
              <a:rPr lang="en-US" sz="1200" dirty="0" smtClean="0">
                <a:solidFill>
                  <a:schemeClr val="tx1"/>
                </a:solidFill>
              </a:rPr>
              <a:t>Clinical </a:t>
            </a:r>
            <a:r>
              <a:rPr lang="en-US" sz="1200" dirty="0">
                <a:solidFill>
                  <a:schemeClr val="tx1"/>
                </a:solidFill>
              </a:rPr>
              <a:t>trials.gov, https://</a:t>
            </a:r>
            <a:r>
              <a:rPr lang="en-US" sz="1200" dirty="0" smtClean="0">
                <a:solidFill>
                  <a:schemeClr val="tx1"/>
                </a:solidFill>
              </a:rPr>
              <a:t>clinicaltrials.gov/ct2/show/NCT02097966.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60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/>
              <a:t>European DCV Compassionate Use Program </a:t>
            </a:r>
            <a:endParaRPr lang="en-US" dirty="0"/>
          </a:p>
        </p:txBody>
      </p:sp>
      <p:sp>
        <p:nvSpPr>
          <p:cNvPr id="30" name="Content Placeholder 6"/>
          <p:cNvSpPr txBox="1">
            <a:spLocks/>
          </p:cNvSpPr>
          <p:nvPr/>
        </p:nvSpPr>
        <p:spPr>
          <a:xfrm>
            <a:off x="528036" y="4713013"/>
            <a:ext cx="4517802" cy="19396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Inclusion criteria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1700" dirty="0">
                <a:solidFill>
                  <a:schemeClr val="tx1"/>
                </a:solidFill>
              </a:rPr>
              <a:t>Age ≥ 18 </a:t>
            </a:r>
            <a:r>
              <a:rPr lang="en-US" sz="1700" dirty="0" smtClean="0">
                <a:solidFill>
                  <a:schemeClr val="tx1"/>
                </a:solidFill>
              </a:rPr>
              <a:t>years with no treatment options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700" dirty="0" smtClean="0">
                <a:solidFill>
                  <a:schemeClr val="tx1"/>
                </a:solidFill>
              </a:rPr>
              <a:t>High </a:t>
            </a:r>
            <a:r>
              <a:rPr lang="en-US" sz="1700" dirty="0">
                <a:solidFill>
                  <a:schemeClr val="tx1"/>
                </a:solidFill>
              </a:rPr>
              <a:t>risk of hepatic decompensation or death within 12 months if left untreated</a:t>
            </a:r>
          </a:p>
          <a:p>
            <a:pPr marL="612775" lvl="2" indent="-342900"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Or urgent need of viral </a:t>
            </a:r>
            <a:r>
              <a:rPr lang="en-US" dirty="0" smtClean="0">
                <a:solidFill>
                  <a:schemeClr val="tx1"/>
                </a:solidFill>
              </a:rPr>
              <a:t>clearance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(extrahepatic </a:t>
            </a:r>
            <a:r>
              <a:rPr lang="en-US" dirty="0">
                <a:solidFill>
                  <a:schemeClr val="tx1"/>
                </a:solidFill>
              </a:rPr>
              <a:t>manifestations/comorbidities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Content Placeholder 7"/>
          <p:cNvSpPr txBox="1">
            <a:spLocks/>
          </p:cNvSpPr>
          <p:nvPr/>
        </p:nvSpPr>
        <p:spPr>
          <a:xfrm>
            <a:off x="4985259" y="4713013"/>
            <a:ext cx="3892523" cy="143999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smtClean="0">
                <a:solidFill>
                  <a:prstClr val="black"/>
                </a:solidFill>
                <a:latin typeface="Calibri"/>
              </a:rPr>
              <a:t>Exclusion criteria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1700" dirty="0">
                <a:solidFill>
                  <a:schemeClr val="tx1"/>
                </a:solidFill>
              </a:rPr>
              <a:t>Creatinine clearance </a:t>
            </a:r>
            <a:r>
              <a:rPr lang="en-US" sz="1700" dirty="0" smtClean="0">
                <a:solidFill>
                  <a:schemeClr val="tx1"/>
                </a:solidFill>
              </a:rPr>
              <a:t>≤ 30 </a:t>
            </a:r>
            <a:r>
              <a:rPr lang="en-US" sz="1700" dirty="0">
                <a:solidFill>
                  <a:schemeClr val="tx1"/>
                </a:solidFill>
              </a:rPr>
              <a:t>mL/min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700" dirty="0">
                <a:solidFill>
                  <a:schemeClr val="tx1"/>
                </a:solidFill>
              </a:rPr>
              <a:t>Pregnancy or not using </a:t>
            </a:r>
            <a:r>
              <a:rPr lang="en-US" sz="1700" dirty="0" smtClean="0">
                <a:solidFill>
                  <a:schemeClr val="tx1"/>
                </a:solidFill>
              </a:rPr>
              <a:t>contraception</a:t>
            </a:r>
            <a:endParaRPr lang="en-US" sz="1700" dirty="0"/>
          </a:p>
        </p:txBody>
      </p:sp>
      <p:sp>
        <p:nvSpPr>
          <p:cNvPr id="6" name="Rectangle 5"/>
          <p:cNvSpPr/>
          <p:nvPr/>
        </p:nvSpPr>
        <p:spPr>
          <a:xfrm>
            <a:off x="387275" y="1040750"/>
            <a:ext cx="853112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0"/>
              </a:spcBef>
              <a:spcAft>
                <a:spcPts val="1200"/>
              </a:spcAft>
            </a:pPr>
            <a:r>
              <a:rPr lang="en-GB" sz="2000" b="1" dirty="0"/>
              <a:t>Primary objective:</a:t>
            </a:r>
            <a:r>
              <a:rPr lang="en-GB" sz="2000" dirty="0"/>
              <a:t> To provide </a:t>
            </a:r>
            <a:r>
              <a:rPr lang="en-GB" sz="2000" dirty="0" smtClean="0"/>
              <a:t>access to DCV to </a:t>
            </a:r>
            <a:r>
              <a:rPr lang="en-GB" sz="2000" dirty="0"/>
              <a:t>patients with life-threatening chronic HCV infection who have no other treatment options</a:t>
            </a:r>
          </a:p>
        </p:txBody>
      </p:sp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6" y="6515175"/>
            <a:ext cx="263213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7275" y="1898373"/>
            <a:ext cx="8490507" cy="2666238"/>
            <a:chOff x="387275" y="1848678"/>
            <a:chExt cx="8490507" cy="2666238"/>
          </a:xfrm>
        </p:grpSpPr>
        <p:grpSp>
          <p:nvGrpSpPr>
            <p:cNvPr id="2" name="Group 1"/>
            <p:cNvGrpSpPr/>
            <p:nvPr/>
          </p:nvGrpSpPr>
          <p:grpSpPr>
            <a:xfrm>
              <a:off x="394961" y="2006606"/>
              <a:ext cx="8369029" cy="2454482"/>
              <a:chOff x="394961" y="1290595"/>
              <a:chExt cx="8369029" cy="2564277"/>
            </a:xfrm>
          </p:grpSpPr>
          <p:grpSp>
            <p:nvGrpSpPr>
              <p:cNvPr id="44" name="Group 3"/>
              <p:cNvGrpSpPr/>
              <p:nvPr/>
            </p:nvGrpSpPr>
            <p:grpSpPr>
              <a:xfrm>
                <a:off x="486889" y="1290595"/>
                <a:ext cx="8277101" cy="2135410"/>
                <a:chOff x="119194" y="924872"/>
                <a:chExt cx="8860721" cy="2187704"/>
              </a:xfrm>
            </p:grpSpPr>
            <p:sp>
              <p:nvSpPr>
                <p:cNvPr id="49" name="TextBox 15"/>
                <p:cNvSpPr txBox="1"/>
                <p:nvPr/>
              </p:nvSpPr>
              <p:spPr>
                <a:xfrm>
                  <a:off x="2530124" y="924872"/>
                  <a:ext cx="1197653" cy="3953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Week 24</a:t>
                  </a:r>
                  <a:r>
                    <a:rPr lang="en-GB" baseline="30000" dirty="0" smtClean="0">
                      <a:solidFill>
                        <a:prstClr val="black"/>
                      </a:solidFill>
                    </a:rPr>
                    <a:t>#</a:t>
                  </a:r>
                  <a:endParaRPr lang="en-US" baseline="30000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" name="TextBox 16"/>
                <p:cNvSpPr txBox="1"/>
                <p:nvPr/>
              </p:nvSpPr>
              <p:spPr>
                <a:xfrm>
                  <a:off x="4032725" y="924872"/>
                  <a:ext cx="1003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Week 36</a:t>
                  </a:r>
                  <a:endParaRPr lang="en-US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TextBox 18"/>
                <p:cNvSpPr txBox="1"/>
                <p:nvPr/>
              </p:nvSpPr>
              <p:spPr>
                <a:xfrm>
                  <a:off x="119194" y="924872"/>
                  <a:ext cx="7077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Day 1</a:t>
                  </a:r>
                  <a:endParaRPr lang="en-US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355762" y="1571175"/>
                  <a:ext cx="2756262" cy="573981"/>
                </a:xfrm>
                <a:prstGeom prst="rect">
                  <a:avLst/>
                </a:prstGeom>
                <a:solidFill>
                  <a:srgbClr val="77933C"/>
                </a:solidFill>
                <a:ln w="12700" cap="flat" cmpd="sng" algn="ctr">
                  <a:solidFill>
                    <a:srgbClr val="FFFFFF"/>
                  </a:solidFill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>
                  <a:bevelT h="25400"/>
                </a:sp3d>
              </p:spPr>
              <p:txBody>
                <a:bodyPr lIns="64008" rIns="0"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en-US" sz="1900" b="1" dirty="0" smtClean="0">
                      <a:solidFill>
                        <a:prstClr val="white"/>
                      </a:solidFill>
                    </a:rPr>
                    <a:t>DCV (60 mg)*</a:t>
                  </a:r>
                  <a:r>
                    <a:rPr lang="en-US" sz="1900" b="1" baseline="30000" dirty="0" smtClean="0">
                      <a:solidFill>
                        <a:prstClr val="white"/>
                      </a:solidFill>
                    </a:rPr>
                    <a:t> </a:t>
                  </a:r>
                  <a:r>
                    <a:rPr lang="en-US" sz="1900" b="1" dirty="0" smtClean="0">
                      <a:solidFill>
                        <a:prstClr val="white"/>
                      </a:solidFill>
                    </a:rPr>
                    <a:t> + </a:t>
                  </a:r>
                </a:p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en-US" sz="1900" b="1" dirty="0" smtClean="0">
                      <a:solidFill>
                        <a:prstClr val="white"/>
                      </a:solidFill>
                    </a:rPr>
                    <a:t>SOF (400 mg) ± RBV</a:t>
                  </a:r>
                  <a:r>
                    <a:rPr lang="en-US" sz="1900" b="1" baseline="30000" dirty="0" smtClean="0">
                      <a:solidFill>
                        <a:prstClr val="white"/>
                      </a:solidFill>
                    </a:rPr>
                    <a:t>†</a:t>
                  </a:r>
                </a:p>
              </p:txBody>
            </p:sp>
            <p:cxnSp>
              <p:nvCxnSpPr>
                <p:cNvPr id="55" name="Straight Connector 54"/>
                <p:cNvCxnSpPr/>
                <p:nvPr/>
              </p:nvCxnSpPr>
              <p:spPr>
                <a:xfrm>
                  <a:off x="370556" y="1390516"/>
                  <a:ext cx="8268785" cy="0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370556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3122451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4537480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sp>
              <p:nvSpPr>
                <p:cNvPr id="59" name="Rectangle 58"/>
                <p:cNvSpPr/>
                <p:nvPr/>
              </p:nvSpPr>
              <p:spPr>
                <a:xfrm>
                  <a:off x="3139731" y="1571175"/>
                  <a:ext cx="1378131" cy="573981"/>
                </a:xfrm>
                <a:prstGeom prst="rect">
                  <a:avLst/>
                </a:prstGeom>
                <a:solidFill>
                  <a:sysClr val="window" lastClr="FFFFFF">
                    <a:lumMod val="75000"/>
                  </a:sysClr>
                </a:solidFill>
                <a:ln w="12700" cap="flat" cmpd="sng" algn="ctr">
                  <a:solidFill>
                    <a:srgbClr val="FFFFFF"/>
                  </a:solidFill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>
                  <a:bevelT h="25400"/>
                </a:sp3d>
              </p:spPr>
              <p:txBody>
                <a:bodyPr lIns="64008" rIns="0"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b="1" dirty="0" smtClean="0">
                      <a:solidFill>
                        <a:prstClr val="black"/>
                      </a:solidFill>
                    </a:rPr>
                    <a:t>Follow-Up</a:t>
                  </a:r>
                </a:p>
              </p:txBody>
            </p:sp>
            <p:grpSp>
              <p:nvGrpSpPr>
                <p:cNvPr id="60" name="Group 37"/>
                <p:cNvGrpSpPr/>
                <p:nvPr/>
              </p:nvGrpSpPr>
              <p:grpSpPr>
                <a:xfrm>
                  <a:off x="3093123" y="2200613"/>
                  <a:ext cx="2888578" cy="911963"/>
                  <a:chOff x="6104801" y="3930176"/>
                  <a:chExt cx="2395740" cy="726417"/>
                </a:xfrm>
              </p:grpSpPr>
              <p:sp>
                <p:nvSpPr>
                  <p:cNvPr id="69" name="Text Box 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104801" y="4103702"/>
                    <a:ext cx="2395740" cy="552891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wrap="square" lIns="90000" tIns="46800" rIns="90000" bIns="4680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9pPr>
                  </a:lstStyle>
                  <a:p>
                    <a:pPr algn="ctr">
                      <a:defRPr/>
                    </a:pPr>
                    <a:r>
                      <a:rPr lang="en-US" sz="1800" b="1" kern="0" dirty="0" smtClean="0">
                        <a:solidFill>
                          <a:prstClr val="black"/>
                        </a:solidFill>
                        <a:latin typeface="Calibri"/>
                      </a:rPr>
                      <a:t>SVR12</a:t>
                    </a:r>
                    <a:r>
                      <a:rPr lang="en-US" sz="1800" b="1" kern="0" baseline="30000" dirty="0" smtClean="0">
                        <a:solidFill>
                          <a:prstClr val="black"/>
                        </a:solidFill>
                        <a:latin typeface="Calibri"/>
                      </a:rPr>
                      <a:t>‡</a:t>
                    </a:r>
                  </a:p>
                  <a:p>
                    <a:pPr algn="ctr">
                      <a:defRPr/>
                    </a:pPr>
                    <a:r>
                      <a:rPr lang="en-US" sz="1800" b="1" kern="0" dirty="0" smtClean="0">
                        <a:solidFill>
                          <a:prstClr val="black"/>
                        </a:solidFill>
                        <a:latin typeface="Calibri"/>
                      </a:rPr>
                      <a:t>Primary endpoint</a:t>
                    </a:r>
                    <a:endParaRPr lang="en-US" sz="1800" b="1" kern="0" baseline="30000" dirty="0" smtClean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70" name="Straight Arrow Connector 69"/>
                  <p:cNvCxnSpPr/>
                  <p:nvPr/>
                </p:nvCxnSpPr>
                <p:spPr>
                  <a:xfrm flipH="1" flipV="1">
                    <a:off x="7306268" y="3930176"/>
                    <a:ext cx="2" cy="202140"/>
                  </a:xfrm>
                  <a:prstGeom prst="straightConnector1">
                    <a:avLst/>
                  </a:pr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/>
                </p:spPr>
              </p:cxnSp>
            </p:grpSp>
            <p:sp>
              <p:nvSpPr>
                <p:cNvPr id="61" name="Rectangle 60"/>
                <p:cNvSpPr/>
                <p:nvPr/>
              </p:nvSpPr>
              <p:spPr>
                <a:xfrm>
                  <a:off x="4545015" y="1571175"/>
                  <a:ext cx="4079267" cy="573981"/>
                </a:xfrm>
                <a:prstGeom prst="rect">
                  <a:avLst/>
                </a:prstGeom>
                <a:solidFill>
                  <a:sysClr val="window" lastClr="FFFFFF">
                    <a:lumMod val="75000"/>
                  </a:sysClr>
                </a:solidFill>
                <a:ln w="12700" cap="flat" cmpd="sng" algn="ctr">
                  <a:solidFill>
                    <a:srgbClr val="FFFFFF"/>
                  </a:solidFill>
                  <a:prstDash val="solid"/>
                </a:ln>
                <a:effectLst/>
                <a:scene3d>
                  <a:camera prst="orthographicFront"/>
                  <a:lightRig rig="threePt" dir="t"/>
                </a:scene3d>
                <a:sp3d>
                  <a:bevelT h="25400"/>
                </a:sp3d>
              </p:spPr>
              <p:txBody>
                <a:bodyPr lIns="64008" rIns="0"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sz="2000" b="1" dirty="0" smtClean="0">
                      <a:solidFill>
                        <a:prstClr val="black"/>
                      </a:solidFill>
                    </a:rPr>
                    <a:t>Additional Optional Follow-Up</a:t>
                  </a:r>
                </a:p>
              </p:txBody>
            </p: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5958674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sp>
              <p:nvSpPr>
                <p:cNvPr id="63" name="TextBox 16"/>
                <p:cNvSpPr txBox="1"/>
                <p:nvPr/>
              </p:nvSpPr>
              <p:spPr>
                <a:xfrm>
                  <a:off x="5453946" y="924872"/>
                  <a:ext cx="1003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Week 48</a:t>
                  </a:r>
                  <a:endParaRPr lang="en-US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" name="TextBox 16"/>
                <p:cNvSpPr txBox="1"/>
                <p:nvPr/>
              </p:nvSpPr>
              <p:spPr>
                <a:xfrm>
                  <a:off x="7976563" y="924872"/>
                  <a:ext cx="1003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defRPr/>
                  </a:pPr>
                  <a:r>
                    <a:rPr lang="en-US" dirty="0" smtClean="0">
                      <a:solidFill>
                        <a:prstClr val="black"/>
                      </a:solidFill>
                    </a:rPr>
                    <a:t>Week 72</a:t>
                  </a:r>
                  <a:endParaRPr lang="en-US" dirty="0">
                    <a:solidFill>
                      <a:prstClr val="black"/>
                    </a:solidFill>
                  </a:endParaRPr>
                </a:p>
              </p:txBody>
            </p: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8643231" y="1300353"/>
                  <a:ext cx="0" cy="180327"/>
                </a:xfrm>
                <a:prstGeom prst="line">
                  <a:avLst/>
                </a:prstGeom>
                <a:noFill/>
                <a:ln w="19050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  <p:grpSp>
              <p:nvGrpSpPr>
                <p:cNvPr id="66" name="Group 43"/>
                <p:cNvGrpSpPr/>
                <p:nvPr/>
              </p:nvGrpSpPr>
              <p:grpSpPr>
                <a:xfrm>
                  <a:off x="5528060" y="2200616"/>
                  <a:ext cx="1134538" cy="598460"/>
                  <a:chOff x="6942201" y="3930164"/>
                  <a:chExt cx="940968" cy="476697"/>
                </a:xfrm>
              </p:grpSpPr>
              <p:sp>
                <p:nvSpPr>
                  <p:cNvPr id="67" name="Text Box 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942201" y="4103689"/>
                    <a:ext cx="940968" cy="303172"/>
                  </a:xfrm>
                  <a:prstGeom prst="rect">
                    <a:avLst/>
                  </a:prstGeom>
                  <a:noFill/>
                  <a:ln>
                    <a:noFill/>
                  </a:ln>
                  <a:extLst/>
                </p:spPr>
                <p:txBody>
                  <a:bodyPr wrap="square" lIns="90000" tIns="46800" rIns="90000" bIns="46800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itchFamily="34" charset="0"/>
                        <a:ea typeface="MS PGothic" pitchFamily="34" charset="-128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defRPr/>
                    </a:pPr>
                    <a:r>
                      <a:rPr lang="en-US" sz="1800" b="1" kern="0" dirty="0" smtClean="0">
                        <a:solidFill>
                          <a:prstClr val="black"/>
                        </a:solidFill>
                        <a:latin typeface="Calibri"/>
                      </a:rPr>
                      <a:t>SVR24</a:t>
                    </a:r>
                    <a:endParaRPr lang="en-US" sz="1800" b="1" kern="0" baseline="30000" dirty="0">
                      <a:solidFill>
                        <a:prstClr val="black"/>
                      </a:solidFill>
                      <a:latin typeface="Calibri"/>
                    </a:endParaRPr>
                  </a:p>
                </p:txBody>
              </p:sp>
              <p:cxnSp>
                <p:nvCxnSpPr>
                  <p:cNvPr id="68" name="Straight Arrow Connector 67"/>
                  <p:cNvCxnSpPr/>
                  <p:nvPr/>
                </p:nvCxnSpPr>
                <p:spPr>
                  <a:xfrm flipH="1" flipV="1">
                    <a:off x="7306268" y="3930164"/>
                    <a:ext cx="2" cy="202138"/>
                  </a:xfrm>
                  <a:prstGeom prst="straightConnector1">
                    <a:avLst/>
                  </a:prstGeom>
                  <a:noFill/>
                  <a:ln w="19050" cap="flat" cmpd="sng" algn="ctr">
                    <a:solidFill>
                      <a:sysClr val="windowText" lastClr="000000"/>
                    </a:solidFill>
                    <a:prstDash val="solid"/>
                    <a:tailEnd type="triangle"/>
                  </a:ln>
                  <a:effectLst/>
                </p:spPr>
              </p:cxnSp>
            </p:grpSp>
          </p:grpSp>
          <p:sp>
            <p:nvSpPr>
              <p:cNvPr id="72" name="Rectangle 71"/>
              <p:cNvSpPr/>
              <p:nvPr/>
            </p:nvSpPr>
            <p:spPr>
              <a:xfrm>
                <a:off x="394961" y="3340401"/>
                <a:ext cx="3269643" cy="5144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96838" indent="-96838"/>
                <a:r>
                  <a:rPr lang="en-GB" sz="1300" baseline="30000" dirty="0">
                    <a:solidFill>
                      <a:prstClr val="black"/>
                    </a:solidFill>
                  </a:rPr>
                  <a:t>#</a:t>
                </a:r>
                <a:r>
                  <a:rPr lang="en-GB" sz="1300" dirty="0" smtClean="0">
                    <a:solidFill>
                      <a:prstClr val="black"/>
                    </a:solidFill>
                  </a:rPr>
                  <a:t>Addition of RBV and shorter duration of treatment at the discretion of the physician </a:t>
                </a:r>
                <a:endParaRPr lang="en-US" sz="13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394962" y="3077244"/>
                <a:ext cx="3045529" cy="305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300" baseline="30000" dirty="0"/>
                  <a:t>*</a:t>
                </a:r>
                <a:r>
                  <a:rPr lang="en-GB" sz="1300" dirty="0"/>
                  <a:t>Dose adjusted for concomitant </a:t>
                </a:r>
                <a:r>
                  <a:rPr lang="en-GB" sz="1300" dirty="0" smtClean="0"/>
                  <a:t>ARVs</a:t>
                </a:r>
                <a:endParaRPr lang="en-GB" sz="1300" dirty="0"/>
              </a:p>
            </p:txBody>
          </p:sp>
        </p:grpSp>
        <p:sp>
          <p:nvSpPr>
            <p:cNvPr id="8" name="Rectangle 7"/>
            <p:cNvSpPr/>
            <p:nvPr/>
          </p:nvSpPr>
          <p:spPr>
            <a:xfrm>
              <a:off x="387275" y="1848678"/>
              <a:ext cx="8490507" cy="2666238"/>
            </a:xfrm>
            <a:prstGeom prst="rect">
              <a:avLst/>
            </a:prstGeom>
            <a:noFill/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4713667" y="4074066"/>
            <a:ext cx="4137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9875" lvl="2">
              <a:spcAft>
                <a:spcPts val="600"/>
              </a:spcAft>
              <a:buSzPct val="110000"/>
            </a:pPr>
            <a:r>
              <a:rPr lang="en-US" sz="1200" b="1" kern="0" baseline="30000" dirty="0" smtClean="0">
                <a:solidFill>
                  <a:prstClr val="black"/>
                </a:solidFill>
              </a:rPr>
              <a:t>‡</a:t>
            </a:r>
            <a:r>
              <a:rPr lang="en-GB" sz="1200" dirty="0" smtClean="0"/>
              <a:t>HCV </a:t>
            </a:r>
            <a:r>
              <a:rPr lang="en-GB" sz="1200" dirty="0"/>
              <a:t>RNA &lt; LLOQ, TD or TND at post treatment Week 12 (next value carried backward approach)</a:t>
            </a:r>
          </a:p>
        </p:txBody>
      </p:sp>
    </p:spTree>
    <p:extLst>
      <p:ext uri="{BB962C8B-B14F-4D97-AF65-F5344CB8AC3E}">
        <p14:creationId xmlns:p14="http://schemas.microsoft.com/office/powerpoint/2010/main" xmlns="" val="1801702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99011" y="1326172"/>
            <a:ext cx="3307921" cy="1020626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All Treated </a:t>
            </a:r>
            <a:r>
              <a:rPr lang="en-GB" b="1" dirty="0" smtClean="0">
                <a:solidFill>
                  <a:schemeClr val="bg1"/>
                </a:solidFill>
              </a:rPr>
              <a:t>Liver Transplant Patients with HCV recurrence </a:t>
            </a: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N </a:t>
            </a:r>
            <a:r>
              <a:rPr lang="en-GB" b="1" dirty="0">
                <a:solidFill>
                  <a:schemeClr val="bg1"/>
                </a:solidFill>
              </a:rPr>
              <a:t>= </a:t>
            </a:r>
            <a:r>
              <a:rPr lang="en-GB" b="1" dirty="0" smtClean="0">
                <a:solidFill>
                  <a:schemeClr val="bg1"/>
                </a:solidFill>
              </a:rPr>
              <a:t>87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12626" y="2882107"/>
            <a:ext cx="2364618" cy="613919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Efficacy Population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N = </a:t>
            </a:r>
            <a:r>
              <a:rPr lang="en-GB" sz="2000" b="1" dirty="0" smtClean="0">
                <a:solidFill>
                  <a:schemeClr val="bg1"/>
                </a:solidFill>
              </a:rPr>
              <a:t>80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839905" y="2718632"/>
            <a:ext cx="3656723" cy="1148517"/>
          </a:xfrm>
          <a:prstGeom prst="roundRect">
            <a:avLst>
              <a:gd name="adj" fmla="val 6062"/>
            </a:avLst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rtlCol="0" anchor="t"/>
          <a:lstStyle/>
          <a:p>
            <a:pPr marL="0" lvl="1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</a:pPr>
            <a:r>
              <a:rPr lang="en-GB" sz="1400" b="1" i="1" dirty="0" smtClean="0">
                <a:solidFill>
                  <a:schemeClr val="tx1"/>
                </a:solidFill>
              </a:rPr>
              <a:t>Excluded from this interim analysis, N = 7</a:t>
            </a:r>
            <a:r>
              <a:rPr lang="en-GB" sz="1400" b="1" i="1" baseline="30000" dirty="0">
                <a:solidFill>
                  <a:prstClr val="black"/>
                </a:solidFill>
              </a:rPr>
              <a:t>a</a:t>
            </a:r>
            <a:endParaRPr lang="en-GB" sz="1400" b="1" i="1" baseline="30000" dirty="0" smtClean="0">
              <a:solidFill>
                <a:schemeClr val="tx1"/>
              </a:solidFill>
            </a:endParaRPr>
          </a:p>
          <a:p>
            <a:pPr marL="233363" lvl="1" indent="-233363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GB" sz="1400" i="1" dirty="0" smtClean="0">
                <a:solidFill>
                  <a:schemeClr val="tx1"/>
                </a:solidFill>
              </a:rPr>
              <a:t>Did </a:t>
            </a:r>
            <a:r>
              <a:rPr lang="en-GB" sz="1400" i="1" dirty="0">
                <a:solidFill>
                  <a:schemeClr val="tx1"/>
                </a:solidFill>
              </a:rPr>
              <a:t>not </a:t>
            </a:r>
            <a:r>
              <a:rPr lang="en-GB" sz="1400" i="1" dirty="0" smtClean="0">
                <a:solidFill>
                  <a:schemeClr val="tx1"/>
                </a:solidFill>
              </a:rPr>
              <a:t>reach post-treatment Week 12, n = 3; </a:t>
            </a:r>
          </a:p>
          <a:p>
            <a:pPr marL="233363" lvl="1" indent="-233363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GB" sz="1400" i="1" dirty="0" smtClean="0">
                <a:solidFill>
                  <a:schemeClr val="tx1"/>
                </a:solidFill>
              </a:rPr>
              <a:t>Informed consent withdrawal, n = 1</a:t>
            </a:r>
          </a:p>
          <a:p>
            <a:pPr marL="233363" lvl="1" indent="-233363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buFont typeface="Arial" pitchFamily="34" charset="0"/>
              <a:buChar char="■"/>
            </a:pPr>
            <a:r>
              <a:rPr lang="en-GB" sz="1400" i="1" dirty="0">
                <a:solidFill>
                  <a:schemeClr val="tx1"/>
                </a:solidFill>
              </a:rPr>
              <a:t>Missing data (not caused by death or treatment discontinuation due to AE), n = 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498357" y="1352241"/>
            <a:ext cx="2218118" cy="601819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bg1"/>
                </a:solidFill>
              </a:rPr>
              <a:t>Safety Population</a:t>
            </a:r>
          </a:p>
          <a:p>
            <a:pPr algn="ctr"/>
            <a:r>
              <a:rPr lang="en-GB" sz="2000" b="1" dirty="0">
                <a:solidFill>
                  <a:schemeClr val="bg1"/>
                </a:solidFill>
              </a:rPr>
              <a:t>N = </a:t>
            </a:r>
            <a:r>
              <a:rPr lang="en-GB" sz="2000" b="1" dirty="0" smtClean="0">
                <a:solidFill>
                  <a:schemeClr val="bg1"/>
                </a:solidFill>
              </a:rPr>
              <a:t>87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69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>
                <a:solidFill>
                  <a:prstClr val="white"/>
                </a:solidFill>
              </a:rPr>
              <a:t>Populations and Statistical Analysis</a:t>
            </a: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>
            <a:off x="1769859" y="1836485"/>
            <a:ext cx="829152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4543721" y="2718632"/>
            <a:ext cx="1661376" cy="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1"/>
          <p:cNvSpPr txBox="1">
            <a:spLocks/>
          </p:cNvSpPr>
          <p:nvPr/>
        </p:nvSpPr>
        <p:spPr>
          <a:xfrm>
            <a:off x="188844" y="4163454"/>
            <a:ext cx="8676860" cy="20683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400"/>
              </a:spcAft>
              <a:buSzPct val="110000"/>
              <a:buFont typeface="Arial" pitchFamily="34" charset="0"/>
              <a:buChar char="■"/>
            </a:pPr>
            <a:r>
              <a:rPr lang="en-GB" sz="1700" b="1" dirty="0">
                <a:solidFill>
                  <a:schemeClr val="tx1"/>
                </a:solidFill>
              </a:rPr>
              <a:t>Primary Efficacy Analysis (</a:t>
            </a:r>
            <a:r>
              <a:rPr lang="en-GB" sz="1700" b="1" dirty="0" err="1">
                <a:solidFill>
                  <a:schemeClr val="tx1"/>
                </a:solidFill>
              </a:rPr>
              <a:t>mITT</a:t>
            </a:r>
            <a:r>
              <a:rPr lang="en-GB" sz="1700" b="1" dirty="0">
                <a:solidFill>
                  <a:schemeClr val="tx1"/>
                </a:solidFill>
              </a:rPr>
              <a:t>): </a:t>
            </a:r>
          </a:p>
          <a:p>
            <a:pPr marL="560070" lvl="3" indent="-285750">
              <a:spcBef>
                <a:spcPts val="0"/>
              </a:spcBef>
              <a:spcAft>
                <a:spcPts val="1200"/>
              </a:spcAft>
              <a:buSzPct val="110000"/>
              <a:buFont typeface="Calibri" panose="020F0502020204030204" pitchFamily="34" charset="0"/>
              <a:buChar char="–"/>
            </a:pPr>
            <a:r>
              <a:rPr lang="en-GB" sz="1800" spc="-30" dirty="0"/>
              <a:t>HCV RNA &lt; LLOQ, TD or TND at </a:t>
            </a:r>
            <a:r>
              <a:rPr lang="en-GB" sz="1800" spc="-30" dirty="0" smtClean="0"/>
              <a:t>post-treatment </a:t>
            </a:r>
            <a:r>
              <a:rPr lang="en-GB" sz="1800" spc="-30" dirty="0"/>
              <a:t>Week 12 (next value carried </a:t>
            </a:r>
            <a:r>
              <a:rPr lang="en-GB" sz="1800" spc="-30" dirty="0" smtClean="0"/>
              <a:t>backward)</a:t>
            </a:r>
            <a:endParaRPr lang="en-GB" sz="1800" spc="-30" dirty="0"/>
          </a:p>
          <a:p>
            <a:pPr marL="560070" lvl="3" indent="-285750">
              <a:spcBef>
                <a:spcPts val="0"/>
              </a:spcBef>
              <a:spcAft>
                <a:spcPts val="1200"/>
              </a:spcAft>
              <a:buSzPct val="110000"/>
              <a:buFont typeface="Calibri" panose="020F0502020204030204" pitchFamily="34" charset="0"/>
              <a:buChar char="–"/>
            </a:pPr>
            <a:r>
              <a:rPr lang="en-GB" sz="1800" spc="-30" dirty="0" smtClean="0"/>
              <a:t>Patients with missing data who died, discontinued treatment due to AEs, or had virologic breakthrough / relapse before post-treatment Week 12 were classified as failures  </a:t>
            </a:r>
          </a:p>
          <a:p>
            <a:pPr marL="342900" lvl="1" indent="-342900">
              <a:spcBef>
                <a:spcPts val="0"/>
              </a:spcBef>
              <a:spcAft>
                <a:spcPts val="400"/>
              </a:spcAft>
              <a:buSzPct val="110000"/>
              <a:buFont typeface="Arial" pitchFamily="34" charset="0"/>
              <a:buChar char="■"/>
            </a:pPr>
            <a:r>
              <a:rPr lang="en-GB" sz="1700" b="1" dirty="0">
                <a:solidFill>
                  <a:schemeClr val="tx1"/>
                </a:solidFill>
              </a:rPr>
              <a:t>Safety Analysis: </a:t>
            </a:r>
          </a:p>
          <a:p>
            <a:pPr marL="560070" lvl="3" indent="-285750">
              <a:spcBef>
                <a:spcPts val="0"/>
              </a:spcBef>
              <a:spcAft>
                <a:spcPts val="600"/>
              </a:spcAft>
              <a:buSzPct val="110000"/>
              <a:buFont typeface="Calibri" panose="020F0502020204030204" pitchFamily="34" charset="0"/>
              <a:buChar char="–"/>
            </a:pPr>
            <a:r>
              <a:rPr lang="en-GB" sz="1800" dirty="0"/>
              <a:t>Clinical (AE, </a:t>
            </a:r>
            <a:r>
              <a:rPr lang="en-GB" sz="1800" dirty="0" smtClean="0"/>
              <a:t>serious AE</a:t>
            </a:r>
            <a:r>
              <a:rPr lang="en-GB" sz="1800" dirty="0"/>
              <a:t>, AE leading to discontinuation and death) and laboratory abnormalities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5459" y="6513053"/>
            <a:ext cx="8503065" cy="25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tabLst>
                <a:tab pos="114300" algn="l"/>
              </a:tabLst>
            </a:pPr>
            <a:r>
              <a:rPr lang="en-GB" sz="1400" baseline="30000" dirty="0" err="1" smtClean="0"/>
              <a:t>a</a:t>
            </a:r>
            <a:r>
              <a:rPr lang="en-GB" sz="1200" dirty="0" err="1" smtClean="0"/>
              <a:t>All</a:t>
            </a:r>
            <a:r>
              <a:rPr lang="en-GB" sz="1200" dirty="0" smtClean="0"/>
              <a:t> excluded patients had </a:t>
            </a:r>
            <a:r>
              <a:rPr lang="en-GB" sz="1200" dirty="0"/>
              <a:t>HCV RNA &lt; LLOQ TD or TND at </a:t>
            </a:r>
            <a:r>
              <a:rPr lang="en-GB" sz="1200" dirty="0" smtClean="0"/>
              <a:t>EOT (Week 24) or at the last </a:t>
            </a:r>
            <a:r>
              <a:rPr lang="en-GB" sz="1200" dirty="0"/>
              <a:t>available assessment </a:t>
            </a:r>
            <a:r>
              <a:rPr lang="en-GB" sz="1200" dirty="0" smtClean="0"/>
              <a:t>(On-treatment Week 12).</a:t>
            </a:r>
            <a:endParaRPr lang="en-GB" sz="1200" dirty="0"/>
          </a:p>
        </p:txBody>
      </p:sp>
      <p:cxnSp>
        <p:nvCxnSpPr>
          <p:cNvPr id="51" name="Elbow Connector 50"/>
          <p:cNvCxnSpPr/>
          <p:nvPr/>
        </p:nvCxnSpPr>
        <p:spPr>
          <a:xfrm flipV="1">
            <a:off x="5929737" y="1519668"/>
            <a:ext cx="545815" cy="316817"/>
          </a:xfrm>
          <a:prstGeom prst="bentConnector3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/>
          <p:nvPr/>
        </p:nvCxnSpPr>
        <p:spPr>
          <a:xfrm rot="16200000" flipH="1">
            <a:off x="5776054" y="2280180"/>
            <a:ext cx="1004928" cy="14684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467432" y="1403758"/>
            <a:ext cx="1428213" cy="882366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All Treated </a:t>
            </a:r>
            <a:endParaRPr lang="en-GB" b="1" dirty="0" smtClean="0">
              <a:solidFill>
                <a:schemeClr val="bg1"/>
              </a:solidFill>
            </a:endParaRPr>
          </a:p>
          <a:p>
            <a:pPr algn="ctr"/>
            <a:r>
              <a:rPr lang="en-GB" b="1" dirty="0" smtClean="0">
                <a:solidFill>
                  <a:schemeClr val="bg1"/>
                </a:solidFill>
              </a:rPr>
              <a:t>Patients</a:t>
            </a:r>
            <a:endParaRPr lang="en-GB" b="1" dirty="0">
              <a:solidFill>
                <a:schemeClr val="bg1"/>
              </a:solidFill>
            </a:endParaRPr>
          </a:p>
          <a:p>
            <a:pPr algn="ctr"/>
            <a:r>
              <a:rPr lang="en-GB" b="1" dirty="0">
                <a:solidFill>
                  <a:schemeClr val="bg1"/>
                </a:solidFill>
              </a:rPr>
              <a:t>N = 485</a:t>
            </a:r>
          </a:p>
        </p:txBody>
      </p:sp>
    </p:spTree>
    <p:extLst>
      <p:ext uri="{BB962C8B-B14F-4D97-AF65-F5344CB8AC3E}">
        <p14:creationId xmlns:p14="http://schemas.microsoft.com/office/powerpoint/2010/main" xmlns="" val="3580850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7384956"/>
              </p:ext>
            </p:extLst>
          </p:nvPr>
        </p:nvGraphicFramePr>
        <p:xfrm>
          <a:off x="316195" y="1136729"/>
          <a:ext cx="8554340" cy="5379706"/>
        </p:xfrm>
        <a:graphic>
          <a:graphicData uri="http://schemas.openxmlformats.org/drawingml/2006/table">
            <a:tbl>
              <a:tblPr firstRow="1" bandRow="1"/>
              <a:tblGrid>
                <a:gridCol w="3304935"/>
                <a:gridCol w="782748"/>
                <a:gridCol w="967859"/>
                <a:gridCol w="782748"/>
                <a:gridCol w="966651"/>
                <a:gridCol w="782748"/>
                <a:gridCol w="966651"/>
              </a:tblGrid>
              <a:tr h="5176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Parameter</a:t>
                      </a:r>
                      <a:endParaRPr lang="en-US" sz="1600" b="1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62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25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Patients</a:t>
                      </a:r>
                      <a:endParaRPr lang="en-US" sz="1600" b="1" baseline="300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= 87</a:t>
                      </a:r>
                      <a:endParaRPr lang="en-US" sz="1600" b="1" baseline="300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median (range) </a:t>
                      </a:r>
                      <a:r>
                        <a:rPr lang="en-US" sz="16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yr</a:t>
                      </a:r>
                      <a:endParaRPr lang="en-US" sz="1600" baseline="300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(40–75)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(39–74)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58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(39–75)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Male,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(74)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(70)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White,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59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(95)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(93)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HCV genotype,</a:t>
                      </a:r>
                      <a:r>
                        <a:rPr lang="en-US" sz="1600" baseline="0" dirty="0" smtClean="0"/>
                        <a:t> n (%)</a:t>
                      </a: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3175" marR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1a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(34)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3175" marR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1b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(36)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(47)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3175" marR="0" indent="-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1 subtype unknown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3175" marR="0" indent="-3175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3175" marR="0" indent="-3175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4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3175" marR="0" indent="-3175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Unknown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(4)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 median (range) log</a:t>
                      </a:r>
                      <a:r>
                        <a:rPr lang="en-US" sz="1600" baseline="-25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mL</a:t>
                      </a:r>
                      <a:r>
                        <a:rPr lang="en-US" sz="1600" baseline="300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en-US" sz="1600" baseline="300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6.3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(0–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7.5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(0–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(0–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7.5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HCV RNA ≥ 2,000,000 IU/mL, n (%)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(48)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(40)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(46)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ALT, median (range) IU/L</a:t>
                      </a:r>
                      <a:r>
                        <a:rPr kumimoji="0" lang="en-GB" sz="16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(9–347)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(14–235)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(9–347)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Albumin, median (range) g/L</a:t>
                      </a:r>
                      <a:r>
                        <a:rPr kumimoji="0" lang="en-GB" sz="16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(20–49)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(24–47)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(20–49)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Prior HCV therapy,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(66)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(76)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HBV coinfection,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(5)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785">
                <a:tc gridSpan="7">
                  <a:txBody>
                    <a:bodyPr/>
                    <a:lstStyle/>
                    <a:p>
                      <a:pPr marL="114300" marR="0" lvl="0" indent="-1143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Excludes patients with missing data. </a:t>
                      </a:r>
                      <a:endParaRPr kumimoji="0" lang="en-US" sz="1400" b="0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 smtClean="0">
                <a:solidFill>
                  <a:prstClr val="white"/>
                </a:solidFill>
              </a:rPr>
              <a:t>Demographic and Baseline Disease Characteristics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0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 smtClean="0">
                <a:solidFill>
                  <a:prstClr val="white"/>
                </a:solidFill>
              </a:rPr>
              <a:t>Baseline Disease Characteristics</a:t>
            </a:r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87861280"/>
              </p:ext>
            </p:extLst>
          </p:nvPr>
        </p:nvGraphicFramePr>
        <p:xfrm>
          <a:off x="449264" y="1150349"/>
          <a:ext cx="8266111" cy="5555251"/>
        </p:xfrm>
        <a:graphic>
          <a:graphicData uri="http://schemas.openxmlformats.org/drawingml/2006/table">
            <a:tbl>
              <a:tblPr firstRow="1" bandRow="1"/>
              <a:tblGrid>
                <a:gridCol w="3205228"/>
                <a:gridCol w="759133"/>
                <a:gridCol w="927828"/>
                <a:gridCol w="759133"/>
                <a:gridCol w="927828"/>
                <a:gridCol w="759133"/>
                <a:gridCol w="927828"/>
              </a:tblGrid>
              <a:tr h="4891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Parameter</a:t>
                      </a:r>
                      <a:endParaRPr lang="en-US" sz="1600" b="1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62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DCV + SOF + RBV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 = 25</a:t>
                      </a:r>
                      <a:endParaRPr lang="en-US" sz="1600" b="1" baseline="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All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Patients</a:t>
                      </a:r>
                      <a:endParaRPr lang="en-US" sz="1600" b="1" baseline="30000" dirty="0" smtClean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= 87</a:t>
                      </a:r>
                      <a:endParaRPr lang="en-US" sz="1600" b="1" baseline="30000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27432" anchor="b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3811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Time since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LT, m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edian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(range) years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(0.3–21.5)</a:t>
                      </a:r>
                    </a:p>
                  </a:txBody>
                  <a:tcPr marL="6858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(0.3–9.1)</a:t>
                      </a:r>
                    </a:p>
                  </a:txBody>
                  <a:tcPr marL="6858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(0.3–21.5)</a:t>
                      </a:r>
                    </a:p>
                  </a:txBody>
                  <a:tcPr marL="6858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Cirrhosis, n (%)</a:t>
                      </a:r>
                      <a:r>
                        <a:rPr lang="en-US" sz="1600" kern="1200" baseline="300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 pitchFamily="34" charset="0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(39)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(52)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(43)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228600" marR="0" indent="6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Child-Pugh class, n (%)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en-US" sz="1600" baseline="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225425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(50)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(69)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(57)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225425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(33)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(31)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(32)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     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(17)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(11)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228600" marR="0" indent="6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MELD score, median (range)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(6–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(6–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(6–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225425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MELD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score &gt; 15, n (%)</a:t>
                      </a:r>
                      <a:r>
                        <a:rPr lang="en-US" sz="1600" baseline="30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b</a:t>
                      </a:r>
                      <a:endParaRPr lang="en-US" sz="16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(29)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(22)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Fibrosing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cholestatic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hepatitis,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(11)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Immunosuppressive therapy, n (%)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Tacrolimus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(71)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(80)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(74)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Cyclosporine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(24)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(21)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Everolimus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(10)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(11)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Sirolimus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(2)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    Mycophenolate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(56)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(51)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3811">
                <a:tc>
                  <a:txBody>
                    <a:bodyPr/>
                    <a:lstStyle/>
                    <a:p>
                      <a:pPr marL="22860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Prednisone/prednisolone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(18)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(12)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163">
                <a:tc gridSpan="7"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iagnosed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by liver biopsy 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(Metavir &gt;F3, Ishak &gt;4, or the equivalent), n=2; FibroScan (&gt;14.6 kPa), n=19; or FIB-4 score (&gt;3.25), n=16;</a:t>
                      </a:r>
                      <a:r>
                        <a:rPr lang="en-GB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300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Arial" pitchFamily="34" charset="0"/>
                        </a:rPr>
                        <a:t>b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Times New Roman"/>
                          <a:cs typeface="Arial" pitchFamily="34" charset="0"/>
                        </a:rPr>
                        <a:t> Percentages based on cirrhotic patients; </a:t>
                      </a:r>
                      <a:r>
                        <a:rPr lang="en-GB" sz="1400" b="0" i="0" u="none" strike="noStrike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Excludes patients with missing data.</a:t>
                      </a:r>
                      <a:endParaRPr lang="en-US" sz="1400" baseline="300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216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/>
              <a:t>Primary Efficacy Analysis – SVR12 (</a:t>
            </a:r>
            <a:r>
              <a:rPr lang="en-US" kern="0" dirty="0" err="1"/>
              <a:t>mITT</a:t>
            </a:r>
            <a:r>
              <a:rPr lang="en-US" kern="0" dirty="0"/>
              <a:t>)</a:t>
            </a:r>
          </a:p>
        </p:txBody>
      </p:sp>
      <p:sp>
        <p:nvSpPr>
          <p:cNvPr id="3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4" y="6515175"/>
            <a:ext cx="263213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xmlns="" val="1599092660"/>
              </p:ext>
            </p:extLst>
          </p:nvPr>
        </p:nvGraphicFramePr>
        <p:xfrm>
          <a:off x="1817371" y="1132278"/>
          <a:ext cx="5675388" cy="3565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7132434" y="2472342"/>
            <a:ext cx="1792444" cy="867548"/>
            <a:chOff x="2637726" y="1801813"/>
            <a:chExt cx="1792444" cy="867548"/>
          </a:xfrm>
        </p:grpSpPr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2637726" y="1875814"/>
              <a:ext cx="136694" cy="136694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4" name="Rectangle 34"/>
            <p:cNvSpPr>
              <a:spLocks noChangeArrowheads="1"/>
            </p:cNvSpPr>
            <p:nvPr/>
          </p:nvSpPr>
          <p:spPr bwMode="auto">
            <a:xfrm>
              <a:off x="2844800" y="1801813"/>
              <a:ext cx="98264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35"/>
            <p:cNvSpPr>
              <a:spLocks noChangeArrowheads="1"/>
            </p:cNvSpPr>
            <p:nvPr/>
          </p:nvSpPr>
          <p:spPr bwMode="auto">
            <a:xfrm>
              <a:off x="2637726" y="2180614"/>
              <a:ext cx="136694" cy="136694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ctangle 36"/>
            <p:cNvSpPr>
              <a:spLocks noChangeArrowheads="1"/>
            </p:cNvSpPr>
            <p:nvPr/>
          </p:nvSpPr>
          <p:spPr bwMode="auto">
            <a:xfrm>
              <a:off x="2844800" y="2106613"/>
              <a:ext cx="1585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 + RBV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7"/>
            <p:cNvSpPr>
              <a:spLocks noChangeArrowheads="1"/>
            </p:cNvSpPr>
            <p:nvPr/>
          </p:nvSpPr>
          <p:spPr bwMode="auto">
            <a:xfrm>
              <a:off x="2637726" y="2466363"/>
              <a:ext cx="136694" cy="13669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1" name="Rectangle 38"/>
            <p:cNvSpPr>
              <a:spLocks noChangeArrowheads="1"/>
            </p:cNvSpPr>
            <p:nvPr/>
          </p:nvSpPr>
          <p:spPr bwMode="auto">
            <a:xfrm>
              <a:off x="2844800" y="2392362"/>
              <a:ext cx="66845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Overall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342432" y="3587121"/>
            <a:ext cx="418705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u="sng" dirty="0" smtClean="0">
                <a:solidFill>
                  <a:prstClr val="white"/>
                </a:solidFill>
                <a:latin typeface="Calibri"/>
              </a:rPr>
              <a:t>54</a:t>
            </a: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prstClr val="white"/>
                </a:solidFill>
                <a:latin typeface="Calibri"/>
              </a:rPr>
              <a:t>58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55573" y="3587121"/>
            <a:ext cx="418705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u="sng" dirty="0" smtClean="0">
                <a:solidFill>
                  <a:prstClr val="white"/>
                </a:solidFill>
                <a:latin typeface="Calibri"/>
              </a:rPr>
              <a:t>20</a:t>
            </a: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prstClr val="white"/>
                </a:solidFill>
                <a:latin typeface="Calibri"/>
              </a:rPr>
              <a:t>22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50610" y="3587121"/>
            <a:ext cx="418705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u="sng" dirty="0" smtClean="0">
                <a:solidFill>
                  <a:prstClr val="white"/>
                </a:solidFill>
                <a:latin typeface="Calibri"/>
              </a:rPr>
              <a:t>74</a:t>
            </a: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prstClr val="white"/>
                </a:solidFill>
                <a:latin typeface="Calibri"/>
              </a:rPr>
              <a:t>80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89016" y="2595769"/>
            <a:ext cx="2647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HCV RNA &lt; LLOQ, TD or TND </a:t>
            </a:r>
          </a:p>
          <a:p>
            <a:pPr algn="ctr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% ± 95% CI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532066" y="5880238"/>
            <a:ext cx="8361203" cy="5396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400"/>
              </a:spcAft>
              <a:buSzPct val="110000"/>
              <a:buFont typeface="Arial" pitchFamily="34" charset="0"/>
              <a:buChar char="■"/>
            </a:pPr>
            <a:r>
              <a:rPr lang="en-US" sz="1800" dirty="0" smtClean="0"/>
              <a:t>75 of 80 patients treated for 24 weeks; 72 of these 75 (96%) achieved SVR12</a:t>
            </a:r>
          </a:p>
        </p:txBody>
      </p:sp>
      <p:graphicFrame>
        <p:nvGraphicFramePr>
          <p:cNvPr id="29" name="Content Placeholder 4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375079679"/>
              </p:ext>
            </p:extLst>
          </p:nvPr>
        </p:nvGraphicFramePr>
        <p:xfrm>
          <a:off x="883578" y="4404406"/>
          <a:ext cx="5713951" cy="1097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78932"/>
                <a:gridCol w="906282"/>
                <a:gridCol w="298880"/>
                <a:gridCol w="925564"/>
                <a:gridCol w="298880"/>
                <a:gridCol w="888152"/>
                <a:gridCol w="217261"/>
              </a:tblGrid>
              <a:tr h="23354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Not Achieving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SVR12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0" indent="171450" algn="l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Breakthrough or relapse</a:t>
                      </a:r>
                      <a:endParaRPr lang="en-US" sz="15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168275" indent="3175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Discontinuation (AE)</a:t>
                      </a:r>
                      <a:endParaRPr lang="en-US" sz="15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500" b="0" baseline="0" dirty="0" err="1" smtClean="0">
                          <a:solidFill>
                            <a:schemeClr val="tx1"/>
                          </a:solidFill>
                        </a:rPr>
                        <a:t>Deaths</a:t>
                      </a:r>
                      <a:r>
                        <a:rPr lang="en-US" sz="1500" b="0" baseline="300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5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47384" y="6532103"/>
            <a:ext cx="8503065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tabLst>
                <a:tab pos="114300" algn="l"/>
              </a:tabLst>
            </a:pPr>
            <a:r>
              <a:rPr lang="en-GB" sz="1400" baseline="30000" dirty="0" smtClean="0"/>
              <a:t>a</a:t>
            </a:r>
            <a:r>
              <a:rPr lang="en-GB" sz="1400" dirty="0" smtClean="0"/>
              <a:t> 3 deaths occurred during post-treatment follow-up.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xmlns="" val="7389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/>
              <a:t>Primary Efficacy Analysis – SVR12 (</a:t>
            </a:r>
            <a:r>
              <a:rPr lang="en-US" kern="0" dirty="0" err="1"/>
              <a:t>mITT</a:t>
            </a:r>
            <a:r>
              <a:rPr lang="en-US" kern="0" dirty="0"/>
              <a:t>)</a:t>
            </a:r>
          </a:p>
        </p:txBody>
      </p:sp>
      <p:sp>
        <p:nvSpPr>
          <p:cNvPr id="3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4" y="6515175"/>
            <a:ext cx="263213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7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xmlns="" val="859783618"/>
              </p:ext>
            </p:extLst>
          </p:nvPr>
        </p:nvGraphicFramePr>
        <p:xfrm>
          <a:off x="1817371" y="1132278"/>
          <a:ext cx="5675388" cy="3565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7132434" y="2472342"/>
            <a:ext cx="1792444" cy="867548"/>
            <a:chOff x="2637726" y="1801813"/>
            <a:chExt cx="1792444" cy="867548"/>
          </a:xfrm>
        </p:grpSpPr>
        <p:sp>
          <p:nvSpPr>
            <p:cNvPr id="23" name="Rectangle 33"/>
            <p:cNvSpPr>
              <a:spLocks noChangeArrowheads="1"/>
            </p:cNvSpPr>
            <p:nvPr/>
          </p:nvSpPr>
          <p:spPr bwMode="auto">
            <a:xfrm>
              <a:off x="2637726" y="1875814"/>
              <a:ext cx="136694" cy="136694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4" name="Rectangle 34"/>
            <p:cNvSpPr>
              <a:spLocks noChangeArrowheads="1"/>
            </p:cNvSpPr>
            <p:nvPr/>
          </p:nvSpPr>
          <p:spPr bwMode="auto">
            <a:xfrm>
              <a:off x="2844800" y="1801813"/>
              <a:ext cx="98264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35"/>
            <p:cNvSpPr>
              <a:spLocks noChangeArrowheads="1"/>
            </p:cNvSpPr>
            <p:nvPr/>
          </p:nvSpPr>
          <p:spPr bwMode="auto">
            <a:xfrm>
              <a:off x="2637726" y="2180614"/>
              <a:ext cx="136694" cy="136694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ctangle 36"/>
            <p:cNvSpPr>
              <a:spLocks noChangeArrowheads="1"/>
            </p:cNvSpPr>
            <p:nvPr/>
          </p:nvSpPr>
          <p:spPr bwMode="auto">
            <a:xfrm>
              <a:off x="2844800" y="2106613"/>
              <a:ext cx="1585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 + RBV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7"/>
            <p:cNvSpPr>
              <a:spLocks noChangeArrowheads="1"/>
            </p:cNvSpPr>
            <p:nvPr/>
          </p:nvSpPr>
          <p:spPr bwMode="auto">
            <a:xfrm>
              <a:off x="2637726" y="2466363"/>
              <a:ext cx="136694" cy="13669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1" name="Rectangle 38"/>
            <p:cNvSpPr>
              <a:spLocks noChangeArrowheads="1"/>
            </p:cNvSpPr>
            <p:nvPr/>
          </p:nvSpPr>
          <p:spPr bwMode="auto">
            <a:xfrm>
              <a:off x="2844800" y="2392362"/>
              <a:ext cx="66845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Overall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3342432" y="3587121"/>
            <a:ext cx="418705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u="sng" dirty="0" smtClean="0">
                <a:solidFill>
                  <a:prstClr val="white"/>
                </a:solidFill>
                <a:latin typeface="Calibri"/>
              </a:rPr>
              <a:t>54</a:t>
            </a: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prstClr val="white"/>
                </a:solidFill>
                <a:latin typeface="Calibri"/>
              </a:rPr>
              <a:t>58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55573" y="3587121"/>
            <a:ext cx="418705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u="sng" dirty="0" smtClean="0">
                <a:solidFill>
                  <a:prstClr val="white"/>
                </a:solidFill>
                <a:latin typeface="Calibri"/>
              </a:rPr>
              <a:t>20</a:t>
            </a: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prstClr val="white"/>
                </a:solidFill>
                <a:latin typeface="Calibri"/>
              </a:rPr>
              <a:t>22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750610" y="3587121"/>
            <a:ext cx="418705" cy="54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u="sng" dirty="0" smtClean="0">
                <a:solidFill>
                  <a:prstClr val="white"/>
                </a:solidFill>
                <a:latin typeface="Calibri"/>
              </a:rPr>
              <a:t>74</a:t>
            </a:r>
          </a:p>
          <a:p>
            <a:pPr algn="ctr">
              <a:lnSpc>
                <a:spcPct val="80000"/>
              </a:lnSpc>
            </a:pPr>
            <a:r>
              <a:rPr lang="en-US" dirty="0" smtClean="0">
                <a:solidFill>
                  <a:prstClr val="white"/>
                </a:solidFill>
                <a:latin typeface="Calibri"/>
              </a:rPr>
              <a:t>80</a:t>
            </a: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89016" y="2595769"/>
            <a:ext cx="2647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HCV RNA &lt; LLOQ, TD or TND </a:t>
            </a:r>
          </a:p>
          <a:p>
            <a:pPr algn="ctr"/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% ± 95% CI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Content Placeholder 1"/>
          <p:cNvSpPr txBox="1">
            <a:spLocks/>
          </p:cNvSpPr>
          <p:nvPr/>
        </p:nvSpPr>
        <p:spPr>
          <a:xfrm>
            <a:off x="532066" y="5880238"/>
            <a:ext cx="8361203" cy="5396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270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tabLst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896938" indent="-269875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168400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–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439863" indent="-271463" algn="l" defTabSz="914400" rtl="0" eaLnBrk="1" latinLnBrk="0" hangingPunct="1">
              <a:spcBef>
                <a:spcPct val="20000"/>
              </a:spcBef>
              <a:buClr>
                <a:srgbClr val="003399"/>
              </a:buClr>
              <a:buFont typeface="Arial" pitchFamily="34" charset="0"/>
              <a:buChar char="■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400"/>
              </a:spcAft>
              <a:buSzPct val="110000"/>
              <a:buFont typeface="Arial" pitchFamily="34" charset="0"/>
              <a:buChar char="■"/>
            </a:pPr>
            <a:r>
              <a:rPr lang="en-US" sz="1800" dirty="0" smtClean="0"/>
              <a:t>75 of 80 patients treated for 24 weeks; 72 of these 75 (96%) achieved SVR12</a:t>
            </a:r>
          </a:p>
        </p:txBody>
      </p:sp>
      <p:graphicFrame>
        <p:nvGraphicFramePr>
          <p:cNvPr id="29" name="Content Placeholder 4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2086974890"/>
              </p:ext>
            </p:extLst>
          </p:nvPr>
        </p:nvGraphicFramePr>
        <p:xfrm>
          <a:off x="883578" y="4404406"/>
          <a:ext cx="5713951" cy="1097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78932"/>
                <a:gridCol w="906282"/>
                <a:gridCol w="298880"/>
                <a:gridCol w="925564"/>
                <a:gridCol w="298880"/>
                <a:gridCol w="888152"/>
                <a:gridCol w="217261"/>
              </a:tblGrid>
              <a:tr h="233544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Not Achieving</a:t>
                      </a:r>
                      <a:r>
                        <a:rPr lang="en-US" sz="15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SVR12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0" indent="171450" algn="l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Breakthrough or relapse</a:t>
                      </a:r>
                      <a:endParaRPr lang="en-US" sz="15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1" dirty="0">
                        <a:solidFill>
                          <a:srgbClr val="C00000"/>
                        </a:solidFill>
                      </a:endParaRPr>
                    </a:p>
                  </a:txBody>
                  <a:tcPr marL="45720" marR="45720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168275" indent="3175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Discontinuation (AE)</a:t>
                      </a:r>
                      <a:endParaRPr lang="en-US" sz="1500" b="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233544">
                <a:tc>
                  <a:txBody>
                    <a:bodyPr/>
                    <a:lstStyle/>
                    <a:p>
                      <a:pPr marL="0" indent="171450">
                        <a:lnSpc>
                          <a:spcPct val="80000"/>
                        </a:lnSpc>
                      </a:pPr>
                      <a:r>
                        <a:rPr lang="en-US" sz="1500" b="0" baseline="0" dirty="0" err="1" smtClean="0">
                          <a:solidFill>
                            <a:schemeClr val="tx1"/>
                          </a:solidFill>
                        </a:rPr>
                        <a:t>Deaths</a:t>
                      </a:r>
                      <a:r>
                        <a:rPr lang="en-US" sz="1500" b="0" baseline="30000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5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</a:pPr>
                      <a:endParaRPr lang="en-US" sz="1500" b="0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47384" y="6532103"/>
            <a:ext cx="8503065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>
              <a:lnSpc>
                <a:spcPct val="90000"/>
              </a:lnSpc>
              <a:spcAft>
                <a:spcPts val="300"/>
              </a:spcAft>
              <a:buClr>
                <a:srgbClr val="003399"/>
              </a:buClr>
              <a:tabLst>
                <a:tab pos="114300" algn="l"/>
              </a:tabLst>
            </a:pPr>
            <a:r>
              <a:rPr lang="en-GB" sz="1400" baseline="30000" dirty="0" smtClean="0"/>
              <a:t>a</a:t>
            </a:r>
            <a:r>
              <a:rPr lang="en-GB" sz="1400" dirty="0" smtClean="0"/>
              <a:t> 3 deaths occurred during post-treatment follow-up.</a:t>
            </a:r>
            <a:endParaRPr lang="en-GB" sz="1400" dirty="0"/>
          </a:p>
        </p:txBody>
      </p:sp>
      <p:sp>
        <p:nvSpPr>
          <p:cNvPr id="4" name="Rounded Rectangle 3"/>
          <p:cNvSpPr/>
          <p:nvPr/>
        </p:nvSpPr>
        <p:spPr>
          <a:xfrm>
            <a:off x="966162" y="4649639"/>
            <a:ext cx="5279366" cy="325797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49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5"/>
          <p:cNvSpPr txBox="1">
            <a:spLocks/>
          </p:cNvSpPr>
          <p:nvPr/>
        </p:nvSpPr>
        <p:spPr>
          <a:xfrm>
            <a:off x="0" y="-1"/>
            <a:ext cx="9144000" cy="917575"/>
          </a:xfrm>
          <a:prstGeom prst="rect">
            <a:avLst/>
          </a:prstGeom>
        </p:spPr>
        <p:txBody>
          <a:bodyPr lIns="457200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kern="0" dirty="0" smtClean="0">
                <a:solidFill>
                  <a:prstClr val="white"/>
                </a:solidFill>
              </a:rPr>
              <a:t>SVR12 </a:t>
            </a:r>
            <a:r>
              <a:rPr lang="en-US" kern="0" dirty="0">
                <a:solidFill>
                  <a:prstClr val="white"/>
                </a:solidFill>
              </a:rPr>
              <a:t>(</a:t>
            </a:r>
            <a:r>
              <a:rPr lang="en-US" kern="0" dirty="0" err="1" smtClean="0">
                <a:solidFill>
                  <a:prstClr val="white"/>
                </a:solidFill>
              </a:rPr>
              <a:t>mITT</a:t>
            </a:r>
            <a:r>
              <a:rPr lang="en-US" kern="0" dirty="0" smtClean="0">
                <a:solidFill>
                  <a:prstClr val="white"/>
                </a:solidFill>
              </a:rPr>
              <a:t>) by HCV Genotype</a:t>
            </a:r>
          </a:p>
        </p:txBody>
      </p:sp>
      <p:sp>
        <p:nvSpPr>
          <p:cNvPr id="2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98684" y="6515175"/>
            <a:ext cx="263213" cy="276999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8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8" name="Chart 107"/>
          <p:cNvGraphicFramePr/>
          <p:nvPr>
            <p:extLst>
              <p:ext uri="{D42A27DB-BD31-4B8C-83A1-F6EECF244321}">
                <p14:modId xmlns:p14="http://schemas.microsoft.com/office/powerpoint/2010/main" xmlns="" val="4024478691"/>
              </p:ext>
            </p:extLst>
          </p:nvPr>
        </p:nvGraphicFramePr>
        <p:xfrm>
          <a:off x="1200909" y="1790167"/>
          <a:ext cx="7066791" cy="3737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3" name="TextBox 112"/>
          <p:cNvSpPr txBox="1"/>
          <p:nvPr/>
        </p:nvSpPr>
        <p:spPr>
          <a:xfrm>
            <a:off x="3178571" y="4243748"/>
            <a:ext cx="393056" cy="491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19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solidFill>
                  <a:schemeClr val="bg1"/>
                </a:solidFill>
                <a:latin typeface="Calibri"/>
              </a:rPr>
              <a:t>20</a:t>
            </a:r>
            <a:endParaRPr lang="en-US" sz="1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3757006" y="4243748"/>
            <a:ext cx="28886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7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solidFill>
                  <a:schemeClr val="bg1"/>
                </a:solidFill>
                <a:latin typeface="Calibri"/>
              </a:rPr>
              <a:t>7</a:t>
            </a:r>
            <a:endParaRPr lang="en-US" sz="1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463350" y="4243748"/>
            <a:ext cx="393057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30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solidFill>
                  <a:schemeClr val="bg1"/>
                </a:solidFill>
                <a:latin typeface="Calibri"/>
              </a:rPr>
              <a:t>	32</a:t>
            </a:r>
            <a:endParaRPr lang="en-US" sz="1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045214" y="4243748"/>
            <a:ext cx="28886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8</a:t>
            </a:r>
          </a:p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schemeClr val="bg1"/>
                </a:solidFill>
                <a:latin typeface="Calibri"/>
              </a:rPr>
              <a:t>8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5804693" y="4243748"/>
            <a:ext cx="28886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3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solidFill>
                  <a:schemeClr val="bg1"/>
                </a:solidFill>
                <a:latin typeface="Calibri"/>
              </a:rPr>
              <a:t>3</a:t>
            </a:r>
            <a:endParaRPr lang="en-US" sz="1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333534" y="4243748"/>
            <a:ext cx="28886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4</a:t>
            </a:r>
          </a:p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schemeClr val="bg1"/>
                </a:solidFill>
                <a:latin typeface="Calibri"/>
              </a:rPr>
              <a:t>4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7126854" y="4243748"/>
            <a:ext cx="28886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latin typeface="Calibri"/>
              </a:rPr>
              <a:t>0</a:t>
            </a:r>
          </a:p>
          <a:p>
            <a:pPr algn="ctr">
              <a:lnSpc>
                <a:spcPct val="80000"/>
              </a:lnSpc>
            </a:pPr>
            <a:r>
              <a:rPr lang="en-US" sz="1600" dirty="0">
                <a:latin typeface="Calibri"/>
              </a:rPr>
              <a:t>0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7621790" y="4243748"/>
            <a:ext cx="288862" cy="48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1</a:t>
            </a:r>
          </a:p>
          <a:p>
            <a:pPr algn="ctr">
              <a:lnSpc>
                <a:spcPct val="80000"/>
              </a:lnSpc>
            </a:pPr>
            <a:r>
              <a:rPr lang="en-US" sz="1600" dirty="0">
                <a:solidFill>
                  <a:schemeClr val="bg1"/>
                </a:solidFill>
                <a:latin typeface="Calibri"/>
              </a:rPr>
              <a:t>1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932688" y="5236469"/>
            <a:ext cx="1654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latin typeface="Calibri"/>
              </a:rPr>
              <a:t>HCV genotype </a:t>
            </a:r>
            <a:r>
              <a:rPr lang="en-US" baseline="30000" dirty="0" smtClean="0">
                <a:solidFill>
                  <a:prstClr val="black"/>
                </a:solidFill>
                <a:latin typeface="Calibri"/>
              </a:rPr>
              <a:t>b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3782485" y="1365107"/>
            <a:ext cx="3273780" cy="276999"/>
            <a:chOff x="3656021" y="1136630"/>
            <a:chExt cx="3273780" cy="276999"/>
          </a:xfrm>
        </p:grpSpPr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3656021" y="1201903"/>
              <a:ext cx="149750" cy="149750"/>
            </a:xfrm>
            <a:prstGeom prst="rect">
              <a:avLst/>
            </a:pr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3846843" y="1136630"/>
              <a:ext cx="98264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5153609" y="1201903"/>
              <a:ext cx="149750" cy="14975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5344431" y="1136630"/>
              <a:ext cx="15853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cs typeface="Arial" pitchFamily="34" charset="0"/>
                </a:rPr>
                <a:t>DCV + SOF + RBV</a:t>
              </a:r>
              <a:endParaRPr kumimoji="0" lang="en-US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 rot="16200000">
            <a:off x="-461771" y="3300679"/>
            <a:ext cx="27948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Calibri"/>
              </a:rPr>
              <a:t>HCV RNA &lt; LLOQ, TD or TND,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%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883171" y="4241660"/>
            <a:ext cx="393056" cy="491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51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solidFill>
                  <a:schemeClr val="bg1"/>
                </a:solidFill>
                <a:latin typeface="Calibri"/>
              </a:rPr>
              <a:t>55</a:t>
            </a:r>
            <a:endParaRPr lang="en-US" sz="1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09509" y="4241660"/>
            <a:ext cx="393056" cy="491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u="sng" dirty="0" smtClean="0">
                <a:solidFill>
                  <a:schemeClr val="bg1"/>
                </a:solidFill>
                <a:latin typeface="Calibri"/>
              </a:rPr>
              <a:t>15</a:t>
            </a:r>
          </a:p>
          <a:p>
            <a:pPr algn="ctr">
              <a:lnSpc>
                <a:spcPct val="80000"/>
              </a:lnSpc>
            </a:pPr>
            <a:r>
              <a:rPr lang="en-US" sz="1600" dirty="0" smtClean="0">
                <a:solidFill>
                  <a:schemeClr val="bg1"/>
                </a:solidFill>
                <a:latin typeface="Calibri"/>
              </a:rPr>
              <a:t>16</a:t>
            </a:r>
            <a:endParaRPr lang="en-US" sz="1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22250" y="5984735"/>
            <a:ext cx="8576434" cy="81560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400" baseline="30000" dirty="0" err="1" smtClean="0"/>
              <a:t>a</a:t>
            </a:r>
            <a:r>
              <a:rPr lang="en-US" sz="1400" dirty="0" err="1" smtClean="0"/>
              <a:t>GT</a:t>
            </a:r>
            <a:r>
              <a:rPr lang="en-US" sz="1400" dirty="0" smtClean="0"/>
              <a:t> 1 subtype unknown in 4 patients: DCV + SOF (n = 3); DCV + SOF + RBV (n = 1); 2 patients achieved SVR12; </a:t>
            </a:r>
            <a:br>
              <a:rPr lang="en-US" sz="1400" dirty="0" smtClean="0"/>
            </a:br>
            <a:r>
              <a:rPr lang="en-US" sz="1400" dirty="0" smtClean="0"/>
              <a:t>1 patient in each arm died.</a:t>
            </a:r>
          </a:p>
          <a:p>
            <a:pPr>
              <a:spcAft>
                <a:spcPts val="600"/>
              </a:spcAft>
            </a:pPr>
            <a:r>
              <a:rPr lang="en-US" sz="1400" baseline="30000" dirty="0" smtClean="0"/>
              <a:t>b </a:t>
            </a:r>
            <a:r>
              <a:rPr lang="en-US" sz="1400" dirty="0" smtClean="0"/>
              <a:t>Excludes 1 patient </a:t>
            </a:r>
            <a:r>
              <a:rPr lang="en-US" sz="1400" dirty="0"/>
              <a:t>(DCV + SOF + RBV</a:t>
            </a:r>
            <a:r>
              <a:rPr lang="en-US" sz="1400" dirty="0" smtClean="0"/>
              <a:t>) </a:t>
            </a:r>
            <a:r>
              <a:rPr lang="en-US" sz="1400" dirty="0"/>
              <a:t>with </a:t>
            </a:r>
            <a:r>
              <a:rPr lang="en-US" sz="1400" dirty="0" smtClean="0"/>
              <a:t>unknown GT; patient discontinued Day 58 due to AE (treatment failure).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5711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ASL 2012">
  <a:themeElements>
    <a:clrScheme name="BMS_AASLD">
      <a:dk1>
        <a:srgbClr val="003399"/>
      </a:dk1>
      <a:lt1>
        <a:sysClr val="window" lastClr="FFFFFF"/>
      </a:lt1>
      <a:dk2>
        <a:srgbClr val="000000"/>
      </a:dk2>
      <a:lt2>
        <a:srgbClr val="EEECE1"/>
      </a:lt2>
      <a:accent1>
        <a:srgbClr val="003399"/>
      </a:accent1>
      <a:accent2>
        <a:srgbClr val="4F81BD"/>
      </a:accent2>
      <a:accent3>
        <a:srgbClr val="9BBB59"/>
      </a:accent3>
      <a:accent4>
        <a:srgbClr val="C0504D"/>
      </a:accent4>
      <a:accent5>
        <a:srgbClr val="8064A2"/>
      </a:accent5>
      <a:accent6>
        <a:srgbClr val="FFC000"/>
      </a:accent6>
      <a:hlink>
        <a:srgbClr val="4BACC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ASL 2012">
  <a:themeElements>
    <a:clrScheme name="Joy Hep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7933C"/>
      </a:accent3>
      <a:accent4>
        <a:srgbClr val="604A7B"/>
      </a:accent4>
      <a:accent5>
        <a:srgbClr val="E46C0A"/>
      </a:accent5>
      <a:accent6>
        <a:srgbClr val="31859B"/>
      </a:accent6>
      <a:hlink>
        <a:srgbClr val="5F0060"/>
      </a:hlink>
      <a:folHlink>
        <a:srgbClr val="0000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ASL 2012">
  <a:themeElements>
    <a:clrScheme name="BMS_AASLD">
      <a:dk1>
        <a:srgbClr val="003399"/>
      </a:dk1>
      <a:lt1>
        <a:sysClr val="window" lastClr="FFFFFF"/>
      </a:lt1>
      <a:dk2>
        <a:srgbClr val="000000"/>
      </a:dk2>
      <a:lt2>
        <a:srgbClr val="EEECE1"/>
      </a:lt2>
      <a:accent1>
        <a:srgbClr val="003399"/>
      </a:accent1>
      <a:accent2>
        <a:srgbClr val="4F81BD"/>
      </a:accent2>
      <a:accent3>
        <a:srgbClr val="9BBB59"/>
      </a:accent3>
      <a:accent4>
        <a:srgbClr val="C0504D"/>
      </a:accent4>
      <a:accent5>
        <a:srgbClr val="8064A2"/>
      </a:accent5>
      <a:accent6>
        <a:srgbClr val="FFC000"/>
      </a:accent6>
      <a:hlink>
        <a:srgbClr val="4BACC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ASL 2012">
  <a:themeElements>
    <a:clrScheme name="BMS_AASLD">
      <a:dk1>
        <a:srgbClr val="003399"/>
      </a:dk1>
      <a:lt1>
        <a:sysClr val="window" lastClr="FFFFFF"/>
      </a:lt1>
      <a:dk2>
        <a:srgbClr val="000000"/>
      </a:dk2>
      <a:lt2>
        <a:srgbClr val="EEECE1"/>
      </a:lt2>
      <a:accent1>
        <a:srgbClr val="003399"/>
      </a:accent1>
      <a:accent2>
        <a:srgbClr val="4F81BD"/>
      </a:accent2>
      <a:accent3>
        <a:srgbClr val="9BBB59"/>
      </a:accent3>
      <a:accent4>
        <a:srgbClr val="C0504D"/>
      </a:accent4>
      <a:accent5>
        <a:srgbClr val="8064A2"/>
      </a:accent5>
      <a:accent6>
        <a:srgbClr val="FFC000"/>
      </a:accent6>
      <a:hlink>
        <a:srgbClr val="4BACC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ASL 2012">
  <a:themeElements>
    <a:clrScheme name="Joy Hep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7933C"/>
      </a:accent3>
      <a:accent4>
        <a:srgbClr val="604A7B"/>
      </a:accent4>
      <a:accent5>
        <a:srgbClr val="E46C0A"/>
      </a:accent5>
      <a:accent6>
        <a:srgbClr val="31859B"/>
      </a:accent6>
      <a:hlink>
        <a:srgbClr val="5F0060"/>
      </a:hlink>
      <a:folHlink>
        <a:srgbClr val="0000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Joy HepC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77933C"/>
    </a:accent3>
    <a:accent4>
      <a:srgbClr val="604A7B"/>
    </a:accent4>
    <a:accent5>
      <a:srgbClr val="E46C0A"/>
    </a:accent5>
    <a:accent6>
      <a:srgbClr val="31859B"/>
    </a:accent6>
    <a:hlink>
      <a:srgbClr val="5F0060"/>
    </a:hlink>
    <a:folHlink>
      <a:srgbClr val="0000BF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Joy HepC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77933C"/>
    </a:accent3>
    <a:accent4>
      <a:srgbClr val="604A7B"/>
    </a:accent4>
    <a:accent5>
      <a:srgbClr val="E46C0A"/>
    </a:accent5>
    <a:accent6>
      <a:srgbClr val="31859B"/>
    </a:accent6>
    <a:hlink>
      <a:srgbClr val="5F0060"/>
    </a:hlink>
    <a:folHlink>
      <a:srgbClr val="0000BF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Joy HepC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77933C"/>
    </a:accent3>
    <a:accent4>
      <a:srgbClr val="604A7B"/>
    </a:accent4>
    <a:accent5>
      <a:srgbClr val="E46C0A"/>
    </a:accent5>
    <a:accent6>
      <a:srgbClr val="31859B"/>
    </a:accent6>
    <a:hlink>
      <a:srgbClr val="5F0060"/>
    </a:hlink>
    <a:folHlink>
      <a:srgbClr val="0000BF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aterials for External Use with HCPs" ma:contentTypeID="0x0101001ECC6C1974A38A4FA9ABEC1E5BAD8E480086A4E7BEF284F54386842709AD4AD1A1" ma:contentTypeVersion="32" ma:contentTypeDescription="" ma:contentTypeScope="" ma:versionID="1fa11c391b667baa7ae793eb754a8868">
  <xsd:schema xmlns:xsd="http://www.w3.org/2001/XMLSchema" xmlns:p="http://schemas.microsoft.com/office/2006/metadata/properties" xmlns:ns1="http://schemas.microsoft.com/sharepoint/v3" xmlns:ns3="d6538f36-427e-4eed-9ef8-5f94eb1a6c69" xmlns:ns4="3b1ec7ff-876f-4002-94fd-55a1819e0a87" targetNamespace="http://schemas.microsoft.com/office/2006/metadata/properties" ma:root="true" ma:fieldsID="e49c696e65478825bd67677926e8b83a" ns1:_="" ns3:_="" ns4:_="">
    <xsd:import namespace="http://schemas.microsoft.com/sharepoint/v3"/>
    <xsd:import namespace="d6538f36-427e-4eed-9ef8-5f94eb1a6c69"/>
    <xsd:import namespace="3b1ec7ff-876f-4002-94fd-55a1819e0a87"/>
    <xsd:element name="properties">
      <xsd:complexType>
        <xsd:sequence>
          <xsd:element name="documentManagement">
            <xsd:complexType>
              <xsd:all>
                <xsd:element ref="ns3:Compound_x0028_s_x0029_" minOccurs="0"/>
                <xsd:element ref="ns4:Congress_x0020_Type" minOccurs="0"/>
                <xsd:element ref="ns1:Description" minOccurs="0"/>
                <xsd:element ref="ns4:Doc_x0020_Type" minOccurs="0"/>
                <xsd:element ref="ns4:Lang" minOccurs="0"/>
                <xsd:element ref="ns4:Exp._x0020_Date" minOccurs="0"/>
                <xsd:element ref="ns4:Appr._x0020_Date" minOccurs="0"/>
                <xsd:element ref="ns4:Indication" minOccurs="0"/>
                <xsd:element ref="ns4:Country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Description" ma:index="5" nillable="true" ma:displayName="Description" ma:description="Description for Documents" ma:hidden="true" ma:internalName="Description">
      <xsd:simpleType>
        <xsd:restriction base="dms:Note"/>
      </xsd:simpleType>
    </xsd:element>
  </xsd:schema>
  <xsd:schema xmlns:xsd="http://www.w3.org/2001/XMLSchema" xmlns:dms="http://schemas.microsoft.com/office/2006/documentManagement/types" targetNamespace="d6538f36-427e-4eed-9ef8-5f94eb1a6c69" elementFormDefault="qualified">
    <xsd:import namespace="http://schemas.microsoft.com/office/2006/documentManagement/types"/>
    <xsd:element name="Compound_x0028_s_x0029_" ma:index="3" nillable="true" ma:displayName="Compound(s)" ma:internalName="Compound_x0028_s_x0029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tecavir"/>
                    <xsd:enumeration value="Atazanavir"/>
                    <xsd:enumeration value="Efavarinz"/>
                    <xsd:enumeration value="Daclatasvir"/>
                    <xsd:enumeration value="Asunaprevir"/>
                    <xsd:enumeration value="Beclabuvir"/>
                    <xsd:enumeration value="Attachment Inhibitor"/>
                    <xsd:enumeration value="Maturation Inhibitor"/>
                    <xsd:enumeration value="DCV/ASV Dual"/>
                    <xsd:enumeration value="DCV Trio"/>
                  </xsd:restriction>
                </xsd:simple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3b1ec7ff-876f-4002-94fd-55a1819e0a87" elementFormDefault="qualified">
    <xsd:import namespace="http://schemas.microsoft.com/office/2006/documentManagement/types"/>
    <xsd:element name="Congress_x0020_Type" ma:index="4" nillable="true" ma:displayName="Congress" ma:format="Dropdown" ma:internalName="Congress_x0020_Type" ma:readOnly="false">
      <xsd:simpleType>
        <xsd:restriction base="dms:Choice">
          <xsd:enumeration value="AASLD (The Liver Meeting)"/>
          <xsd:enumeration value="EASL (ILC)"/>
          <xsd:enumeration value="CROI"/>
          <xsd:enumeration value="ISVHLD"/>
          <xsd:enumeration value="DDW"/>
          <xsd:enumeration value="HEPDART"/>
          <xsd:enumeration value="HIVDART"/>
          <xsd:enumeration value="Viral Hepatitis Congress"/>
          <xsd:enumeration value="Glasgow HIV"/>
          <xsd:enumeration value="ID Week"/>
          <xsd:enumeration value="IAC"/>
          <xsd:enumeration value="IAS (AIDS)"/>
          <xsd:enumeration value="EACS"/>
          <xsd:enumeration value="ICAAC"/>
          <xsd:enumeration value="Other"/>
          <xsd:enumeration value="NA"/>
        </xsd:restriction>
      </xsd:simpleType>
    </xsd:element>
    <xsd:element name="Doc_x0020_Type" ma:index="6" nillable="true" ma:displayName="Doc Type" ma:format="Dropdown" ma:internalName="Doc_x0020_Type">
      <xsd:simpleType>
        <xsd:restriction base="dms:Choice">
          <xsd:enumeration value="ppt"/>
          <xsd:enumeration value="pdf"/>
          <xsd:enumeration value="word"/>
          <xsd:enumeration value="excel"/>
          <xsd:enumeration value="folder"/>
        </xsd:restriction>
      </xsd:simpleType>
    </xsd:element>
    <xsd:element name="Lang" ma:index="7" nillable="true" ma:displayName="Lang" ma:format="Dropdown" ma:internalName="Lang">
      <xsd:simpleType>
        <xsd:union memberTypes="dms:Text">
          <xsd:simpleType>
            <xsd:restriction base="dms:Choice">
              <xsd:enumeration value="English"/>
              <xsd:enumeration value="Japanese"/>
              <xsd:enumeration value="German"/>
              <xsd:enumeration value="French"/>
              <xsd:enumeration value="Spanish"/>
              <xsd:enumeration value="Portugese"/>
              <xsd:enumeration value="Italian"/>
              <xsd:enumeration value="Dutch"/>
              <xsd:enumeration value="Swedish"/>
              <xsd:enumeration value="Danish"/>
              <xsd:enumeration value="Norwiegen"/>
              <xsd:enumeration value="Finnish"/>
              <xsd:enumeration value="Greek"/>
              <xsd:enumeration value="Polish"/>
              <xsd:enumeration value="Russian"/>
              <xsd:enumeration value="Other"/>
            </xsd:restriction>
          </xsd:simpleType>
        </xsd:union>
      </xsd:simpleType>
    </xsd:element>
    <xsd:element name="Exp._x0020_Date" ma:index="8" nillable="true" ma:displayName="Exp. Date" ma:format="DateOnly" ma:internalName="Exp_x002e__x0020_Date" ma:readOnly="false">
      <xsd:simpleType>
        <xsd:restriction base="dms:DateTime"/>
      </xsd:simpleType>
    </xsd:element>
    <xsd:element name="Appr._x0020_Date" ma:index="9" nillable="true" ma:displayName="Appr. Date" ma:format="DateOnly" ma:internalName="Appr_x002e__x0020_Date">
      <xsd:simpleType>
        <xsd:restriction base="dms:DateTime"/>
      </xsd:simpleType>
    </xsd:element>
    <xsd:element name="Indication" ma:index="10" nillable="true" ma:displayName="Indication" ma:internalName="Indication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Hep C"/>
                        <xsd:enumeration value="HIV"/>
                        <xsd:enumeration value="Hep B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Country" ma:index="11" nillable="true" ma:displayName="Country" ma:format="Dropdown" ma:internalName="Country" ma:readOnly="false">
      <xsd:simpleType>
        <xsd:restriction base="dms:Choice">
          <xsd:enumeration value="Argentina"/>
          <xsd:enumeration value="Australia"/>
          <xsd:enumeration value="Austria"/>
          <xsd:enumeration value="Belgium"/>
          <xsd:enumeration value="Brazil"/>
          <xsd:enumeration value="Canada"/>
          <xsd:enumeration value="Chile"/>
          <xsd:enumeration value="China"/>
          <xsd:enumeration value="Colombia"/>
          <xsd:enumeration value="Czech Republic"/>
          <xsd:enumeration value="Denmark"/>
          <xsd:enumeration value="Egypt"/>
          <xsd:enumeration value="Finland"/>
          <xsd:enumeration value="France"/>
          <xsd:enumeration value="Germany"/>
          <xsd:enumeration value="Greece"/>
          <xsd:enumeration value="Gulf"/>
          <xsd:enumeration value="Hongkong"/>
          <xsd:enumeration value="Hungary"/>
          <xsd:enumeration value="India"/>
          <xsd:enumeration value="Ireland"/>
          <xsd:enumeration value="Israel"/>
          <xsd:enumeration value="Italy"/>
          <xsd:enumeration value="Japan"/>
          <xsd:enumeration value="Maghreb"/>
          <xsd:enumeration value="Mexico"/>
          <xsd:enumeration value="New Zealand"/>
          <xsd:enumeration value="Norway"/>
          <xsd:enumeration value="Peru"/>
          <xsd:enumeration value="Poland"/>
          <xsd:enumeration value="Portugal"/>
          <xsd:enumeration value="Romania"/>
          <xsd:enumeration value="Russia"/>
          <xsd:enumeration value="Saudi Arabia"/>
          <xsd:enumeration value="Singapore"/>
          <xsd:enumeration value="South Aftrica"/>
          <xsd:enumeration value="South Korea"/>
          <xsd:enumeration value="Spain"/>
          <xsd:enumeration value="Sweden"/>
          <xsd:enumeration value="Switzerland"/>
          <xsd:enumeration value="Taiwan"/>
          <xsd:enumeration value="Thailand"/>
          <xsd:enumeration value="The Netherlands"/>
          <xsd:enumeration value="Turkey"/>
          <xsd:enumeration value="United Kingdom"/>
          <xsd:enumeration value="United States"/>
          <xsd:enumeration value="Venezuela"/>
          <xsd:enumeration value="Worldwid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" ma:displayName="Author"/>
        <xsd:element ref="dcterms:created" minOccurs="0" maxOccurs="1"/>
        <xsd:element ref="dc:identifier" minOccurs="0" maxOccurs="1"/>
        <xsd:element name="contentType" minOccurs="0" maxOccurs="1" type="xsd:string" ma:index="1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Compound_x0028_s_x0029_ xmlns="d6538f36-427e-4eed-9ef8-5f94eb1a6c69">
      <Value>Daclatasvir</Value>
    </Compound_x0028_s_x0029_>
    <Doc_x0020_Type xmlns="3b1ec7ff-876f-4002-94fd-55a1819e0a87">ppt</Doc_x0020_Type>
    <Country xmlns="3b1ec7ff-876f-4002-94fd-55a1819e0a87">Worldwide</Country>
    <Indication xmlns="3b1ec7ff-876f-4002-94fd-55a1819e0a87">
      <Value>Hep C</Value>
    </Indication>
    <Congress_x0020_Type xmlns="3b1ec7ff-876f-4002-94fd-55a1819e0a87">AASLD (The Liver Meeting)</Congress_x0020_Type>
    <Exp._x0020_Date xmlns="3b1ec7ff-876f-4002-94fd-55a1819e0a87">2017-11-17T05:00:00+00:00</Exp._x0020_Date>
    <Appr._x0020_Date xmlns="3b1ec7ff-876f-4002-94fd-55a1819e0a87">2015-11-17T05:00:00+00:00</Appr._x0020_Date>
    <Lang xmlns="3b1ec7ff-876f-4002-94fd-55a1819e0a87">English</Lang>
    <Description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41A829-2234-4E12-813A-A6D006BFE8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6538f36-427e-4eed-9ef8-5f94eb1a6c69"/>
    <ds:schemaRef ds:uri="3b1ec7ff-876f-4002-94fd-55a1819e0a87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ABD65A7-33B2-412B-B566-A53593B4A171}">
  <ds:schemaRefs>
    <ds:schemaRef ds:uri="http://schemas.microsoft.com/office/2006/metadata/properties"/>
    <ds:schemaRef ds:uri="d6538f36-427e-4eed-9ef8-5f94eb1a6c69"/>
    <ds:schemaRef ds:uri="3b1ec7ff-876f-4002-94fd-55a1819e0a87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83F8376-B42C-4549-BC52-58840B1319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2757</Words>
  <Application>Microsoft Office PowerPoint</Application>
  <PresentationFormat>Bildschirmpräsentation (4:3)</PresentationFormat>
  <Paragraphs>647</Paragraphs>
  <Slides>15</Slides>
  <Notes>14</Notes>
  <HiddenSlides>0</HiddenSlides>
  <MMClips>0</MMClips>
  <ScaleCrop>false</ScaleCrop>
  <HeadingPairs>
    <vt:vector size="6" baseType="variant">
      <vt:variant>
        <vt:lpstr>Design</vt:lpstr>
      </vt:variant>
      <vt:variant>
        <vt:i4>6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2" baseType="lpstr">
      <vt:lpstr>EASL 2012</vt:lpstr>
      <vt:lpstr>1_Custom Design</vt:lpstr>
      <vt:lpstr>1_EASL 2012</vt:lpstr>
      <vt:lpstr>2_EASL 2012</vt:lpstr>
      <vt:lpstr>3_EASL 2012</vt:lpstr>
      <vt:lpstr>4_EASL 2012</vt:lpstr>
      <vt:lpstr>Prism Project</vt:lpstr>
      <vt:lpstr>Daclatasvir in Combination With Sofosbuvir  With Or Without Ribavirin Is Safe and Efficacious in Liver Transplant Recipients With HCV Recurrence:  Interim Results of a European Multicenter Compassionate Use Program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</vt:vector>
  </TitlesOfParts>
  <Company>Nucleus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DCV in Combination With SOF ± RBV Is Safe and Efficacious in LT Recipients With HCV Recurrence: Interim Results of a European Multicenter CUP</dc:title>
  <dc:creator>Herzer K</dc:creator>
  <cp:lastModifiedBy>BMS</cp:lastModifiedBy>
  <cp:revision>733</cp:revision>
  <cp:lastPrinted>2015-04-22T14:17:51Z</cp:lastPrinted>
  <dcterms:created xsi:type="dcterms:W3CDTF">2011-06-02T09:24:49Z</dcterms:created>
  <dcterms:modified xsi:type="dcterms:W3CDTF">2015-11-19T08:36:45Z</dcterms:modified>
  <cp:contentType>Materials for External Use with HCPs</cp:contentType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arkAsFinal">
    <vt:bool>true</vt:bool>
  </property>
  <property fmtid="{D5CDD505-2E9C-101B-9397-08002B2CF9AE}" pid="4" name="ContentTypeId">
    <vt:lpwstr>0x0101001ECC6C1974A38A4FA9ABEC1E5BAD8E480086A4E7BEF284F54386842709AD4AD1A1</vt:lpwstr>
  </property>
</Properties>
</file>