
<file path=[Content_Types].xml><?xml version="1.0" encoding="utf-8"?>
<Types xmlns="http://schemas.openxmlformats.org/package/2006/content-types">
  <Override PartName="/customXml/itemProps3.xml" ContentType="application/vnd.openxmlformats-officedocument.customXml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Default Extension="xlsx" ContentType="application/vnd.openxmlformats-officedocument.spreadsheetml.sheet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2"/>
  </p:notesMasterIdLst>
  <p:handoutMasterIdLst>
    <p:handoutMasterId r:id="rId23"/>
  </p:handoutMasterIdLst>
  <p:sldIdLst>
    <p:sldId id="263" r:id="rId5"/>
    <p:sldId id="312" r:id="rId6"/>
    <p:sldId id="317" r:id="rId7"/>
    <p:sldId id="273" r:id="rId8"/>
    <p:sldId id="274" r:id="rId9"/>
    <p:sldId id="320" r:id="rId10"/>
    <p:sldId id="269" r:id="rId11"/>
    <p:sldId id="323" r:id="rId12"/>
    <p:sldId id="324" r:id="rId13"/>
    <p:sldId id="319" r:id="rId14"/>
    <p:sldId id="296" r:id="rId15"/>
    <p:sldId id="306" r:id="rId16"/>
    <p:sldId id="309" r:id="rId17"/>
    <p:sldId id="310" r:id="rId18"/>
    <p:sldId id="321" r:id="rId19"/>
    <p:sldId id="322" r:id="rId20"/>
    <p:sldId id="286" r:id="rId21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227">
          <p15:clr>
            <a:srgbClr val="A4A3A4"/>
          </p15:clr>
        </p15:guide>
        <p15:guide id="2" orient="horz" pos="4259">
          <p15:clr>
            <a:srgbClr val="A4A3A4"/>
          </p15:clr>
        </p15:guide>
        <p15:guide id="3" orient="horz" pos="2356">
          <p15:clr>
            <a:srgbClr val="A4A3A4"/>
          </p15:clr>
        </p15:guide>
        <p15:guide id="4" pos="5638">
          <p15:clr>
            <a:srgbClr val="A4A3A4"/>
          </p15:clr>
        </p15:guide>
        <p15:guide id="5" pos="174">
          <p15:clr>
            <a:srgbClr val="A4A3A4"/>
          </p15:clr>
        </p15:guide>
        <p15:guide id="6" pos="4893">
          <p15:clr>
            <a:srgbClr val="A4A3A4"/>
          </p15:clr>
        </p15:guide>
        <p15:guide id="7" pos="5759">
          <p15:clr>
            <a:srgbClr val="A4A3A4"/>
          </p15:clr>
        </p15:guide>
        <p15:guide id="8" pos="1787">
          <p15:clr>
            <a:srgbClr val="A4A3A4"/>
          </p15:clr>
        </p15:guide>
        <p15:guide id="9" pos="1043">
          <p15:clr>
            <a:srgbClr val="A4A3A4"/>
          </p15:clr>
        </p15:guide>
        <p15:guide id="10" pos="1361">
          <p15:clr>
            <a:srgbClr val="A4A3A4"/>
          </p15:clr>
        </p15:guide>
        <p15:guide id="11" pos="566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26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ndrew Street (AS)" initials="AS" lastIdx="10" clrIdx="0"/>
  <p:cmAuthor id="7" name="mosolits" initials="SM" lastIdx="15" clrIdx="7"/>
  <p:cmAuthor id="1" name="Esther Race (AS)" initials="ER(" lastIdx="23" clrIdx="1"/>
  <p:cmAuthor id="8" name="MedicalEditor (AS)" initials="ME" lastIdx="4" clrIdx="8"/>
  <p:cmAuthor id="2" name="James Emmerson (AS)" initials="JE(" lastIdx="1" clrIdx="2"/>
  <p:cmAuthor id="3" name="Zoe Preston (AS)" initials="ZP" lastIdx="1" clrIdx="3"/>
  <p:cmAuthor id="4" name="Matthew Young (AS)" initials="MY" lastIdx="6" clrIdx="4"/>
  <p:cmAuthor id="5" name="Nick Fitch (AS)" initials="NF(" lastIdx="52" clrIdx="5"/>
  <p:cmAuthor id="6" name="filipovics, Anne" initials="fA" lastIdx="7" clrIdx="6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C9DAA6"/>
    <a:srgbClr val="FFC000"/>
    <a:srgbClr val="008000"/>
    <a:srgbClr val="C00000"/>
    <a:srgbClr val="003399"/>
    <a:srgbClr val="AC2100"/>
    <a:srgbClr val="669900"/>
    <a:srgbClr val="000000"/>
    <a:srgbClr val="0099FF"/>
    <a:srgbClr val="CCE9FB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napVertSplitter="1" vertBarState="minimized" horzBarState="maximized">
    <p:restoredLeft sz="15651" autoAdjust="0"/>
    <p:restoredTop sz="96093" autoAdjust="0"/>
  </p:normalViewPr>
  <p:slideViewPr>
    <p:cSldViewPr snapToGrid="0" showGuides="1">
      <p:cViewPr>
        <p:scale>
          <a:sx n="110" d="100"/>
          <a:sy n="110" d="100"/>
        </p:scale>
        <p:origin x="-2418" y="-156"/>
      </p:cViewPr>
      <p:guideLst>
        <p:guide orient="horz" pos="3227"/>
        <p:guide orient="horz" pos="4259"/>
        <p:guide orient="horz" pos="2356"/>
        <p:guide pos="5638"/>
        <p:guide pos="174"/>
        <p:guide pos="4893"/>
        <p:guide pos="5759"/>
        <p:guide pos="1787"/>
        <p:guide pos="1043"/>
        <p:guide pos="1361"/>
        <p:guide pos="5668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 showGuides="1">
      <p:cViewPr varScale="1">
        <p:scale>
          <a:sx n="76" d="100"/>
          <a:sy n="76" d="100"/>
        </p:scale>
        <p:origin x="-4002" y="-102"/>
      </p:cViewPr>
      <p:guideLst>
        <p:guide orient="horz" pos="3126"/>
        <p:guide pos="214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Office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de-DE"/>
  <c:chart>
    <c:autoTitleDeleted val="1"/>
    <c:view3D>
      <c:rotX val="50"/>
      <c:perspective val="0"/>
    </c:view3D>
    <c:plotArea>
      <c:layout>
        <c:manualLayout>
          <c:layoutTarget val="inner"/>
          <c:xMode val="edge"/>
          <c:yMode val="edge"/>
          <c:x val="0.1111111111111111"/>
          <c:y val="0.10765355350894386"/>
          <c:w val="0.72362994556236038"/>
          <c:h val="0.83903182593406089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explosion val="40"/>
          <c:dPt>
            <c:idx val="0"/>
            <c:explosion val="4"/>
          </c:dPt>
          <c:dPt>
            <c:idx val="1"/>
            <c:explosion val="15"/>
            <c:spPr>
              <a:solidFill>
                <a:schemeClr val="accent6">
                  <a:lumMod val="75000"/>
                </a:schemeClr>
              </a:solidFill>
            </c:spPr>
          </c:dPt>
          <c:dPt>
            <c:idx val="2"/>
            <c:explosion val="17"/>
            <c:spPr>
              <a:solidFill>
                <a:srgbClr val="008000"/>
              </a:solidFill>
            </c:spPr>
          </c:dPt>
          <c:dPt>
            <c:idx val="3"/>
            <c:explosion val="6"/>
            <c:spPr>
              <a:solidFill>
                <a:srgbClr val="C00000"/>
              </a:solidFill>
            </c:spPr>
          </c:dPt>
          <c:cat>
            <c:strRef>
              <c:f>Sheet1!$A$2:$A$5</c:f>
              <c:strCache>
                <c:ptCount val="4"/>
                <c:pt idx="0">
                  <c:v>DCV+SOF12</c:v>
                </c:pt>
                <c:pt idx="1">
                  <c:v>DCV+SOF+RBV12</c:v>
                </c:pt>
                <c:pt idx="2">
                  <c:v>DCV+SOF24</c:v>
                </c:pt>
                <c:pt idx="3">
                  <c:v>DCV+SOF+RBV24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20.6</c:v>
                </c:pt>
                <c:pt idx="1">
                  <c:v>1.8</c:v>
                </c:pt>
                <c:pt idx="2">
                  <c:v>58.9</c:v>
                </c:pt>
                <c:pt idx="3">
                  <c:v>18.8</c:v>
                </c:pt>
              </c:numCache>
            </c:numRef>
          </c:val>
        </c:ser>
        <c:dLbls/>
      </c:pie3DChart>
    </c:plotArea>
    <c:plotVisOnly val="1"/>
    <c:dispBlanksAs val="zero"/>
  </c:chart>
  <c:txPr>
    <a:bodyPr/>
    <a:lstStyle/>
    <a:p>
      <a:pPr>
        <a:defRPr sz="1800"/>
      </a:pPr>
      <a:endParaRPr lang="de-DE"/>
    </a:p>
  </c:txPr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de-DE"/>
  <c:chart>
    <c:plotArea>
      <c:layout>
        <c:manualLayout>
          <c:layoutTarget val="inner"/>
          <c:xMode val="edge"/>
          <c:yMode val="edge"/>
          <c:x val="0.11508627393797999"/>
          <c:y val="0.18099090302988582"/>
          <c:w val="0.74139520754350186"/>
          <c:h val="0.6919182956740384"/>
        </c:manualLayout>
      </c:layout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DCV+SOF</c:v>
                </c:pt>
              </c:strCache>
            </c:strRef>
          </c:tx>
          <c:spPr>
            <a:solidFill>
              <a:srgbClr val="003399"/>
            </a:solidFill>
            <a:ln w="12700">
              <a:solidFill>
                <a:srgbClr val="003399"/>
              </a:solidFill>
            </a:ln>
          </c:spPr>
          <c:cat>
            <c:strRef>
              <c:f>Sheet1!$A$2:$A$3</c:f>
              <c:strCache>
                <c:ptCount val="2"/>
                <c:pt idx="0">
                  <c:v>12 Weeks</c:v>
                </c:pt>
                <c:pt idx="1">
                  <c:v>24 Weeks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81</c:v>
                </c:pt>
                <c:pt idx="1">
                  <c:v>88.6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DCV+SOF+RBV</c:v>
                </c:pt>
              </c:strCache>
            </c:strRef>
          </c:tx>
          <c:spPr>
            <a:solidFill>
              <a:srgbClr val="C00000"/>
            </a:solidFill>
            <a:ln w="12700">
              <a:solidFill>
                <a:srgbClr val="C00000"/>
              </a:solidFill>
            </a:ln>
          </c:spPr>
          <c:cat>
            <c:strRef>
              <c:f>Sheet1!$A$2:$A$3</c:f>
              <c:strCache>
                <c:ptCount val="2"/>
                <c:pt idx="0">
                  <c:v>12 Weeks</c:v>
                </c:pt>
                <c:pt idx="1">
                  <c:v>24 Weeks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100</c:v>
                </c:pt>
                <c:pt idx="1">
                  <c:v>81.099999999999994</c:v>
                </c:pt>
              </c:numCache>
            </c:numRef>
          </c:val>
        </c:ser>
        <c:dLbls/>
        <c:overlap val="-10"/>
        <c:axId val="113768320"/>
        <c:axId val="113922816"/>
      </c:barChart>
      <c:catAx>
        <c:axId val="113768320"/>
        <c:scaling>
          <c:orientation val="minMax"/>
        </c:scaling>
        <c:axPos val="b"/>
        <c:numFmt formatCode="General" sourceLinked="0"/>
        <c:tickLblPos val="nextTo"/>
        <c:spPr>
          <a:ln w="12700">
            <a:solidFill>
              <a:schemeClr val="tx2"/>
            </a:solidFill>
          </a:ln>
        </c:spPr>
        <c:txPr>
          <a:bodyPr/>
          <a:lstStyle/>
          <a:p>
            <a:pPr>
              <a:defRPr>
                <a:solidFill>
                  <a:schemeClr val="tx2"/>
                </a:solidFill>
              </a:defRPr>
            </a:pPr>
            <a:endParaRPr lang="de-DE"/>
          </a:p>
        </c:txPr>
        <c:crossAx val="113922816"/>
        <c:crosses val="autoZero"/>
        <c:auto val="1"/>
        <c:lblAlgn val="ctr"/>
        <c:lblOffset val="100"/>
      </c:catAx>
      <c:valAx>
        <c:axId val="113922816"/>
        <c:scaling>
          <c:orientation val="minMax"/>
          <c:max val="100"/>
          <c:min val="0"/>
        </c:scaling>
        <c:axPos val="l"/>
        <c:numFmt formatCode="General" sourceLinked="1"/>
        <c:tickLblPos val="nextTo"/>
        <c:spPr>
          <a:ln w="12700">
            <a:solidFill>
              <a:schemeClr val="tx2"/>
            </a:solidFill>
          </a:ln>
        </c:spPr>
        <c:txPr>
          <a:bodyPr/>
          <a:lstStyle/>
          <a:p>
            <a:pPr>
              <a:defRPr sz="1600">
                <a:solidFill>
                  <a:schemeClr val="tx2"/>
                </a:solidFill>
              </a:defRPr>
            </a:pPr>
            <a:endParaRPr lang="de-DE"/>
          </a:p>
        </c:txPr>
        <c:crossAx val="113768320"/>
        <c:crosses val="autoZero"/>
        <c:crossBetween val="between"/>
        <c:majorUnit val="10"/>
      </c:valAx>
    </c:plotArea>
    <c:plotVisOnly val="1"/>
    <c:dispBlanksAs val="gap"/>
  </c:chart>
  <c:txPr>
    <a:bodyPr/>
    <a:lstStyle/>
    <a:p>
      <a:pPr>
        <a:defRPr sz="1800"/>
      </a:pPr>
      <a:endParaRPr lang="de-DE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de-DE"/>
  <c:chart>
    <c:plotArea>
      <c:layout>
        <c:manualLayout>
          <c:layoutTarget val="inner"/>
          <c:xMode val="edge"/>
          <c:yMode val="edge"/>
          <c:x val="0.15994211627536506"/>
          <c:y val="7.7054569976987383E-2"/>
          <c:w val="0.8172614457111228"/>
          <c:h val="0.68381443115076679"/>
        </c:manualLayout>
      </c:layout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DCV+SOF</c:v>
                </c:pt>
              </c:strCache>
            </c:strRef>
          </c:tx>
          <c:spPr>
            <a:solidFill>
              <a:srgbClr val="003399"/>
            </a:solidFill>
          </c:spPr>
          <c:dLbls>
            <c:dLbl>
              <c:idx val="0"/>
              <c:numFmt formatCode="#,##0.0" sourceLinked="0"/>
              <c:spPr/>
              <c:txPr>
                <a:bodyPr/>
                <a:lstStyle/>
                <a:p>
                  <a:pPr>
                    <a:defRPr>
                      <a:solidFill>
                        <a:schemeClr val="tx2"/>
                      </a:solidFill>
                    </a:defRPr>
                  </a:pPr>
                  <a:endParaRPr lang="de-DE"/>
                </a:p>
              </c:txPr>
            </c:dLbl>
            <c:dLbl>
              <c:idx val="1"/>
              <c:numFmt formatCode="#,##0" sourceLinked="0"/>
              <c:spPr/>
              <c:txPr>
                <a:bodyPr/>
                <a:lstStyle/>
                <a:p>
                  <a:pPr>
                    <a:defRPr>
                      <a:solidFill>
                        <a:schemeClr val="tx2"/>
                      </a:solidFill>
                    </a:defRPr>
                  </a:pPr>
                  <a:endParaRPr lang="de-DE"/>
                </a:p>
              </c:txPr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tx2"/>
                    </a:solidFill>
                  </a:defRPr>
                </a:pPr>
                <a:endParaRPr lang="de-DE"/>
              </a:p>
            </c:txPr>
            <c:dLblPos val="outEnd"/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Sheet1!$A$2:$A$3</c:f>
              <c:strCache>
                <c:ptCount val="2"/>
                <c:pt idx="0">
                  <c:v>12 Weeks</c:v>
                </c:pt>
                <c:pt idx="1">
                  <c:v>24 Weeks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96</c:v>
                </c:pt>
                <c:pt idx="1">
                  <c:v>100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DCV+SOF+RBV</c:v>
                </c:pt>
              </c:strCache>
            </c:strRef>
          </c:tx>
          <c:spPr>
            <a:solidFill>
              <a:srgbClr val="C00000"/>
            </a:solidFill>
          </c:spPr>
          <c:dLbls>
            <c:dLbl>
              <c:idx val="0"/>
              <c:numFmt formatCode="#,##0" sourceLinked="0"/>
              <c:spPr/>
              <c:txPr>
                <a:bodyPr/>
                <a:lstStyle/>
                <a:p>
                  <a:pPr>
                    <a:defRPr>
                      <a:solidFill>
                        <a:schemeClr val="tx2"/>
                      </a:solidFill>
                    </a:defRPr>
                  </a:pPr>
                  <a:endParaRPr lang="de-DE"/>
                </a:p>
              </c:txPr>
            </c:dLbl>
            <c:dLbl>
              <c:idx val="1"/>
              <c:numFmt formatCode="#,##0.0" sourceLinked="0"/>
              <c:spPr/>
              <c:txPr>
                <a:bodyPr/>
                <a:lstStyle/>
                <a:p>
                  <a:pPr>
                    <a:defRPr>
                      <a:solidFill>
                        <a:schemeClr val="tx2"/>
                      </a:solidFill>
                    </a:defRPr>
                  </a:pPr>
                  <a:endParaRPr lang="de-DE"/>
                </a:p>
              </c:txPr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tx2"/>
                    </a:solidFill>
                  </a:defRPr>
                </a:pPr>
                <a:endParaRPr lang="de-DE"/>
              </a:p>
            </c:tx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Sheet1!$A$2:$A$3</c:f>
              <c:strCache>
                <c:ptCount val="2"/>
                <c:pt idx="0">
                  <c:v>12 Weeks</c:v>
                </c:pt>
                <c:pt idx="1">
                  <c:v>24 Weeks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100</c:v>
                </c:pt>
                <c:pt idx="1">
                  <c:v>80</c:v>
                </c:pt>
              </c:numCache>
            </c:numRef>
          </c:val>
        </c:ser>
        <c:dLbls/>
        <c:overlap val="-8"/>
        <c:axId val="128431232"/>
        <c:axId val="128433536"/>
      </c:barChart>
      <c:catAx>
        <c:axId val="128431232"/>
        <c:scaling>
          <c:orientation val="minMax"/>
        </c:scaling>
        <c:axPos val="b"/>
        <c:numFmt formatCode="General" sourceLinked="0"/>
        <c:tickLblPos val="nextTo"/>
        <c:spPr>
          <a:ln w="12700">
            <a:solidFill>
              <a:srgbClr val="000000"/>
            </a:solidFill>
          </a:ln>
        </c:spPr>
        <c:txPr>
          <a:bodyPr/>
          <a:lstStyle/>
          <a:p>
            <a:pPr>
              <a:defRPr sz="2000">
                <a:solidFill>
                  <a:srgbClr val="000000"/>
                </a:solidFill>
              </a:defRPr>
            </a:pPr>
            <a:endParaRPr lang="de-DE"/>
          </a:p>
        </c:txPr>
        <c:crossAx val="128433536"/>
        <c:crosses val="autoZero"/>
        <c:auto val="1"/>
        <c:lblAlgn val="ctr"/>
        <c:lblOffset val="100"/>
      </c:catAx>
      <c:valAx>
        <c:axId val="128433536"/>
        <c:scaling>
          <c:orientation val="minMax"/>
          <c:max val="100"/>
          <c:min val="0"/>
        </c:scaling>
        <c:axPos val="l"/>
        <c:title>
          <c:tx>
            <c:rich>
              <a:bodyPr rot="-5400000" vert="horz"/>
              <a:lstStyle/>
              <a:p>
                <a:pPr>
                  <a:defRPr b="0">
                    <a:solidFill>
                      <a:srgbClr val="000000"/>
                    </a:solidFill>
                  </a:defRPr>
                </a:pPr>
                <a:r>
                  <a:rPr lang="en-US" b="0" dirty="0" smtClean="0">
                    <a:solidFill>
                      <a:srgbClr val="000000"/>
                    </a:solidFill>
                  </a:rPr>
                  <a:t>HCV</a:t>
                </a:r>
                <a:r>
                  <a:rPr lang="en-US" b="0" baseline="0" dirty="0" smtClean="0">
                    <a:solidFill>
                      <a:srgbClr val="000000"/>
                    </a:solidFill>
                  </a:rPr>
                  <a:t> RNA &lt; LLOQ</a:t>
                </a:r>
                <a:r>
                  <a:rPr lang="en-US" b="0" baseline="-25000" dirty="0" smtClean="0">
                    <a:solidFill>
                      <a:srgbClr val="000000"/>
                    </a:solidFill>
                  </a:rPr>
                  <a:t>TD/TND</a:t>
                </a:r>
                <a:r>
                  <a:rPr lang="en-US" b="0" dirty="0" smtClean="0">
                    <a:solidFill>
                      <a:srgbClr val="000000"/>
                    </a:solidFill>
                  </a:rPr>
                  <a:t> (%)</a:t>
                </a:r>
                <a:endParaRPr lang="en-US" b="0" dirty="0">
                  <a:solidFill>
                    <a:srgbClr val="000000"/>
                  </a:solidFill>
                </a:endParaRPr>
              </a:p>
            </c:rich>
          </c:tx>
          <c:layout>
            <c:manualLayout>
              <c:xMode val="edge"/>
              <c:yMode val="edge"/>
              <c:x val="4.0734182862001339E-2"/>
              <c:y val="0.12909465924624097"/>
            </c:manualLayout>
          </c:layout>
        </c:title>
        <c:numFmt formatCode="General" sourceLinked="1"/>
        <c:tickLblPos val="nextTo"/>
        <c:spPr>
          <a:ln w="12700">
            <a:solidFill>
              <a:srgbClr val="000000"/>
            </a:solidFill>
          </a:ln>
        </c:spPr>
        <c:txPr>
          <a:bodyPr/>
          <a:lstStyle/>
          <a:p>
            <a:pPr>
              <a:defRPr sz="1600">
                <a:solidFill>
                  <a:srgbClr val="000000"/>
                </a:solidFill>
              </a:defRPr>
            </a:pPr>
            <a:endParaRPr lang="de-DE"/>
          </a:p>
        </c:txPr>
        <c:crossAx val="128431232"/>
        <c:crosses val="autoZero"/>
        <c:crossBetween val="between"/>
        <c:majorUnit val="10"/>
      </c:valAx>
    </c:plotArea>
    <c:plotVisOnly val="1"/>
    <c:dispBlanksAs val="gap"/>
  </c:chart>
  <c:txPr>
    <a:bodyPr/>
    <a:lstStyle/>
    <a:p>
      <a:pPr>
        <a:defRPr sz="1800"/>
      </a:pPr>
      <a:endParaRPr lang="de-DE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de-DE"/>
  <c:chart>
    <c:plotArea>
      <c:layout>
        <c:manualLayout>
          <c:layoutTarget val="inner"/>
          <c:xMode val="edge"/>
          <c:yMode val="edge"/>
          <c:x val="0.12450269660732835"/>
          <c:y val="7.7054569976987383E-2"/>
          <c:w val="0.85270094656819206"/>
          <c:h val="0.73131345443276652"/>
        </c:manualLayout>
      </c:layout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DCV+SOF</c:v>
                </c:pt>
              </c:strCache>
            </c:strRef>
          </c:tx>
          <c:spPr>
            <a:solidFill>
              <a:srgbClr val="003399"/>
            </a:solidFill>
          </c:spPr>
          <c:dLbls>
            <c:dLbl>
              <c:idx val="1"/>
              <c:numFmt formatCode="#,##0.0" sourceLinked="0"/>
              <c:spPr/>
              <c:txPr>
                <a:bodyPr/>
                <a:lstStyle/>
                <a:p>
                  <a:pPr>
                    <a:defRPr>
                      <a:solidFill>
                        <a:schemeClr val="tx2"/>
                      </a:solidFill>
                    </a:defRPr>
                  </a:pPr>
                  <a:endParaRPr lang="de-DE"/>
                </a:p>
              </c:txPr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tx2"/>
                    </a:solidFill>
                  </a:defRPr>
                </a:pPr>
                <a:endParaRPr lang="de-DE"/>
              </a:p>
            </c:txPr>
            <c:dLblPos val="outEnd"/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Sheet1!$A$2:$A$3</c:f>
              <c:strCache>
                <c:ptCount val="2"/>
                <c:pt idx="0">
                  <c:v>12 Weeks</c:v>
                </c:pt>
                <c:pt idx="1">
                  <c:v>24 Weeks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69.7</c:v>
                </c:pt>
                <c:pt idx="1">
                  <c:v>85.9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DCV+SOF+RBV</c:v>
                </c:pt>
              </c:strCache>
            </c:strRef>
          </c:tx>
          <c:spPr>
            <a:solidFill>
              <a:srgbClr val="C00000"/>
            </a:solidFill>
          </c:spPr>
          <c:dLbls>
            <c:dLbl>
              <c:idx val="0"/>
              <c:numFmt formatCode="#,##0" sourceLinked="0"/>
              <c:spPr/>
              <c:txPr>
                <a:bodyPr/>
                <a:lstStyle/>
                <a:p>
                  <a:pPr>
                    <a:defRPr>
                      <a:solidFill>
                        <a:schemeClr val="tx2"/>
                      </a:solidFill>
                    </a:defRPr>
                  </a:pPr>
                  <a:endParaRPr lang="de-DE"/>
                </a:p>
              </c:txPr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tx2"/>
                    </a:solidFill>
                  </a:defRPr>
                </a:pPr>
                <a:endParaRPr lang="de-DE"/>
              </a:p>
            </c:txPr>
            <c:dLblPos val="outEnd"/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Sheet1!$A$2:$A$3</c:f>
              <c:strCache>
                <c:ptCount val="2"/>
                <c:pt idx="0">
                  <c:v>12 Weeks</c:v>
                </c:pt>
                <c:pt idx="1">
                  <c:v>24 Weeks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100</c:v>
                </c:pt>
                <c:pt idx="1">
                  <c:v>81.3</c:v>
                </c:pt>
              </c:numCache>
            </c:numRef>
          </c:val>
        </c:ser>
        <c:dLbls/>
        <c:overlap val="-8"/>
        <c:axId val="131074304"/>
        <c:axId val="132496384"/>
      </c:barChart>
      <c:catAx>
        <c:axId val="131074304"/>
        <c:scaling>
          <c:orientation val="minMax"/>
        </c:scaling>
        <c:axPos val="b"/>
        <c:numFmt formatCode="General" sourceLinked="0"/>
        <c:tickLblPos val="nextTo"/>
        <c:spPr>
          <a:ln w="12700">
            <a:solidFill>
              <a:srgbClr val="000000"/>
            </a:solidFill>
          </a:ln>
        </c:spPr>
        <c:txPr>
          <a:bodyPr/>
          <a:lstStyle/>
          <a:p>
            <a:pPr>
              <a:defRPr sz="2000">
                <a:solidFill>
                  <a:srgbClr val="000000"/>
                </a:solidFill>
              </a:defRPr>
            </a:pPr>
            <a:endParaRPr lang="de-DE"/>
          </a:p>
        </c:txPr>
        <c:crossAx val="132496384"/>
        <c:crosses val="autoZero"/>
        <c:auto val="1"/>
        <c:lblAlgn val="ctr"/>
        <c:lblOffset val="100"/>
      </c:catAx>
      <c:valAx>
        <c:axId val="132496384"/>
        <c:scaling>
          <c:orientation val="minMax"/>
          <c:max val="100"/>
          <c:min val="0"/>
        </c:scaling>
        <c:axPos val="l"/>
        <c:title>
          <c:tx>
            <c:rich>
              <a:bodyPr rot="-5400000" vert="horz"/>
              <a:lstStyle/>
              <a:p>
                <a:pPr>
                  <a:defRPr b="0">
                    <a:solidFill>
                      <a:srgbClr val="000000"/>
                    </a:solidFill>
                  </a:defRPr>
                </a:pPr>
                <a:r>
                  <a:rPr lang="en-US" b="0" dirty="0" smtClean="0">
                    <a:solidFill>
                      <a:srgbClr val="000000"/>
                    </a:solidFill>
                  </a:rPr>
                  <a:t>HCV RNA &lt; LLOQ</a:t>
                </a:r>
                <a:r>
                  <a:rPr lang="en-US" b="0" baseline="-25000" dirty="0" smtClean="0">
                    <a:solidFill>
                      <a:srgbClr val="000000"/>
                    </a:solidFill>
                  </a:rPr>
                  <a:t>TD/TND</a:t>
                </a:r>
                <a:r>
                  <a:rPr lang="en-US" b="0" dirty="0" smtClean="0">
                    <a:solidFill>
                      <a:srgbClr val="000000"/>
                    </a:solidFill>
                  </a:rPr>
                  <a:t> (%)</a:t>
                </a:r>
                <a:endParaRPr lang="en-US" b="0" dirty="0">
                  <a:solidFill>
                    <a:srgbClr val="000000"/>
                  </a:solidFill>
                </a:endParaRPr>
              </a:p>
            </c:rich>
          </c:tx>
          <c:layout/>
        </c:title>
        <c:numFmt formatCode="General" sourceLinked="1"/>
        <c:tickLblPos val="nextTo"/>
        <c:spPr>
          <a:ln w="12700">
            <a:solidFill>
              <a:srgbClr val="000000"/>
            </a:solidFill>
          </a:ln>
        </c:spPr>
        <c:txPr>
          <a:bodyPr/>
          <a:lstStyle/>
          <a:p>
            <a:pPr>
              <a:defRPr sz="1600">
                <a:solidFill>
                  <a:srgbClr val="000000"/>
                </a:solidFill>
              </a:defRPr>
            </a:pPr>
            <a:endParaRPr lang="de-DE"/>
          </a:p>
        </c:txPr>
        <c:crossAx val="131074304"/>
        <c:crosses val="autoZero"/>
        <c:crossBetween val="between"/>
        <c:majorUnit val="10"/>
      </c:valAx>
    </c:plotArea>
    <c:plotVisOnly val="1"/>
    <c:dispBlanksAs val="gap"/>
  </c:chart>
  <c:txPr>
    <a:bodyPr/>
    <a:lstStyle/>
    <a:p>
      <a:pPr>
        <a:defRPr sz="1800"/>
      </a:pPr>
      <a:endParaRPr lang="de-DE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de-DE"/>
  <c:chart>
    <c:plotArea>
      <c:layout>
        <c:manualLayout>
          <c:layoutTarget val="inner"/>
          <c:xMode val="edge"/>
          <c:yMode val="edge"/>
          <c:x val="0.19803815399677205"/>
          <c:y val="8.1833281361731708E-2"/>
          <c:w val="0.7069495274621499"/>
          <c:h val="0.69359800468584532"/>
        </c:manualLayout>
      </c:layout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CPA</c:v>
                </c:pt>
              </c:strCache>
            </c:strRef>
          </c:tx>
          <c:spPr>
            <a:solidFill>
              <a:schemeClr val="accent1"/>
            </a:solidFill>
          </c:spPr>
          <c:dLbls>
            <c:dLbl>
              <c:idx val="5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>
                    <a:solidFill>
                      <a:schemeClr val="tx2"/>
                    </a:solidFill>
                  </a:defRPr>
                </a:pPr>
                <a:endParaRPr lang="de-DE"/>
              </a:p>
            </c:txPr>
            <c:dLblPos val="outEnd"/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12 - RBV</c:v>
                </c:pt>
                <c:pt idx="1">
                  <c:v>24 without RBV</c:v>
                </c:pt>
                <c:pt idx="2">
                  <c:v>24 with RBV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80</c:v>
                </c:pt>
                <c:pt idx="1">
                  <c:v>90</c:v>
                </c:pt>
                <c:pt idx="2">
                  <c:v>84.8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CPB+C</c:v>
                </c:pt>
              </c:strCache>
            </c:strRef>
          </c:tx>
          <c:spPr>
            <a:solidFill>
              <a:srgbClr val="C00000"/>
            </a:solidFill>
          </c:spPr>
          <c:dLbls>
            <c:dLbl>
              <c:idx val="2"/>
              <c:numFmt formatCode="#,##0.0" sourceLinked="0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1600">
                      <a:solidFill>
                        <a:schemeClr val="tx2"/>
                      </a:solidFill>
                    </a:defRPr>
                  </a:pPr>
                  <a:endParaRPr lang="de-DE"/>
                </a:p>
              </c:txPr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>
                    <a:solidFill>
                      <a:schemeClr val="tx2"/>
                    </a:solidFill>
                  </a:defRPr>
                </a:pPr>
                <a:endParaRPr lang="de-DE"/>
              </a:p>
            </c:txPr>
            <c:dLblPos val="outEnd"/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12 - RBV</c:v>
                </c:pt>
                <c:pt idx="1">
                  <c:v>24 without RBV</c:v>
                </c:pt>
                <c:pt idx="2">
                  <c:v>24 with RBV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33.300000000000011</c:v>
                </c:pt>
                <c:pt idx="1">
                  <c:v>70.599999999999994</c:v>
                </c:pt>
                <c:pt idx="2">
                  <c:v>70</c:v>
                </c:pt>
              </c:numCache>
            </c:numRef>
          </c:val>
        </c:ser>
        <c:dLbls/>
        <c:gapWidth val="123"/>
        <c:overlap val="-30"/>
        <c:axId val="134634880"/>
        <c:axId val="145258752"/>
      </c:barChart>
      <c:catAx>
        <c:axId val="134634880"/>
        <c:scaling>
          <c:orientation val="minMax"/>
        </c:scaling>
        <c:axPos val="b"/>
        <c:numFmt formatCode="General" sourceLinked="0"/>
        <c:tickLblPos val="none"/>
        <c:spPr>
          <a:ln w="12700">
            <a:solidFill>
              <a:srgbClr val="000000"/>
            </a:solidFill>
          </a:ln>
        </c:spPr>
        <c:txPr>
          <a:bodyPr/>
          <a:lstStyle/>
          <a:p>
            <a:pPr>
              <a:defRPr sz="1600">
                <a:solidFill>
                  <a:srgbClr val="000000"/>
                </a:solidFill>
              </a:defRPr>
            </a:pPr>
            <a:endParaRPr lang="de-DE"/>
          </a:p>
        </c:txPr>
        <c:crossAx val="145258752"/>
        <c:crosses val="autoZero"/>
        <c:auto val="1"/>
        <c:lblAlgn val="ctr"/>
        <c:lblOffset val="100"/>
      </c:catAx>
      <c:valAx>
        <c:axId val="145258752"/>
        <c:scaling>
          <c:orientation val="minMax"/>
          <c:max val="100"/>
          <c:min val="0"/>
        </c:scaling>
        <c:axPos val="l"/>
        <c:title>
          <c:tx>
            <c:rich>
              <a:bodyPr rot="-5400000" vert="horz"/>
              <a:lstStyle/>
              <a:p>
                <a:pPr>
                  <a:defRPr b="0">
                    <a:solidFill>
                      <a:srgbClr val="000000"/>
                    </a:solidFill>
                  </a:defRPr>
                </a:pPr>
                <a:r>
                  <a:rPr lang="en-US" b="0" dirty="0" smtClean="0">
                    <a:solidFill>
                      <a:srgbClr val="000000"/>
                    </a:solidFill>
                  </a:rPr>
                  <a:t>HCV RNA &lt; LLOQ</a:t>
                </a:r>
                <a:r>
                  <a:rPr lang="en-US" b="0" baseline="-25000" dirty="0" smtClean="0">
                    <a:solidFill>
                      <a:srgbClr val="000000"/>
                    </a:solidFill>
                  </a:rPr>
                  <a:t>TD/TND</a:t>
                </a:r>
                <a:r>
                  <a:rPr lang="en-US" b="0" dirty="0" smtClean="0">
                    <a:solidFill>
                      <a:srgbClr val="000000"/>
                    </a:solidFill>
                  </a:rPr>
                  <a:t> (%)</a:t>
                </a:r>
                <a:endParaRPr lang="en-US" b="0" dirty="0">
                  <a:solidFill>
                    <a:srgbClr val="000000"/>
                  </a:solidFill>
                </a:endParaRPr>
              </a:p>
            </c:rich>
          </c:tx>
          <c:layout>
            <c:manualLayout>
              <c:xMode val="edge"/>
              <c:yMode val="edge"/>
              <c:x val="9.5413161789663525E-2"/>
              <c:y val="0.17707671848507148"/>
            </c:manualLayout>
          </c:layout>
        </c:title>
        <c:numFmt formatCode="General" sourceLinked="1"/>
        <c:tickLblPos val="nextTo"/>
        <c:spPr>
          <a:ln w="12700">
            <a:solidFill>
              <a:srgbClr val="000000"/>
            </a:solidFill>
          </a:ln>
        </c:spPr>
        <c:txPr>
          <a:bodyPr/>
          <a:lstStyle/>
          <a:p>
            <a:pPr>
              <a:defRPr sz="1600">
                <a:solidFill>
                  <a:srgbClr val="000000"/>
                </a:solidFill>
              </a:defRPr>
            </a:pPr>
            <a:endParaRPr lang="de-DE"/>
          </a:p>
        </c:txPr>
        <c:crossAx val="134634880"/>
        <c:crosses val="autoZero"/>
        <c:crossBetween val="between"/>
        <c:majorUnit val="10"/>
      </c:valAx>
    </c:plotArea>
    <c:plotVisOnly val="1"/>
    <c:dispBlanksAs val="gap"/>
  </c:chart>
  <c:txPr>
    <a:bodyPr/>
    <a:lstStyle/>
    <a:p>
      <a:pPr>
        <a:defRPr sz="1800"/>
      </a:pPr>
      <a:endParaRPr lang="de-DE"/>
    </a:p>
  </c:txPr>
  <c:externalData r:id="rId1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0.49555</cdr:x>
      <cdr:y>0.29103</cdr:y>
    </cdr:from>
    <cdr:to>
      <cdr:x>0.59532</cdr:x>
      <cdr:y>0.42023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4078148" y="1317171"/>
          <a:ext cx="821059" cy="584775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none" rtlCol="0">
          <a:spAutoFit/>
        </a:bodyPr>
        <a:lstStyle xmlns:a="http://schemas.openxmlformats.org/drawingml/2006/main"/>
        <a:p xmlns:a="http://schemas.openxmlformats.org/drawingml/2006/main">
          <a:pPr algn="ctr"/>
          <a:r>
            <a:rPr lang="en-GB" sz="1600" b="1" dirty="0" smtClean="0">
              <a:solidFill>
                <a:schemeClr val="bg1"/>
              </a:solidFill>
            </a:rPr>
            <a:t>20.6%</a:t>
          </a:r>
        </a:p>
        <a:p xmlns:a="http://schemas.openxmlformats.org/drawingml/2006/main">
          <a:pPr algn="ctr"/>
          <a:r>
            <a:rPr lang="en-GB" sz="1600" dirty="0" smtClean="0">
              <a:solidFill>
                <a:schemeClr val="bg1"/>
              </a:solidFill>
            </a:rPr>
            <a:t>(n = 58)</a:t>
          </a:r>
        </a:p>
      </cdr:txBody>
    </cdr:sp>
  </cdr:relSizeAnchor>
  <cdr:relSizeAnchor xmlns:cdr="http://schemas.openxmlformats.org/drawingml/2006/chartDrawing">
    <cdr:from>
      <cdr:x>0.60159</cdr:x>
      <cdr:y>0.15249</cdr:y>
    </cdr:from>
    <cdr:to>
      <cdr:x>0.73018</cdr:x>
      <cdr:y>0.28169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4950823" y="690155"/>
          <a:ext cx="1058303" cy="584775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none" rtlCol="0">
          <a:spAutoFit/>
        </a:bodyPr>
        <a:lstStyle xmlns:a="http://schemas.openxmlformats.org/drawingml/2006/main"/>
        <a:p xmlns:a="http://schemas.openxmlformats.org/drawingml/2006/main">
          <a:pPr algn="ctr"/>
          <a:r>
            <a:rPr lang="en-GB" sz="1600" dirty="0" smtClean="0">
              <a:solidFill>
                <a:schemeClr val="tx2"/>
              </a:solidFill>
            </a:rPr>
            <a:t>DCV + SOF</a:t>
          </a:r>
        </a:p>
        <a:p xmlns:a="http://schemas.openxmlformats.org/drawingml/2006/main">
          <a:pPr algn="ctr"/>
          <a:r>
            <a:rPr lang="en-GB" sz="1600" dirty="0" smtClean="0">
              <a:solidFill>
                <a:srgbClr val="FF0000"/>
              </a:solidFill>
            </a:rPr>
            <a:t>12 Weeks</a:t>
          </a:r>
        </a:p>
      </cdr:txBody>
    </cdr:sp>
  </cdr:relSizeAnchor>
  <cdr:relSizeAnchor xmlns:cdr="http://schemas.openxmlformats.org/drawingml/2006/chartDrawing">
    <cdr:from>
      <cdr:x>0.68925</cdr:x>
      <cdr:y>0.39489</cdr:y>
    </cdr:from>
    <cdr:to>
      <cdr:x>0.77636</cdr:x>
      <cdr:y>0.52409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5672261" y="1787258"/>
          <a:ext cx="716863" cy="584775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none" rtlCol="0">
          <a:spAutoFit/>
        </a:bodyPr>
        <a:lstStyle xmlns:a="http://schemas.openxmlformats.org/drawingml/2006/main"/>
        <a:p xmlns:a="http://schemas.openxmlformats.org/drawingml/2006/main">
          <a:pPr algn="ctr"/>
          <a:r>
            <a:rPr lang="en-GB" sz="1600" dirty="0" smtClean="0">
              <a:solidFill>
                <a:schemeClr val="tx2">
                  <a:lumMod val="85000"/>
                  <a:lumOff val="15000"/>
                </a:schemeClr>
              </a:solidFill>
            </a:rPr>
            <a:t>1.8%</a:t>
          </a:r>
        </a:p>
        <a:p xmlns:a="http://schemas.openxmlformats.org/drawingml/2006/main">
          <a:pPr algn="ctr"/>
          <a:r>
            <a:rPr lang="en-GB" sz="1600" dirty="0" smtClean="0">
              <a:solidFill>
                <a:schemeClr val="tx2">
                  <a:lumMod val="85000"/>
                  <a:lumOff val="15000"/>
                </a:schemeClr>
              </a:solidFill>
            </a:rPr>
            <a:t>(n = 5)</a:t>
          </a:r>
        </a:p>
      </cdr:txBody>
    </cdr:sp>
  </cdr:relSizeAnchor>
  <cdr:relSizeAnchor xmlns:cdr="http://schemas.openxmlformats.org/drawingml/2006/chartDrawing">
    <cdr:from>
      <cdr:x>0.76594</cdr:x>
      <cdr:y>0.39489</cdr:y>
    </cdr:from>
    <cdr:to>
      <cdr:x>0.95979</cdr:x>
      <cdr:y>0.52409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6303365" y="1787237"/>
          <a:ext cx="1595309" cy="584775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none" rtlCol="0">
          <a:spAutoFit/>
        </a:bodyPr>
        <a:lstStyle xmlns:a="http://schemas.openxmlformats.org/drawingml/2006/main"/>
        <a:p xmlns:a="http://schemas.openxmlformats.org/drawingml/2006/main">
          <a:pPr algn="ctr"/>
          <a:r>
            <a:rPr lang="en-GB" sz="1600" dirty="0" smtClean="0">
              <a:solidFill>
                <a:schemeClr val="tx2"/>
              </a:solidFill>
            </a:rPr>
            <a:t>DCV + SOF + RBV</a:t>
          </a:r>
        </a:p>
        <a:p xmlns:a="http://schemas.openxmlformats.org/drawingml/2006/main">
          <a:pPr algn="ctr"/>
          <a:r>
            <a:rPr lang="en-GB" sz="1600" dirty="0" smtClean="0">
              <a:solidFill>
                <a:srgbClr val="FF0000"/>
              </a:solidFill>
            </a:rPr>
            <a:t>12 Weeks</a:t>
          </a:r>
        </a:p>
      </cdr:txBody>
    </cdr:sp>
  </cdr:relSizeAnchor>
  <cdr:relSizeAnchor xmlns:cdr="http://schemas.openxmlformats.org/drawingml/2006/chartDrawing">
    <cdr:from>
      <cdr:x>0.41764</cdr:x>
      <cdr:y>0.8708</cdr:y>
    </cdr:from>
    <cdr:to>
      <cdr:x>0.54624</cdr:x>
      <cdr:y>1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3437010" y="3941188"/>
          <a:ext cx="1058303" cy="584775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none" rtlCol="0">
          <a:spAutoFit/>
        </a:bodyPr>
        <a:lstStyle xmlns:a="http://schemas.openxmlformats.org/drawingml/2006/main"/>
        <a:p xmlns:a="http://schemas.openxmlformats.org/drawingml/2006/main">
          <a:pPr algn="ctr"/>
          <a:r>
            <a:rPr lang="en-GB" sz="1600" dirty="0" smtClean="0">
              <a:solidFill>
                <a:schemeClr val="tx2"/>
              </a:solidFill>
            </a:rPr>
            <a:t>DCV + SOF</a:t>
          </a:r>
        </a:p>
        <a:p xmlns:a="http://schemas.openxmlformats.org/drawingml/2006/main">
          <a:pPr algn="ctr"/>
          <a:r>
            <a:rPr lang="en-GB" sz="1600" dirty="0" smtClean="0">
              <a:solidFill>
                <a:srgbClr val="FF0000"/>
              </a:solidFill>
            </a:rPr>
            <a:t>24 Weeks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EDEFE1-88E8-4675-9BF8-43325E673424}" type="datetimeFigureOut">
              <a:rPr lang="en-US" smtClean="0"/>
              <a:pPr/>
              <a:t>11/19/2015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A5DD06-4A98-468D-BE5E-E911B7EF7B06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548948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549638-599A-476B-A8D0-65DEF87C5355}" type="datetimeFigureOut">
              <a:rPr lang="en-GB" smtClean="0"/>
              <a:pPr/>
              <a:t>19/11/2015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1A3665-8CA3-42F8-9846-B9B2BB5F82E7}" type="slidenum">
              <a:rPr lang="en-GB" smtClean="0"/>
              <a:pPr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5750965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1A3665-8CA3-42F8-9846-B9B2BB5F82E7}" type="slidenum">
              <a:rPr lang="en-GB" smtClean="0"/>
              <a:pPr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255527821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1A3665-8CA3-42F8-9846-B9B2BB5F82E7}" type="slidenum">
              <a:rPr lang="en-GB" smtClean="0"/>
              <a:pPr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403141954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1A3665-8CA3-42F8-9846-B9B2BB5F82E7}" type="slidenum">
              <a:rPr lang="en-GB" smtClean="0"/>
              <a:pPr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60238841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1A3665-8CA3-42F8-9846-B9B2BB5F82E7}" type="slidenum">
              <a:rPr lang="en-GB" smtClean="0"/>
              <a:pPr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18266836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1A3665-8CA3-42F8-9846-B9B2BB5F82E7}" type="slidenum">
              <a:rPr lang="en-GB" smtClean="0"/>
              <a:pPr/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30683235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1A3665-8CA3-42F8-9846-B9B2BB5F82E7}" type="slidenum">
              <a:rPr lang="en-GB" smtClean="0"/>
              <a:pPr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57659505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1A3665-8CA3-42F8-9846-B9B2BB5F82E7}" type="slidenum">
              <a:rPr lang="en-GB" smtClean="0"/>
              <a:pPr/>
              <a:t>15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33087440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1A3665-8CA3-42F8-9846-B9B2BB5F82E7}" type="slidenum">
              <a:rPr lang="en-GB" smtClean="0"/>
              <a:pPr/>
              <a:t>16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68392464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1A3665-8CA3-42F8-9846-B9B2BB5F82E7}" type="slidenum">
              <a:rPr lang="en-GB" smtClean="0"/>
              <a:pPr/>
              <a:t>17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26766930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1A3665-8CA3-42F8-9846-B9B2BB5F82E7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28071673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1A3665-8CA3-42F8-9846-B9B2BB5F82E7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6643642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1A3665-8CA3-42F8-9846-B9B2BB5F82E7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5183200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1A3665-8CA3-42F8-9846-B9B2BB5F82E7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7638007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1A3665-8CA3-42F8-9846-B9B2BB5F82E7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43207810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1A3665-8CA3-42F8-9846-B9B2BB5F82E7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61072612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1A3665-8CA3-42F8-9846-B9B2BB5F82E7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61072612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1A3665-8CA3-42F8-9846-B9B2BB5F82E7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6107261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685800" y="1134545"/>
            <a:ext cx="7772400" cy="1470025"/>
          </a:xfrm>
          <a:noFill/>
        </p:spPr>
        <p:txBody>
          <a:bodyPr anchor="b">
            <a:normAutofit/>
          </a:bodyPr>
          <a:lstStyle>
            <a:lvl1pPr>
              <a:defRPr sz="3200">
                <a:solidFill>
                  <a:srgbClr val="003399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0" name="Subtitle 2"/>
          <p:cNvSpPr>
            <a:spLocks noGrp="1"/>
          </p:cNvSpPr>
          <p:nvPr>
            <p:ph type="subTitle" idx="1"/>
          </p:nvPr>
        </p:nvSpPr>
        <p:spPr>
          <a:xfrm>
            <a:off x="685800" y="2819400"/>
            <a:ext cx="7772400" cy="77046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ctr">
              <a:spcBef>
                <a:spcPts val="0"/>
              </a:spcBef>
              <a:buNone/>
              <a:defRPr sz="2200">
                <a:solidFill>
                  <a:srgbClr val="00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1" name="Text Placeholder 12"/>
          <p:cNvSpPr>
            <a:spLocks noGrp="1"/>
          </p:cNvSpPr>
          <p:nvPr>
            <p:ph type="body" sz="quarter" idx="14"/>
          </p:nvPr>
        </p:nvSpPr>
        <p:spPr>
          <a:xfrm>
            <a:off x="685800" y="4115468"/>
            <a:ext cx="7772400" cy="600458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marL="0" indent="0" algn="ctr">
              <a:spcBef>
                <a:spcPts val="0"/>
              </a:spcBef>
              <a:buNone/>
              <a:defRPr sz="2000" i="1">
                <a:solidFill>
                  <a:srgbClr val="003399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pic>
        <p:nvPicPr>
          <p:cNvPr id="12" name="Picture 17" descr="BMS logo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3202" y="5596465"/>
            <a:ext cx="231775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 Placeholder 13"/>
          <p:cNvSpPr>
            <a:spLocks noGrp="1"/>
          </p:cNvSpPr>
          <p:nvPr>
            <p:ph type="body" sz="quarter" idx="15" hasCustomPrompt="1"/>
          </p:nvPr>
        </p:nvSpPr>
        <p:spPr>
          <a:xfrm>
            <a:off x="6808653" y="6399995"/>
            <a:ext cx="2099036" cy="369332"/>
          </a:xfrm>
        </p:spPr>
        <p:txBody>
          <a:bodyPr wrap="none" lIns="0" tIns="0" rIns="0" bIns="0" anchor="b">
            <a:spAutoFit/>
          </a:bodyPr>
          <a:lstStyle>
            <a:lvl1pPr marL="0" indent="0" algn="r"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US" dirty="0" smtClean="0"/>
              <a:t>Add here - Corresponding author:</a:t>
            </a:r>
          </a:p>
          <a:p>
            <a:pPr lvl="0"/>
            <a:r>
              <a:rPr lang="en-US" dirty="0" smtClean="0"/>
              <a:t>First last (name@email.com) </a:t>
            </a:r>
          </a:p>
        </p:txBody>
      </p:sp>
    </p:spTree>
    <p:extLst>
      <p:ext uri="{BB962C8B-B14F-4D97-AF65-F5344CB8AC3E}">
        <p14:creationId xmlns:p14="http://schemas.microsoft.com/office/powerpoint/2010/main" xmlns="" val="12041702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685800" y="1134545"/>
            <a:ext cx="7772400" cy="1470025"/>
          </a:xfrm>
          <a:noFill/>
        </p:spPr>
        <p:txBody>
          <a:bodyPr anchor="b">
            <a:normAutofit/>
          </a:bodyPr>
          <a:lstStyle>
            <a:lvl1pPr>
              <a:defRPr sz="3200">
                <a:solidFill>
                  <a:srgbClr val="003399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0" name="Subtitle 2"/>
          <p:cNvSpPr>
            <a:spLocks noGrp="1"/>
          </p:cNvSpPr>
          <p:nvPr>
            <p:ph type="subTitle" idx="1"/>
          </p:nvPr>
        </p:nvSpPr>
        <p:spPr>
          <a:xfrm>
            <a:off x="685800" y="2819400"/>
            <a:ext cx="7772400" cy="77046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ctr">
              <a:spcBef>
                <a:spcPts val="0"/>
              </a:spcBef>
              <a:buNone/>
              <a:defRPr sz="2200">
                <a:solidFill>
                  <a:srgbClr val="00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1" name="Text Placeholder 12"/>
          <p:cNvSpPr>
            <a:spLocks noGrp="1"/>
          </p:cNvSpPr>
          <p:nvPr>
            <p:ph type="body" sz="quarter" idx="14"/>
          </p:nvPr>
        </p:nvSpPr>
        <p:spPr>
          <a:xfrm>
            <a:off x="685800" y="4115468"/>
            <a:ext cx="7772400" cy="600458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marL="0" indent="0" algn="ctr">
              <a:spcBef>
                <a:spcPts val="0"/>
              </a:spcBef>
              <a:buNone/>
              <a:defRPr sz="2000" i="1">
                <a:solidFill>
                  <a:srgbClr val="1F497D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pic>
        <p:nvPicPr>
          <p:cNvPr id="12" name="Picture 17" descr="BMS logo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3202" y="5596465"/>
            <a:ext cx="231775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28851553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457200" y="1600200"/>
            <a:ext cx="8229600" cy="4525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94489" y="6515171"/>
            <a:ext cx="367408" cy="276999"/>
          </a:xfrm>
        </p:spPr>
        <p:txBody>
          <a:bodyPr/>
          <a:lstStyle/>
          <a:p>
            <a:fld id="{27E50E6B-74CD-47E4-B85F-439F6C4A1970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203190" y="6573636"/>
            <a:ext cx="1879810" cy="184666"/>
          </a:xfrm>
        </p:spPr>
        <p:txBody>
          <a:bodyPr wrap="none" lIns="0" tIns="0" rIns="0" bIns="0" anchor="b">
            <a:spAutoFit/>
          </a:bodyPr>
          <a:lstStyle>
            <a:lvl1pPr marL="0" indent="0">
              <a:spcBef>
                <a:spcPts val="0"/>
              </a:spcBef>
              <a:buNone/>
              <a:defRPr sz="1200"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18508212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50E6B-74CD-47E4-B85F-439F6C4A1970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6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203190" y="6573636"/>
            <a:ext cx="1879810" cy="184666"/>
          </a:xfrm>
        </p:spPr>
        <p:txBody>
          <a:bodyPr wrap="none" lIns="0" tIns="0" rIns="0" bIns="0" anchor="b">
            <a:spAutoFit/>
          </a:bodyPr>
          <a:lstStyle>
            <a:lvl1pPr marL="0" indent="0">
              <a:spcBef>
                <a:spcPts val="0"/>
              </a:spcBef>
              <a:buNone/>
              <a:defRPr sz="1200"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26519543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457200" y="1600200"/>
            <a:ext cx="8229600" cy="4525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94489" y="6515171"/>
            <a:ext cx="367408" cy="276999"/>
          </a:xfrm>
        </p:spPr>
        <p:txBody>
          <a:bodyPr/>
          <a:lstStyle/>
          <a:p>
            <a:fld id="{27E50E6B-74CD-47E4-B85F-439F6C4A197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203190" y="6573636"/>
            <a:ext cx="1879810" cy="184666"/>
          </a:xfrm>
        </p:spPr>
        <p:txBody>
          <a:bodyPr wrap="none" lIns="0" tIns="0" rIns="0" bIns="0" anchor="b">
            <a:spAutoFit/>
          </a:bodyPr>
          <a:lstStyle>
            <a:lvl1pPr marL="0" indent="0">
              <a:spcBef>
                <a:spcPts val="0"/>
              </a:spcBef>
              <a:buNone/>
              <a:defRPr sz="1200"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13565352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955800"/>
            <a:ext cx="7772400" cy="1476377"/>
          </a:xfrm>
          <a:solidFill>
            <a:srgbClr val="003399"/>
          </a:solidFill>
        </p:spPr>
        <p:txBody>
          <a:bodyPr anchor="ctr">
            <a:normAutofit/>
          </a:bodyPr>
          <a:lstStyle>
            <a:lvl1pPr algn="l">
              <a:defRPr sz="28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3581406"/>
            <a:ext cx="7772400" cy="977900"/>
          </a:xfrm>
          <a:prstGeom prst="rect">
            <a:avLst/>
          </a:prstGeo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1836905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457200" y="1600200"/>
            <a:ext cx="8229600" cy="45252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94489" y="6515171"/>
            <a:ext cx="367408" cy="276999"/>
          </a:xfrm>
        </p:spPr>
        <p:txBody>
          <a:bodyPr/>
          <a:lstStyle/>
          <a:p>
            <a:fld id="{27E50E6B-74CD-47E4-B85F-439F6C4A1970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4" hasCustomPrompt="1"/>
          </p:nvPr>
        </p:nvSpPr>
        <p:spPr>
          <a:xfrm>
            <a:off x="203190" y="6573636"/>
            <a:ext cx="5927585" cy="184666"/>
          </a:xfrm>
        </p:spPr>
        <p:txBody>
          <a:bodyPr wrap="none" lIns="0" tIns="0" rIns="0" bIns="0" anchor="b">
            <a:spAutoFit/>
          </a:bodyPr>
          <a:lstStyle>
            <a:lvl1pPr marL="0" indent="0"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US" dirty="0" smtClean="0"/>
              <a:t>Include footnotes, abbreviations, and references in this text box.  Delete text box if not needed.</a:t>
            </a:r>
          </a:p>
        </p:txBody>
      </p:sp>
      <p:sp>
        <p:nvSpPr>
          <p:cNvPr id="8" name="Text Placeholder 13"/>
          <p:cNvSpPr>
            <a:spLocks noGrp="1"/>
          </p:cNvSpPr>
          <p:nvPr>
            <p:ph type="body" sz="quarter" idx="15" hasCustomPrompt="1"/>
          </p:nvPr>
        </p:nvSpPr>
        <p:spPr>
          <a:xfrm>
            <a:off x="7061782" y="30480"/>
            <a:ext cx="2021258" cy="276999"/>
          </a:xfrm>
          <a:noFill/>
        </p:spPr>
        <p:txBody>
          <a:bodyPr wrap="none" rtlCol="0">
            <a:spAutoFit/>
          </a:bodyPr>
          <a:lstStyle>
            <a:lvl1pPr algn="r">
              <a:defRPr lang="en-US" sz="1200" b="1" i="1" dirty="0" smtClean="0">
                <a:solidFill>
                  <a:schemeClr val="bg1"/>
                </a:solidFill>
              </a:defRPr>
            </a:lvl1pPr>
          </a:lstStyle>
          <a:p>
            <a:pPr marL="0" lvl="0" algn="r"/>
            <a:r>
              <a:rPr lang="en-US" dirty="0" smtClean="0"/>
              <a:t>Summary study details</a:t>
            </a:r>
          </a:p>
        </p:txBody>
      </p:sp>
    </p:spTree>
    <p:extLst>
      <p:ext uri="{BB962C8B-B14F-4D97-AF65-F5344CB8AC3E}">
        <p14:creationId xmlns:p14="http://schemas.microsoft.com/office/powerpoint/2010/main" xmlns="" val="11117088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457200" y="1600200"/>
            <a:ext cx="4046538" cy="4521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10" name="Content Placeholder 8"/>
          <p:cNvSpPr>
            <a:spLocks noGrp="1"/>
          </p:cNvSpPr>
          <p:nvPr>
            <p:ph sz="quarter" idx="14"/>
          </p:nvPr>
        </p:nvSpPr>
        <p:spPr>
          <a:xfrm>
            <a:off x="4640262" y="1600200"/>
            <a:ext cx="4046538" cy="4521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50E6B-74CD-47E4-B85F-439F6C4A1970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12" name="Text Placeholder 13"/>
          <p:cNvSpPr>
            <a:spLocks noGrp="1"/>
          </p:cNvSpPr>
          <p:nvPr>
            <p:ph type="body" sz="quarter" idx="15" hasCustomPrompt="1"/>
          </p:nvPr>
        </p:nvSpPr>
        <p:spPr>
          <a:xfrm>
            <a:off x="203190" y="6573636"/>
            <a:ext cx="5962851" cy="184666"/>
          </a:xfrm>
        </p:spPr>
        <p:txBody>
          <a:bodyPr wrap="none" lIns="0" tIns="0" rIns="0" bIns="0" anchor="b">
            <a:sp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399"/>
              </a:buClr>
              <a:buSzTx/>
              <a:buFont typeface="Arial" pitchFamily="34" charset="0"/>
              <a:buNone/>
              <a:tabLst/>
              <a:defRPr sz="120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399"/>
              </a:buClr>
              <a:buSzTx/>
              <a:buFont typeface="Arial" pitchFamily="34" charset="0"/>
              <a:buNone/>
              <a:tabLst/>
              <a:defRPr/>
            </a:pPr>
            <a:r>
              <a:rPr lang="en-US" dirty="0" smtClean="0"/>
              <a:t>Include footnotes, abbreviations, and references in this text box.  Delete text box if not needed.</a:t>
            </a:r>
          </a:p>
        </p:txBody>
      </p:sp>
      <p:sp>
        <p:nvSpPr>
          <p:cNvPr id="11" name="Text Placeholder 13"/>
          <p:cNvSpPr>
            <a:spLocks noGrp="1"/>
          </p:cNvSpPr>
          <p:nvPr>
            <p:ph type="body" sz="quarter" idx="16" hasCustomPrompt="1"/>
          </p:nvPr>
        </p:nvSpPr>
        <p:spPr>
          <a:xfrm>
            <a:off x="7061782" y="30480"/>
            <a:ext cx="2021258" cy="276999"/>
          </a:xfrm>
          <a:noFill/>
        </p:spPr>
        <p:txBody>
          <a:bodyPr wrap="none" rtlCol="0">
            <a:spAutoFit/>
          </a:bodyPr>
          <a:lstStyle>
            <a:lvl1pPr algn="r">
              <a:defRPr lang="en-US" sz="1200" b="1" i="1" dirty="0" smtClean="0">
                <a:solidFill>
                  <a:schemeClr val="bg1"/>
                </a:solidFill>
              </a:defRPr>
            </a:lvl1pPr>
          </a:lstStyle>
          <a:p>
            <a:pPr marL="0" lvl="0" algn="r"/>
            <a:r>
              <a:rPr lang="en-US" dirty="0" smtClean="0"/>
              <a:t>Summary study details</a:t>
            </a:r>
          </a:p>
        </p:txBody>
      </p:sp>
    </p:spTree>
    <p:extLst>
      <p:ext uri="{BB962C8B-B14F-4D97-AF65-F5344CB8AC3E}">
        <p14:creationId xmlns:p14="http://schemas.microsoft.com/office/powerpoint/2010/main" xmlns="" val="35378452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eft 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457200" y="1600200"/>
            <a:ext cx="4046538" cy="4521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50E6B-74CD-47E4-B85F-439F6C4A1970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6" name="Text Placeholder 13"/>
          <p:cNvSpPr>
            <a:spLocks noGrp="1"/>
          </p:cNvSpPr>
          <p:nvPr>
            <p:ph type="body" sz="quarter" idx="14" hasCustomPrompt="1"/>
          </p:nvPr>
        </p:nvSpPr>
        <p:spPr>
          <a:xfrm>
            <a:off x="203190" y="6573636"/>
            <a:ext cx="5962851" cy="184666"/>
          </a:xfrm>
        </p:spPr>
        <p:txBody>
          <a:bodyPr wrap="none" lIns="0" tIns="0" rIns="0" bIns="0" anchor="b">
            <a:sp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399"/>
              </a:buClr>
              <a:buSzTx/>
              <a:buFont typeface="Arial" pitchFamily="34" charset="0"/>
              <a:buNone/>
              <a:tabLst/>
              <a:defRPr sz="120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399"/>
              </a:buClr>
              <a:buSzTx/>
              <a:buFont typeface="Arial" pitchFamily="34" charset="0"/>
              <a:buNone/>
              <a:tabLst/>
              <a:defRPr/>
            </a:pPr>
            <a:r>
              <a:rPr lang="en-US" dirty="0" smtClean="0"/>
              <a:t>Include footnotes, abbreviations, and references in this text box.  Delete text box if not needed.</a:t>
            </a:r>
          </a:p>
        </p:txBody>
      </p:sp>
      <p:sp>
        <p:nvSpPr>
          <p:cNvPr id="10" name="Text Placeholder 13"/>
          <p:cNvSpPr>
            <a:spLocks noGrp="1"/>
          </p:cNvSpPr>
          <p:nvPr>
            <p:ph type="body" sz="quarter" idx="15" hasCustomPrompt="1"/>
          </p:nvPr>
        </p:nvSpPr>
        <p:spPr>
          <a:xfrm>
            <a:off x="7061782" y="30480"/>
            <a:ext cx="2021258" cy="276999"/>
          </a:xfrm>
          <a:noFill/>
        </p:spPr>
        <p:txBody>
          <a:bodyPr wrap="none" rtlCol="0">
            <a:spAutoFit/>
          </a:bodyPr>
          <a:lstStyle>
            <a:lvl1pPr algn="r">
              <a:defRPr lang="en-US" sz="1200" b="1" i="1" dirty="0" smtClean="0">
                <a:solidFill>
                  <a:schemeClr val="bg1"/>
                </a:solidFill>
              </a:defRPr>
            </a:lvl1pPr>
          </a:lstStyle>
          <a:p>
            <a:pPr marL="0" lvl="0" algn="r"/>
            <a:r>
              <a:rPr lang="en-US" dirty="0" smtClean="0"/>
              <a:t>Summary study details</a:t>
            </a:r>
          </a:p>
        </p:txBody>
      </p:sp>
    </p:spTree>
    <p:extLst>
      <p:ext uri="{BB962C8B-B14F-4D97-AF65-F5344CB8AC3E}">
        <p14:creationId xmlns:p14="http://schemas.microsoft.com/office/powerpoint/2010/main" xmlns="" val="20912614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ight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8"/>
          <p:cNvSpPr>
            <a:spLocks noGrp="1"/>
          </p:cNvSpPr>
          <p:nvPr>
            <p:ph sz="quarter" idx="14"/>
          </p:nvPr>
        </p:nvSpPr>
        <p:spPr>
          <a:xfrm>
            <a:off x="4640262" y="1600200"/>
            <a:ext cx="4046538" cy="4521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50E6B-74CD-47E4-B85F-439F6C4A1970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6" name="Text Placeholder 13"/>
          <p:cNvSpPr>
            <a:spLocks noGrp="1"/>
          </p:cNvSpPr>
          <p:nvPr>
            <p:ph type="body" sz="quarter" idx="15" hasCustomPrompt="1"/>
          </p:nvPr>
        </p:nvSpPr>
        <p:spPr>
          <a:xfrm>
            <a:off x="203190" y="6573636"/>
            <a:ext cx="5962851" cy="184666"/>
          </a:xfrm>
        </p:spPr>
        <p:txBody>
          <a:bodyPr wrap="none" lIns="0" tIns="0" rIns="0" bIns="0" anchor="b">
            <a:sp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399"/>
              </a:buClr>
              <a:buSzTx/>
              <a:buFont typeface="Arial" pitchFamily="34" charset="0"/>
              <a:buNone/>
              <a:tabLst/>
              <a:defRPr sz="120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399"/>
              </a:buClr>
              <a:buSzTx/>
              <a:buFont typeface="Arial" pitchFamily="34" charset="0"/>
              <a:buNone/>
              <a:tabLst/>
              <a:defRPr/>
            </a:pPr>
            <a:r>
              <a:rPr lang="en-US" dirty="0" smtClean="0"/>
              <a:t>Include footnotes, abbreviations, and references in this text box.  Delete text box if not needed.</a:t>
            </a:r>
          </a:p>
        </p:txBody>
      </p:sp>
      <p:sp>
        <p:nvSpPr>
          <p:cNvPr id="9" name="Text Placeholder 13"/>
          <p:cNvSpPr>
            <a:spLocks noGrp="1"/>
          </p:cNvSpPr>
          <p:nvPr>
            <p:ph type="body" sz="quarter" idx="16" hasCustomPrompt="1"/>
          </p:nvPr>
        </p:nvSpPr>
        <p:spPr>
          <a:xfrm>
            <a:off x="7061782" y="30480"/>
            <a:ext cx="2021258" cy="276999"/>
          </a:xfrm>
          <a:noFill/>
        </p:spPr>
        <p:txBody>
          <a:bodyPr wrap="none" rtlCol="0">
            <a:spAutoFit/>
          </a:bodyPr>
          <a:lstStyle>
            <a:lvl1pPr algn="r">
              <a:defRPr lang="en-US" sz="1200" b="1" i="1" dirty="0" smtClean="0">
                <a:solidFill>
                  <a:schemeClr val="bg1"/>
                </a:solidFill>
              </a:defRPr>
            </a:lvl1pPr>
          </a:lstStyle>
          <a:p>
            <a:pPr marL="0" lvl="0" algn="r"/>
            <a:r>
              <a:rPr lang="en-US" dirty="0" smtClean="0"/>
              <a:t>Summary study details</a:t>
            </a:r>
          </a:p>
        </p:txBody>
      </p:sp>
    </p:spTree>
    <p:extLst>
      <p:ext uri="{BB962C8B-B14F-4D97-AF65-F5344CB8AC3E}">
        <p14:creationId xmlns:p14="http://schemas.microsoft.com/office/powerpoint/2010/main" xmlns="" val="5517293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457200" y="1600200"/>
            <a:ext cx="8255000" cy="226423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10" name="Content Placeholder 8"/>
          <p:cNvSpPr>
            <a:spLocks noGrp="1"/>
          </p:cNvSpPr>
          <p:nvPr>
            <p:ph sz="quarter" idx="14"/>
          </p:nvPr>
        </p:nvSpPr>
        <p:spPr>
          <a:xfrm>
            <a:off x="461963" y="4005944"/>
            <a:ext cx="8224837" cy="211545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50E6B-74CD-47E4-B85F-439F6C4A1970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12" name="Text Placeholder 13"/>
          <p:cNvSpPr>
            <a:spLocks noGrp="1"/>
          </p:cNvSpPr>
          <p:nvPr>
            <p:ph type="body" sz="quarter" idx="15" hasCustomPrompt="1"/>
          </p:nvPr>
        </p:nvSpPr>
        <p:spPr>
          <a:xfrm>
            <a:off x="203190" y="6573636"/>
            <a:ext cx="5962851" cy="184666"/>
          </a:xfrm>
        </p:spPr>
        <p:txBody>
          <a:bodyPr wrap="none" lIns="0" tIns="0" rIns="0" bIns="0" anchor="b">
            <a:sp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399"/>
              </a:buClr>
              <a:buSzTx/>
              <a:buFont typeface="Arial" pitchFamily="34" charset="0"/>
              <a:buNone/>
              <a:tabLst/>
              <a:defRPr sz="120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399"/>
              </a:buClr>
              <a:buSzTx/>
              <a:buFont typeface="Arial" pitchFamily="34" charset="0"/>
              <a:buNone/>
              <a:tabLst/>
              <a:defRPr/>
            </a:pPr>
            <a:r>
              <a:rPr lang="en-US" dirty="0" smtClean="0"/>
              <a:t>Include footnotes, abbreviations, and references in this text box.  Delete text box if not needed.</a:t>
            </a:r>
          </a:p>
        </p:txBody>
      </p:sp>
      <p:sp>
        <p:nvSpPr>
          <p:cNvPr id="11" name="Text Placeholder 13"/>
          <p:cNvSpPr>
            <a:spLocks noGrp="1"/>
          </p:cNvSpPr>
          <p:nvPr>
            <p:ph type="body" sz="quarter" idx="16" hasCustomPrompt="1"/>
          </p:nvPr>
        </p:nvSpPr>
        <p:spPr>
          <a:xfrm>
            <a:off x="7061782" y="30480"/>
            <a:ext cx="2021258" cy="276999"/>
          </a:xfrm>
          <a:noFill/>
        </p:spPr>
        <p:txBody>
          <a:bodyPr wrap="none" rtlCol="0">
            <a:spAutoFit/>
          </a:bodyPr>
          <a:lstStyle>
            <a:lvl1pPr algn="r">
              <a:defRPr lang="en-US" sz="1200" b="1" i="1" dirty="0" smtClean="0">
                <a:solidFill>
                  <a:schemeClr val="bg1"/>
                </a:solidFill>
              </a:defRPr>
            </a:lvl1pPr>
          </a:lstStyle>
          <a:p>
            <a:pPr marL="0" lvl="0" algn="r"/>
            <a:r>
              <a:rPr lang="en-US" dirty="0" smtClean="0"/>
              <a:t>Summary study details</a:t>
            </a:r>
          </a:p>
        </p:txBody>
      </p:sp>
    </p:spTree>
    <p:extLst>
      <p:ext uri="{BB962C8B-B14F-4D97-AF65-F5344CB8AC3E}">
        <p14:creationId xmlns:p14="http://schemas.microsoft.com/office/powerpoint/2010/main" xmlns="" val="41573220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50E6B-74CD-47E4-B85F-439F6C4A1970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6" name="Text Placeholder 13"/>
          <p:cNvSpPr>
            <a:spLocks noGrp="1"/>
          </p:cNvSpPr>
          <p:nvPr>
            <p:ph type="body" sz="quarter" idx="14" hasCustomPrompt="1"/>
          </p:nvPr>
        </p:nvSpPr>
        <p:spPr>
          <a:xfrm>
            <a:off x="203190" y="6573636"/>
            <a:ext cx="5962851" cy="184666"/>
          </a:xfrm>
        </p:spPr>
        <p:txBody>
          <a:bodyPr wrap="none" lIns="0" tIns="0" rIns="0" bIns="0" anchor="b">
            <a:sp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399"/>
              </a:buClr>
              <a:buSzTx/>
              <a:buFont typeface="Arial" pitchFamily="34" charset="0"/>
              <a:buNone/>
              <a:tabLst/>
              <a:defRPr sz="120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399"/>
              </a:buClr>
              <a:buSzTx/>
              <a:buFont typeface="Arial" pitchFamily="34" charset="0"/>
              <a:buNone/>
              <a:tabLst/>
              <a:defRPr/>
            </a:pPr>
            <a:r>
              <a:rPr lang="en-US" dirty="0" smtClean="0"/>
              <a:t>Include footnotes, abbreviations, and references in this text box.  Delete text box if not needed.</a:t>
            </a:r>
          </a:p>
        </p:txBody>
      </p:sp>
      <p:sp>
        <p:nvSpPr>
          <p:cNvPr id="8" name="Text Placeholder 13"/>
          <p:cNvSpPr>
            <a:spLocks noGrp="1"/>
          </p:cNvSpPr>
          <p:nvPr>
            <p:ph type="body" sz="quarter" idx="15" hasCustomPrompt="1"/>
          </p:nvPr>
        </p:nvSpPr>
        <p:spPr>
          <a:xfrm>
            <a:off x="7061782" y="30480"/>
            <a:ext cx="2021258" cy="276999"/>
          </a:xfrm>
          <a:noFill/>
        </p:spPr>
        <p:txBody>
          <a:bodyPr wrap="none" rtlCol="0">
            <a:spAutoFit/>
          </a:bodyPr>
          <a:lstStyle>
            <a:lvl1pPr algn="r">
              <a:defRPr lang="en-US" sz="1200" b="1" i="1" dirty="0" smtClean="0">
                <a:solidFill>
                  <a:schemeClr val="bg1"/>
                </a:solidFill>
              </a:defRPr>
            </a:lvl1pPr>
          </a:lstStyle>
          <a:p>
            <a:pPr marL="0" lvl="0" algn="r"/>
            <a:r>
              <a:rPr lang="en-US" dirty="0" smtClean="0"/>
              <a:t>Summary study details</a:t>
            </a:r>
          </a:p>
        </p:txBody>
      </p:sp>
    </p:spTree>
    <p:extLst>
      <p:ext uri="{BB962C8B-B14F-4D97-AF65-F5344CB8AC3E}">
        <p14:creationId xmlns:p14="http://schemas.microsoft.com/office/powerpoint/2010/main" xmlns="" val="35489673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50E6B-74CD-47E4-B85F-439F6C4A1970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5" name="Text Placeholder 13"/>
          <p:cNvSpPr>
            <a:spLocks noGrp="1"/>
          </p:cNvSpPr>
          <p:nvPr>
            <p:ph type="body" sz="quarter" idx="14" hasCustomPrompt="1"/>
          </p:nvPr>
        </p:nvSpPr>
        <p:spPr>
          <a:xfrm>
            <a:off x="203190" y="6573636"/>
            <a:ext cx="5962851" cy="184666"/>
          </a:xfrm>
        </p:spPr>
        <p:txBody>
          <a:bodyPr wrap="none" lIns="0" tIns="0" rIns="0" bIns="0" anchor="b">
            <a:spAutoFit/>
          </a:bodyPr>
          <a:lstStyle>
            <a:lvl1pPr marL="0" indent="0">
              <a:spcBef>
                <a:spcPts val="0"/>
              </a:spcBef>
              <a:buNone/>
              <a:defRPr sz="1200"/>
            </a:lvl1pPr>
          </a:lstStyle>
          <a:p>
            <a:pPr lvl="0"/>
            <a:r>
              <a:rPr lang="en-US" dirty="0" smtClean="0"/>
              <a:t>Include footnotes, abbreviations, and references in this text box.  Delete text box if not needed.</a:t>
            </a:r>
          </a:p>
        </p:txBody>
      </p:sp>
    </p:spTree>
    <p:extLst>
      <p:ext uri="{BB962C8B-B14F-4D97-AF65-F5344CB8AC3E}">
        <p14:creationId xmlns:p14="http://schemas.microsoft.com/office/powerpoint/2010/main" xmlns="" val="39712764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52000"/>
          </a:xfrm>
          <a:prstGeom prst="rect">
            <a:avLst/>
          </a:prstGeom>
          <a:solidFill>
            <a:srgbClr val="003399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94489" y="6515171"/>
            <a:ext cx="367408" cy="276999"/>
          </a:xfrm>
          <a:prstGeom prst="rect">
            <a:avLst/>
          </a:prstGeom>
        </p:spPr>
        <p:txBody>
          <a:bodyPr vert="horz" wrap="none" lIns="91440" tIns="45720" rIns="91440" bIns="45720" rtlCol="0" anchor="ctr">
            <a:sp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E50E6B-74CD-47E4-B85F-439F6C4A1970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2998748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52" r:id="rId4"/>
    <p:sldLayoutId id="2147483657" r:id="rId5"/>
    <p:sldLayoutId id="2147483656" r:id="rId6"/>
    <p:sldLayoutId id="2147483658" r:id="rId7"/>
    <p:sldLayoutId id="2147483654" r:id="rId8"/>
    <p:sldLayoutId id="2147483655" r:id="rId9"/>
    <p:sldLayoutId id="2147483659" r:id="rId10"/>
    <p:sldLayoutId id="2147483661" r:id="rId11"/>
    <p:sldLayoutId id="2147483664" r:id="rId12"/>
    <p:sldLayoutId id="2147483665" r:id="rId1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32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003399"/>
        </a:buClr>
        <a:buFont typeface="Arial" pitchFamily="34" charset="0"/>
        <a:buChar char="■"/>
        <a:defRPr sz="2000" kern="1200">
          <a:solidFill>
            <a:srgbClr val="000000"/>
          </a:solidFill>
          <a:latin typeface="+mn-lt"/>
          <a:ea typeface="+mn-ea"/>
          <a:cs typeface="+mn-cs"/>
        </a:defRPr>
      </a:lvl1pPr>
      <a:lvl2pPr marL="627063" indent="-271463" algn="l" defTabSz="914400" rtl="0" eaLnBrk="1" latinLnBrk="0" hangingPunct="1">
        <a:spcBef>
          <a:spcPct val="20000"/>
        </a:spcBef>
        <a:buClr>
          <a:srgbClr val="003399"/>
        </a:buClr>
        <a:buFont typeface="Arial" pitchFamily="34" charset="0"/>
        <a:buChar char="–"/>
        <a:tabLst/>
        <a:defRPr sz="1800" kern="1200">
          <a:solidFill>
            <a:srgbClr val="000000"/>
          </a:solidFill>
          <a:latin typeface="+mn-lt"/>
          <a:ea typeface="+mn-ea"/>
          <a:cs typeface="+mn-cs"/>
        </a:defRPr>
      </a:lvl2pPr>
      <a:lvl3pPr marL="896938" indent="-269875" algn="l" defTabSz="914400" rtl="0" eaLnBrk="1" latinLnBrk="0" hangingPunct="1">
        <a:spcBef>
          <a:spcPct val="20000"/>
        </a:spcBef>
        <a:buClr>
          <a:srgbClr val="003399"/>
        </a:buClr>
        <a:buFont typeface="Arial" pitchFamily="34" charset="0"/>
        <a:buChar char="■"/>
        <a:defRPr sz="1600" kern="1200">
          <a:solidFill>
            <a:srgbClr val="000000"/>
          </a:solidFill>
          <a:latin typeface="+mn-lt"/>
          <a:ea typeface="+mn-ea"/>
          <a:cs typeface="+mn-cs"/>
        </a:defRPr>
      </a:lvl3pPr>
      <a:lvl4pPr marL="1168400" indent="-271463" algn="l" defTabSz="914400" rtl="0" eaLnBrk="1" latinLnBrk="0" hangingPunct="1">
        <a:spcBef>
          <a:spcPct val="20000"/>
        </a:spcBef>
        <a:buClr>
          <a:srgbClr val="003399"/>
        </a:buClr>
        <a:buFont typeface="Arial" pitchFamily="34" charset="0"/>
        <a:buChar char="–"/>
        <a:defRPr sz="1400" kern="1200">
          <a:solidFill>
            <a:srgbClr val="000000"/>
          </a:solidFill>
          <a:latin typeface="+mn-lt"/>
          <a:ea typeface="+mn-ea"/>
          <a:cs typeface="+mn-cs"/>
        </a:defRPr>
      </a:lvl4pPr>
      <a:lvl5pPr marL="1439863" indent="-271463" algn="l" defTabSz="914400" rtl="0" eaLnBrk="1" latinLnBrk="0" hangingPunct="1">
        <a:spcBef>
          <a:spcPct val="20000"/>
        </a:spcBef>
        <a:buClr>
          <a:srgbClr val="003399"/>
        </a:buClr>
        <a:buFont typeface="Arial" pitchFamily="34" charset="0"/>
        <a:buChar char="■"/>
        <a:defRPr sz="14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cvguidelines.org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5164" y="533400"/>
            <a:ext cx="8280000" cy="1703780"/>
          </a:xfrm>
        </p:spPr>
        <p:txBody>
          <a:bodyPr>
            <a:noAutofit/>
          </a:bodyPr>
          <a:lstStyle/>
          <a:p>
            <a:r>
              <a:rPr lang="en-US" sz="2800" dirty="0" smtClean="0"/>
              <a:t>Daclatasvir Plus Sofosbuvir With or Without Ribavirin in Patients With HCV Genotype 3 Infection: </a:t>
            </a:r>
            <a:br>
              <a:rPr lang="en-US" sz="2800" dirty="0" smtClean="0"/>
            </a:br>
            <a:r>
              <a:rPr lang="en-US" sz="2800" dirty="0" smtClean="0"/>
              <a:t>Interim Analysis of a French Multicenter Compassionate Use Program</a:t>
            </a:r>
            <a:endParaRPr lang="en-US" sz="2800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415164" y="2356758"/>
            <a:ext cx="8280000" cy="2881992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20000"/>
              </a:lnSpc>
            </a:pPr>
            <a:r>
              <a:rPr lang="en-US" sz="6400" dirty="0" smtClean="0"/>
              <a:t>Christophe Hézode,</a:t>
            </a:r>
            <a:r>
              <a:rPr lang="en-US" sz="6400" baseline="30000" dirty="0" smtClean="0"/>
              <a:t>1</a:t>
            </a:r>
            <a:r>
              <a:rPr lang="en-US" sz="6400" dirty="0" smtClean="0"/>
              <a:t> Victor De Ledinghen,</a:t>
            </a:r>
            <a:r>
              <a:rPr lang="en-US" sz="6400" baseline="30000" dirty="0" smtClean="0"/>
              <a:t>2</a:t>
            </a:r>
            <a:r>
              <a:rPr lang="en-US" sz="6400" dirty="0" smtClean="0"/>
              <a:t> Helene Fontaine,</a:t>
            </a:r>
            <a:r>
              <a:rPr lang="en-US" sz="6400" baseline="30000" dirty="0" smtClean="0"/>
              <a:t>3</a:t>
            </a:r>
            <a:r>
              <a:rPr lang="en-US" sz="6400" dirty="0" smtClean="0"/>
              <a:t> Fabien Zoulim,</a:t>
            </a:r>
            <a:r>
              <a:rPr lang="en-US" sz="6400" baseline="30000" dirty="0" smtClean="0"/>
              <a:t>4</a:t>
            </a:r>
            <a:r>
              <a:rPr lang="en-US" sz="6400" dirty="0" smtClean="0"/>
              <a:t> Pascal Lebray,</a:t>
            </a:r>
            <a:r>
              <a:rPr lang="en-US" sz="6400" baseline="30000" dirty="0" smtClean="0"/>
              <a:t>5</a:t>
            </a:r>
            <a:r>
              <a:rPr lang="en-US" sz="6400" dirty="0" smtClean="0"/>
              <a:t> Nathalie Boyer,</a:t>
            </a:r>
            <a:r>
              <a:rPr lang="en-US" sz="6400" baseline="30000" dirty="0" smtClean="0"/>
              <a:t>6</a:t>
            </a:r>
            <a:r>
              <a:rPr lang="en-US" sz="6400" dirty="0" smtClean="0"/>
              <a:t> Dominique Larrey,</a:t>
            </a:r>
            <a:r>
              <a:rPr lang="en-US" sz="6400" baseline="30000" dirty="0" smtClean="0"/>
              <a:t>7</a:t>
            </a:r>
            <a:r>
              <a:rPr lang="en-US" sz="6400" dirty="0" smtClean="0"/>
              <a:t> Christine Silvain,</a:t>
            </a:r>
            <a:r>
              <a:rPr lang="en-US" sz="6400" baseline="30000" dirty="0" smtClean="0"/>
              <a:t>8</a:t>
            </a:r>
            <a:r>
              <a:rPr lang="en-US" sz="6400" dirty="0" smtClean="0"/>
              <a:t> Danielle Botta-Fridlund,</a:t>
            </a:r>
            <a:r>
              <a:rPr lang="en-US" sz="6400" baseline="30000" dirty="0" smtClean="0"/>
              <a:t>9</a:t>
            </a:r>
            <a:r>
              <a:rPr lang="en-US" sz="6400" dirty="0" smtClean="0"/>
              <a:t> Vincent Leroy,</a:t>
            </a:r>
            <a:r>
              <a:rPr lang="en-US" sz="6400" baseline="30000" dirty="0" smtClean="0"/>
              <a:t>10</a:t>
            </a:r>
            <a:r>
              <a:rPr lang="en-US" sz="6400" dirty="0" smtClean="0"/>
              <a:t> </a:t>
            </a:r>
          </a:p>
          <a:p>
            <a:pPr>
              <a:lnSpc>
                <a:spcPct val="120000"/>
              </a:lnSpc>
            </a:pPr>
            <a:r>
              <a:rPr lang="en-US" sz="6400" dirty="0" smtClean="0"/>
              <a:t>Marc Bourliere,</a:t>
            </a:r>
            <a:r>
              <a:rPr lang="en-US" sz="6400" baseline="30000" dirty="0" smtClean="0"/>
              <a:t>11</a:t>
            </a:r>
            <a:r>
              <a:rPr lang="en-US" sz="6400" dirty="0" smtClean="0"/>
              <a:t> Louis d’Alteroche,</a:t>
            </a:r>
            <a:r>
              <a:rPr lang="en-US" sz="6400" baseline="30000" dirty="0" smtClean="0"/>
              <a:t>12</a:t>
            </a:r>
            <a:r>
              <a:rPr lang="en-US" sz="6400" dirty="0" smtClean="0"/>
              <a:t> Isabelle Hubert-Fouchard,</a:t>
            </a:r>
            <a:r>
              <a:rPr lang="en-US" sz="6400" baseline="30000" dirty="0" smtClean="0"/>
              <a:t>13</a:t>
            </a:r>
            <a:r>
              <a:rPr lang="en-US" sz="6400" dirty="0" smtClean="0"/>
              <a:t> Dominique Guyader,</a:t>
            </a:r>
            <a:r>
              <a:rPr lang="en-US" sz="6400" baseline="30000" dirty="0" smtClean="0"/>
              <a:t>14</a:t>
            </a:r>
            <a:r>
              <a:rPr lang="en-US" sz="6400" dirty="0" smtClean="0"/>
              <a:t> </a:t>
            </a:r>
          </a:p>
          <a:p>
            <a:pPr>
              <a:lnSpc>
                <a:spcPct val="120000"/>
              </a:lnSpc>
            </a:pPr>
            <a:r>
              <a:rPr lang="en-US" sz="6400" dirty="0" smtClean="0"/>
              <a:t>Isabelle Rosa,</a:t>
            </a:r>
            <a:r>
              <a:rPr lang="en-US" sz="6400" baseline="30000" dirty="0" smtClean="0"/>
              <a:t>15</a:t>
            </a:r>
            <a:r>
              <a:rPr lang="en-US" sz="6400" dirty="0" smtClean="0"/>
              <a:t> Eric Nguyen-Khac,</a:t>
            </a:r>
            <a:r>
              <a:rPr lang="en-US" sz="6400" baseline="30000" dirty="0" smtClean="0"/>
              <a:t>16</a:t>
            </a:r>
            <a:r>
              <a:rPr lang="en-US" sz="6400" dirty="0" smtClean="0"/>
              <a:t> Vincent Di Martino,</a:t>
            </a:r>
            <a:r>
              <a:rPr lang="en-US" sz="6400" baseline="30000" dirty="0" smtClean="0"/>
              <a:t>17</a:t>
            </a:r>
            <a:r>
              <a:rPr lang="en-US" sz="6400" dirty="0" smtClean="0"/>
              <a:t> Larysa Fedchuk,</a:t>
            </a:r>
            <a:r>
              <a:rPr lang="en-US" sz="6400" baseline="30000" dirty="0" smtClean="0"/>
              <a:t>18</a:t>
            </a:r>
            <a:r>
              <a:rPr lang="en-US" sz="6400" dirty="0" smtClean="0"/>
              <a:t> Raoudha Akremi,</a:t>
            </a:r>
            <a:r>
              <a:rPr lang="en-US" sz="6400" baseline="30000" dirty="0" smtClean="0"/>
              <a:t>18</a:t>
            </a:r>
            <a:r>
              <a:rPr lang="en-US" sz="6400" dirty="0" smtClean="0"/>
              <a:t> </a:t>
            </a:r>
          </a:p>
          <a:p>
            <a:pPr>
              <a:lnSpc>
                <a:spcPct val="120000"/>
              </a:lnSpc>
            </a:pPr>
            <a:r>
              <a:rPr lang="en-US" sz="6400" dirty="0" smtClean="0"/>
              <a:t>Yacia Bennai,</a:t>
            </a:r>
            <a:r>
              <a:rPr lang="en-US" sz="6400" baseline="30000" dirty="0" smtClean="0"/>
              <a:t>18</a:t>
            </a:r>
            <a:r>
              <a:rPr lang="en-US" sz="6400" dirty="0" smtClean="0"/>
              <a:t> Jean-Pierre Bronowicki,</a:t>
            </a:r>
            <a:r>
              <a:rPr lang="en-US" sz="6400" baseline="30000" dirty="0" smtClean="0"/>
              <a:t>19</a:t>
            </a:r>
            <a:r>
              <a:rPr lang="en-US" sz="6400" dirty="0" smtClean="0"/>
              <a:t> on behalf of Bristol-Myers Squibb</a:t>
            </a:r>
          </a:p>
          <a:p>
            <a:pPr>
              <a:lnSpc>
                <a:spcPct val="120000"/>
              </a:lnSpc>
            </a:pPr>
            <a:endParaRPr lang="en-US" sz="3800" dirty="0" smtClean="0"/>
          </a:p>
          <a:p>
            <a:pPr>
              <a:lnSpc>
                <a:spcPct val="120000"/>
              </a:lnSpc>
            </a:pPr>
            <a:endParaRPr lang="en-US" sz="3600" baseline="30000" dirty="0" smtClean="0"/>
          </a:p>
          <a:p>
            <a:pPr>
              <a:lnSpc>
                <a:spcPct val="120000"/>
              </a:lnSpc>
            </a:pPr>
            <a:r>
              <a:rPr lang="en-US" sz="4000" baseline="30000" dirty="0" smtClean="0"/>
              <a:t>1</a:t>
            </a:r>
            <a:r>
              <a:rPr lang="en-US" sz="4000" dirty="0" smtClean="0"/>
              <a:t>Hépato-gastro-entérologie, CHU Henri-Mondor, Créteil; </a:t>
            </a:r>
            <a:r>
              <a:rPr lang="en-US" sz="4000" baseline="30000" dirty="0" smtClean="0"/>
              <a:t>2</a:t>
            </a:r>
            <a:r>
              <a:rPr lang="en-US" sz="4000" dirty="0" smtClean="0"/>
              <a:t>Centre d’Investigation de la Fibrose hépatique, Hôpital Haut-Lévêque, </a:t>
            </a:r>
            <a:br>
              <a:rPr lang="en-US" sz="4000" dirty="0" smtClean="0"/>
            </a:br>
            <a:r>
              <a:rPr lang="en-US" sz="4000" dirty="0" smtClean="0"/>
              <a:t>Centre Hospitalo-Universitaire de Bordeaux, Pessac; </a:t>
            </a:r>
            <a:r>
              <a:rPr lang="en-US" sz="4000" baseline="30000" dirty="0" smtClean="0"/>
              <a:t>3</a:t>
            </a:r>
            <a:r>
              <a:rPr lang="en-US" sz="4000" dirty="0" smtClean="0"/>
              <a:t>Hôpital Cochin, AP-HP, Université Paris-René Descartes, Paris; </a:t>
            </a:r>
            <a:r>
              <a:rPr lang="en-US" sz="4000" baseline="30000" dirty="0" smtClean="0"/>
              <a:t>4</a:t>
            </a:r>
            <a:r>
              <a:rPr lang="en-US" sz="4000" dirty="0" smtClean="0"/>
              <a:t>Hôpital de la Croix-Rousse, </a:t>
            </a:r>
            <a:br>
              <a:rPr lang="en-US" sz="4000" dirty="0" smtClean="0"/>
            </a:br>
            <a:r>
              <a:rPr lang="en-US" sz="4000" dirty="0" smtClean="0"/>
              <a:t>Hospices Civils de Lyon, Lyon; </a:t>
            </a:r>
            <a:r>
              <a:rPr lang="en-US" sz="4000" baseline="30000" dirty="0" smtClean="0"/>
              <a:t>5</a:t>
            </a:r>
            <a:r>
              <a:rPr lang="en-US" sz="4000" dirty="0" smtClean="0"/>
              <a:t>Service d’Hépatogastroentérologie, Hôpital Pitié Salpêtrière, Paris; </a:t>
            </a:r>
            <a:r>
              <a:rPr lang="en-US" sz="4000" baseline="30000" dirty="0" smtClean="0"/>
              <a:t>6</a:t>
            </a:r>
            <a:r>
              <a:rPr lang="en-US" sz="4000" dirty="0" smtClean="0"/>
              <a:t>AP-HP, Hôpital Beaujon, Service d’Hépatologie, Clichy; </a:t>
            </a:r>
            <a:r>
              <a:rPr lang="en-US" sz="4000" baseline="30000" dirty="0" smtClean="0"/>
              <a:t>7</a:t>
            </a:r>
            <a:r>
              <a:rPr lang="en-US" sz="4000" dirty="0" smtClean="0"/>
              <a:t>Hépato-gastroentérologie, CHU de Montpellier, Hôpital Saint-Éloi, Montpellier; </a:t>
            </a:r>
            <a:r>
              <a:rPr lang="en-US" sz="4000" baseline="30000" dirty="0" smtClean="0"/>
              <a:t>8</a:t>
            </a:r>
            <a:r>
              <a:rPr lang="en-US" sz="4000" dirty="0" smtClean="0"/>
              <a:t>Service d’hépato-gastroentérologie et d’assistance nutritive, </a:t>
            </a:r>
            <a:br>
              <a:rPr lang="en-US" sz="4000" dirty="0" smtClean="0"/>
            </a:br>
            <a:r>
              <a:rPr lang="en-US" sz="4000" dirty="0" smtClean="0"/>
              <a:t>laboratoire inflammation tissus epithéliaux et cytokines EA 4331, CHU Poitiers, Poitiers; </a:t>
            </a:r>
            <a:r>
              <a:rPr lang="en-US" sz="4000" baseline="30000" dirty="0" smtClean="0"/>
              <a:t>9</a:t>
            </a:r>
            <a:r>
              <a:rPr lang="en-US" sz="4000" dirty="0" smtClean="0"/>
              <a:t>Hôpital de la Conception, Marseille; </a:t>
            </a:r>
            <a:br>
              <a:rPr lang="en-US" sz="4000" dirty="0" smtClean="0"/>
            </a:br>
            <a:r>
              <a:rPr lang="en-US" sz="4000" baseline="30000" dirty="0" smtClean="0"/>
              <a:t>10</a:t>
            </a:r>
            <a:r>
              <a:rPr lang="en-US" sz="4000" dirty="0" smtClean="0"/>
              <a:t>CHU de Grenoble, Clinique universitaire d’hépato-gastroentérologie, Grenoble; </a:t>
            </a:r>
            <a:r>
              <a:rPr lang="en-US" sz="4000" baseline="30000" dirty="0" smtClean="0"/>
              <a:t>11</a:t>
            </a:r>
            <a:r>
              <a:rPr lang="en-US" sz="4000" dirty="0" smtClean="0"/>
              <a:t>Hôpital Saint-Joseph, Marseille; </a:t>
            </a:r>
            <a:r>
              <a:rPr lang="en-US" sz="4000" baseline="30000" dirty="0" smtClean="0"/>
              <a:t>12</a:t>
            </a:r>
            <a:r>
              <a:rPr lang="en-US" sz="4000" dirty="0" smtClean="0"/>
              <a:t>CHU Trousseau, Tours; </a:t>
            </a:r>
            <a:br>
              <a:rPr lang="en-US" sz="4000" dirty="0" smtClean="0"/>
            </a:br>
            <a:r>
              <a:rPr lang="en-US" sz="4000" baseline="30000" dirty="0" smtClean="0"/>
              <a:t>13</a:t>
            </a:r>
            <a:r>
              <a:rPr lang="en-US" sz="4000" dirty="0" smtClean="0"/>
              <a:t>Service d’Hépato-Gastroentérologie, CHU Angers, Angers; </a:t>
            </a:r>
            <a:r>
              <a:rPr lang="en-US" sz="4000" baseline="30000" dirty="0" smtClean="0"/>
              <a:t>14</a:t>
            </a:r>
            <a:r>
              <a:rPr lang="en-US" sz="4000" dirty="0" smtClean="0"/>
              <a:t>Service des Maladies du Foie, CHU Rennes, Rennes; </a:t>
            </a:r>
            <a:br>
              <a:rPr lang="en-US" sz="4000" dirty="0" smtClean="0"/>
            </a:br>
            <a:r>
              <a:rPr lang="en-US" sz="4000" baseline="30000" dirty="0" smtClean="0"/>
              <a:t>15</a:t>
            </a:r>
            <a:r>
              <a:rPr lang="en-US" sz="4000" dirty="0" smtClean="0"/>
              <a:t>Centre Hospitalier Intercommunal, Créteil; </a:t>
            </a:r>
            <a:r>
              <a:rPr lang="en-US" sz="4000" baseline="30000" dirty="0" smtClean="0"/>
              <a:t>16</a:t>
            </a:r>
            <a:r>
              <a:rPr lang="en-US" sz="4000" dirty="0" smtClean="0"/>
              <a:t>Service d’Hépato-gastroentérologie, CHU Amiens Nord, Amiens; </a:t>
            </a:r>
            <a:br>
              <a:rPr lang="en-US" sz="4000" dirty="0" smtClean="0"/>
            </a:br>
            <a:r>
              <a:rPr lang="en-US" sz="4000" baseline="30000" dirty="0" smtClean="0"/>
              <a:t>17</a:t>
            </a:r>
            <a:r>
              <a:rPr lang="en-US" sz="4000" dirty="0" smtClean="0"/>
              <a:t>Service d’Hépatologie et de soins intensifs digestifs, CHRU Jean Minjoz, Besançon; </a:t>
            </a:r>
            <a:r>
              <a:rPr lang="en-US" sz="4000" baseline="30000" dirty="0" smtClean="0"/>
              <a:t>18</a:t>
            </a:r>
            <a:r>
              <a:rPr lang="en-US" sz="4000" dirty="0" smtClean="0"/>
              <a:t>Bristol-Myers Squibb Research and Development, </a:t>
            </a:r>
            <a:br>
              <a:rPr lang="en-US" sz="4000" dirty="0" smtClean="0"/>
            </a:br>
            <a:r>
              <a:rPr lang="en-US" sz="4000" dirty="0" smtClean="0"/>
              <a:t>Rueil-Malmaison; </a:t>
            </a:r>
            <a:r>
              <a:rPr lang="en-US" sz="4000" baseline="30000" dirty="0" smtClean="0"/>
              <a:t>19</a:t>
            </a:r>
            <a:r>
              <a:rPr lang="en-US" sz="4000" dirty="0" smtClean="0"/>
              <a:t>Centre Hospitalier Universitaire de Nancy and Université de Lorraine, Vandoeuvre-lès-Nancy, France</a:t>
            </a:r>
            <a:endParaRPr lang="en-US" sz="40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2124000" y="5538769"/>
            <a:ext cx="4896000" cy="1041939"/>
          </a:xfrm>
        </p:spPr>
        <p:txBody>
          <a:bodyPr>
            <a:noAutofit/>
          </a:bodyPr>
          <a:lstStyle/>
          <a:p>
            <a:pPr defTabSz="4267322">
              <a:defRPr/>
            </a:pPr>
            <a:r>
              <a:rPr lang="en-US" sz="1600" dirty="0" smtClean="0">
                <a:solidFill>
                  <a:srgbClr val="003399"/>
                </a:solidFill>
              </a:rPr>
              <a:t>The Liver Meeting® 2015: The 66th Annual Meeting of the American Association for the Study of Liver Diseases </a:t>
            </a:r>
            <a:br>
              <a:rPr lang="en-US" sz="1600" dirty="0" smtClean="0">
                <a:solidFill>
                  <a:srgbClr val="003399"/>
                </a:solidFill>
              </a:rPr>
            </a:br>
            <a:r>
              <a:rPr lang="en-US" sz="1600" dirty="0" smtClean="0">
                <a:solidFill>
                  <a:srgbClr val="003399"/>
                </a:solidFill>
              </a:rPr>
              <a:t>San Francisco, CA, November 13–17, 2015</a:t>
            </a:r>
          </a:p>
          <a:p>
            <a:pPr defTabSz="4267322">
              <a:defRPr/>
            </a:pPr>
            <a:endParaRPr lang="en-US" sz="1600" dirty="0" smtClean="0">
              <a:solidFill>
                <a:srgbClr val="003399"/>
              </a:solidFill>
            </a:endParaRPr>
          </a:p>
          <a:p>
            <a:r>
              <a:rPr lang="en-US" sz="1600" dirty="0" smtClean="0">
                <a:solidFill>
                  <a:srgbClr val="003399"/>
                </a:solidFill>
              </a:rPr>
              <a:t>Oral 206</a:t>
            </a:r>
            <a:endParaRPr lang="en-US" sz="1600" dirty="0">
              <a:solidFill>
                <a:srgbClr val="003399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876800" y="6349877"/>
            <a:ext cx="40433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/>
            <a:r>
              <a:rPr lang="en-US" sz="1200" dirty="0" smtClean="0"/>
              <a:t>Corresponding author: </a:t>
            </a:r>
          </a:p>
          <a:p>
            <a:pPr lvl="0" algn="r"/>
            <a:r>
              <a:rPr lang="en-US" sz="1200" dirty="0" smtClean="0"/>
              <a:t>Christophe Hézode (christophe.hezode@aphp.fr) 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xmlns="" val="782137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Overall SVR12 in GT 3 by Regimen and Duration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xmlns="" val="2731193444"/>
              </p:ext>
            </p:extLst>
          </p:nvPr>
        </p:nvGraphicFramePr>
        <p:xfrm>
          <a:off x="712788" y="1985553"/>
          <a:ext cx="8229600" cy="38231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798684" y="6515171"/>
            <a:ext cx="263213" cy="276999"/>
          </a:xfrm>
        </p:spPr>
        <p:txBody>
          <a:bodyPr/>
          <a:lstStyle/>
          <a:p>
            <a:fld id="{27E50E6B-74CD-47E4-B85F-439F6C4A1970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490621" y="4644807"/>
            <a:ext cx="418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u="sng" dirty="0" smtClean="0">
                <a:solidFill>
                  <a:prstClr val="white"/>
                </a:solidFill>
              </a:rPr>
              <a:t>47</a:t>
            </a:r>
          </a:p>
          <a:p>
            <a:pPr algn="ctr"/>
            <a:r>
              <a:rPr lang="en-US" dirty="0" smtClean="0">
                <a:solidFill>
                  <a:prstClr val="white"/>
                </a:solidFill>
              </a:rPr>
              <a:t>58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475864" y="4644807"/>
            <a:ext cx="53572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u="sng" dirty="0" smtClean="0">
                <a:solidFill>
                  <a:prstClr val="white"/>
                </a:solidFill>
              </a:rPr>
              <a:t>147</a:t>
            </a:r>
          </a:p>
          <a:p>
            <a:pPr algn="ctr"/>
            <a:r>
              <a:rPr lang="en-US" dirty="0" smtClean="0">
                <a:solidFill>
                  <a:prstClr val="white"/>
                </a:solidFill>
              </a:rPr>
              <a:t>166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72703" y="4644807"/>
            <a:ext cx="3016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u="sng" dirty="0" smtClean="0">
                <a:solidFill>
                  <a:prstClr val="white"/>
                </a:solidFill>
              </a:rPr>
              <a:t>5</a:t>
            </a:r>
          </a:p>
          <a:p>
            <a:pPr algn="ctr"/>
            <a:r>
              <a:rPr lang="en-US" dirty="0" smtClean="0">
                <a:solidFill>
                  <a:prstClr val="white"/>
                </a:solidFill>
              </a:rPr>
              <a:t>5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498318" y="4644807"/>
            <a:ext cx="418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u="sng" dirty="0" smtClean="0">
                <a:solidFill>
                  <a:prstClr val="white"/>
                </a:solidFill>
              </a:rPr>
              <a:t>43</a:t>
            </a:r>
          </a:p>
          <a:p>
            <a:pPr algn="ctr"/>
            <a:r>
              <a:rPr lang="en-US" dirty="0" smtClean="0">
                <a:solidFill>
                  <a:prstClr val="white"/>
                </a:solidFill>
              </a:rPr>
              <a:t>53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412694" y="3191762"/>
            <a:ext cx="5934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81.0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393195" y="2684463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100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475382" y="2985590"/>
            <a:ext cx="5934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88.6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411817" y="3183053"/>
            <a:ext cx="5934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81.1</a:t>
            </a:r>
          </a:p>
        </p:txBody>
      </p:sp>
      <p:sp>
        <p:nvSpPr>
          <p:cNvPr id="17" name="Rectangle 16"/>
          <p:cNvSpPr/>
          <p:nvPr/>
        </p:nvSpPr>
        <p:spPr>
          <a:xfrm>
            <a:off x="2293145" y="2678113"/>
            <a:ext cx="847026" cy="496226"/>
          </a:xfrm>
          <a:prstGeom prst="rect">
            <a:avLst/>
          </a:prstGeom>
          <a:noFill/>
          <a:ln w="12700">
            <a:solidFill>
              <a:srgbClr val="00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5343525" y="2678113"/>
            <a:ext cx="847725" cy="296150"/>
          </a:xfrm>
          <a:prstGeom prst="rect">
            <a:avLst/>
          </a:prstGeom>
          <a:noFill/>
          <a:ln w="12700">
            <a:solidFill>
              <a:srgbClr val="00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6279693" y="2678112"/>
            <a:ext cx="847725" cy="492093"/>
          </a:xfrm>
          <a:prstGeom prst="rect">
            <a:avLst/>
          </a:prstGeom>
          <a:noFill/>
          <a:ln w="127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50" name="Group 49"/>
          <p:cNvGrpSpPr/>
          <p:nvPr/>
        </p:nvGrpSpPr>
        <p:grpSpPr>
          <a:xfrm>
            <a:off x="1399397" y="1741335"/>
            <a:ext cx="7185195" cy="1210870"/>
            <a:chOff x="1399397" y="1741335"/>
            <a:chExt cx="7185195" cy="1210870"/>
          </a:xfrm>
        </p:grpSpPr>
        <p:grpSp>
          <p:nvGrpSpPr>
            <p:cNvPr id="33" name="Group 32"/>
            <p:cNvGrpSpPr/>
            <p:nvPr/>
          </p:nvGrpSpPr>
          <p:grpSpPr>
            <a:xfrm>
              <a:off x="1399397" y="1741335"/>
              <a:ext cx="1343803" cy="1210870"/>
              <a:chOff x="589460" y="1593229"/>
              <a:chExt cx="1325065" cy="1207121"/>
            </a:xfrm>
          </p:grpSpPr>
          <p:grpSp>
            <p:nvGrpSpPr>
              <p:cNvPr id="22" name="Group 21"/>
              <p:cNvGrpSpPr/>
              <p:nvPr/>
            </p:nvGrpSpPr>
            <p:grpSpPr>
              <a:xfrm>
                <a:off x="589460" y="1593229"/>
                <a:ext cx="1201240" cy="767060"/>
                <a:chOff x="1484810" y="1698004"/>
                <a:chExt cx="1201240" cy="767060"/>
              </a:xfrm>
            </p:grpSpPr>
            <p:sp>
              <p:nvSpPr>
                <p:cNvPr id="31" name="Rounded Rectangle 30"/>
                <p:cNvSpPr/>
                <p:nvPr/>
              </p:nvSpPr>
              <p:spPr>
                <a:xfrm>
                  <a:off x="1484810" y="1698004"/>
                  <a:ext cx="1201240" cy="761588"/>
                </a:xfrm>
                <a:prstGeom prst="roundRect">
                  <a:avLst/>
                </a:prstGeom>
                <a:solidFill>
                  <a:schemeClr val="bg1">
                    <a:lumMod val="85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solidFill>
                      <a:schemeClr val="tx2">
                        <a:lumMod val="65000"/>
                        <a:lumOff val="35000"/>
                      </a:schemeClr>
                    </a:solidFill>
                  </a:endParaRPr>
                </a:p>
              </p:txBody>
            </p:sp>
            <p:sp>
              <p:nvSpPr>
                <p:cNvPr id="32" name="TextBox 31"/>
                <p:cNvSpPr txBox="1"/>
                <p:nvPr/>
              </p:nvSpPr>
              <p:spPr>
                <a:xfrm>
                  <a:off x="1540310" y="1698005"/>
                  <a:ext cx="1145740" cy="76705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100" b="1" dirty="0" smtClean="0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</a:rPr>
                    <a:t>Relapse: 6 </a:t>
                  </a:r>
                  <a:r>
                    <a:rPr lang="en-US" sz="1100" b="1" dirty="0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</a:rPr>
                    <a:t/>
                  </a:r>
                  <a:br>
                    <a:rPr lang="en-US" sz="1100" b="1" dirty="0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</a:rPr>
                  </a:br>
                  <a:r>
                    <a:rPr lang="en-US" sz="1100" b="1" dirty="0" smtClean="0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</a:rPr>
                    <a:t>Other VF: 2</a:t>
                  </a:r>
                </a:p>
                <a:p>
                  <a:r>
                    <a:rPr lang="en-US" sz="1100" b="1" dirty="0" smtClean="0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</a:rPr>
                    <a:t>Death: 2</a:t>
                  </a:r>
                </a:p>
                <a:p>
                  <a:r>
                    <a:rPr lang="en-US" sz="1100" b="1" dirty="0" smtClean="0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</a:rPr>
                    <a:t>DC due to AEs: 1</a:t>
                  </a:r>
                </a:p>
              </p:txBody>
            </p:sp>
          </p:grpSp>
          <p:cxnSp>
            <p:nvCxnSpPr>
              <p:cNvPr id="26" name="Straight Arrow Connector 25"/>
              <p:cNvCxnSpPr/>
              <p:nvPr/>
            </p:nvCxnSpPr>
            <p:spPr>
              <a:xfrm>
                <a:off x="1724025" y="2409825"/>
                <a:ext cx="190500" cy="390525"/>
              </a:xfrm>
              <a:prstGeom prst="straightConnector1">
                <a:avLst/>
              </a:prstGeom>
              <a:ln w="28575">
                <a:solidFill>
                  <a:schemeClr val="bg1">
                    <a:lumMod val="50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3" name="Rounded Rectangle 22"/>
            <p:cNvSpPr/>
            <p:nvPr/>
          </p:nvSpPr>
          <p:spPr>
            <a:xfrm>
              <a:off x="4461057" y="1896501"/>
              <a:ext cx="1201240" cy="608789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4538357" y="1879248"/>
              <a:ext cx="848309" cy="6001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b="1" dirty="0">
                  <a:solidFill>
                    <a:schemeClr val="tx2">
                      <a:lumMod val="65000"/>
                      <a:lumOff val="35000"/>
                    </a:schemeClr>
                  </a:solidFill>
                </a:rPr>
                <a:t>Relapse: 9</a:t>
              </a:r>
            </a:p>
            <a:p>
              <a:r>
                <a:rPr lang="en-US" sz="1100" b="1" dirty="0" smtClean="0">
                  <a:solidFill>
                    <a:schemeClr val="tx2">
                      <a:lumMod val="65000"/>
                      <a:lumOff val="35000"/>
                    </a:schemeClr>
                  </a:solidFill>
                </a:rPr>
                <a:t>Other VF: 7</a:t>
              </a:r>
            </a:p>
            <a:p>
              <a:r>
                <a:rPr lang="en-US" sz="1100" b="1" dirty="0" smtClean="0">
                  <a:solidFill>
                    <a:schemeClr val="tx2">
                      <a:lumMod val="65000"/>
                      <a:lumOff val="35000"/>
                    </a:schemeClr>
                  </a:solidFill>
                </a:rPr>
                <a:t>Death: 3</a:t>
              </a:r>
            </a:p>
          </p:txBody>
        </p:sp>
        <p:cxnSp>
          <p:nvCxnSpPr>
            <p:cNvPr id="27" name="Straight Arrow Connector 26"/>
            <p:cNvCxnSpPr/>
            <p:nvPr/>
          </p:nvCxnSpPr>
          <p:spPr>
            <a:xfrm>
              <a:off x="5626827" y="2541810"/>
              <a:ext cx="120830" cy="253641"/>
            </a:xfrm>
            <a:prstGeom prst="straightConnector1">
              <a:avLst/>
            </a:prstGeom>
            <a:ln w="28575">
              <a:solidFill>
                <a:schemeClr val="bg1">
                  <a:lumMod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5" name="Group 24"/>
            <p:cNvGrpSpPr/>
            <p:nvPr/>
          </p:nvGrpSpPr>
          <p:grpSpPr>
            <a:xfrm>
              <a:off x="7383352" y="1896501"/>
              <a:ext cx="1201240" cy="608790"/>
              <a:chOff x="7349580" y="1734577"/>
              <a:chExt cx="1201240" cy="608790"/>
            </a:xfrm>
          </p:grpSpPr>
          <p:sp>
            <p:nvSpPr>
              <p:cNvPr id="29" name="Rounded Rectangle 28"/>
              <p:cNvSpPr/>
              <p:nvPr/>
            </p:nvSpPr>
            <p:spPr>
              <a:xfrm>
                <a:off x="7349580" y="1734577"/>
                <a:ext cx="1201240" cy="608790"/>
              </a:xfrm>
              <a:prstGeom prst="roundRect">
                <a:avLst/>
              </a:prstGeom>
              <a:solidFill>
                <a:schemeClr val="bg1">
                  <a:lumMod val="8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2">
                      <a:lumMod val="65000"/>
                      <a:lumOff val="35000"/>
                    </a:schemeClr>
                  </a:solidFill>
                </a:endParaRPr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7408726" y="1810929"/>
                <a:ext cx="848309" cy="4308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b="1" dirty="0">
                    <a:solidFill>
                      <a:schemeClr val="tx2">
                        <a:lumMod val="65000"/>
                        <a:lumOff val="35000"/>
                      </a:schemeClr>
                    </a:solidFill>
                  </a:rPr>
                  <a:t>Relapse: 7</a:t>
                </a:r>
              </a:p>
              <a:p>
                <a:r>
                  <a:rPr lang="en-US" sz="1100" b="1" dirty="0" smtClean="0">
                    <a:solidFill>
                      <a:schemeClr val="tx2">
                        <a:lumMod val="65000"/>
                        <a:lumOff val="35000"/>
                      </a:schemeClr>
                    </a:solidFill>
                  </a:rPr>
                  <a:t>Other VF: 3</a:t>
                </a:r>
              </a:p>
            </p:txBody>
          </p:sp>
        </p:grpSp>
        <p:cxnSp>
          <p:nvCxnSpPr>
            <p:cNvPr id="28" name="Straight Arrow Connector 27"/>
            <p:cNvCxnSpPr/>
            <p:nvPr/>
          </p:nvCxnSpPr>
          <p:spPr>
            <a:xfrm flipH="1">
              <a:off x="6871063" y="2539748"/>
              <a:ext cx="487681" cy="299246"/>
            </a:xfrm>
            <a:prstGeom prst="straightConnector1">
              <a:avLst/>
            </a:prstGeom>
            <a:ln w="28575">
              <a:solidFill>
                <a:schemeClr val="bg1">
                  <a:lumMod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9" name="TextBox 38"/>
          <p:cNvSpPr txBox="1"/>
          <p:nvPr/>
        </p:nvSpPr>
        <p:spPr>
          <a:xfrm rot="16200000">
            <a:off x="-235131" y="3657600"/>
            <a:ext cx="22856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HCV RNA &lt; LLOQ</a:t>
            </a:r>
            <a:r>
              <a:rPr lang="en-US" baseline="-25000" dirty="0" smtClean="0">
                <a:solidFill>
                  <a:schemeClr val="tx2"/>
                </a:solidFill>
              </a:rPr>
              <a:t>TD/TND</a:t>
            </a:r>
          </a:p>
        </p:txBody>
      </p:sp>
      <p:grpSp>
        <p:nvGrpSpPr>
          <p:cNvPr id="41" name="Group 40"/>
          <p:cNvGrpSpPr/>
          <p:nvPr/>
        </p:nvGrpSpPr>
        <p:grpSpPr>
          <a:xfrm>
            <a:off x="2576867" y="1306283"/>
            <a:ext cx="3990267" cy="369333"/>
            <a:chOff x="3313191" y="1306283"/>
            <a:chExt cx="3990267" cy="369333"/>
          </a:xfrm>
        </p:grpSpPr>
        <p:sp>
          <p:nvSpPr>
            <p:cNvPr id="42" name="Rectangle 41"/>
            <p:cNvSpPr/>
            <p:nvPr/>
          </p:nvSpPr>
          <p:spPr>
            <a:xfrm>
              <a:off x="3313191" y="1377536"/>
              <a:ext cx="213756" cy="213756"/>
            </a:xfrm>
            <a:prstGeom prst="rect">
              <a:avLst/>
            </a:prstGeom>
            <a:solidFill>
              <a:srgbClr val="0033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43" name="Rectangle 42"/>
            <p:cNvSpPr/>
            <p:nvPr/>
          </p:nvSpPr>
          <p:spPr>
            <a:xfrm>
              <a:off x="5282536" y="1375557"/>
              <a:ext cx="213756" cy="213756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3550698" y="1306284"/>
              <a:ext cx="118013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000000"/>
                  </a:solidFill>
                </a:rPr>
                <a:t>DCV + SOF</a:t>
              </a: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5510147" y="1306283"/>
              <a:ext cx="179331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000000"/>
                  </a:solidFill>
                </a:rPr>
                <a:t>DCV + SOF + RBV</a:t>
              </a:r>
            </a:p>
          </p:txBody>
        </p:sp>
      </p:grpSp>
      <p:sp>
        <p:nvSpPr>
          <p:cNvPr id="46" name="Content Placeholder 2"/>
          <p:cNvSpPr txBox="1">
            <a:spLocks/>
          </p:cNvSpPr>
          <p:nvPr/>
        </p:nvSpPr>
        <p:spPr>
          <a:xfrm>
            <a:off x="457200" y="5773588"/>
            <a:ext cx="8382000" cy="88438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003399"/>
              </a:buClr>
              <a:buFont typeface="Arial" pitchFamily="34" charset="0"/>
              <a:buChar char="■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627063" indent="-271463" algn="l" defTabSz="914400" rtl="0" eaLnBrk="1" latinLnBrk="0" hangingPunct="1">
              <a:spcBef>
                <a:spcPct val="20000"/>
              </a:spcBef>
              <a:buClr>
                <a:srgbClr val="003399"/>
              </a:buClr>
              <a:buFont typeface="Arial" pitchFamily="34" charset="0"/>
              <a:buChar char="–"/>
              <a:tabLst/>
              <a:defRPr sz="1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896938" indent="-269875" algn="l" defTabSz="914400" rtl="0" eaLnBrk="1" latinLnBrk="0" hangingPunct="1">
              <a:spcBef>
                <a:spcPct val="20000"/>
              </a:spcBef>
              <a:buClr>
                <a:srgbClr val="003399"/>
              </a:buClr>
              <a:buFont typeface="Arial" pitchFamily="34" charset="0"/>
              <a:buChar char="■"/>
              <a:defRPr sz="16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168400" indent="-271463" algn="l" defTabSz="914400" rtl="0" eaLnBrk="1" latinLnBrk="0" hangingPunct="1">
              <a:spcBef>
                <a:spcPct val="20000"/>
              </a:spcBef>
              <a:buClr>
                <a:srgbClr val="003399"/>
              </a:buClr>
              <a:buFont typeface="Arial" pitchFamily="34" charset="0"/>
              <a:buChar char="–"/>
              <a:defRPr sz="1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1439863" indent="-271463" algn="l" defTabSz="914400" rtl="0" eaLnBrk="1" latinLnBrk="0" hangingPunct="1">
              <a:spcBef>
                <a:spcPct val="20000"/>
              </a:spcBef>
              <a:buClr>
                <a:srgbClr val="003399"/>
              </a:buClr>
              <a:buFont typeface="Arial" pitchFamily="34" charset="0"/>
              <a:buChar char="■"/>
              <a:defRPr sz="1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dirty="0" smtClean="0"/>
              <a:t>Overall SVR12 by </a:t>
            </a:r>
            <a:r>
              <a:rPr lang="en-US" sz="1600" b="1" dirty="0" smtClean="0"/>
              <a:t>regimen:</a:t>
            </a:r>
            <a:r>
              <a:rPr lang="en-US" sz="1600" dirty="0" smtClean="0"/>
              <a:t> 87% (194/224) for DCV + SOF; 83% (48/58) for DCV + SOF + RBV</a:t>
            </a:r>
          </a:p>
          <a:p>
            <a:r>
              <a:rPr lang="en-US" sz="1600" dirty="0" smtClean="0"/>
              <a:t>Overall SVR12 by </a:t>
            </a:r>
            <a:r>
              <a:rPr lang="en-US" sz="1600" b="1" dirty="0" smtClean="0"/>
              <a:t>treatment duration</a:t>
            </a:r>
            <a:r>
              <a:rPr lang="en-US" sz="1600" dirty="0" smtClean="0"/>
              <a:t>: 83% (52/63) for 12 weeks; 87% (190/219) for 24 weeks</a:t>
            </a:r>
            <a:endParaRPr lang="en-US" sz="1600" dirty="0"/>
          </a:p>
        </p:txBody>
      </p:sp>
      <p:sp>
        <p:nvSpPr>
          <p:cNvPr id="48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203191" y="6388970"/>
            <a:ext cx="8739198" cy="369332"/>
          </a:xfrm>
        </p:spPr>
        <p:txBody>
          <a:bodyPr wrap="square"/>
          <a:lstStyle/>
          <a:p>
            <a:r>
              <a:rPr lang="en-US" dirty="0" smtClean="0">
                <a:solidFill>
                  <a:schemeClr val="tx2"/>
                </a:solidFill>
              </a:rPr>
              <a:t>DC, discontinuation; Other VF, undefined virologic failure. </a:t>
            </a:r>
          </a:p>
          <a:p>
            <a:r>
              <a:rPr lang="en-US" dirty="0" smtClean="0">
                <a:solidFill>
                  <a:schemeClr val="tx2"/>
                </a:solidFill>
                <a:ea typeface="Times New Roman"/>
                <a:cs typeface="Arial" pitchFamily="34" charset="0"/>
              </a:rPr>
              <a:t>Data missing for 2 patients due to unknown treatment duration.</a:t>
            </a:r>
            <a:endParaRPr lang="en-US" dirty="0">
              <a:solidFill>
                <a:schemeClr val="tx2"/>
              </a:solidFill>
              <a:ea typeface="Times New Roman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41868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2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2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5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5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9" grpId="0" animBg="1"/>
      <p:bldP spid="2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SVR12 in Patients Without Cirrhosis</a:t>
            </a:r>
            <a:br>
              <a:rPr lang="en-US" dirty="0" smtClean="0"/>
            </a:br>
            <a:r>
              <a:rPr lang="en-US" sz="2400" dirty="0" smtClean="0"/>
              <a:t>(70% With Advanced Fibrosis [F3])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720137" y="6515171"/>
            <a:ext cx="341760" cy="276999"/>
          </a:xfrm>
        </p:spPr>
        <p:txBody>
          <a:bodyPr/>
          <a:lstStyle/>
          <a:p>
            <a:fld id="{27E50E6B-74CD-47E4-B85F-439F6C4A1970}" type="slidenum">
              <a:rPr lang="en-US" smtClean="0">
                <a:solidFill>
                  <a:srgbClr val="003399">
                    <a:tint val="75000"/>
                  </a:srgbClr>
                </a:solidFill>
              </a:rPr>
              <a:pPr/>
              <a:t>11</a:t>
            </a:fld>
            <a:endParaRPr lang="en-US" dirty="0">
              <a:solidFill>
                <a:srgbClr val="003399">
                  <a:tint val="75000"/>
                </a:srgbClr>
              </a:solidFill>
            </a:endParaRPr>
          </a:p>
        </p:txBody>
      </p:sp>
      <p:graphicFrame>
        <p:nvGraphicFramePr>
          <p:cNvPr id="7" name="Content Placeholder 1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xmlns="" val="1827465192"/>
              </p:ext>
            </p:extLst>
          </p:nvPr>
        </p:nvGraphicFramePr>
        <p:xfrm>
          <a:off x="450850" y="2035625"/>
          <a:ext cx="7482659" cy="42606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27" name="Group 26"/>
          <p:cNvGrpSpPr/>
          <p:nvPr/>
        </p:nvGrpSpPr>
        <p:grpSpPr>
          <a:xfrm>
            <a:off x="2576867" y="1553933"/>
            <a:ext cx="3990267" cy="369333"/>
            <a:chOff x="3313191" y="1306283"/>
            <a:chExt cx="3990267" cy="369333"/>
          </a:xfrm>
        </p:grpSpPr>
        <p:sp>
          <p:nvSpPr>
            <p:cNvPr id="13" name="Rectangle 12"/>
            <p:cNvSpPr/>
            <p:nvPr/>
          </p:nvSpPr>
          <p:spPr>
            <a:xfrm>
              <a:off x="3313191" y="1377536"/>
              <a:ext cx="213756" cy="213756"/>
            </a:xfrm>
            <a:prstGeom prst="rect">
              <a:avLst/>
            </a:prstGeom>
            <a:solidFill>
              <a:srgbClr val="0033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5282536" y="1375557"/>
              <a:ext cx="213756" cy="213756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3550698" y="1306284"/>
              <a:ext cx="118013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000000"/>
                  </a:solidFill>
                </a:rPr>
                <a:t>DCV + SOF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5510147" y="1306283"/>
              <a:ext cx="179331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000000"/>
                  </a:solidFill>
                </a:rPr>
                <a:t>DCV + SOF + RBV</a:t>
              </a:r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2533441" y="4639292"/>
            <a:ext cx="418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u="sng" dirty="0" smtClean="0">
                <a:solidFill>
                  <a:prstClr val="white"/>
                </a:solidFill>
              </a:rPr>
              <a:t>24</a:t>
            </a:r>
          </a:p>
          <a:p>
            <a:pPr algn="ctr"/>
            <a:r>
              <a:rPr lang="en-US" dirty="0" smtClean="0">
                <a:solidFill>
                  <a:prstClr val="white"/>
                </a:solidFill>
              </a:rPr>
              <a:t>25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598567" y="4621876"/>
            <a:ext cx="3016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u="sng" dirty="0" smtClean="0">
                <a:solidFill>
                  <a:prstClr val="white"/>
                </a:solidFill>
              </a:rPr>
              <a:t>4</a:t>
            </a:r>
          </a:p>
          <a:p>
            <a:pPr algn="ctr"/>
            <a:r>
              <a:rPr lang="en-US" dirty="0" smtClean="0">
                <a:solidFill>
                  <a:prstClr val="white"/>
                </a:solidFill>
              </a:rPr>
              <a:t>5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554696" y="4629766"/>
            <a:ext cx="418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u="sng" dirty="0" smtClean="0">
                <a:solidFill>
                  <a:prstClr val="white"/>
                </a:solidFill>
              </a:rPr>
              <a:t>29</a:t>
            </a:r>
          </a:p>
          <a:p>
            <a:pPr algn="ctr"/>
            <a:r>
              <a:rPr lang="en-US" dirty="0" smtClean="0">
                <a:solidFill>
                  <a:prstClr val="white"/>
                </a:solidFill>
              </a:rPr>
              <a:t>29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473087" y="4627627"/>
            <a:ext cx="30168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>
                <a:solidFill>
                  <a:prstClr val="white"/>
                </a:solidFill>
              </a:rPr>
              <a:t>1</a:t>
            </a:r>
          </a:p>
          <a:p>
            <a:r>
              <a:rPr lang="en-US" dirty="0" smtClean="0">
                <a:solidFill>
                  <a:prstClr val="white"/>
                </a:solidFill>
              </a:rPr>
              <a:t>1</a:t>
            </a: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457200" y="5716438"/>
            <a:ext cx="8382000" cy="88438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003399"/>
              </a:buClr>
              <a:buFont typeface="Arial" pitchFamily="34" charset="0"/>
              <a:buChar char="■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627063" indent="-271463" algn="l" defTabSz="914400" rtl="0" eaLnBrk="1" latinLnBrk="0" hangingPunct="1">
              <a:spcBef>
                <a:spcPct val="20000"/>
              </a:spcBef>
              <a:buClr>
                <a:srgbClr val="003399"/>
              </a:buClr>
              <a:buFont typeface="Arial" pitchFamily="34" charset="0"/>
              <a:buChar char="–"/>
              <a:tabLst/>
              <a:defRPr sz="1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896938" indent="-269875" algn="l" defTabSz="914400" rtl="0" eaLnBrk="1" latinLnBrk="0" hangingPunct="1">
              <a:spcBef>
                <a:spcPct val="20000"/>
              </a:spcBef>
              <a:buClr>
                <a:srgbClr val="003399"/>
              </a:buClr>
              <a:buFont typeface="Arial" pitchFamily="34" charset="0"/>
              <a:buChar char="■"/>
              <a:defRPr sz="16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168400" indent="-271463" algn="l" defTabSz="914400" rtl="0" eaLnBrk="1" latinLnBrk="0" hangingPunct="1">
              <a:spcBef>
                <a:spcPct val="20000"/>
              </a:spcBef>
              <a:buClr>
                <a:srgbClr val="003399"/>
              </a:buClr>
              <a:buFont typeface="Arial" pitchFamily="34" charset="0"/>
              <a:buChar char="–"/>
              <a:defRPr sz="1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1439863" indent="-271463" algn="l" defTabSz="914400" rtl="0" eaLnBrk="1" latinLnBrk="0" hangingPunct="1">
              <a:spcBef>
                <a:spcPct val="20000"/>
              </a:spcBef>
              <a:buClr>
                <a:srgbClr val="003399"/>
              </a:buClr>
              <a:buFont typeface="Arial" pitchFamily="34" charset="0"/>
              <a:buChar char="■"/>
              <a:defRPr sz="1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dirty="0" smtClean="0"/>
              <a:t>Overall SVR12 97% (58/60)</a:t>
            </a:r>
          </a:p>
          <a:p>
            <a:pPr lvl="1"/>
            <a:r>
              <a:rPr lang="en-US" sz="1400" dirty="0" smtClean="0"/>
              <a:t>By </a:t>
            </a:r>
            <a:r>
              <a:rPr lang="en-US" sz="1400" b="1" dirty="0" smtClean="0"/>
              <a:t>regimen:</a:t>
            </a:r>
            <a:r>
              <a:rPr lang="en-US" sz="1400" dirty="0" smtClean="0"/>
              <a:t> 98% (53/54) for DCV + SOF; 83% (5/6) for DCV + SOF + RBV</a:t>
            </a:r>
          </a:p>
          <a:p>
            <a:pPr lvl="1"/>
            <a:r>
              <a:rPr lang="en-US" sz="1400" dirty="0" smtClean="0"/>
              <a:t>By </a:t>
            </a:r>
            <a:r>
              <a:rPr lang="en-US" sz="1400" b="1" dirty="0" smtClean="0"/>
              <a:t>treatment duration</a:t>
            </a:r>
            <a:r>
              <a:rPr lang="en-US" sz="1400" dirty="0" smtClean="0"/>
              <a:t>: 96% (25/26) for 12 weeks; 97% (33/34) for 24 weeks</a:t>
            </a:r>
            <a:endParaRPr lang="en-US" sz="1400" dirty="0"/>
          </a:p>
        </p:txBody>
      </p:sp>
      <p:sp>
        <p:nvSpPr>
          <p:cNvPr id="18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203191" y="6573636"/>
            <a:ext cx="8739198" cy="184666"/>
          </a:xfrm>
        </p:spPr>
        <p:txBody>
          <a:bodyPr wrap="square"/>
          <a:lstStyle/>
          <a:p>
            <a:r>
              <a:rPr lang="en-US" dirty="0" smtClean="0"/>
              <a:t>Data missing for 2 patients due to unknown treatment duration or cirrhosis status.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83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SVR12 in Patients With Cirrhosis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720137" y="6515171"/>
            <a:ext cx="341760" cy="276999"/>
          </a:xfrm>
        </p:spPr>
        <p:txBody>
          <a:bodyPr/>
          <a:lstStyle/>
          <a:p>
            <a:fld id="{27E50E6B-74CD-47E4-B85F-439F6C4A1970}" type="slidenum">
              <a:rPr lang="en-US" smtClean="0"/>
              <a:pPr/>
              <a:t>12</a:t>
            </a:fld>
            <a:endParaRPr lang="en-US" dirty="0"/>
          </a:p>
        </p:txBody>
      </p:sp>
      <p:graphicFrame>
        <p:nvGraphicFramePr>
          <p:cNvPr id="7" name="Content Placeholder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139056075"/>
              </p:ext>
            </p:extLst>
          </p:nvPr>
        </p:nvGraphicFramePr>
        <p:xfrm>
          <a:off x="756830" y="2061404"/>
          <a:ext cx="7167154" cy="40013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502856" y="4644807"/>
            <a:ext cx="53572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u="sng" dirty="0" smtClean="0">
                <a:solidFill>
                  <a:prstClr val="white"/>
                </a:solidFill>
              </a:rPr>
              <a:t>116</a:t>
            </a:r>
          </a:p>
          <a:p>
            <a:pPr algn="ctr"/>
            <a:r>
              <a:rPr lang="en-US" dirty="0" smtClean="0">
                <a:solidFill>
                  <a:prstClr val="white"/>
                </a:solidFill>
              </a:rPr>
              <a:t>135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494342" y="4635282"/>
            <a:ext cx="418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u="sng" dirty="0" smtClean="0">
                <a:solidFill>
                  <a:prstClr val="white"/>
                </a:solidFill>
              </a:rPr>
              <a:t>23</a:t>
            </a:r>
          </a:p>
          <a:p>
            <a:pPr algn="ctr"/>
            <a:r>
              <a:rPr lang="en-US" dirty="0" smtClean="0">
                <a:solidFill>
                  <a:prstClr val="white"/>
                </a:solidFill>
              </a:rPr>
              <a:t>33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498217" y="4635282"/>
            <a:ext cx="418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u="sng" dirty="0" smtClean="0">
                <a:solidFill>
                  <a:prstClr val="white"/>
                </a:solidFill>
              </a:rPr>
              <a:t>39</a:t>
            </a:r>
          </a:p>
          <a:p>
            <a:pPr algn="ctr"/>
            <a:r>
              <a:rPr lang="en-US" dirty="0" smtClean="0">
                <a:solidFill>
                  <a:prstClr val="white"/>
                </a:solidFill>
              </a:rPr>
              <a:t>48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484084" y="4644807"/>
            <a:ext cx="3016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u="sng" dirty="0" smtClean="0">
                <a:solidFill>
                  <a:prstClr val="white"/>
                </a:solidFill>
              </a:rPr>
              <a:t>4</a:t>
            </a:r>
          </a:p>
          <a:p>
            <a:pPr algn="ctr"/>
            <a:r>
              <a:rPr lang="en-US" dirty="0" smtClean="0">
                <a:solidFill>
                  <a:prstClr val="white"/>
                </a:solidFill>
              </a:rPr>
              <a:t>4</a:t>
            </a:r>
            <a:endParaRPr lang="en-US" dirty="0">
              <a:solidFill>
                <a:prstClr val="white"/>
              </a:solidFill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2576867" y="1553933"/>
            <a:ext cx="3990267" cy="369333"/>
            <a:chOff x="3313191" y="1306283"/>
            <a:chExt cx="3990267" cy="369333"/>
          </a:xfrm>
        </p:grpSpPr>
        <p:sp>
          <p:nvSpPr>
            <p:cNvPr id="13" name="Rectangle 12"/>
            <p:cNvSpPr/>
            <p:nvPr/>
          </p:nvSpPr>
          <p:spPr>
            <a:xfrm>
              <a:off x="3313191" y="1377536"/>
              <a:ext cx="213756" cy="213756"/>
            </a:xfrm>
            <a:prstGeom prst="rect">
              <a:avLst/>
            </a:prstGeom>
            <a:solidFill>
              <a:srgbClr val="0033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5282536" y="1375557"/>
              <a:ext cx="213756" cy="213756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3550698" y="1306284"/>
              <a:ext cx="118013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000000"/>
                  </a:solidFill>
                </a:rPr>
                <a:t>DCV + SOF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5510147" y="1306283"/>
              <a:ext cx="179331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000000"/>
                  </a:solidFill>
                </a:rPr>
                <a:t>DCV + SOF + RBV</a:t>
              </a:r>
            </a:p>
          </p:txBody>
        </p:sp>
      </p:grpSp>
      <p:sp>
        <p:nvSpPr>
          <p:cNvPr id="18" name="Content Placeholder 2"/>
          <p:cNvSpPr txBox="1">
            <a:spLocks/>
          </p:cNvSpPr>
          <p:nvPr/>
        </p:nvSpPr>
        <p:spPr>
          <a:xfrm>
            <a:off x="457200" y="5714640"/>
            <a:ext cx="8382000" cy="88438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003399"/>
              </a:buClr>
              <a:buFont typeface="Arial" pitchFamily="34" charset="0"/>
              <a:buChar char="■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627063" indent="-271463" algn="l" defTabSz="914400" rtl="0" eaLnBrk="1" latinLnBrk="0" hangingPunct="1">
              <a:spcBef>
                <a:spcPct val="20000"/>
              </a:spcBef>
              <a:buClr>
                <a:srgbClr val="003399"/>
              </a:buClr>
              <a:buFont typeface="Arial" pitchFamily="34" charset="0"/>
              <a:buChar char="–"/>
              <a:tabLst/>
              <a:defRPr sz="1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896938" indent="-269875" algn="l" defTabSz="914400" rtl="0" eaLnBrk="1" latinLnBrk="0" hangingPunct="1">
              <a:spcBef>
                <a:spcPct val="20000"/>
              </a:spcBef>
              <a:buClr>
                <a:srgbClr val="003399"/>
              </a:buClr>
              <a:buFont typeface="Arial" pitchFamily="34" charset="0"/>
              <a:buChar char="■"/>
              <a:defRPr sz="16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168400" indent="-271463" algn="l" defTabSz="914400" rtl="0" eaLnBrk="1" latinLnBrk="0" hangingPunct="1">
              <a:spcBef>
                <a:spcPct val="20000"/>
              </a:spcBef>
              <a:buClr>
                <a:srgbClr val="003399"/>
              </a:buClr>
              <a:buFont typeface="Arial" pitchFamily="34" charset="0"/>
              <a:buChar char="–"/>
              <a:defRPr sz="1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1439863" indent="-271463" algn="l" defTabSz="914400" rtl="0" eaLnBrk="1" latinLnBrk="0" hangingPunct="1">
              <a:spcBef>
                <a:spcPct val="20000"/>
              </a:spcBef>
              <a:buClr>
                <a:srgbClr val="003399"/>
              </a:buClr>
              <a:buFont typeface="Arial" pitchFamily="34" charset="0"/>
              <a:buChar char="■"/>
              <a:defRPr sz="1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dirty="0" smtClean="0"/>
              <a:t>Overall SVR12 82% (182/222)</a:t>
            </a:r>
          </a:p>
          <a:p>
            <a:pPr lvl="1"/>
            <a:r>
              <a:rPr lang="en-US" sz="1400" dirty="0" smtClean="0"/>
              <a:t>By </a:t>
            </a:r>
            <a:r>
              <a:rPr lang="en-US" sz="1400" b="1" dirty="0" smtClean="0"/>
              <a:t>regimen:</a:t>
            </a:r>
            <a:r>
              <a:rPr lang="en-US" sz="1400" dirty="0" smtClean="0"/>
              <a:t> 83% (139/168) for DCV + SOF; 83% (43/52) for DCV + SOF + RBV</a:t>
            </a:r>
          </a:p>
          <a:p>
            <a:pPr lvl="1"/>
            <a:r>
              <a:rPr lang="en-US" sz="1400" dirty="0" smtClean="0"/>
              <a:t>By </a:t>
            </a:r>
            <a:r>
              <a:rPr lang="en-US" sz="1400" b="1" dirty="0" smtClean="0"/>
              <a:t>treatment duration</a:t>
            </a:r>
            <a:r>
              <a:rPr lang="en-US" sz="1400" dirty="0" smtClean="0"/>
              <a:t>: 73% (27/37) for 12 weeks; 85% (155/183) for 24 weeks</a:t>
            </a:r>
            <a:endParaRPr lang="en-US" sz="1400" dirty="0"/>
          </a:p>
        </p:txBody>
      </p:sp>
      <p:sp>
        <p:nvSpPr>
          <p:cNvPr id="19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203191" y="6573636"/>
            <a:ext cx="8739198" cy="184666"/>
          </a:xfrm>
        </p:spPr>
        <p:txBody>
          <a:bodyPr wrap="square"/>
          <a:lstStyle/>
          <a:p>
            <a:r>
              <a:rPr lang="en-US" dirty="0" smtClean="0"/>
              <a:t>Data missing for 2 patients due to unknown treatment duration or cirrhosis status.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81280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SVR12 by Baseline Child–Pugh Score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720137" y="6515171"/>
            <a:ext cx="341760" cy="276999"/>
          </a:xfrm>
        </p:spPr>
        <p:txBody>
          <a:bodyPr/>
          <a:lstStyle/>
          <a:p>
            <a:fld id="{27E50E6B-74CD-47E4-B85F-439F6C4A1970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203190" y="6388970"/>
            <a:ext cx="6612003" cy="369332"/>
          </a:xfrm>
        </p:spPr>
        <p:txBody>
          <a:bodyPr/>
          <a:lstStyle/>
          <a:p>
            <a:r>
              <a:rPr lang="en-US" baseline="30000" dirty="0" smtClean="0">
                <a:solidFill>
                  <a:schemeClr val="tx2"/>
                </a:solidFill>
              </a:rPr>
              <a:t>a</a:t>
            </a:r>
            <a:r>
              <a:rPr lang="en-US" dirty="0" smtClean="0">
                <a:solidFill>
                  <a:schemeClr val="tx2"/>
                </a:solidFill>
              </a:rPr>
              <a:t> 4 patients received RBV for 12 weeks, all were Child–Pugh A, and all achieved SVR12.</a:t>
            </a:r>
          </a:p>
          <a:p>
            <a:r>
              <a:rPr lang="en-US" dirty="0" smtClean="0"/>
              <a:t>Missing data for 26 patients of unknown Child–Pugh score, and 2 patients of unknown treatment duration.</a:t>
            </a:r>
            <a:endParaRPr lang="en-US" dirty="0"/>
          </a:p>
        </p:txBody>
      </p:sp>
      <p:graphicFrame>
        <p:nvGraphicFramePr>
          <p:cNvPr id="7" name="Content Placeholder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651302085"/>
              </p:ext>
            </p:extLst>
          </p:nvPr>
        </p:nvGraphicFramePr>
        <p:xfrm>
          <a:off x="-69668" y="1454303"/>
          <a:ext cx="8661740" cy="40470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15" name="Group 14"/>
          <p:cNvGrpSpPr/>
          <p:nvPr/>
        </p:nvGrpSpPr>
        <p:grpSpPr>
          <a:xfrm>
            <a:off x="2469712" y="1306283"/>
            <a:ext cx="4204576" cy="369333"/>
            <a:chOff x="2644710" y="1306283"/>
            <a:chExt cx="4204576" cy="369333"/>
          </a:xfrm>
        </p:grpSpPr>
        <p:grpSp>
          <p:nvGrpSpPr>
            <p:cNvPr id="6" name="Group 5"/>
            <p:cNvGrpSpPr/>
            <p:nvPr/>
          </p:nvGrpSpPr>
          <p:grpSpPr>
            <a:xfrm>
              <a:off x="2644710" y="1306284"/>
              <a:ext cx="1690149" cy="369332"/>
              <a:chOff x="3107437" y="1306284"/>
              <a:chExt cx="1690149" cy="369332"/>
            </a:xfrm>
          </p:grpSpPr>
          <p:sp>
            <p:nvSpPr>
              <p:cNvPr id="9" name="Rectangle 8"/>
              <p:cNvSpPr/>
              <p:nvPr/>
            </p:nvSpPr>
            <p:spPr>
              <a:xfrm>
                <a:off x="3107437" y="1377536"/>
                <a:ext cx="213756" cy="213756"/>
              </a:xfrm>
              <a:prstGeom prst="rect">
                <a:avLst/>
              </a:prstGeom>
              <a:solidFill>
                <a:srgbClr val="00339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11" name="TextBox 10"/>
              <p:cNvSpPr txBox="1"/>
              <p:nvPr/>
            </p:nvSpPr>
            <p:spPr>
              <a:xfrm>
                <a:off x="3344944" y="1306284"/>
                <a:ext cx="145264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 smtClean="0">
                    <a:solidFill>
                      <a:srgbClr val="000000"/>
                    </a:solidFill>
                  </a:rPr>
                  <a:t>Child–Pugh A</a:t>
                </a:r>
              </a:p>
            </p:txBody>
          </p:sp>
        </p:grpSp>
        <p:grpSp>
          <p:nvGrpSpPr>
            <p:cNvPr id="8" name="Group 7"/>
            <p:cNvGrpSpPr/>
            <p:nvPr/>
          </p:nvGrpSpPr>
          <p:grpSpPr>
            <a:xfrm>
              <a:off x="4745840" y="1306283"/>
              <a:ext cx="2103446" cy="369332"/>
              <a:chOff x="4745840" y="1306283"/>
              <a:chExt cx="2103446" cy="369332"/>
            </a:xfrm>
          </p:grpSpPr>
          <p:sp>
            <p:nvSpPr>
              <p:cNvPr id="10" name="Rectangle 9"/>
              <p:cNvSpPr/>
              <p:nvPr/>
            </p:nvSpPr>
            <p:spPr>
              <a:xfrm>
                <a:off x="4745840" y="1375557"/>
                <a:ext cx="213756" cy="213756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4973451" y="1306283"/>
                <a:ext cx="187583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 smtClean="0">
                    <a:solidFill>
                      <a:srgbClr val="000000"/>
                    </a:solidFill>
                  </a:rPr>
                  <a:t>Child–Pugh B or C</a:t>
                </a:r>
              </a:p>
            </p:txBody>
          </p:sp>
        </p:grpSp>
      </p:grpSp>
      <p:sp>
        <p:nvSpPr>
          <p:cNvPr id="13" name="TextBox 12"/>
          <p:cNvSpPr txBox="1"/>
          <p:nvPr/>
        </p:nvSpPr>
        <p:spPr>
          <a:xfrm>
            <a:off x="2092804" y="4002385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u="sng" dirty="0" smtClean="0">
                <a:solidFill>
                  <a:prstClr val="white"/>
                </a:solidFill>
              </a:rPr>
              <a:t>24</a:t>
            </a:r>
          </a:p>
          <a:p>
            <a:pPr algn="ctr"/>
            <a:r>
              <a:rPr lang="en-US" sz="1600" dirty="0" smtClean="0">
                <a:solidFill>
                  <a:prstClr val="white"/>
                </a:solidFill>
              </a:rPr>
              <a:t>30</a:t>
            </a:r>
            <a:endParaRPr lang="en-US" sz="1600" dirty="0">
              <a:solidFill>
                <a:prstClr val="white"/>
              </a:solidFill>
            </a:endParaRPr>
          </a:p>
        </p:txBody>
      </p:sp>
      <p:sp>
        <p:nvSpPr>
          <p:cNvPr id="14" name="TextBox 12"/>
          <p:cNvSpPr txBox="1"/>
          <p:nvPr/>
        </p:nvSpPr>
        <p:spPr>
          <a:xfrm>
            <a:off x="2894851" y="3993575"/>
            <a:ext cx="28886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600" u="sng" dirty="0" smtClean="0">
                <a:solidFill>
                  <a:prstClr val="white"/>
                </a:solidFill>
              </a:rPr>
              <a:t>2</a:t>
            </a:r>
          </a:p>
          <a:p>
            <a:pPr algn="ctr"/>
            <a:r>
              <a:rPr lang="en-US" sz="1600" dirty="0" smtClean="0">
                <a:solidFill>
                  <a:prstClr val="white"/>
                </a:solidFill>
              </a:rPr>
              <a:t>6</a:t>
            </a:r>
            <a:endParaRPr lang="en-US" sz="1600" dirty="0">
              <a:solidFill>
                <a:prstClr val="white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086233" y="4019701"/>
            <a:ext cx="49725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u="sng" dirty="0" smtClean="0">
                <a:solidFill>
                  <a:prstClr val="white"/>
                </a:solidFill>
              </a:rPr>
              <a:t>90</a:t>
            </a:r>
          </a:p>
          <a:p>
            <a:pPr algn="ctr"/>
            <a:r>
              <a:rPr lang="en-US" sz="1600" dirty="0" smtClean="0">
                <a:solidFill>
                  <a:prstClr val="white"/>
                </a:solidFill>
              </a:rPr>
              <a:t>100</a:t>
            </a:r>
            <a:endParaRPr lang="en-US" sz="1600" dirty="0">
              <a:solidFill>
                <a:prstClr val="white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888526" y="3993576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u="sng" dirty="0" smtClean="0">
                <a:solidFill>
                  <a:prstClr val="white"/>
                </a:solidFill>
              </a:rPr>
              <a:t>12</a:t>
            </a:r>
          </a:p>
          <a:p>
            <a:pPr algn="ctr"/>
            <a:r>
              <a:rPr lang="en-US" sz="1600" dirty="0" smtClean="0">
                <a:solidFill>
                  <a:prstClr val="white"/>
                </a:solidFill>
              </a:rPr>
              <a:t>17</a:t>
            </a:r>
            <a:endParaRPr lang="en-US" sz="1600" dirty="0">
              <a:solidFill>
                <a:prstClr val="white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159144" y="401181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u="sng" dirty="0" smtClean="0">
                <a:solidFill>
                  <a:prstClr val="white"/>
                </a:solidFill>
              </a:rPr>
              <a:t>28</a:t>
            </a:r>
          </a:p>
          <a:p>
            <a:pPr algn="ctr"/>
            <a:r>
              <a:rPr lang="en-US" sz="1600" dirty="0" smtClean="0">
                <a:solidFill>
                  <a:prstClr val="white"/>
                </a:solidFill>
              </a:rPr>
              <a:t>33</a:t>
            </a:r>
            <a:endParaRPr lang="en-US" sz="1600" dirty="0">
              <a:solidFill>
                <a:prstClr val="white"/>
              </a:solidFill>
            </a:endParaRPr>
          </a:p>
        </p:txBody>
      </p:sp>
      <p:sp>
        <p:nvSpPr>
          <p:cNvPr id="24" name="TextBox 12"/>
          <p:cNvSpPr txBox="1"/>
          <p:nvPr/>
        </p:nvSpPr>
        <p:spPr>
          <a:xfrm>
            <a:off x="6949400" y="4003101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600" u="sng" dirty="0" smtClean="0">
                <a:solidFill>
                  <a:prstClr val="white"/>
                </a:solidFill>
              </a:rPr>
              <a:t>7</a:t>
            </a:r>
          </a:p>
          <a:p>
            <a:pPr algn="ctr"/>
            <a:r>
              <a:rPr lang="en-US" sz="1600" dirty="0" smtClean="0">
                <a:solidFill>
                  <a:prstClr val="white"/>
                </a:solidFill>
              </a:rPr>
              <a:t>10</a:t>
            </a:r>
            <a:endParaRPr lang="en-US" sz="1600" dirty="0">
              <a:solidFill>
                <a:prstClr val="white"/>
              </a:solidFill>
            </a:endParaRPr>
          </a:p>
        </p:txBody>
      </p:sp>
      <p:sp>
        <p:nvSpPr>
          <p:cNvPr id="25" name="TextBox 12"/>
          <p:cNvSpPr txBox="1"/>
          <p:nvPr/>
        </p:nvSpPr>
        <p:spPr>
          <a:xfrm>
            <a:off x="4884769" y="5849938"/>
            <a:ext cx="28886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600" u="sng" dirty="0" smtClean="0">
                <a:solidFill>
                  <a:prstClr val="white"/>
                </a:solidFill>
              </a:rPr>
              <a:t>1</a:t>
            </a:r>
          </a:p>
          <a:p>
            <a:pPr algn="ctr"/>
            <a:r>
              <a:rPr lang="en-US" sz="1600" dirty="0" smtClean="0">
                <a:solidFill>
                  <a:prstClr val="white"/>
                </a:solidFill>
              </a:rPr>
              <a:t>1</a:t>
            </a:r>
            <a:endParaRPr lang="en-US" sz="1600" dirty="0">
              <a:solidFill>
                <a:prstClr val="white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730965" y="4639412"/>
            <a:ext cx="1891801" cy="584775"/>
          </a:xfrm>
          <a:prstGeom prst="rect">
            <a:avLst/>
          </a:prstGeom>
          <a:solidFill>
            <a:srgbClr val="7030A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prstClr val="white"/>
                </a:solidFill>
              </a:rPr>
              <a:t>12 Weeks</a:t>
            </a:r>
            <a:br>
              <a:rPr lang="en-US" sz="1600" b="1" dirty="0" smtClean="0">
                <a:solidFill>
                  <a:prstClr val="white"/>
                </a:solidFill>
              </a:rPr>
            </a:br>
            <a:r>
              <a:rPr lang="en-US" sz="1600" b="1" dirty="0" smtClean="0">
                <a:solidFill>
                  <a:prstClr val="white"/>
                </a:solidFill>
              </a:rPr>
              <a:t>DCV + SOF ± RBV</a:t>
            </a:r>
            <a:r>
              <a:rPr lang="en-US" sz="1600" b="1" baseline="30000" dirty="0" smtClean="0">
                <a:solidFill>
                  <a:prstClr val="white"/>
                </a:solidFill>
              </a:rPr>
              <a:t>a</a:t>
            </a:r>
            <a:endParaRPr lang="en-US" sz="1600" b="1" baseline="30000" dirty="0">
              <a:solidFill>
                <a:prstClr val="white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3781834" y="4643765"/>
            <a:ext cx="1891801" cy="584775"/>
          </a:xfrm>
          <a:prstGeom prst="rect">
            <a:avLst/>
          </a:prstGeom>
          <a:solidFill>
            <a:srgbClr val="7030A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prstClr val="white"/>
                </a:solidFill>
              </a:rPr>
              <a:t>24 Weeks</a:t>
            </a:r>
            <a:br>
              <a:rPr lang="en-US" sz="1600" b="1" dirty="0" smtClean="0">
                <a:solidFill>
                  <a:prstClr val="white"/>
                </a:solidFill>
              </a:rPr>
            </a:br>
            <a:r>
              <a:rPr lang="en-US" sz="1600" b="1" dirty="0" smtClean="0">
                <a:solidFill>
                  <a:prstClr val="white"/>
                </a:solidFill>
              </a:rPr>
              <a:t>DCV + SOF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5797460" y="4644549"/>
            <a:ext cx="1891801" cy="584775"/>
          </a:xfrm>
          <a:prstGeom prst="rect">
            <a:avLst/>
          </a:prstGeom>
          <a:solidFill>
            <a:srgbClr val="7030A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prstClr val="white"/>
                </a:solidFill>
              </a:rPr>
              <a:t>24 Weeks </a:t>
            </a:r>
            <a:br>
              <a:rPr lang="en-US" sz="1600" b="1" dirty="0" smtClean="0">
                <a:solidFill>
                  <a:prstClr val="white"/>
                </a:solidFill>
              </a:rPr>
            </a:br>
            <a:r>
              <a:rPr lang="en-US" sz="1600" b="1" dirty="0" smtClean="0">
                <a:solidFill>
                  <a:prstClr val="white"/>
                </a:solidFill>
              </a:rPr>
              <a:t>DCV + SOF + RBV</a:t>
            </a:r>
            <a:endParaRPr lang="en-US" sz="1600" b="1" dirty="0">
              <a:solidFill>
                <a:prstClr val="white"/>
              </a:solidFill>
            </a:endParaRPr>
          </a:p>
        </p:txBody>
      </p:sp>
      <p:sp>
        <p:nvSpPr>
          <p:cNvPr id="21" name="Content Placeholder 2"/>
          <p:cNvSpPr txBox="1">
            <a:spLocks/>
          </p:cNvSpPr>
          <p:nvPr/>
        </p:nvSpPr>
        <p:spPr>
          <a:xfrm>
            <a:off x="457200" y="5253229"/>
            <a:ext cx="8382000" cy="112988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003399"/>
              </a:buClr>
              <a:buFont typeface="Arial" pitchFamily="34" charset="0"/>
              <a:buChar char="■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627063" indent="-271463" algn="l" defTabSz="914400" rtl="0" eaLnBrk="1" latinLnBrk="0" hangingPunct="1">
              <a:spcBef>
                <a:spcPct val="20000"/>
              </a:spcBef>
              <a:buClr>
                <a:srgbClr val="003399"/>
              </a:buClr>
              <a:buFont typeface="Arial" pitchFamily="34" charset="0"/>
              <a:buChar char="–"/>
              <a:tabLst/>
              <a:defRPr sz="1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896938" indent="-269875" algn="l" defTabSz="914400" rtl="0" eaLnBrk="1" latinLnBrk="0" hangingPunct="1">
              <a:spcBef>
                <a:spcPct val="20000"/>
              </a:spcBef>
              <a:buClr>
                <a:srgbClr val="003399"/>
              </a:buClr>
              <a:buFont typeface="Arial" pitchFamily="34" charset="0"/>
              <a:buChar char="■"/>
              <a:defRPr sz="16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168400" indent="-271463" algn="l" defTabSz="914400" rtl="0" eaLnBrk="1" latinLnBrk="0" hangingPunct="1">
              <a:spcBef>
                <a:spcPct val="20000"/>
              </a:spcBef>
              <a:buClr>
                <a:srgbClr val="003399"/>
              </a:buClr>
              <a:buFont typeface="Arial" pitchFamily="34" charset="0"/>
              <a:buChar char="–"/>
              <a:defRPr sz="1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1439863" indent="-271463" algn="l" defTabSz="914400" rtl="0" eaLnBrk="1" latinLnBrk="0" hangingPunct="1">
              <a:spcBef>
                <a:spcPct val="20000"/>
              </a:spcBef>
              <a:buClr>
                <a:srgbClr val="003399"/>
              </a:buClr>
              <a:buFont typeface="Arial" pitchFamily="34" charset="0"/>
              <a:buChar char="■"/>
              <a:defRPr sz="1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sz="1600" dirty="0" smtClean="0"/>
              <a:t>Overall SVR12: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sz="1400" b="1" dirty="0" smtClean="0"/>
              <a:t>Child–Pugh A:</a:t>
            </a:r>
            <a:r>
              <a:rPr lang="en-US" sz="1400" dirty="0" smtClean="0"/>
              <a:t> 87% (142/163)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sz="1400" b="1" dirty="0" smtClean="0"/>
              <a:t>Child–Pugh B:</a:t>
            </a:r>
            <a:r>
              <a:rPr lang="en-US" sz="1400" dirty="0" smtClean="0"/>
              <a:t> 67% (18/27)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sz="1400" b="1" dirty="0" smtClean="0"/>
              <a:t>Child–Pugh C:</a:t>
            </a:r>
            <a:r>
              <a:rPr lang="en-US" sz="1400" dirty="0" smtClean="0"/>
              <a:t> 50% (3/6)</a:t>
            </a:r>
          </a:p>
        </p:txBody>
      </p:sp>
    </p:spTree>
    <p:extLst>
      <p:ext uri="{BB962C8B-B14F-4D97-AF65-F5344CB8AC3E}">
        <p14:creationId xmlns:p14="http://schemas.microsoft.com/office/powerpoint/2010/main" xmlns="" val="1696253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Safety and Tolerability: </a:t>
            </a:r>
            <a:br>
              <a:rPr lang="en-US" dirty="0" smtClean="0"/>
            </a:br>
            <a:r>
              <a:rPr lang="en-US" dirty="0" smtClean="0"/>
              <a:t>Deaths and Serious AEs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720137" y="6515171"/>
            <a:ext cx="341760" cy="276999"/>
          </a:xfrm>
        </p:spPr>
        <p:txBody>
          <a:bodyPr/>
          <a:lstStyle/>
          <a:p>
            <a:fld id="{27E50E6B-74CD-47E4-B85F-439F6C4A197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4"/>
          </p:nvPr>
        </p:nvSpPr>
        <p:spPr>
          <a:xfrm>
            <a:off x="203191" y="5465640"/>
            <a:ext cx="8794760" cy="1292662"/>
          </a:xfrm>
        </p:spPr>
        <p:txBody>
          <a:bodyPr wrap="square"/>
          <a:lstStyle/>
          <a:p>
            <a:pPr lvl="0">
              <a:buClrTx/>
              <a:defRPr/>
            </a:pPr>
            <a:r>
              <a:rPr lang="en-US" baseline="30000" dirty="0" smtClean="0">
                <a:solidFill>
                  <a:schemeClr val="tx2"/>
                </a:solidFill>
              </a:rPr>
              <a:t>a </a:t>
            </a:r>
            <a:r>
              <a:rPr lang="en-US" dirty="0" smtClean="0">
                <a:solidFill>
                  <a:schemeClr val="tx2"/>
                </a:solidFill>
              </a:rPr>
              <a:t>Respiratory </a:t>
            </a:r>
            <a:r>
              <a:rPr lang="en-US" dirty="0">
                <a:solidFill>
                  <a:schemeClr val="tx2"/>
                </a:solidFill>
              </a:rPr>
              <a:t>distress/septic shock (</a:t>
            </a:r>
            <a:r>
              <a:rPr lang="en-US" dirty="0" smtClean="0">
                <a:solidFill>
                  <a:schemeClr val="tx2"/>
                </a:solidFill>
              </a:rPr>
              <a:t>n = 1</a:t>
            </a:r>
            <a:r>
              <a:rPr lang="en-US" dirty="0">
                <a:solidFill>
                  <a:schemeClr val="tx2"/>
                </a:solidFill>
              </a:rPr>
              <a:t>), sepsis/pulmonary arterial hypertension </a:t>
            </a:r>
            <a:r>
              <a:rPr lang="en-US" dirty="0" smtClean="0">
                <a:solidFill>
                  <a:schemeClr val="tx2"/>
                </a:solidFill>
              </a:rPr>
              <a:t>(n = 1</a:t>
            </a:r>
            <a:r>
              <a:rPr lang="en-US" dirty="0">
                <a:solidFill>
                  <a:schemeClr val="tx2"/>
                </a:solidFill>
              </a:rPr>
              <a:t>), septic shock </a:t>
            </a:r>
            <a:r>
              <a:rPr lang="en-US" dirty="0" smtClean="0">
                <a:solidFill>
                  <a:schemeClr val="tx2"/>
                </a:solidFill>
              </a:rPr>
              <a:t>(n = 1</a:t>
            </a:r>
            <a:r>
              <a:rPr lang="en-US" dirty="0">
                <a:solidFill>
                  <a:schemeClr val="tx2"/>
                </a:solidFill>
              </a:rPr>
              <a:t>), liver decompensation </a:t>
            </a:r>
            <a:r>
              <a:rPr lang="en-US" dirty="0" smtClean="0">
                <a:solidFill>
                  <a:schemeClr val="tx2"/>
                </a:solidFill>
              </a:rPr>
              <a:t>(n = 1</a:t>
            </a:r>
            <a:r>
              <a:rPr lang="en-US" dirty="0">
                <a:solidFill>
                  <a:schemeClr val="tx2"/>
                </a:solidFill>
              </a:rPr>
              <a:t>), </a:t>
            </a:r>
            <a:r>
              <a:rPr lang="en-US" dirty="0" smtClean="0">
                <a:solidFill>
                  <a:schemeClr val="tx2"/>
                </a:solidFill>
              </a:rPr>
              <a:t/>
            </a:r>
            <a:br>
              <a:rPr lang="en-US" dirty="0" smtClean="0">
                <a:solidFill>
                  <a:schemeClr val="tx2"/>
                </a:solidFill>
              </a:rPr>
            </a:br>
            <a:r>
              <a:rPr lang="en-US" dirty="0" smtClean="0">
                <a:solidFill>
                  <a:schemeClr val="tx2"/>
                </a:solidFill>
              </a:rPr>
              <a:t>acute </a:t>
            </a:r>
            <a:r>
              <a:rPr lang="en-US" dirty="0">
                <a:solidFill>
                  <a:schemeClr val="tx2"/>
                </a:solidFill>
              </a:rPr>
              <a:t>kidney injury </a:t>
            </a:r>
            <a:r>
              <a:rPr lang="en-US" dirty="0" smtClean="0">
                <a:solidFill>
                  <a:schemeClr val="tx2"/>
                </a:solidFill>
              </a:rPr>
              <a:t>(n = 1</a:t>
            </a:r>
            <a:r>
              <a:rPr lang="en-US" dirty="0">
                <a:solidFill>
                  <a:schemeClr val="tx2"/>
                </a:solidFill>
              </a:rPr>
              <a:t>) – all considered unrelated to treatment; multi-organ failure/hepatorenal failure of unreported causality </a:t>
            </a:r>
            <a:r>
              <a:rPr lang="en-US" dirty="0" smtClean="0">
                <a:solidFill>
                  <a:schemeClr val="tx2"/>
                </a:solidFill>
              </a:rPr>
              <a:t>(n = 1</a:t>
            </a:r>
            <a:r>
              <a:rPr lang="en-US" dirty="0">
                <a:solidFill>
                  <a:schemeClr val="tx2"/>
                </a:solidFill>
              </a:rPr>
              <a:t>); </a:t>
            </a:r>
            <a:r>
              <a:rPr lang="en-US" dirty="0" smtClean="0">
                <a:solidFill>
                  <a:schemeClr val="tx2"/>
                </a:solidFill>
              </a:rPr>
              <a:t/>
            </a:r>
            <a:br>
              <a:rPr lang="en-US" dirty="0" smtClean="0">
                <a:solidFill>
                  <a:schemeClr val="tx2"/>
                </a:solidFill>
              </a:rPr>
            </a:br>
            <a:r>
              <a:rPr lang="en-US" dirty="0" smtClean="0">
                <a:solidFill>
                  <a:schemeClr val="tx2"/>
                </a:solidFill>
              </a:rPr>
              <a:t>unknown cause of </a:t>
            </a:r>
            <a:r>
              <a:rPr lang="en-US" dirty="0">
                <a:solidFill>
                  <a:schemeClr val="tx2"/>
                </a:solidFill>
              </a:rPr>
              <a:t>death </a:t>
            </a:r>
            <a:r>
              <a:rPr lang="en-US" dirty="0" smtClean="0">
                <a:solidFill>
                  <a:schemeClr val="tx2"/>
                </a:solidFill>
              </a:rPr>
              <a:t>(n = 1); </a:t>
            </a:r>
            <a:endParaRPr lang="en-US" dirty="0">
              <a:solidFill>
                <a:schemeClr val="tx2"/>
              </a:solidFill>
            </a:endParaRPr>
          </a:p>
          <a:p>
            <a:pPr lvl="0"/>
            <a:r>
              <a:rPr lang="en-US" baseline="30000" dirty="0" smtClean="0">
                <a:solidFill>
                  <a:schemeClr val="tx2"/>
                </a:solidFill>
              </a:rPr>
              <a:t>b </a:t>
            </a:r>
            <a:r>
              <a:rPr lang="en-US" dirty="0" smtClean="0">
                <a:solidFill>
                  <a:schemeClr val="tx2"/>
                </a:solidFill>
              </a:rPr>
              <a:t>Both </a:t>
            </a:r>
            <a:r>
              <a:rPr lang="en-US" dirty="0">
                <a:solidFill>
                  <a:schemeClr val="tx2"/>
                </a:solidFill>
              </a:rPr>
              <a:t>received </a:t>
            </a:r>
            <a:r>
              <a:rPr lang="en-US" dirty="0" smtClean="0">
                <a:solidFill>
                  <a:schemeClr val="tx2"/>
                </a:solidFill>
              </a:rPr>
              <a:t>DCV + SOF + RBV</a:t>
            </a:r>
            <a:r>
              <a:rPr lang="en-US" dirty="0">
                <a:solidFill>
                  <a:schemeClr val="tx2"/>
                </a:solidFill>
              </a:rPr>
              <a:t>. Treatment maintained for patient with hepatic </a:t>
            </a:r>
            <a:r>
              <a:rPr lang="en-US" dirty="0" smtClean="0">
                <a:solidFill>
                  <a:schemeClr val="tx2"/>
                </a:solidFill>
              </a:rPr>
              <a:t>encephalopathy. </a:t>
            </a:r>
            <a:r>
              <a:rPr lang="en-US" dirty="0">
                <a:solidFill>
                  <a:schemeClr val="tx2"/>
                </a:solidFill>
              </a:rPr>
              <a:t>Treatment discontinued for patient with </a:t>
            </a:r>
            <a:r>
              <a:rPr lang="en-US" dirty="0" smtClean="0">
                <a:solidFill>
                  <a:schemeClr val="tx2"/>
                </a:solidFill>
              </a:rPr>
              <a:t/>
            </a:r>
            <a:br>
              <a:rPr lang="en-US" dirty="0" smtClean="0">
                <a:solidFill>
                  <a:schemeClr val="tx2"/>
                </a:solidFill>
              </a:rPr>
            </a:br>
            <a:r>
              <a:rPr lang="en-US" dirty="0" smtClean="0">
                <a:solidFill>
                  <a:schemeClr val="tx2"/>
                </a:solidFill>
              </a:rPr>
              <a:t>allergic </a:t>
            </a:r>
            <a:r>
              <a:rPr lang="en-US" dirty="0">
                <a:solidFill>
                  <a:schemeClr val="tx2"/>
                </a:solidFill>
              </a:rPr>
              <a:t>dermatitis (achieved SVR12</a:t>
            </a:r>
            <a:r>
              <a:rPr lang="en-US" dirty="0" smtClean="0">
                <a:solidFill>
                  <a:schemeClr val="tx2"/>
                </a:solidFill>
              </a:rPr>
              <a:t>); </a:t>
            </a:r>
            <a:endParaRPr lang="en-US" dirty="0">
              <a:solidFill>
                <a:schemeClr val="tx2"/>
              </a:solidFill>
            </a:endParaRPr>
          </a:p>
          <a:p>
            <a:pPr>
              <a:buClrTx/>
              <a:defRPr/>
            </a:pPr>
            <a:r>
              <a:rPr lang="en-US" baseline="30000" dirty="0" smtClean="0">
                <a:solidFill>
                  <a:schemeClr val="tx2"/>
                </a:solidFill>
              </a:rPr>
              <a:t>c </a:t>
            </a:r>
            <a:r>
              <a:rPr lang="en-US" dirty="0" smtClean="0">
                <a:solidFill>
                  <a:schemeClr val="tx2"/>
                </a:solidFill>
              </a:rPr>
              <a:t>Blood/vascular </a:t>
            </a:r>
            <a:r>
              <a:rPr lang="en-US" dirty="0">
                <a:solidFill>
                  <a:schemeClr val="tx2"/>
                </a:solidFill>
              </a:rPr>
              <a:t>disorders </a:t>
            </a:r>
            <a:r>
              <a:rPr lang="en-US" dirty="0" smtClean="0">
                <a:solidFill>
                  <a:schemeClr val="tx2"/>
                </a:solidFill>
              </a:rPr>
              <a:t>(n = 4</a:t>
            </a:r>
            <a:r>
              <a:rPr lang="en-US" dirty="0">
                <a:solidFill>
                  <a:schemeClr val="tx2"/>
                </a:solidFill>
              </a:rPr>
              <a:t>); medical procedures </a:t>
            </a:r>
            <a:r>
              <a:rPr lang="en-US" dirty="0" smtClean="0">
                <a:solidFill>
                  <a:schemeClr val="tx2"/>
                </a:solidFill>
              </a:rPr>
              <a:t>(n = 5</a:t>
            </a:r>
            <a:r>
              <a:rPr lang="en-US" dirty="0">
                <a:solidFill>
                  <a:schemeClr val="tx2"/>
                </a:solidFill>
              </a:rPr>
              <a:t>); general disorders </a:t>
            </a:r>
            <a:r>
              <a:rPr lang="en-US" dirty="0" smtClean="0">
                <a:solidFill>
                  <a:schemeClr val="tx2"/>
                </a:solidFill>
              </a:rPr>
              <a:t>(n = 3</a:t>
            </a:r>
            <a:r>
              <a:rPr lang="en-US" dirty="0">
                <a:solidFill>
                  <a:schemeClr val="tx2"/>
                </a:solidFill>
              </a:rPr>
              <a:t>); neoplasm </a:t>
            </a:r>
            <a:r>
              <a:rPr lang="en-US" dirty="0" smtClean="0">
                <a:solidFill>
                  <a:schemeClr val="tx2"/>
                </a:solidFill>
              </a:rPr>
              <a:t>(n = 1</a:t>
            </a:r>
            <a:r>
              <a:rPr lang="en-US" dirty="0">
                <a:solidFill>
                  <a:schemeClr val="tx2"/>
                </a:solidFill>
              </a:rPr>
              <a:t>); respiratory distress </a:t>
            </a:r>
            <a:r>
              <a:rPr lang="en-US" dirty="0" smtClean="0">
                <a:solidFill>
                  <a:schemeClr val="tx2"/>
                </a:solidFill>
              </a:rPr>
              <a:t>(n = 2); </a:t>
            </a:r>
            <a:br>
              <a:rPr lang="en-US" dirty="0" smtClean="0">
                <a:solidFill>
                  <a:schemeClr val="tx2"/>
                </a:solidFill>
              </a:rPr>
            </a:br>
            <a:r>
              <a:rPr lang="en-US" dirty="0" smtClean="0">
                <a:solidFill>
                  <a:schemeClr val="tx2"/>
                </a:solidFill>
              </a:rPr>
              <a:t>alcoholic </a:t>
            </a:r>
            <a:r>
              <a:rPr lang="en-US" dirty="0">
                <a:solidFill>
                  <a:schemeClr val="tx2"/>
                </a:solidFill>
              </a:rPr>
              <a:t>hepatitis </a:t>
            </a:r>
            <a:r>
              <a:rPr lang="en-US" dirty="0" smtClean="0">
                <a:solidFill>
                  <a:schemeClr val="tx2"/>
                </a:solidFill>
              </a:rPr>
              <a:t>(n = 1</a:t>
            </a:r>
            <a:r>
              <a:rPr lang="en-US" dirty="0">
                <a:solidFill>
                  <a:schemeClr val="tx2"/>
                </a:solidFill>
              </a:rPr>
              <a:t>); </a:t>
            </a:r>
            <a:r>
              <a:rPr lang="en-US" dirty="0" smtClean="0">
                <a:solidFill>
                  <a:schemeClr val="tx2"/>
                </a:solidFill>
              </a:rPr>
              <a:t>urinary </a:t>
            </a:r>
            <a:r>
              <a:rPr lang="en-US" dirty="0">
                <a:solidFill>
                  <a:schemeClr val="tx2"/>
                </a:solidFill>
              </a:rPr>
              <a:t>retention </a:t>
            </a:r>
            <a:r>
              <a:rPr lang="en-US" dirty="0" smtClean="0">
                <a:solidFill>
                  <a:schemeClr val="tx2"/>
                </a:solidFill>
              </a:rPr>
              <a:t>(n = 1).</a:t>
            </a:r>
            <a:endParaRPr lang="en-US" dirty="0"/>
          </a:p>
        </p:txBody>
      </p:sp>
      <p:graphicFrame>
        <p:nvGraphicFramePr>
          <p:cNvPr id="7" name="Content Placeholder 5"/>
          <p:cNvGraphicFramePr>
            <a:graphicFrameLocks noGrp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xmlns="" val="273566323"/>
              </p:ext>
            </p:extLst>
          </p:nvPr>
        </p:nvGraphicFramePr>
        <p:xfrm>
          <a:off x="385763" y="1465513"/>
          <a:ext cx="8372475" cy="38747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1086"/>
                <a:gridCol w="2281389"/>
              </a:tblGrid>
              <a:tr h="276507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</a:pPr>
                      <a:r>
                        <a:rPr lang="en-US" sz="1500" b="0" i="1" noProof="0" dirty="0" smtClean="0"/>
                        <a:t>n (%)</a:t>
                      </a:r>
                      <a:endParaRPr lang="en-US" sz="1500" b="0" i="1" noProof="0" dirty="0"/>
                    </a:p>
                  </a:txBody>
                  <a:tcPr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noProof="0" dirty="0" smtClean="0">
                          <a:solidFill>
                            <a:schemeClr val="bg1"/>
                          </a:solidFill>
                          <a:latin typeface="+mn-lt"/>
                        </a:rPr>
                        <a:t>Total (N = 468)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4811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</a:pPr>
                      <a:r>
                        <a:rPr lang="en-US" sz="1500" b="1" noProof="0" dirty="0" smtClean="0">
                          <a:solidFill>
                            <a:schemeClr val="tx2"/>
                          </a:solidFill>
                        </a:rPr>
                        <a:t>Deaths</a:t>
                      </a:r>
                      <a:r>
                        <a:rPr lang="en-US" sz="1500" b="1" baseline="30000" noProof="0" dirty="0" smtClean="0">
                          <a:solidFill>
                            <a:schemeClr val="tx2"/>
                          </a:solidFill>
                        </a:rPr>
                        <a:t>a</a:t>
                      </a:r>
                      <a:endParaRPr lang="en-US" sz="1500" b="1" baseline="30000" noProof="0" dirty="0">
                        <a:solidFill>
                          <a:schemeClr val="tx2"/>
                        </a:solidFill>
                      </a:endParaRPr>
                    </a:p>
                  </a:txBody>
                  <a:tcPr marL="54000" marR="46800" marT="18000" marB="18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</a:pPr>
                      <a:r>
                        <a:rPr lang="en-US" sz="1500" noProof="0" dirty="0" smtClean="0">
                          <a:solidFill>
                            <a:schemeClr val="tx2"/>
                          </a:solidFill>
                        </a:rPr>
                        <a:t>7 (1.5)</a:t>
                      </a:r>
                      <a:endParaRPr lang="en-US" sz="1500" noProof="0" dirty="0">
                        <a:solidFill>
                          <a:schemeClr val="tx2"/>
                        </a:solidFill>
                      </a:endParaRPr>
                    </a:p>
                  </a:txBody>
                  <a:tcPr marL="54000" marR="46800" marT="18000" marB="18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0831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noProof="0" dirty="0" smtClean="0">
                          <a:solidFill>
                            <a:schemeClr val="tx2"/>
                          </a:solidFill>
                        </a:rPr>
                        <a:t>Serious AEs</a:t>
                      </a:r>
                      <a:endParaRPr lang="en-US" sz="1500" b="1" baseline="30000" noProof="0" dirty="0" smtClean="0">
                        <a:solidFill>
                          <a:schemeClr val="tx2"/>
                        </a:solidFill>
                      </a:endParaRPr>
                    </a:p>
                  </a:txBody>
                  <a:tcPr marL="54000" marR="46800" marT="18000" marB="18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0" noProof="0" dirty="0" smtClean="0">
                          <a:solidFill>
                            <a:schemeClr val="tx2"/>
                          </a:solidFill>
                        </a:rPr>
                        <a:t>44 (9.4)</a:t>
                      </a:r>
                    </a:p>
                  </a:txBody>
                  <a:tcPr marL="54000" marR="46800" marT="18000" marB="18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19125">
                <a:tc>
                  <a:txBody>
                    <a:bodyPr/>
                    <a:lstStyle/>
                    <a:p>
                      <a:pPr marL="0" indent="266700">
                        <a:lnSpc>
                          <a:spcPct val="120000"/>
                        </a:lnSpc>
                      </a:pPr>
                      <a:r>
                        <a:rPr lang="en-US" sz="1400" b="1" baseline="0" noProof="0" dirty="0" smtClean="0">
                          <a:solidFill>
                            <a:schemeClr val="tx2"/>
                          </a:solidFill>
                        </a:rPr>
                        <a:t>SAEs reported as related to treatment</a:t>
                      </a:r>
                      <a:r>
                        <a:rPr lang="en-US" sz="1400" b="1" baseline="30000" noProof="0" dirty="0" smtClean="0">
                          <a:solidFill>
                            <a:schemeClr val="tx2"/>
                          </a:solidFill>
                        </a:rPr>
                        <a:t>b</a:t>
                      </a:r>
                      <a:endParaRPr lang="en-US" sz="1400" b="1" baseline="0" noProof="0" dirty="0" smtClean="0">
                        <a:solidFill>
                          <a:schemeClr val="tx2"/>
                        </a:solidFill>
                      </a:endParaRPr>
                    </a:p>
                    <a:p>
                      <a:pPr marL="0" indent="542925">
                        <a:lnSpc>
                          <a:spcPct val="120000"/>
                        </a:lnSpc>
                      </a:pPr>
                      <a:r>
                        <a:rPr lang="en-US" sz="1400" i="1" baseline="0" noProof="0" dirty="0" smtClean="0">
                          <a:solidFill>
                            <a:schemeClr val="tx2"/>
                          </a:solidFill>
                        </a:rPr>
                        <a:t>Hepatic decompensation (encephalopathy)</a:t>
                      </a:r>
                    </a:p>
                    <a:p>
                      <a:pPr marL="0" indent="542925">
                        <a:lnSpc>
                          <a:spcPct val="120000"/>
                        </a:lnSpc>
                      </a:pPr>
                      <a:r>
                        <a:rPr lang="en-US" sz="1400" i="1" baseline="0" noProof="0" dirty="0" smtClean="0">
                          <a:solidFill>
                            <a:schemeClr val="tx2"/>
                          </a:solidFill>
                        </a:rPr>
                        <a:t>Other (allergic dermatitis)</a:t>
                      </a:r>
                    </a:p>
                  </a:txBody>
                  <a:tcPr marL="54000" marR="46800" marT="18000" marB="18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</a:pPr>
                      <a:r>
                        <a:rPr lang="en-US" sz="1400" b="0" noProof="0" dirty="0" smtClean="0">
                          <a:solidFill>
                            <a:schemeClr val="tx2"/>
                          </a:solidFill>
                        </a:rPr>
                        <a:t>2 (0.4)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20000"/>
                        </a:lnSpc>
                      </a:pPr>
                      <a:r>
                        <a:rPr lang="en-US" sz="1400" b="0" kern="1200" noProof="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1 (0.2)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20000"/>
                        </a:lnSpc>
                      </a:pPr>
                      <a:r>
                        <a:rPr lang="en-US" sz="1400" b="0" kern="1200" noProof="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1 (0.2)</a:t>
                      </a:r>
                    </a:p>
                  </a:txBody>
                  <a:tcPr marL="54000" marR="46800" marT="18000" marB="18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28775">
                <a:tc>
                  <a:txBody>
                    <a:bodyPr/>
                    <a:lstStyle/>
                    <a:p>
                      <a:pPr marL="0" indent="266700">
                        <a:lnSpc>
                          <a:spcPct val="120000"/>
                        </a:lnSpc>
                      </a:pPr>
                      <a:r>
                        <a:rPr lang="en-US" sz="1400" b="1" baseline="0" noProof="0" dirty="0" smtClean="0">
                          <a:solidFill>
                            <a:schemeClr val="tx2"/>
                          </a:solidFill>
                        </a:rPr>
                        <a:t>SAEs unrelated to treatment</a:t>
                      </a:r>
                    </a:p>
                    <a:p>
                      <a:pPr marL="539750" marR="0" indent="0" algn="l" defTabSz="91440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i="1" noProof="0" dirty="0" smtClean="0">
                          <a:solidFill>
                            <a:schemeClr val="tx2"/>
                          </a:solidFill>
                        </a:rPr>
                        <a:t>Hepatic decompensation (ascites,</a:t>
                      </a:r>
                      <a:r>
                        <a:rPr lang="en-US" sz="1400" i="1" baseline="0" noProof="0" dirty="0" smtClean="0">
                          <a:solidFill>
                            <a:schemeClr val="tx2"/>
                          </a:solidFill>
                        </a:rPr>
                        <a:t> digestive bleeding, encephalopathy)</a:t>
                      </a:r>
                      <a:endParaRPr lang="en-US" sz="1400" i="1" baseline="30000" noProof="0" dirty="0" smtClean="0">
                        <a:solidFill>
                          <a:schemeClr val="tx2"/>
                        </a:solidFill>
                      </a:endParaRPr>
                    </a:p>
                    <a:p>
                      <a:pPr marL="539750" marR="0" indent="0" algn="l" defTabSz="91440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i="1" noProof="0" dirty="0" smtClean="0">
                          <a:solidFill>
                            <a:schemeClr val="tx2"/>
                          </a:solidFill>
                        </a:rPr>
                        <a:t>Severe infection (dysentery, pneumonia, erysipelas)</a:t>
                      </a:r>
                      <a:endParaRPr lang="en-US" sz="1400" i="1" baseline="30000" noProof="0" dirty="0" smtClean="0">
                        <a:solidFill>
                          <a:schemeClr val="tx2"/>
                        </a:solidFill>
                      </a:endParaRPr>
                    </a:p>
                    <a:p>
                      <a:pPr marL="539750" marR="0" indent="0" algn="l" defTabSz="91440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i="1" noProof="0" dirty="0" smtClean="0">
                          <a:solidFill>
                            <a:schemeClr val="tx2"/>
                          </a:solidFill>
                        </a:rPr>
                        <a:t>Hepatocellular carcinoma</a:t>
                      </a:r>
                    </a:p>
                    <a:p>
                      <a:pPr marL="539750" marR="0" indent="0" algn="l" defTabSz="91440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i="1" noProof="0" dirty="0" smtClean="0">
                          <a:solidFill>
                            <a:schemeClr val="tx2"/>
                          </a:solidFill>
                        </a:rPr>
                        <a:t>Cholangiocarcinoma</a:t>
                      </a:r>
                    </a:p>
                    <a:p>
                      <a:pPr marL="539750" marR="0" indent="0" algn="l" defTabSz="91440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i="1" noProof="0" dirty="0" smtClean="0">
                          <a:solidFill>
                            <a:schemeClr val="tx2"/>
                          </a:solidFill>
                        </a:rPr>
                        <a:t>Renal impairment</a:t>
                      </a:r>
                    </a:p>
                    <a:p>
                      <a:pPr marL="539750" marR="0" indent="0" algn="l" defTabSz="91440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i="1" noProof="0" dirty="0" smtClean="0">
                          <a:solidFill>
                            <a:schemeClr val="tx2"/>
                          </a:solidFill>
                        </a:rPr>
                        <a:t>Liver transplant</a:t>
                      </a:r>
                    </a:p>
                    <a:p>
                      <a:pPr marL="539750" marR="0" indent="0" algn="l" defTabSz="91440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i="1" noProof="0" dirty="0" smtClean="0">
                          <a:solidFill>
                            <a:schemeClr val="tx2"/>
                          </a:solidFill>
                        </a:rPr>
                        <a:t>Other</a:t>
                      </a:r>
                      <a:r>
                        <a:rPr lang="en-US" sz="1400" i="1" baseline="30000" noProof="0" dirty="0" smtClean="0">
                          <a:solidFill>
                            <a:schemeClr val="tx2"/>
                          </a:solidFill>
                        </a:rPr>
                        <a:t>c</a:t>
                      </a:r>
                    </a:p>
                  </a:txBody>
                  <a:tcPr marL="54000" marR="46800" marT="18000" marB="18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</a:pPr>
                      <a:r>
                        <a:rPr lang="en-US" sz="1400" b="0" noProof="0" dirty="0" smtClean="0">
                          <a:solidFill>
                            <a:schemeClr val="tx2"/>
                          </a:solidFill>
                        </a:rPr>
                        <a:t>42</a:t>
                      </a:r>
                      <a:r>
                        <a:rPr lang="en-US" sz="1400" b="0" baseline="0" noProof="0" dirty="0" smtClean="0">
                          <a:solidFill>
                            <a:schemeClr val="tx2"/>
                          </a:solidFill>
                        </a:rPr>
                        <a:t> (9.0)</a:t>
                      </a:r>
                      <a:endParaRPr lang="en-US" sz="1400" b="0" noProof="0" dirty="0" smtClean="0">
                        <a:solidFill>
                          <a:schemeClr val="tx2"/>
                        </a:solidFill>
                      </a:endParaRPr>
                    </a:p>
                    <a:p>
                      <a:pPr algn="ctr">
                        <a:lnSpc>
                          <a:spcPct val="120000"/>
                        </a:lnSpc>
                      </a:pPr>
                      <a:r>
                        <a:rPr lang="en-US" sz="1400" i="0" noProof="0" dirty="0" smtClean="0">
                          <a:solidFill>
                            <a:schemeClr val="tx2"/>
                          </a:solidFill>
                        </a:rPr>
                        <a:t>8 (1.9)</a:t>
                      </a:r>
                    </a:p>
                    <a:p>
                      <a:pPr algn="ctr">
                        <a:lnSpc>
                          <a:spcPct val="120000"/>
                        </a:lnSpc>
                      </a:pPr>
                      <a:r>
                        <a:rPr lang="en-US" sz="1400" i="0" noProof="0" dirty="0" smtClean="0">
                          <a:solidFill>
                            <a:schemeClr val="tx2"/>
                          </a:solidFill>
                        </a:rPr>
                        <a:t>6 (1.3)</a:t>
                      </a:r>
                    </a:p>
                    <a:p>
                      <a:pPr algn="ctr">
                        <a:lnSpc>
                          <a:spcPct val="120000"/>
                        </a:lnSpc>
                      </a:pPr>
                      <a:r>
                        <a:rPr lang="en-US" sz="1400" i="0" noProof="0" dirty="0" smtClean="0">
                          <a:solidFill>
                            <a:schemeClr val="tx2"/>
                          </a:solidFill>
                        </a:rPr>
                        <a:t>7 (1.5)</a:t>
                      </a:r>
                    </a:p>
                    <a:p>
                      <a:pPr algn="ctr">
                        <a:lnSpc>
                          <a:spcPct val="120000"/>
                        </a:lnSpc>
                      </a:pPr>
                      <a:r>
                        <a:rPr lang="en-US" sz="1400" i="0" noProof="0" dirty="0" smtClean="0">
                          <a:solidFill>
                            <a:schemeClr val="tx2"/>
                          </a:solidFill>
                        </a:rPr>
                        <a:t>1 (0.2)</a:t>
                      </a:r>
                    </a:p>
                    <a:p>
                      <a:pPr algn="ctr">
                        <a:lnSpc>
                          <a:spcPct val="120000"/>
                        </a:lnSpc>
                      </a:pPr>
                      <a:r>
                        <a:rPr lang="en-US" sz="1400" i="0" noProof="0" dirty="0" smtClean="0">
                          <a:solidFill>
                            <a:schemeClr val="tx2"/>
                          </a:solidFill>
                        </a:rPr>
                        <a:t>2 (0.4)</a:t>
                      </a:r>
                    </a:p>
                    <a:p>
                      <a:pPr algn="ctr">
                        <a:lnSpc>
                          <a:spcPct val="120000"/>
                        </a:lnSpc>
                      </a:pPr>
                      <a:r>
                        <a:rPr lang="en-US" sz="1400" i="0" noProof="0" dirty="0" smtClean="0">
                          <a:solidFill>
                            <a:schemeClr val="tx2"/>
                          </a:solidFill>
                        </a:rPr>
                        <a:t>1 (0.2)</a:t>
                      </a:r>
                    </a:p>
                    <a:p>
                      <a:pPr algn="ctr">
                        <a:lnSpc>
                          <a:spcPct val="120000"/>
                        </a:lnSpc>
                      </a:pPr>
                      <a:r>
                        <a:rPr lang="en-US" sz="1400" i="0" noProof="0" dirty="0" smtClean="0">
                          <a:solidFill>
                            <a:schemeClr val="tx2"/>
                          </a:solidFill>
                        </a:rPr>
                        <a:t>17 (3.8)</a:t>
                      </a:r>
                      <a:endParaRPr lang="en-US" sz="1400" i="0" noProof="0" dirty="0">
                        <a:solidFill>
                          <a:schemeClr val="tx2"/>
                        </a:solidFill>
                      </a:endParaRPr>
                    </a:p>
                  </a:txBody>
                  <a:tcPr marL="54000" marR="46800" marT="18000" marB="18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609401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Safety and Tolerability:</a:t>
            </a:r>
            <a:br>
              <a:rPr lang="en-US" dirty="0" smtClean="0"/>
            </a:br>
            <a:r>
              <a:rPr lang="en-US" dirty="0" smtClean="0"/>
              <a:t> Common AEs and AE-Related Discontinuations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720137" y="6515171"/>
            <a:ext cx="341760" cy="276999"/>
          </a:xfrm>
        </p:spPr>
        <p:txBody>
          <a:bodyPr/>
          <a:lstStyle/>
          <a:p>
            <a:fld id="{27E50E6B-74CD-47E4-B85F-439F6C4A197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4"/>
          </p:nvPr>
        </p:nvSpPr>
        <p:spPr>
          <a:xfrm>
            <a:off x="203190" y="6573636"/>
            <a:ext cx="5264967" cy="184666"/>
          </a:xfrm>
        </p:spPr>
        <p:txBody>
          <a:bodyPr/>
          <a:lstStyle/>
          <a:p>
            <a:pPr lvl="0"/>
            <a:r>
              <a:rPr lang="en-US" baseline="30000" dirty="0" smtClean="0">
                <a:solidFill>
                  <a:schemeClr val="tx2"/>
                </a:solidFill>
              </a:rPr>
              <a:t>a </a:t>
            </a:r>
            <a:r>
              <a:rPr lang="en-US" dirty="0" smtClean="0">
                <a:solidFill>
                  <a:schemeClr val="tx2"/>
                </a:solidFill>
              </a:rPr>
              <a:t>Allergic </a:t>
            </a:r>
            <a:r>
              <a:rPr lang="en-US" dirty="0">
                <a:solidFill>
                  <a:schemeClr val="tx2"/>
                </a:solidFill>
              </a:rPr>
              <a:t>dermatitis </a:t>
            </a:r>
            <a:r>
              <a:rPr lang="en-US" dirty="0" smtClean="0">
                <a:solidFill>
                  <a:schemeClr val="tx2"/>
                </a:solidFill>
              </a:rPr>
              <a:t>(n = 1</a:t>
            </a:r>
            <a:r>
              <a:rPr lang="en-US" dirty="0">
                <a:solidFill>
                  <a:schemeClr val="tx2"/>
                </a:solidFill>
              </a:rPr>
              <a:t>); neutropenia </a:t>
            </a:r>
            <a:r>
              <a:rPr lang="en-US" dirty="0" smtClean="0">
                <a:solidFill>
                  <a:schemeClr val="tx2"/>
                </a:solidFill>
              </a:rPr>
              <a:t>(n = 1</a:t>
            </a:r>
            <a:r>
              <a:rPr lang="en-US" dirty="0">
                <a:solidFill>
                  <a:schemeClr val="tx2"/>
                </a:solidFill>
              </a:rPr>
              <a:t>); unspecified medical decision </a:t>
            </a:r>
            <a:r>
              <a:rPr lang="en-US" dirty="0" smtClean="0">
                <a:solidFill>
                  <a:schemeClr val="tx2"/>
                </a:solidFill>
              </a:rPr>
              <a:t>(n = 1).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xmlns="" val="882326585"/>
              </p:ext>
            </p:extLst>
          </p:nvPr>
        </p:nvGraphicFramePr>
        <p:xfrm>
          <a:off x="385763" y="1690688"/>
          <a:ext cx="8372475" cy="2266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1086"/>
                <a:gridCol w="2281389"/>
              </a:tblGrid>
              <a:tr h="276507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</a:pPr>
                      <a:r>
                        <a:rPr lang="en-US" sz="1500" b="0" i="1" dirty="0" smtClean="0"/>
                        <a:t>n (%)</a:t>
                      </a:r>
                      <a:endParaRPr lang="en-US" sz="1500" b="0" i="1" dirty="0"/>
                    </a:p>
                  </a:txBody>
                  <a:tcPr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noProof="0" dirty="0" smtClean="0">
                          <a:solidFill>
                            <a:schemeClr val="bg1"/>
                          </a:solidFill>
                          <a:latin typeface="+mn-lt"/>
                        </a:rPr>
                        <a:t>Total (N = 468)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</a:pPr>
                      <a:r>
                        <a:rPr lang="en-US" sz="1500" b="1" dirty="0" smtClean="0">
                          <a:solidFill>
                            <a:schemeClr val="tx2"/>
                          </a:solidFill>
                        </a:rPr>
                        <a:t>Discontinuations</a:t>
                      </a:r>
                      <a:r>
                        <a:rPr lang="en-US" sz="1500" b="1" baseline="0" dirty="0" smtClean="0">
                          <a:solidFill>
                            <a:schemeClr val="tx2"/>
                          </a:solidFill>
                        </a:rPr>
                        <a:t> for AEs</a:t>
                      </a:r>
                      <a:r>
                        <a:rPr lang="en-US" sz="1500" b="1" baseline="30000" dirty="0" smtClean="0">
                          <a:solidFill>
                            <a:schemeClr val="tx2"/>
                          </a:solidFill>
                        </a:rPr>
                        <a:t>a</a:t>
                      </a:r>
                      <a:endParaRPr lang="en-US" sz="1500" b="1" baseline="30000" dirty="0">
                        <a:solidFill>
                          <a:schemeClr val="tx2"/>
                        </a:solidFill>
                      </a:endParaRPr>
                    </a:p>
                  </a:txBody>
                  <a:tcPr marL="54000" marR="46800" marT="18000" marB="18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</a:pPr>
                      <a:r>
                        <a:rPr lang="en-US" sz="1500" dirty="0" smtClean="0">
                          <a:solidFill>
                            <a:schemeClr val="tx2"/>
                          </a:solidFill>
                        </a:rPr>
                        <a:t>3 (0.6)</a:t>
                      </a:r>
                      <a:endParaRPr lang="en-US" sz="1500" dirty="0">
                        <a:solidFill>
                          <a:schemeClr val="tx2"/>
                        </a:solidFill>
                      </a:endParaRPr>
                    </a:p>
                  </a:txBody>
                  <a:tcPr marL="54000" marR="46800" marT="18000" marB="18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188317">
                <a:tc>
                  <a:txBody>
                    <a:bodyPr/>
                    <a:lstStyle/>
                    <a:p>
                      <a:pPr marL="0" indent="0">
                        <a:lnSpc>
                          <a:spcPct val="120000"/>
                        </a:lnSpc>
                      </a:pPr>
                      <a:r>
                        <a:rPr lang="en-US" sz="1500" b="1" dirty="0" smtClean="0">
                          <a:solidFill>
                            <a:schemeClr val="tx2"/>
                          </a:solidFill>
                        </a:rPr>
                        <a:t>Common AEs</a:t>
                      </a:r>
                      <a:r>
                        <a:rPr lang="en-US" sz="1500" b="1" baseline="0" dirty="0" smtClean="0">
                          <a:solidFill>
                            <a:schemeClr val="tx2"/>
                          </a:solidFill>
                        </a:rPr>
                        <a:t> (</a:t>
                      </a:r>
                      <a:r>
                        <a:rPr lang="en-US" sz="1500" b="1" baseline="0" dirty="0" smtClean="0">
                          <a:solidFill>
                            <a:schemeClr val="tx2"/>
                          </a:solidFill>
                          <a:sym typeface="Symbol"/>
                        </a:rPr>
                        <a:t> 3%)</a:t>
                      </a:r>
                    </a:p>
                    <a:p>
                      <a:pPr marL="0" marR="0" indent="539750" algn="l" defTabSz="91440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i="1" noProof="0" dirty="0" smtClean="0">
                          <a:solidFill>
                            <a:srgbClr val="000000"/>
                          </a:solidFill>
                        </a:rPr>
                        <a:t>Asthenia</a:t>
                      </a:r>
                    </a:p>
                    <a:p>
                      <a:pPr marL="0" marR="0" indent="539750" algn="l" defTabSz="91440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i="1" noProof="0" dirty="0" smtClean="0">
                          <a:solidFill>
                            <a:srgbClr val="000000"/>
                          </a:solidFill>
                        </a:rPr>
                        <a:t>Sleep disorder/Insomnia</a:t>
                      </a:r>
                    </a:p>
                    <a:p>
                      <a:pPr marL="0" marR="0" indent="539750" algn="l" defTabSz="91440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i="1" noProof="0" dirty="0" smtClean="0">
                          <a:solidFill>
                            <a:srgbClr val="000000"/>
                          </a:solidFill>
                        </a:rPr>
                        <a:t>Headache</a:t>
                      </a:r>
                    </a:p>
                    <a:p>
                      <a:pPr marL="0" marR="0" indent="539750" algn="l" defTabSz="91440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i="1" noProof="0" dirty="0" smtClean="0">
                          <a:solidFill>
                            <a:srgbClr val="000000"/>
                          </a:solidFill>
                        </a:rPr>
                        <a:t>Diarrhea</a:t>
                      </a:r>
                    </a:p>
                    <a:p>
                      <a:pPr marL="0" marR="0" indent="539750" algn="l" defTabSz="91440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i="1" noProof="0" dirty="0" smtClean="0">
                          <a:solidFill>
                            <a:srgbClr val="000000"/>
                          </a:solidFill>
                        </a:rPr>
                        <a:t>Fatigue</a:t>
                      </a:r>
                    </a:p>
                  </a:txBody>
                  <a:tcPr marL="54000" marR="46800" marT="18000" marB="18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noProof="0" dirty="0" smtClean="0">
                        <a:solidFill>
                          <a:srgbClr val="000000"/>
                        </a:solidFill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49 (10.5)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30 (6.4)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26 (5.6)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18 (3.8)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noProof="0" dirty="0" smtClean="0">
                          <a:solidFill>
                            <a:srgbClr val="000000"/>
                          </a:solidFill>
                        </a:rPr>
                        <a:t>15 (3.2)</a:t>
                      </a:r>
                    </a:p>
                  </a:txBody>
                  <a:tcPr marL="54000" marR="46800" marT="18000" marB="18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897257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and Conclusions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720137" y="6515171"/>
            <a:ext cx="341760" cy="276999"/>
          </a:xfrm>
        </p:spPr>
        <p:txBody>
          <a:bodyPr/>
          <a:lstStyle/>
          <a:p>
            <a:fld id="{27E50E6B-74CD-47E4-B85F-439F6C4A1970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18" name="Content Placeholder 4"/>
          <p:cNvSpPr>
            <a:spLocks noGrp="1"/>
          </p:cNvSpPr>
          <p:nvPr>
            <p:ph sz="quarter" idx="13"/>
          </p:nvPr>
        </p:nvSpPr>
        <p:spPr>
          <a:xfrm>
            <a:off x="388189" y="1329070"/>
            <a:ext cx="8554200" cy="5528929"/>
          </a:xfrm>
        </p:spPr>
        <p:txBody>
          <a:bodyPr>
            <a:normAutofit/>
          </a:bodyPr>
          <a:lstStyle/>
          <a:p>
            <a:pPr marL="342900" lvl="1" indent="-34290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itchFamily="34" charset="0"/>
              <a:buChar char="■"/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</a:pPr>
            <a:r>
              <a:rPr lang="en-US" sz="2000" dirty="0" smtClean="0">
                <a:solidFill>
                  <a:schemeClr val="tx2"/>
                </a:solidFill>
              </a:rPr>
              <a:t>In this real-world setting, DCV + SOF ± RBV for 12 or 24 weeks was well tolerated and achieved high SVR12 in GT 3 patients with advanced liver disease</a:t>
            </a:r>
          </a:p>
          <a:p>
            <a:pPr marL="841375" lvl="2" indent="-384175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–"/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</a:pPr>
            <a:r>
              <a:rPr lang="en-US" sz="1800" dirty="0" smtClean="0">
                <a:solidFill>
                  <a:schemeClr val="tx2"/>
                </a:solidFill>
              </a:rPr>
              <a:t>97% in </a:t>
            </a:r>
            <a:r>
              <a:rPr lang="en-US" sz="1800" dirty="0" err="1" smtClean="0">
                <a:solidFill>
                  <a:schemeClr val="tx2"/>
                </a:solidFill>
              </a:rPr>
              <a:t>noncirrhotic</a:t>
            </a:r>
            <a:r>
              <a:rPr lang="en-US" sz="1800" dirty="0" smtClean="0">
                <a:solidFill>
                  <a:schemeClr val="tx2"/>
                </a:solidFill>
              </a:rPr>
              <a:t> patients, mostly with advanced fibrosis </a:t>
            </a:r>
          </a:p>
          <a:p>
            <a:pPr marL="841375" lvl="2" indent="-384175">
              <a:lnSpc>
                <a:spcPct val="120000"/>
              </a:lnSpc>
              <a:spcBef>
                <a:spcPts val="0"/>
              </a:spcBef>
              <a:spcAft>
                <a:spcPts val="2400"/>
              </a:spcAft>
              <a:buFont typeface="Arial" panose="020B0604020202020204" pitchFamily="34" charset="0"/>
              <a:buChar char="–"/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</a:pPr>
            <a:r>
              <a:rPr lang="en-US" sz="1800" dirty="0" smtClean="0">
                <a:solidFill>
                  <a:schemeClr val="tx2"/>
                </a:solidFill>
                <a:sym typeface="Symbol"/>
              </a:rPr>
              <a:t>87% in Child–Pugh A cirrhosis, and 82% in all cirrhosis</a:t>
            </a:r>
            <a:endParaRPr lang="en-US" sz="1800" dirty="0" smtClean="0">
              <a:solidFill>
                <a:schemeClr val="tx2"/>
              </a:solidFill>
            </a:endParaRPr>
          </a:p>
          <a:p>
            <a:pPr marL="342900" lvl="1" indent="-34290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itchFamily="34" charset="0"/>
              <a:buChar char="■"/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</a:pPr>
            <a:r>
              <a:rPr lang="en-US" sz="2000" dirty="0" smtClean="0">
                <a:solidFill>
                  <a:schemeClr val="tx2"/>
                </a:solidFill>
              </a:rPr>
              <a:t>24 weeks of DCV + SOF resulted in 86% SVR12 in cirrhotic patients</a:t>
            </a:r>
          </a:p>
          <a:p>
            <a:pPr marL="841375" lvl="2" indent="-384175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–"/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</a:pPr>
            <a:r>
              <a:rPr lang="en-US" sz="1800" dirty="0" smtClean="0">
                <a:solidFill>
                  <a:schemeClr val="tx2"/>
                </a:solidFill>
              </a:rPr>
              <a:t>No impact of RBV use on SVR for 24 weeks of treatment (81% SVR12 with RBV)</a:t>
            </a:r>
          </a:p>
          <a:p>
            <a:pPr marL="841375" lvl="2" indent="-384175">
              <a:lnSpc>
                <a:spcPct val="120000"/>
              </a:lnSpc>
              <a:spcBef>
                <a:spcPts val="0"/>
              </a:spcBef>
              <a:spcAft>
                <a:spcPts val="2400"/>
              </a:spcAft>
              <a:buFont typeface="Arial" panose="020B0604020202020204" pitchFamily="34" charset="0"/>
              <a:buChar char="–"/>
              <a:tabLst>
                <a:tab pos="0" algn="l"/>
                <a:tab pos="1217613" algn="l"/>
                <a:tab pos="2436813" algn="l"/>
                <a:tab pos="3656013" algn="l"/>
                <a:tab pos="4875213" algn="l"/>
                <a:tab pos="6094413" algn="l"/>
                <a:tab pos="7313613" algn="l"/>
                <a:tab pos="8532813" algn="l"/>
                <a:tab pos="9752013" algn="l"/>
                <a:tab pos="10971213" algn="l"/>
                <a:tab pos="12190413" algn="l"/>
                <a:tab pos="13409613" algn="l"/>
              </a:tabLst>
            </a:pPr>
            <a:r>
              <a:rPr lang="en-US" sz="1800" dirty="0" smtClean="0">
                <a:solidFill>
                  <a:schemeClr val="tx2"/>
                </a:solidFill>
              </a:rPr>
              <a:t>The role of RBV in DCV + SOF treatment &lt; 24 weeks requires randomized evaluation in a larger dataset</a:t>
            </a:r>
          </a:p>
          <a:p>
            <a:pPr marL="342900" lvl="1" indent="-342900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■"/>
            </a:pPr>
            <a:r>
              <a:rPr lang="en-US" sz="2000" dirty="0" smtClean="0">
                <a:solidFill>
                  <a:schemeClr val="tx2"/>
                </a:solidFill>
              </a:rPr>
              <a:t>These results show the pangenotypic, all-oral regimen of DCV + SOF </a:t>
            </a:r>
            <a:r>
              <a:rPr lang="en-US" sz="2000" dirty="0" smtClean="0">
                <a:solidFill>
                  <a:schemeClr val="tx2"/>
                </a:solidFill>
                <a:sym typeface="Symbol"/>
              </a:rPr>
              <a:t>± RBV </a:t>
            </a:r>
            <a:br>
              <a:rPr lang="en-US" sz="2000" dirty="0" smtClean="0">
                <a:solidFill>
                  <a:schemeClr val="tx2"/>
                </a:solidFill>
                <a:sym typeface="Symbol"/>
              </a:rPr>
            </a:br>
            <a:r>
              <a:rPr lang="en-US" sz="2000" dirty="0" smtClean="0">
                <a:solidFill>
                  <a:schemeClr val="tx2"/>
                </a:solidFill>
                <a:sym typeface="Symbol"/>
              </a:rPr>
              <a:t>is an effective and well-tolerated option for patients with GT 3 infection and advanced liver disease</a:t>
            </a:r>
          </a:p>
        </p:txBody>
      </p:sp>
    </p:spTree>
    <p:extLst>
      <p:ext uri="{BB962C8B-B14F-4D97-AF65-F5344CB8AC3E}">
        <p14:creationId xmlns:p14="http://schemas.microsoft.com/office/powerpoint/2010/main" xmlns="" val="967429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Acknowledgments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720137" y="6515171"/>
            <a:ext cx="341760" cy="276999"/>
          </a:xfrm>
        </p:spPr>
        <p:txBody>
          <a:bodyPr/>
          <a:lstStyle/>
          <a:p>
            <a:fld id="{27E50E6B-74CD-47E4-B85F-439F6C4A1970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18" name="Content Placeholder 5"/>
          <p:cNvSpPr>
            <a:spLocks noGrp="1"/>
          </p:cNvSpPr>
          <p:nvPr>
            <p:ph sz="quarter" idx="13"/>
          </p:nvPr>
        </p:nvSpPr>
        <p:spPr>
          <a:xfrm>
            <a:off x="457200" y="1600200"/>
            <a:ext cx="8229600" cy="45252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en-US" dirty="0" smtClean="0"/>
              <a:t>The authors thank the patients and their families for their support and dedication, </a:t>
            </a:r>
            <a:r>
              <a:rPr lang="en-US" dirty="0" smtClean="0">
                <a:solidFill>
                  <a:schemeClr val="tx2"/>
                </a:solidFill>
              </a:rPr>
              <a:t>and all </a:t>
            </a:r>
            <a:r>
              <a:rPr lang="en-US" dirty="0" smtClean="0"/>
              <a:t>physicians, pharmacists, and medical staff at all hospital sites</a:t>
            </a:r>
          </a:p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en-US" dirty="0" smtClean="0">
                <a:solidFill>
                  <a:schemeClr val="tx2"/>
                </a:solidFill>
              </a:rPr>
              <a:t>Study management and analysis was performed by Lincoln</a:t>
            </a:r>
          </a:p>
          <a:p>
            <a:pPr lvl="0"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solidFill>
                  <a:schemeClr val="tx2"/>
                </a:solidFill>
              </a:rPr>
              <a:t>Editorial support was provided by Articulate Science and funded by </a:t>
            </a:r>
            <a:br>
              <a:rPr lang="en-US" dirty="0" smtClean="0">
                <a:solidFill>
                  <a:schemeClr val="tx2"/>
                </a:solidFill>
              </a:rPr>
            </a:br>
            <a:r>
              <a:rPr lang="en-US" dirty="0" smtClean="0">
                <a:solidFill>
                  <a:schemeClr val="tx2"/>
                </a:solidFill>
              </a:rPr>
              <a:t>Bristol-Myers Squibb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17339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4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lvl="0">
              <a:spcBef>
                <a:spcPts val="0"/>
              </a:spcBef>
              <a:spcAft>
                <a:spcPts val="1800"/>
              </a:spcAft>
            </a:pPr>
            <a:r>
              <a:rPr lang="en-US" dirty="0" smtClean="0">
                <a:solidFill>
                  <a:schemeClr val="tx2"/>
                </a:solidFill>
              </a:rPr>
              <a:t>Patients infected with HCV genotype (GT) 3 are in urgent need of effective treatments due to the increased risk of accelerated disease progression and hepatocellular carcinoma</a:t>
            </a:r>
          </a:p>
          <a:p>
            <a:pPr marL="342900" lvl="1" indent="-342900">
              <a:spcBef>
                <a:spcPts val="0"/>
              </a:spcBef>
              <a:spcAft>
                <a:spcPts val="1800"/>
              </a:spcAft>
              <a:buFont typeface="Arial" pitchFamily="34" charset="0"/>
              <a:buChar char="■"/>
            </a:pPr>
            <a:r>
              <a:rPr lang="en-US" sz="2000" dirty="0" smtClean="0">
                <a:solidFill>
                  <a:schemeClr val="tx2"/>
                </a:solidFill>
              </a:rPr>
              <a:t>Daclatasvir (DCV) plus sofosbuvir (SOF) with or without ribavirin (RBV) </a:t>
            </a:r>
            <a:r>
              <a:rPr lang="en-US" sz="2000" dirty="0" smtClean="0"/>
              <a:t>is the only all-oral regimen currently recommended for all</a:t>
            </a:r>
            <a:r>
              <a:rPr lang="en-US" sz="2000" baseline="30000" dirty="0" smtClean="0"/>
              <a:t>a</a:t>
            </a:r>
            <a:r>
              <a:rPr lang="en-US" sz="2000" dirty="0" smtClean="0"/>
              <a:t> patients with </a:t>
            </a:r>
            <a:br>
              <a:rPr lang="en-US" sz="2000" dirty="0" smtClean="0"/>
            </a:br>
            <a:r>
              <a:rPr lang="en-US" sz="2000" dirty="0" smtClean="0"/>
              <a:t>GT 3 infection by </a:t>
            </a:r>
            <a:r>
              <a:rPr lang="en-US" sz="2000" dirty="0" smtClean="0">
                <a:solidFill>
                  <a:schemeClr val="tx2"/>
                </a:solidFill>
              </a:rPr>
              <a:t>EASL</a:t>
            </a:r>
            <a:r>
              <a:rPr lang="en-US" sz="2000" baseline="30000" dirty="0" smtClean="0">
                <a:solidFill>
                  <a:schemeClr val="tx2"/>
                </a:solidFill>
              </a:rPr>
              <a:t>1</a:t>
            </a:r>
            <a:r>
              <a:rPr lang="en-US" sz="2000" dirty="0" smtClean="0">
                <a:solidFill>
                  <a:schemeClr val="tx2"/>
                </a:solidFill>
              </a:rPr>
              <a:t> and AASLD</a:t>
            </a:r>
            <a:r>
              <a:rPr lang="en-US" sz="2000" baseline="30000" dirty="0" smtClean="0">
                <a:solidFill>
                  <a:schemeClr val="tx2"/>
                </a:solidFill>
              </a:rPr>
              <a:t>2</a:t>
            </a:r>
            <a:r>
              <a:rPr lang="en-US" sz="2000" dirty="0" smtClean="0">
                <a:solidFill>
                  <a:schemeClr val="tx2"/>
                </a:solidFill>
              </a:rPr>
              <a:t> treatment guidelines</a:t>
            </a:r>
            <a:endParaRPr lang="en-US" sz="2000" dirty="0" smtClean="0"/>
          </a:p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en-US" dirty="0" smtClean="0">
                <a:solidFill>
                  <a:schemeClr val="tx2"/>
                </a:solidFill>
              </a:rPr>
              <a:t>The pangenotypic, 12-week RBV-free regimen of DCV + SOF achieved </a:t>
            </a:r>
            <a:br>
              <a:rPr lang="en-US" dirty="0" smtClean="0">
                <a:solidFill>
                  <a:schemeClr val="tx2"/>
                </a:solidFill>
              </a:rPr>
            </a:br>
            <a:r>
              <a:rPr lang="en-US" dirty="0" smtClean="0">
                <a:solidFill>
                  <a:schemeClr val="tx2"/>
                </a:solidFill>
              </a:rPr>
              <a:t>96% SVR12 in non-cirrhotic GT 3 patients (ALLY-3)</a:t>
            </a:r>
            <a:r>
              <a:rPr lang="en-US" baseline="30000" dirty="0" smtClean="0">
                <a:solidFill>
                  <a:schemeClr val="tx2"/>
                </a:solidFill>
              </a:rPr>
              <a:t>3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dirty="0" smtClean="0">
                <a:solidFill>
                  <a:schemeClr val="tx2"/>
                </a:solidFill>
              </a:rPr>
              <a:t>12- and 16-week GT 3 data for DCV + SOF + RBV in compensated cirrhosis or advanced fibrosis (SVR12 88% and 92%, respectively) have been presented here (ALLY-3+; Abs. LB-3)</a:t>
            </a:r>
          </a:p>
          <a:p>
            <a:pPr>
              <a:spcBef>
                <a:spcPts val="0"/>
              </a:spcBef>
              <a:spcAft>
                <a:spcPts val="1800"/>
              </a:spcAft>
            </a:pPr>
            <a:endParaRPr lang="en-US" baseline="30000" dirty="0" smtClean="0">
              <a:solidFill>
                <a:schemeClr val="tx2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 </a:t>
            </a:r>
            <a:endParaRPr lang="en-US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4"/>
          </p:nvPr>
        </p:nvSpPr>
        <p:spPr>
          <a:xfrm>
            <a:off x="203190" y="6019638"/>
            <a:ext cx="7718716" cy="738664"/>
          </a:xfrm>
        </p:spPr>
        <p:txBody>
          <a:bodyPr/>
          <a:lstStyle/>
          <a:p>
            <a:r>
              <a:rPr lang="en-US" baseline="30000" dirty="0" smtClean="0"/>
              <a:t>a</a:t>
            </a:r>
            <a:r>
              <a:rPr lang="en-US" dirty="0" smtClean="0"/>
              <a:t> Non-cirrhotic and compensated or decompensated cirrhotic, treatment-naive and-experienced, HIV/HCV coinfected, </a:t>
            </a:r>
            <a:br>
              <a:rPr lang="en-US" dirty="0" smtClean="0"/>
            </a:br>
            <a:r>
              <a:rPr lang="en-US" dirty="0" smtClean="0"/>
              <a:t>post-liver transplant.</a:t>
            </a:r>
            <a:br>
              <a:rPr lang="en-US" dirty="0" smtClean="0"/>
            </a:br>
            <a:r>
              <a:rPr lang="en-US" dirty="0" smtClean="0">
                <a:solidFill>
                  <a:schemeClr val="tx2"/>
                </a:solidFill>
              </a:rPr>
              <a:t>1. European Association for Study of Liver. </a:t>
            </a:r>
            <a:r>
              <a:rPr lang="en-US" i="1" dirty="0" smtClean="0">
                <a:solidFill>
                  <a:schemeClr val="tx2"/>
                </a:solidFill>
              </a:rPr>
              <a:t>J Hepatol</a:t>
            </a:r>
            <a:r>
              <a:rPr lang="en-US" dirty="0" smtClean="0">
                <a:solidFill>
                  <a:schemeClr val="tx2"/>
                </a:solidFill>
              </a:rPr>
              <a:t> 2015;63</a:t>
            </a:r>
            <a:r>
              <a:rPr lang="en-US" b="1" dirty="0" smtClean="0">
                <a:solidFill>
                  <a:schemeClr val="tx2"/>
                </a:solidFill>
              </a:rPr>
              <a:t>:</a:t>
            </a:r>
            <a:r>
              <a:rPr lang="en-US" dirty="0" smtClean="0">
                <a:solidFill>
                  <a:schemeClr val="tx2"/>
                </a:solidFill>
              </a:rPr>
              <a:t>199–236. 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2. AASLD/IDSA/IAS-USA guidelines. Available at </a:t>
            </a:r>
            <a:r>
              <a:rPr lang="en-US" dirty="0" smtClean="0">
                <a:solidFill>
                  <a:schemeClr val="tx2"/>
                </a:solidFill>
                <a:hlinkClick r:id="rId3"/>
              </a:rPr>
              <a:t>www.hcvguidelines.org</a:t>
            </a:r>
            <a:r>
              <a:rPr lang="en-US" dirty="0" smtClean="0">
                <a:solidFill>
                  <a:schemeClr val="tx2"/>
                </a:solidFill>
              </a:rPr>
              <a:t>. 3. Nelson DR,</a:t>
            </a:r>
            <a:r>
              <a:rPr lang="en-US" i="1" dirty="0" smtClean="0">
                <a:solidFill>
                  <a:schemeClr val="tx2"/>
                </a:solidFill>
              </a:rPr>
              <a:t> et al. Hepatology</a:t>
            </a:r>
            <a:r>
              <a:rPr lang="en-US" dirty="0" smtClean="0">
                <a:solidFill>
                  <a:schemeClr val="tx2"/>
                </a:solidFill>
              </a:rPr>
              <a:t> 2015;61:1127–1135.</a:t>
            </a:r>
            <a:endParaRPr lang="en-US" dirty="0"/>
          </a:p>
        </p:txBody>
      </p:sp>
      <p:sp>
        <p:nvSpPr>
          <p:cNvPr id="9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798684" y="6515171"/>
            <a:ext cx="263213" cy="276999"/>
          </a:xfrm>
        </p:spPr>
        <p:txBody>
          <a:bodyPr/>
          <a:lstStyle/>
          <a:p>
            <a:fld id="{27E50E6B-74CD-47E4-B85F-439F6C4A1970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66753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en-US" altLang="en-US" dirty="0" smtClean="0">
                <a:solidFill>
                  <a:schemeClr val="tx2"/>
                </a:solidFill>
              </a:rPr>
              <a:t>The French ATU (Temporary Authorisation for Use) program for DCV provided early, pre-market-authorization access to DCV for HCV patients with advanced liver disease and no other HCV treatment options</a:t>
            </a:r>
          </a:p>
          <a:p>
            <a:pPr lvl="0">
              <a:spcBef>
                <a:spcPts val="0"/>
              </a:spcBef>
              <a:spcAft>
                <a:spcPts val="1800"/>
              </a:spcAft>
            </a:pPr>
            <a:r>
              <a:rPr lang="en-US" dirty="0" smtClean="0">
                <a:solidFill>
                  <a:schemeClr val="tx2"/>
                </a:solidFill>
              </a:rPr>
              <a:t>We report interim ATU findings on DCV + SOF ± RBV in GT 3-infected patients with advanced liver disease</a:t>
            </a:r>
            <a:endParaRPr lang="en-US" altLang="en-US" dirty="0" smtClean="0">
              <a:solidFill>
                <a:schemeClr val="tx2"/>
              </a:solidFill>
            </a:endParaRP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798684" y="6515171"/>
            <a:ext cx="263213" cy="276999"/>
          </a:xfrm>
        </p:spPr>
        <p:txBody>
          <a:bodyPr/>
          <a:lstStyle/>
          <a:p>
            <a:fld id="{27E50E6B-74CD-47E4-B85F-439F6C4A1970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10887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10000"/>
          </a:bodyPr>
          <a:lstStyle/>
          <a:p>
            <a:pPr>
              <a:spcBef>
                <a:spcPts val="0"/>
              </a:spcBef>
              <a:spcAft>
                <a:spcPts val="600"/>
              </a:spcAft>
              <a:defRPr/>
            </a:pPr>
            <a:r>
              <a:rPr lang="en-US" altLang="en-US" b="1" dirty="0" smtClean="0">
                <a:solidFill>
                  <a:schemeClr val="tx2"/>
                </a:solidFill>
              </a:rPr>
              <a:t>Adult patients with: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defRPr/>
            </a:pPr>
            <a:r>
              <a:rPr lang="en-US" altLang="en-US" b="1" i="1" dirty="0" smtClean="0">
                <a:solidFill>
                  <a:schemeClr val="tx2"/>
                </a:solidFill>
              </a:rPr>
              <a:t>METAVIR fibrosis F3 or above</a:t>
            </a:r>
            <a:r>
              <a:rPr lang="en-US" altLang="en-US" baseline="30000" dirty="0" smtClean="0">
                <a:solidFill>
                  <a:schemeClr val="tx2"/>
                </a:solidFill>
              </a:rPr>
              <a:t>a</a:t>
            </a:r>
            <a:r>
              <a:rPr lang="en-US" altLang="en-US" dirty="0" smtClean="0">
                <a:solidFill>
                  <a:schemeClr val="tx2"/>
                </a:solidFill>
              </a:rPr>
              <a:t> </a:t>
            </a:r>
          </a:p>
          <a:p>
            <a:pPr marL="355600" lvl="1" indent="0">
              <a:spcBef>
                <a:spcPts val="0"/>
              </a:spcBef>
              <a:spcAft>
                <a:spcPts val="600"/>
              </a:spcAft>
              <a:buNone/>
              <a:defRPr/>
            </a:pPr>
            <a:r>
              <a:rPr lang="en-US" altLang="en-US" i="1" dirty="0" smtClean="0">
                <a:solidFill>
                  <a:prstClr val="black"/>
                </a:solidFill>
                <a:sym typeface="Symbol"/>
              </a:rPr>
              <a:t>or</a:t>
            </a:r>
            <a:endParaRPr lang="en-US" altLang="en-US" i="1" dirty="0" smtClean="0">
              <a:solidFill>
                <a:schemeClr val="tx2"/>
              </a:solidFill>
              <a:sym typeface="Symbol"/>
            </a:endParaRPr>
          </a:p>
          <a:p>
            <a:pPr marL="628650" lvl="2" indent="-266700"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–"/>
              <a:defRPr/>
            </a:pPr>
            <a:r>
              <a:rPr lang="en-US" sz="1800" b="1" i="1" dirty="0" smtClean="0">
                <a:solidFill>
                  <a:prstClr val="black"/>
                </a:solidFill>
              </a:rPr>
              <a:t>Irrespective of fibrosis score:</a:t>
            </a:r>
            <a:r>
              <a:rPr lang="en-US" sz="1800" dirty="0" smtClean="0">
                <a:solidFill>
                  <a:prstClr val="black"/>
                </a:solidFill>
              </a:rPr>
              <a:t> severe extrahepatic manifestations; </a:t>
            </a:r>
            <a:br>
              <a:rPr lang="en-US" sz="1800" dirty="0" smtClean="0">
                <a:solidFill>
                  <a:prstClr val="black"/>
                </a:solidFill>
              </a:rPr>
            </a:br>
            <a:r>
              <a:rPr lang="en-US" sz="1800" dirty="0" smtClean="0">
                <a:solidFill>
                  <a:prstClr val="black"/>
                </a:solidFill>
              </a:rPr>
              <a:t>post-liver transplant HCV recurrence, or indication for liver or kidney transplant</a:t>
            </a:r>
          </a:p>
          <a:p>
            <a:pPr marL="342900" lvl="1" indent="-342900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 typeface="Arial" pitchFamily="34" charset="0"/>
              <a:buChar char="■"/>
            </a:pPr>
            <a:r>
              <a:rPr lang="en-US" sz="2000" b="1" dirty="0" smtClean="0">
                <a:solidFill>
                  <a:schemeClr val="tx2"/>
                </a:solidFill>
              </a:rPr>
              <a:t>Recommended regimen and treatment duration</a:t>
            </a:r>
          </a:p>
          <a:p>
            <a:pPr marL="800100" lvl="2" indent="-342900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‒"/>
            </a:pPr>
            <a:r>
              <a:rPr lang="en-US" sz="1800" dirty="0" smtClean="0">
                <a:solidFill>
                  <a:prstClr val="black"/>
                </a:solidFill>
              </a:rPr>
              <a:t>DCV 60 mg QD + SOF 400 mg QD for 24 weeks</a:t>
            </a:r>
          </a:p>
          <a:p>
            <a:pPr marL="800100" lvl="2" indent="-342900">
              <a:spcBef>
                <a:spcPts val="0"/>
              </a:spcBef>
              <a:spcAft>
                <a:spcPts val="1800"/>
              </a:spcAft>
              <a:buClr>
                <a:schemeClr val="tx1"/>
              </a:buClr>
              <a:buFont typeface="Arial" panose="020B0604020202020204" pitchFamily="34" charset="0"/>
              <a:buChar char="‒"/>
            </a:pPr>
            <a:r>
              <a:rPr lang="en-US" sz="1800" dirty="0" smtClean="0">
                <a:solidFill>
                  <a:prstClr val="black"/>
                </a:solidFill>
              </a:rPr>
              <a:t>RBV use and/or shorter treatment duration (12 weeks) at physician’s discretion</a:t>
            </a:r>
          </a:p>
          <a:p>
            <a:pPr marL="342900" lvl="1" indent="-342900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 typeface="Arial" pitchFamily="34" charset="0"/>
              <a:buChar char="■"/>
            </a:pPr>
            <a:r>
              <a:rPr lang="en-US" sz="2000" b="1" dirty="0" smtClean="0">
                <a:solidFill>
                  <a:schemeClr val="tx2"/>
                </a:solidFill>
              </a:rPr>
              <a:t>Endpoints</a:t>
            </a:r>
          </a:p>
          <a:p>
            <a:pPr marL="800100" lvl="2" indent="-342900"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‒"/>
            </a:pPr>
            <a:r>
              <a:rPr lang="en-US" sz="1800" dirty="0" smtClean="0">
                <a:solidFill>
                  <a:schemeClr val="tx2"/>
                </a:solidFill>
              </a:rPr>
              <a:t>Efficacy: SVR12</a:t>
            </a:r>
            <a:r>
              <a:rPr lang="en-US" sz="1800" baseline="30000" dirty="0" smtClean="0">
                <a:solidFill>
                  <a:schemeClr val="tx2"/>
                </a:solidFill>
              </a:rPr>
              <a:t>b</a:t>
            </a:r>
            <a:r>
              <a:rPr lang="en-US" sz="1800" dirty="0" smtClean="0">
                <a:solidFill>
                  <a:schemeClr val="tx2"/>
                </a:solidFill>
              </a:rPr>
              <a:t> at post-treatment Week 12 (PT12)</a:t>
            </a:r>
          </a:p>
          <a:p>
            <a:pPr marL="800100" lvl="2" indent="-342900">
              <a:spcBef>
                <a:spcPts val="0"/>
              </a:spcBef>
              <a:spcAft>
                <a:spcPts val="1800"/>
              </a:spcAft>
              <a:buClr>
                <a:schemeClr val="tx1"/>
              </a:buClr>
              <a:buFont typeface="Arial" panose="020B0604020202020204" pitchFamily="34" charset="0"/>
              <a:buChar char="‒"/>
            </a:pPr>
            <a:r>
              <a:rPr lang="en-US" sz="1800" dirty="0" smtClean="0">
                <a:solidFill>
                  <a:schemeClr val="tx2"/>
                </a:solidFill>
              </a:rPr>
              <a:t>Safety: based on serious adverse events (SAEs), AEs, and </a:t>
            </a:r>
            <a:br>
              <a:rPr lang="en-US" sz="1800" dirty="0" smtClean="0">
                <a:solidFill>
                  <a:schemeClr val="tx2"/>
                </a:solidFill>
              </a:rPr>
            </a:br>
            <a:r>
              <a:rPr lang="en-US" sz="1800" dirty="0" smtClean="0">
                <a:solidFill>
                  <a:schemeClr val="tx2"/>
                </a:solidFill>
              </a:rPr>
              <a:t>treatment discontinuation</a:t>
            </a:r>
          </a:p>
          <a:p>
            <a:pPr marL="246062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‒"/>
            </a:pPr>
            <a:endParaRPr lang="en-US" sz="2200" dirty="0">
              <a:solidFill>
                <a:prstClr val="black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Patients and Endpoints </a:t>
            </a:r>
            <a:endParaRPr lang="en-US" dirty="0"/>
          </a:p>
        </p:txBody>
      </p:sp>
      <p:sp>
        <p:nvSpPr>
          <p:cNvPr id="6" name="Text Placeholder 1"/>
          <p:cNvSpPr>
            <a:spLocks noGrp="1"/>
          </p:cNvSpPr>
          <p:nvPr>
            <p:ph type="body" sz="quarter" idx="14"/>
          </p:nvPr>
        </p:nvSpPr>
        <p:spPr>
          <a:xfrm>
            <a:off x="203190" y="6388970"/>
            <a:ext cx="6195157" cy="369332"/>
          </a:xfrm>
        </p:spPr>
        <p:txBody>
          <a:bodyPr/>
          <a:lstStyle/>
          <a:p>
            <a:r>
              <a:rPr lang="en-US" baseline="30000" dirty="0" smtClean="0">
                <a:solidFill>
                  <a:schemeClr val="tx2"/>
                </a:solidFill>
              </a:rPr>
              <a:t>a </a:t>
            </a:r>
            <a:r>
              <a:rPr lang="en-US" dirty="0" smtClean="0">
                <a:solidFill>
                  <a:schemeClr val="tx2"/>
                </a:solidFill>
              </a:rPr>
              <a:t>Biopsy, FibroScan (</a:t>
            </a:r>
            <a:r>
              <a:rPr lang="en-US" dirty="0" smtClean="0">
                <a:solidFill>
                  <a:prstClr val="black"/>
                </a:solidFill>
                <a:sym typeface="Symbol"/>
              </a:rPr>
              <a:t> </a:t>
            </a:r>
            <a:r>
              <a:rPr lang="en-US" dirty="0" smtClean="0">
                <a:solidFill>
                  <a:schemeClr val="tx2"/>
                </a:solidFill>
              </a:rPr>
              <a:t>9.6 kPa), or FibroTest (</a:t>
            </a:r>
            <a:r>
              <a:rPr lang="en-US" dirty="0" smtClean="0">
                <a:solidFill>
                  <a:prstClr val="black"/>
                </a:solidFill>
                <a:sym typeface="Symbol"/>
              </a:rPr>
              <a:t> </a:t>
            </a:r>
            <a:r>
              <a:rPr lang="en-US" dirty="0" smtClean="0">
                <a:solidFill>
                  <a:schemeClr val="tx2"/>
                </a:solidFill>
              </a:rPr>
              <a:t>0.59);</a:t>
            </a:r>
          </a:p>
          <a:p>
            <a:r>
              <a:rPr lang="en-US" baseline="30000" dirty="0" smtClean="0">
                <a:solidFill>
                  <a:schemeClr val="tx2"/>
                </a:solidFill>
              </a:rPr>
              <a:t>b </a:t>
            </a:r>
            <a:r>
              <a:rPr lang="en-US" dirty="0" smtClean="0">
                <a:solidFill>
                  <a:schemeClr val="tx2"/>
                </a:solidFill>
              </a:rPr>
              <a:t>HCV RNA &lt; lower limit of quantification (LLOQ), target detected (TD), or target not detected (TND).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798684" y="6515171"/>
            <a:ext cx="263213" cy="276999"/>
          </a:xfrm>
        </p:spPr>
        <p:txBody>
          <a:bodyPr/>
          <a:lstStyle/>
          <a:p>
            <a:fld id="{27E50E6B-74CD-47E4-B85F-439F6C4A1970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410901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457201" y="1600200"/>
            <a:ext cx="3987710" cy="4525200"/>
          </a:xfrm>
        </p:spPr>
        <p:txBody>
          <a:bodyPr>
            <a:normAutofit fontScale="92500" lnSpcReduction="10000"/>
          </a:bodyPr>
          <a:lstStyle/>
          <a:p>
            <a:pPr marL="342900" lvl="1" indent="-342900">
              <a:spcBef>
                <a:spcPts val="0"/>
              </a:spcBef>
              <a:spcAft>
                <a:spcPts val="1800"/>
              </a:spcAft>
              <a:buClr>
                <a:schemeClr val="tx1"/>
              </a:buClr>
              <a:buFont typeface="Arial" pitchFamily="34" charset="0"/>
              <a:buChar char="■"/>
            </a:pPr>
            <a:r>
              <a:rPr lang="en-US" sz="2000" dirty="0" smtClean="0">
                <a:solidFill>
                  <a:schemeClr val="tx2"/>
                </a:solidFill>
              </a:rPr>
              <a:t>The </a:t>
            </a:r>
            <a:r>
              <a:rPr lang="en-US" sz="2000" b="1" dirty="0" smtClean="0">
                <a:solidFill>
                  <a:schemeClr val="tx2"/>
                </a:solidFill>
              </a:rPr>
              <a:t>safety population</a:t>
            </a:r>
            <a:r>
              <a:rPr lang="en-US" sz="2000" dirty="0" smtClean="0">
                <a:solidFill>
                  <a:schemeClr val="tx2"/>
                </a:solidFill>
              </a:rPr>
              <a:t> comprised patients with detectable </a:t>
            </a:r>
            <a:br>
              <a:rPr lang="en-US" sz="2000" dirty="0" smtClean="0">
                <a:solidFill>
                  <a:schemeClr val="tx2"/>
                </a:solidFill>
              </a:rPr>
            </a:br>
            <a:r>
              <a:rPr lang="en-US" sz="2000" dirty="0" smtClean="0">
                <a:solidFill>
                  <a:schemeClr val="tx2"/>
                </a:solidFill>
              </a:rPr>
              <a:t>HCV RNA at baseline who had </a:t>
            </a:r>
            <a:br>
              <a:rPr lang="en-US" sz="2000" dirty="0" smtClean="0">
                <a:solidFill>
                  <a:schemeClr val="tx2"/>
                </a:solidFill>
              </a:rPr>
            </a:br>
            <a:r>
              <a:rPr lang="en-US" sz="2000" dirty="0" smtClean="0">
                <a:solidFill>
                  <a:schemeClr val="tx2"/>
                </a:solidFill>
                <a:sym typeface="Symbol"/>
              </a:rPr>
              <a:t> 1 subsequent visit form completed</a:t>
            </a:r>
            <a:endParaRPr lang="en-US" sz="2000" dirty="0" smtClean="0">
              <a:solidFill>
                <a:schemeClr val="tx2"/>
              </a:solidFill>
            </a:endParaRPr>
          </a:p>
          <a:p>
            <a:pPr marL="342900" lvl="1" indent="-342900">
              <a:spcBef>
                <a:spcPts val="0"/>
              </a:spcBef>
              <a:spcAft>
                <a:spcPts val="1800"/>
              </a:spcAft>
              <a:buClr>
                <a:schemeClr val="tx1"/>
              </a:buClr>
              <a:buFont typeface="Arial" pitchFamily="34" charset="0"/>
              <a:buChar char="■"/>
            </a:pPr>
            <a:r>
              <a:rPr lang="en-US" sz="2000" dirty="0" smtClean="0">
                <a:solidFill>
                  <a:schemeClr val="tx2"/>
                </a:solidFill>
              </a:rPr>
              <a:t>The </a:t>
            </a:r>
            <a:r>
              <a:rPr lang="en-US" sz="2000" b="1" dirty="0" smtClean="0">
                <a:solidFill>
                  <a:schemeClr val="tx2"/>
                </a:solidFill>
              </a:rPr>
              <a:t>primary efficacy population</a:t>
            </a:r>
            <a:r>
              <a:rPr lang="en-US" sz="2000" dirty="0" smtClean="0">
                <a:solidFill>
                  <a:schemeClr val="tx2"/>
                </a:solidFill>
              </a:rPr>
              <a:t> comprised patients within the safety population who had available HCV RNA data at PT12</a:t>
            </a:r>
            <a:r>
              <a:rPr lang="en-US" sz="2000" baseline="30000" dirty="0" smtClean="0">
                <a:solidFill>
                  <a:schemeClr val="tx2"/>
                </a:solidFill>
              </a:rPr>
              <a:t>a</a:t>
            </a:r>
            <a:endParaRPr lang="en-US" strike="sngStrike" baseline="30000" dirty="0" smtClean="0">
              <a:solidFill>
                <a:srgbClr val="FF0000"/>
              </a:solidFill>
              <a:sym typeface="Symbol"/>
            </a:endParaRPr>
          </a:p>
          <a:p>
            <a:pPr>
              <a:spcAft>
                <a:spcPts val="300"/>
              </a:spcAft>
            </a:pPr>
            <a:r>
              <a:rPr lang="en-US" b="1" dirty="0" smtClean="0">
                <a:solidFill>
                  <a:schemeClr val="tx2"/>
                </a:solidFill>
                <a:sym typeface="Symbol"/>
              </a:rPr>
              <a:t>Treatment failure</a:t>
            </a:r>
            <a:r>
              <a:rPr lang="en-US" dirty="0" smtClean="0">
                <a:solidFill>
                  <a:schemeClr val="tx2"/>
                </a:solidFill>
                <a:sym typeface="Symbol"/>
              </a:rPr>
              <a:t> was defined as 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sz="1600" dirty="0" smtClean="0">
                <a:solidFill>
                  <a:schemeClr val="tx2"/>
                </a:solidFill>
                <a:sym typeface="Symbol"/>
              </a:rPr>
              <a:t>HCV RNA  LLOQ at PT12 (including imputation)</a:t>
            </a:r>
            <a:r>
              <a:rPr lang="en-US" sz="1600" baseline="30000" dirty="0" smtClean="0">
                <a:solidFill>
                  <a:schemeClr val="tx2"/>
                </a:solidFill>
                <a:sym typeface="Symbol"/>
              </a:rPr>
              <a:t>a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sz="1600" dirty="0" smtClean="0">
                <a:solidFill>
                  <a:schemeClr val="tx2"/>
                </a:solidFill>
                <a:sym typeface="Symbol"/>
              </a:rPr>
              <a:t>Death before PT12</a:t>
            </a:r>
          </a:p>
          <a:p>
            <a:pPr lvl="1">
              <a:spcBef>
                <a:spcPts val="0"/>
              </a:spcBef>
            </a:pPr>
            <a:r>
              <a:rPr lang="en-US" sz="1600" dirty="0" smtClean="0">
                <a:solidFill>
                  <a:schemeClr val="tx2"/>
                </a:solidFill>
                <a:sym typeface="Symbol"/>
              </a:rPr>
              <a:t>AE-related discontinuation without achieving SVR12</a:t>
            </a:r>
          </a:p>
          <a:p>
            <a:pPr marL="58737">
              <a:spcBef>
                <a:spcPts val="0"/>
              </a:spcBef>
              <a:spcAft>
                <a:spcPts val="1800"/>
              </a:spcAft>
              <a:buClr>
                <a:schemeClr val="tx1"/>
              </a:buClr>
            </a:pPr>
            <a:endParaRPr lang="en-US" sz="2200" dirty="0" smtClean="0">
              <a:solidFill>
                <a:schemeClr val="tx2"/>
              </a:solidFill>
              <a:sym typeface="Symbol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Populations</a:t>
            </a:r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4"/>
          </p:nvPr>
        </p:nvSpPr>
        <p:spPr>
          <a:xfrm>
            <a:off x="203190" y="6019638"/>
            <a:ext cx="8064324" cy="738664"/>
          </a:xfrm>
        </p:spPr>
        <p:txBody>
          <a:bodyPr/>
          <a:lstStyle/>
          <a:p>
            <a:r>
              <a:rPr lang="en-US" baseline="30000" dirty="0" smtClean="0">
                <a:solidFill>
                  <a:schemeClr val="tx2"/>
                </a:solidFill>
              </a:rPr>
              <a:t>a </a:t>
            </a:r>
            <a:r>
              <a:rPr lang="en-US" dirty="0" smtClean="0">
                <a:solidFill>
                  <a:schemeClr val="tx2"/>
                </a:solidFill>
              </a:rPr>
              <a:t>Missing PT12 data were back-imputed from PT24 if available. Where PT24 was missing, missing SVR12 visit data was imputed </a:t>
            </a:r>
            <a:br>
              <a:rPr lang="en-US" dirty="0" smtClean="0">
                <a:solidFill>
                  <a:schemeClr val="tx2"/>
                </a:solidFill>
              </a:rPr>
            </a:br>
            <a:r>
              <a:rPr lang="en-US" dirty="0" smtClean="0">
                <a:solidFill>
                  <a:schemeClr val="tx2"/>
                </a:solidFill>
              </a:rPr>
              <a:t>as a failure (</a:t>
            </a:r>
            <a:r>
              <a:rPr lang="en-US" dirty="0" smtClean="0">
                <a:solidFill>
                  <a:schemeClr val="tx2"/>
                </a:solidFill>
                <a:sym typeface="Symbol"/>
              </a:rPr>
              <a:t> LLOQ at PT12)</a:t>
            </a:r>
            <a:r>
              <a:rPr lang="en-US" dirty="0" smtClean="0">
                <a:solidFill>
                  <a:schemeClr val="tx2"/>
                </a:solidFill>
              </a:rPr>
              <a:t> if HCV RNA was </a:t>
            </a:r>
            <a:r>
              <a:rPr lang="en-US" dirty="0" smtClean="0">
                <a:solidFill>
                  <a:schemeClr val="tx2"/>
                </a:solidFill>
                <a:sym typeface="Symbol"/>
              </a:rPr>
              <a:t> LLOQ at PT4. Where both PT4 and PT24 were missing, SVR12 failure was imputed if </a:t>
            </a:r>
            <a:br>
              <a:rPr lang="en-US" dirty="0" smtClean="0">
                <a:solidFill>
                  <a:schemeClr val="tx2"/>
                </a:solidFill>
                <a:sym typeface="Symbol"/>
              </a:rPr>
            </a:br>
            <a:r>
              <a:rPr lang="en-US" dirty="0" smtClean="0">
                <a:solidFill>
                  <a:schemeClr val="tx2"/>
                </a:solidFill>
              </a:rPr>
              <a:t>HCV RNA was </a:t>
            </a:r>
            <a:r>
              <a:rPr lang="en-US" dirty="0" smtClean="0">
                <a:solidFill>
                  <a:schemeClr val="tx2"/>
                </a:solidFill>
                <a:sym typeface="Symbol"/>
              </a:rPr>
              <a:t> LLOQ at end-of-treatment;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br>
              <a:rPr lang="en-US" dirty="0" smtClean="0">
                <a:solidFill>
                  <a:schemeClr val="tx2"/>
                </a:solidFill>
              </a:rPr>
            </a:br>
            <a:r>
              <a:rPr lang="en-US" baseline="30000" dirty="0" smtClean="0">
                <a:solidFill>
                  <a:schemeClr val="tx2"/>
                </a:solidFill>
              </a:rPr>
              <a:t>b </a:t>
            </a:r>
            <a:r>
              <a:rPr lang="en-US" dirty="0" smtClean="0">
                <a:solidFill>
                  <a:schemeClr val="tx2"/>
                </a:solidFill>
              </a:rPr>
              <a:t>Total ATU population: 3886.</a:t>
            </a:r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4444911" y="1772701"/>
            <a:ext cx="2016224" cy="1108277"/>
          </a:xfrm>
          <a:prstGeom prst="round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571565" y="1884249"/>
            <a:ext cx="176291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All GT 3 Patients </a:t>
            </a:r>
            <a:br>
              <a:rPr lang="en-US" dirty="0" smtClean="0">
                <a:solidFill>
                  <a:schemeClr val="bg1"/>
                </a:solidFill>
              </a:rPr>
            </a:br>
            <a:r>
              <a:rPr lang="en-US" dirty="0" smtClean="0">
                <a:solidFill>
                  <a:schemeClr val="bg1"/>
                </a:solidFill>
              </a:rPr>
              <a:t>in ATU</a:t>
            </a:r>
            <a:r>
              <a:rPr lang="en-US" baseline="30000" dirty="0" smtClean="0">
                <a:solidFill>
                  <a:schemeClr val="bg1"/>
                </a:solidFill>
              </a:rPr>
              <a:t>b</a:t>
            </a:r>
          </a:p>
          <a:p>
            <a:pPr algn="ctr"/>
            <a:r>
              <a:rPr lang="en-US" dirty="0" smtClean="0">
                <a:solidFill>
                  <a:schemeClr val="bg1"/>
                </a:solidFill>
              </a:rPr>
              <a:t>N = 561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4431842" y="3544282"/>
            <a:ext cx="2016224" cy="720080"/>
          </a:xfrm>
          <a:prstGeom prst="round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539201" y="3581157"/>
            <a:ext cx="187275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Safety Population</a:t>
            </a:r>
          </a:p>
          <a:p>
            <a:pPr algn="ctr"/>
            <a:r>
              <a:rPr lang="en-US" dirty="0" smtClean="0">
                <a:solidFill>
                  <a:schemeClr val="bg1"/>
                </a:solidFill>
              </a:rPr>
              <a:t>N = 468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4431842" y="4921420"/>
            <a:ext cx="2016224" cy="936104"/>
          </a:xfrm>
          <a:prstGeom prst="round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4579552" y="4927807"/>
            <a:ext cx="176830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FF00"/>
                </a:solidFill>
              </a:rPr>
              <a:t>Primary Efficacy </a:t>
            </a:r>
            <a:br>
              <a:rPr lang="en-US" b="1" dirty="0" smtClean="0">
                <a:solidFill>
                  <a:srgbClr val="FFFF00"/>
                </a:solidFill>
              </a:rPr>
            </a:br>
            <a:r>
              <a:rPr lang="en-US" b="1" dirty="0" smtClean="0">
                <a:solidFill>
                  <a:srgbClr val="FFFF00"/>
                </a:solidFill>
              </a:rPr>
              <a:t>Population</a:t>
            </a:r>
          </a:p>
          <a:p>
            <a:pPr algn="ctr"/>
            <a:r>
              <a:rPr lang="en-US" dirty="0" smtClean="0">
                <a:solidFill>
                  <a:srgbClr val="FFFF00"/>
                </a:solidFill>
              </a:rPr>
              <a:t>N = 284</a:t>
            </a:r>
            <a:endParaRPr lang="en-US" dirty="0">
              <a:solidFill>
                <a:srgbClr val="FFFF00"/>
              </a:solidFill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 flipH="1">
            <a:off x="5439954" y="2896457"/>
            <a:ext cx="0" cy="6480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5439954" y="4275851"/>
            <a:ext cx="0" cy="6480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ounded Rectangle 16"/>
          <p:cNvSpPr/>
          <p:nvPr/>
        </p:nvSpPr>
        <p:spPr>
          <a:xfrm>
            <a:off x="6532563" y="2598757"/>
            <a:ext cx="2409824" cy="1080120"/>
          </a:xfrm>
          <a:prstGeom prst="roundRect">
            <a:avLst/>
          </a:prstGeom>
          <a:solidFill>
            <a:srgbClr val="C9DAA6"/>
          </a:solidFill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524624" y="2694000"/>
            <a:ext cx="2543175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accent1"/>
                </a:solidFill>
              </a:rPr>
              <a:t>Excluded, 93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en-US" sz="1200" b="1" dirty="0" smtClean="0">
                <a:solidFill>
                  <a:schemeClr val="accent1"/>
                </a:solidFill>
              </a:rPr>
              <a:t>BL HCV RNA undetectable, 32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en-US" sz="1200" b="1" dirty="0" smtClean="0">
                <a:solidFill>
                  <a:schemeClr val="accent1"/>
                </a:solidFill>
              </a:rPr>
              <a:t>BL HCV RNA missing, 1</a:t>
            </a:r>
            <a:endParaRPr lang="en-US" sz="1200" b="1" i="1" dirty="0" smtClean="0">
              <a:solidFill>
                <a:schemeClr val="accent1"/>
              </a:solidFill>
            </a:endParaRP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en-US" sz="1200" b="1" dirty="0" smtClean="0">
                <a:solidFill>
                  <a:schemeClr val="accent1"/>
                </a:solidFill>
              </a:rPr>
              <a:t>No visit form, 60</a:t>
            </a:r>
          </a:p>
        </p:txBody>
      </p:sp>
      <p:cxnSp>
        <p:nvCxnSpPr>
          <p:cNvPr id="16" name="Straight Arrow Connector 15"/>
          <p:cNvCxnSpPr>
            <a:endCxn id="17" idx="1"/>
          </p:cNvCxnSpPr>
          <p:nvPr/>
        </p:nvCxnSpPr>
        <p:spPr>
          <a:xfrm flipV="1">
            <a:off x="5453469" y="3138817"/>
            <a:ext cx="1079094" cy="2748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ounded Rectangle 21"/>
          <p:cNvSpPr/>
          <p:nvPr/>
        </p:nvSpPr>
        <p:spPr>
          <a:xfrm>
            <a:off x="6532563" y="4178782"/>
            <a:ext cx="2409825" cy="612293"/>
          </a:xfrm>
          <a:prstGeom prst="roundRect">
            <a:avLst/>
          </a:prstGeom>
          <a:solidFill>
            <a:srgbClr val="C9DAA6"/>
          </a:solidFill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562725" y="4253487"/>
            <a:ext cx="2487753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accent1"/>
                </a:solidFill>
              </a:rPr>
              <a:t>Excluded, 184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en-US" sz="1200" b="1" dirty="0" smtClean="0">
                <a:solidFill>
                  <a:schemeClr val="accent1"/>
                </a:solidFill>
              </a:rPr>
              <a:t>Follow-up &lt; 12 weeks, 184</a:t>
            </a:r>
          </a:p>
        </p:txBody>
      </p:sp>
      <p:cxnSp>
        <p:nvCxnSpPr>
          <p:cNvPr id="21" name="Straight Arrow Connector 20"/>
          <p:cNvCxnSpPr/>
          <p:nvPr/>
        </p:nvCxnSpPr>
        <p:spPr>
          <a:xfrm flipV="1">
            <a:off x="5439954" y="4508787"/>
            <a:ext cx="1066263" cy="3327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798684" y="6515171"/>
            <a:ext cx="263213" cy="276999"/>
          </a:xfrm>
        </p:spPr>
        <p:txBody>
          <a:bodyPr/>
          <a:lstStyle/>
          <a:p>
            <a:fld id="{27E50E6B-74CD-47E4-B85F-439F6C4A1970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32164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xmlns="" val="1250030890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Treatment Regimens and Proportions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798684" y="6515171"/>
            <a:ext cx="263213" cy="276999"/>
          </a:xfrm>
        </p:spPr>
        <p:txBody>
          <a:bodyPr/>
          <a:lstStyle/>
          <a:p>
            <a:fld id="{27E50E6B-74CD-47E4-B85F-439F6C4A1970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203190" y="6573636"/>
            <a:ext cx="5430526" cy="184666"/>
          </a:xfrm>
        </p:spPr>
        <p:txBody>
          <a:bodyPr/>
          <a:lstStyle/>
          <a:p>
            <a:r>
              <a:rPr lang="en-US" baseline="30000" dirty="0" smtClean="0"/>
              <a:t>a</a:t>
            </a:r>
            <a:r>
              <a:rPr lang="en-US" dirty="0" smtClean="0"/>
              <a:t> Excludes 2 patients with unknown treatment duration. Total efficacy population: 284. 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780891" y="4302035"/>
            <a:ext cx="92525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chemeClr val="bg1"/>
                </a:solidFill>
              </a:rPr>
              <a:t>58.9%</a:t>
            </a:r>
          </a:p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(n = 166)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474721" y="2899954"/>
            <a:ext cx="82105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chemeClr val="bg1"/>
                </a:solidFill>
              </a:rPr>
              <a:t>18.8%</a:t>
            </a:r>
          </a:p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(n = 53)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843427" y="2264231"/>
            <a:ext cx="159280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tx2"/>
                </a:solidFill>
              </a:rPr>
              <a:t>DCV + SOF + RBV</a:t>
            </a:r>
          </a:p>
          <a:p>
            <a:pPr algn="ctr"/>
            <a:r>
              <a:rPr lang="en-US" sz="1600" dirty="0" smtClean="0">
                <a:solidFill>
                  <a:srgbClr val="FF0000"/>
                </a:solidFill>
              </a:rPr>
              <a:t>24 Weeks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762195" y="1454331"/>
            <a:ext cx="1619611" cy="369332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Total: N = 282</a:t>
            </a:r>
            <a:r>
              <a:rPr lang="en-US" b="1" baseline="30000" dirty="0" smtClean="0">
                <a:solidFill>
                  <a:schemeClr val="bg1"/>
                </a:solidFill>
              </a:rPr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xmlns="" val="3632479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Baseline Characteristics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798684" y="6515171"/>
            <a:ext cx="263213" cy="276999"/>
          </a:xfrm>
        </p:spPr>
        <p:txBody>
          <a:bodyPr/>
          <a:lstStyle/>
          <a:p>
            <a:fld id="{27E50E6B-74CD-47E4-B85F-439F6C4A1970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203191" y="5650306"/>
            <a:ext cx="8739198" cy="1107996"/>
          </a:xfrm>
        </p:spPr>
        <p:txBody>
          <a:bodyPr wrap="square"/>
          <a:lstStyle/>
          <a:p>
            <a:r>
              <a:rPr lang="en-US" baseline="30000" dirty="0" smtClean="0">
                <a:solidFill>
                  <a:schemeClr val="tx2"/>
                </a:solidFill>
                <a:ea typeface="Times New Roman"/>
                <a:cs typeface="Arial" pitchFamily="34" charset="0"/>
              </a:rPr>
              <a:t>a</a:t>
            </a:r>
            <a:r>
              <a:rPr lang="en-US" dirty="0" smtClean="0">
                <a:solidFill>
                  <a:schemeClr val="tx2"/>
                </a:solidFill>
                <a:ea typeface="Times New Roman"/>
                <a:cs typeface="Arial" pitchFamily="34" charset="0"/>
              </a:rPr>
              <a:t> DCV + SOF + RBV, n = 5; </a:t>
            </a:r>
            <a:r>
              <a:rPr lang="en-US" baseline="30000" dirty="0" smtClean="0">
                <a:solidFill>
                  <a:schemeClr val="tx2"/>
                </a:solidFill>
                <a:ea typeface="Times New Roman"/>
                <a:cs typeface="Arial" pitchFamily="34" charset="0"/>
              </a:rPr>
              <a:t>b</a:t>
            </a:r>
            <a:r>
              <a:rPr lang="en-US" dirty="0" smtClean="0">
                <a:solidFill>
                  <a:schemeClr val="tx2"/>
                </a:solidFill>
                <a:ea typeface="Times New Roman"/>
                <a:cs typeface="Arial" pitchFamily="34" charset="0"/>
              </a:rPr>
              <a:t> Overall totals include data for 2 patients with missing regimen details (not shown);</a:t>
            </a:r>
          </a:p>
          <a:p>
            <a:r>
              <a:rPr lang="en-US" baseline="30000" dirty="0" smtClean="0">
                <a:solidFill>
                  <a:schemeClr val="tx2"/>
                </a:solidFill>
                <a:ea typeface="Times New Roman"/>
                <a:cs typeface="Arial" pitchFamily="34" charset="0"/>
              </a:rPr>
              <a:t>c </a:t>
            </a:r>
            <a:r>
              <a:rPr lang="en-US" dirty="0" smtClean="0">
                <a:solidFill>
                  <a:schemeClr val="tx2"/>
                </a:solidFill>
                <a:ea typeface="Times New Roman"/>
                <a:cs typeface="Arial" pitchFamily="34" charset="0"/>
              </a:rPr>
              <a:t>Advanced fibrosis defined by </a:t>
            </a:r>
            <a:r>
              <a:rPr lang="en-US" dirty="0" smtClean="0">
                <a:solidFill>
                  <a:schemeClr val="tx2"/>
                </a:solidFill>
              </a:rPr>
              <a:t>biopsy, FibroScan (</a:t>
            </a:r>
            <a:r>
              <a:rPr lang="en-US" dirty="0" smtClean="0">
                <a:solidFill>
                  <a:prstClr val="black"/>
                </a:solidFill>
                <a:sym typeface="Symbol"/>
              </a:rPr>
              <a:t> </a:t>
            </a:r>
            <a:r>
              <a:rPr lang="en-US" dirty="0" smtClean="0">
                <a:solidFill>
                  <a:schemeClr val="tx2"/>
                </a:solidFill>
              </a:rPr>
              <a:t>9.6 kPa), or FibroTest (</a:t>
            </a:r>
            <a:r>
              <a:rPr lang="en-US" dirty="0" smtClean="0">
                <a:solidFill>
                  <a:prstClr val="black"/>
                </a:solidFill>
                <a:sym typeface="Symbol"/>
              </a:rPr>
              <a:t> </a:t>
            </a:r>
            <a:r>
              <a:rPr lang="en-US" dirty="0" smtClean="0">
                <a:solidFill>
                  <a:schemeClr val="tx2"/>
                </a:solidFill>
              </a:rPr>
              <a:t>0.59);</a:t>
            </a:r>
            <a:endParaRPr lang="en-US" dirty="0" smtClean="0">
              <a:solidFill>
                <a:schemeClr val="tx2"/>
              </a:solidFill>
              <a:ea typeface="Times New Roman"/>
              <a:cs typeface="Arial" pitchFamily="34" charset="0"/>
            </a:endParaRPr>
          </a:p>
          <a:p>
            <a:r>
              <a:rPr lang="en-US" baseline="30000" dirty="0" smtClean="0">
                <a:solidFill>
                  <a:schemeClr val="tx2"/>
                </a:solidFill>
                <a:ea typeface="Times New Roman"/>
                <a:cs typeface="Arial" pitchFamily="34" charset="0"/>
              </a:rPr>
              <a:t>d </a:t>
            </a:r>
            <a:r>
              <a:rPr lang="en-US" dirty="0" smtClean="0">
                <a:solidFill>
                  <a:schemeClr val="tx2"/>
                </a:solidFill>
                <a:ea typeface="Times New Roman"/>
                <a:cs typeface="Arial" pitchFamily="34" charset="0"/>
              </a:rPr>
              <a:t>Cirrhosis defined by biopsy, FibroScan (</a:t>
            </a:r>
            <a:r>
              <a:rPr lang="en-US" dirty="0" smtClean="0">
                <a:solidFill>
                  <a:schemeClr val="tx2"/>
                </a:solidFill>
                <a:ea typeface="Times New Roman"/>
                <a:cs typeface="Arial" pitchFamily="34" charset="0"/>
                <a:sym typeface="Symbol"/>
              </a:rPr>
              <a:t> </a:t>
            </a:r>
            <a:r>
              <a:rPr lang="en-US" dirty="0" smtClean="0">
                <a:solidFill>
                  <a:schemeClr val="tx2"/>
                </a:solidFill>
                <a:ea typeface="Times New Roman"/>
                <a:cs typeface="Arial" pitchFamily="34" charset="0"/>
              </a:rPr>
              <a:t>14.6 kPa), or FibroTest (</a:t>
            </a:r>
            <a:r>
              <a:rPr lang="en-US" dirty="0" smtClean="0">
                <a:solidFill>
                  <a:schemeClr val="tx2"/>
                </a:solidFill>
                <a:ea typeface="Times New Roman"/>
                <a:cs typeface="Arial" pitchFamily="34" charset="0"/>
                <a:sym typeface="Symbol"/>
              </a:rPr>
              <a:t> 0.75).</a:t>
            </a:r>
            <a:endParaRPr lang="en-US" dirty="0" smtClean="0">
              <a:solidFill>
                <a:schemeClr val="tx2"/>
              </a:solidFill>
              <a:ea typeface="Times New Roman"/>
              <a:cs typeface="Arial" pitchFamily="34" charset="0"/>
            </a:endParaRPr>
          </a:p>
          <a:p>
            <a:r>
              <a:rPr lang="en-US" dirty="0" smtClean="0">
                <a:solidFill>
                  <a:schemeClr val="tx2"/>
                </a:solidFill>
                <a:ea typeface="Times New Roman"/>
                <a:cs typeface="Arial" pitchFamily="34" charset="0"/>
              </a:rPr>
              <a:t>All percentages are of patients with available data in indicated category. Missing data due to unknown: sex (n = 5); HCV RNA (n = 1); </a:t>
            </a:r>
            <a:br>
              <a:rPr lang="en-US" dirty="0" smtClean="0">
                <a:solidFill>
                  <a:schemeClr val="tx2"/>
                </a:solidFill>
                <a:ea typeface="Times New Roman"/>
                <a:cs typeface="Arial" pitchFamily="34" charset="0"/>
              </a:rPr>
            </a:br>
            <a:r>
              <a:rPr lang="en-US" dirty="0" smtClean="0">
                <a:solidFill>
                  <a:schemeClr val="tx2"/>
                </a:solidFill>
                <a:ea typeface="Times New Roman"/>
                <a:cs typeface="Arial" pitchFamily="34" charset="0"/>
              </a:rPr>
              <a:t>previous HCV treatment status (n = 2); cirrhosis status (n = 2); Child–Pugh category (n = 26); fibrosis stage (n = 2); platelet count (n = 20); </a:t>
            </a:r>
            <a:br>
              <a:rPr lang="en-US" dirty="0" smtClean="0">
                <a:solidFill>
                  <a:schemeClr val="tx2"/>
                </a:solidFill>
                <a:ea typeface="Times New Roman"/>
                <a:cs typeface="Arial" pitchFamily="34" charset="0"/>
              </a:rPr>
            </a:br>
            <a:r>
              <a:rPr lang="en-US" dirty="0" smtClean="0">
                <a:solidFill>
                  <a:schemeClr val="tx2"/>
                </a:solidFill>
                <a:ea typeface="Times New Roman"/>
                <a:cs typeface="Arial" pitchFamily="34" charset="0"/>
              </a:rPr>
              <a:t>albumin count (n = 26).</a:t>
            </a:r>
            <a:r>
              <a:rPr lang="en-US" baseline="30000" dirty="0" smtClean="0">
                <a:solidFill>
                  <a:schemeClr val="tx2"/>
                </a:solidFill>
                <a:ea typeface="Times New Roman"/>
                <a:cs typeface="Arial" pitchFamily="34" charset="0"/>
              </a:rPr>
              <a:t> </a:t>
            </a:r>
            <a:endParaRPr lang="en-US" dirty="0"/>
          </a:p>
        </p:txBody>
      </p:sp>
      <p:sp>
        <p:nvSpPr>
          <p:cNvPr id="5" name="Slide Number Placeholder 2"/>
          <p:cNvSpPr txBox="1">
            <a:spLocks/>
          </p:cNvSpPr>
          <p:nvPr/>
        </p:nvSpPr>
        <p:spPr>
          <a:xfrm>
            <a:off x="8798684" y="6515171"/>
            <a:ext cx="263213" cy="276999"/>
          </a:xfrm>
          <a:prstGeom prst="rect">
            <a:avLst/>
          </a:prstGeom>
        </p:spPr>
        <p:txBody>
          <a:bodyPr vert="horz" wrap="none" lIns="91440" tIns="45720" rIns="91440" bIns="45720" rtlCol="0" anchor="ctr">
            <a:sp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7E50E6B-74CD-47E4-B85F-439F6C4A1970}" type="slidenum">
              <a:rPr lang="en-US" smtClean="0"/>
              <a:pPr/>
              <a:t>7</a:t>
            </a:fld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140707772"/>
              </p:ext>
            </p:extLst>
          </p:nvPr>
        </p:nvGraphicFramePr>
        <p:xfrm>
          <a:off x="297939" y="1276352"/>
          <a:ext cx="8548122" cy="42817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39382"/>
                <a:gridCol w="1391226"/>
                <a:gridCol w="1380940"/>
                <a:gridCol w="1418287"/>
                <a:gridCol w="1418287"/>
              </a:tblGrid>
              <a:tr h="666748">
                <a:tc>
                  <a:txBody>
                    <a:bodyPr/>
                    <a:lstStyle/>
                    <a:p>
                      <a:r>
                        <a:rPr lang="en-US" sz="1400" noProof="0" dirty="0" smtClean="0"/>
                        <a:t>Parameter</a:t>
                      </a:r>
                      <a:endParaRPr lang="en-US" sz="1400" noProof="0" dirty="0"/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noProof="0" dirty="0" smtClean="0"/>
                        <a:t>DCV + SOF</a:t>
                      </a:r>
                      <a:r>
                        <a:rPr lang="en-US" sz="1400" baseline="0" noProof="0" dirty="0" smtClean="0"/>
                        <a:t> </a:t>
                      </a:r>
                      <a:r>
                        <a:rPr lang="en-US" sz="1400" noProof="0" dirty="0" smtClean="0"/>
                        <a:t>± RBV</a:t>
                      </a:r>
                      <a:r>
                        <a:rPr lang="en-US" sz="1400" baseline="30000" noProof="0" dirty="0" smtClean="0"/>
                        <a:t>a</a:t>
                      </a:r>
                    </a:p>
                    <a:p>
                      <a:pPr algn="ctr"/>
                      <a:r>
                        <a:rPr lang="en-US" sz="1400" noProof="0" dirty="0" smtClean="0"/>
                        <a:t>12 weeks</a:t>
                      </a:r>
                    </a:p>
                    <a:p>
                      <a:pPr algn="ctr"/>
                      <a:r>
                        <a:rPr lang="en-US" sz="1400" noProof="0" dirty="0" smtClean="0"/>
                        <a:t>n = 63</a:t>
                      </a:r>
                    </a:p>
                  </a:txBody>
                  <a:tcPr marL="0" marR="0" marT="46800" marB="468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noProof="0" dirty="0" smtClean="0"/>
                        <a:t>DCV + SOF</a:t>
                      </a:r>
                    </a:p>
                    <a:p>
                      <a:pPr algn="ctr"/>
                      <a:r>
                        <a:rPr lang="en-US" sz="1400" noProof="0" dirty="0" smtClean="0"/>
                        <a:t>24 weeks</a:t>
                      </a:r>
                    </a:p>
                    <a:p>
                      <a:pPr algn="ctr"/>
                      <a:r>
                        <a:rPr lang="en-US" sz="1400" noProof="0" dirty="0" smtClean="0"/>
                        <a:t>n = 166</a:t>
                      </a:r>
                    </a:p>
                  </a:txBody>
                  <a:tcPr marL="0" marR="0" marT="46800" marB="468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noProof="0" dirty="0" smtClean="0"/>
                        <a:t>DCV + SOF</a:t>
                      </a:r>
                      <a:r>
                        <a:rPr lang="en-US" sz="1400" baseline="0" noProof="0" dirty="0" smtClean="0"/>
                        <a:t> </a:t>
                      </a:r>
                      <a:r>
                        <a:rPr lang="en-US" sz="1400" noProof="0" dirty="0" smtClean="0"/>
                        <a:t>+ RBV</a:t>
                      </a:r>
                    </a:p>
                    <a:p>
                      <a:pPr algn="ctr"/>
                      <a:r>
                        <a:rPr lang="en-US" sz="1400" noProof="0" dirty="0" smtClean="0"/>
                        <a:t>24 weeks</a:t>
                      </a:r>
                    </a:p>
                    <a:p>
                      <a:pPr algn="ctr"/>
                      <a:r>
                        <a:rPr lang="en-US" sz="1400" noProof="0" dirty="0" smtClean="0"/>
                        <a:t>n = 53</a:t>
                      </a:r>
                    </a:p>
                  </a:txBody>
                  <a:tcPr marL="0" marR="0" marT="46800" marB="468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noProof="0" dirty="0" smtClean="0"/>
                        <a:t>Overall</a:t>
                      </a:r>
                    </a:p>
                    <a:p>
                      <a:pPr algn="ctr"/>
                      <a:r>
                        <a:rPr lang="en-US" sz="1400" noProof="0" dirty="0" smtClean="0"/>
                        <a:t>(N = 284)</a:t>
                      </a:r>
                      <a:r>
                        <a:rPr lang="en-US" sz="1400" baseline="30000" noProof="0" dirty="0" smtClean="0"/>
                        <a:t>b</a:t>
                      </a:r>
                    </a:p>
                  </a:txBody>
                  <a:tcPr marL="0" marR="0" marT="46800" marB="468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782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noProof="0" dirty="0" smtClean="0">
                          <a:solidFill>
                            <a:schemeClr val="tx2"/>
                          </a:solidFill>
                        </a:rPr>
                        <a:t>Age</a:t>
                      </a:r>
                      <a:r>
                        <a:rPr lang="en-US" sz="1300" b="0" noProof="0" dirty="0" smtClean="0">
                          <a:solidFill>
                            <a:schemeClr val="tx2"/>
                          </a:solidFill>
                        </a:rPr>
                        <a:t>, median (range) years</a:t>
                      </a:r>
                      <a:endParaRPr lang="en-US" sz="1300" b="0" noProof="0" dirty="0">
                        <a:solidFill>
                          <a:schemeClr val="tx2"/>
                        </a:solidFill>
                      </a:endParaRPr>
                    </a:p>
                  </a:txBody>
                  <a:tcPr marL="90000" marR="90000" marT="32400" marB="3240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53.4 (39–78)</a:t>
                      </a:r>
                      <a:endParaRPr lang="en-US" sz="1300" noProof="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90000" marR="90000" marT="32400" marB="3240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55.0 (27–79)</a:t>
                      </a:r>
                      <a:endParaRPr lang="en-US" sz="1300" noProof="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90000" marR="90000" marT="32400" marB="3240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noProof="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Times New Roman"/>
                        </a:rPr>
                        <a:t>53.2 (40–72)</a:t>
                      </a:r>
                      <a:endParaRPr lang="en-US" sz="1300" noProof="0" dirty="0">
                        <a:solidFill>
                          <a:schemeClr val="tx2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90000" marR="90000" marT="32400" marB="3240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54.1 (27–79)</a:t>
                      </a:r>
                      <a:endParaRPr lang="en-US" sz="1300" noProof="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90000" marR="90000" marT="32400" marB="3240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82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noProof="0" dirty="0" smtClean="0">
                          <a:solidFill>
                            <a:schemeClr val="tx2"/>
                          </a:solidFill>
                        </a:rPr>
                        <a:t>Male</a:t>
                      </a:r>
                      <a:r>
                        <a:rPr lang="en-US" sz="1300" b="0" noProof="0" dirty="0" smtClean="0">
                          <a:solidFill>
                            <a:schemeClr val="tx2"/>
                          </a:solidFill>
                        </a:rPr>
                        <a:t>, n (%)</a:t>
                      </a:r>
                      <a:endParaRPr lang="en-US" sz="1300" b="0" noProof="0" dirty="0">
                        <a:solidFill>
                          <a:schemeClr val="tx2"/>
                        </a:solidFill>
                      </a:endParaRPr>
                    </a:p>
                  </a:txBody>
                  <a:tcPr marL="90000" marR="90000" marT="32400" marB="3240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43 (68.3)</a:t>
                      </a:r>
                      <a:endParaRPr lang="en-US" sz="1300" noProof="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90000" marR="90000" marT="32400" marB="3240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123 (75.0)</a:t>
                      </a:r>
                      <a:endParaRPr lang="en-US" sz="1300" noProof="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90000" marR="90000" marT="32400" marB="3240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40 (80.0)</a:t>
                      </a:r>
                      <a:endParaRPr lang="en-US" sz="1300" noProof="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90000" marR="90000" marT="32400" marB="3240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208 (74.6)</a:t>
                      </a:r>
                      <a:endParaRPr lang="en-US" sz="1300" noProof="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90000" marR="90000" marT="32400" marB="3240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82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noProof="0" dirty="0" smtClean="0">
                          <a:solidFill>
                            <a:schemeClr val="tx2"/>
                          </a:solidFill>
                        </a:rPr>
                        <a:t>HCV RNA</a:t>
                      </a:r>
                      <a:r>
                        <a:rPr lang="en-US" sz="1300" b="0" noProof="0" dirty="0" smtClean="0">
                          <a:solidFill>
                            <a:schemeClr val="tx2"/>
                          </a:solidFill>
                        </a:rPr>
                        <a:t>, median (range) log</a:t>
                      </a:r>
                      <a:r>
                        <a:rPr lang="en-US" sz="1300" b="0" baseline="-25000" noProof="0" dirty="0" smtClean="0">
                          <a:solidFill>
                            <a:schemeClr val="tx2"/>
                          </a:solidFill>
                        </a:rPr>
                        <a:t>10</a:t>
                      </a:r>
                      <a:r>
                        <a:rPr lang="en-US" sz="1300" b="0" noProof="0" dirty="0" smtClean="0">
                          <a:solidFill>
                            <a:schemeClr val="tx2"/>
                          </a:solidFill>
                        </a:rPr>
                        <a:t> IU/mL</a:t>
                      </a:r>
                      <a:endParaRPr lang="en-US" sz="1300" b="0" baseline="30000" noProof="0" dirty="0">
                        <a:solidFill>
                          <a:schemeClr val="tx2"/>
                        </a:solidFill>
                      </a:endParaRPr>
                    </a:p>
                  </a:txBody>
                  <a:tcPr marL="90000" marR="90000" marT="32400" marB="3240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5.99 (2.40–7.83)</a:t>
                      </a:r>
                      <a:endParaRPr lang="en-US" sz="1300" noProof="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90000" marR="90000" marT="32400" marB="3240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6.00 (3.03–7.40)</a:t>
                      </a:r>
                      <a:endParaRPr lang="en-US" sz="1300" noProof="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90000" marR="90000" marT="32400" marB="3240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5.60 (1.60–7.25)</a:t>
                      </a:r>
                      <a:endParaRPr lang="en-US" sz="1300" noProof="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90000" marR="90000" marT="32400" marB="3240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5.94 (1.60–7.83)</a:t>
                      </a:r>
                      <a:endParaRPr lang="en-US" sz="1300" noProof="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90000" marR="90000" marT="32400" marB="3240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82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noProof="0" dirty="0" smtClean="0">
                          <a:solidFill>
                            <a:schemeClr val="tx2"/>
                          </a:solidFill>
                        </a:rPr>
                        <a:t>Advanced</a:t>
                      </a:r>
                      <a:r>
                        <a:rPr lang="en-US" sz="1300" b="1" baseline="0" noProof="0" dirty="0" smtClean="0">
                          <a:solidFill>
                            <a:schemeClr val="tx2"/>
                          </a:solidFill>
                        </a:rPr>
                        <a:t> fibrosis (F3)</a:t>
                      </a:r>
                      <a:r>
                        <a:rPr lang="en-US" sz="1300" b="0" baseline="0" noProof="0" dirty="0" smtClean="0">
                          <a:solidFill>
                            <a:schemeClr val="tx2"/>
                          </a:solidFill>
                        </a:rPr>
                        <a:t>,</a:t>
                      </a:r>
                      <a:r>
                        <a:rPr lang="en-US" sz="1300" b="0" baseline="30000" noProof="0" dirty="0" smtClean="0">
                          <a:solidFill>
                            <a:schemeClr val="tx2"/>
                          </a:solidFill>
                        </a:rPr>
                        <a:t>c</a:t>
                      </a:r>
                      <a:r>
                        <a:rPr lang="en-US" sz="1300" b="0" baseline="0" noProof="0" dirty="0" smtClean="0">
                          <a:solidFill>
                            <a:schemeClr val="tx2"/>
                          </a:solidFill>
                        </a:rPr>
                        <a:t> n (%)</a:t>
                      </a:r>
                      <a:endParaRPr lang="en-US" sz="1300" b="0" noProof="0" dirty="0">
                        <a:solidFill>
                          <a:schemeClr val="tx2"/>
                        </a:solidFill>
                      </a:endParaRPr>
                    </a:p>
                  </a:txBody>
                  <a:tcPr marL="90000" marR="90000" marT="32400" marB="3240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19 (30.2)</a:t>
                      </a:r>
                      <a:endParaRPr lang="en-US" sz="1300" noProof="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90000" marR="90000" marT="32400" marB="3240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21 (12.7)</a:t>
                      </a:r>
                      <a:endParaRPr lang="en-US" sz="1300" noProof="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90000" marR="90000" marT="32400" marB="3240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2 (3.8)</a:t>
                      </a:r>
                      <a:endParaRPr lang="en-US" sz="1300" noProof="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90000" marR="90000" marT="32400" marB="3240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42 (14.8)</a:t>
                      </a:r>
                      <a:endParaRPr lang="en-US" sz="1300" noProof="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90000" marR="90000" marT="32400" marB="3240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82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noProof="0" dirty="0" smtClean="0">
                          <a:solidFill>
                            <a:schemeClr val="tx2"/>
                          </a:solidFill>
                        </a:rPr>
                        <a:t>Cirrhosis</a:t>
                      </a:r>
                      <a:r>
                        <a:rPr lang="en-US" sz="1300" b="0" noProof="0" dirty="0" smtClean="0">
                          <a:solidFill>
                            <a:schemeClr val="tx2"/>
                          </a:solidFill>
                        </a:rPr>
                        <a:t>,</a:t>
                      </a:r>
                      <a:r>
                        <a:rPr lang="en-US" sz="1300" b="0" baseline="30000" noProof="0" dirty="0" smtClean="0">
                          <a:solidFill>
                            <a:schemeClr val="tx2"/>
                          </a:solidFill>
                        </a:rPr>
                        <a:t>d</a:t>
                      </a:r>
                      <a:r>
                        <a:rPr lang="en-US" sz="1300" b="0" noProof="0" dirty="0" smtClean="0">
                          <a:solidFill>
                            <a:schemeClr val="tx2"/>
                          </a:solidFill>
                        </a:rPr>
                        <a:t> n (%)</a:t>
                      </a:r>
                      <a:endParaRPr lang="en-US" sz="1300" b="0" noProof="0" dirty="0">
                        <a:solidFill>
                          <a:schemeClr val="tx2"/>
                        </a:solidFill>
                      </a:endParaRPr>
                    </a:p>
                  </a:txBody>
                  <a:tcPr marL="90000" marR="90000" marT="32400" marB="3240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0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37 (58.7)</a:t>
                      </a:r>
                      <a:endParaRPr lang="en-US" sz="1300" b="0" noProof="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90000" marR="90000" marT="32400" marB="3240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0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135 (82.3)</a:t>
                      </a:r>
                      <a:endParaRPr lang="en-US" sz="1300" b="0" noProof="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90000" marR="90000" marT="32400" marB="3240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0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48 (90.6)</a:t>
                      </a:r>
                      <a:endParaRPr lang="en-US" sz="1300" b="0" noProof="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90000" marR="90000" marT="32400" marB="3240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0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222 (78.7)</a:t>
                      </a:r>
                      <a:endParaRPr lang="en-US" sz="1300" b="0" noProof="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90000" marR="90000" marT="32400" marB="3240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8783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noProof="0" dirty="0" smtClean="0">
                          <a:solidFill>
                            <a:schemeClr val="tx2"/>
                          </a:solidFill>
                        </a:rPr>
                        <a:t>Child–Pugh A</a:t>
                      </a:r>
                      <a:r>
                        <a:rPr lang="en-US" sz="1300" b="1" baseline="0" noProof="0" dirty="0" smtClean="0">
                          <a:solidFill>
                            <a:schemeClr val="tx2"/>
                          </a:solidFill>
                        </a:rPr>
                        <a:t> / B / C</a:t>
                      </a:r>
                      <a:r>
                        <a:rPr lang="en-US" sz="1300" b="0" noProof="0" dirty="0" smtClean="0">
                          <a:solidFill>
                            <a:schemeClr val="tx2"/>
                          </a:solidFill>
                        </a:rPr>
                        <a:t>, n (%)</a:t>
                      </a:r>
                      <a:endParaRPr lang="en-US" sz="1300" b="0" baseline="30000" noProof="0" dirty="0" smtClean="0">
                        <a:solidFill>
                          <a:schemeClr val="tx2"/>
                        </a:solidFill>
                      </a:endParaRPr>
                    </a:p>
                  </a:txBody>
                  <a:tcPr marL="90000" marR="90000" marT="32400" marB="3240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0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30 (83.3) /</a:t>
                      </a:r>
                      <a:r>
                        <a:rPr lang="en-US" sz="1300" b="0" baseline="0" noProof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Times New Roman"/>
                        </a:rPr>
                        <a:t> </a:t>
                      </a:r>
                      <a:br>
                        <a:rPr lang="en-US" sz="1300" b="0" baseline="0" noProof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Times New Roman"/>
                        </a:rPr>
                      </a:br>
                      <a:r>
                        <a:rPr lang="en-US" sz="1300" b="0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3 (8.3) / 3 (8.3)</a:t>
                      </a:r>
                      <a:endParaRPr lang="en-US" sz="1300" b="0" noProof="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90000" marR="90000" marT="32400" marB="3240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0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98 (85.2) /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0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15 (13.0) / 2</a:t>
                      </a:r>
                      <a:r>
                        <a:rPr lang="en-US" sz="1300" b="0" baseline="0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 (1.7)</a:t>
                      </a:r>
                      <a:endParaRPr lang="en-US" sz="1300" b="0" noProof="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90000" marR="90000" marT="32400" marB="3240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0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33 (76.7) / </a:t>
                      </a:r>
                      <a:br>
                        <a:rPr lang="en-US" sz="1300" b="0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</a:br>
                      <a:r>
                        <a:rPr lang="en-US" sz="1300" b="0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9 (20.9) / 1 (2.3)</a:t>
                      </a:r>
                      <a:endParaRPr lang="en-US" sz="1300" b="0" noProof="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90000" marR="90000" marT="32400" marB="3240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0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162 (82.7) /</a:t>
                      </a:r>
                      <a:br>
                        <a:rPr lang="en-US" sz="1300" b="0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</a:br>
                      <a:r>
                        <a:rPr lang="en-US" sz="1300" b="0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28 (14.3) / 6 (3.1)</a:t>
                      </a:r>
                      <a:endParaRPr lang="en-US" sz="1300" b="0" noProof="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90000" marR="90000" marT="32400" marB="3240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82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noProof="0" dirty="0" smtClean="0">
                          <a:solidFill>
                            <a:schemeClr val="tx2"/>
                          </a:solidFill>
                        </a:rPr>
                        <a:t>Platelets</a:t>
                      </a:r>
                      <a:r>
                        <a:rPr lang="en-US" sz="1300" b="0" baseline="0" noProof="0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en-US" sz="1300" b="1" baseline="0" noProof="0" dirty="0" smtClean="0">
                          <a:solidFill>
                            <a:schemeClr val="tx2"/>
                          </a:solidFill>
                        </a:rPr>
                        <a:t>&lt; 100 ×10</a:t>
                      </a:r>
                      <a:r>
                        <a:rPr lang="en-US" sz="1300" b="1" baseline="30000" noProof="0" dirty="0" smtClean="0">
                          <a:solidFill>
                            <a:schemeClr val="tx2"/>
                          </a:solidFill>
                        </a:rPr>
                        <a:t>9</a:t>
                      </a:r>
                      <a:r>
                        <a:rPr lang="en-US" sz="1300" b="1" baseline="0" noProof="0" dirty="0" smtClean="0">
                          <a:solidFill>
                            <a:schemeClr val="tx2"/>
                          </a:solidFill>
                        </a:rPr>
                        <a:t> cells/L</a:t>
                      </a:r>
                      <a:r>
                        <a:rPr lang="en-US" sz="1300" b="0" baseline="0" noProof="0" dirty="0" smtClean="0">
                          <a:solidFill>
                            <a:schemeClr val="tx2"/>
                          </a:solidFill>
                        </a:rPr>
                        <a:t>, n (%)</a:t>
                      </a:r>
                      <a:endParaRPr lang="en-US" sz="1300" b="1" noProof="0" dirty="0">
                        <a:solidFill>
                          <a:schemeClr val="tx2"/>
                        </a:solidFill>
                      </a:endParaRPr>
                    </a:p>
                  </a:txBody>
                  <a:tcPr marL="90000" marR="90000" marT="32400" marB="3240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0" noProof="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Times New Roman"/>
                        </a:rPr>
                        <a:t>18 (32.1)</a:t>
                      </a:r>
                      <a:endParaRPr lang="en-US" sz="1300" b="0" noProof="0" dirty="0">
                        <a:solidFill>
                          <a:schemeClr val="tx2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90000" marR="90000" marT="32400" marB="3240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0" noProof="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Times New Roman"/>
                        </a:rPr>
                        <a:t>55 (35.0)</a:t>
                      </a:r>
                      <a:endParaRPr lang="en-US" sz="1300" b="0" noProof="0" dirty="0">
                        <a:solidFill>
                          <a:schemeClr val="tx2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90000" marR="90000" marT="32400" marB="3240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0" noProof="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Times New Roman"/>
                        </a:rPr>
                        <a:t>27 (55.1)</a:t>
                      </a:r>
                      <a:endParaRPr lang="en-US" sz="1300" b="0" noProof="0" dirty="0">
                        <a:solidFill>
                          <a:schemeClr val="tx2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90000" marR="90000" marT="32400" marB="3240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0" noProof="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Times New Roman"/>
                        </a:rPr>
                        <a:t>102 (38.6)</a:t>
                      </a:r>
                      <a:endParaRPr lang="en-US" sz="1300" b="0" noProof="0" dirty="0">
                        <a:solidFill>
                          <a:schemeClr val="tx2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90000" marR="90000" marT="32400" marB="3240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8200">
                <a:tc>
                  <a:txBody>
                    <a:bodyPr/>
                    <a:lstStyle/>
                    <a:p>
                      <a:pPr marL="457200" lvl="1" indent="-4572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noProof="0" dirty="0" smtClean="0">
                          <a:solidFill>
                            <a:schemeClr val="tx2"/>
                          </a:solidFill>
                        </a:rPr>
                        <a:t>Albumin ˂ 35 g/L</a:t>
                      </a:r>
                      <a:r>
                        <a:rPr lang="en-US" sz="1300" b="0" noProof="0" dirty="0" smtClean="0">
                          <a:solidFill>
                            <a:schemeClr val="tx2"/>
                          </a:solidFill>
                        </a:rPr>
                        <a:t>, n(%)</a:t>
                      </a:r>
                      <a:endParaRPr lang="en-US" sz="1300" b="0" noProof="0" dirty="0">
                        <a:solidFill>
                          <a:schemeClr val="tx2"/>
                        </a:solidFill>
                      </a:endParaRPr>
                    </a:p>
                  </a:txBody>
                  <a:tcPr marL="90000" marR="90000" marT="32400" marB="3240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0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19 (31.7)</a:t>
                      </a:r>
                      <a:endParaRPr lang="en-US" sz="1300" b="0" noProof="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90000" marR="90000" marT="32400" marB="3240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0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39 (26.5)</a:t>
                      </a:r>
                      <a:endParaRPr lang="en-US" sz="1300" b="0" noProof="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90000" marR="90000" marT="32400" marB="3240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0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14 (28.6)</a:t>
                      </a:r>
                      <a:endParaRPr lang="en-US" sz="1300" b="0" noProof="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90000" marR="90000" marT="32400" marB="3240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0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74 (28.7)</a:t>
                      </a:r>
                      <a:endParaRPr lang="en-US" sz="1300" b="0" noProof="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90000" marR="90000" marT="32400" marB="3240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82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noProof="0" dirty="0" smtClean="0">
                          <a:solidFill>
                            <a:schemeClr val="tx2"/>
                          </a:solidFill>
                        </a:rPr>
                        <a:t>Liver transplant recipient</a:t>
                      </a:r>
                      <a:r>
                        <a:rPr lang="en-US" sz="1300" b="0" noProof="0" dirty="0" smtClean="0">
                          <a:solidFill>
                            <a:schemeClr val="tx2"/>
                          </a:solidFill>
                        </a:rPr>
                        <a:t>, n (%)</a:t>
                      </a:r>
                      <a:endParaRPr lang="en-US" sz="1300" b="0" noProof="0" dirty="0">
                        <a:solidFill>
                          <a:schemeClr val="tx2"/>
                        </a:solidFill>
                      </a:endParaRPr>
                    </a:p>
                  </a:txBody>
                  <a:tcPr marL="90000" marR="90000" marT="32400" marB="3240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0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3 (4.8)</a:t>
                      </a:r>
                      <a:endParaRPr lang="en-US" sz="1300" b="0" noProof="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90000" marR="90000" marT="32400" marB="3240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0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16 (9.6)</a:t>
                      </a:r>
                      <a:endParaRPr lang="en-US" sz="1300" b="0" noProof="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90000" marR="90000" marT="32400" marB="3240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0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5 (9.4)</a:t>
                      </a:r>
                      <a:endParaRPr lang="en-US" sz="1300" b="0" noProof="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90000" marR="90000" marT="32400" marB="3240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0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24 (8.5)</a:t>
                      </a:r>
                      <a:endParaRPr lang="en-US" sz="1300" b="0" noProof="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90000" marR="90000" marT="32400" marB="3240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82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noProof="0" dirty="0" smtClean="0">
                          <a:solidFill>
                            <a:schemeClr val="tx2"/>
                          </a:solidFill>
                        </a:rPr>
                        <a:t>Pre-liver or</a:t>
                      </a:r>
                      <a:r>
                        <a:rPr lang="en-US" sz="1300" b="1" baseline="0" noProof="0" dirty="0" smtClean="0">
                          <a:solidFill>
                            <a:schemeClr val="tx2"/>
                          </a:solidFill>
                        </a:rPr>
                        <a:t> renal transplant stage</a:t>
                      </a:r>
                      <a:r>
                        <a:rPr lang="en-US" sz="1300" b="0" baseline="0" noProof="0" dirty="0" smtClean="0">
                          <a:solidFill>
                            <a:schemeClr val="tx2"/>
                          </a:solidFill>
                        </a:rPr>
                        <a:t>, n (%)</a:t>
                      </a:r>
                      <a:endParaRPr lang="en-US" sz="1300" b="0" noProof="0" dirty="0">
                        <a:solidFill>
                          <a:schemeClr val="tx2"/>
                        </a:solidFill>
                      </a:endParaRPr>
                    </a:p>
                  </a:txBody>
                  <a:tcPr marL="90000" marR="90000" marT="32400" marB="3240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0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4 (6.3)</a:t>
                      </a:r>
                      <a:endParaRPr lang="en-US" sz="1300" b="0" noProof="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90000" marR="90000" marT="32400" marB="3240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0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16 (9.6)</a:t>
                      </a:r>
                      <a:endParaRPr lang="en-US" sz="1300" b="0" noProof="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90000" marR="90000" marT="32400" marB="3240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0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5 (9.4)</a:t>
                      </a:r>
                      <a:endParaRPr lang="en-US" sz="1300" b="0" noProof="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90000" marR="90000" marT="32400" marB="3240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0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25 (8.8)</a:t>
                      </a:r>
                      <a:endParaRPr lang="en-US" sz="1300" b="0" noProof="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90000" marR="90000" marT="32400" marB="3240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82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noProof="0" dirty="0" smtClean="0">
                          <a:solidFill>
                            <a:schemeClr val="tx2"/>
                          </a:solidFill>
                        </a:rPr>
                        <a:t>Treatment-experienced</a:t>
                      </a:r>
                      <a:r>
                        <a:rPr lang="en-US" sz="1300" b="0" noProof="0" dirty="0" smtClean="0">
                          <a:solidFill>
                            <a:schemeClr val="tx2"/>
                          </a:solidFill>
                        </a:rPr>
                        <a:t>, n (%)</a:t>
                      </a:r>
                    </a:p>
                  </a:txBody>
                  <a:tcPr marL="90000" marR="90000" marT="32400" marB="3240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0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38 (60.3)</a:t>
                      </a:r>
                      <a:endParaRPr lang="en-US" sz="1300" b="0" noProof="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90000" marR="90000" marT="32400" marB="3240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0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125 (76.2)</a:t>
                      </a:r>
                      <a:endParaRPr lang="en-US" sz="1300" b="0" noProof="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90000" marR="90000" marT="32400" marB="3240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0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40 (75.5)</a:t>
                      </a:r>
                      <a:endParaRPr lang="en-US" sz="1300" b="0" noProof="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90000" marR="90000" marT="32400" marB="3240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0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205 (72.7)</a:t>
                      </a:r>
                      <a:endParaRPr lang="en-US" sz="1300" b="0" noProof="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90000" marR="90000" marT="32400" marB="3240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82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noProof="0" dirty="0" smtClean="0">
                          <a:solidFill>
                            <a:schemeClr val="tx2"/>
                          </a:solidFill>
                        </a:rPr>
                        <a:t>Coinfection</a:t>
                      </a:r>
                      <a:r>
                        <a:rPr lang="en-US" sz="1300" b="1" baseline="0" noProof="0" dirty="0" smtClean="0">
                          <a:solidFill>
                            <a:schemeClr val="tx2"/>
                          </a:solidFill>
                        </a:rPr>
                        <a:t> with HIV / HBV</a:t>
                      </a:r>
                      <a:r>
                        <a:rPr lang="en-US" sz="1300" b="0" baseline="0" noProof="0" dirty="0" smtClean="0">
                          <a:solidFill>
                            <a:schemeClr val="tx2"/>
                          </a:solidFill>
                        </a:rPr>
                        <a:t>, </a:t>
                      </a:r>
                      <a:r>
                        <a:rPr lang="en-US" sz="1300" b="0" noProof="0" dirty="0" smtClean="0">
                          <a:solidFill>
                            <a:schemeClr val="tx2"/>
                          </a:solidFill>
                        </a:rPr>
                        <a:t>n (%)</a:t>
                      </a:r>
                    </a:p>
                  </a:txBody>
                  <a:tcPr marL="90000" marR="90000" marT="32400" marB="3240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0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7 (11.3) / 0</a:t>
                      </a:r>
                      <a:endParaRPr lang="en-US" sz="1300" b="0" noProof="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90000" marR="90000" marT="32400" marB="3240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0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31 (18.7) / 5 (3.0)</a:t>
                      </a:r>
                      <a:endParaRPr lang="en-US" sz="1300" b="0" noProof="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90000" marR="90000" marT="32400" marB="3240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0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3 (5.7) / 2 (3.7)</a:t>
                      </a:r>
                      <a:endParaRPr lang="en-US" sz="1300" b="0" noProof="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90000" marR="90000" marT="32400" marB="3240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0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41 (14.4) / 7 (2.5)</a:t>
                      </a:r>
                      <a:endParaRPr lang="en-US" sz="1300" b="0" noProof="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90000" marR="90000" marT="32400" marB="3240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82071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Baseline Characteristics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798684" y="6515171"/>
            <a:ext cx="263213" cy="276999"/>
          </a:xfrm>
        </p:spPr>
        <p:txBody>
          <a:bodyPr/>
          <a:lstStyle/>
          <a:p>
            <a:fld id="{27E50E6B-74CD-47E4-B85F-439F6C4A1970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203191" y="5650306"/>
            <a:ext cx="8739198" cy="1107996"/>
          </a:xfrm>
        </p:spPr>
        <p:txBody>
          <a:bodyPr wrap="square"/>
          <a:lstStyle/>
          <a:p>
            <a:r>
              <a:rPr lang="en-US" baseline="30000" dirty="0" smtClean="0">
                <a:solidFill>
                  <a:schemeClr val="tx2"/>
                </a:solidFill>
                <a:ea typeface="Times New Roman"/>
                <a:cs typeface="Arial" pitchFamily="34" charset="0"/>
              </a:rPr>
              <a:t>a</a:t>
            </a:r>
            <a:r>
              <a:rPr lang="en-US" dirty="0" smtClean="0">
                <a:solidFill>
                  <a:schemeClr val="tx2"/>
                </a:solidFill>
                <a:ea typeface="Times New Roman"/>
                <a:cs typeface="Arial" pitchFamily="34" charset="0"/>
              </a:rPr>
              <a:t> DCV + SOF + RBV, n = 5; </a:t>
            </a:r>
            <a:r>
              <a:rPr lang="en-US" baseline="30000" dirty="0" smtClean="0">
                <a:solidFill>
                  <a:schemeClr val="tx2"/>
                </a:solidFill>
                <a:ea typeface="Times New Roman"/>
                <a:cs typeface="Arial" pitchFamily="34" charset="0"/>
              </a:rPr>
              <a:t>b</a:t>
            </a:r>
            <a:r>
              <a:rPr lang="en-US" dirty="0" smtClean="0">
                <a:solidFill>
                  <a:schemeClr val="tx2"/>
                </a:solidFill>
                <a:ea typeface="Times New Roman"/>
                <a:cs typeface="Arial" pitchFamily="34" charset="0"/>
              </a:rPr>
              <a:t> Overall totals include data for 2 patients with missing regimen details (not shown);</a:t>
            </a:r>
          </a:p>
          <a:p>
            <a:r>
              <a:rPr lang="en-US" baseline="30000" dirty="0" smtClean="0">
                <a:solidFill>
                  <a:schemeClr val="tx2"/>
                </a:solidFill>
                <a:ea typeface="Times New Roman"/>
                <a:cs typeface="Arial" pitchFamily="34" charset="0"/>
              </a:rPr>
              <a:t>c </a:t>
            </a:r>
            <a:r>
              <a:rPr lang="en-US" dirty="0" smtClean="0">
                <a:solidFill>
                  <a:schemeClr val="tx2"/>
                </a:solidFill>
                <a:ea typeface="Times New Roman"/>
                <a:cs typeface="Arial" pitchFamily="34" charset="0"/>
              </a:rPr>
              <a:t>Advanced fibrosis defined by </a:t>
            </a:r>
            <a:r>
              <a:rPr lang="en-US" dirty="0" smtClean="0">
                <a:solidFill>
                  <a:schemeClr val="tx2"/>
                </a:solidFill>
              </a:rPr>
              <a:t>biopsy, FibroScan (</a:t>
            </a:r>
            <a:r>
              <a:rPr lang="en-US" dirty="0" smtClean="0">
                <a:solidFill>
                  <a:prstClr val="black"/>
                </a:solidFill>
                <a:sym typeface="Symbol"/>
              </a:rPr>
              <a:t> </a:t>
            </a:r>
            <a:r>
              <a:rPr lang="en-US" dirty="0" smtClean="0">
                <a:solidFill>
                  <a:schemeClr val="tx2"/>
                </a:solidFill>
              </a:rPr>
              <a:t>9.6 kPa), or FibroTest (</a:t>
            </a:r>
            <a:r>
              <a:rPr lang="en-US" dirty="0" smtClean="0">
                <a:solidFill>
                  <a:prstClr val="black"/>
                </a:solidFill>
                <a:sym typeface="Symbol"/>
              </a:rPr>
              <a:t> </a:t>
            </a:r>
            <a:r>
              <a:rPr lang="en-US" dirty="0" smtClean="0">
                <a:solidFill>
                  <a:schemeClr val="tx2"/>
                </a:solidFill>
              </a:rPr>
              <a:t>0.59);</a:t>
            </a:r>
            <a:endParaRPr lang="en-US" dirty="0" smtClean="0">
              <a:solidFill>
                <a:schemeClr val="tx2"/>
              </a:solidFill>
              <a:ea typeface="Times New Roman"/>
              <a:cs typeface="Arial" pitchFamily="34" charset="0"/>
            </a:endParaRPr>
          </a:p>
          <a:p>
            <a:r>
              <a:rPr lang="en-US" baseline="30000" dirty="0" smtClean="0">
                <a:solidFill>
                  <a:schemeClr val="tx2"/>
                </a:solidFill>
                <a:ea typeface="Times New Roman"/>
                <a:cs typeface="Arial" pitchFamily="34" charset="0"/>
              </a:rPr>
              <a:t>d </a:t>
            </a:r>
            <a:r>
              <a:rPr lang="en-US" dirty="0" smtClean="0">
                <a:solidFill>
                  <a:schemeClr val="tx2"/>
                </a:solidFill>
                <a:ea typeface="Times New Roman"/>
                <a:cs typeface="Arial" pitchFamily="34" charset="0"/>
              </a:rPr>
              <a:t>Cirrhosis defined by biopsy, FibroScan (</a:t>
            </a:r>
            <a:r>
              <a:rPr lang="en-US" dirty="0" smtClean="0">
                <a:solidFill>
                  <a:schemeClr val="tx2"/>
                </a:solidFill>
                <a:ea typeface="Times New Roman"/>
                <a:cs typeface="Arial" pitchFamily="34" charset="0"/>
                <a:sym typeface="Symbol"/>
              </a:rPr>
              <a:t> </a:t>
            </a:r>
            <a:r>
              <a:rPr lang="en-US" dirty="0" smtClean="0">
                <a:solidFill>
                  <a:schemeClr val="tx2"/>
                </a:solidFill>
                <a:ea typeface="Times New Roman"/>
                <a:cs typeface="Arial" pitchFamily="34" charset="0"/>
              </a:rPr>
              <a:t>14.6 kPa), or FibroTest (</a:t>
            </a:r>
            <a:r>
              <a:rPr lang="en-US" dirty="0" smtClean="0">
                <a:solidFill>
                  <a:schemeClr val="tx2"/>
                </a:solidFill>
                <a:ea typeface="Times New Roman"/>
                <a:cs typeface="Arial" pitchFamily="34" charset="0"/>
                <a:sym typeface="Symbol"/>
              </a:rPr>
              <a:t> 0.75).</a:t>
            </a:r>
            <a:endParaRPr lang="en-US" dirty="0" smtClean="0">
              <a:solidFill>
                <a:schemeClr val="tx2"/>
              </a:solidFill>
              <a:ea typeface="Times New Roman"/>
              <a:cs typeface="Arial" pitchFamily="34" charset="0"/>
            </a:endParaRPr>
          </a:p>
          <a:p>
            <a:r>
              <a:rPr lang="en-US" dirty="0" smtClean="0">
                <a:solidFill>
                  <a:schemeClr val="tx2"/>
                </a:solidFill>
                <a:ea typeface="Times New Roman"/>
                <a:cs typeface="Arial" pitchFamily="34" charset="0"/>
              </a:rPr>
              <a:t>All percentages are of patients with available data in indicated category. Missing data due to unknown: sex (n = 5); HCV RNA (n = 1); </a:t>
            </a:r>
            <a:br>
              <a:rPr lang="en-US" dirty="0" smtClean="0">
                <a:solidFill>
                  <a:schemeClr val="tx2"/>
                </a:solidFill>
                <a:ea typeface="Times New Roman"/>
                <a:cs typeface="Arial" pitchFamily="34" charset="0"/>
              </a:rPr>
            </a:br>
            <a:r>
              <a:rPr lang="en-US" dirty="0" smtClean="0">
                <a:solidFill>
                  <a:schemeClr val="tx2"/>
                </a:solidFill>
                <a:ea typeface="Times New Roman"/>
                <a:cs typeface="Arial" pitchFamily="34" charset="0"/>
              </a:rPr>
              <a:t>previous HCV treatment status (n = 2); cirrhosis status (n = 2); Child–Pugh category (n = 26); fibrosis stage (n = 2); platelet count (n = 20); </a:t>
            </a:r>
            <a:br>
              <a:rPr lang="en-US" dirty="0" smtClean="0">
                <a:solidFill>
                  <a:schemeClr val="tx2"/>
                </a:solidFill>
                <a:ea typeface="Times New Roman"/>
                <a:cs typeface="Arial" pitchFamily="34" charset="0"/>
              </a:rPr>
            </a:br>
            <a:r>
              <a:rPr lang="en-US" dirty="0" smtClean="0">
                <a:solidFill>
                  <a:schemeClr val="tx2"/>
                </a:solidFill>
                <a:ea typeface="Times New Roman"/>
                <a:cs typeface="Arial" pitchFamily="34" charset="0"/>
              </a:rPr>
              <a:t>albumin count (n = 26).</a:t>
            </a:r>
            <a:r>
              <a:rPr lang="en-US" baseline="30000" dirty="0" smtClean="0">
                <a:solidFill>
                  <a:schemeClr val="tx2"/>
                </a:solidFill>
                <a:ea typeface="Times New Roman"/>
                <a:cs typeface="Arial" pitchFamily="34" charset="0"/>
              </a:rPr>
              <a:t> </a:t>
            </a:r>
            <a:endParaRPr lang="en-US" dirty="0"/>
          </a:p>
        </p:txBody>
      </p:sp>
      <p:sp>
        <p:nvSpPr>
          <p:cNvPr id="5" name="Slide Number Placeholder 2"/>
          <p:cNvSpPr txBox="1">
            <a:spLocks/>
          </p:cNvSpPr>
          <p:nvPr/>
        </p:nvSpPr>
        <p:spPr>
          <a:xfrm>
            <a:off x="8798684" y="6515171"/>
            <a:ext cx="263213" cy="276999"/>
          </a:xfrm>
          <a:prstGeom prst="rect">
            <a:avLst/>
          </a:prstGeom>
        </p:spPr>
        <p:txBody>
          <a:bodyPr vert="horz" wrap="none" lIns="91440" tIns="45720" rIns="91440" bIns="45720" rtlCol="0" anchor="ctr">
            <a:sp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7E50E6B-74CD-47E4-B85F-439F6C4A1970}" type="slidenum">
              <a:rPr lang="en-US" smtClean="0"/>
              <a:pPr/>
              <a:t>8</a:t>
            </a:fld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635427368"/>
              </p:ext>
            </p:extLst>
          </p:nvPr>
        </p:nvGraphicFramePr>
        <p:xfrm>
          <a:off x="297939" y="1276352"/>
          <a:ext cx="8548122" cy="42817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39382"/>
                <a:gridCol w="1391226"/>
                <a:gridCol w="1380940"/>
                <a:gridCol w="1418287"/>
                <a:gridCol w="1418287"/>
              </a:tblGrid>
              <a:tr h="666748">
                <a:tc>
                  <a:txBody>
                    <a:bodyPr/>
                    <a:lstStyle/>
                    <a:p>
                      <a:r>
                        <a:rPr lang="en-US" sz="1400" noProof="0" dirty="0" smtClean="0"/>
                        <a:t>Parameter</a:t>
                      </a:r>
                      <a:endParaRPr lang="en-US" sz="1400" noProof="0" dirty="0"/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noProof="0" dirty="0" smtClean="0"/>
                        <a:t>DCV + SOF</a:t>
                      </a:r>
                      <a:r>
                        <a:rPr lang="en-US" sz="1400" baseline="0" noProof="0" dirty="0" smtClean="0"/>
                        <a:t> </a:t>
                      </a:r>
                      <a:r>
                        <a:rPr lang="en-US" sz="1400" noProof="0" dirty="0" smtClean="0"/>
                        <a:t>± RBV</a:t>
                      </a:r>
                      <a:r>
                        <a:rPr lang="en-US" sz="1400" baseline="30000" noProof="0" dirty="0" smtClean="0"/>
                        <a:t>a</a:t>
                      </a:r>
                    </a:p>
                    <a:p>
                      <a:pPr algn="ctr"/>
                      <a:r>
                        <a:rPr lang="en-US" sz="1400" noProof="0" dirty="0" smtClean="0"/>
                        <a:t>12 weeks</a:t>
                      </a:r>
                    </a:p>
                    <a:p>
                      <a:pPr algn="ctr"/>
                      <a:r>
                        <a:rPr lang="en-US" sz="1400" noProof="0" dirty="0" smtClean="0"/>
                        <a:t>n = 63</a:t>
                      </a:r>
                    </a:p>
                  </a:txBody>
                  <a:tcPr marL="0" marR="0" marT="46800" marB="468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noProof="0" dirty="0" smtClean="0"/>
                        <a:t>DCV + SOF</a:t>
                      </a:r>
                    </a:p>
                    <a:p>
                      <a:pPr algn="ctr"/>
                      <a:r>
                        <a:rPr lang="en-US" sz="1400" noProof="0" dirty="0" smtClean="0"/>
                        <a:t>24 weeks</a:t>
                      </a:r>
                    </a:p>
                    <a:p>
                      <a:pPr algn="ctr"/>
                      <a:r>
                        <a:rPr lang="en-US" sz="1400" noProof="0" dirty="0" smtClean="0"/>
                        <a:t>n = 166</a:t>
                      </a:r>
                    </a:p>
                  </a:txBody>
                  <a:tcPr marL="0" marR="0" marT="46800" marB="468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noProof="0" dirty="0" smtClean="0"/>
                        <a:t>DCV + SOF</a:t>
                      </a:r>
                      <a:r>
                        <a:rPr lang="en-US" sz="1400" baseline="0" noProof="0" dirty="0" smtClean="0"/>
                        <a:t> </a:t>
                      </a:r>
                      <a:r>
                        <a:rPr lang="en-US" sz="1400" noProof="0" dirty="0" smtClean="0"/>
                        <a:t>+ RBV</a:t>
                      </a:r>
                    </a:p>
                    <a:p>
                      <a:pPr algn="ctr"/>
                      <a:r>
                        <a:rPr lang="en-US" sz="1400" noProof="0" dirty="0" smtClean="0"/>
                        <a:t>24 weeks</a:t>
                      </a:r>
                    </a:p>
                    <a:p>
                      <a:pPr algn="ctr"/>
                      <a:r>
                        <a:rPr lang="en-US" sz="1400" noProof="0" dirty="0" smtClean="0"/>
                        <a:t>n = 53</a:t>
                      </a:r>
                    </a:p>
                  </a:txBody>
                  <a:tcPr marL="0" marR="0" marT="46800" marB="468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noProof="0" dirty="0" smtClean="0"/>
                        <a:t>Overall</a:t>
                      </a:r>
                    </a:p>
                    <a:p>
                      <a:pPr algn="ctr"/>
                      <a:r>
                        <a:rPr lang="en-US" sz="1400" noProof="0" dirty="0" smtClean="0"/>
                        <a:t>(N = 284)</a:t>
                      </a:r>
                      <a:r>
                        <a:rPr lang="en-US" sz="1400" baseline="30000" noProof="0" dirty="0" smtClean="0"/>
                        <a:t>b</a:t>
                      </a:r>
                    </a:p>
                  </a:txBody>
                  <a:tcPr marL="0" marR="0" marT="46800" marB="468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782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noProof="0" dirty="0" smtClean="0">
                          <a:solidFill>
                            <a:schemeClr val="tx2"/>
                          </a:solidFill>
                        </a:rPr>
                        <a:t>Age</a:t>
                      </a:r>
                      <a:r>
                        <a:rPr lang="en-US" sz="1300" b="0" noProof="0" dirty="0" smtClean="0">
                          <a:solidFill>
                            <a:schemeClr val="tx2"/>
                          </a:solidFill>
                        </a:rPr>
                        <a:t>, median (range) years</a:t>
                      </a:r>
                      <a:endParaRPr lang="en-US" sz="1300" b="0" noProof="0" dirty="0">
                        <a:solidFill>
                          <a:schemeClr val="tx2"/>
                        </a:solidFill>
                      </a:endParaRPr>
                    </a:p>
                  </a:txBody>
                  <a:tcPr marL="90000" marR="90000" marT="32400" marB="3240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53.4 (39–78)</a:t>
                      </a:r>
                      <a:endParaRPr lang="en-US" sz="1300" noProof="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90000" marR="90000" marT="32400" marB="3240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55.0 (27–79)</a:t>
                      </a:r>
                      <a:endParaRPr lang="en-US" sz="1300" noProof="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90000" marR="90000" marT="32400" marB="3240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noProof="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Times New Roman"/>
                        </a:rPr>
                        <a:t>53.2 (40–72)</a:t>
                      </a:r>
                      <a:endParaRPr lang="en-US" sz="1300" noProof="0" dirty="0">
                        <a:solidFill>
                          <a:schemeClr val="tx2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90000" marR="90000" marT="32400" marB="3240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54.1 (27–79)</a:t>
                      </a:r>
                      <a:endParaRPr lang="en-US" sz="1300" noProof="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90000" marR="90000" marT="32400" marB="3240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82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noProof="0" dirty="0" smtClean="0">
                          <a:solidFill>
                            <a:schemeClr val="tx2"/>
                          </a:solidFill>
                        </a:rPr>
                        <a:t>Male</a:t>
                      </a:r>
                      <a:r>
                        <a:rPr lang="en-US" sz="1300" b="0" noProof="0" dirty="0" smtClean="0">
                          <a:solidFill>
                            <a:schemeClr val="tx2"/>
                          </a:solidFill>
                        </a:rPr>
                        <a:t>, n (%)</a:t>
                      </a:r>
                      <a:endParaRPr lang="en-US" sz="1300" b="0" noProof="0" dirty="0">
                        <a:solidFill>
                          <a:schemeClr val="tx2"/>
                        </a:solidFill>
                      </a:endParaRPr>
                    </a:p>
                  </a:txBody>
                  <a:tcPr marL="90000" marR="90000" marT="32400" marB="3240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43 (68.3)</a:t>
                      </a:r>
                      <a:endParaRPr lang="en-US" sz="1300" noProof="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90000" marR="90000" marT="32400" marB="3240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123 (75.0)</a:t>
                      </a:r>
                      <a:endParaRPr lang="en-US" sz="1300" noProof="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90000" marR="90000" marT="32400" marB="3240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40 (80.0)</a:t>
                      </a:r>
                      <a:endParaRPr lang="en-US" sz="1300" noProof="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90000" marR="90000" marT="32400" marB="3240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208 (74.6)</a:t>
                      </a:r>
                      <a:endParaRPr lang="en-US" sz="1300" noProof="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90000" marR="90000" marT="32400" marB="3240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82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noProof="0" dirty="0" smtClean="0">
                          <a:solidFill>
                            <a:schemeClr val="tx2"/>
                          </a:solidFill>
                        </a:rPr>
                        <a:t>HCV RNA</a:t>
                      </a:r>
                      <a:r>
                        <a:rPr lang="en-US" sz="1300" b="0" noProof="0" dirty="0" smtClean="0">
                          <a:solidFill>
                            <a:schemeClr val="tx2"/>
                          </a:solidFill>
                        </a:rPr>
                        <a:t>, median (range) log</a:t>
                      </a:r>
                      <a:r>
                        <a:rPr lang="en-US" sz="1300" b="0" baseline="-25000" noProof="0" dirty="0" smtClean="0">
                          <a:solidFill>
                            <a:schemeClr val="tx2"/>
                          </a:solidFill>
                        </a:rPr>
                        <a:t>10</a:t>
                      </a:r>
                      <a:r>
                        <a:rPr lang="en-US" sz="1300" b="0" noProof="0" dirty="0" smtClean="0">
                          <a:solidFill>
                            <a:schemeClr val="tx2"/>
                          </a:solidFill>
                        </a:rPr>
                        <a:t> IU/mL</a:t>
                      </a:r>
                      <a:endParaRPr lang="en-US" sz="1300" b="0" baseline="30000" noProof="0" dirty="0">
                        <a:solidFill>
                          <a:schemeClr val="tx2"/>
                        </a:solidFill>
                      </a:endParaRPr>
                    </a:p>
                  </a:txBody>
                  <a:tcPr marL="90000" marR="90000" marT="32400" marB="3240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5.99 (2.40–7.83)</a:t>
                      </a:r>
                      <a:endParaRPr lang="en-US" sz="1300" noProof="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90000" marR="90000" marT="32400" marB="3240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6.00 (3.03–7.40)</a:t>
                      </a:r>
                      <a:endParaRPr lang="en-US" sz="1300" noProof="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90000" marR="90000" marT="32400" marB="3240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5.60 (1.60–7.25)</a:t>
                      </a:r>
                      <a:endParaRPr lang="en-US" sz="1300" noProof="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90000" marR="90000" marT="32400" marB="3240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5.94 (1.60–7.83)</a:t>
                      </a:r>
                      <a:endParaRPr lang="en-US" sz="1300" noProof="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90000" marR="90000" marT="32400" marB="3240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82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noProof="0" dirty="0" smtClean="0">
                          <a:solidFill>
                            <a:schemeClr val="tx2"/>
                          </a:solidFill>
                        </a:rPr>
                        <a:t>Advanced</a:t>
                      </a:r>
                      <a:r>
                        <a:rPr lang="en-US" sz="1300" b="1" baseline="0" noProof="0" dirty="0" smtClean="0">
                          <a:solidFill>
                            <a:schemeClr val="tx2"/>
                          </a:solidFill>
                        </a:rPr>
                        <a:t> fibrosis (F3)</a:t>
                      </a:r>
                      <a:r>
                        <a:rPr lang="en-US" sz="1300" b="0" baseline="0" noProof="0" dirty="0" smtClean="0">
                          <a:solidFill>
                            <a:schemeClr val="tx2"/>
                          </a:solidFill>
                        </a:rPr>
                        <a:t>,</a:t>
                      </a:r>
                      <a:r>
                        <a:rPr lang="en-US" sz="1300" b="0" baseline="30000" noProof="0" dirty="0" smtClean="0">
                          <a:solidFill>
                            <a:schemeClr val="tx2"/>
                          </a:solidFill>
                        </a:rPr>
                        <a:t>c</a:t>
                      </a:r>
                      <a:r>
                        <a:rPr lang="en-US" sz="1300" b="0" baseline="0" noProof="0" dirty="0" smtClean="0">
                          <a:solidFill>
                            <a:schemeClr val="tx2"/>
                          </a:solidFill>
                        </a:rPr>
                        <a:t> n (%)</a:t>
                      </a:r>
                      <a:endParaRPr lang="en-US" sz="1300" b="0" noProof="0" dirty="0">
                        <a:solidFill>
                          <a:schemeClr val="tx2"/>
                        </a:solidFill>
                      </a:endParaRPr>
                    </a:p>
                  </a:txBody>
                  <a:tcPr marL="90000" marR="90000" marT="32400" marB="3240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19 (30.2)</a:t>
                      </a:r>
                      <a:endParaRPr lang="en-US" sz="1300" noProof="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90000" marR="90000" marT="32400" marB="3240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21 (12.7)</a:t>
                      </a:r>
                      <a:endParaRPr lang="en-US" sz="1300" noProof="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90000" marR="90000" marT="32400" marB="3240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2 (3.8)</a:t>
                      </a:r>
                      <a:endParaRPr lang="en-US" sz="1300" noProof="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90000" marR="90000" marT="32400" marB="3240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42 (14.8)</a:t>
                      </a:r>
                      <a:endParaRPr lang="en-US" sz="1300" noProof="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90000" marR="90000" marT="32400" marB="3240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82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noProof="0" dirty="0" smtClean="0">
                          <a:solidFill>
                            <a:schemeClr val="tx2"/>
                          </a:solidFill>
                        </a:rPr>
                        <a:t>Cirrhosis</a:t>
                      </a:r>
                      <a:r>
                        <a:rPr lang="en-US" sz="1300" b="0" noProof="0" dirty="0" smtClean="0">
                          <a:solidFill>
                            <a:schemeClr val="tx2"/>
                          </a:solidFill>
                        </a:rPr>
                        <a:t>,</a:t>
                      </a:r>
                      <a:r>
                        <a:rPr lang="en-US" sz="1300" b="0" baseline="30000" noProof="0" dirty="0" smtClean="0">
                          <a:solidFill>
                            <a:schemeClr val="tx2"/>
                          </a:solidFill>
                        </a:rPr>
                        <a:t>d</a:t>
                      </a:r>
                      <a:r>
                        <a:rPr lang="en-US" sz="1300" b="0" noProof="0" dirty="0" smtClean="0">
                          <a:solidFill>
                            <a:schemeClr val="tx2"/>
                          </a:solidFill>
                        </a:rPr>
                        <a:t> n (%)</a:t>
                      </a:r>
                      <a:endParaRPr lang="en-US" sz="1300" b="0" noProof="0" dirty="0">
                        <a:solidFill>
                          <a:schemeClr val="tx2"/>
                        </a:solidFill>
                      </a:endParaRPr>
                    </a:p>
                  </a:txBody>
                  <a:tcPr marL="90000" marR="90000" marT="32400" marB="3240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0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37 (58.7)</a:t>
                      </a:r>
                      <a:endParaRPr lang="en-US" sz="1300" b="0" noProof="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90000" marR="90000" marT="32400" marB="3240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0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135 (82.3)</a:t>
                      </a:r>
                      <a:endParaRPr lang="en-US" sz="1300" b="0" noProof="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90000" marR="90000" marT="32400" marB="3240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0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48 (90.6)</a:t>
                      </a:r>
                      <a:endParaRPr lang="en-US" sz="1300" b="0" noProof="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90000" marR="90000" marT="32400" marB="3240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222 (78.7)</a:t>
                      </a:r>
                      <a:endParaRPr lang="en-US" sz="1300" b="1" noProof="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90000" marR="90000" marT="32400" marB="3240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48783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noProof="0" dirty="0" smtClean="0">
                          <a:solidFill>
                            <a:schemeClr val="tx2"/>
                          </a:solidFill>
                        </a:rPr>
                        <a:t>Child–Pugh A</a:t>
                      </a:r>
                      <a:r>
                        <a:rPr lang="en-US" sz="1300" b="1" baseline="0" noProof="0" dirty="0" smtClean="0">
                          <a:solidFill>
                            <a:schemeClr val="tx2"/>
                          </a:solidFill>
                        </a:rPr>
                        <a:t> / B / C</a:t>
                      </a:r>
                      <a:r>
                        <a:rPr lang="en-US" sz="1300" b="0" noProof="0" dirty="0" smtClean="0">
                          <a:solidFill>
                            <a:schemeClr val="tx2"/>
                          </a:solidFill>
                        </a:rPr>
                        <a:t>, n (%)</a:t>
                      </a:r>
                      <a:endParaRPr lang="en-US" sz="1300" b="0" baseline="30000" noProof="0" dirty="0" smtClean="0">
                        <a:solidFill>
                          <a:schemeClr val="tx2"/>
                        </a:solidFill>
                      </a:endParaRPr>
                    </a:p>
                  </a:txBody>
                  <a:tcPr marL="90000" marR="90000" marT="32400" marB="3240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30 (83.3) /</a:t>
                      </a:r>
                      <a:r>
                        <a:rPr lang="en-US" sz="1300" baseline="0" noProof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Times New Roman"/>
                        </a:rPr>
                        <a:t> </a:t>
                      </a:r>
                      <a:br>
                        <a:rPr lang="en-US" sz="1300" baseline="0" noProof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Times New Roman"/>
                        </a:rPr>
                      </a:br>
                      <a:r>
                        <a:rPr lang="en-US" sz="1300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3 (8.3) / 3 (8.3)</a:t>
                      </a:r>
                      <a:endParaRPr lang="en-US" sz="1300" noProof="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90000" marR="90000" marT="32400" marB="3240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98 (85.2) /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15 (13.0) / 2</a:t>
                      </a:r>
                      <a:r>
                        <a:rPr lang="en-US" sz="1300" baseline="0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 (1.7)</a:t>
                      </a:r>
                      <a:endParaRPr lang="en-US" sz="1300" noProof="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90000" marR="90000" marT="32400" marB="3240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33 (76.7) / </a:t>
                      </a:r>
                      <a:br>
                        <a:rPr lang="en-US" sz="1300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</a:br>
                      <a:r>
                        <a:rPr lang="en-US" sz="1300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9 (20.9) / 1 (2.3)</a:t>
                      </a:r>
                      <a:endParaRPr lang="en-US" sz="1300" noProof="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90000" marR="90000" marT="32400" marB="3240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162 (82.7) /</a:t>
                      </a:r>
                      <a:br>
                        <a:rPr lang="en-US" sz="1300" b="1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</a:br>
                      <a:r>
                        <a:rPr lang="en-US" sz="1300" b="1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28 (14.3) / 6 (3.1)</a:t>
                      </a:r>
                      <a:endParaRPr lang="en-US" sz="1300" b="1" noProof="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90000" marR="90000" marT="32400" marB="3240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782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noProof="0" dirty="0" smtClean="0">
                          <a:solidFill>
                            <a:schemeClr val="tx2"/>
                          </a:solidFill>
                        </a:rPr>
                        <a:t>Platelets</a:t>
                      </a:r>
                      <a:r>
                        <a:rPr lang="en-US" sz="1300" b="0" baseline="0" noProof="0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en-US" sz="1300" b="1" baseline="0" noProof="0" dirty="0" smtClean="0">
                          <a:solidFill>
                            <a:schemeClr val="tx2"/>
                          </a:solidFill>
                        </a:rPr>
                        <a:t>&lt; 100 ×10</a:t>
                      </a:r>
                      <a:r>
                        <a:rPr lang="en-US" sz="1300" b="1" baseline="30000" noProof="0" dirty="0" smtClean="0">
                          <a:solidFill>
                            <a:schemeClr val="tx2"/>
                          </a:solidFill>
                        </a:rPr>
                        <a:t>9</a:t>
                      </a:r>
                      <a:r>
                        <a:rPr lang="en-US" sz="1300" b="1" baseline="0" noProof="0" dirty="0" smtClean="0">
                          <a:solidFill>
                            <a:schemeClr val="tx2"/>
                          </a:solidFill>
                        </a:rPr>
                        <a:t> cells/L</a:t>
                      </a:r>
                      <a:r>
                        <a:rPr lang="en-US" sz="1300" b="0" baseline="0" noProof="0" dirty="0" smtClean="0">
                          <a:solidFill>
                            <a:schemeClr val="tx2"/>
                          </a:solidFill>
                        </a:rPr>
                        <a:t>, n (%)</a:t>
                      </a:r>
                      <a:endParaRPr lang="en-US" sz="1300" b="1" noProof="0" dirty="0">
                        <a:solidFill>
                          <a:schemeClr val="tx2"/>
                        </a:solidFill>
                      </a:endParaRPr>
                    </a:p>
                  </a:txBody>
                  <a:tcPr marL="90000" marR="90000" marT="32400" marB="3240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0" noProof="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Times New Roman"/>
                        </a:rPr>
                        <a:t>18 (32.1)</a:t>
                      </a:r>
                      <a:endParaRPr lang="en-US" sz="1300" b="0" noProof="0" dirty="0">
                        <a:solidFill>
                          <a:schemeClr val="tx2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90000" marR="90000" marT="32400" marB="3240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0" noProof="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Times New Roman"/>
                        </a:rPr>
                        <a:t>55 (35.0)</a:t>
                      </a:r>
                      <a:endParaRPr lang="en-US" sz="1300" b="0" noProof="0" dirty="0">
                        <a:solidFill>
                          <a:schemeClr val="tx2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90000" marR="90000" marT="32400" marB="3240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0" noProof="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Times New Roman"/>
                        </a:rPr>
                        <a:t>27 (55.1)</a:t>
                      </a:r>
                      <a:endParaRPr lang="en-US" sz="1300" b="0" noProof="0" dirty="0">
                        <a:solidFill>
                          <a:schemeClr val="tx2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90000" marR="90000" marT="32400" marB="3240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noProof="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Times New Roman"/>
                        </a:rPr>
                        <a:t>102 (38.6)</a:t>
                      </a:r>
                      <a:endParaRPr lang="en-US" sz="1300" b="1" noProof="0" dirty="0">
                        <a:solidFill>
                          <a:schemeClr val="tx2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90000" marR="90000" marT="32400" marB="3240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78200">
                <a:tc>
                  <a:txBody>
                    <a:bodyPr/>
                    <a:lstStyle/>
                    <a:p>
                      <a:pPr marL="457200" lvl="1" indent="-4572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noProof="0" dirty="0" smtClean="0">
                          <a:solidFill>
                            <a:schemeClr val="tx2"/>
                          </a:solidFill>
                        </a:rPr>
                        <a:t>Albumin ˂ 35 g/L</a:t>
                      </a:r>
                      <a:r>
                        <a:rPr lang="en-US" sz="1300" b="0" noProof="0" dirty="0" smtClean="0">
                          <a:solidFill>
                            <a:schemeClr val="tx2"/>
                          </a:solidFill>
                        </a:rPr>
                        <a:t>, n(%)</a:t>
                      </a:r>
                      <a:endParaRPr lang="en-US" sz="1300" b="0" noProof="0" dirty="0">
                        <a:solidFill>
                          <a:schemeClr val="tx2"/>
                        </a:solidFill>
                      </a:endParaRPr>
                    </a:p>
                  </a:txBody>
                  <a:tcPr marL="90000" marR="90000" marT="32400" marB="3240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19 (31.7)</a:t>
                      </a:r>
                      <a:endParaRPr lang="en-US" sz="1300" noProof="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90000" marR="90000" marT="32400" marB="3240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39 (26.5)</a:t>
                      </a:r>
                      <a:endParaRPr lang="en-US" sz="1300" noProof="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90000" marR="90000" marT="32400" marB="3240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14 (28.6)</a:t>
                      </a:r>
                      <a:endParaRPr lang="en-US" sz="1300" noProof="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90000" marR="90000" marT="32400" marB="3240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74 (28.7)</a:t>
                      </a:r>
                      <a:endParaRPr lang="en-US" sz="1300" b="1" noProof="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90000" marR="90000" marT="32400" marB="3240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782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noProof="0" dirty="0" smtClean="0">
                          <a:solidFill>
                            <a:schemeClr val="tx2"/>
                          </a:solidFill>
                        </a:rPr>
                        <a:t>Liver transplant recipient</a:t>
                      </a:r>
                      <a:r>
                        <a:rPr lang="en-US" sz="1300" b="0" noProof="0" dirty="0" smtClean="0">
                          <a:solidFill>
                            <a:schemeClr val="tx2"/>
                          </a:solidFill>
                        </a:rPr>
                        <a:t>, n (%)</a:t>
                      </a:r>
                      <a:endParaRPr lang="en-US" sz="1300" b="0" noProof="0" dirty="0">
                        <a:solidFill>
                          <a:schemeClr val="tx2"/>
                        </a:solidFill>
                      </a:endParaRPr>
                    </a:p>
                  </a:txBody>
                  <a:tcPr marL="90000" marR="90000" marT="32400" marB="3240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3 (4.8)</a:t>
                      </a:r>
                      <a:endParaRPr lang="en-US" sz="1300" noProof="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90000" marR="90000" marT="32400" marB="3240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16 (9.6)</a:t>
                      </a:r>
                      <a:endParaRPr lang="en-US" sz="1300" noProof="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90000" marR="90000" marT="32400" marB="3240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5 (9.4)</a:t>
                      </a:r>
                      <a:endParaRPr lang="en-US" sz="1300" noProof="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90000" marR="90000" marT="32400" marB="3240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24 (8.5)</a:t>
                      </a:r>
                      <a:endParaRPr lang="en-US" sz="1300" noProof="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90000" marR="90000" marT="32400" marB="3240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82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noProof="0" dirty="0" smtClean="0">
                          <a:solidFill>
                            <a:schemeClr val="tx2"/>
                          </a:solidFill>
                        </a:rPr>
                        <a:t>Pre-liver or</a:t>
                      </a:r>
                      <a:r>
                        <a:rPr lang="en-US" sz="1300" b="1" baseline="0" noProof="0" dirty="0" smtClean="0">
                          <a:solidFill>
                            <a:schemeClr val="tx2"/>
                          </a:solidFill>
                        </a:rPr>
                        <a:t> renal transplant stage</a:t>
                      </a:r>
                      <a:r>
                        <a:rPr lang="en-US" sz="1300" b="0" baseline="0" noProof="0" dirty="0" smtClean="0">
                          <a:solidFill>
                            <a:schemeClr val="tx2"/>
                          </a:solidFill>
                        </a:rPr>
                        <a:t>, n (%)</a:t>
                      </a:r>
                      <a:endParaRPr lang="en-US" sz="1300" b="0" noProof="0" dirty="0">
                        <a:solidFill>
                          <a:schemeClr val="tx2"/>
                        </a:solidFill>
                      </a:endParaRPr>
                    </a:p>
                  </a:txBody>
                  <a:tcPr marL="90000" marR="90000" marT="32400" marB="3240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4 (6.3)</a:t>
                      </a:r>
                      <a:endParaRPr lang="en-US" sz="1300" noProof="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90000" marR="90000" marT="32400" marB="3240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16 (9.6)</a:t>
                      </a:r>
                      <a:endParaRPr lang="en-US" sz="1300" noProof="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90000" marR="90000" marT="32400" marB="3240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5 (9.4)</a:t>
                      </a:r>
                      <a:endParaRPr lang="en-US" sz="1300" noProof="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90000" marR="90000" marT="32400" marB="3240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25 (8.8)</a:t>
                      </a:r>
                      <a:endParaRPr lang="en-US" sz="1300" noProof="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90000" marR="90000" marT="32400" marB="3240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82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noProof="0" dirty="0" smtClean="0">
                          <a:solidFill>
                            <a:schemeClr val="tx2"/>
                          </a:solidFill>
                        </a:rPr>
                        <a:t>Treatment-experienced</a:t>
                      </a:r>
                      <a:r>
                        <a:rPr lang="en-US" sz="1300" b="0" noProof="0" dirty="0" smtClean="0">
                          <a:solidFill>
                            <a:schemeClr val="tx2"/>
                          </a:solidFill>
                        </a:rPr>
                        <a:t>, n (%)</a:t>
                      </a:r>
                    </a:p>
                  </a:txBody>
                  <a:tcPr marL="90000" marR="90000" marT="32400" marB="3240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0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38 (60.3)</a:t>
                      </a:r>
                      <a:endParaRPr lang="en-US" sz="1300" b="0" noProof="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90000" marR="90000" marT="32400" marB="3240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0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125 (76.2)</a:t>
                      </a:r>
                      <a:endParaRPr lang="en-US" sz="1300" b="0" noProof="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90000" marR="90000" marT="32400" marB="3240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0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40 (75.5)</a:t>
                      </a:r>
                      <a:endParaRPr lang="en-US" sz="1300" b="0" noProof="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90000" marR="90000" marT="32400" marB="3240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205 (72.7)</a:t>
                      </a:r>
                      <a:endParaRPr lang="en-US" sz="1300" b="1" noProof="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90000" marR="90000" marT="32400" marB="3240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782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noProof="0" dirty="0" smtClean="0">
                          <a:solidFill>
                            <a:schemeClr val="tx2"/>
                          </a:solidFill>
                        </a:rPr>
                        <a:t>Coinfection</a:t>
                      </a:r>
                      <a:r>
                        <a:rPr lang="en-US" sz="1300" b="1" baseline="0" noProof="0" dirty="0" smtClean="0">
                          <a:solidFill>
                            <a:schemeClr val="tx2"/>
                          </a:solidFill>
                        </a:rPr>
                        <a:t> with HIV / HBV</a:t>
                      </a:r>
                      <a:r>
                        <a:rPr lang="en-US" sz="1300" b="0" baseline="0" noProof="0" dirty="0" smtClean="0">
                          <a:solidFill>
                            <a:schemeClr val="tx2"/>
                          </a:solidFill>
                        </a:rPr>
                        <a:t>, </a:t>
                      </a:r>
                      <a:r>
                        <a:rPr lang="en-US" sz="1300" b="0" noProof="0" dirty="0" smtClean="0">
                          <a:solidFill>
                            <a:schemeClr val="tx2"/>
                          </a:solidFill>
                        </a:rPr>
                        <a:t>n (%)</a:t>
                      </a:r>
                    </a:p>
                  </a:txBody>
                  <a:tcPr marL="90000" marR="90000" marT="32400" marB="3240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7 (11.3) / 0</a:t>
                      </a:r>
                      <a:endParaRPr lang="en-US" sz="1300" noProof="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90000" marR="90000" marT="32400" marB="3240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31 (18.7) / 5 (3.0)</a:t>
                      </a:r>
                      <a:endParaRPr lang="en-US" sz="1300" noProof="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90000" marR="90000" marT="32400" marB="3240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3 (5.7) / 2 (3.7)</a:t>
                      </a:r>
                      <a:endParaRPr lang="en-US" sz="1300" noProof="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90000" marR="90000" marT="32400" marB="3240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41 (14.4) / 7 (2.5)</a:t>
                      </a:r>
                      <a:endParaRPr lang="en-US" sz="1300" noProof="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90000" marR="90000" marT="32400" marB="3240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014674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Baseline Characteristics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798684" y="6515171"/>
            <a:ext cx="263213" cy="276999"/>
          </a:xfrm>
        </p:spPr>
        <p:txBody>
          <a:bodyPr/>
          <a:lstStyle/>
          <a:p>
            <a:fld id="{27E50E6B-74CD-47E4-B85F-439F6C4A1970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203191" y="5650306"/>
            <a:ext cx="8739198" cy="1107996"/>
          </a:xfrm>
        </p:spPr>
        <p:txBody>
          <a:bodyPr wrap="square"/>
          <a:lstStyle/>
          <a:p>
            <a:r>
              <a:rPr lang="en-US" baseline="30000" dirty="0" smtClean="0">
                <a:solidFill>
                  <a:schemeClr val="tx2"/>
                </a:solidFill>
                <a:ea typeface="Times New Roman"/>
                <a:cs typeface="Arial" pitchFamily="34" charset="0"/>
              </a:rPr>
              <a:t>a</a:t>
            </a:r>
            <a:r>
              <a:rPr lang="en-US" dirty="0" smtClean="0">
                <a:solidFill>
                  <a:schemeClr val="tx2"/>
                </a:solidFill>
                <a:ea typeface="Times New Roman"/>
                <a:cs typeface="Arial" pitchFamily="34" charset="0"/>
              </a:rPr>
              <a:t> DCV + SOF + RBV, n = 5; </a:t>
            </a:r>
            <a:r>
              <a:rPr lang="en-US" baseline="30000" dirty="0" smtClean="0">
                <a:solidFill>
                  <a:schemeClr val="tx2"/>
                </a:solidFill>
                <a:ea typeface="Times New Roman"/>
                <a:cs typeface="Arial" pitchFamily="34" charset="0"/>
              </a:rPr>
              <a:t>b</a:t>
            </a:r>
            <a:r>
              <a:rPr lang="en-US" dirty="0" smtClean="0">
                <a:solidFill>
                  <a:schemeClr val="tx2"/>
                </a:solidFill>
                <a:ea typeface="Times New Roman"/>
                <a:cs typeface="Arial" pitchFamily="34" charset="0"/>
              </a:rPr>
              <a:t> Overall totals include data for 2 patients with missing regimen details (not shown);</a:t>
            </a:r>
          </a:p>
          <a:p>
            <a:r>
              <a:rPr lang="en-US" baseline="30000" dirty="0" smtClean="0">
                <a:solidFill>
                  <a:schemeClr val="tx2"/>
                </a:solidFill>
                <a:ea typeface="Times New Roman"/>
                <a:cs typeface="Arial" pitchFamily="34" charset="0"/>
              </a:rPr>
              <a:t>c </a:t>
            </a:r>
            <a:r>
              <a:rPr lang="en-US" dirty="0" smtClean="0">
                <a:solidFill>
                  <a:schemeClr val="tx2"/>
                </a:solidFill>
                <a:ea typeface="Times New Roman"/>
                <a:cs typeface="Arial" pitchFamily="34" charset="0"/>
              </a:rPr>
              <a:t>Advanced fibrosis defined by </a:t>
            </a:r>
            <a:r>
              <a:rPr lang="en-US" dirty="0" smtClean="0">
                <a:solidFill>
                  <a:schemeClr val="tx2"/>
                </a:solidFill>
              </a:rPr>
              <a:t>biopsy, FibroScan (</a:t>
            </a:r>
            <a:r>
              <a:rPr lang="en-US" dirty="0" smtClean="0">
                <a:solidFill>
                  <a:prstClr val="black"/>
                </a:solidFill>
                <a:sym typeface="Symbol"/>
              </a:rPr>
              <a:t> </a:t>
            </a:r>
            <a:r>
              <a:rPr lang="en-US" dirty="0" smtClean="0">
                <a:solidFill>
                  <a:schemeClr val="tx2"/>
                </a:solidFill>
              </a:rPr>
              <a:t>9.6 kPa), or FibroTest (</a:t>
            </a:r>
            <a:r>
              <a:rPr lang="en-US" dirty="0" smtClean="0">
                <a:solidFill>
                  <a:prstClr val="black"/>
                </a:solidFill>
                <a:sym typeface="Symbol"/>
              </a:rPr>
              <a:t> </a:t>
            </a:r>
            <a:r>
              <a:rPr lang="en-US" dirty="0" smtClean="0">
                <a:solidFill>
                  <a:schemeClr val="tx2"/>
                </a:solidFill>
              </a:rPr>
              <a:t>0.59);</a:t>
            </a:r>
            <a:endParaRPr lang="en-US" dirty="0" smtClean="0">
              <a:solidFill>
                <a:schemeClr val="tx2"/>
              </a:solidFill>
              <a:ea typeface="Times New Roman"/>
              <a:cs typeface="Arial" pitchFamily="34" charset="0"/>
            </a:endParaRPr>
          </a:p>
          <a:p>
            <a:r>
              <a:rPr lang="en-US" baseline="30000" dirty="0" smtClean="0">
                <a:solidFill>
                  <a:schemeClr val="tx2"/>
                </a:solidFill>
                <a:ea typeface="Times New Roman"/>
                <a:cs typeface="Arial" pitchFamily="34" charset="0"/>
              </a:rPr>
              <a:t>d </a:t>
            </a:r>
            <a:r>
              <a:rPr lang="en-US" dirty="0" smtClean="0">
                <a:solidFill>
                  <a:schemeClr val="tx2"/>
                </a:solidFill>
                <a:ea typeface="Times New Roman"/>
                <a:cs typeface="Arial" pitchFamily="34" charset="0"/>
              </a:rPr>
              <a:t>Cirrhosis defined by biopsy, FibroScan (</a:t>
            </a:r>
            <a:r>
              <a:rPr lang="en-US" dirty="0" smtClean="0">
                <a:solidFill>
                  <a:schemeClr val="tx2"/>
                </a:solidFill>
                <a:ea typeface="Times New Roman"/>
                <a:cs typeface="Arial" pitchFamily="34" charset="0"/>
                <a:sym typeface="Symbol"/>
              </a:rPr>
              <a:t> </a:t>
            </a:r>
            <a:r>
              <a:rPr lang="en-US" dirty="0" smtClean="0">
                <a:solidFill>
                  <a:schemeClr val="tx2"/>
                </a:solidFill>
                <a:ea typeface="Times New Roman"/>
                <a:cs typeface="Arial" pitchFamily="34" charset="0"/>
              </a:rPr>
              <a:t>14.6 kPa), or FibroTest (</a:t>
            </a:r>
            <a:r>
              <a:rPr lang="en-US" dirty="0" smtClean="0">
                <a:solidFill>
                  <a:schemeClr val="tx2"/>
                </a:solidFill>
                <a:ea typeface="Times New Roman"/>
                <a:cs typeface="Arial" pitchFamily="34" charset="0"/>
                <a:sym typeface="Symbol"/>
              </a:rPr>
              <a:t> 0.75).</a:t>
            </a:r>
            <a:endParaRPr lang="en-US" dirty="0" smtClean="0">
              <a:solidFill>
                <a:schemeClr val="tx2"/>
              </a:solidFill>
              <a:ea typeface="Times New Roman"/>
              <a:cs typeface="Arial" pitchFamily="34" charset="0"/>
            </a:endParaRPr>
          </a:p>
          <a:p>
            <a:r>
              <a:rPr lang="en-US" dirty="0" smtClean="0">
                <a:solidFill>
                  <a:schemeClr val="tx2"/>
                </a:solidFill>
                <a:ea typeface="Times New Roman"/>
                <a:cs typeface="Arial" pitchFamily="34" charset="0"/>
              </a:rPr>
              <a:t>All percentages are of patients with available data in indicated category. Missing data due to unknown: sex (n = 5); HCV RNA (n = 1); </a:t>
            </a:r>
            <a:br>
              <a:rPr lang="en-US" dirty="0" smtClean="0">
                <a:solidFill>
                  <a:schemeClr val="tx2"/>
                </a:solidFill>
                <a:ea typeface="Times New Roman"/>
                <a:cs typeface="Arial" pitchFamily="34" charset="0"/>
              </a:rPr>
            </a:br>
            <a:r>
              <a:rPr lang="en-US" dirty="0" smtClean="0">
                <a:solidFill>
                  <a:schemeClr val="tx2"/>
                </a:solidFill>
                <a:ea typeface="Times New Roman"/>
                <a:cs typeface="Arial" pitchFamily="34" charset="0"/>
              </a:rPr>
              <a:t>previous HCV treatment status (n = 2); cirrhosis status (n = 2); Child–Pugh category (n = 26); fibrosis stage (n = 2); platelet count (n = 20); </a:t>
            </a:r>
            <a:br>
              <a:rPr lang="en-US" dirty="0" smtClean="0">
                <a:solidFill>
                  <a:schemeClr val="tx2"/>
                </a:solidFill>
                <a:ea typeface="Times New Roman"/>
                <a:cs typeface="Arial" pitchFamily="34" charset="0"/>
              </a:rPr>
            </a:br>
            <a:r>
              <a:rPr lang="en-US" dirty="0" smtClean="0">
                <a:solidFill>
                  <a:schemeClr val="tx2"/>
                </a:solidFill>
                <a:ea typeface="Times New Roman"/>
                <a:cs typeface="Arial" pitchFamily="34" charset="0"/>
              </a:rPr>
              <a:t>albumin count (n = 26).</a:t>
            </a:r>
            <a:r>
              <a:rPr lang="en-US" baseline="30000" dirty="0" smtClean="0">
                <a:solidFill>
                  <a:schemeClr val="tx2"/>
                </a:solidFill>
                <a:ea typeface="Times New Roman"/>
                <a:cs typeface="Arial" pitchFamily="34" charset="0"/>
              </a:rPr>
              <a:t> </a:t>
            </a:r>
            <a:endParaRPr lang="en-US" dirty="0"/>
          </a:p>
        </p:txBody>
      </p:sp>
      <p:sp>
        <p:nvSpPr>
          <p:cNvPr id="5" name="Slide Number Placeholder 2"/>
          <p:cNvSpPr txBox="1">
            <a:spLocks/>
          </p:cNvSpPr>
          <p:nvPr/>
        </p:nvSpPr>
        <p:spPr>
          <a:xfrm>
            <a:off x="8798684" y="6515171"/>
            <a:ext cx="263213" cy="276999"/>
          </a:xfrm>
          <a:prstGeom prst="rect">
            <a:avLst/>
          </a:prstGeom>
        </p:spPr>
        <p:txBody>
          <a:bodyPr vert="horz" wrap="none" lIns="91440" tIns="45720" rIns="91440" bIns="45720" rtlCol="0" anchor="ctr">
            <a:sp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7E50E6B-74CD-47E4-B85F-439F6C4A1970}" type="slidenum">
              <a:rPr lang="en-US" smtClean="0"/>
              <a:pPr/>
              <a:t>9</a:t>
            </a:fld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68532902"/>
              </p:ext>
            </p:extLst>
          </p:nvPr>
        </p:nvGraphicFramePr>
        <p:xfrm>
          <a:off x="297939" y="1276352"/>
          <a:ext cx="8548122" cy="42817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39382"/>
                <a:gridCol w="1391226"/>
                <a:gridCol w="1380940"/>
                <a:gridCol w="1418287"/>
                <a:gridCol w="1418287"/>
              </a:tblGrid>
              <a:tr h="666748">
                <a:tc>
                  <a:txBody>
                    <a:bodyPr/>
                    <a:lstStyle/>
                    <a:p>
                      <a:r>
                        <a:rPr lang="en-US" sz="1400" noProof="0" dirty="0" smtClean="0"/>
                        <a:t>Parameter</a:t>
                      </a:r>
                      <a:endParaRPr lang="en-US" sz="1400" noProof="0" dirty="0"/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noProof="0" dirty="0" smtClean="0"/>
                        <a:t>DCV + SOF</a:t>
                      </a:r>
                      <a:r>
                        <a:rPr lang="en-US" sz="1400" baseline="0" noProof="0" dirty="0" smtClean="0"/>
                        <a:t> </a:t>
                      </a:r>
                      <a:r>
                        <a:rPr lang="en-US" sz="1400" noProof="0" dirty="0" smtClean="0"/>
                        <a:t>± RBV</a:t>
                      </a:r>
                      <a:r>
                        <a:rPr lang="en-US" sz="1400" baseline="30000" noProof="0" dirty="0" smtClean="0"/>
                        <a:t>a</a:t>
                      </a:r>
                    </a:p>
                    <a:p>
                      <a:pPr algn="ctr"/>
                      <a:r>
                        <a:rPr lang="en-US" sz="1400" noProof="0" dirty="0" smtClean="0"/>
                        <a:t>12 weeks</a:t>
                      </a:r>
                    </a:p>
                    <a:p>
                      <a:pPr algn="ctr"/>
                      <a:r>
                        <a:rPr lang="en-US" sz="1400" noProof="0" dirty="0" smtClean="0"/>
                        <a:t>n = 63</a:t>
                      </a:r>
                    </a:p>
                  </a:txBody>
                  <a:tcPr marL="0" marR="0" marT="46800" marB="468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noProof="0" dirty="0" smtClean="0"/>
                        <a:t>DCV + SOF</a:t>
                      </a:r>
                    </a:p>
                    <a:p>
                      <a:pPr algn="ctr"/>
                      <a:r>
                        <a:rPr lang="en-US" sz="1400" noProof="0" dirty="0" smtClean="0"/>
                        <a:t>24 weeks</a:t>
                      </a:r>
                    </a:p>
                    <a:p>
                      <a:pPr algn="ctr"/>
                      <a:r>
                        <a:rPr lang="en-US" sz="1400" noProof="0" dirty="0" smtClean="0"/>
                        <a:t>n = 166</a:t>
                      </a:r>
                    </a:p>
                  </a:txBody>
                  <a:tcPr marL="0" marR="0" marT="46800" marB="468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noProof="0" dirty="0" smtClean="0"/>
                        <a:t>DCV + SOF</a:t>
                      </a:r>
                      <a:r>
                        <a:rPr lang="en-US" sz="1400" baseline="0" noProof="0" dirty="0" smtClean="0"/>
                        <a:t> </a:t>
                      </a:r>
                      <a:r>
                        <a:rPr lang="en-US" sz="1400" noProof="0" dirty="0" smtClean="0"/>
                        <a:t>+ RBV</a:t>
                      </a:r>
                    </a:p>
                    <a:p>
                      <a:pPr algn="ctr"/>
                      <a:r>
                        <a:rPr lang="en-US" sz="1400" noProof="0" dirty="0" smtClean="0"/>
                        <a:t>24 weeks</a:t>
                      </a:r>
                    </a:p>
                    <a:p>
                      <a:pPr algn="ctr"/>
                      <a:r>
                        <a:rPr lang="en-US" sz="1400" noProof="0" dirty="0" smtClean="0"/>
                        <a:t>n = 53</a:t>
                      </a:r>
                    </a:p>
                  </a:txBody>
                  <a:tcPr marL="0" marR="0" marT="46800" marB="468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noProof="0" dirty="0" smtClean="0"/>
                        <a:t>Overall</a:t>
                      </a:r>
                    </a:p>
                    <a:p>
                      <a:pPr algn="ctr"/>
                      <a:r>
                        <a:rPr lang="en-US" sz="1400" noProof="0" dirty="0" smtClean="0"/>
                        <a:t>(N = 284)</a:t>
                      </a:r>
                      <a:r>
                        <a:rPr lang="en-US" sz="1400" baseline="30000" noProof="0" dirty="0" smtClean="0"/>
                        <a:t>b</a:t>
                      </a:r>
                    </a:p>
                  </a:txBody>
                  <a:tcPr marL="0" marR="0" marT="46800" marB="468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782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noProof="0" dirty="0" smtClean="0">
                          <a:solidFill>
                            <a:schemeClr val="tx2"/>
                          </a:solidFill>
                        </a:rPr>
                        <a:t>Age</a:t>
                      </a:r>
                      <a:r>
                        <a:rPr lang="en-US" sz="1300" b="0" noProof="0" dirty="0" smtClean="0">
                          <a:solidFill>
                            <a:schemeClr val="tx2"/>
                          </a:solidFill>
                        </a:rPr>
                        <a:t>, median (range) years</a:t>
                      </a:r>
                      <a:endParaRPr lang="en-US" sz="1300" b="0" noProof="0" dirty="0">
                        <a:solidFill>
                          <a:schemeClr val="tx2"/>
                        </a:solidFill>
                      </a:endParaRPr>
                    </a:p>
                  </a:txBody>
                  <a:tcPr marL="90000" marR="90000" marT="32400" marB="3240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53.4 (39–78)</a:t>
                      </a:r>
                      <a:endParaRPr lang="en-US" sz="1300" noProof="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90000" marR="90000" marT="32400" marB="3240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55.0 (27–79)</a:t>
                      </a:r>
                      <a:endParaRPr lang="en-US" sz="1300" noProof="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90000" marR="90000" marT="32400" marB="3240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noProof="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Times New Roman"/>
                        </a:rPr>
                        <a:t>53.2 (40–72)</a:t>
                      </a:r>
                      <a:endParaRPr lang="en-US" sz="1300" noProof="0" dirty="0">
                        <a:solidFill>
                          <a:schemeClr val="tx2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90000" marR="90000" marT="32400" marB="3240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54.1 (27–79)</a:t>
                      </a:r>
                      <a:endParaRPr lang="en-US" sz="1300" noProof="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90000" marR="90000" marT="32400" marB="3240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82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noProof="0" dirty="0" smtClean="0">
                          <a:solidFill>
                            <a:schemeClr val="tx2"/>
                          </a:solidFill>
                        </a:rPr>
                        <a:t>Male</a:t>
                      </a:r>
                      <a:r>
                        <a:rPr lang="en-US" sz="1300" b="0" noProof="0" dirty="0" smtClean="0">
                          <a:solidFill>
                            <a:schemeClr val="tx2"/>
                          </a:solidFill>
                        </a:rPr>
                        <a:t>, n (%)</a:t>
                      </a:r>
                      <a:endParaRPr lang="en-US" sz="1300" b="0" noProof="0" dirty="0">
                        <a:solidFill>
                          <a:schemeClr val="tx2"/>
                        </a:solidFill>
                      </a:endParaRPr>
                    </a:p>
                  </a:txBody>
                  <a:tcPr marL="90000" marR="90000" marT="32400" marB="3240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43 (68.3)</a:t>
                      </a:r>
                      <a:endParaRPr lang="en-US" sz="1300" noProof="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90000" marR="90000" marT="32400" marB="3240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123 (75.0)</a:t>
                      </a:r>
                      <a:endParaRPr lang="en-US" sz="1300" noProof="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90000" marR="90000" marT="32400" marB="3240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40 (80.0)</a:t>
                      </a:r>
                      <a:endParaRPr lang="en-US" sz="1300" noProof="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90000" marR="90000" marT="32400" marB="3240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208 (74.6)</a:t>
                      </a:r>
                      <a:endParaRPr lang="en-US" sz="1300" noProof="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90000" marR="90000" marT="32400" marB="3240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82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noProof="0" dirty="0" smtClean="0">
                          <a:solidFill>
                            <a:schemeClr val="tx2"/>
                          </a:solidFill>
                        </a:rPr>
                        <a:t>HCV RNA</a:t>
                      </a:r>
                      <a:r>
                        <a:rPr lang="en-US" sz="1300" b="0" noProof="0" dirty="0" smtClean="0">
                          <a:solidFill>
                            <a:schemeClr val="tx2"/>
                          </a:solidFill>
                        </a:rPr>
                        <a:t>, median (range) log</a:t>
                      </a:r>
                      <a:r>
                        <a:rPr lang="en-US" sz="1300" b="0" baseline="-25000" noProof="0" dirty="0" smtClean="0">
                          <a:solidFill>
                            <a:schemeClr val="tx2"/>
                          </a:solidFill>
                        </a:rPr>
                        <a:t>10</a:t>
                      </a:r>
                      <a:r>
                        <a:rPr lang="en-US" sz="1300" b="0" noProof="0" dirty="0" smtClean="0">
                          <a:solidFill>
                            <a:schemeClr val="tx2"/>
                          </a:solidFill>
                        </a:rPr>
                        <a:t> IU/mL</a:t>
                      </a:r>
                      <a:endParaRPr lang="en-US" sz="1300" b="0" baseline="30000" noProof="0" dirty="0">
                        <a:solidFill>
                          <a:schemeClr val="tx2"/>
                        </a:solidFill>
                      </a:endParaRPr>
                    </a:p>
                  </a:txBody>
                  <a:tcPr marL="90000" marR="90000" marT="32400" marB="3240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5.99 (2.40–7.83)</a:t>
                      </a:r>
                      <a:endParaRPr lang="en-US" sz="1300" noProof="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90000" marR="90000" marT="32400" marB="3240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6.00 (3.03–7.40)</a:t>
                      </a:r>
                      <a:endParaRPr lang="en-US" sz="1300" noProof="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90000" marR="90000" marT="32400" marB="3240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5.60 (1.60–7.25)</a:t>
                      </a:r>
                      <a:endParaRPr lang="en-US" sz="1300" noProof="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90000" marR="90000" marT="32400" marB="3240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5.94 (1.60–7.83)</a:t>
                      </a:r>
                      <a:endParaRPr lang="en-US" sz="1300" noProof="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90000" marR="90000" marT="32400" marB="3240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82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noProof="0" dirty="0" smtClean="0">
                          <a:solidFill>
                            <a:schemeClr val="tx2"/>
                          </a:solidFill>
                        </a:rPr>
                        <a:t>Advanced</a:t>
                      </a:r>
                      <a:r>
                        <a:rPr lang="en-US" sz="1300" b="1" baseline="0" noProof="0" dirty="0" smtClean="0">
                          <a:solidFill>
                            <a:schemeClr val="tx2"/>
                          </a:solidFill>
                        </a:rPr>
                        <a:t> fibrosis (F3)</a:t>
                      </a:r>
                      <a:r>
                        <a:rPr lang="en-US" sz="1300" b="0" baseline="0" noProof="0" dirty="0" smtClean="0">
                          <a:solidFill>
                            <a:schemeClr val="tx2"/>
                          </a:solidFill>
                        </a:rPr>
                        <a:t>,</a:t>
                      </a:r>
                      <a:r>
                        <a:rPr lang="en-US" sz="1300" b="0" baseline="30000" noProof="0" dirty="0" smtClean="0">
                          <a:solidFill>
                            <a:schemeClr val="tx2"/>
                          </a:solidFill>
                        </a:rPr>
                        <a:t>c</a:t>
                      </a:r>
                      <a:r>
                        <a:rPr lang="en-US" sz="1300" b="0" baseline="0" noProof="0" dirty="0" smtClean="0">
                          <a:solidFill>
                            <a:schemeClr val="tx2"/>
                          </a:solidFill>
                        </a:rPr>
                        <a:t> n (%)</a:t>
                      </a:r>
                      <a:endParaRPr lang="en-US" sz="1300" b="0" noProof="0" dirty="0">
                        <a:solidFill>
                          <a:schemeClr val="tx2"/>
                        </a:solidFill>
                      </a:endParaRPr>
                    </a:p>
                  </a:txBody>
                  <a:tcPr marL="90000" marR="90000" marT="32400" marB="3240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19 (30.2)</a:t>
                      </a:r>
                      <a:endParaRPr lang="en-US" sz="1300" noProof="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90000" marR="90000" marT="32400" marB="3240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21 (12.7)</a:t>
                      </a:r>
                      <a:endParaRPr lang="en-US" sz="1300" noProof="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90000" marR="90000" marT="32400" marB="3240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2 (3.8)</a:t>
                      </a:r>
                      <a:endParaRPr lang="en-US" sz="1300" noProof="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90000" marR="90000" marT="32400" marB="3240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42 (14.8)</a:t>
                      </a:r>
                      <a:endParaRPr lang="en-US" sz="1300" noProof="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90000" marR="90000" marT="32400" marB="3240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82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noProof="0" dirty="0" smtClean="0">
                          <a:solidFill>
                            <a:schemeClr val="tx2"/>
                          </a:solidFill>
                        </a:rPr>
                        <a:t>Cirrhosis</a:t>
                      </a:r>
                      <a:r>
                        <a:rPr lang="en-US" sz="1300" b="0" noProof="0" dirty="0" smtClean="0">
                          <a:solidFill>
                            <a:schemeClr val="tx2"/>
                          </a:solidFill>
                        </a:rPr>
                        <a:t>,</a:t>
                      </a:r>
                      <a:r>
                        <a:rPr lang="en-US" sz="1300" b="0" baseline="30000" noProof="0" dirty="0" smtClean="0">
                          <a:solidFill>
                            <a:schemeClr val="tx2"/>
                          </a:solidFill>
                        </a:rPr>
                        <a:t>d</a:t>
                      </a:r>
                      <a:r>
                        <a:rPr lang="en-US" sz="1300" b="0" noProof="0" dirty="0" smtClean="0">
                          <a:solidFill>
                            <a:schemeClr val="tx2"/>
                          </a:solidFill>
                        </a:rPr>
                        <a:t> n (%)</a:t>
                      </a:r>
                      <a:endParaRPr lang="en-US" sz="1300" b="0" noProof="0" dirty="0">
                        <a:solidFill>
                          <a:schemeClr val="tx2"/>
                        </a:solidFill>
                      </a:endParaRPr>
                    </a:p>
                  </a:txBody>
                  <a:tcPr marL="90000" marR="90000" marT="32400" marB="3240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37 (58.7)</a:t>
                      </a:r>
                      <a:endParaRPr lang="en-US" sz="1300" b="1" noProof="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90000" marR="90000" marT="32400" marB="3240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135 (82.3)</a:t>
                      </a:r>
                      <a:endParaRPr lang="en-US" sz="1300" b="1" noProof="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90000" marR="90000" marT="32400" marB="3240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48 (90.6)</a:t>
                      </a:r>
                      <a:endParaRPr lang="en-US" sz="1300" b="1" noProof="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90000" marR="90000" marT="32400" marB="3240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222 (78.7)</a:t>
                      </a:r>
                      <a:endParaRPr lang="en-US" sz="1300" b="1" noProof="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90000" marR="90000" marT="32400" marB="3240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48783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noProof="0" dirty="0" smtClean="0">
                          <a:solidFill>
                            <a:schemeClr val="tx2"/>
                          </a:solidFill>
                        </a:rPr>
                        <a:t>Child–Pugh A</a:t>
                      </a:r>
                      <a:r>
                        <a:rPr lang="en-US" sz="1300" b="1" baseline="0" noProof="0" dirty="0" smtClean="0">
                          <a:solidFill>
                            <a:schemeClr val="tx2"/>
                          </a:solidFill>
                        </a:rPr>
                        <a:t> / B / C</a:t>
                      </a:r>
                      <a:r>
                        <a:rPr lang="en-US" sz="1300" b="0" noProof="0" dirty="0" smtClean="0">
                          <a:solidFill>
                            <a:schemeClr val="tx2"/>
                          </a:solidFill>
                        </a:rPr>
                        <a:t>, n (%)</a:t>
                      </a:r>
                      <a:endParaRPr lang="en-US" sz="1300" b="0" baseline="30000" noProof="0" dirty="0" smtClean="0">
                        <a:solidFill>
                          <a:schemeClr val="tx2"/>
                        </a:solidFill>
                      </a:endParaRPr>
                    </a:p>
                  </a:txBody>
                  <a:tcPr marL="90000" marR="90000" marT="32400" marB="3240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30 (83.3) /</a:t>
                      </a:r>
                      <a:r>
                        <a:rPr lang="en-US" sz="1300" baseline="0" noProof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Times New Roman"/>
                        </a:rPr>
                        <a:t> </a:t>
                      </a:r>
                      <a:br>
                        <a:rPr lang="en-US" sz="1300" baseline="0" noProof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Times New Roman"/>
                        </a:rPr>
                      </a:br>
                      <a:r>
                        <a:rPr lang="en-US" sz="1300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3 (8.3) / 3 (8.3)</a:t>
                      </a:r>
                      <a:endParaRPr lang="en-US" sz="1300" noProof="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90000" marR="90000" marT="32400" marB="3240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98 (85.2) /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15 (13.0) / 2</a:t>
                      </a:r>
                      <a:r>
                        <a:rPr lang="en-US" sz="1300" baseline="0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 (1.7)</a:t>
                      </a:r>
                      <a:endParaRPr lang="en-US" sz="1300" noProof="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90000" marR="90000" marT="32400" marB="3240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33 (76.7) / </a:t>
                      </a:r>
                      <a:br>
                        <a:rPr lang="en-US" sz="1300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</a:br>
                      <a:r>
                        <a:rPr lang="en-US" sz="1300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9 (20.9) / 1 (2.3)</a:t>
                      </a:r>
                      <a:endParaRPr lang="en-US" sz="1300" noProof="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90000" marR="90000" marT="32400" marB="3240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162 (82.7) /</a:t>
                      </a:r>
                      <a:br>
                        <a:rPr lang="en-US" sz="1300" b="1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</a:br>
                      <a:r>
                        <a:rPr lang="en-US" sz="1300" b="1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28 (14.3) / 6 (3.1)</a:t>
                      </a:r>
                      <a:endParaRPr lang="en-US" sz="1300" b="1" noProof="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90000" marR="90000" marT="32400" marB="3240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782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noProof="0" dirty="0" smtClean="0">
                          <a:solidFill>
                            <a:schemeClr val="tx2"/>
                          </a:solidFill>
                        </a:rPr>
                        <a:t>Platelets</a:t>
                      </a:r>
                      <a:r>
                        <a:rPr lang="en-US" sz="1300" b="0" baseline="0" noProof="0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en-US" sz="1300" b="1" baseline="0" noProof="0" dirty="0" smtClean="0">
                          <a:solidFill>
                            <a:schemeClr val="tx2"/>
                          </a:solidFill>
                        </a:rPr>
                        <a:t>&lt; 100 ×10</a:t>
                      </a:r>
                      <a:r>
                        <a:rPr lang="en-US" sz="1300" b="1" baseline="30000" noProof="0" dirty="0" smtClean="0">
                          <a:solidFill>
                            <a:schemeClr val="tx2"/>
                          </a:solidFill>
                        </a:rPr>
                        <a:t>9</a:t>
                      </a:r>
                      <a:r>
                        <a:rPr lang="en-US" sz="1300" b="1" baseline="0" noProof="0" dirty="0" smtClean="0">
                          <a:solidFill>
                            <a:schemeClr val="tx2"/>
                          </a:solidFill>
                        </a:rPr>
                        <a:t> cells/L</a:t>
                      </a:r>
                      <a:r>
                        <a:rPr lang="en-US" sz="1300" b="0" baseline="0" noProof="0" dirty="0" smtClean="0">
                          <a:solidFill>
                            <a:schemeClr val="tx2"/>
                          </a:solidFill>
                        </a:rPr>
                        <a:t>, n (%)</a:t>
                      </a:r>
                      <a:endParaRPr lang="en-US" sz="1300" b="1" noProof="0" dirty="0">
                        <a:solidFill>
                          <a:schemeClr val="tx2"/>
                        </a:solidFill>
                      </a:endParaRPr>
                    </a:p>
                  </a:txBody>
                  <a:tcPr marL="90000" marR="90000" marT="32400" marB="3240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0" noProof="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Times New Roman"/>
                        </a:rPr>
                        <a:t>18 (32.1)</a:t>
                      </a:r>
                      <a:endParaRPr lang="en-US" sz="1300" b="0" noProof="0" dirty="0">
                        <a:solidFill>
                          <a:schemeClr val="tx2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90000" marR="90000" marT="32400" marB="3240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0" noProof="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Times New Roman"/>
                        </a:rPr>
                        <a:t>55 (35.0)</a:t>
                      </a:r>
                      <a:endParaRPr lang="en-US" sz="1300" b="0" noProof="0" dirty="0">
                        <a:solidFill>
                          <a:schemeClr val="tx2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90000" marR="90000" marT="32400" marB="3240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0" noProof="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Times New Roman"/>
                        </a:rPr>
                        <a:t>27 (55.1)</a:t>
                      </a:r>
                      <a:endParaRPr lang="en-US" sz="1300" b="0" noProof="0" dirty="0">
                        <a:solidFill>
                          <a:schemeClr val="tx2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90000" marR="90000" marT="32400" marB="3240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noProof="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Times New Roman"/>
                        </a:rPr>
                        <a:t>102 (38.6)</a:t>
                      </a:r>
                      <a:endParaRPr lang="en-US" sz="1300" b="1" noProof="0" dirty="0">
                        <a:solidFill>
                          <a:schemeClr val="tx2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90000" marR="90000" marT="32400" marB="3240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78200">
                <a:tc>
                  <a:txBody>
                    <a:bodyPr/>
                    <a:lstStyle/>
                    <a:p>
                      <a:pPr marL="457200" lvl="1" indent="-4572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noProof="0" dirty="0" smtClean="0">
                          <a:solidFill>
                            <a:schemeClr val="tx2"/>
                          </a:solidFill>
                        </a:rPr>
                        <a:t>Albumin ˂ 35 g/L</a:t>
                      </a:r>
                      <a:r>
                        <a:rPr lang="en-US" sz="1300" b="0" noProof="0" dirty="0" smtClean="0">
                          <a:solidFill>
                            <a:schemeClr val="tx2"/>
                          </a:solidFill>
                        </a:rPr>
                        <a:t>, n(%)</a:t>
                      </a:r>
                      <a:endParaRPr lang="en-US" sz="1300" b="0" noProof="0" dirty="0">
                        <a:solidFill>
                          <a:schemeClr val="tx2"/>
                        </a:solidFill>
                      </a:endParaRPr>
                    </a:p>
                  </a:txBody>
                  <a:tcPr marL="90000" marR="90000" marT="32400" marB="3240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19 (31.7)</a:t>
                      </a:r>
                      <a:endParaRPr lang="en-US" sz="1300" noProof="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90000" marR="90000" marT="32400" marB="3240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39 (26.5)</a:t>
                      </a:r>
                      <a:endParaRPr lang="en-US" sz="1300" noProof="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90000" marR="90000" marT="32400" marB="3240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14 (28.6)</a:t>
                      </a:r>
                      <a:endParaRPr lang="en-US" sz="1300" noProof="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90000" marR="90000" marT="32400" marB="3240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74 (28.7)</a:t>
                      </a:r>
                      <a:endParaRPr lang="en-US" sz="1300" b="1" noProof="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90000" marR="90000" marT="32400" marB="3240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782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noProof="0" dirty="0" smtClean="0">
                          <a:solidFill>
                            <a:schemeClr val="tx2"/>
                          </a:solidFill>
                        </a:rPr>
                        <a:t>Liver transplant recipient</a:t>
                      </a:r>
                      <a:r>
                        <a:rPr lang="en-US" sz="1300" b="0" noProof="0" dirty="0" smtClean="0">
                          <a:solidFill>
                            <a:schemeClr val="tx2"/>
                          </a:solidFill>
                        </a:rPr>
                        <a:t>, n (%)</a:t>
                      </a:r>
                      <a:endParaRPr lang="en-US" sz="1300" b="0" noProof="0" dirty="0">
                        <a:solidFill>
                          <a:schemeClr val="tx2"/>
                        </a:solidFill>
                      </a:endParaRPr>
                    </a:p>
                  </a:txBody>
                  <a:tcPr marL="90000" marR="90000" marT="32400" marB="3240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3 (4.8)</a:t>
                      </a:r>
                      <a:endParaRPr lang="en-US" sz="1300" noProof="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90000" marR="90000" marT="32400" marB="3240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16 (9.6)</a:t>
                      </a:r>
                      <a:endParaRPr lang="en-US" sz="1300" noProof="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90000" marR="90000" marT="32400" marB="3240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5 (9.4)</a:t>
                      </a:r>
                      <a:endParaRPr lang="en-US" sz="1300" noProof="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90000" marR="90000" marT="32400" marB="3240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24 (8.5)</a:t>
                      </a:r>
                      <a:endParaRPr lang="en-US" sz="1300" noProof="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90000" marR="90000" marT="32400" marB="3240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82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noProof="0" dirty="0" smtClean="0">
                          <a:solidFill>
                            <a:schemeClr val="tx2"/>
                          </a:solidFill>
                        </a:rPr>
                        <a:t>Pre-liver or</a:t>
                      </a:r>
                      <a:r>
                        <a:rPr lang="en-US" sz="1300" b="1" baseline="0" noProof="0" dirty="0" smtClean="0">
                          <a:solidFill>
                            <a:schemeClr val="tx2"/>
                          </a:solidFill>
                        </a:rPr>
                        <a:t> renal transplant stage</a:t>
                      </a:r>
                      <a:r>
                        <a:rPr lang="en-US" sz="1300" b="0" baseline="0" noProof="0" dirty="0" smtClean="0">
                          <a:solidFill>
                            <a:schemeClr val="tx2"/>
                          </a:solidFill>
                        </a:rPr>
                        <a:t>, n (%)</a:t>
                      </a:r>
                      <a:endParaRPr lang="en-US" sz="1300" b="0" noProof="0" dirty="0">
                        <a:solidFill>
                          <a:schemeClr val="tx2"/>
                        </a:solidFill>
                      </a:endParaRPr>
                    </a:p>
                  </a:txBody>
                  <a:tcPr marL="90000" marR="90000" marT="32400" marB="3240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4 (6.3)</a:t>
                      </a:r>
                      <a:endParaRPr lang="en-US" sz="1300" noProof="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90000" marR="90000" marT="32400" marB="3240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16 (9.6)</a:t>
                      </a:r>
                      <a:endParaRPr lang="en-US" sz="1300" noProof="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90000" marR="90000" marT="32400" marB="3240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5 (9.4)</a:t>
                      </a:r>
                      <a:endParaRPr lang="en-US" sz="1300" noProof="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90000" marR="90000" marT="32400" marB="3240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25 (8.8)</a:t>
                      </a:r>
                      <a:endParaRPr lang="en-US" sz="1300" noProof="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90000" marR="90000" marT="32400" marB="3240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82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noProof="0" dirty="0" smtClean="0">
                          <a:solidFill>
                            <a:schemeClr val="tx2"/>
                          </a:solidFill>
                        </a:rPr>
                        <a:t>Treatment-experienced</a:t>
                      </a:r>
                      <a:r>
                        <a:rPr lang="en-US" sz="1300" b="0" noProof="0" dirty="0" smtClean="0">
                          <a:solidFill>
                            <a:schemeClr val="tx2"/>
                          </a:solidFill>
                        </a:rPr>
                        <a:t>, n (%)</a:t>
                      </a:r>
                    </a:p>
                  </a:txBody>
                  <a:tcPr marL="90000" marR="90000" marT="32400" marB="3240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38 (60.3)</a:t>
                      </a:r>
                      <a:endParaRPr lang="en-US" sz="1300" b="1" noProof="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90000" marR="90000" marT="32400" marB="3240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125 (76.2)</a:t>
                      </a:r>
                      <a:endParaRPr lang="en-US" sz="1300" b="1" noProof="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90000" marR="90000" marT="32400" marB="3240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40 (75.5)</a:t>
                      </a:r>
                      <a:endParaRPr lang="en-US" sz="1300" b="1" noProof="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90000" marR="90000" marT="32400" marB="3240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205 (72.7)</a:t>
                      </a:r>
                      <a:endParaRPr lang="en-US" sz="1300" b="1" noProof="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90000" marR="90000" marT="32400" marB="3240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782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noProof="0" dirty="0" smtClean="0">
                          <a:solidFill>
                            <a:schemeClr val="tx2"/>
                          </a:solidFill>
                        </a:rPr>
                        <a:t>Coinfection</a:t>
                      </a:r>
                      <a:r>
                        <a:rPr lang="en-US" sz="1300" b="1" baseline="0" noProof="0" dirty="0" smtClean="0">
                          <a:solidFill>
                            <a:schemeClr val="tx2"/>
                          </a:solidFill>
                        </a:rPr>
                        <a:t> with HIV / HBV</a:t>
                      </a:r>
                      <a:r>
                        <a:rPr lang="en-US" sz="1300" b="0" baseline="0" noProof="0" dirty="0" smtClean="0">
                          <a:solidFill>
                            <a:schemeClr val="tx2"/>
                          </a:solidFill>
                        </a:rPr>
                        <a:t>, </a:t>
                      </a:r>
                      <a:r>
                        <a:rPr lang="en-US" sz="1300" b="0" noProof="0" dirty="0" smtClean="0">
                          <a:solidFill>
                            <a:schemeClr val="tx2"/>
                          </a:solidFill>
                        </a:rPr>
                        <a:t>n (%)</a:t>
                      </a:r>
                    </a:p>
                  </a:txBody>
                  <a:tcPr marL="90000" marR="90000" marT="32400" marB="3240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7 (11.3) / 0</a:t>
                      </a:r>
                      <a:endParaRPr lang="en-US" sz="1300" noProof="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90000" marR="90000" marT="32400" marB="3240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31 (18.7) / 5 (3.0)</a:t>
                      </a:r>
                      <a:endParaRPr lang="en-US" sz="1300" noProof="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90000" marR="90000" marT="32400" marB="3240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3 (5.7) / 2 (3.7)</a:t>
                      </a:r>
                      <a:endParaRPr lang="en-US" sz="1300" noProof="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90000" marR="90000" marT="32400" marB="3240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41 (14.4) / 7 (2.5)</a:t>
                      </a:r>
                      <a:endParaRPr lang="en-US" sz="1300" noProof="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90000" marR="90000" marT="32400" marB="3240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078653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ASL 2012">
  <a:themeElements>
    <a:clrScheme name="BMS_AASLD">
      <a:dk1>
        <a:srgbClr val="003399"/>
      </a:dk1>
      <a:lt1>
        <a:sysClr val="window" lastClr="FFFFFF"/>
      </a:lt1>
      <a:dk2>
        <a:srgbClr val="000000"/>
      </a:dk2>
      <a:lt2>
        <a:srgbClr val="EEECE1"/>
      </a:lt2>
      <a:accent1>
        <a:srgbClr val="003399"/>
      </a:accent1>
      <a:accent2>
        <a:srgbClr val="4F81BD"/>
      </a:accent2>
      <a:accent3>
        <a:srgbClr val="9BBB59"/>
      </a:accent3>
      <a:accent4>
        <a:srgbClr val="C0504D"/>
      </a:accent4>
      <a:accent5>
        <a:srgbClr val="8064A2"/>
      </a:accent5>
      <a:accent6>
        <a:srgbClr val="FFC000"/>
      </a:accent6>
      <a:hlink>
        <a:srgbClr val="4BACC6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none" rtlCol="0">
        <a:spAutoFit/>
      </a:bodyPr>
      <a:lstStyle>
        <a:defPPr>
          <a:defRPr sz="1100" smtClean="0">
            <a:solidFill>
              <a:schemeClr val="tx2"/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Materials for External Use with HCPs" ma:contentTypeID="0x0101001ECC6C1974A38A4FA9ABEC1E5BAD8E480086A4E7BEF284F54386842709AD4AD1A1" ma:contentTypeVersion="32" ma:contentTypeDescription="" ma:contentTypeScope="" ma:versionID="1fa11c391b667baa7ae793eb754a8868">
  <xsd:schema xmlns:xsd="http://www.w3.org/2001/XMLSchema" xmlns:p="http://schemas.microsoft.com/office/2006/metadata/properties" xmlns:ns1="http://schemas.microsoft.com/sharepoint/v3" xmlns:ns3="d6538f36-427e-4eed-9ef8-5f94eb1a6c69" xmlns:ns4="3b1ec7ff-876f-4002-94fd-55a1819e0a87" targetNamespace="http://schemas.microsoft.com/office/2006/metadata/properties" ma:root="true" ma:fieldsID="e49c696e65478825bd67677926e8b83a" ns1:_="" ns3:_="" ns4:_="">
    <xsd:import namespace="http://schemas.microsoft.com/sharepoint/v3"/>
    <xsd:import namespace="d6538f36-427e-4eed-9ef8-5f94eb1a6c69"/>
    <xsd:import namespace="3b1ec7ff-876f-4002-94fd-55a1819e0a87"/>
    <xsd:element name="properties">
      <xsd:complexType>
        <xsd:sequence>
          <xsd:element name="documentManagement">
            <xsd:complexType>
              <xsd:all>
                <xsd:element ref="ns3:Compound_x0028_s_x0029_" minOccurs="0"/>
                <xsd:element ref="ns4:Congress_x0020_Type" minOccurs="0"/>
                <xsd:element ref="ns1:Description" minOccurs="0"/>
                <xsd:element ref="ns4:Doc_x0020_Type" minOccurs="0"/>
                <xsd:element ref="ns4:Lang" minOccurs="0"/>
                <xsd:element ref="ns4:Exp._x0020_Date" minOccurs="0"/>
                <xsd:element ref="ns4:Appr._x0020_Date" minOccurs="0"/>
                <xsd:element ref="ns4:Indication" minOccurs="0"/>
                <xsd:element ref="ns4:Country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http://schemas.microsoft.com/sharepoint/v3" elementFormDefault="qualified">
    <xsd:import namespace="http://schemas.microsoft.com/office/2006/documentManagement/types"/>
    <xsd:element name="Description" ma:index="5" nillable="true" ma:displayName="Description" ma:description="Description for Documents" ma:hidden="true" ma:internalName="Description">
      <xsd:simpleType>
        <xsd:restriction base="dms:Note"/>
      </xsd:simpleType>
    </xsd:element>
  </xsd:schema>
  <xsd:schema xmlns:xsd="http://www.w3.org/2001/XMLSchema" xmlns:dms="http://schemas.microsoft.com/office/2006/documentManagement/types" targetNamespace="d6538f36-427e-4eed-9ef8-5f94eb1a6c69" elementFormDefault="qualified">
    <xsd:import namespace="http://schemas.microsoft.com/office/2006/documentManagement/types"/>
    <xsd:element name="Compound_x0028_s_x0029_" ma:index="3" nillable="true" ma:displayName="Compound(s)" ma:internalName="Compound_x0028_s_x0029_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Entecavir"/>
                    <xsd:enumeration value="Atazanavir"/>
                    <xsd:enumeration value="Efavarinz"/>
                    <xsd:enumeration value="Daclatasvir"/>
                    <xsd:enumeration value="Asunaprevir"/>
                    <xsd:enumeration value="Beclabuvir"/>
                    <xsd:enumeration value="Attachment Inhibitor"/>
                    <xsd:enumeration value="Maturation Inhibitor"/>
                    <xsd:enumeration value="DCV/ASV Dual"/>
                    <xsd:enumeration value="DCV Trio"/>
                  </xsd:restriction>
                </xsd:simpleType>
              </xsd:element>
            </xsd:sequence>
          </xsd:extension>
        </xsd:complexContent>
      </xsd:complexType>
    </xsd:element>
  </xsd:schema>
  <xsd:schema xmlns:xsd="http://www.w3.org/2001/XMLSchema" xmlns:dms="http://schemas.microsoft.com/office/2006/documentManagement/types" targetNamespace="3b1ec7ff-876f-4002-94fd-55a1819e0a87" elementFormDefault="qualified">
    <xsd:import namespace="http://schemas.microsoft.com/office/2006/documentManagement/types"/>
    <xsd:element name="Congress_x0020_Type" ma:index="4" nillable="true" ma:displayName="Congress" ma:format="Dropdown" ma:internalName="Congress_x0020_Type" ma:readOnly="false">
      <xsd:simpleType>
        <xsd:restriction base="dms:Choice">
          <xsd:enumeration value="AASLD (The Liver Meeting)"/>
          <xsd:enumeration value="EASL (ILC)"/>
          <xsd:enumeration value="CROI"/>
          <xsd:enumeration value="ISVHLD"/>
          <xsd:enumeration value="DDW"/>
          <xsd:enumeration value="HEPDART"/>
          <xsd:enumeration value="HIVDART"/>
          <xsd:enumeration value="Viral Hepatitis Congress"/>
          <xsd:enumeration value="Glasgow HIV"/>
          <xsd:enumeration value="ID Week"/>
          <xsd:enumeration value="IAC"/>
          <xsd:enumeration value="IAS (AIDS)"/>
          <xsd:enumeration value="EACS"/>
          <xsd:enumeration value="ICAAC"/>
          <xsd:enumeration value="Other"/>
          <xsd:enumeration value="NA"/>
        </xsd:restriction>
      </xsd:simpleType>
    </xsd:element>
    <xsd:element name="Doc_x0020_Type" ma:index="6" nillable="true" ma:displayName="Doc Type" ma:format="Dropdown" ma:internalName="Doc_x0020_Type">
      <xsd:simpleType>
        <xsd:restriction base="dms:Choice">
          <xsd:enumeration value="ppt"/>
          <xsd:enumeration value="pdf"/>
          <xsd:enumeration value="word"/>
          <xsd:enumeration value="excel"/>
          <xsd:enumeration value="folder"/>
        </xsd:restriction>
      </xsd:simpleType>
    </xsd:element>
    <xsd:element name="Lang" ma:index="7" nillable="true" ma:displayName="Lang" ma:format="Dropdown" ma:internalName="Lang">
      <xsd:simpleType>
        <xsd:union memberTypes="dms:Text">
          <xsd:simpleType>
            <xsd:restriction base="dms:Choice">
              <xsd:enumeration value="English"/>
              <xsd:enumeration value="Japanese"/>
              <xsd:enumeration value="German"/>
              <xsd:enumeration value="French"/>
              <xsd:enumeration value="Spanish"/>
              <xsd:enumeration value="Portugese"/>
              <xsd:enumeration value="Italian"/>
              <xsd:enumeration value="Dutch"/>
              <xsd:enumeration value="Swedish"/>
              <xsd:enumeration value="Danish"/>
              <xsd:enumeration value="Norwiegen"/>
              <xsd:enumeration value="Finnish"/>
              <xsd:enumeration value="Greek"/>
              <xsd:enumeration value="Polish"/>
              <xsd:enumeration value="Russian"/>
              <xsd:enumeration value="Other"/>
            </xsd:restriction>
          </xsd:simpleType>
        </xsd:union>
      </xsd:simpleType>
    </xsd:element>
    <xsd:element name="Exp._x0020_Date" ma:index="8" nillable="true" ma:displayName="Exp. Date" ma:format="DateOnly" ma:internalName="Exp_x002e__x0020_Date" ma:readOnly="false">
      <xsd:simpleType>
        <xsd:restriction base="dms:DateTime"/>
      </xsd:simpleType>
    </xsd:element>
    <xsd:element name="Appr._x0020_Date" ma:index="9" nillable="true" ma:displayName="Appr. Date" ma:format="DateOnly" ma:internalName="Appr_x002e__x0020_Date">
      <xsd:simpleType>
        <xsd:restriction base="dms:DateTime"/>
      </xsd:simpleType>
    </xsd:element>
    <xsd:element name="Indication" ma:index="10" nillable="true" ma:displayName="Indication" ma:internalName="Indication" ma:readOnly="false">
      <xsd:complexType>
        <xsd:complexContent>
          <xsd:extension base="dms:MultiChoiceFillIn">
            <xsd:sequence>
              <xsd:element name="Value" maxOccurs="unbounded" minOccurs="0" nillable="true">
                <xsd:simpleType>
                  <xsd:union memberTypes="dms:Text">
                    <xsd:simpleType>
                      <xsd:restriction base="dms:Choice">
                        <xsd:enumeration value="Hep C"/>
                        <xsd:enumeration value="HIV"/>
                        <xsd:enumeration value="Hep B"/>
                      </xsd:restriction>
                    </xsd:simpleType>
                  </xsd:union>
                </xsd:simpleType>
              </xsd:element>
            </xsd:sequence>
          </xsd:extension>
        </xsd:complexContent>
      </xsd:complexType>
    </xsd:element>
    <xsd:element name="Country" ma:index="11" nillable="true" ma:displayName="Country" ma:format="Dropdown" ma:internalName="Country" ma:readOnly="false">
      <xsd:simpleType>
        <xsd:restriction base="dms:Choice">
          <xsd:enumeration value="Argentina"/>
          <xsd:enumeration value="Australia"/>
          <xsd:enumeration value="Austria"/>
          <xsd:enumeration value="Belgium"/>
          <xsd:enumeration value="Brazil"/>
          <xsd:enumeration value="Canada"/>
          <xsd:enumeration value="Chile"/>
          <xsd:enumeration value="China"/>
          <xsd:enumeration value="Colombia"/>
          <xsd:enumeration value="Czech Republic"/>
          <xsd:enumeration value="Denmark"/>
          <xsd:enumeration value="Egypt"/>
          <xsd:enumeration value="Finland"/>
          <xsd:enumeration value="France"/>
          <xsd:enumeration value="Germany"/>
          <xsd:enumeration value="Greece"/>
          <xsd:enumeration value="Gulf"/>
          <xsd:enumeration value="Hongkong"/>
          <xsd:enumeration value="Hungary"/>
          <xsd:enumeration value="India"/>
          <xsd:enumeration value="Ireland"/>
          <xsd:enumeration value="Israel"/>
          <xsd:enumeration value="Italy"/>
          <xsd:enumeration value="Japan"/>
          <xsd:enumeration value="Maghreb"/>
          <xsd:enumeration value="Mexico"/>
          <xsd:enumeration value="New Zealand"/>
          <xsd:enumeration value="Norway"/>
          <xsd:enumeration value="Peru"/>
          <xsd:enumeration value="Poland"/>
          <xsd:enumeration value="Portugal"/>
          <xsd:enumeration value="Romania"/>
          <xsd:enumeration value="Russia"/>
          <xsd:enumeration value="Saudi Arabia"/>
          <xsd:enumeration value="Singapore"/>
          <xsd:enumeration value="South Aftrica"/>
          <xsd:enumeration value="South Korea"/>
          <xsd:enumeration value="Spain"/>
          <xsd:enumeration value="Sweden"/>
          <xsd:enumeration value="Switzerland"/>
          <xsd:enumeration value="Taiwan"/>
          <xsd:enumeration value="Thailand"/>
          <xsd:enumeration value="The Netherlands"/>
          <xsd:enumeration value="Turkey"/>
          <xsd:enumeration value="United Kingdom"/>
          <xsd:enumeration value="United States"/>
          <xsd:enumeration value="Venezuela"/>
          <xsd:enumeration value="Worldwide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" ma:displayName="Author"/>
        <xsd:element ref="dcterms:created" minOccurs="0" maxOccurs="1"/>
        <xsd:element ref="dc:identifier" minOccurs="0" maxOccurs="1"/>
        <xsd:element name="contentType" minOccurs="0" maxOccurs="1" type="xsd:string" ma:index="17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p:properties xmlns:p="http://schemas.microsoft.com/office/2006/metadata/properties" xmlns:xsi="http://www.w3.org/2001/XMLSchema-instance">
  <documentManagement>
    <Compound_x0028_s_x0029_ xmlns="d6538f36-427e-4eed-9ef8-5f94eb1a6c69">
      <Value>Daclatasvir</Value>
    </Compound_x0028_s_x0029_>
    <Doc_x0020_Type xmlns="3b1ec7ff-876f-4002-94fd-55a1819e0a87">ppt</Doc_x0020_Type>
    <Country xmlns="3b1ec7ff-876f-4002-94fd-55a1819e0a87">Worldwide</Country>
    <Indication xmlns="3b1ec7ff-876f-4002-94fd-55a1819e0a87">
      <Value>Hep C</Value>
    </Indication>
    <Congress_x0020_Type xmlns="3b1ec7ff-876f-4002-94fd-55a1819e0a87">AASLD (The Liver Meeting)</Congress_x0020_Type>
    <Exp._x0020_Date xmlns="3b1ec7ff-876f-4002-94fd-55a1819e0a87">2017-11-17T05:00:00+00:00</Exp._x0020_Date>
    <Appr._x0020_Date xmlns="3b1ec7ff-876f-4002-94fd-55a1819e0a87">2015-11-17T05:00:00+00:00</Appr._x0020_Date>
    <Lang xmlns="3b1ec7ff-876f-4002-94fd-55a1819e0a87">English</Lang>
    <Description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D8CEC0D-DFC3-41F5-A0C2-E06EC3A57B3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d6538f36-427e-4eed-9ef8-5f94eb1a6c69"/>
    <ds:schemaRef ds:uri="3b1ec7ff-876f-4002-94fd-55a1819e0a87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01A898DC-4D15-4871-9BFD-AB1880C0EB3E}">
  <ds:schemaRefs>
    <ds:schemaRef ds:uri="http://schemas.microsoft.com/office/2006/metadata/properties"/>
    <ds:schemaRef ds:uri="d6538f36-427e-4eed-9ef8-5f94eb1a6c69"/>
    <ds:schemaRef ds:uri="3b1ec7ff-876f-4002-94fd-55a1819e0a87"/>
    <ds:schemaRef ds:uri="http://schemas.microsoft.com/sharepoint/v3"/>
  </ds:schemaRefs>
</ds:datastoreItem>
</file>

<file path=customXml/itemProps3.xml><?xml version="1.0" encoding="utf-8"?>
<ds:datastoreItem xmlns:ds="http://schemas.openxmlformats.org/officeDocument/2006/customXml" ds:itemID="{3AD9F4AB-D7FB-416E-99EB-BF85034D4D3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2579</Words>
  <Application>Microsoft Office PowerPoint</Application>
  <PresentationFormat>Bildschirmpräsentation (4:3)</PresentationFormat>
  <Paragraphs>501</Paragraphs>
  <Slides>17</Slides>
  <Notes>17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17</vt:i4>
      </vt:variant>
    </vt:vector>
  </HeadingPairs>
  <TitlesOfParts>
    <vt:vector size="18" baseType="lpstr">
      <vt:lpstr>EASL 2012</vt:lpstr>
      <vt:lpstr>Daclatasvir Plus Sofosbuvir With or Without Ribavirin in Patients With HCV Genotype 3 Infection:  Interim Analysis of a French Multicenter Compassionate Use Program</vt:lpstr>
      <vt:lpstr>Background </vt:lpstr>
      <vt:lpstr>Objective</vt:lpstr>
      <vt:lpstr>Patients and Endpoints </vt:lpstr>
      <vt:lpstr>Populations</vt:lpstr>
      <vt:lpstr>Treatment Regimens and Proportions</vt:lpstr>
      <vt:lpstr>Baseline Characteristics</vt:lpstr>
      <vt:lpstr>Baseline Characteristics</vt:lpstr>
      <vt:lpstr>Baseline Characteristics</vt:lpstr>
      <vt:lpstr>Overall SVR12 in GT 3 by Regimen and Duration</vt:lpstr>
      <vt:lpstr>SVR12 in Patients Without Cirrhosis (70% With Advanced Fibrosis [F3]) </vt:lpstr>
      <vt:lpstr>SVR12 in Patients With Cirrhosis</vt:lpstr>
      <vt:lpstr>SVR12 by Baseline Child–Pugh Score</vt:lpstr>
      <vt:lpstr>Safety and Tolerability:  Deaths and Serious AEs</vt:lpstr>
      <vt:lpstr>Safety and Tolerability:  Common AEs and AE-Related Discontinuations</vt:lpstr>
      <vt:lpstr>Summary and Conclusions</vt:lpstr>
      <vt:lpstr>Acknowledgments</vt:lpstr>
    </vt:vector>
  </TitlesOfParts>
  <Company>Nucleus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DCV + SOF ± RBV in Patients With HCV GT-3 Infection: Interim Analysis of a French Multicenter CUP</dc:title>
  <dc:creator>Hézode C</dc:creator>
  <cp:lastModifiedBy>BMS</cp:lastModifiedBy>
  <cp:revision>417</cp:revision>
  <cp:lastPrinted>2015-11-11T12:01:41Z</cp:lastPrinted>
  <dcterms:created xsi:type="dcterms:W3CDTF">2011-06-02T09:24:49Z</dcterms:created>
  <dcterms:modified xsi:type="dcterms:W3CDTF">2015-11-19T08:59:13Z</dcterms:modified>
  <cp:contentType>Materials for External Use with HCPs</cp:contentType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  <property fmtid="{D5CDD505-2E9C-101B-9397-08002B2CF9AE}" pid="3" name="ContentTypeId">
    <vt:lpwstr>0x0101001ECC6C1974A38A4FA9ABEC1E5BAD8E480086A4E7BEF284F54386842709AD4AD1A1</vt:lpwstr>
  </property>
</Properties>
</file>