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 id="2147483680" r:id="rId5"/>
    <p:sldMasterId id="2147483754" r:id="rId6"/>
    <p:sldMasterId id="2147483769" r:id="rId7"/>
  </p:sldMasterIdLst>
  <p:notesMasterIdLst>
    <p:notesMasterId r:id="rId29"/>
  </p:notesMasterIdLst>
  <p:handoutMasterIdLst>
    <p:handoutMasterId r:id="rId30"/>
  </p:handoutMasterIdLst>
  <p:sldIdLst>
    <p:sldId id="470" r:id="rId8"/>
    <p:sldId id="335" r:id="rId9"/>
    <p:sldId id="460" r:id="rId10"/>
    <p:sldId id="433" r:id="rId11"/>
    <p:sldId id="406" r:id="rId12"/>
    <p:sldId id="404" r:id="rId13"/>
    <p:sldId id="465" r:id="rId14"/>
    <p:sldId id="442" r:id="rId15"/>
    <p:sldId id="491" r:id="rId16"/>
    <p:sldId id="492" r:id="rId17"/>
    <p:sldId id="487" r:id="rId18"/>
    <p:sldId id="472" r:id="rId19"/>
    <p:sldId id="473" r:id="rId20"/>
    <p:sldId id="501" r:id="rId21"/>
    <p:sldId id="502" r:id="rId22"/>
    <p:sldId id="474" r:id="rId23"/>
    <p:sldId id="475" r:id="rId24"/>
    <p:sldId id="481" r:id="rId25"/>
    <p:sldId id="497" r:id="rId26"/>
    <p:sldId id="430" r:id="rId27"/>
    <p:sldId id="398" r:id="rId28"/>
  </p:sldIdLst>
  <p:sldSz cx="9144000" cy="6858000" type="screen4x3"/>
  <p:notesSz cx="9296400" cy="7010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schkr" initials="krg" lastIdx="25" clrIdx="0"/>
  <p:cmAuthor id="7" name="Wang, Stanley" initials="WS" lastIdx="12" clrIdx="7"/>
  <p:cmAuthor id="1" name="michael.theisen" initials="MJT" lastIdx="31" clrIdx="1"/>
  <p:cmAuthor id="8" name="Fred Poordad" initials="" lastIdx="14" clrIdx="8"/>
  <p:cmAuthor id="2" name="Rachel Schulz" initials="CE_RS" lastIdx="14" clrIdx="2"/>
  <p:cmAuthor id="9" name="Kort, Jens J" initials="KJJ" lastIdx="4" clrIdx="9"/>
  <p:cmAuthor id="3" name="Jillian Gee" initials="JG" lastIdx="51" clrIdx="3"/>
  <p:cmAuthor id="10" name="Mensa, Federico J" initials="MFJ" lastIdx="12" clrIdx="10"/>
  <p:cmAuthor id="4" name="McGovern, Barbara H" initials="MBH" lastIdx="8" clrIdx="4"/>
  <p:cmAuthor id="5" name="Dylla, Douglas E" initials="DED" lastIdx="6" clrIdx="5"/>
  <p:cmAuthor id="6" name="Ford, Sharanya M" initials="FSM" lastIdx="3"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71D49"/>
    <a:srgbClr val="0082BA"/>
    <a:srgbClr val="7DA1C4"/>
    <a:srgbClr val="702082"/>
    <a:srgbClr val="A7BCD6"/>
    <a:srgbClr val="6BBBAE"/>
    <a:srgbClr val="070605"/>
    <a:srgbClr val="84BD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65" autoAdjust="0"/>
    <p:restoredTop sz="86207" autoAdjust="0"/>
  </p:normalViewPr>
  <p:slideViewPr>
    <p:cSldViewPr snapToGrid="0" showGuides="1">
      <p:cViewPr varScale="1">
        <p:scale>
          <a:sx n="102" d="100"/>
          <a:sy n="102" d="100"/>
        </p:scale>
        <p:origin x="-2298" y="-84"/>
      </p:cViewPr>
      <p:guideLst>
        <p:guide orient="horz" pos="868"/>
        <p:guide orient="horz" pos="4068"/>
        <p:guide orient="horz" pos="1183"/>
        <p:guide orient="horz" pos="4269"/>
        <p:guide orient="horz" pos="2153"/>
        <p:guide orient="horz" pos="875"/>
        <p:guide orient="horz" pos="1645"/>
        <p:guide orient="horz" pos="776"/>
        <p:guide pos="257"/>
        <p:guide pos="5503"/>
        <p:guide pos="783"/>
        <p:guide pos="520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115" d="100"/>
          <a:sy n="115" d="100"/>
        </p:scale>
        <p:origin x="-1608" y="-114"/>
      </p:cViewPr>
      <p:guideLst>
        <p:guide orient="horz" pos="2208"/>
        <p:guide pos="2928"/>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05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2" tIns="46586" rIns="93172" bIns="46586" rtlCol="0"/>
          <a:lstStyle>
            <a:lvl1pPr algn="r">
              <a:defRPr sz="1200"/>
            </a:lvl1pPr>
          </a:lstStyle>
          <a:p>
            <a:fld id="{DA9E5E36-2E24-49DE-B6A1-B3E9EAF05D95}" type="datetimeFigureOut">
              <a:rPr lang="en-US" smtClean="0"/>
              <a:pPr/>
              <a:t>11/20/2015</a:t>
            </a:fld>
            <a:endParaRPr lang="en-US" dirty="0"/>
          </a:p>
        </p:txBody>
      </p:sp>
      <p:sp>
        <p:nvSpPr>
          <p:cNvPr id="4" name="Footer Placeholder 3"/>
          <p:cNvSpPr>
            <a:spLocks noGrp="1"/>
          </p:cNvSpPr>
          <p:nvPr>
            <p:ph type="ftr" sz="quarter" idx="2"/>
          </p:nvPr>
        </p:nvSpPr>
        <p:spPr>
          <a:xfrm>
            <a:off x="1" y="6658664"/>
            <a:ext cx="4028440" cy="350520"/>
          </a:xfrm>
          <a:prstGeom prst="rect">
            <a:avLst/>
          </a:prstGeom>
        </p:spPr>
        <p:txBody>
          <a:bodyPr vert="horz" lIns="93172" tIns="46586" rIns="93172" bIns="465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2" tIns="46586" rIns="93172" bIns="46586" rtlCol="0" anchor="b"/>
          <a:lstStyle>
            <a:lvl1pPr algn="r">
              <a:defRPr sz="1200"/>
            </a:lvl1pPr>
          </a:lstStyle>
          <a:p>
            <a:fld id="{4965B99B-21C4-4D45-ADFA-CA8F18B52781}" type="slidenum">
              <a:rPr lang="en-US" smtClean="0"/>
              <a:pPr/>
              <a:t>‹Nr.›</a:t>
            </a:fld>
            <a:endParaRPr lang="en-US" dirty="0"/>
          </a:p>
        </p:txBody>
      </p:sp>
    </p:spTree>
    <p:extLst>
      <p:ext uri="{BB962C8B-B14F-4D97-AF65-F5344CB8AC3E}">
        <p14:creationId xmlns:p14="http://schemas.microsoft.com/office/powerpoint/2010/main" val="991179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0520"/>
          </a:xfrm>
          <a:prstGeom prst="rect">
            <a:avLst/>
          </a:prstGeom>
        </p:spPr>
        <p:txBody>
          <a:bodyPr vert="horz" lIns="93172" tIns="46586" rIns="93172" bIns="46586" rtlCol="0"/>
          <a:lstStyle>
            <a:lvl1pPr algn="l" fontAlgn="auto">
              <a:lnSpc>
                <a:spcPct val="100000"/>
              </a:lnSpc>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2" tIns="46586" rIns="93172" bIns="46586" rtlCol="0"/>
          <a:lstStyle>
            <a:lvl1pPr algn="r" fontAlgn="auto">
              <a:lnSpc>
                <a:spcPct val="100000"/>
              </a:lnSpc>
              <a:spcBef>
                <a:spcPts val="0"/>
              </a:spcBef>
              <a:spcAft>
                <a:spcPts val="0"/>
              </a:spcAft>
              <a:defRPr sz="1200">
                <a:latin typeface="+mn-lt"/>
                <a:cs typeface="+mn-cs"/>
              </a:defRPr>
            </a:lvl1pPr>
          </a:lstStyle>
          <a:p>
            <a:pPr>
              <a:defRPr/>
            </a:pPr>
            <a:fld id="{2659AFE8-F51E-4AC9-BF73-DAEAB2757CA9}" type="datetimeFigureOut">
              <a:rPr lang="en-US"/>
              <a:pPr>
                <a:defRPr/>
              </a:pPr>
              <a:t>11/20/2015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2" tIns="46586" rIns="93172" bIns="46586" rtlCol="0" anchor="ctr"/>
          <a:lstStyle/>
          <a:p>
            <a:pPr lvl="0"/>
            <a:endParaRPr lang="en-US" noProof="0"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2" tIns="46586" rIns="93172" bIns="4658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6658664"/>
            <a:ext cx="4028440" cy="350520"/>
          </a:xfrm>
          <a:prstGeom prst="rect">
            <a:avLst/>
          </a:prstGeom>
        </p:spPr>
        <p:txBody>
          <a:bodyPr vert="horz" lIns="93172" tIns="46586" rIns="93172" bIns="46586" rtlCol="0" anchor="b"/>
          <a:lstStyle>
            <a:lvl1pPr algn="l" fontAlgn="auto">
              <a:lnSpc>
                <a:spcPct val="100000"/>
              </a:lnSpc>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2" tIns="46586" rIns="93172" bIns="46586" rtlCol="0" anchor="b"/>
          <a:lstStyle>
            <a:lvl1pPr algn="r" fontAlgn="auto">
              <a:lnSpc>
                <a:spcPct val="100000"/>
              </a:lnSpc>
              <a:spcBef>
                <a:spcPts val="0"/>
              </a:spcBef>
              <a:spcAft>
                <a:spcPts val="0"/>
              </a:spcAft>
              <a:defRPr sz="1200">
                <a:latin typeface="+mn-lt"/>
                <a:cs typeface="+mn-cs"/>
              </a:defRPr>
            </a:lvl1pPr>
          </a:lstStyle>
          <a:p>
            <a:pPr>
              <a:defRPr/>
            </a:pPr>
            <a:fld id="{10E4ADE4-127E-4272-BDF2-376B9F2BFEEE}" type="slidenum">
              <a:rPr lang="en-US"/>
              <a:pPr>
                <a:defRPr/>
              </a:pPr>
              <a:t>‹Nr.›</a:t>
            </a:fld>
            <a:endParaRPr lang="en-US" dirty="0"/>
          </a:p>
        </p:txBody>
      </p:sp>
    </p:spTree>
    <p:extLst>
      <p:ext uri="{BB962C8B-B14F-4D97-AF65-F5344CB8AC3E}">
        <p14:creationId xmlns:p14="http://schemas.microsoft.com/office/powerpoint/2010/main" val="21912355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b="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1"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12</a:t>
            </a:fld>
            <a:endParaRPr lang="en-US" dirty="0"/>
          </a:p>
        </p:txBody>
      </p:sp>
    </p:spTree>
    <p:extLst>
      <p:ext uri="{BB962C8B-B14F-4D97-AF65-F5344CB8AC3E}">
        <p14:creationId xmlns:p14="http://schemas.microsoft.com/office/powerpoint/2010/main" val="14117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14</a:t>
            </a:fld>
            <a:endParaRPr lang="en-US" dirty="0"/>
          </a:p>
        </p:txBody>
      </p:sp>
    </p:spTree>
    <p:extLst>
      <p:ext uri="{BB962C8B-B14F-4D97-AF65-F5344CB8AC3E}">
        <p14:creationId xmlns:p14="http://schemas.microsoft.com/office/powerpoint/2010/main" val="1122443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indent="0" defTabSz="457104">
              <a:buFont typeface="Arial" panose="020B0604020202020204" pitchFamily="34" charset="0"/>
              <a:buNone/>
              <a:defRPr/>
            </a:pPr>
            <a:endParaRPr lang="en-US"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15</a:t>
            </a:fld>
            <a:endParaRPr lang="en-US" dirty="0"/>
          </a:p>
        </p:txBody>
      </p:sp>
    </p:spTree>
    <p:extLst>
      <p:ext uri="{BB962C8B-B14F-4D97-AF65-F5344CB8AC3E}">
        <p14:creationId xmlns:p14="http://schemas.microsoft.com/office/powerpoint/2010/main" val="1122443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65859">
              <a:buFont typeface="Arial" panose="020B0604020202020204" pitchFamily="34" charset="0"/>
              <a:buNone/>
              <a:defRPr/>
            </a:pPr>
            <a:endParaRPr lang="en-US" sz="1400" dirty="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16</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1" dirty="0">
              <a:solidFill>
                <a:srgbClr val="FF0000"/>
              </a:solidFill>
            </a:endParaRPr>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17</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1"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19</a:t>
            </a:fld>
            <a:endParaRPr lang="en-US" dirty="0"/>
          </a:p>
        </p:txBody>
      </p:sp>
    </p:spTree>
    <p:extLst>
      <p:ext uri="{BB962C8B-B14F-4D97-AF65-F5344CB8AC3E}">
        <p14:creationId xmlns:p14="http://schemas.microsoft.com/office/powerpoint/2010/main" val="74890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17B4D916-1F11-4D7C-A0AC-C83EA7C755FA}"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465859">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59"/>
            <a:endParaRPr lang="en-US" b="1" i="0"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458252">
              <a:buFont typeface="Arial" panose="020B0604020202020204" pitchFamily="34" charset="0"/>
              <a:buNone/>
              <a:defRPr/>
            </a:pPr>
            <a:endParaRPr lang="en-US" b="1"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b="1"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65859">
              <a:buFont typeface="Arial" panose="020B0604020202020204" pitchFamily="34" charset="0"/>
              <a:buNone/>
              <a:defRPr/>
            </a:pPr>
            <a:endParaRPr lang="en-US" b="1" dirty="0" smtClean="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7</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117496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24263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862848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902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gray">
          <a:xfrm>
            <a:off x="5724525" y="1530350"/>
            <a:ext cx="125413" cy="3797300"/>
          </a:xfrm>
          <a:custGeom>
            <a:avLst/>
            <a:gdLst>
              <a:gd name="T0" fmla="*/ 0 w 94692"/>
              <a:gd name="T1" fmla="*/ 0 h 3865545"/>
              <a:gd name="T2" fmla="*/ 0 w 94692"/>
              <a:gd name="T3" fmla="*/ 0 h 3865545"/>
              <a:gd name="T4" fmla="*/ 165243 w 94692"/>
              <a:gd name="T5" fmla="*/ 0 h 3865545"/>
              <a:gd name="T6" fmla="*/ 165243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pic>
        <p:nvPicPr>
          <p:cNvPr id="5" name="Picture 12" descr="AbbVieLogo_Standard_RGB.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2575"/>
            <a:ext cx="685800" cy="11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chemeClr val="tx1"/>
                </a:solidFill>
              </a:defRPr>
            </a:lvl1pPr>
          </a:lstStyle>
          <a:p>
            <a:pPr lvl="0"/>
            <a:r>
              <a:rPr lang="en-US" noProof="0" dirty="0" smtClean="0"/>
              <a:t>Click to edit Master subtitle style</a:t>
            </a:r>
          </a:p>
        </p:txBody>
      </p:sp>
      <p:sp>
        <p:nvSpPr>
          <p:cNvPr id="6"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defRPr sz="1400" smtClean="0">
                <a:solidFill>
                  <a:srgbClr val="070605"/>
                </a:solidFill>
                <a:latin typeface="Arial" charset="0"/>
              </a:defRPr>
            </a:lvl1pPr>
          </a:lstStyle>
          <a:p>
            <a:pPr>
              <a:defRPr/>
            </a:pPr>
            <a:endParaRPr lang="en-US" dirty="0"/>
          </a:p>
        </p:txBody>
      </p:sp>
    </p:spTree>
    <p:extLst>
      <p:ext uri="{BB962C8B-B14F-4D97-AF65-F5344CB8AC3E}">
        <p14:creationId xmlns:p14="http://schemas.microsoft.com/office/powerpoint/2010/main" val="1649365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a:solidFill>
                  <a:schemeClr val="bg1"/>
                </a:solidFill>
              </a:defRPr>
            </a:lvl1pPr>
          </a:lstStyle>
          <a:p>
            <a:pPr lvl="0"/>
            <a:r>
              <a:rPr lang="en-US" dirty="0" smtClean="0"/>
              <a:t>Click to edit Master title style</a:t>
            </a:r>
            <a:endParaRPr lang="en-US" noProof="0" dirty="0" smtClean="0"/>
          </a:p>
        </p:txBody>
      </p:sp>
      <p:sp>
        <p:nvSpPr>
          <p:cNvPr id="48131" name="Text Placeholder 2"/>
          <p:cNvSpPr>
            <a:spLocks noGrp="1"/>
          </p:cNvSpPr>
          <p:nvPr>
            <p:ph type="subTitle" idx="1"/>
          </p:nvPr>
        </p:nvSpPr>
        <p:spPr>
          <a:xfrm>
            <a:off x="411163" y="3702050"/>
            <a:ext cx="3656012" cy="696214"/>
          </a:xfrm>
        </p:spPr>
        <p:txBody>
          <a:bodyPr anchor="t"/>
          <a:lstStyle>
            <a:lvl1pPr>
              <a:defRPr sz="1400" baseline="0">
                <a:solidFill>
                  <a:srgbClr val="84BD00"/>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363226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AbbVie Quot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3" y="1279525"/>
            <a:ext cx="5926137" cy="3794125"/>
          </a:xfrm>
        </p:spPr>
        <p:txBody>
          <a:bodyPr/>
          <a:lstStyle>
            <a:lvl1pPr>
              <a:defRPr>
                <a:solidFill>
                  <a:srgbClr val="071D49"/>
                </a:solidFill>
              </a:defRPr>
            </a:lvl1pPr>
          </a:lstStyle>
          <a:p>
            <a:pPr lvl="0"/>
            <a:r>
              <a:rPr lang="en-US" dirty="0" smtClean="0"/>
              <a:t>Click to edit Master text styles</a:t>
            </a:r>
          </a:p>
        </p:txBody>
      </p:sp>
      <p:sp>
        <p:nvSpPr>
          <p:cNvPr id="12" name="Rectangle 10"/>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136335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AbbVie Quot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37325"/>
            <a:ext cx="9144000" cy="32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sp>
        <p:nvSpPr>
          <p:cNvPr id="19" name="Rectangle 7"/>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
        <p:nvSpPr>
          <p:cNvPr id="20" name="Rectangle 8"/>
          <p:cNvSpPr>
            <a:spLocks noGrp="1"/>
          </p:cNvSpPr>
          <p:nvPr>
            <p:ph type="body" idx="1"/>
          </p:nvPr>
        </p:nvSpPr>
        <p:spPr>
          <a:xfrm>
            <a:off x="411163" y="1279525"/>
            <a:ext cx="5934075" cy="3794125"/>
          </a:xfrm>
          <a:noFill/>
          <a:ln/>
        </p:spPr>
        <p:txBody>
          <a:bodyPr/>
          <a:lstStyle/>
          <a:p>
            <a:pPr lvl="0"/>
            <a:r>
              <a:rPr lang="en-US" smtClean="0"/>
              <a:t>Click to edit Master text styles</a:t>
            </a:r>
          </a:p>
        </p:txBody>
      </p:sp>
    </p:spTree>
    <p:extLst>
      <p:ext uri="{BB962C8B-B14F-4D97-AF65-F5344CB8AC3E}">
        <p14:creationId xmlns:p14="http://schemas.microsoft.com/office/powerpoint/2010/main" val="10623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100888" y="852488"/>
            <a:ext cx="122872" cy="429768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p>
        </p:txBody>
      </p:sp>
    </p:spTree>
    <p:extLst>
      <p:ext uri="{BB962C8B-B14F-4D97-AF65-F5344CB8AC3E}">
        <p14:creationId xmlns:p14="http://schemas.microsoft.com/office/powerpoint/2010/main" val="2189814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6"/>
          <p:cNvSpPr>
            <a:spLocks noGrp="1"/>
          </p:cNvSpPr>
          <p:nvPr/>
        </p:nvSpPr>
        <p:spPr bwMode="auto">
          <a:xfrm>
            <a:off x="403225" y="225425"/>
            <a:ext cx="8318500" cy="660400"/>
          </a:xfrm>
          <a:prstGeom prst="rect">
            <a:avLst/>
          </a:prstGeom>
          <a:noFill/>
          <a:ln>
            <a:noFill/>
          </a:ln>
          <a:extLst/>
        </p:spPr>
        <p:txBody>
          <a:bodyPr anchor="b"/>
          <a:lstStyle>
            <a:lvl1pPr algn="l" defTabSz="457200" rtl="0" fontAlgn="base">
              <a:lnSpc>
                <a:spcPct val="90000"/>
              </a:lnSpc>
              <a:spcBef>
                <a:spcPct val="0"/>
              </a:spcBef>
              <a:spcAft>
                <a:spcPct val="0"/>
              </a:spcAft>
              <a:defRPr sz="2400" kern="1200">
                <a:solidFill>
                  <a:schemeClr val="tx1"/>
                </a:solidFill>
                <a:latin typeface="+mj-lt"/>
                <a:ea typeface="+mj-ea"/>
                <a:cs typeface="+mj-cs"/>
              </a:defRPr>
            </a:lvl1pPr>
            <a:lvl2pPr algn="l" defTabSz="457200" rtl="0" fontAlgn="base">
              <a:lnSpc>
                <a:spcPct val="90000"/>
              </a:lnSpc>
              <a:spcBef>
                <a:spcPct val="0"/>
              </a:spcBef>
              <a:spcAft>
                <a:spcPct val="0"/>
              </a:spcAft>
              <a:defRPr sz="2400">
                <a:solidFill>
                  <a:schemeClr val="tx1"/>
                </a:solidFill>
                <a:latin typeface="Calibri" pitchFamily="34" charset="0"/>
              </a:defRPr>
            </a:lvl2pPr>
            <a:lvl3pPr algn="l" defTabSz="457200" rtl="0" fontAlgn="base">
              <a:lnSpc>
                <a:spcPct val="90000"/>
              </a:lnSpc>
              <a:spcBef>
                <a:spcPct val="0"/>
              </a:spcBef>
              <a:spcAft>
                <a:spcPct val="0"/>
              </a:spcAft>
              <a:defRPr sz="2400">
                <a:solidFill>
                  <a:schemeClr val="tx1"/>
                </a:solidFill>
                <a:latin typeface="Calibri" pitchFamily="34" charset="0"/>
              </a:defRPr>
            </a:lvl3pPr>
            <a:lvl4pPr algn="l" defTabSz="457200" rtl="0" fontAlgn="base">
              <a:lnSpc>
                <a:spcPct val="90000"/>
              </a:lnSpc>
              <a:spcBef>
                <a:spcPct val="0"/>
              </a:spcBef>
              <a:spcAft>
                <a:spcPct val="0"/>
              </a:spcAft>
              <a:defRPr sz="2400">
                <a:solidFill>
                  <a:schemeClr val="tx1"/>
                </a:solidFill>
                <a:latin typeface="Calibri" pitchFamily="34" charset="0"/>
              </a:defRPr>
            </a:lvl4pPr>
            <a:lvl5pPr algn="l" defTabSz="457200" rtl="0" fontAlgn="base">
              <a:lnSpc>
                <a:spcPct val="90000"/>
              </a:lnSpc>
              <a:spcBef>
                <a:spcPct val="0"/>
              </a:spcBef>
              <a:spcAft>
                <a:spcPct val="0"/>
              </a:spcAft>
              <a:defRPr sz="2400">
                <a:solidFill>
                  <a:schemeClr val="tx1"/>
                </a:solidFill>
                <a:latin typeface="Calibri" pitchFamily="34" charset="0"/>
              </a:defRPr>
            </a:lvl5pPr>
            <a:lvl6pPr marL="457200" algn="l" defTabSz="457200" rtl="0" fontAlgn="base">
              <a:lnSpc>
                <a:spcPct val="90000"/>
              </a:lnSpc>
              <a:spcBef>
                <a:spcPct val="0"/>
              </a:spcBef>
              <a:spcAft>
                <a:spcPct val="0"/>
              </a:spcAft>
              <a:defRPr sz="2400">
                <a:solidFill>
                  <a:schemeClr val="tx1"/>
                </a:solidFill>
                <a:latin typeface="Calibri" pitchFamily="34" charset="0"/>
              </a:defRPr>
            </a:lvl6pPr>
            <a:lvl7pPr marL="914400" algn="l" defTabSz="457200" rtl="0" fontAlgn="base">
              <a:lnSpc>
                <a:spcPct val="90000"/>
              </a:lnSpc>
              <a:spcBef>
                <a:spcPct val="0"/>
              </a:spcBef>
              <a:spcAft>
                <a:spcPct val="0"/>
              </a:spcAft>
              <a:defRPr sz="2400">
                <a:solidFill>
                  <a:schemeClr val="tx1"/>
                </a:solidFill>
                <a:latin typeface="Calibri" pitchFamily="34" charset="0"/>
              </a:defRPr>
            </a:lvl7pPr>
            <a:lvl8pPr marL="1371600" algn="l" defTabSz="457200" rtl="0" fontAlgn="base">
              <a:lnSpc>
                <a:spcPct val="90000"/>
              </a:lnSpc>
              <a:spcBef>
                <a:spcPct val="0"/>
              </a:spcBef>
              <a:spcAft>
                <a:spcPct val="0"/>
              </a:spcAft>
              <a:defRPr sz="2400">
                <a:solidFill>
                  <a:schemeClr val="tx1"/>
                </a:solidFill>
                <a:latin typeface="Calibri" pitchFamily="34" charset="0"/>
              </a:defRPr>
            </a:lvl8pPr>
            <a:lvl9pPr marL="1828800" algn="l" defTabSz="457200" rtl="0" fontAlgn="base">
              <a:lnSpc>
                <a:spcPct val="90000"/>
              </a:lnSpc>
              <a:spcBef>
                <a:spcPct val="0"/>
              </a:spcBef>
              <a:spcAft>
                <a:spcPct val="0"/>
              </a:spcAft>
              <a:defRPr sz="2400">
                <a:solidFill>
                  <a:schemeClr val="tx1"/>
                </a:solidFill>
                <a:latin typeface="Calibri" pitchFamily="34" charset="0"/>
              </a:defRPr>
            </a:lvl9pPr>
          </a:lstStyle>
          <a:p>
            <a:pPr>
              <a:lnSpc>
                <a:spcPct val="100000"/>
              </a:lnSpc>
              <a:defRPr/>
            </a:pPr>
            <a:endParaRPr lang="en-US" dirty="0" smtClean="0">
              <a:solidFill>
                <a:srgbClr val="84BD00"/>
              </a:solidFill>
            </a:endParaRPr>
          </a:p>
        </p:txBody>
      </p:sp>
      <p:sp>
        <p:nvSpPr>
          <p:cNvPr id="3" name="Content Placeholder 2"/>
          <p:cNvSpPr>
            <a:spLocks noGrp="1"/>
          </p:cNvSpPr>
          <p:nvPr>
            <p:ph idx="1"/>
          </p:nvPr>
        </p:nvSpPr>
        <p:spPr>
          <a:xfrm>
            <a:off x="411163" y="1142999"/>
            <a:ext cx="8318500" cy="5257800"/>
          </a:xfrm>
        </p:spPr>
        <p:txBody>
          <a:bodyPr anchor="t"/>
          <a:lstStyle>
            <a:lvl1pPr>
              <a:spcBef>
                <a:spcPts val="1920"/>
              </a:spcBef>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06243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99775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6808217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1480" y="1783080"/>
            <a:ext cx="4040188"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83080"/>
            <a:ext cx="4041775"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300814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490179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143000"/>
            <a:ext cx="5111750" cy="5257800"/>
          </a:xfrm>
        </p:spPr>
        <p:txBody>
          <a:bodyPr/>
          <a:lstStyle>
            <a:lvl1pPr>
              <a:spcBef>
                <a:spcPts val="1920"/>
              </a:spcBef>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solidFill>
                  <a:srgbClr val="07060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002874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1792288" y="1143000"/>
            <a:ext cx="5486400" cy="3622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231650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Final">
    <p:spTree>
      <p:nvGrpSpPr>
        <p:cNvPr id="1" name=""/>
        <p:cNvGrpSpPr/>
        <p:nvPr/>
      </p:nvGrpSpPr>
      <p:grpSpPr>
        <a:xfrm>
          <a:off x="0" y="0"/>
          <a:ext cx="0" cy="0"/>
          <a:chOff x="0" y="0"/>
          <a:chExt cx="0" cy="0"/>
        </a:xfrm>
      </p:grpSpPr>
      <p:pic>
        <p:nvPicPr>
          <p:cNvPr id="2"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3920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49609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 name="Freeform 6"/>
          <p:cNvSpPr>
            <a:spLocks/>
          </p:cNvSpPr>
          <p:nvPr userDrawn="1"/>
        </p:nvSpPr>
        <p:spPr bwMode="gray">
          <a:xfrm>
            <a:off x="7100888" y="649288"/>
            <a:ext cx="125412" cy="411480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Divider Slide">
    <p:bg bwMode="auto">
      <p:bgPr>
        <a:solidFill>
          <a:srgbClr val="070605"/>
        </a:solidFill>
        <a:effectLst/>
      </p:bgPr>
    </p:bg>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_Quote Slide">
    <p:bg bwMode="auto">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2_Quote Slide">
    <p:bg bwMode="auto">
      <p:bgPr>
        <a:solidFill>
          <a:srgbClr val="070605"/>
        </a:solidFill>
        <a:effectLst/>
      </p:bgPr>
    </p:bg>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p14="http://schemas.microsoft.com/office/powerpoint/2010/main" val="9655022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256297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8022765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2426314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8628488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11749609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325164" y="415835"/>
            <a:ext cx="122872" cy="548640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965502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32562974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7"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80227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2426314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38628488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96550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25629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7"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802276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theme" Target="../theme/theme4.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1027"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0" name="TextBox 8"/>
          <p:cNvSpPr txBox="1">
            <a:spLocks noChangeArrowheads="1"/>
          </p:cNvSpPr>
          <p:nvPr userDrawn="1"/>
        </p:nvSpPr>
        <p:spPr bwMode="auto">
          <a:xfrm>
            <a:off x="851632" y="6610350"/>
            <a:ext cx="7670023"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marL="0" marR="0" indent="0" algn="r" defTabSz="457200" rtl="0" eaLnBrk="1" fontAlgn="base" latinLnBrk="0" hangingPunct="1">
              <a:lnSpc>
                <a:spcPct val="90000"/>
              </a:lnSpc>
              <a:spcBef>
                <a:spcPct val="0"/>
              </a:spcBef>
              <a:spcAft>
                <a:spcPct val="0"/>
              </a:spcAft>
              <a:buClrTx/>
              <a:buSzTx/>
              <a:buFontTx/>
              <a:buNone/>
              <a:tabLst/>
              <a:defRPr/>
            </a:pPr>
            <a:r>
              <a:rPr lang="en-US" sz="900" baseline="0" dirty="0" smtClean="0">
                <a:solidFill>
                  <a:schemeClr val="bg1"/>
                </a:solidFill>
              </a:rPr>
              <a:t>						SURVEYOR-II: ABT-493 and ABT-530 for HCV Genotype 3 Infection  </a:t>
            </a:r>
            <a:r>
              <a:rPr lang="en-US" sz="900" dirty="0" smtClean="0">
                <a:solidFill>
                  <a:schemeClr val="bg1"/>
                </a:solidFill>
              </a:rPr>
              <a:t> | AASLD | 17</a:t>
            </a:r>
            <a:r>
              <a:rPr lang="en-US" sz="900" dirty="0" smtClean="0">
                <a:solidFill>
                  <a:schemeClr val="bg1"/>
                </a:solidFill>
                <a:sym typeface="Symbol"/>
              </a:rPr>
              <a:t> November</a:t>
            </a:r>
            <a:r>
              <a:rPr lang="en-US" sz="900" baseline="0" dirty="0" smtClean="0">
                <a:solidFill>
                  <a:schemeClr val="bg1"/>
                </a:solidFill>
                <a:sym typeface="Symbol"/>
              </a:rPr>
              <a:t> 2015</a:t>
            </a:r>
            <a:r>
              <a:rPr lang="en-US" sz="900" dirty="0" smtClean="0">
                <a:solidFill>
                  <a:schemeClr val="bg1"/>
                </a:solidFill>
              </a:rPr>
              <a:t> </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chemeClr val="bg1"/>
                </a:solidFill>
              </a:rPr>
              <a:pPr algn="ctr" eaLnBrk="1" hangingPunct="1">
                <a:lnSpc>
                  <a:spcPct val="90000"/>
                </a:lnSpc>
              </a:pPr>
              <a:t>‹Nr.›</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7" r:id="rId1"/>
    <p:sldLayoutId id="2147483743" r:id="rId2"/>
    <p:sldLayoutId id="2147483744" r:id="rId3"/>
    <p:sldLayoutId id="2147483745" r:id="rId4"/>
    <p:sldLayoutId id="2147483746"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53" r:id="rId14"/>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2051"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sp>
        <p:nvSpPr>
          <p:cNvPr id="2052"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3" name="Line 8"/>
          <p:cNvSpPr>
            <a:spLocks noChangeShapeType="1"/>
          </p:cNvSpPr>
          <p:nvPr/>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8"/>
          <p:cNvSpPr txBox="1">
            <a:spLocks noChangeArrowheads="1"/>
          </p:cNvSpPr>
          <p:nvPr userDrawn="1"/>
        </p:nvSpPr>
        <p:spPr bwMode="auto">
          <a:xfrm>
            <a:off x="135272" y="6516368"/>
            <a:ext cx="881670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marL="0" marR="0" indent="0" algn="l" defTabSz="457200" rtl="0" eaLnBrk="1" fontAlgn="base" latinLnBrk="0" hangingPunct="1">
              <a:lnSpc>
                <a:spcPct val="90000"/>
              </a:lnSpc>
              <a:spcBef>
                <a:spcPct val="0"/>
              </a:spcBef>
              <a:spcAft>
                <a:spcPct val="0"/>
              </a:spcAft>
              <a:buClrTx/>
              <a:buSzTx/>
              <a:buFontTx/>
              <a:buNone/>
              <a:tabLst/>
              <a:defRPr/>
            </a:pPr>
            <a:r>
              <a:rPr lang="en-US" sz="900" dirty="0" smtClean="0">
                <a:solidFill>
                  <a:schemeClr val="bg1"/>
                </a:solidFill>
              </a:rPr>
              <a:t>TURQUOISE-II: ABT-450/r/Ombitasvir</a:t>
            </a:r>
            <a:r>
              <a:rPr lang="en-US" sz="900" baseline="0" dirty="0" smtClean="0">
                <a:solidFill>
                  <a:schemeClr val="bg1"/>
                </a:solidFill>
              </a:rPr>
              <a:t> and Dasabuvir with Ribavirin Achieves High SVR12 Rates in HCV GT1-infected Patients with Cirrhosis, Regardless of Baseline Characteristics</a:t>
            </a:r>
          </a:p>
          <a:p>
            <a:pPr marL="0" marR="0" indent="0" algn="l" defTabSz="457200" rtl="0" eaLnBrk="1" fontAlgn="base" latinLnBrk="0" hangingPunct="1">
              <a:lnSpc>
                <a:spcPct val="90000"/>
              </a:lnSpc>
              <a:spcBef>
                <a:spcPct val="0"/>
              </a:spcBef>
              <a:spcAft>
                <a:spcPct val="0"/>
              </a:spcAft>
              <a:buClrTx/>
              <a:buSzTx/>
              <a:buFontTx/>
              <a:buNone/>
              <a:tabLst/>
              <a:defRPr/>
            </a:pPr>
            <a:r>
              <a:rPr lang="en-US" sz="900" baseline="0" dirty="0" smtClean="0">
                <a:solidFill>
                  <a:schemeClr val="bg1"/>
                </a:solidFill>
              </a:rPr>
              <a:t>														 	</a:t>
            </a:r>
            <a:r>
              <a:rPr lang="en-US" sz="900" dirty="0" smtClean="0">
                <a:solidFill>
                  <a:schemeClr val="bg1"/>
                </a:solidFill>
              </a:rPr>
              <a:t>AASLD | 9</a:t>
            </a:r>
            <a:r>
              <a:rPr lang="en-US" sz="900" dirty="0" smtClean="0">
                <a:solidFill>
                  <a:schemeClr val="bg1"/>
                </a:solidFill>
                <a:sym typeface="Symbol"/>
              </a:rPr>
              <a:t> November</a:t>
            </a:r>
            <a:r>
              <a:rPr lang="en-US" sz="900" baseline="0" dirty="0" smtClean="0">
                <a:solidFill>
                  <a:schemeClr val="bg1"/>
                </a:solidFill>
                <a:sym typeface="Symbol"/>
              </a:rPr>
              <a:t> 2014</a:t>
            </a:r>
            <a:r>
              <a:rPr lang="en-US" sz="900" dirty="0" smtClean="0">
                <a:solidFill>
                  <a:schemeClr val="bg1"/>
                </a:solidFill>
              </a:rPr>
              <a:t> </a:t>
            </a:r>
          </a:p>
        </p:txBody>
      </p:sp>
      <p:sp>
        <p:nvSpPr>
          <p:cNvPr id="2055" name="TextBox 3"/>
          <p:cNvSpPr txBox="1">
            <a:spLocks noChangeArrowheads="1"/>
          </p:cNvSpPr>
          <p:nvPr/>
        </p:nvSpPr>
        <p:spPr bwMode="auto">
          <a:xfrm>
            <a:off x="8499702" y="6604907"/>
            <a:ext cx="3429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defTabSz="914400" eaLnBrk="1" hangingPunct="1"/>
            <a:fld id="{EC561364-697D-4882-8A36-D1AA6AC62655}" type="slidenum">
              <a:rPr lang="en-US" sz="900">
                <a:solidFill>
                  <a:srgbClr val="FFFFFF"/>
                </a:solidFill>
                <a:latin typeface="+mn-lt"/>
              </a:rPr>
              <a:pPr defTabSz="914400" eaLnBrk="1" hangingPunct="1"/>
              <a:t>‹Nr.›</a:t>
            </a:fld>
            <a:endParaRPr lang="en-GB" sz="900" dirty="0">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36" r:id="rId1"/>
    <p:sldLayoutId id="2147483747" r:id="rId2"/>
    <p:sldLayoutId id="2147483748" r:id="rId3"/>
    <p:sldLayoutId id="2147483749" r:id="rId4"/>
    <p:sldLayoutId id="2147483750" r:id="rId5"/>
    <p:sldLayoutId id="2147483751" r:id="rId6"/>
    <p:sldLayoutId id="2147483737" r:id="rId7"/>
    <p:sldLayoutId id="2147483738" r:id="rId8"/>
    <p:sldLayoutId id="2147483739" r:id="rId9"/>
    <p:sldLayoutId id="2147483740" r:id="rId10"/>
    <p:sldLayoutId id="2147483741" r:id="rId11"/>
    <p:sldLayoutId id="2147483742" r:id="rId12"/>
    <p:sldLayoutId id="2147483752" r:id="rId13"/>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1027"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9"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
        <p:nvSpPr>
          <p:cNvPr id="1030" name="TextBox 8"/>
          <p:cNvSpPr txBox="1">
            <a:spLocks noChangeArrowheads="1"/>
          </p:cNvSpPr>
          <p:nvPr userDrawn="1"/>
        </p:nvSpPr>
        <p:spPr bwMode="auto">
          <a:xfrm>
            <a:off x="407988" y="6611938"/>
            <a:ext cx="8050212"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lnSpc>
                <a:spcPct val="90000"/>
              </a:lnSpc>
            </a:pPr>
            <a:r>
              <a:rPr lang="en-US" sz="900" dirty="0">
                <a:solidFill>
                  <a:srgbClr val="FFFFFF"/>
                </a:solidFill>
              </a:rPr>
              <a:t>SAPPHIRE-I Phase 3 Study of ABT-450/r/Ombitasvir + Dasabuvir + RBV in Treatment-Naïve Adults With HCV </a:t>
            </a:r>
            <a:r>
              <a:rPr lang="en-US" sz="900" dirty="0" smtClean="0">
                <a:solidFill>
                  <a:srgbClr val="FFFFFF"/>
                </a:solidFill>
              </a:rPr>
              <a:t>GT1 </a:t>
            </a:r>
            <a:r>
              <a:rPr lang="en-US" sz="900" dirty="0">
                <a:solidFill>
                  <a:srgbClr val="FFFFFF"/>
                </a:solidFill>
              </a:rPr>
              <a:t>| International Liver Congress 2014 | 11 April 2014</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rgbClr val="FFFFFF"/>
                </a:solidFill>
              </a:rPr>
              <a:pPr algn="ctr" eaLnBrk="1" hangingPunct="1">
                <a:lnSpc>
                  <a:spcPct val="90000"/>
                </a:lnSpc>
              </a:pPr>
              <a:t>‹Nr.›</a:t>
            </a:fld>
            <a:endParaRPr lang="en-GB" sz="9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rgbClr val="FFFFFF"/>
                </a:solidFill>
              </a:rPr>
              <a:pPr algn="ctr" eaLnBrk="1" hangingPunct="1">
                <a:lnSpc>
                  <a:spcPct val="90000"/>
                </a:lnSpc>
              </a:pPr>
              <a:t>‹Nr.›</a:t>
            </a:fld>
            <a:endParaRPr lang="en-GB" sz="9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5"/>
          <p:cNvSpPr>
            <a:spLocks noGrp="1"/>
          </p:cNvSpPr>
          <p:nvPr>
            <p:ph type="ctrTitle"/>
          </p:nvPr>
        </p:nvSpPr>
        <p:spPr>
          <a:xfrm>
            <a:off x="411480" y="661309"/>
            <a:ext cx="7003268" cy="2800249"/>
          </a:xfrm>
        </p:spPr>
        <p:txBody>
          <a:bodyPr/>
          <a:lstStyle/>
          <a:p>
            <a:r>
              <a:rPr lang="en-US" b="0" dirty="0" smtClean="0"/>
              <a:t/>
            </a:r>
            <a:br>
              <a:rPr lang="en-US" b="0" dirty="0" smtClean="0"/>
            </a:br>
            <a:r>
              <a:rPr lang="en-US" dirty="0" smtClean="0"/>
              <a:t>SURVEYOR-II: </a:t>
            </a:r>
            <a:r>
              <a:rPr lang="en-US" b="0" dirty="0" smtClean="0"/>
              <a:t>High SVR4 Rates Achieved With the Next Generation NS3/4A Protease Inhibitor ABT-493 and NS5A Inhibitor ABT-530 </a:t>
            </a:r>
            <a:r>
              <a:rPr lang="en-US" b="0" dirty="0"/>
              <a:t>i</a:t>
            </a:r>
            <a:r>
              <a:rPr lang="en-US" b="0" dirty="0" smtClean="0"/>
              <a:t>n Non-Cirrhotic Treatment-Naïve and Treatment-Experienced Patients With HCV Genotype 3 Infection</a:t>
            </a:r>
            <a:endParaRPr lang="en-US" b="0" dirty="0"/>
          </a:p>
        </p:txBody>
      </p:sp>
      <p:sp>
        <p:nvSpPr>
          <p:cNvPr id="13315" name="Rectangle 26"/>
          <p:cNvSpPr>
            <a:spLocks noGrp="1"/>
          </p:cNvSpPr>
          <p:nvPr>
            <p:ph type="subTitle" idx="1"/>
          </p:nvPr>
        </p:nvSpPr>
        <p:spPr>
          <a:xfrm>
            <a:off x="411480" y="3528891"/>
            <a:ext cx="7064828" cy="721078"/>
          </a:xfrm>
        </p:spPr>
        <p:txBody>
          <a:bodyPr/>
          <a:lstStyle/>
          <a:p>
            <a:pPr marL="0" indent="0">
              <a:lnSpc>
                <a:spcPct val="100000"/>
              </a:lnSpc>
              <a:spcBef>
                <a:spcPts val="0"/>
              </a:spcBef>
            </a:pPr>
            <a:r>
              <a:rPr lang="en-US" sz="1800" b="1" dirty="0"/>
              <a:t>Paul </a:t>
            </a:r>
            <a:r>
              <a:rPr lang="en-US" sz="1800" b="1" dirty="0" smtClean="0"/>
              <a:t>Kwo</a:t>
            </a:r>
            <a:r>
              <a:rPr lang="en-US" sz="1800" dirty="0" smtClean="0"/>
              <a:t>,</a:t>
            </a:r>
            <a:r>
              <a:rPr lang="en-US" sz="1800" baseline="30000" dirty="0" smtClean="0"/>
              <a:t>1</a:t>
            </a:r>
            <a:r>
              <a:rPr lang="en-US" sz="1800" dirty="0" smtClean="0"/>
              <a:t> </a:t>
            </a:r>
            <a:r>
              <a:rPr lang="en-US" sz="1800" dirty="0"/>
              <a:t>Michael </a:t>
            </a:r>
            <a:r>
              <a:rPr lang="en-US" sz="1800" dirty="0" smtClean="0"/>
              <a:t>Bennett,</a:t>
            </a:r>
            <a:r>
              <a:rPr lang="en-US" sz="1800" baseline="30000" dirty="0" smtClean="0"/>
              <a:t>2</a:t>
            </a:r>
            <a:r>
              <a:rPr lang="en-US" sz="1800" dirty="0" smtClean="0"/>
              <a:t> </a:t>
            </a:r>
            <a:r>
              <a:rPr lang="en-US" sz="1800" dirty="0"/>
              <a:t>Stanley </a:t>
            </a:r>
            <a:r>
              <a:rPr lang="en-US" sz="1800" dirty="0" smtClean="0"/>
              <a:t>Wang,</a:t>
            </a:r>
            <a:r>
              <a:rPr lang="en-US" sz="1800" baseline="30000" dirty="0" smtClean="0"/>
              <a:t>3</a:t>
            </a:r>
            <a:r>
              <a:rPr lang="en-US" sz="1800" dirty="0" smtClean="0"/>
              <a:t> </a:t>
            </a:r>
            <a:r>
              <a:rPr lang="en-US" sz="1800" dirty="0"/>
              <a:t>Hugo E. </a:t>
            </a:r>
            <a:r>
              <a:rPr lang="en-US" sz="1800" dirty="0" smtClean="0"/>
              <a:t>Vargas,</a:t>
            </a:r>
            <a:r>
              <a:rPr lang="en-US" sz="1800" baseline="30000" dirty="0" smtClean="0"/>
              <a:t>4</a:t>
            </a:r>
            <a:r>
              <a:rPr lang="en-US" sz="1800" dirty="0" smtClean="0"/>
              <a:t> </a:t>
            </a:r>
            <a:endParaRPr lang="en-US" sz="1800" dirty="0"/>
          </a:p>
          <a:p>
            <a:pPr marL="0" indent="0">
              <a:lnSpc>
                <a:spcPct val="100000"/>
              </a:lnSpc>
              <a:spcBef>
                <a:spcPts val="0"/>
              </a:spcBef>
            </a:pPr>
            <a:r>
              <a:rPr lang="en-US" sz="1800" dirty="0" smtClean="0"/>
              <a:t>David Wyles,</a:t>
            </a:r>
            <a:r>
              <a:rPr lang="en-US" sz="1800" baseline="30000" dirty="0" smtClean="0"/>
              <a:t>5</a:t>
            </a:r>
            <a:r>
              <a:rPr lang="en-US" sz="1800" dirty="0" smtClean="0"/>
              <a:t> J</a:t>
            </a:r>
            <a:r>
              <a:rPr lang="en-US" sz="1800" dirty="0"/>
              <a:t>. Scott </a:t>
            </a:r>
            <a:r>
              <a:rPr lang="en-US" sz="1800" dirty="0" smtClean="0"/>
              <a:t>Overcash,</a:t>
            </a:r>
            <a:r>
              <a:rPr lang="en-US" sz="1800" baseline="30000" dirty="0" smtClean="0"/>
              <a:t>6</a:t>
            </a:r>
            <a:r>
              <a:rPr lang="en-US" sz="1800" dirty="0" smtClean="0"/>
              <a:t> </a:t>
            </a:r>
            <a:r>
              <a:rPr lang="en-US" sz="1800" dirty="0"/>
              <a:t>Peter </a:t>
            </a:r>
            <a:r>
              <a:rPr lang="en-US" sz="1800" dirty="0" smtClean="0"/>
              <a:t>Ruane,</a:t>
            </a:r>
            <a:r>
              <a:rPr lang="en-US" sz="1800" baseline="30000" dirty="0" smtClean="0"/>
              <a:t>7</a:t>
            </a:r>
            <a:r>
              <a:rPr lang="en-US" sz="1800" dirty="0" smtClean="0"/>
              <a:t> </a:t>
            </a:r>
            <a:r>
              <a:rPr lang="en-US" sz="1800" dirty="0"/>
              <a:t>Benedict </a:t>
            </a:r>
            <a:r>
              <a:rPr lang="en-US" sz="1800" dirty="0" smtClean="0"/>
              <a:t>Maliakkal,</a:t>
            </a:r>
            <a:r>
              <a:rPr lang="en-US" sz="1800" baseline="30000" dirty="0" smtClean="0"/>
              <a:t>8</a:t>
            </a:r>
            <a:r>
              <a:rPr lang="en-US" sz="1800" dirty="0" smtClean="0"/>
              <a:t> </a:t>
            </a:r>
          </a:p>
          <a:p>
            <a:pPr marL="0" indent="0">
              <a:lnSpc>
                <a:spcPct val="100000"/>
              </a:lnSpc>
              <a:spcBef>
                <a:spcPts val="0"/>
              </a:spcBef>
            </a:pPr>
            <a:r>
              <a:rPr lang="en-US" sz="1800" dirty="0" smtClean="0"/>
              <a:t>Asma Siddique,</a:t>
            </a:r>
            <a:r>
              <a:rPr lang="en-US" sz="1800" baseline="30000" dirty="0" smtClean="0"/>
              <a:t>9</a:t>
            </a:r>
            <a:r>
              <a:rPr lang="en-US" sz="1800" dirty="0" smtClean="0"/>
              <a:t> </a:t>
            </a:r>
            <a:r>
              <a:rPr lang="en-US" sz="1800" dirty="0"/>
              <a:t>Bal Raj </a:t>
            </a:r>
            <a:r>
              <a:rPr lang="en-US" sz="1800" dirty="0" smtClean="0"/>
              <a:t>Bhandari,</a:t>
            </a:r>
            <a:r>
              <a:rPr lang="en-US" sz="1800" baseline="30000" dirty="0" smtClean="0"/>
              <a:t>10</a:t>
            </a:r>
            <a:r>
              <a:rPr lang="en-US" sz="1800" dirty="0" smtClean="0"/>
              <a:t> </a:t>
            </a:r>
            <a:r>
              <a:rPr lang="en-US" sz="1800" dirty="0"/>
              <a:t>Fred </a:t>
            </a:r>
            <a:r>
              <a:rPr lang="en-US" sz="1800" dirty="0" smtClean="0"/>
              <a:t>Poordad,</a:t>
            </a:r>
            <a:r>
              <a:rPr lang="en-US" sz="1800" baseline="30000" dirty="0" smtClean="0"/>
              <a:t>11</a:t>
            </a:r>
            <a:r>
              <a:rPr lang="en-US" sz="1800" dirty="0" smtClean="0"/>
              <a:t> </a:t>
            </a:r>
            <a:r>
              <a:rPr lang="en-US" sz="1800" dirty="0"/>
              <a:t>Ran </a:t>
            </a:r>
            <a:r>
              <a:rPr lang="en-US" sz="1800" dirty="0" smtClean="0"/>
              <a:t>Liu,</a:t>
            </a:r>
            <a:r>
              <a:rPr lang="en-US" sz="1800" baseline="30000" dirty="0"/>
              <a:t>3</a:t>
            </a:r>
            <a:r>
              <a:rPr lang="en-US" sz="1800" baseline="30000" dirty="0" smtClean="0"/>
              <a:t> </a:t>
            </a:r>
          </a:p>
          <a:p>
            <a:pPr marL="0" indent="0">
              <a:lnSpc>
                <a:spcPct val="100000"/>
              </a:lnSpc>
              <a:spcBef>
                <a:spcPts val="0"/>
              </a:spcBef>
            </a:pPr>
            <a:r>
              <a:rPr lang="en-US" sz="1800" dirty="0" smtClean="0"/>
              <a:t>Chih-Wei Lin,</a:t>
            </a:r>
            <a:r>
              <a:rPr lang="en-US" sz="1800" baseline="30000" dirty="0" smtClean="0"/>
              <a:t>3</a:t>
            </a:r>
            <a:r>
              <a:rPr lang="en-US" sz="1800" dirty="0" smtClean="0"/>
              <a:t> </a:t>
            </a:r>
            <a:r>
              <a:rPr lang="en-US" sz="1800" dirty="0"/>
              <a:t>Teresa </a:t>
            </a:r>
            <a:r>
              <a:rPr lang="en-US" sz="1800" dirty="0" smtClean="0"/>
              <a:t>I. Ng,</a:t>
            </a:r>
            <a:r>
              <a:rPr lang="en-US" sz="1800" baseline="30000" dirty="0" smtClean="0"/>
              <a:t>3 </a:t>
            </a:r>
            <a:r>
              <a:rPr lang="en-US" sz="1800" dirty="0"/>
              <a:t>Federico </a:t>
            </a:r>
            <a:r>
              <a:rPr lang="en-US" sz="1800" dirty="0" smtClean="0"/>
              <a:t>J. Mensa,</a:t>
            </a:r>
            <a:r>
              <a:rPr lang="en-US" sz="1800" baseline="30000" dirty="0" smtClean="0"/>
              <a:t>3</a:t>
            </a:r>
            <a:r>
              <a:rPr lang="en-US" sz="1800" dirty="0" smtClean="0"/>
              <a:t> </a:t>
            </a:r>
            <a:r>
              <a:rPr lang="en-US" sz="1800" dirty="0"/>
              <a:t>Jens </a:t>
            </a:r>
            <a:r>
              <a:rPr lang="en-US" sz="1800" dirty="0" smtClean="0"/>
              <a:t>Kort</a:t>
            </a:r>
            <a:r>
              <a:rPr lang="en-US" sz="1800" baseline="30000" dirty="0" smtClean="0"/>
              <a:t>3</a:t>
            </a:r>
            <a:endParaRPr lang="en-US" sz="1800" baseline="30000" dirty="0" smtClean="0">
              <a:solidFill>
                <a:schemeClr val="tx1"/>
              </a:solidFill>
            </a:endParaRPr>
          </a:p>
        </p:txBody>
      </p:sp>
      <p:sp>
        <p:nvSpPr>
          <p:cNvPr id="13316" name="TextBox 4"/>
          <p:cNvSpPr txBox="1">
            <a:spLocks noChangeArrowheads="1"/>
          </p:cNvSpPr>
          <p:nvPr/>
        </p:nvSpPr>
        <p:spPr bwMode="auto">
          <a:xfrm>
            <a:off x="0" y="6118601"/>
            <a:ext cx="9079127"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400" dirty="0">
                <a:solidFill>
                  <a:srgbClr val="070605"/>
                </a:solidFill>
              </a:rPr>
              <a:t>66</a:t>
            </a:r>
            <a:r>
              <a:rPr lang="en-US" sz="1400" baseline="30000" dirty="0">
                <a:solidFill>
                  <a:srgbClr val="070605"/>
                </a:solidFill>
              </a:rPr>
              <a:t>th</a:t>
            </a:r>
            <a:r>
              <a:rPr lang="en-US" sz="1400" dirty="0">
                <a:solidFill>
                  <a:srgbClr val="070605"/>
                </a:solidFill>
              </a:rPr>
              <a:t> Annual Meeting of the American Association for the Study of Liver Diseases</a:t>
            </a:r>
          </a:p>
          <a:p>
            <a:pPr algn="ctr" eaLnBrk="1" hangingPunct="1">
              <a:lnSpc>
                <a:spcPct val="90000"/>
              </a:lnSpc>
            </a:pPr>
            <a:r>
              <a:rPr lang="en-US" sz="1400" dirty="0" smtClean="0">
                <a:solidFill>
                  <a:srgbClr val="070605"/>
                </a:solidFill>
              </a:rPr>
              <a:t>• San Francisco, CA • </a:t>
            </a:r>
            <a:endParaRPr lang="en-US" sz="1400" dirty="0">
              <a:solidFill>
                <a:srgbClr val="070605"/>
              </a:solidFill>
            </a:endParaRPr>
          </a:p>
          <a:p>
            <a:pPr algn="ctr" eaLnBrk="1" hangingPunct="1">
              <a:lnSpc>
                <a:spcPct val="90000"/>
              </a:lnSpc>
            </a:pPr>
            <a:r>
              <a:rPr lang="en-US" sz="1400" dirty="0" smtClean="0">
                <a:solidFill>
                  <a:srgbClr val="070605"/>
                </a:solidFill>
              </a:rPr>
              <a:t>17 November 2015</a:t>
            </a:r>
            <a:endParaRPr lang="en-US" sz="1400" dirty="0">
              <a:solidFill>
                <a:srgbClr val="070605"/>
              </a:solidFill>
            </a:endParaRPr>
          </a:p>
        </p:txBody>
      </p:sp>
      <p:pic>
        <p:nvPicPr>
          <p:cNvPr id="13317" name="Picture 5"/>
          <p:cNvPicPr>
            <a:picLocks noChangeAspect="1"/>
          </p:cNvPicPr>
          <p:nvPr/>
        </p:nvPicPr>
        <p:blipFill>
          <a:blip r:embed="rId3">
            <a:extLst>
              <a:ext uri="{28A0092B-C50C-407E-A947-70E740481C1C}">
                <a14:useLocalDpi xmlns:a14="http://schemas.microsoft.com/office/drawing/2010/main" val="0"/>
              </a:ext>
            </a:extLst>
          </a:blip>
          <a:srcRect l="31940" r="30833"/>
          <a:stretch>
            <a:fillRect/>
          </a:stretch>
        </p:blipFill>
        <p:spPr bwMode="auto">
          <a:xfrm>
            <a:off x="7504327" y="0"/>
            <a:ext cx="1574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AbbVieLogo_Standard_RGB.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463" y="6632179"/>
            <a:ext cx="685800" cy="119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11480" y="4883365"/>
            <a:ext cx="7003268" cy="1015663"/>
          </a:xfrm>
          <a:prstGeom prst="rect">
            <a:avLst/>
          </a:prstGeom>
        </p:spPr>
        <p:txBody>
          <a:bodyPr wrap="square">
            <a:spAutoFit/>
          </a:bodyPr>
          <a:lstStyle/>
          <a:p>
            <a:r>
              <a:rPr lang="en-US" sz="1000" baseline="30000" dirty="0">
                <a:solidFill>
                  <a:srgbClr val="071D49"/>
                </a:solidFill>
              </a:rPr>
              <a:t>1</a:t>
            </a:r>
            <a:r>
              <a:rPr lang="en-US" sz="1000" dirty="0">
                <a:solidFill>
                  <a:srgbClr val="071D49"/>
                </a:solidFill>
              </a:rPr>
              <a:t>Indiana University School of Medicine, Indianapolis, </a:t>
            </a:r>
            <a:r>
              <a:rPr lang="en-US" sz="1000" dirty="0" smtClean="0">
                <a:solidFill>
                  <a:srgbClr val="071D49"/>
                </a:solidFill>
              </a:rPr>
              <a:t>IN, USA; </a:t>
            </a:r>
            <a:r>
              <a:rPr lang="en-US" sz="1000" baseline="30000" dirty="0">
                <a:solidFill>
                  <a:srgbClr val="071D49"/>
                </a:solidFill>
              </a:rPr>
              <a:t>2</a:t>
            </a:r>
            <a:r>
              <a:rPr lang="en-US" sz="1000" dirty="0">
                <a:solidFill>
                  <a:srgbClr val="071D49"/>
                </a:solidFill>
              </a:rPr>
              <a:t>San Diego Digestive Disease Consultants, Inc., and Medical Associates Research Group, Inc., San Diego, </a:t>
            </a:r>
            <a:r>
              <a:rPr lang="en-US" sz="1000" dirty="0" smtClean="0">
                <a:solidFill>
                  <a:srgbClr val="071D49"/>
                </a:solidFill>
              </a:rPr>
              <a:t>CA, USA; </a:t>
            </a:r>
            <a:r>
              <a:rPr lang="en-US" sz="1000" baseline="30000" dirty="0">
                <a:solidFill>
                  <a:srgbClr val="071D49"/>
                </a:solidFill>
              </a:rPr>
              <a:t>3</a:t>
            </a:r>
            <a:r>
              <a:rPr lang="en-US" sz="1000" dirty="0">
                <a:solidFill>
                  <a:srgbClr val="071D49"/>
                </a:solidFill>
              </a:rPr>
              <a:t>AbbVie Inc., North Chicago, </a:t>
            </a:r>
            <a:r>
              <a:rPr lang="en-US" sz="1000" dirty="0" smtClean="0">
                <a:solidFill>
                  <a:srgbClr val="071D49"/>
                </a:solidFill>
              </a:rPr>
              <a:t>IL, USA;</a:t>
            </a:r>
            <a:r>
              <a:rPr lang="en-US" sz="1000" baseline="30000" dirty="0" smtClean="0">
                <a:solidFill>
                  <a:srgbClr val="071D49"/>
                </a:solidFill>
              </a:rPr>
              <a:t> </a:t>
            </a:r>
            <a:r>
              <a:rPr lang="en-US" sz="1000" baseline="30000" dirty="0">
                <a:solidFill>
                  <a:srgbClr val="071D49"/>
                </a:solidFill>
              </a:rPr>
              <a:t>4</a:t>
            </a:r>
            <a:r>
              <a:rPr lang="en-US" sz="1000" dirty="0">
                <a:solidFill>
                  <a:srgbClr val="071D49"/>
                </a:solidFill>
              </a:rPr>
              <a:t>Mayo Clinic, Phoenix, </a:t>
            </a:r>
            <a:r>
              <a:rPr lang="en-US" sz="1000" dirty="0" smtClean="0">
                <a:solidFill>
                  <a:srgbClr val="071D49"/>
                </a:solidFill>
              </a:rPr>
              <a:t>AZ, USA; </a:t>
            </a:r>
            <a:r>
              <a:rPr lang="en-US" sz="1000" baseline="30000" dirty="0">
                <a:solidFill>
                  <a:srgbClr val="071D49"/>
                </a:solidFill>
              </a:rPr>
              <a:t>5</a:t>
            </a:r>
            <a:r>
              <a:rPr lang="en-US" sz="1000" dirty="0">
                <a:solidFill>
                  <a:srgbClr val="071D49"/>
                </a:solidFill>
              </a:rPr>
              <a:t>University of California San Diego, La Jolla, </a:t>
            </a:r>
            <a:r>
              <a:rPr lang="en-US" sz="1000" dirty="0" smtClean="0">
                <a:solidFill>
                  <a:srgbClr val="071D49"/>
                </a:solidFill>
              </a:rPr>
              <a:t>CA, USA; </a:t>
            </a:r>
            <a:r>
              <a:rPr lang="en-US" sz="1000" baseline="30000" dirty="0">
                <a:solidFill>
                  <a:srgbClr val="071D49"/>
                </a:solidFill>
              </a:rPr>
              <a:t>6</a:t>
            </a:r>
            <a:r>
              <a:rPr lang="en-US" sz="1000" dirty="0">
                <a:solidFill>
                  <a:srgbClr val="071D49"/>
                </a:solidFill>
              </a:rPr>
              <a:t>eStudySite, San Diego, </a:t>
            </a:r>
            <a:r>
              <a:rPr lang="en-US" sz="1000" dirty="0" smtClean="0">
                <a:solidFill>
                  <a:srgbClr val="071D49"/>
                </a:solidFill>
              </a:rPr>
              <a:t>CA, USA; </a:t>
            </a:r>
            <a:r>
              <a:rPr lang="en-US" sz="1000" baseline="30000" dirty="0">
                <a:solidFill>
                  <a:srgbClr val="071D49"/>
                </a:solidFill>
              </a:rPr>
              <a:t>7</a:t>
            </a:r>
            <a:r>
              <a:rPr lang="en-US" sz="1000" dirty="0">
                <a:solidFill>
                  <a:srgbClr val="071D49"/>
                </a:solidFill>
              </a:rPr>
              <a:t>Ruane Medical &amp; Liver Health Institute, Los Angeles, </a:t>
            </a:r>
            <a:r>
              <a:rPr lang="en-US" sz="1000" dirty="0" smtClean="0">
                <a:solidFill>
                  <a:srgbClr val="071D49"/>
                </a:solidFill>
              </a:rPr>
              <a:t>CA, USA; </a:t>
            </a:r>
            <a:r>
              <a:rPr lang="en-US" sz="1000" baseline="30000" dirty="0">
                <a:solidFill>
                  <a:srgbClr val="071D49"/>
                </a:solidFill>
              </a:rPr>
              <a:t>8</a:t>
            </a:r>
            <a:r>
              <a:rPr lang="en-US" sz="1000" dirty="0">
                <a:solidFill>
                  <a:srgbClr val="071D49"/>
                </a:solidFill>
              </a:rPr>
              <a:t>University of Rochester Medical Center, Rochester, </a:t>
            </a:r>
            <a:r>
              <a:rPr lang="en-US" sz="1000" dirty="0" smtClean="0">
                <a:solidFill>
                  <a:srgbClr val="071D49"/>
                </a:solidFill>
              </a:rPr>
              <a:t>NY, USA; </a:t>
            </a:r>
            <a:r>
              <a:rPr lang="en-US" sz="1000" baseline="30000" dirty="0">
                <a:solidFill>
                  <a:srgbClr val="071D49"/>
                </a:solidFill>
              </a:rPr>
              <a:t>9</a:t>
            </a:r>
            <a:r>
              <a:rPr lang="en-US" sz="1000" dirty="0">
                <a:solidFill>
                  <a:srgbClr val="071D49"/>
                </a:solidFill>
              </a:rPr>
              <a:t>Virginia Mason Hospital and Medical Center, Seattle, </a:t>
            </a:r>
            <a:r>
              <a:rPr lang="en-US" sz="1000" dirty="0" smtClean="0">
                <a:solidFill>
                  <a:srgbClr val="071D49"/>
                </a:solidFill>
              </a:rPr>
              <a:t>WA, USA;</a:t>
            </a:r>
            <a:r>
              <a:rPr lang="en-US" sz="1000" baseline="30000" dirty="0" smtClean="0">
                <a:solidFill>
                  <a:srgbClr val="071D49"/>
                </a:solidFill>
              </a:rPr>
              <a:t> </a:t>
            </a:r>
            <a:r>
              <a:rPr lang="en-US" sz="1000" baseline="30000" dirty="0">
                <a:solidFill>
                  <a:srgbClr val="071D49"/>
                </a:solidFill>
              </a:rPr>
              <a:t>10</a:t>
            </a:r>
            <a:r>
              <a:rPr lang="en-US" sz="1000" dirty="0">
                <a:solidFill>
                  <a:srgbClr val="071D49"/>
                </a:solidFill>
              </a:rPr>
              <a:t>Gastroenterology &amp; Nutritional Medical Services, Bastrop, </a:t>
            </a:r>
            <a:r>
              <a:rPr lang="en-US" sz="1000" dirty="0" smtClean="0">
                <a:solidFill>
                  <a:srgbClr val="071D49"/>
                </a:solidFill>
              </a:rPr>
              <a:t>LA, USA; </a:t>
            </a:r>
            <a:r>
              <a:rPr lang="en-US" sz="1000" baseline="30000" dirty="0">
                <a:solidFill>
                  <a:srgbClr val="071D49"/>
                </a:solidFill>
              </a:rPr>
              <a:t>11</a:t>
            </a:r>
            <a:r>
              <a:rPr lang="en-US" sz="1000" dirty="0">
                <a:solidFill>
                  <a:srgbClr val="071D49"/>
                </a:solidFill>
              </a:rPr>
              <a:t>Texas Liver Institute, University of Texas Health Science Center, San Antonio, </a:t>
            </a:r>
            <a:r>
              <a:rPr lang="en-US" sz="1000" dirty="0" smtClean="0">
                <a:solidFill>
                  <a:srgbClr val="071D49"/>
                </a:solidFill>
              </a:rPr>
              <a:t>TX, USA</a:t>
            </a:r>
            <a:endParaRPr lang="en-US" sz="1000" dirty="0">
              <a:solidFill>
                <a:srgbClr val="071D4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(GT3)</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ITT</a:t>
            </a:r>
            <a:r>
              <a:rPr kumimoji="0" lang="en-US" sz="2800" b="1" i="0" u="none" strike="noStrike" kern="0" cap="none" spc="0" normalizeH="0" noProof="0" dirty="0" smtClean="0">
                <a:ln>
                  <a:noFill/>
                </a:ln>
                <a:solidFill>
                  <a:srgbClr val="071D49"/>
                </a:solidFill>
                <a:effectLst/>
                <a:uLnTx/>
                <a:uFillTx/>
                <a:latin typeface="+mj-lt"/>
                <a:ea typeface="+mj-ea"/>
                <a:cs typeface="+mj-cs"/>
              </a:rPr>
              <a: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SVR12 Rates by</a:t>
            </a:r>
            <a:r>
              <a:rPr kumimoji="0" lang="en-US" sz="2800" b="1" i="0" u="none" strike="noStrike" kern="0" cap="none" spc="0" normalizeH="0" noProof="0" dirty="0" smtClean="0">
                <a:ln>
                  <a:noFill/>
                </a:ln>
                <a:solidFill>
                  <a:srgbClr val="071D49"/>
                </a:solidFill>
                <a:effectLst/>
                <a:uLnTx/>
                <a:uFillTx/>
                <a:latin typeface="+mj-lt"/>
                <a:ea typeface="+mj-ea"/>
                <a:cs typeface="+mj-cs"/>
              </a:rPr>
              <a:t> Treatment</a:t>
            </a:r>
            <a:endParaRPr kumimoji="0" lang="en-US" sz="2800" b="1" i="0" u="none" strike="noStrike" kern="0" cap="none" spc="0" normalizeH="0" baseline="0" noProof="0" dirty="0" smtClean="0">
              <a:ln>
                <a:noFill/>
              </a:ln>
              <a:solidFill>
                <a:srgbClr val="071D49"/>
              </a:solidFill>
              <a:effectLst/>
              <a:uLnTx/>
              <a:uFillTx/>
              <a:latin typeface="+mj-lt"/>
              <a:ea typeface="+mj-ea"/>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835436061"/>
              </p:ext>
            </p:extLst>
          </p:nvPr>
        </p:nvGraphicFramePr>
        <p:xfrm>
          <a:off x="538163" y="910401"/>
          <a:ext cx="8067675" cy="4513262"/>
        </p:xfrm>
        <a:graphic>
          <a:graphicData uri="http://schemas.openxmlformats.org/presentationml/2006/ole">
            <mc:AlternateContent xmlns:mc="http://schemas.openxmlformats.org/markup-compatibility/2006">
              <mc:Choice xmlns:v="urn:schemas-microsoft-com:vml" Requires="v">
                <p:oleObj spid="_x0000_s40082" name="Prism 6" r:id="rId4" imgW="5278149" imgH="3210773" progId="Prism6.Document">
                  <p:embed/>
                </p:oleObj>
              </mc:Choice>
              <mc:Fallback>
                <p:oleObj name="Prism 6" r:id="rId4" imgW="5278149" imgH="3210773" progId="Prism6.Document">
                  <p:embed/>
                  <p:pic>
                    <p:nvPicPr>
                      <p:cNvPr id="0" name=""/>
                      <p:cNvPicPr>
                        <a:picLocks noChangeAspect="1" noChangeArrowheads="1"/>
                      </p:cNvPicPr>
                      <p:nvPr/>
                    </p:nvPicPr>
                    <p:blipFill>
                      <a:blip r:embed="rId5"/>
                      <a:srcRect/>
                      <a:stretch>
                        <a:fillRect/>
                      </a:stretch>
                    </p:blipFill>
                    <p:spPr bwMode="auto">
                      <a:xfrm>
                        <a:off x="538163" y="910401"/>
                        <a:ext cx="8067675" cy="4513262"/>
                      </a:xfrm>
                      <a:prstGeom prst="rect">
                        <a:avLst/>
                      </a:prstGeom>
                      <a:noFill/>
                      <a:ln>
                        <a:noFill/>
                      </a:ln>
                    </p:spPr>
                  </p:pic>
                </p:oleObj>
              </mc:Fallback>
            </mc:AlternateContent>
          </a:graphicData>
        </a:graphic>
      </p:graphicFrame>
      <p:grpSp>
        <p:nvGrpSpPr>
          <p:cNvPr id="13" name="Group 12"/>
          <p:cNvGrpSpPr/>
          <p:nvPr/>
        </p:nvGrpSpPr>
        <p:grpSpPr>
          <a:xfrm>
            <a:off x="283788" y="5352040"/>
            <a:ext cx="8212984" cy="1138773"/>
            <a:chOff x="283788" y="5462402"/>
            <a:chExt cx="8212984" cy="1138773"/>
          </a:xfrm>
        </p:grpSpPr>
        <p:grpSp>
          <p:nvGrpSpPr>
            <p:cNvPr id="14" name="Group 13"/>
            <p:cNvGrpSpPr/>
            <p:nvPr/>
          </p:nvGrpSpPr>
          <p:grpSpPr>
            <a:xfrm>
              <a:off x="1399642" y="5462402"/>
              <a:ext cx="7097130" cy="1138773"/>
              <a:chOff x="689946" y="5367806"/>
              <a:chExt cx="7097130" cy="1138773"/>
            </a:xfrm>
          </p:grpSpPr>
          <p:sp>
            <p:nvSpPr>
              <p:cNvPr id="16" name="TextBox 15"/>
              <p:cNvSpPr txBox="1"/>
              <p:nvPr/>
            </p:nvSpPr>
            <p:spPr>
              <a:xfrm flipH="1">
                <a:off x="2396710"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7" name="TextBox 16"/>
              <p:cNvSpPr txBox="1"/>
              <p:nvPr/>
            </p:nvSpPr>
            <p:spPr>
              <a:xfrm flipH="1">
                <a:off x="689946" y="5367806"/>
                <a:ext cx="1871571" cy="877163"/>
              </a:xfrm>
              <a:prstGeom prst="rect">
                <a:avLst/>
              </a:prstGeom>
              <a:noFill/>
            </p:spPr>
            <p:txBody>
              <a:bodyPr wrap="square" rtlCol="0">
                <a:spAutoFit/>
              </a:bodyPr>
              <a:lstStyle/>
              <a:p>
                <a:pPr algn="ctr"/>
                <a:r>
                  <a:rPr lang="en-US" sz="1700" b="1" dirty="0" smtClean="0"/>
                  <a:t>300 mg</a:t>
                </a:r>
              </a:p>
              <a:p>
                <a:pPr algn="ctr"/>
                <a:r>
                  <a:rPr lang="en-US" sz="1700" b="1" dirty="0" smtClean="0"/>
                  <a:t>+ </a:t>
                </a:r>
              </a:p>
              <a:p>
                <a:pPr algn="ctr"/>
                <a:r>
                  <a:rPr lang="en-US" sz="1700" b="1" dirty="0" smtClean="0"/>
                  <a:t>120 mg </a:t>
                </a:r>
                <a:endParaRPr lang="en-US" sz="1700" b="1" dirty="0"/>
              </a:p>
            </p:txBody>
          </p:sp>
          <p:sp>
            <p:nvSpPr>
              <p:cNvPr id="18" name="TextBox 17"/>
              <p:cNvSpPr txBox="1"/>
              <p:nvPr/>
            </p:nvSpPr>
            <p:spPr>
              <a:xfrm flipH="1">
                <a:off x="4211475" y="5367806"/>
                <a:ext cx="1871571" cy="113877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a:t>
                </a:r>
              </a:p>
              <a:p>
                <a:pPr algn="ctr"/>
                <a:r>
                  <a:rPr lang="en-US" sz="1700" b="1" dirty="0" smtClean="0"/>
                  <a:t>+ RBV </a:t>
                </a:r>
                <a:endParaRPr lang="en-US" sz="1700" b="1" dirty="0"/>
              </a:p>
            </p:txBody>
          </p:sp>
          <p:sp>
            <p:nvSpPr>
              <p:cNvPr id="19" name="TextBox 18"/>
              <p:cNvSpPr txBox="1"/>
              <p:nvPr/>
            </p:nvSpPr>
            <p:spPr>
              <a:xfrm flipH="1">
                <a:off x="591550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40 mg </a:t>
                </a:r>
                <a:endParaRPr lang="en-US" sz="1700" b="1" dirty="0"/>
              </a:p>
            </p:txBody>
          </p:sp>
        </p:grpSp>
        <p:sp>
          <p:nvSpPr>
            <p:cNvPr id="15" name="TextBox 14"/>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Tree>
    <p:extLst>
      <p:ext uri="{BB962C8B-B14F-4D97-AF65-F5344CB8AC3E}">
        <p14:creationId xmlns:p14="http://schemas.microsoft.com/office/powerpoint/2010/main" val="2160194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(GT3)</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Per Protocol</a:t>
            </a:r>
            <a:r>
              <a:rPr kumimoji="0" lang="en-US" sz="2800" b="1" i="0" u="none" strike="noStrike" kern="0" cap="none" spc="0" normalizeH="0" noProof="0" dirty="0" smtClean="0">
                <a:ln>
                  <a:noFill/>
                </a:ln>
                <a:solidFill>
                  <a:srgbClr val="071D49"/>
                </a:solidFill>
                <a:effectLst/>
                <a:uLnTx/>
                <a:uFillTx/>
                <a:latin typeface="+mj-lt"/>
                <a:ea typeface="+mj-ea"/>
                <a:cs typeface="+mj-cs"/>
              </a:rPr>
              <a: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SVR12 Rates by Treatment*</a:t>
            </a:r>
          </a:p>
        </p:txBody>
      </p:sp>
      <p:graphicFrame>
        <p:nvGraphicFramePr>
          <p:cNvPr id="5" name="Object 4"/>
          <p:cNvGraphicFramePr>
            <a:graphicFrameLocks noChangeAspect="1"/>
          </p:cNvGraphicFramePr>
          <p:nvPr>
            <p:extLst>
              <p:ext uri="{D42A27DB-BD31-4B8C-83A1-F6EECF244321}">
                <p14:modId xmlns:p14="http://schemas.microsoft.com/office/powerpoint/2010/main" val="3297328416"/>
              </p:ext>
            </p:extLst>
          </p:nvPr>
        </p:nvGraphicFramePr>
        <p:xfrm>
          <a:off x="538163" y="910401"/>
          <a:ext cx="8067675" cy="4513262"/>
        </p:xfrm>
        <a:graphic>
          <a:graphicData uri="http://schemas.openxmlformats.org/presentationml/2006/ole">
            <mc:AlternateContent xmlns:mc="http://schemas.openxmlformats.org/markup-compatibility/2006">
              <mc:Choice xmlns:v="urn:schemas-microsoft-com:vml" Requires="v">
                <p:oleObj spid="_x0000_s38067" name="Prism 6" r:id="rId4" imgW="5278149" imgH="3210773" progId="Prism6.Document">
                  <p:embed/>
                </p:oleObj>
              </mc:Choice>
              <mc:Fallback>
                <p:oleObj name="Prism 6" r:id="rId4" imgW="5278149" imgH="3210773" progId="Prism6.Document">
                  <p:embed/>
                  <p:pic>
                    <p:nvPicPr>
                      <p:cNvPr id="0" name=""/>
                      <p:cNvPicPr>
                        <a:picLocks noChangeAspect="1" noChangeArrowheads="1"/>
                      </p:cNvPicPr>
                      <p:nvPr/>
                    </p:nvPicPr>
                    <p:blipFill>
                      <a:blip r:embed="rId5"/>
                      <a:srcRect/>
                      <a:stretch>
                        <a:fillRect/>
                      </a:stretch>
                    </p:blipFill>
                    <p:spPr bwMode="auto">
                      <a:xfrm>
                        <a:off x="538163" y="910401"/>
                        <a:ext cx="8067675" cy="4513262"/>
                      </a:xfrm>
                      <a:prstGeom prst="rect">
                        <a:avLst/>
                      </a:prstGeom>
                      <a:noFill/>
                      <a:ln>
                        <a:noFill/>
                      </a:ln>
                    </p:spPr>
                  </p:pic>
                </p:oleObj>
              </mc:Fallback>
            </mc:AlternateContent>
          </a:graphicData>
        </a:graphic>
      </p:graphicFrame>
      <p:grpSp>
        <p:nvGrpSpPr>
          <p:cNvPr id="11" name="Group 10"/>
          <p:cNvGrpSpPr/>
          <p:nvPr/>
        </p:nvGrpSpPr>
        <p:grpSpPr>
          <a:xfrm>
            <a:off x="283788" y="5352040"/>
            <a:ext cx="8212984" cy="1138773"/>
            <a:chOff x="283788" y="5462402"/>
            <a:chExt cx="8212984" cy="1138773"/>
          </a:xfrm>
        </p:grpSpPr>
        <p:grpSp>
          <p:nvGrpSpPr>
            <p:cNvPr id="12" name="Group 11"/>
            <p:cNvGrpSpPr/>
            <p:nvPr/>
          </p:nvGrpSpPr>
          <p:grpSpPr>
            <a:xfrm>
              <a:off x="1399642" y="5462402"/>
              <a:ext cx="7097130" cy="1138773"/>
              <a:chOff x="689946" y="5367806"/>
              <a:chExt cx="7097130" cy="1138773"/>
            </a:xfrm>
          </p:grpSpPr>
          <p:sp>
            <p:nvSpPr>
              <p:cNvPr id="14" name="TextBox 13"/>
              <p:cNvSpPr txBox="1"/>
              <p:nvPr/>
            </p:nvSpPr>
            <p:spPr>
              <a:xfrm flipH="1">
                <a:off x="2396710"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5" name="TextBox 14"/>
              <p:cNvSpPr txBox="1"/>
              <p:nvPr/>
            </p:nvSpPr>
            <p:spPr>
              <a:xfrm flipH="1">
                <a:off x="689946" y="5367806"/>
                <a:ext cx="1871571" cy="877163"/>
              </a:xfrm>
              <a:prstGeom prst="rect">
                <a:avLst/>
              </a:prstGeom>
              <a:noFill/>
            </p:spPr>
            <p:txBody>
              <a:bodyPr wrap="square" rtlCol="0">
                <a:spAutoFit/>
              </a:bodyPr>
              <a:lstStyle/>
              <a:p>
                <a:pPr algn="ctr"/>
                <a:r>
                  <a:rPr lang="en-US" sz="1700" b="1" dirty="0" smtClean="0"/>
                  <a:t>300 mg</a:t>
                </a:r>
              </a:p>
              <a:p>
                <a:pPr algn="ctr"/>
                <a:r>
                  <a:rPr lang="en-US" sz="1700" b="1" dirty="0" smtClean="0"/>
                  <a:t>+ </a:t>
                </a:r>
              </a:p>
              <a:p>
                <a:pPr algn="ctr"/>
                <a:r>
                  <a:rPr lang="en-US" sz="1700" b="1" dirty="0" smtClean="0"/>
                  <a:t>120 mg </a:t>
                </a:r>
                <a:endParaRPr lang="en-US" sz="1700" b="1" dirty="0"/>
              </a:p>
            </p:txBody>
          </p:sp>
          <p:sp>
            <p:nvSpPr>
              <p:cNvPr id="16" name="TextBox 15"/>
              <p:cNvSpPr txBox="1"/>
              <p:nvPr/>
            </p:nvSpPr>
            <p:spPr>
              <a:xfrm flipH="1">
                <a:off x="4211475" y="5367806"/>
                <a:ext cx="1871571" cy="113877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a:t>
                </a:r>
              </a:p>
              <a:p>
                <a:pPr algn="ctr"/>
                <a:r>
                  <a:rPr lang="en-US" sz="1700" b="1" dirty="0" smtClean="0"/>
                  <a:t>+ RBV </a:t>
                </a:r>
                <a:endParaRPr lang="en-US" sz="1700" b="1" dirty="0"/>
              </a:p>
            </p:txBody>
          </p:sp>
          <p:sp>
            <p:nvSpPr>
              <p:cNvPr id="17" name="TextBox 16"/>
              <p:cNvSpPr txBox="1"/>
              <p:nvPr/>
            </p:nvSpPr>
            <p:spPr>
              <a:xfrm flipH="1">
                <a:off x="591550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40 mg </a:t>
                </a:r>
                <a:endParaRPr lang="en-US" sz="1700" b="1" dirty="0"/>
              </a:p>
            </p:txBody>
          </p:sp>
        </p:grpSp>
        <p:sp>
          <p:nvSpPr>
            <p:cNvPr id="13" name="TextBox 12"/>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
        <p:nvSpPr>
          <p:cNvPr id="2" name="TextBox 1"/>
          <p:cNvSpPr txBox="1"/>
          <p:nvPr/>
        </p:nvSpPr>
        <p:spPr>
          <a:xfrm>
            <a:off x="411163" y="6226562"/>
            <a:ext cx="2579552" cy="307777"/>
          </a:xfrm>
          <a:prstGeom prst="rect">
            <a:avLst/>
          </a:prstGeom>
          <a:noFill/>
        </p:spPr>
        <p:txBody>
          <a:bodyPr wrap="none" rtlCol="0">
            <a:spAutoFit/>
          </a:bodyPr>
          <a:lstStyle/>
          <a:p>
            <a:r>
              <a:rPr lang="en-US" sz="1400" dirty="0" smtClean="0"/>
              <a:t>*Excluding non-virologic failures.</a:t>
            </a:r>
            <a:endParaRPr lang="en-US" sz="1400" dirty="0"/>
          </a:p>
        </p:txBody>
      </p:sp>
    </p:spTree>
    <p:extLst>
      <p:ext uri="{BB962C8B-B14F-4D97-AF65-F5344CB8AC3E}">
        <p14:creationId xmlns:p14="http://schemas.microsoft.com/office/powerpoint/2010/main" val="3096665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(GT3)</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Reasons for SVR12 Non-Response</a:t>
            </a:r>
          </a:p>
        </p:txBody>
      </p:sp>
      <p:graphicFrame>
        <p:nvGraphicFramePr>
          <p:cNvPr id="6" name="Table 5"/>
          <p:cNvGraphicFramePr>
            <a:graphicFrameLocks noGrp="1"/>
          </p:cNvGraphicFramePr>
          <p:nvPr>
            <p:extLst>
              <p:ext uri="{D42A27DB-BD31-4B8C-83A1-F6EECF244321}">
                <p14:modId xmlns:p14="http://schemas.microsoft.com/office/powerpoint/2010/main" val="131035317"/>
              </p:ext>
            </p:extLst>
          </p:nvPr>
        </p:nvGraphicFramePr>
        <p:xfrm>
          <a:off x="274320" y="1152144"/>
          <a:ext cx="8686800" cy="4265868"/>
        </p:xfrm>
        <a:graphic>
          <a:graphicData uri="http://schemas.openxmlformats.org/drawingml/2006/table">
            <a:tbl>
              <a:tblPr firstRow="1" firstCol="1" bandRow="1">
                <a:tableStyleId>{68D230F3-CF80-4859-8CE7-A43EE81993B5}</a:tableStyleId>
              </a:tblPr>
              <a:tblGrid>
                <a:gridCol w="2103120"/>
                <a:gridCol w="1645920"/>
                <a:gridCol w="1645920"/>
                <a:gridCol w="1645920"/>
                <a:gridCol w="1645920"/>
              </a:tblGrid>
              <a:tr h="822960">
                <a:tc>
                  <a:txBody>
                    <a:bodyPr/>
                    <a:lstStyle/>
                    <a:p>
                      <a:pPr>
                        <a:lnSpc>
                          <a:spcPct val="115000"/>
                        </a:lnSpc>
                      </a:pPr>
                      <a:endParaRPr lang="en-US" sz="16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ABT-493 300 mg</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29)</a:t>
                      </a:r>
                      <a:endParaRPr lang="en-US" sz="16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ctr">
                        <a:lnSpc>
                          <a:spcPts val="1700"/>
                        </a:lnSpc>
                        <a:spcBef>
                          <a:spcPts val="0"/>
                        </a:spcBef>
                        <a:spcAft>
                          <a:spcPts val="0"/>
                        </a:spcAft>
                      </a:pPr>
                      <a:r>
                        <a:rPr lang="en-US" sz="1600" b="1" dirty="0" smtClean="0">
                          <a:solidFill>
                            <a:schemeClr val="bg1"/>
                          </a:solidFill>
                          <a:effectLst/>
                          <a:latin typeface="+mj-lt"/>
                        </a:rPr>
                        <a:t>+ ABT-530 120 mg + RBV (n = 31)</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ABT-493 200 mg </a:t>
                      </a:r>
                    </a:p>
                    <a:p>
                      <a:pPr marL="0" marR="0" algn="ctr">
                        <a:lnSpc>
                          <a:spcPts val="1700"/>
                        </a:lnSpc>
                        <a:spcBef>
                          <a:spcPts val="0"/>
                        </a:spcBef>
                        <a:spcAft>
                          <a:spcPts val="0"/>
                        </a:spcAft>
                      </a:pPr>
                      <a:r>
                        <a:rPr lang="en-US" sz="1600" b="1" dirty="0" smtClean="0">
                          <a:solidFill>
                            <a:schemeClr val="bg1"/>
                          </a:solidFill>
                          <a:effectLst/>
                          <a:latin typeface="+mj-lt"/>
                        </a:rPr>
                        <a:t>+ ABT-530 40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r>
              <a:tr h="335885">
                <a:tc>
                  <a:txBody>
                    <a:bodyPr/>
                    <a:lstStyle/>
                    <a:p>
                      <a:pPr marL="0" marR="0">
                        <a:lnSpc>
                          <a:spcPct val="115000"/>
                        </a:lnSpc>
                        <a:spcBef>
                          <a:spcPts val="0"/>
                        </a:spcBef>
                        <a:spcAft>
                          <a:spcPts val="0"/>
                        </a:spcAft>
                      </a:pPr>
                      <a:r>
                        <a:rPr lang="en-US" sz="1600" b="0" dirty="0" smtClean="0">
                          <a:effectLst/>
                          <a:latin typeface="+mj-lt"/>
                        </a:rPr>
                        <a:t>SVR12, n/N (%)</a:t>
                      </a:r>
                      <a:endParaRPr lang="en-US" sz="16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28/30 (93)</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28/30</a:t>
                      </a:r>
                      <a:r>
                        <a:rPr lang="en-US" sz="1600" baseline="0" dirty="0" smtClean="0">
                          <a:effectLst/>
                          <a:latin typeface="+mj-lt"/>
                          <a:ea typeface="Calibri"/>
                          <a:cs typeface="Times New Roman"/>
                        </a:rPr>
                        <a:t> (93)</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29/31 (94)</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25/30 (83)</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356899">
                <a:tc>
                  <a:txBody>
                    <a:bodyPr/>
                    <a:lstStyle/>
                    <a:p>
                      <a:pPr marL="0" marR="0">
                        <a:lnSpc>
                          <a:spcPct val="115000"/>
                        </a:lnSpc>
                        <a:spcBef>
                          <a:spcPts val="0"/>
                        </a:spcBef>
                        <a:spcAft>
                          <a:spcPts val="0"/>
                        </a:spcAft>
                      </a:pPr>
                      <a:r>
                        <a:rPr lang="en-US" sz="1600" b="0" dirty="0" smtClean="0">
                          <a:solidFill>
                            <a:schemeClr val="tx1"/>
                          </a:solidFill>
                          <a:effectLst/>
                          <a:latin typeface="+mj-lt"/>
                          <a:ea typeface="Calibri"/>
                          <a:cs typeface="Times New Roman"/>
                        </a:rPr>
                        <a:t>Non-SVR12, n</a:t>
                      </a:r>
                      <a:endParaRPr lang="en-US" sz="1600" b="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r>
              <a:tr h="335885">
                <a:tc>
                  <a:txBody>
                    <a:bodyPr/>
                    <a:lstStyle/>
                    <a:p>
                      <a:pPr marL="0" marR="0">
                        <a:lnSpc>
                          <a:spcPct val="115000"/>
                        </a:lnSpc>
                        <a:spcBef>
                          <a:spcPts val="0"/>
                        </a:spcBef>
                        <a:spcAft>
                          <a:spcPts val="0"/>
                        </a:spcAft>
                      </a:pPr>
                      <a:r>
                        <a:rPr lang="en-US" sz="1600" b="0" dirty="0" smtClean="0">
                          <a:solidFill>
                            <a:schemeClr val="tx1"/>
                          </a:solidFill>
                          <a:effectLst/>
                          <a:latin typeface="+mj-lt"/>
                          <a:ea typeface="Calibri"/>
                          <a:cs typeface="Times New Roman"/>
                        </a:rPr>
                        <a:t>Virologic failure, n </a:t>
                      </a:r>
                      <a:endParaRPr lang="en-US" sz="1600" b="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3</a:t>
                      </a:r>
                      <a:endParaRPr lang="en-US" sz="1600" dirty="0">
                        <a:effectLst/>
                        <a:latin typeface="+mj-lt"/>
                        <a:ea typeface="Calibri"/>
                        <a:cs typeface="Times New Roman"/>
                      </a:endParaRPr>
                    </a:p>
                  </a:txBody>
                  <a:tcPr marL="68580" marR="68580" marT="0" marB="0" anchor="ctr"/>
                </a:tc>
              </a:tr>
              <a:tr h="692785">
                <a:tc>
                  <a:txBody>
                    <a:bodyPr/>
                    <a:lstStyle/>
                    <a:p>
                      <a:pPr marL="225425"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On-treatment breakthrough</a:t>
                      </a:r>
                      <a:endParaRPr lang="en-US" sz="1600" b="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r>
              <a:tr h="335885">
                <a:tc>
                  <a:txBody>
                    <a:bodyPr/>
                    <a:lstStyle/>
                    <a:p>
                      <a:pPr marL="225425" marR="0" indent="0">
                        <a:lnSpc>
                          <a:spcPct val="115000"/>
                        </a:lnSpc>
                        <a:spcBef>
                          <a:spcPts val="0"/>
                        </a:spcBef>
                        <a:spcAft>
                          <a:spcPts val="0"/>
                        </a:spcAft>
                      </a:pPr>
                      <a:r>
                        <a:rPr lang="en-US" sz="1600" b="0" strike="noStrike" dirty="0" smtClean="0">
                          <a:solidFill>
                            <a:schemeClr val="tx1"/>
                          </a:solidFill>
                          <a:effectLst/>
                          <a:latin typeface="+mj-lt"/>
                          <a:ea typeface="Calibri"/>
                          <a:cs typeface="Times New Roman"/>
                        </a:rPr>
                        <a:t>Relapse</a:t>
                      </a:r>
                      <a:endParaRPr lang="en-US" sz="1600" b="0" strike="noStrike"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a:t>
                      </a:r>
                      <a:endParaRPr lang="en-US" sz="1600" dirty="0">
                        <a:effectLst/>
                        <a:latin typeface="+mj-lt"/>
                        <a:ea typeface="Calibri"/>
                        <a:cs typeface="Times New Roman"/>
                      </a:endParaRPr>
                    </a:p>
                  </a:txBody>
                  <a:tcPr marL="68580" marR="68580" marT="0" marB="0" anchor="ctr"/>
                </a:tc>
              </a:tr>
              <a:tr h="356899">
                <a:tc>
                  <a:txBody>
                    <a:bodyPr/>
                    <a:lstStyle/>
                    <a:p>
                      <a:pPr marL="4763" marR="0" indent="0">
                        <a:lnSpc>
                          <a:spcPct val="115000"/>
                        </a:lnSpc>
                        <a:spcBef>
                          <a:spcPts val="0"/>
                        </a:spcBef>
                        <a:spcAft>
                          <a:spcPts val="0"/>
                        </a:spcAft>
                      </a:pPr>
                      <a:r>
                        <a:rPr lang="en-US" sz="1600" b="0" strike="noStrike" dirty="0" smtClean="0">
                          <a:solidFill>
                            <a:schemeClr val="tx1"/>
                          </a:solidFill>
                          <a:effectLst/>
                          <a:latin typeface="+mj-lt"/>
                          <a:ea typeface="Calibri"/>
                          <a:cs typeface="Times New Roman"/>
                        </a:rPr>
                        <a:t>Non-virologic failure, n</a:t>
                      </a:r>
                      <a:endParaRPr lang="en-US" sz="1600" b="0" strike="noStrike"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r>
              <a:tr h="692785">
                <a:tc>
                  <a:txBody>
                    <a:bodyPr/>
                    <a:lstStyle/>
                    <a:p>
                      <a:pPr marL="241300" marR="0" indent="0">
                        <a:lnSpc>
                          <a:spcPct val="115000"/>
                        </a:lnSpc>
                        <a:spcBef>
                          <a:spcPts val="0"/>
                        </a:spcBef>
                        <a:spcAft>
                          <a:spcPts val="0"/>
                        </a:spcAft>
                      </a:pPr>
                      <a:r>
                        <a:rPr lang="en-US" sz="1600" b="0" baseline="0" dirty="0" smtClean="0">
                          <a:effectLst/>
                          <a:latin typeface="+mj-lt"/>
                        </a:rPr>
                        <a:t>Early study drug discontinuation</a:t>
                      </a:r>
                      <a:endParaRPr lang="en-US" sz="1600" b="0" baseline="0" dirty="0">
                        <a:effectLst/>
                        <a:latin typeface="+mj-lt"/>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tc>
              </a:tr>
              <a:tr h="335885">
                <a:tc>
                  <a:txBody>
                    <a:bodyPr/>
                    <a:lstStyle/>
                    <a:p>
                      <a:pPr marL="225425"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Missing SVR12 data</a:t>
                      </a:r>
                      <a:endParaRPr lang="en-US" sz="1600" b="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
        <p:nvSpPr>
          <p:cNvPr id="2" name="TextBox 1"/>
          <p:cNvSpPr txBox="1"/>
          <p:nvPr/>
        </p:nvSpPr>
        <p:spPr>
          <a:xfrm>
            <a:off x="411162" y="5761053"/>
            <a:ext cx="8321040" cy="430887"/>
          </a:xfrm>
          <a:prstGeom prst="rect">
            <a:avLst/>
          </a:prstGeom>
          <a:noFill/>
        </p:spPr>
        <p:txBody>
          <a:bodyPr wrap="square" rtlCol="0">
            <a:spAutoFit/>
          </a:bodyPr>
          <a:lstStyle/>
          <a:p>
            <a:pPr marL="0" lvl="1">
              <a:spcAft>
                <a:spcPts val="600"/>
              </a:spcAft>
            </a:pPr>
            <a:r>
              <a:rPr lang="en-US" sz="2200" dirty="0"/>
              <a:t>ABT-493 300 mg + ABT-530 120 mg prevented </a:t>
            </a:r>
            <a:r>
              <a:rPr lang="en-US" sz="2200" dirty="0" smtClean="0"/>
              <a:t>breakthroughs</a:t>
            </a:r>
            <a:endParaRPr lang="en-US" sz="2200" dirty="0"/>
          </a:p>
        </p:txBody>
      </p:sp>
    </p:spTree>
    <p:extLst>
      <p:ext uri="{BB962C8B-B14F-4D97-AF65-F5344CB8AC3E}">
        <p14:creationId xmlns:p14="http://schemas.microsoft.com/office/powerpoint/2010/main" val="2993204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(GT3)</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marL="0" marR="0" lvl="0" indent="0" algn="l" defTabSz="457200" rtl="0" eaLnBrk="1" fontAlgn="base" latinLnBrk="0" hangingPunct="1">
              <a:lnSpc>
                <a:spcPct val="90000"/>
              </a:lnSpc>
              <a:spcBef>
                <a:spcPct val="0"/>
              </a:spcBef>
              <a:spcAft>
                <a:spcPct val="0"/>
              </a:spcAft>
              <a:buClrTx/>
              <a:buSzTx/>
              <a:buFontTx/>
              <a:buNone/>
              <a:tabLst/>
              <a:defRPr/>
            </a:pPr>
            <a:r>
              <a:rPr lang="en-US" sz="2800" b="1" kern="0" dirty="0" smtClean="0">
                <a:solidFill>
                  <a:srgbClr val="071D49"/>
                </a:solidFill>
                <a:latin typeface="+mj-lt"/>
                <a:ea typeface="+mj-ea"/>
                <a:cs typeface="+mj-cs"/>
              </a:rPr>
              <a:t>S</a:t>
            </a:r>
            <a:r>
              <a:rPr kumimoji="0" lang="en-US" sz="2800" b="1" i="0" u="none" strike="noStrike" kern="0" cap="none" spc="0" normalizeH="0" baseline="0" noProof="0" dirty="0" smtClean="0">
                <a:ln>
                  <a:noFill/>
                </a:ln>
                <a:solidFill>
                  <a:srgbClr val="071D49"/>
                </a:solidFill>
                <a:effectLst/>
                <a:uLnTx/>
                <a:uFillTx/>
                <a:latin typeface="+mj-lt"/>
                <a:ea typeface="+mj-ea"/>
                <a:cs typeface="+mj-cs"/>
              </a:rPr>
              <a:t>VR12 Rates by </a:t>
            </a:r>
            <a:r>
              <a:rPr kumimoji="0" lang="en-US" sz="2800" b="1" i="0" u="none" strike="noStrike" kern="0" cap="none" spc="0" normalizeH="0" noProof="0" dirty="0" smtClean="0">
                <a:ln>
                  <a:noFill/>
                </a:ln>
                <a:solidFill>
                  <a:srgbClr val="071D49"/>
                </a:solidFill>
                <a:effectLst/>
                <a:uLnTx/>
                <a:uFillTx/>
                <a:latin typeface="+mj-lt"/>
                <a:ea typeface="+mj-ea"/>
                <a:cs typeface="+mj-cs"/>
              </a:rPr>
              <a:t>Treatment Experience</a:t>
            </a:r>
            <a:endParaRPr kumimoji="0" lang="en-US" sz="2800" b="1" i="0" u="none" strike="noStrike" kern="0" cap="none" spc="0" normalizeH="0" baseline="0" noProof="0" dirty="0" smtClean="0">
              <a:ln>
                <a:noFill/>
              </a:ln>
              <a:solidFill>
                <a:srgbClr val="071D49"/>
              </a:solidFill>
              <a:effectLst/>
              <a:uLnTx/>
              <a:uFillTx/>
              <a:latin typeface="+mj-lt"/>
              <a:ea typeface="+mj-ea"/>
              <a:cs typeface="+mj-cs"/>
            </a:endParaRPr>
          </a:p>
        </p:txBody>
      </p:sp>
      <p:graphicFrame>
        <p:nvGraphicFramePr>
          <p:cNvPr id="6" name="Table 5"/>
          <p:cNvGraphicFramePr>
            <a:graphicFrameLocks noGrp="1"/>
          </p:cNvGraphicFramePr>
          <p:nvPr>
            <p:extLst>
              <p:ext uri="{D42A27DB-BD31-4B8C-83A1-F6EECF244321}">
                <p14:modId xmlns:p14="http://schemas.microsoft.com/office/powerpoint/2010/main" val="3918045126"/>
              </p:ext>
            </p:extLst>
          </p:nvPr>
        </p:nvGraphicFramePr>
        <p:xfrm>
          <a:off x="274320" y="1152144"/>
          <a:ext cx="8686800" cy="2017776"/>
        </p:xfrm>
        <a:graphic>
          <a:graphicData uri="http://schemas.openxmlformats.org/drawingml/2006/table">
            <a:tbl>
              <a:tblPr firstRow="1" firstCol="1" bandRow="1">
                <a:tableStyleId>{68D230F3-CF80-4859-8CE7-A43EE81993B5}</a:tableStyleId>
              </a:tblPr>
              <a:tblGrid>
                <a:gridCol w="2103120"/>
                <a:gridCol w="1645920"/>
                <a:gridCol w="1645920"/>
                <a:gridCol w="1645920"/>
                <a:gridCol w="1645920"/>
              </a:tblGrid>
              <a:tr h="822960">
                <a:tc>
                  <a:txBody>
                    <a:bodyPr/>
                    <a:lstStyle/>
                    <a:p>
                      <a:pPr>
                        <a:lnSpc>
                          <a:spcPct val="115000"/>
                        </a:lnSpc>
                      </a:pPr>
                      <a:r>
                        <a:rPr lang="en-US" sz="1600" baseline="0" dirty="0" smtClean="0">
                          <a:solidFill>
                            <a:schemeClr val="tx1"/>
                          </a:solidFill>
                          <a:effectLst/>
                          <a:latin typeface="+mj-lt"/>
                          <a:cs typeface="Times New Roman"/>
                        </a:rPr>
                        <a:t>n/N (%)</a:t>
                      </a:r>
                      <a:endParaRPr lang="en-US" sz="16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ABT-493 300 mg</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29)</a:t>
                      </a:r>
                      <a:endParaRPr lang="en-US" sz="16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ctr">
                        <a:lnSpc>
                          <a:spcPts val="1700"/>
                        </a:lnSpc>
                        <a:spcBef>
                          <a:spcPts val="0"/>
                        </a:spcBef>
                        <a:spcAft>
                          <a:spcPts val="0"/>
                        </a:spcAft>
                      </a:pPr>
                      <a:r>
                        <a:rPr lang="en-US" sz="1600" b="1" dirty="0" smtClean="0">
                          <a:solidFill>
                            <a:schemeClr val="bg1"/>
                          </a:solidFill>
                          <a:effectLst/>
                          <a:latin typeface="+mj-lt"/>
                        </a:rPr>
                        <a:t>+ ABT-530 120 mg + RBV (n = 31)</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ABT-493 200 mg </a:t>
                      </a:r>
                    </a:p>
                    <a:p>
                      <a:pPr marL="0" marR="0" algn="ctr">
                        <a:lnSpc>
                          <a:spcPts val="1700"/>
                        </a:lnSpc>
                        <a:spcBef>
                          <a:spcPts val="0"/>
                        </a:spcBef>
                        <a:spcAft>
                          <a:spcPts val="0"/>
                        </a:spcAft>
                      </a:pPr>
                      <a:r>
                        <a:rPr lang="en-US" sz="1600" b="1" dirty="0" smtClean="0">
                          <a:solidFill>
                            <a:schemeClr val="bg1"/>
                          </a:solidFill>
                          <a:effectLst/>
                          <a:latin typeface="+mj-lt"/>
                        </a:rPr>
                        <a:t>+ ABT-530 40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r>
              <a:tr h="597408">
                <a:tc>
                  <a:txBody>
                    <a:bodyPr/>
                    <a:lstStyle/>
                    <a:p>
                      <a:pPr marL="0" marR="0">
                        <a:lnSpc>
                          <a:spcPct val="115000"/>
                        </a:lnSpc>
                        <a:spcBef>
                          <a:spcPts val="0"/>
                        </a:spcBef>
                        <a:spcAft>
                          <a:spcPts val="0"/>
                        </a:spcAft>
                      </a:pPr>
                      <a:r>
                        <a:rPr lang="en-US" sz="1600" b="0" dirty="0" smtClean="0">
                          <a:solidFill>
                            <a:schemeClr val="tx1"/>
                          </a:solidFill>
                          <a:effectLst/>
                          <a:latin typeface="+mj-lt"/>
                          <a:ea typeface="Calibri"/>
                          <a:cs typeface="Times New Roman"/>
                        </a:rPr>
                        <a:t>Treatment naïve</a:t>
                      </a:r>
                      <a:endParaRPr lang="en-US" sz="16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26/27 (96)</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27/27 (100)</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26/28 (93)</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27/28 (96)</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597408">
                <a:tc>
                  <a:txBody>
                    <a:bodyPr/>
                    <a:lstStyle/>
                    <a:p>
                      <a:pPr marL="0" marR="0">
                        <a:lnSpc>
                          <a:spcPct val="115000"/>
                        </a:lnSpc>
                        <a:spcBef>
                          <a:spcPts val="0"/>
                        </a:spcBef>
                        <a:spcAft>
                          <a:spcPts val="0"/>
                        </a:spcAft>
                      </a:pPr>
                      <a:r>
                        <a:rPr lang="en-US" sz="1600" b="0" dirty="0" smtClean="0">
                          <a:solidFill>
                            <a:schemeClr val="tx1"/>
                          </a:solidFill>
                          <a:effectLst/>
                          <a:latin typeface="+mj-lt"/>
                          <a:ea typeface="Calibri"/>
                          <a:cs typeface="Times New Roman"/>
                        </a:rPr>
                        <a:t>PegIFN/RBV-experienced</a:t>
                      </a:r>
                      <a:endParaRPr lang="en-US" sz="1600" b="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2/3 (67)</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1/3 (33)</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3/3 (100)</a:t>
                      </a:r>
                      <a:endParaRPr lang="en-US" sz="1600" baseline="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1/2 (50)</a:t>
                      </a:r>
                      <a:endParaRPr lang="en-US" sz="16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5086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42645"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71D49"/>
                </a:solidFill>
              </a:rPr>
              <a:t>Amino Acid Variant Analysis by Population Sequencing</a:t>
            </a:r>
          </a:p>
        </p:txBody>
      </p:sp>
      <p:sp>
        <p:nvSpPr>
          <p:cNvPr id="7" name="TextBox 6"/>
          <p:cNvSpPr txBox="1"/>
          <p:nvPr/>
        </p:nvSpPr>
        <p:spPr>
          <a:xfrm>
            <a:off x="411480" y="1097280"/>
            <a:ext cx="8352840" cy="1846659"/>
          </a:xfrm>
          <a:prstGeom prst="rect">
            <a:avLst/>
          </a:prstGeom>
          <a:noFill/>
        </p:spPr>
        <p:txBody>
          <a:bodyPr wrap="square" rtlCol="0">
            <a:spAutoFit/>
          </a:bodyPr>
          <a:lstStyle/>
          <a:p>
            <a:pPr>
              <a:spcAft>
                <a:spcPts val="600"/>
              </a:spcAft>
            </a:pPr>
            <a:r>
              <a:rPr lang="en-US" sz="2200" dirty="0" smtClean="0"/>
              <a:t>Only one virologic failure (relapse) occurred in patients receiving            ABT-493 300 mg + ABT-530 120 mg</a:t>
            </a:r>
          </a:p>
          <a:p>
            <a:pPr marL="463550" indent="-344488">
              <a:spcAft>
                <a:spcPts val="600"/>
              </a:spcAft>
              <a:buFont typeface="Arial" panose="020B0604020202020204" pitchFamily="34" charset="0"/>
              <a:buChar char="•"/>
            </a:pPr>
            <a:r>
              <a:rPr lang="en-US" sz="2000" dirty="0" smtClean="0"/>
              <a:t>At baseline, no NS3 variants and one NS5A (A30K) variant were identified</a:t>
            </a:r>
          </a:p>
          <a:p>
            <a:pPr marL="463550" indent="-344488">
              <a:spcAft>
                <a:spcPts val="600"/>
              </a:spcAft>
              <a:buFont typeface="Arial" panose="020B0604020202020204" pitchFamily="34" charset="0"/>
              <a:buChar char="•"/>
            </a:pPr>
            <a:r>
              <a:rPr lang="en-US" sz="2000" dirty="0" smtClean="0"/>
              <a:t>At relapse, a double NS3 variant (Y56H </a:t>
            </a:r>
            <a:r>
              <a:rPr lang="en-US" sz="2000" dirty="0"/>
              <a:t>+ </a:t>
            </a:r>
            <a:r>
              <a:rPr lang="en-US" sz="2000" dirty="0" smtClean="0"/>
              <a:t>Q168R) and a double NS5A variant </a:t>
            </a:r>
            <a:r>
              <a:rPr lang="en-US" sz="2000" dirty="0"/>
              <a:t>(A30K + Y93H) were </a:t>
            </a:r>
            <a:r>
              <a:rPr lang="en-US" sz="2000" dirty="0" smtClean="0"/>
              <a:t>identified</a:t>
            </a:r>
          </a:p>
        </p:txBody>
      </p:sp>
    </p:spTree>
    <p:extLst>
      <p:ext uri="{BB962C8B-B14F-4D97-AF65-F5344CB8AC3E}">
        <p14:creationId xmlns:p14="http://schemas.microsoft.com/office/powerpoint/2010/main" val="1404534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42645"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71D49"/>
                </a:solidFill>
              </a:rPr>
              <a:t>Amino Acid Variant </a:t>
            </a:r>
            <a:r>
              <a:rPr lang="en-US" sz="2800" b="1" kern="0" dirty="0">
                <a:solidFill>
                  <a:srgbClr val="071D49"/>
                </a:solidFill>
              </a:rPr>
              <a:t>Analysis by Population </a:t>
            </a:r>
            <a:r>
              <a:rPr lang="en-US" sz="2800" b="1" kern="0" dirty="0" smtClean="0">
                <a:solidFill>
                  <a:srgbClr val="071D49"/>
                </a:solidFill>
              </a:rPr>
              <a:t>Sequencing</a:t>
            </a:r>
            <a:endParaRPr lang="en-US" sz="2800" b="1" kern="0" dirty="0">
              <a:solidFill>
                <a:srgbClr val="071D49"/>
              </a:solidFill>
            </a:endParaRPr>
          </a:p>
        </p:txBody>
      </p:sp>
      <p:sp>
        <p:nvSpPr>
          <p:cNvPr id="10" name="Rectangle 9"/>
          <p:cNvSpPr/>
          <p:nvPr/>
        </p:nvSpPr>
        <p:spPr>
          <a:xfrm>
            <a:off x="328036" y="5926414"/>
            <a:ext cx="8321040" cy="592470"/>
          </a:xfrm>
          <a:prstGeom prst="rect">
            <a:avLst/>
          </a:prstGeom>
        </p:spPr>
        <p:txBody>
          <a:bodyPr anchor="ctr">
            <a:spAutoFit/>
          </a:bodyPr>
          <a:lstStyle/>
          <a:p>
            <a:pPr marL="109537" lvl="3" eaLnBrk="1" hangingPunct="1">
              <a:lnSpc>
                <a:spcPts val="1300"/>
              </a:lnSpc>
            </a:pPr>
            <a:r>
              <a:rPr lang="en-US" altLang="en-US" sz="1400" dirty="0" smtClean="0"/>
              <a:t>Variant positions</a:t>
            </a:r>
          </a:p>
          <a:p>
            <a:pPr marL="463550" lvl="3" indent="-354013" eaLnBrk="1" hangingPunct="1">
              <a:lnSpc>
                <a:spcPts val="1300"/>
              </a:lnSpc>
              <a:buFont typeface="Arial" panose="020B0604020202020204" pitchFamily="34" charset="0"/>
              <a:buChar char="•"/>
            </a:pPr>
            <a:r>
              <a:rPr lang="en-US" altLang="en-US" sz="1400" dirty="0" smtClean="0"/>
              <a:t>NS3</a:t>
            </a:r>
            <a:r>
              <a:rPr lang="en-US" altLang="en-US" sz="1400" dirty="0"/>
              <a:t>: </a:t>
            </a:r>
            <a:r>
              <a:rPr lang="en-US" altLang="en-US" sz="1400" dirty="0" smtClean="0"/>
              <a:t>56</a:t>
            </a:r>
            <a:r>
              <a:rPr lang="en-US" altLang="en-US" sz="1400" dirty="0"/>
              <a:t>, 80, </a:t>
            </a:r>
            <a:r>
              <a:rPr lang="en-US" altLang="en-US" sz="1400" dirty="0" smtClean="0"/>
              <a:t>155</a:t>
            </a:r>
            <a:r>
              <a:rPr lang="en-US" altLang="en-US" sz="1400" dirty="0"/>
              <a:t>, 156, </a:t>
            </a:r>
            <a:r>
              <a:rPr lang="en-US" altLang="en-US" sz="1400" dirty="0" smtClean="0"/>
              <a:t>166, and 168 </a:t>
            </a:r>
            <a:endParaRPr lang="en-US" altLang="en-US" sz="1400" dirty="0"/>
          </a:p>
          <a:p>
            <a:pPr marL="463550" lvl="3" indent="-354013" eaLnBrk="1" hangingPunct="1">
              <a:lnSpc>
                <a:spcPts val="1300"/>
              </a:lnSpc>
              <a:buFont typeface="Arial" panose="020B0604020202020204" pitchFamily="34" charset="0"/>
              <a:buChar char="•"/>
            </a:pPr>
            <a:r>
              <a:rPr lang="en-US" altLang="en-US" sz="1400" dirty="0"/>
              <a:t>NS5A: </a:t>
            </a:r>
            <a:r>
              <a:rPr lang="en-US" altLang="en-US" sz="1400" dirty="0" smtClean="0"/>
              <a:t>24, 28</a:t>
            </a:r>
            <a:r>
              <a:rPr lang="en-US" altLang="en-US" sz="1400" dirty="0"/>
              <a:t>, 29, 30, 31, 32, 58, 92, and 93 </a:t>
            </a:r>
          </a:p>
        </p:txBody>
      </p:sp>
      <p:sp>
        <p:nvSpPr>
          <p:cNvPr id="11" name="TextBox 10"/>
          <p:cNvSpPr txBox="1"/>
          <p:nvPr/>
        </p:nvSpPr>
        <p:spPr>
          <a:xfrm>
            <a:off x="1796080" y="3026800"/>
            <a:ext cx="5614807" cy="369332"/>
          </a:xfrm>
          <a:prstGeom prst="rect">
            <a:avLst/>
          </a:prstGeom>
          <a:noFill/>
        </p:spPr>
        <p:txBody>
          <a:bodyPr wrap="none" rtlCol="0">
            <a:spAutoFit/>
          </a:bodyPr>
          <a:lstStyle/>
          <a:p>
            <a:r>
              <a:rPr lang="en-US" dirty="0"/>
              <a:t>Prevalence of Baseline Variants</a:t>
            </a:r>
            <a:r>
              <a:rPr lang="en-US" baseline="30000" dirty="0"/>
              <a:t>a</a:t>
            </a:r>
            <a:r>
              <a:rPr lang="en-US" dirty="0"/>
              <a:t> </a:t>
            </a:r>
            <a:r>
              <a:rPr lang="en-US" dirty="0" smtClean="0"/>
              <a:t>for Each Treatment Arm</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572759289"/>
              </p:ext>
            </p:extLst>
          </p:nvPr>
        </p:nvGraphicFramePr>
        <p:xfrm>
          <a:off x="274320" y="3402153"/>
          <a:ext cx="8686800" cy="2323294"/>
        </p:xfrm>
        <a:graphic>
          <a:graphicData uri="http://schemas.openxmlformats.org/drawingml/2006/table">
            <a:tbl>
              <a:tblPr firstRow="1" firstCol="1" bandRow="1">
                <a:tableStyleId>{68D230F3-CF80-4859-8CE7-A43EE81993B5}</a:tableStyleId>
              </a:tblPr>
              <a:tblGrid>
                <a:gridCol w="2103120"/>
                <a:gridCol w="1645920"/>
                <a:gridCol w="1645920"/>
                <a:gridCol w="1645920"/>
                <a:gridCol w="1645920"/>
              </a:tblGrid>
              <a:tr h="822960">
                <a:tc>
                  <a:txBody>
                    <a:bodyPr/>
                    <a:lstStyle/>
                    <a:p>
                      <a:pPr>
                        <a:lnSpc>
                          <a:spcPct val="100000"/>
                        </a:lnSpc>
                      </a:pPr>
                      <a:endParaRPr lang="en-US" sz="15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   ABT-493 300 mg</a:t>
                      </a:r>
                    </a:p>
                    <a:p>
                      <a:pPr marL="0" marR="0" algn="r">
                        <a:lnSpc>
                          <a:spcPts val="1700"/>
                        </a:lnSpc>
                        <a:spcBef>
                          <a:spcPts val="0"/>
                        </a:spcBef>
                        <a:spcAft>
                          <a:spcPts val="0"/>
                        </a:spcAft>
                      </a:pPr>
                      <a:r>
                        <a:rPr lang="en-US" sz="1500" b="1" dirty="0" smtClean="0">
                          <a:solidFill>
                            <a:schemeClr val="bg1"/>
                          </a:solidFill>
                          <a:effectLst/>
                          <a:latin typeface="+mj-lt"/>
                        </a:rPr>
                        <a:t>+ ABT-530 120 mg</a:t>
                      </a:r>
                    </a:p>
                    <a:p>
                      <a:pPr marL="0" marR="0" algn="ctr">
                        <a:lnSpc>
                          <a:spcPts val="1700"/>
                        </a:lnSpc>
                        <a:spcBef>
                          <a:spcPts val="0"/>
                        </a:spcBef>
                        <a:spcAft>
                          <a:spcPts val="0"/>
                        </a:spcAft>
                      </a:pPr>
                      <a:r>
                        <a:rPr lang="en-US" sz="1500" b="1" dirty="0" smtClean="0">
                          <a:solidFill>
                            <a:schemeClr val="bg1"/>
                          </a:solidFill>
                          <a:effectLst/>
                          <a:latin typeface="+mj-lt"/>
                        </a:rPr>
                        <a:t>(n = 30)</a:t>
                      </a:r>
                      <a:endParaRPr lang="en-US" sz="15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ABT-493 200 mg </a:t>
                      </a:r>
                    </a:p>
                    <a:p>
                      <a:pPr marL="0" marR="0" algn="r">
                        <a:lnSpc>
                          <a:spcPts val="1700"/>
                        </a:lnSpc>
                        <a:spcBef>
                          <a:spcPts val="0"/>
                        </a:spcBef>
                        <a:spcAft>
                          <a:spcPts val="0"/>
                        </a:spcAft>
                      </a:pPr>
                      <a:r>
                        <a:rPr lang="en-US" sz="1500" b="1" dirty="0" smtClean="0">
                          <a:solidFill>
                            <a:schemeClr val="bg1"/>
                          </a:solidFill>
                          <a:effectLst/>
                          <a:latin typeface="+mj-lt"/>
                        </a:rPr>
                        <a:t>+ ABT-530 120 mg</a:t>
                      </a:r>
                    </a:p>
                    <a:p>
                      <a:pPr marL="0" marR="0" algn="ctr">
                        <a:lnSpc>
                          <a:spcPts val="1700"/>
                        </a:lnSpc>
                        <a:spcBef>
                          <a:spcPts val="0"/>
                        </a:spcBef>
                        <a:spcAft>
                          <a:spcPts val="0"/>
                        </a:spcAft>
                      </a:pPr>
                      <a:r>
                        <a:rPr lang="en-US" sz="1500" b="1" dirty="0" smtClean="0">
                          <a:solidFill>
                            <a:schemeClr val="bg1"/>
                          </a:solidFill>
                          <a:effectLst/>
                          <a:latin typeface="+mj-lt"/>
                        </a:rPr>
                        <a:t>(n = 29)</a:t>
                      </a:r>
                      <a:endParaRPr lang="en-US" sz="15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ABT-493 200 mg </a:t>
                      </a:r>
                    </a:p>
                    <a:p>
                      <a:pPr marL="0" marR="0" algn="r">
                        <a:lnSpc>
                          <a:spcPts val="1700"/>
                        </a:lnSpc>
                        <a:spcBef>
                          <a:spcPts val="0"/>
                        </a:spcBef>
                        <a:spcAft>
                          <a:spcPts val="0"/>
                        </a:spcAft>
                      </a:pPr>
                      <a:r>
                        <a:rPr lang="en-US" sz="1500" b="1" dirty="0" smtClean="0">
                          <a:solidFill>
                            <a:schemeClr val="bg1"/>
                          </a:solidFill>
                          <a:effectLst/>
                          <a:latin typeface="+mj-lt"/>
                        </a:rPr>
                        <a:t>+ ABT-530 120 mg</a:t>
                      </a:r>
                    </a:p>
                    <a:p>
                      <a:pPr marL="0" marR="0" algn="ctr">
                        <a:lnSpc>
                          <a:spcPts val="1700"/>
                        </a:lnSpc>
                        <a:spcBef>
                          <a:spcPts val="0"/>
                        </a:spcBef>
                        <a:spcAft>
                          <a:spcPts val="0"/>
                        </a:spcAft>
                      </a:pPr>
                      <a:r>
                        <a:rPr lang="en-US" sz="1500" b="1" dirty="0" smtClean="0">
                          <a:solidFill>
                            <a:schemeClr val="bg1"/>
                          </a:solidFill>
                          <a:effectLst/>
                          <a:latin typeface="+mj-lt"/>
                        </a:rPr>
                        <a:t> + RBV (n = 31)</a:t>
                      </a:r>
                      <a:endParaRPr lang="en-US" sz="15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   ABT-493 200 mg </a:t>
                      </a:r>
                    </a:p>
                    <a:p>
                      <a:pPr marL="0" marR="0" algn="ctr">
                        <a:lnSpc>
                          <a:spcPts val="1700"/>
                        </a:lnSpc>
                        <a:spcBef>
                          <a:spcPts val="0"/>
                        </a:spcBef>
                        <a:spcAft>
                          <a:spcPts val="0"/>
                        </a:spcAft>
                      </a:pPr>
                      <a:r>
                        <a:rPr lang="en-US" sz="1500" b="1" dirty="0" smtClean="0">
                          <a:solidFill>
                            <a:schemeClr val="bg1"/>
                          </a:solidFill>
                          <a:effectLst/>
                          <a:latin typeface="+mj-lt"/>
                        </a:rPr>
                        <a:t>+ ABT-530 40 mg</a:t>
                      </a:r>
                    </a:p>
                    <a:p>
                      <a:pPr marL="0" marR="0" algn="ctr">
                        <a:lnSpc>
                          <a:spcPts val="1700"/>
                        </a:lnSpc>
                        <a:spcBef>
                          <a:spcPts val="0"/>
                        </a:spcBef>
                        <a:spcAft>
                          <a:spcPts val="0"/>
                        </a:spcAft>
                      </a:pPr>
                      <a:r>
                        <a:rPr lang="en-US" sz="1500" b="1" dirty="0" smtClean="0">
                          <a:solidFill>
                            <a:schemeClr val="bg1"/>
                          </a:solidFill>
                          <a:effectLst/>
                          <a:latin typeface="+mj-lt"/>
                        </a:rPr>
                        <a:t>(n = 30)</a:t>
                      </a:r>
                      <a:endParaRPr lang="en-US" sz="15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r>
              <a:tr h="309716">
                <a:tc>
                  <a:txBody>
                    <a:bodyPr/>
                    <a:lstStyle/>
                    <a:p>
                      <a:pPr marL="0" marR="0">
                        <a:lnSpc>
                          <a:spcPct val="115000"/>
                        </a:lnSpc>
                        <a:spcBef>
                          <a:spcPts val="0"/>
                        </a:spcBef>
                        <a:spcAft>
                          <a:spcPts val="0"/>
                        </a:spcAft>
                      </a:pPr>
                      <a:r>
                        <a:rPr lang="en-US" sz="1600" b="0" baseline="0" dirty="0" smtClean="0">
                          <a:solidFill>
                            <a:schemeClr val="tx1"/>
                          </a:solidFill>
                          <a:effectLst/>
                          <a:latin typeface="+mj-lt"/>
                          <a:ea typeface="Calibri"/>
                          <a:cs typeface="Times New Roman"/>
                        </a:rPr>
                        <a:t>NS3 only, n</a:t>
                      </a:r>
                      <a:endParaRPr lang="en-US" sz="1600" b="0" baseline="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5</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3</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6</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3</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309716">
                <a:tc>
                  <a:txBody>
                    <a:bodyPr/>
                    <a:lstStyle/>
                    <a:p>
                      <a:pPr marL="0" marR="0">
                        <a:lnSpc>
                          <a:spcPct val="115000"/>
                        </a:lnSpc>
                        <a:spcBef>
                          <a:spcPts val="0"/>
                        </a:spcBef>
                        <a:spcAft>
                          <a:spcPts val="0"/>
                        </a:spcAft>
                      </a:pPr>
                      <a:r>
                        <a:rPr lang="en-US" sz="1600" b="0" baseline="0" dirty="0" smtClean="0">
                          <a:solidFill>
                            <a:schemeClr val="tx1"/>
                          </a:solidFill>
                          <a:effectLst/>
                          <a:latin typeface="+mj-lt"/>
                          <a:ea typeface="Calibri"/>
                          <a:cs typeface="Times New Roman"/>
                        </a:rPr>
                        <a:t>NS5A only, n</a:t>
                      </a:r>
                      <a:endParaRPr lang="en-US" sz="1600" b="0" baseline="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5</a:t>
                      </a:r>
                      <a:endParaRPr lang="en-US" sz="16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8</a:t>
                      </a:r>
                      <a:endParaRPr lang="en-US" sz="16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2</a:t>
                      </a:r>
                      <a:endParaRPr lang="en-US" sz="16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3</a:t>
                      </a:r>
                      <a:endParaRPr lang="en-US" sz="1600" baseline="0" dirty="0">
                        <a:effectLst/>
                        <a:latin typeface="+mj-lt"/>
                        <a:ea typeface="Calibri"/>
                        <a:cs typeface="Times New Roman"/>
                      </a:endParaRPr>
                    </a:p>
                  </a:txBody>
                  <a:tcPr marL="68580" marR="68580" marT="0" marB="0" anchor="ctr"/>
                </a:tc>
              </a:tr>
              <a:tr h="309716">
                <a:tc>
                  <a:txBody>
                    <a:bodyPr/>
                    <a:lstStyle/>
                    <a:p>
                      <a:pPr marL="0" marR="0" indent="0">
                        <a:lnSpc>
                          <a:spcPct val="115000"/>
                        </a:lnSpc>
                        <a:spcBef>
                          <a:spcPts val="0"/>
                        </a:spcBef>
                        <a:spcAft>
                          <a:spcPts val="0"/>
                        </a:spcAft>
                      </a:pPr>
                      <a:r>
                        <a:rPr lang="en-US" sz="1600" b="0" spc="-30" baseline="0" dirty="0" smtClean="0">
                          <a:solidFill>
                            <a:schemeClr val="tx1"/>
                          </a:solidFill>
                          <a:effectLst/>
                          <a:latin typeface="+mj-lt"/>
                        </a:rPr>
                        <a:t>NS3 &amp; NS5A, n</a:t>
                      </a:r>
                      <a:endParaRPr lang="en-US" sz="1600" b="0" spc="-30" baseline="0" dirty="0">
                        <a:solidFill>
                          <a:schemeClr val="tx1"/>
                        </a:solidFill>
                        <a:effectLst/>
                        <a:latin typeface="+mj-lt"/>
                      </a:endParaRPr>
                    </a:p>
                  </a:txBody>
                  <a:tcPr marT="0" marB="0" anchor="ctr"/>
                </a:tc>
                <a:tc>
                  <a:txBody>
                    <a:bodyPr/>
                    <a:lstStyle/>
                    <a:p>
                      <a:pPr marL="0" marR="0" algn="ctr">
                        <a:lnSpc>
                          <a:spcPct val="115000"/>
                        </a:lnSpc>
                        <a:spcBef>
                          <a:spcPts val="0"/>
                        </a:spcBef>
                        <a:spcAft>
                          <a:spcPts val="0"/>
                        </a:spcAft>
                        <a:tabLst>
                          <a:tab pos="1428750" algn="l"/>
                        </a:tabLst>
                      </a:pPr>
                      <a:r>
                        <a:rPr lang="en-US" sz="1600" baseline="0" dirty="0" smtClean="0">
                          <a:solidFill>
                            <a:schemeClr val="tx1"/>
                          </a:solidFill>
                          <a:effectLst/>
                          <a:latin typeface="+mj-lt"/>
                          <a:ea typeface="Calibri"/>
                          <a:cs typeface="Times New Roman"/>
                        </a:rPr>
                        <a:t>0</a:t>
                      </a:r>
                      <a:endParaRPr lang="en-US" sz="1600" baseline="0" dirty="0">
                        <a:solidFill>
                          <a:schemeClr val="tx1"/>
                        </a:solidFill>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1</a:t>
                      </a:r>
                      <a:endParaRPr lang="en-US" sz="16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3</a:t>
                      </a:r>
                      <a:endParaRPr lang="en-US" sz="16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1</a:t>
                      </a:r>
                      <a:endParaRPr lang="en-US" sz="1600" baseline="0" dirty="0">
                        <a:effectLst/>
                        <a:latin typeface="+mj-lt"/>
                        <a:ea typeface="Calibri"/>
                        <a:cs typeface="Times New Roman"/>
                      </a:endParaRPr>
                    </a:p>
                  </a:txBody>
                  <a:tcPr marL="68580" marR="68580" marT="0" marB="0" anchor="ctr"/>
                </a:tc>
              </a:tr>
              <a:tr h="309716">
                <a:tc>
                  <a:txBody>
                    <a:bodyPr/>
                    <a:lstStyle/>
                    <a:p>
                      <a:pPr marL="0" marR="0" indent="0">
                        <a:lnSpc>
                          <a:spcPct val="115000"/>
                        </a:lnSpc>
                        <a:spcBef>
                          <a:spcPts val="0"/>
                        </a:spcBef>
                        <a:spcAft>
                          <a:spcPts val="0"/>
                        </a:spcAft>
                      </a:pPr>
                      <a:r>
                        <a:rPr lang="en-US" sz="1600" b="0" baseline="0" dirty="0" smtClean="0">
                          <a:solidFill>
                            <a:schemeClr val="tx1"/>
                          </a:solidFill>
                          <a:effectLst/>
                          <a:latin typeface="+mj-lt"/>
                          <a:ea typeface="Calibri"/>
                          <a:cs typeface="Times New Roman"/>
                        </a:rPr>
                        <a:t>Total, n (%)</a:t>
                      </a:r>
                      <a:endParaRPr lang="en-US" sz="1600" b="0" baseline="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10 (33%)</a:t>
                      </a:r>
                      <a:endParaRPr lang="en-US" sz="1600" baseline="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12 (41%)</a:t>
                      </a:r>
                      <a:endParaRPr lang="en-US" sz="1600" baseline="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11 (35%)</a:t>
                      </a:r>
                      <a:endParaRPr lang="en-US" sz="1600" baseline="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7 (23%)</a:t>
                      </a:r>
                      <a:endParaRPr lang="en-US" sz="1600" baseline="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r h="261470">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baseline="30000" dirty="0" smtClean="0"/>
                        <a:t>a</a:t>
                      </a:r>
                      <a:r>
                        <a:rPr lang="en-US" sz="1300" b="0" dirty="0" smtClean="0"/>
                        <a:t>Variants included are based on </a:t>
                      </a:r>
                      <a:r>
                        <a:rPr lang="en-US" altLang="en-US" sz="1300" b="0" dirty="0" smtClean="0"/>
                        <a:t>resistance-associated positions; they </a:t>
                      </a:r>
                      <a:r>
                        <a:rPr lang="en-US" sz="1300" b="0" dirty="0" smtClean="0"/>
                        <a:t>may not confer resistance to ABT-493 or ABT-530. </a:t>
                      </a:r>
                    </a:p>
                  </a:txBody>
                  <a:tcPr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
        <p:nvSpPr>
          <p:cNvPr id="8" name="TextBox 7"/>
          <p:cNvSpPr txBox="1"/>
          <p:nvPr/>
        </p:nvSpPr>
        <p:spPr>
          <a:xfrm>
            <a:off x="411480" y="1097280"/>
            <a:ext cx="8352840" cy="1846659"/>
          </a:xfrm>
          <a:prstGeom prst="rect">
            <a:avLst/>
          </a:prstGeom>
          <a:noFill/>
        </p:spPr>
        <p:txBody>
          <a:bodyPr wrap="square" rtlCol="0">
            <a:spAutoFit/>
          </a:bodyPr>
          <a:lstStyle/>
          <a:p>
            <a:pPr>
              <a:spcAft>
                <a:spcPts val="600"/>
              </a:spcAft>
            </a:pPr>
            <a:r>
              <a:rPr lang="en-US" sz="2200" dirty="0" smtClean="0"/>
              <a:t>Only one virologic failure (relapse) occurred in patients receiving            ABT-493 300 mg + ABT-530 120 mg</a:t>
            </a:r>
          </a:p>
          <a:p>
            <a:pPr marL="463550" indent="-344488">
              <a:spcAft>
                <a:spcPts val="600"/>
              </a:spcAft>
              <a:buFont typeface="Arial" panose="020B0604020202020204" pitchFamily="34" charset="0"/>
              <a:buChar char="•"/>
            </a:pPr>
            <a:r>
              <a:rPr lang="en-US" sz="2000" dirty="0" smtClean="0"/>
              <a:t>At baseline, no NS3 variants and one NS5A (A30K) variant were identified</a:t>
            </a:r>
          </a:p>
          <a:p>
            <a:pPr marL="463550" indent="-344488">
              <a:spcAft>
                <a:spcPts val="600"/>
              </a:spcAft>
              <a:buFont typeface="Arial" panose="020B0604020202020204" pitchFamily="34" charset="0"/>
              <a:buChar char="•"/>
            </a:pPr>
            <a:r>
              <a:rPr lang="en-US" sz="2000" dirty="0" smtClean="0"/>
              <a:t>At relapse, a double NS3 variant (Y56H </a:t>
            </a:r>
            <a:r>
              <a:rPr lang="en-US" sz="2000" dirty="0"/>
              <a:t>+ </a:t>
            </a:r>
            <a:r>
              <a:rPr lang="en-US" sz="2000" dirty="0" smtClean="0"/>
              <a:t>Q168R) and a double NS5A variant </a:t>
            </a:r>
            <a:r>
              <a:rPr lang="en-US" sz="2000" dirty="0"/>
              <a:t>(A30K + Y93H) were </a:t>
            </a:r>
            <a:r>
              <a:rPr lang="en-US" sz="2000" dirty="0" smtClean="0"/>
              <a:t>identified</a:t>
            </a:r>
          </a:p>
        </p:txBody>
      </p:sp>
    </p:spTree>
    <p:extLst>
      <p:ext uri="{BB962C8B-B14F-4D97-AF65-F5344CB8AC3E}">
        <p14:creationId xmlns:p14="http://schemas.microsoft.com/office/powerpoint/2010/main" val="2642882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smtClean="0"/>
              <a:t>SURVEYOR-II Part 1 (GT3): Summary of Adverse Events</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127100616"/>
              </p:ext>
            </p:extLst>
          </p:nvPr>
        </p:nvGraphicFramePr>
        <p:xfrm>
          <a:off x="274320" y="1152144"/>
          <a:ext cx="8686800" cy="5182750"/>
        </p:xfrm>
        <a:graphic>
          <a:graphicData uri="http://schemas.openxmlformats.org/drawingml/2006/table">
            <a:tbl>
              <a:tblPr firstRow="1" firstCol="1" bandRow="1">
                <a:tableStyleId>{68D230F3-CF80-4859-8CE7-A43EE81993B5}</a:tableStyleId>
              </a:tblPr>
              <a:tblGrid>
                <a:gridCol w="2103120"/>
                <a:gridCol w="1645920"/>
                <a:gridCol w="1645920"/>
                <a:gridCol w="1645920"/>
                <a:gridCol w="1645920"/>
              </a:tblGrid>
              <a:tr h="822960">
                <a:tc>
                  <a:txBody>
                    <a:bodyPr/>
                    <a:lstStyle/>
                    <a:p>
                      <a:pPr>
                        <a:lnSpc>
                          <a:spcPct val="100000"/>
                        </a:lnSpc>
                      </a:pPr>
                      <a:r>
                        <a:rPr lang="en-US" sz="1600" dirty="0" smtClean="0">
                          <a:solidFill>
                            <a:schemeClr val="tx1"/>
                          </a:solidFill>
                          <a:effectLst/>
                          <a:latin typeface="+mj-lt"/>
                          <a:cs typeface="Times New Roman"/>
                        </a:rPr>
                        <a:t>Event,</a:t>
                      </a:r>
                      <a:r>
                        <a:rPr lang="en-US" sz="1600" baseline="0" dirty="0" smtClean="0">
                          <a:solidFill>
                            <a:schemeClr val="tx1"/>
                          </a:solidFill>
                          <a:effectLst/>
                          <a:latin typeface="+mj-lt"/>
                          <a:cs typeface="Times New Roman"/>
                        </a:rPr>
                        <a:t> n (%)</a:t>
                      </a:r>
                      <a:endParaRPr lang="en-US" sz="16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ABT-493 300 mg</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29)</a:t>
                      </a:r>
                      <a:endParaRPr lang="en-US" sz="16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ctr">
                        <a:lnSpc>
                          <a:spcPts val="1700"/>
                        </a:lnSpc>
                        <a:spcBef>
                          <a:spcPts val="0"/>
                        </a:spcBef>
                        <a:spcAft>
                          <a:spcPts val="0"/>
                        </a:spcAft>
                      </a:pPr>
                      <a:r>
                        <a:rPr lang="en-US" sz="1600" b="1" dirty="0" smtClean="0">
                          <a:solidFill>
                            <a:schemeClr val="bg1"/>
                          </a:solidFill>
                          <a:effectLst/>
                          <a:latin typeface="+mj-lt"/>
                        </a:rPr>
                        <a:t>+ ABT-530 120 mg + RBV (n = 31)</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ABT-493 200 mg </a:t>
                      </a:r>
                    </a:p>
                    <a:p>
                      <a:pPr marL="0" marR="0" algn="l">
                        <a:lnSpc>
                          <a:spcPts val="1700"/>
                        </a:lnSpc>
                        <a:spcBef>
                          <a:spcPts val="0"/>
                        </a:spcBef>
                        <a:spcAft>
                          <a:spcPts val="0"/>
                        </a:spcAft>
                      </a:pPr>
                      <a:r>
                        <a:rPr lang="en-US" sz="1600" b="1" dirty="0" smtClean="0">
                          <a:solidFill>
                            <a:schemeClr val="bg1"/>
                          </a:solidFill>
                          <a:effectLst/>
                          <a:latin typeface="+mj-lt"/>
                        </a:rPr>
                        <a:t>+ ABT-530 40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r>
              <a:tr h="289344">
                <a:tc>
                  <a:txBody>
                    <a:bodyPr/>
                    <a:lstStyle/>
                    <a:p>
                      <a:pPr marL="0" marR="0">
                        <a:lnSpc>
                          <a:spcPct val="115000"/>
                        </a:lnSpc>
                        <a:spcBef>
                          <a:spcPts val="0"/>
                        </a:spcBef>
                        <a:spcAft>
                          <a:spcPts val="0"/>
                        </a:spcAft>
                      </a:pPr>
                      <a:r>
                        <a:rPr lang="en-US" sz="1600" b="0" dirty="0" smtClean="0">
                          <a:effectLst/>
                          <a:latin typeface="+mj-lt"/>
                        </a:rPr>
                        <a:t>Any AE</a:t>
                      </a:r>
                      <a:endParaRPr lang="en-US" sz="16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21 (70)</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22 (76)</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26 (84)</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19 (63)</a:t>
                      </a: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596788">
                <a:tc>
                  <a:txBody>
                    <a:bodyPr/>
                    <a:lstStyle/>
                    <a:p>
                      <a:pPr marL="0" marR="0">
                        <a:lnSpc>
                          <a:spcPct val="115000"/>
                        </a:lnSpc>
                        <a:spcBef>
                          <a:spcPts val="0"/>
                        </a:spcBef>
                        <a:spcAft>
                          <a:spcPts val="0"/>
                        </a:spcAft>
                      </a:pPr>
                      <a:r>
                        <a:rPr lang="en-US" sz="1600" b="0" dirty="0" smtClean="0">
                          <a:solidFill>
                            <a:schemeClr val="tx1"/>
                          </a:solidFill>
                          <a:effectLst/>
                          <a:latin typeface="+mj-lt"/>
                          <a:ea typeface="Calibri"/>
                          <a:cs typeface="Times New Roman"/>
                        </a:rPr>
                        <a:t>AEs leading to study drug discontinuation</a:t>
                      </a:r>
                      <a:endParaRPr lang="en-US" sz="1600" b="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 (3)</a:t>
                      </a:r>
                      <a:r>
                        <a:rPr lang="en-US" sz="1600" baseline="30000" dirty="0" smtClean="0">
                          <a:effectLst/>
                          <a:latin typeface="+mj-lt"/>
                          <a:ea typeface="Calibri"/>
                          <a:cs typeface="Times New Roman"/>
                        </a:rPr>
                        <a:t>a</a:t>
                      </a:r>
                      <a:endParaRPr lang="en-US" sz="1600" baseline="300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r>
              <a:tr h="289344">
                <a:tc>
                  <a:txBody>
                    <a:bodyPr/>
                    <a:lstStyle/>
                    <a:p>
                      <a:pPr marL="0" marR="0" indent="0">
                        <a:lnSpc>
                          <a:spcPct val="115000"/>
                        </a:lnSpc>
                        <a:spcBef>
                          <a:spcPts val="0"/>
                        </a:spcBef>
                        <a:spcAft>
                          <a:spcPts val="0"/>
                        </a:spcAft>
                      </a:pPr>
                      <a:r>
                        <a:rPr lang="en-US" sz="1600" b="0" spc="-30" baseline="0" dirty="0" smtClean="0">
                          <a:solidFill>
                            <a:schemeClr val="tx1"/>
                          </a:solidFill>
                          <a:effectLst/>
                          <a:latin typeface="+mj-lt"/>
                        </a:rPr>
                        <a:t>Any severe AE</a:t>
                      </a:r>
                      <a:endParaRPr lang="en-US" sz="1600" b="0" spc="-30" baseline="0" dirty="0">
                        <a:solidFill>
                          <a:schemeClr val="tx1"/>
                        </a:solidFill>
                        <a:effectLst/>
                        <a:latin typeface="+mj-lt"/>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2 (7)</a:t>
                      </a:r>
                      <a:endParaRPr lang="en-US" sz="1600" baseline="30000" dirty="0">
                        <a:solidFill>
                          <a:schemeClr val="tx1"/>
                        </a:solidFill>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 (3)</a:t>
                      </a:r>
                      <a:endParaRPr lang="en-US" sz="1600" baseline="300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3 (10)</a:t>
                      </a:r>
                      <a:r>
                        <a:rPr lang="en-US" sz="1600" b="0" kern="1200" spc="-30" baseline="30000" dirty="0" smtClean="0">
                          <a:solidFill>
                            <a:schemeClr val="tx1"/>
                          </a:solidFill>
                          <a:effectLst/>
                          <a:latin typeface="+mn-lt"/>
                          <a:ea typeface="+mn-ea"/>
                          <a:cs typeface="+mn-cs"/>
                        </a:rPr>
                        <a:t>b</a:t>
                      </a:r>
                      <a:endParaRPr lang="en-US" sz="1600" baseline="300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1 (3)</a:t>
                      </a:r>
                      <a:r>
                        <a:rPr lang="en-US" sz="1600" b="0" kern="1200" spc="-30" baseline="30000" dirty="0" smtClean="0">
                          <a:solidFill>
                            <a:schemeClr val="tx1"/>
                          </a:solidFill>
                          <a:effectLst/>
                          <a:latin typeface="+mn-lt"/>
                          <a:ea typeface="+mn-ea"/>
                          <a:cs typeface="+mn-cs"/>
                        </a:rPr>
                        <a:t>b</a:t>
                      </a:r>
                      <a:endParaRPr lang="en-US" sz="1600" baseline="30000" dirty="0">
                        <a:effectLst/>
                        <a:latin typeface="+mj-lt"/>
                        <a:ea typeface="Calibri"/>
                        <a:cs typeface="Times New Roman"/>
                      </a:endParaRPr>
                    </a:p>
                  </a:txBody>
                  <a:tcPr marL="68580" marR="68580" marT="0" marB="0" anchor="ctr"/>
                </a:tc>
              </a:tr>
              <a:tr h="289344">
                <a:tc>
                  <a:txBody>
                    <a:bodyPr/>
                    <a:lstStyle/>
                    <a:p>
                      <a:pPr marL="0"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Any serious AE</a:t>
                      </a:r>
                      <a:endParaRPr lang="en-US" sz="1600" b="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 </a:t>
                      </a:r>
                      <a:endParaRPr lang="en-US" sz="16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2 (7)</a:t>
                      </a:r>
                      <a:r>
                        <a:rPr lang="en-US" sz="1600" baseline="30000" dirty="0" smtClean="0">
                          <a:effectLst/>
                          <a:latin typeface="+mj-lt"/>
                          <a:ea typeface="Calibri"/>
                          <a:cs typeface="Times New Roman"/>
                        </a:rPr>
                        <a:t>c</a:t>
                      </a:r>
                      <a:endParaRPr lang="en-US" sz="1600" baseline="300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tc>
              </a:tr>
              <a:tr h="289344">
                <a:tc>
                  <a:txBody>
                    <a:bodyPr/>
                    <a:lstStyle/>
                    <a:p>
                      <a:pPr marL="225425" marR="0" indent="-115888">
                        <a:lnSpc>
                          <a:spcPct val="115000"/>
                        </a:lnSpc>
                        <a:spcBef>
                          <a:spcPts val="0"/>
                        </a:spcBef>
                        <a:spcAft>
                          <a:spcPts val="0"/>
                        </a:spcAft>
                      </a:pPr>
                      <a:r>
                        <a:rPr lang="en-US" sz="1600" b="0" dirty="0" smtClean="0">
                          <a:solidFill>
                            <a:schemeClr val="tx1"/>
                          </a:solidFill>
                          <a:effectLst/>
                          <a:latin typeface="+mj-lt"/>
                          <a:ea typeface="Calibri"/>
                          <a:cs typeface="Times New Roman"/>
                        </a:rPr>
                        <a:t>Deaths</a:t>
                      </a:r>
                      <a:endParaRPr lang="en-US" sz="1600" b="0" dirty="0">
                        <a:solidFill>
                          <a:schemeClr val="tx1"/>
                        </a:solidFill>
                        <a:effectLst/>
                        <a:latin typeface="+mj-lt"/>
                        <a:ea typeface="Calibri"/>
                        <a:cs typeface="Times New Roman"/>
                      </a:endParaRPr>
                    </a:p>
                  </a:txBody>
                  <a:tcPr marT="0" marB="0" anchor="ctr">
                    <a:lnB w="1905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effectLst/>
                          <a:latin typeface="+mj-lt"/>
                          <a:ea typeface="Calibri"/>
                          <a:cs typeface="Times New Roman"/>
                        </a:rPr>
                        <a:t>0</a:t>
                      </a:r>
                      <a:endParaRPr lang="en-US" sz="1600" dirty="0">
                        <a:effectLst/>
                        <a:latin typeface="+mj-lt"/>
                        <a:ea typeface="Calibri"/>
                        <a:cs typeface="Times New Roman"/>
                      </a:endParaRPr>
                    </a:p>
                  </a:txBody>
                  <a:tcPr marL="68580" marR="68580" marT="0" marB="0" anchor="ctr">
                    <a:lnB w="1905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kern="1200" dirty="0" smtClean="0">
                          <a:solidFill>
                            <a:schemeClr val="tx1"/>
                          </a:solidFill>
                          <a:effectLst/>
                          <a:latin typeface="+mn-lt"/>
                          <a:ea typeface="Calibri"/>
                          <a:cs typeface="Times New Roman"/>
                        </a:rPr>
                        <a:t>0</a:t>
                      </a:r>
                      <a:endParaRPr lang="en-US" sz="1600" dirty="0">
                        <a:effectLst/>
                        <a:latin typeface="+mj-lt"/>
                        <a:ea typeface="Calibri"/>
                        <a:cs typeface="Times New Roman"/>
                      </a:endParaRPr>
                    </a:p>
                  </a:txBody>
                  <a:tcPr marL="68580" marR="68580" marT="0" marB="0" anchor="ctr">
                    <a:lnB w="1905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kern="1200" dirty="0" smtClean="0">
                          <a:solidFill>
                            <a:schemeClr val="tx1"/>
                          </a:solidFill>
                          <a:effectLst/>
                          <a:latin typeface="+mn-lt"/>
                          <a:ea typeface="Calibri"/>
                          <a:cs typeface="Times New Roman"/>
                        </a:rPr>
                        <a:t>0</a:t>
                      </a:r>
                      <a:endParaRPr lang="en-US" sz="1600" dirty="0">
                        <a:effectLst/>
                        <a:latin typeface="+mj-lt"/>
                        <a:ea typeface="Calibri"/>
                        <a:cs typeface="Times New Roman"/>
                      </a:endParaRPr>
                    </a:p>
                  </a:txBody>
                  <a:tcPr marL="68580" marR="68580" marT="0" marB="0" anchor="ctr">
                    <a:lnB w="1905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kern="1200" dirty="0" smtClean="0">
                          <a:solidFill>
                            <a:schemeClr val="tx1"/>
                          </a:solidFill>
                          <a:effectLst/>
                          <a:latin typeface="+mn-lt"/>
                          <a:ea typeface="Calibri"/>
                          <a:cs typeface="Times New Roman"/>
                        </a:rPr>
                        <a:t>0</a:t>
                      </a:r>
                      <a:endParaRPr lang="en-US" sz="1600" dirty="0">
                        <a:effectLst/>
                        <a:latin typeface="+mj-lt"/>
                        <a:ea typeface="Calibri"/>
                        <a:cs typeface="Times New Roman"/>
                      </a:endParaRPr>
                    </a:p>
                  </a:txBody>
                  <a:tcPr marL="68580" marR="68580" marT="0" marB="0" anchor="ctr">
                    <a:lnB w="19050" cap="flat" cmpd="sng" algn="ctr">
                      <a:noFill/>
                      <a:prstDash val="solid"/>
                      <a:round/>
                      <a:headEnd type="none" w="med" len="med"/>
                      <a:tailEnd type="none" w="med" len="med"/>
                    </a:lnB>
                  </a:tcPr>
                </a:tc>
              </a:tr>
              <a:tr h="289344">
                <a:tc gridSpan="5">
                  <a:txBody>
                    <a:bodyPr/>
                    <a:lstStyle/>
                    <a:p>
                      <a:pPr marL="4763"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AEs in &gt;10% of patients</a:t>
                      </a:r>
                      <a:endParaRPr lang="en-US" sz="16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r>
              <a:tr h="341943">
                <a:tc>
                  <a:txBody>
                    <a:bodyPr/>
                    <a:lstStyle/>
                    <a:p>
                      <a:pPr marL="236538" marR="0" indent="-127000">
                        <a:lnSpc>
                          <a:spcPct val="115000"/>
                        </a:lnSpc>
                        <a:spcBef>
                          <a:spcPts val="0"/>
                        </a:spcBef>
                        <a:spcAft>
                          <a:spcPts val="0"/>
                        </a:spcAft>
                      </a:pPr>
                      <a:r>
                        <a:rPr lang="en-US" sz="1600" b="0" dirty="0" smtClean="0">
                          <a:solidFill>
                            <a:schemeClr val="tx1"/>
                          </a:solidFill>
                          <a:effectLst/>
                          <a:latin typeface="+mj-lt"/>
                          <a:ea typeface="Calibri"/>
                          <a:cs typeface="Times New Roman"/>
                        </a:rPr>
                        <a:t>Fatigue</a:t>
                      </a:r>
                      <a:endParaRPr lang="en-US" sz="16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6 (20)</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5 (17)</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12 (39)</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2 (7)</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341943">
                <a:tc>
                  <a:txBody>
                    <a:bodyPr/>
                    <a:lstStyle/>
                    <a:p>
                      <a:pPr marL="236538" marR="0" indent="-127000">
                        <a:lnSpc>
                          <a:spcPct val="115000"/>
                        </a:lnSpc>
                        <a:spcBef>
                          <a:spcPts val="0"/>
                        </a:spcBef>
                        <a:spcAft>
                          <a:spcPts val="0"/>
                        </a:spcAft>
                      </a:pPr>
                      <a:r>
                        <a:rPr lang="en-US" sz="1600" b="0" dirty="0" smtClean="0">
                          <a:solidFill>
                            <a:schemeClr val="tx1"/>
                          </a:solidFill>
                          <a:effectLst/>
                          <a:latin typeface="+mj-lt"/>
                          <a:ea typeface="Calibri"/>
                          <a:cs typeface="Times New Roman"/>
                        </a:rPr>
                        <a:t>Nausea</a:t>
                      </a:r>
                      <a:endParaRPr lang="en-US" sz="1600" b="0" dirty="0">
                        <a:solidFill>
                          <a:schemeClr val="tx1"/>
                        </a:solidFill>
                        <a:effectLst/>
                        <a:latin typeface="+mj-lt"/>
                        <a:ea typeface="Calibri"/>
                        <a:cs typeface="Times New Roman"/>
                      </a:endParaRPr>
                    </a:p>
                  </a:txBody>
                  <a:tcPr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2 (7)</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6</a:t>
                      </a:r>
                      <a:r>
                        <a:rPr lang="en-US" sz="1600" baseline="0" dirty="0" smtClean="0">
                          <a:solidFill>
                            <a:schemeClr val="tx1"/>
                          </a:solidFill>
                          <a:effectLst/>
                          <a:latin typeface="+mj-lt"/>
                          <a:ea typeface="Calibri"/>
                          <a:cs typeface="Times New Roman"/>
                        </a:rPr>
                        <a:t> (21)</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baseline="0" dirty="0" smtClean="0">
                          <a:solidFill>
                            <a:schemeClr val="tx1"/>
                          </a:solidFill>
                          <a:effectLst/>
                          <a:latin typeface="+mj-lt"/>
                          <a:ea typeface="Calibri"/>
                          <a:cs typeface="Times New Roman"/>
                        </a:rPr>
                        <a:t>11 (36)</a:t>
                      </a:r>
                      <a:endParaRPr lang="en-US" sz="1600" baseline="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0</a:t>
                      </a:r>
                      <a:endParaRPr lang="en-US" sz="1600" dirty="0">
                        <a:solidFill>
                          <a:schemeClr val="tx1"/>
                        </a:solidFill>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341943">
                <a:tc>
                  <a:txBody>
                    <a:bodyPr/>
                    <a:lstStyle/>
                    <a:p>
                      <a:pPr marL="236538" marR="0" indent="-127000">
                        <a:lnSpc>
                          <a:spcPct val="115000"/>
                        </a:lnSpc>
                        <a:spcBef>
                          <a:spcPts val="0"/>
                        </a:spcBef>
                        <a:spcAft>
                          <a:spcPts val="0"/>
                        </a:spcAft>
                      </a:pPr>
                      <a:r>
                        <a:rPr lang="en-US" sz="1600" b="0" dirty="0" smtClean="0">
                          <a:solidFill>
                            <a:schemeClr val="tx1"/>
                          </a:solidFill>
                          <a:effectLst/>
                          <a:latin typeface="+mj-lt"/>
                          <a:ea typeface="Calibri"/>
                          <a:cs typeface="Times New Roman"/>
                        </a:rPr>
                        <a:t>Headache</a:t>
                      </a:r>
                      <a:endParaRPr lang="en-US" sz="1600" b="0" dirty="0">
                        <a:solidFill>
                          <a:schemeClr val="tx1"/>
                        </a:solidFill>
                        <a:effectLst/>
                        <a:latin typeface="+mj-lt"/>
                        <a:ea typeface="Calibri"/>
                        <a:cs typeface="Times New Roman"/>
                      </a:endParaRPr>
                    </a:p>
                  </a:txBody>
                  <a:tcPr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4</a:t>
                      </a:r>
                      <a:r>
                        <a:rPr lang="en-US" sz="1600" baseline="0" dirty="0" smtClean="0">
                          <a:solidFill>
                            <a:schemeClr val="tx1"/>
                          </a:solidFill>
                          <a:effectLst/>
                          <a:latin typeface="+mj-lt"/>
                          <a:ea typeface="Calibri"/>
                          <a:cs typeface="Times New Roman"/>
                        </a:rPr>
                        <a:t> (13)</a:t>
                      </a:r>
                      <a:endParaRPr lang="en-US" sz="1600" dirty="0">
                        <a:solidFill>
                          <a:schemeClr val="tx1"/>
                        </a:solidFill>
                        <a:effectLst/>
                        <a:latin typeface="+mj-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dirty="0" smtClean="0">
                          <a:solidFill>
                            <a:schemeClr val="tx1"/>
                          </a:solidFill>
                          <a:effectLst/>
                          <a:latin typeface="+mj-lt"/>
                          <a:ea typeface="Calibri"/>
                          <a:cs typeface="Times New Roman"/>
                        </a:rPr>
                        <a:t>3</a:t>
                      </a:r>
                      <a:r>
                        <a:rPr lang="en-US" sz="1600" baseline="0" dirty="0" smtClean="0">
                          <a:solidFill>
                            <a:schemeClr val="tx1"/>
                          </a:solidFill>
                          <a:effectLst/>
                          <a:latin typeface="+mj-lt"/>
                          <a:ea typeface="Calibri"/>
                          <a:cs typeface="Times New Roman"/>
                        </a:rPr>
                        <a:t> (10)</a:t>
                      </a:r>
                      <a:endParaRPr lang="en-US" sz="1600" dirty="0">
                        <a:solidFill>
                          <a:schemeClr val="tx1"/>
                        </a:solidFill>
                        <a:effectLst/>
                        <a:latin typeface="+mj-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baseline="0" dirty="0" smtClean="0">
                          <a:solidFill>
                            <a:schemeClr val="tx1"/>
                          </a:solidFill>
                          <a:effectLst/>
                          <a:latin typeface="+mj-lt"/>
                          <a:ea typeface="Calibri"/>
                          <a:cs typeface="Times New Roman"/>
                        </a:rPr>
                        <a:t>6 (19)</a:t>
                      </a:r>
                      <a:endParaRPr lang="en-US" sz="1600" baseline="0" dirty="0">
                        <a:solidFill>
                          <a:schemeClr val="tx1"/>
                        </a:solidFill>
                        <a:effectLst/>
                        <a:latin typeface="+mj-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600" kern="1200" dirty="0" smtClean="0">
                          <a:solidFill>
                            <a:schemeClr val="tx1"/>
                          </a:solidFill>
                          <a:effectLst/>
                          <a:latin typeface="+mn-lt"/>
                          <a:ea typeface="Calibri"/>
                          <a:cs typeface="Times New Roman"/>
                        </a:rPr>
                        <a:t>5 (17)</a:t>
                      </a:r>
                      <a:endParaRPr lang="en-US" sz="1600" kern="1200" dirty="0">
                        <a:solidFill>
                          <a:schemeClr val="tx1"/>
                        </a:solidFill>
                        <a:effectLst/>
                        <a:latin typeface="+mn-lt"/>
                        <a:ea typeface="Calibri"/>
                        <a:cs typeface="Times New Roman"/>
                      </a:endParaRPr>
                    </a:p>
                  </a:txBody>
                  <a:tcPr marL="68580" marR="68580" marT="0" marB="0" anchor="ctr">
                    <a:lnT w="1905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r>
              <a:tr h="1290453">
                <a:tc gridSpan="5">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0" kern="1200" baseline="0" dirty="0" smtClean="0">
                          <a:solidFill>
                            <a:schemeClr val="tx1"/>
                          </a:solidFill>
                          <a:effectLst/>
                          <a:latin typeface="+mn-lt"/>
                          <a:ea typeface="+mn-ea"/>
                          <a:cs typeface="+mn-cs"/>
                        </a:rPr>
                        <a:t>AEs were graded per National Cancer Institute’s Common Terminology Criteria for Adverse Events (CTCAE).</a:t>
                      </a:r>
                    </a:p>
                    <a:p>
                      <a:pPr marL="0" marR="0">
                        <a:lnSpc>
                          <a:spcPct val="115000"/>
                        </a:lnSpc>
                        <a:spcBef>
                          <a:spcPts val="0"/>
                        </a:spcBef>
                        <a:spcAft>
                          <a:spcPts val="0"/>
                        </a:spcAft>
                      </a:pPr>
                      <a:r>
                        <a:rPr lang="en-US" sz="1400" b="0" kern="1200" baseline="30000" dirty="0" smtClean="0">
                          <a:solidFill>
                            <a:schemeClr val="tx1"/>
                          </a:solidFill>
                          <a:effectLst/>
                          <a:latin typeface="+mn-lt"/>
                          <a:ea typeface="+mn-ea"/>
                          <a:cs typeface="+mn-cs"/>
                        </a:rPr>
                        <a:t>a</a:t>
                      </a:r>
                      <a:r>
                        <a:rPr lang="en-US" sz="1400" b="0" kern="1200" baseline="0" dirty="0" smtClean="0">
                          <a:solidFill>
                            <a:schemeClr val="tx1"/>
                          </a:solidFill>
                          <a:effectLst/>
                          <a:latin typeface="+mn-lt"/>
                          <a:ea typeface="+mn-ea"/>
                          <a:cs typeface="+mn-cs"/>
                        </a:rPr>
                        <a:t>One patient had abdominal pain and sensation of heat; this patient achieved SVR12.</a:t>
                      </a:r>
                      <a:endParaRPr lang="en-US" sz="1400" b="0" kern="1200" baseline="30000" dirty="0" smtClean="0">
                        <a:solidFill>
                          <a:schemeClr val="tx1"/>
                        </a:solidFill>
                        <a:effectLst/>
                        <a:latin typeface="+mn-lt"/>
                        <a:ea typeface="+mn-ea"/>
                        <a:cs typeface="+mn-cs"/>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b="0" kern="1200" baseline="30000" dirty="0" smtClean="0">
                          <a:solidFill>
                            <a:schemeClr val="tx1"/>
                          </a:solidFill>
                          <a:effectLst/>
                          <a:latin typeface="+mn-lt"/>
                          <a:ea typeface="+mn-ea"/>
                          <a:cs typeface="+mn-cs"/>
                        </a:rPr>
                        <a:t>b</a:t>
                      </a:r>
                      <a:r>
                        <a:rPr lang="en-US" sz="1400" b="0" kern="1200" baseline="0" dirty="0" smtClean="0">
                          <a:solidFill>
                            <a:schemeClr val="tx1"/>
                          </a:solidFill>
                          <a:effectLst/>
                          <a:latin typeface="+mn-lt"/>
                          <a:ea typeface="+mn-ea"/>
                          <a:cs typeface="+mn-cs"/>
                        </a:rPr>
                        <a:t>Two study-drug related severe AEs were reported: one patient had decreased hemoglobin </a:t>
                      </a:r>
                      <a:r>
                        <a:rPr lang="en-US" sz="1400" b="0" strike="noStrike" kern="1200" baseline="0" dirty="0" smtClean="0">
                          <a:solidFill>
                            <a:schemeClr val="tx1"/>
                          </a:solidFill>
                          <a:effectLst/>
                          <a:latin typeface="+mn-lt"/>
                          <a:ea typeface="+mn-ea"/>
                          <a:cs typeface="+mn-cs"/>
                        </a:rPr>
                        <a:t>in RBV-containing arm and one patient had blood CPK increased who received ABT-493 200 mg + ABT-530 40 mg.</a:t>
                      </a:r>
                      <a:endParaRPr lang="en-US" sz="1400" b="0" strike="noStrike" kern="1200" baseline="30000" dirty="0" smtClean="0">
                        <a:solidFill>
                          <a:schemeClr val="tx1"/>
                        </a:solidFill>
                        <a:effectLst/>
                        <a:latin typeface="+mn-lt"/>
                        <a:ea typeface="+mn-ea"/>
                        <a:cs typeface="+mn-cs"/>
                      </a:endParaRPr>
                    </a:p>
                    <a:p>
                      <a:pPr marL="0" marR="0">
                        <a:lnSpc>
                          <a:spcPct val="115000"/>
                        </a:lnSpc>
                        <a:spcBef>
                          <a:spcPts val="0"/>
                        </a:spcBef>
                        <a:spcAft>
                          <a:spcPts val="0"/>
                        </a:spcAft>
                      </a:pPr>
                      <a:r>
                        <a:rPr lang="en-US" sz="1400" b="0" kern="1200" baseline="30000" dirty="0" smtClean="0">
                          <a:solidFill>
                            <a:schemeClr val="tx1"/>
                          </a:solidFill>
                          <a:effectLst/>
                          <a:latin typeface="+mn-lt"/>
                          <a:ea typeface="+mn-ea"/>
                          <a:cs typeface="+mn-cs"/>
                        </a:rPr>
                        <a:t>c</a:t>
                      </a:r>
                      <a:r>
                        <a:rPr lang="en-US" sz="1400" b="0" kern="1200" baseline="0" dirty="0" smtClean="0">
                          <a:solidFill>
                            <a:schemeClr val="tx1"/>
                          </a:solidFill>
                          <a:effectLst/>
                          <a:latin typeface="+mn-lt"/>
                          <a:ea typeface="+mn-ea"/>
                          <a:cs typeface="+mn-cs"/>
                        </a:rPr>
                        <a:t>One patient with pneumonia and one patient with B-cell lymphoma, both deemed not related to study drugs.</a:t>
                      </a: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3132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378728750"/>
              </p:ext>
            </p:extLst>
          </p:nvPr>
        </p:nvGraphicFramePr>
        <p:xfrm>
          <a:off x="274320" y="1152144"/>
          <a:ext cx="8686800" cy="4341672"/>
        </p:xfrm>
        <a:graphic>
          <a:graphicData uri="http://schemas.openxmlformats.org/drawingml/2006/table">
            <a:tbl>
              <a:tblPr firstRow="1" firstCol="1" bandRow="1">
                <a:tableStyleId>{68D230F3-CF80-4859-8CE7-A43EE81993B5}</a:tableStyleId>
              </a:tblPr>
              <a:tblGrid>
                <a:gridCol w="2103120"/>
                <a:gridCol w="1645920"/>
                <a:gridCol w="1645920"/>
                <a:gridCol w="1645920"/>
                <a:gridCol w="1645920"/>
              </a:tblGrid>
              <a:tr h="822960">
                <a:tc>
                  <a:txBody>
                    <a:bodyPr/>
                    <a:lstStyle/>
                    <a:p>
                      <a:pPr>
                        <a:lnSpc>
                          <a:spcPct val="100000"/>
                        </a:lnSpc>
                      </a:pPr>
                      <a:r>
                        <a:rPr lang="en-US" sz="1600" dirty="0" smtClean="0">
                          <a:solidFill>
                            <a:schemeClr val="tx1"/>
                          </a:solidFill>
                          <a:effectLst/>
                          <a:latin typeface="+mj-lt"/>
                          <a:cs typeface="Times New Roman"/>
                        </a:rPr>
                        <a:t>Event,</a:t>
                      </a:r>
                      <a:r>
                        <a:rPr lang="en-US" sz="1600" baseline="0" dirty="0" smtClean="0">
                          <a:solidFill>
                            <a:schemeClr val="tx1"/>
                          </a:solidFill>
                          <a:effectLst/>
                          <a:latin typeface="+mj-lt"/>
                          <a:cs typeface="Times New Roman"/>
                        </a:rPr>
                        <a:t> n (%)</a:t>
                      </a:r>
                      <a:endParaRPr lang="en-US" sz="16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ABT-493 300 mg</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r">
                        <a:lnSpc>
                          <a:spcPts val="1700"/>
                        </a:lnSpc>
                        <a:spcBef>
                          <a:spcPts val="0"/>
                        </a:spcBef>
                        <a:spcAft>
                          <a:spcPts val="0"/>
                        </a:spcAft>
                      </a:pPr>
                      <a:r>
                        <a:rPr lang="en-US" sz="1600" b="1" dirty="0" smtClean="0">
                          <a:solidFill>
                            <a:schemeClr val="bg1"/>
                          </a:solidFill>
                          <a:effectLst/>
                          <a:latin typeface="+mj-lt"/>
                        </a:rPr>
                        <a:t>+ ABT-530 120 mg</a:t>
                      </a:r>
                    </a:p>
                    <a:p>
                      <a:pPr marL="0" marR="0" algn="ctr">
                        <a:lnSpc>
                          <a:spcPts val="1700"/>
                        </a:lnSpc>
                        <a:spcBef>
                          <a:spcPts val="0"/>
                        </a:spcBef>
                        <a:spcAft>
                          <a:spcPts val="0"/>
                        </a:spcAft>
                      </a:pPr>
                      <a:r>
                        <a:rPr lang="en-US" sz="1600" b="1" dirty="0" smtClean="0">
                          <a:solidFill>
                            <a:schemeClr val="bg1"/>
                          </a:solidFill>
                          <a:effectLst/>
                          <a:latin typeface="+mj-lt"/>
                        </a:rPr>
                        <a:t>(n = 29)</a:t>
                      </a:r>
                      <a:endParaRPr lang="en-US" sz="16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ABT-493 200 mg </a:t>
                      </a:r>
                    </a:p>
                    <a:p>
                      <a:pPr marL="0" marR="0" algn="ctr">
                        <a:lnSpc>
                          <a:spcPts val="1700"/>
                        </a:lnSpc>
                        <a:spcBef>
                          <a:spcPts val="0"/>
                        </a:spcBef>
                        <a:spcAft>
                          <a:spcPts val="0"/>
                        </a:spcAft>
                      </a:pPr>
                      <a:r>
                        <a:rPr lang="en-US" sz="1600" b="1" dirty="0" smtClean="0">
                          <a:solidFill>
                            <a:schemeClr val="bg1"/>
                          </a:solidFill>
                          <a:effectLst/>
                          <a:latin typeface="+mj-lt"/>
                        </a:rPr>
                        <a:t>+ ABT-530 120 mg + RBV (n = 31)</a:t>
                      </a:r>
                      <a:endParaRPr lang="en-US" sz="16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c>
                  <a:txBody>
                    <a:bodyPr/>
                    <a:lstStyle/>
                    <a:p>
                      <a:pPr marL="0" marR="0" algn="r">
                        <a:lnSpc>
                          <a:spcPts val="1700"/>
                        </a:lnSpc>
                        <a:spcBef>
                          <a:spcPts val="0"/>
                        </a:spcBef>
                        <a:spcAft>
                          <a:spcPts val="0"/>
                        </a:spcAft>
                      </a:pPr>
                      <a:r>
                        <a:rPr lang="en-US" sz="1600" b="1" dirty="0" smtClean="0">
                          <a:solidFill>
                            <a:schemeClr val="bg1"/>
                          </a:solidFill>
                          <a:effectLst/>
                          <a:latin typeface="+mj-lt"/>
                        </a:rPr>
                        <a:t>   ABT-493 200 mg </a:t>
                      </a:r>
                    </a:p>
                    <a:p>
                      <a:pPr marL="0" marR="0" algn="l">
                        <a:lnSpc>
                          <a:spcPts val="1700"/>
                        </a:lnSpc>
                        <a:spcBef>
                          <a:spcPts val="0"/>
                        </a:spcBef>
                        <a:spcAft>
                          <a:spcPts val="0"/>
                        </a:spcAft>
                      </a:pPr>
                      <a:r>
                        <a:rPr lang="en-US" sz="1600" b="1" dirty="0" smtClean="0">
                          <a:solidFill>
                            <a:schemeClr val="bg1"/>
                          </a:solidFill>
                          <a:effectLst/>
                          <a:latin typeface="+mj-lt"/>
                        </a:rPr>
                        <a:t>+ ABT-530 40 mg</a:t>
                      </a:r>
                    </a:p>
                    <a:p>
                      <a:pPr marL="0" marR="0" algn="ctr">
                        <a:lnSpc>
                          <a:spcPts val="1700"/>
                        </a:lnSpc>
                        <a:spcBef>
                          <a:spcPts val="0"/>
                        </a:spcBef>
                        <a:spcAft>
                          <a:spcPts val="0"/>
                        </a:spcAft>
                      </a:pPr>
                      <a:r>
                        <a:rPr lang="en-US" sz="1600" b="1" dirty="0" smtClean="0">
                          <a:solidFill>
                            <a:schemeClr val="bg1"/>
                          </a:solidFill>
                          <a:effectLst/>
                          <a:latin typeface="+mj-lt"/>
                        </a:rPr>
                        <a:t>(n = 30)</a:t>
                      </a:r>
                      <a:endParaRPr lang="en-US" sz="16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r>
              <a:tr h="639504">
                <a:tc>
                  <a:txBody>
                    <a:bodyPr/>
                    <a:lstStyle/>
                    <a:p>
                      <a:r>
                        <a:rPr lang="en-US" sz="1600" b="0" kern="1200" dirty="0" smtClean="0">
                          <a:solidFill>
                            <a:schemeClr val="tx1"/>
                          </a:solidFill>
                          <a:effectLst/>
                          <a:latin typeface="+mn-lt"/>
                          <a:ea typeface="+mn-ea"/>
                          <a:cs typeface="+mn-cs"/>
                        </a:rPr>
                        <a:t>ALT</a:t>
                      </a:r>
                    </a:p>
                    <a:p>
                      <a:pPr marL="0" indent="109538"/>
                      <a:r>
                        <a:rPr lang="en-US" sz="1600" b="0" kern="1200" dirty="0" smtClean="0">
                          <a:solidFill>
                            <a:schemeClr val="tx1"/>
                          </a:solidFill>
                          <a:effectLst/>
                          <a:latin typeface="+mn-lt"/>
                          <a:ea typeface="+mn-ea"/>
                          <a:cs typeface="+mn-cs"/>
                        </a:rPr>
                        <a:t>Grade 3+ (&gt;5 </a:t>
                      </a:r>
                      <a:r>
                        <a:rPr lang="en-US" sz="1600" b="0" kern="1200" dirty="0" smtClean="0">
                          <a:solidFill>
                            <a:schemeClr val="tx1"/>
                          </a:solidFill>
                          <a:effectLst/>
                          <a:latin typeface="+mn-lt"/>
                          <a:ea typeface="+mn-ea"/>
                          <a:cs typeface="+mn-cs"/>
                          <a:sym typeface="Symbol"/>
                        </a:rPr>
                        <a:t></a:t>
                      </a:r>
                      <a:r>
                        <a:rPr lang="en-US" sz="1600" b="0" kern="1200" dirty="0" smtClean="0">
                          <a:solidFill>
                            <a:schemeClr val="tx1"/>
                          </a:solidFill>
                          <a:effectLst/>
                          <a:latin typeface="+mn-lt"/>
                          <a:ea typeface="+mn-ea"/>
                          <a:cs typeface="+mn-cs"/>
                        </a:rPr>
                        <a:t> ULN)</a:t>
                      </a:r>
                      <a:endParaRPr lang="en-US" sz="16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0</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0</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0</a:t>
                      </a:r>
                      <a:endParaRPr lang="en-US" sz="1600" baseline="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639504">
                <a:tc>
                  <a:txBody>
                    <a:bodyPr/>
                    <a:lstStyle/>
                    <a:p>
                      <a:r>
                        <a:rPr lang="en-US" sz="1600" b="0" kern="1200" dirty="0" smtClean="0">
                          <a:solidFill>
                            <a:schemeClr val="tx1"/>
                          </a:solidFill>
                          <a:effectLst/>
                          <a:latin typeface="+mn-lt"/>
                          <a:ea typeface="+mn-ea"/>
                          <a:cs typeface="+mn-cs"/>
                        </a:rPr>
                        <a:t>AST</a:t>
                      </a:r>
                    </a:p>
                    <a:p>
                      <a:pPr marL="0" indent="109538"/>
                      <a:r>
                        <a:rPr lang="en-US" sz="1600" b="0" kern="1200" dirty="0" smtClean="0">
                          <a:solidFill>
                            <a:schemeClr val="tx1"/>
                          </a:solidFill>
                          <a:effectLst/>
                          <a:latin typeface="+mn-lt"/>
                          <a:ea typeface="+mn-ea"/>
                          <a:cs typeface="+mn-cs"/>
                        </a:rPr>
                        <a:t>Grade 3+</a:t>
                      </a:r>
                      <a:r>
                        <a:rPr lang="en-US" sz="1600" b="0" kern="1200" baseline="0" dirty="0" smtClean="0">
                          <a:solidFill>
                            <a:schemeClr val="tx1"/>
                          </a:solidFill>
                          <a:effectLst/>
                          <a:latin typeface="+mn-lt"/>
                          <a:ea typeface="+mn-ea"/>
                          <a:cs typeface="+mn-cs"/>
                        </a:rPr>
                        <a:t> (</a:t>
                      </a:r>
                      <a:r>
                        <a:rPr lang="en-US" sz="1600" b="0" kern="1200" dirty="0" smtClean="0">
                          <a:solidFill>
                            <a:schemeClr val="tx1"/>
                          </a:solidFill>
                          <a:effectLst/>
                          <a:latin typeface="+mn-lt"/>
                          <a:ea typeface="+mn-ea"/>
                          <a:cs typeface="+mn-cs"/>
                        </a:rPr>
                        <a:t>&gt;5 </a:t>
                      </a:r>
                      <a:r>
                        <a:rPr lang="en-US" sz="1600" b="0" kern="1200" dirty="0" smtClean="0">
                          <a:solidFill>
                            <a:schemeClr val="tx1"/>
                          </a:solidFill>
                          <a:effectLst/>
                          <a:latin typeface="+mn-lt"/>
                          <a:ea typeface="+mn-ea"/>
                          <a:cs typeface="+mn-cs"/>
                          <a:sym typeface="Symbol"/>
                        </a:rPr>
                        <a:t></a:t>
                      </a:r>
                      <a:r>
                        <a:rPr lang="en-US" sz="1600" b="0" kern="1200" dirty="0" smtClean="0">
                          <a:solidFill>
                            <a:schemeClr val="tx1"/>
                          </a:solidFill>
                          <a:effectLst/>
                          <a:latin typeface="+mn-lt"/>
                          <a:ea typeface="+mn-ea"/>
                          <a:cs typeface="+mn-cs"/>
                        </a:rPr>
                        <a:t> ULN)</a:t>
                      </a:r>
                      <a:endParaRPr lang="en-US" sz="1600" b="0" kern="1200" dirty="0" smtClean="0">
                        <a:solidFill>
                          <a:schemeClr val="tx1"/>
                        </a:solidFill>
                        <a:effectLst/>
                        <a:latin typeface="+mn-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kern="1200" baseline="0" dirty="0" smtClean="0">
                          <a:solidFill>
                            <a:schemeClr val="tx1"/>
                          </a:solidFill>
                          <a:effectLst/>
                          <a:latin typeface="+mn-lt"/>
                          <a:ea typeface="Calibri"/>
                          <a:cs typeface="Times New Roman"/>
                        </a:rPr>
                        <a:t>0</a:t>
                      </a: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1 (3)</a:t>
                      </a:r>
                      <a:endParaRPr lang="en-US" sz="1600" baseline="0" dirty="0">
                        <a:effectLst/>
                        <a:latin typeface="+mj-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kern="1200" baseline="0" dirty="0" smtClean="0">
                          <a:solidFill>
                            <a:schemeClr val="tx1"/>
                          </a:solidFill>
                          <a:effectLst/>
                          <a:latin typeface="+mn-lt"/>
                          <a:ea typeface="Calibri"/>
                          <a:cs typeface="Times New Roman"/>
                        </a:rPr>
                        <a:t>0</a:t>
                      </a: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r>
              <a:tr h="639504">
                <a:tc>
                  <a:txBody>
                    <a:bodyPr/>
                    <a:lstStyle/>
                    <a:p>
                      <a:pPr marL="0"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Alkaline phosphatase</a:t>
                      </a:r>
                    </a:p>
                    <a:p>
                      <a:pPr marL="0" marR="0" indent="109538">
                        <a:lnSpc>
                          <a:spcPct val="115000"/>
                        </a:lnSpc>
                        <a:spcBef>
                          <a:spcPts val="0"/>
                        </a:spcBef>
                        <a:spcAft>
                          <a:spcPts val="0"/>
                        </a:spcAft>
                      </a:pPr>
                      <a:r>
                        <a:rPr lang="en-US" sz="1600" b="0" dirty="0" smtClean="0">
                          <a:solidFill>
                            <a:schemeClr val="tx1"/>
                          </a:solidFill>
                          <a:effectLst/>
                          <a:latin typeface="+mj-lt"/>
                          <a:ea typeface="Calibri"/>
                          <a:cs typeface="Times New Roman"/>
                        </a:rPr>
                        <a:t>Grade 3+ (&gt;5 </a:t>
                      </a:r>
                      <a:r>
                        <a:rPr lang="en-US" sz="1600" b="0" kern="1200" dirty="0" smtClean="0">
                          <a:solidFill>
                            <a:schemeClr val="tx1"/>
                          </a:solidFill>
                          <a:effectLst/>
                          <a:latin typeface="+mn-lt"/>
                          <a:ea typeface="+mn-ea"/>
                          <a:cs typeface="+mn-cs"/>
                          <a:sym typeface="Symbol"/>
                        </a:rPr>
                        <a:t></a:t>
                      </a:r>
                      <a:r>
                        <a:rPr lang="en-US" sz="1600" b="0" dirty="0" smtClean="0">
                          <a:solidFill>
                            <a:schemeClr val="tx1"/>
                          </a:solidFill>
                          <a:effectLst/>
                          <a:latin typeface="+mj-lt"/>
                          <a:ea typeface="Calibri"/>
                          <a:cs typeface="Times New Roman"/>
                        </a:rPr>
                        <a:t> ULN)</a:t>
                      </a:r>
                      <a:endParaRPr lang="en-US" sz="1600" b="0" dirty="0">
                        <a:solidFill>
                          <a:schemeClr val="tx1"/>
                        </a:solidFill>
                        <a:effectLst/>
                        <a:latin typeface="+mj-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r>
              <a:tr h="64008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b="0" kern="1200" dirty="0" smtClean="0">
                          <a:solidFill>
                            <a:schemeClr val="tx1"/>
                          </a:solidFill>
                          <a:effectLst/>
                          <a:latin typeface="+mn-lt"/>
                          <a:ea typeface="Calibri"/>
                          <a:cs typeface="Times New Roman"/>
                        </a:rPr>
                        <a:t>Total bilirubin</a:t>
                      </a:r>
                      <a:r>
                        <a:rPr lang="en-US" sz="1600" b="0" kern="1200" baseline="0" dirty="0" smtClean="0">
                          <a:solidFill>
                            <a:schemeClr val="tx1"/>
                          </a:solidFill>
                          <a:effectLst/>
                          <a:latin typeface="+mn-lt"/>
                          <a:ea typeface="Calibri"/>
                          <a:cs typeface="Times New Roman"/>
                        </a:rPr>
                        <a:t> </a:t>
                      </a:r>
                    </a:p>
                    <a:p>
                      <a:pPr marL="0" marR="0" indent="109538" algn="l" defTabSz="914400" rtl="0" eaLnBrk="1" fontAlgn="auto" latinLnBrk="0" hangingPunct="1">
                        <a:lnSpc>
                          <a:spcPct val="115000"/>
                        </a:lnSpc>
                        <a:spcBef>
                          <a:spcPts val="0"/>
                        </a:spcBef>
                        <a:spcAft>
                          <a:spcPts val="0"/>
                        </a:spcAft>
                        <a:buClrTx/>
                        <a:buSzTx/>
                        <a:buFontTx/>
                        <a:buNone/>
                        <a:tabLst/>
                        <a:defRPr/>
                      </a:pPr>
                      <a:r>
                        <a:rPr lang="en-US" sz="1600" b="0" kern="1200" baseline="0" dirty="0" smtClean="0">
                          <a:solidFill>
                            <a:schemeClr val="tx1"/>
                          </a:solidFill>
                          <a:effectLst/>
                          <a:latin typeface="+mn-lt"/>
                          <a:ea typeface="Calibri"/>
                          <a:cs typeface="Times New Roman"/>
                        </a:rPr>
                        <a:t>Grade 3+(&gt;3 </a:t>
                      </a:r>
                      <a:r>
                        <a:rPr lang="en-US" sz="1600" b="0" kern="1200" dirty="0" smtClean="0">
                          <a:solidFill>
                            <a:schemeClr val="tx1"/>
                          </a:solidFill>
                          <a:effectLst/>
                          <a:latin typeface="+mn-lt"/>
                          <a:ea typeface="+mn-ea"/>
                          <a:cs typeface="+mn-cs"/>
                          <a:sym typeface="Symbol"/>
                        </a:rPr>
                        <a:t></a:t>
                      </a:r>
                      <a:r>
                        <a:rPr lang="en-US" sz="1600" b="0" kern="1200" baseline="0" dirty="0" smtClean="0">
                          <a:solidFill>
                            <a:schemeClr val="tx1"/>
                          </a:solidFill>
                          <a:effectLst/>
                          <a:latin typeface="+mn-lt"/>
                          <a:ea typeface="Calibri"/>
                          <a:cs typeface="Times New Roman"/>
                        </a:rPr>
                        <a:t> ULN)</a:t>
                      </a:r>
                      <a:endParaRPr lang="en-US" sz="1600" b="0" kern="1200" dirty="0" smtClean="0">
                        <a:solidFill>
                          <a:schemeClr val="tx1"/>
                        </a:solidFill>
                        <a:effectLst/>
                        <a:latin typeface="+mn-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r>
              <a:tr h="320040">
                <a:tc gridSpan="5">
                  <a:txBody>
                    <a:bodyPr/>
                    <a:lstStyle/>
                    <a:p>
                      <a:pPr marL="0"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Hemoglobin</a:t>
                      </a:r>
                      <a:endParaRPr lang="en-US" sz="1600" b="0" dirty="0">
                        <a:solidFill>
                          <a:schemeClr val="tx1"/>
                        </a:solidFill>
                        <a:effectLst/>
                        <a:latin typeface="+mj-lt"/>
                        <a:ea typeface="Calibri"/>
                        <a:cs typeface="Times New Roman"/>
                      </a:endParaRPr>
                    </a:p>
                  </a:txBody>
                  <a:tcPr marT="0" marB="0" anchor="ct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c h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tc>
              </a:tr>
              <a:tr h="320040">
                <a:tc>
                  <a:txBody>
                    <a:bodyPr/>
                    <a:lstStyle/>
                    <a:p>
                      <a:pPr marL="109538" marR="0" indent="0">
                        <a:lnSpc>
                          <a:spcPct val="115000"/>
                        </a:lnSpc>
                        <a:spcBef>
                          <a:spcPts val="0"/>
                        </a:spcBef>
                        <a:spcAft>
                          <a:spcPts val="0"/>
                        </a:spcAft>
                      </a:pPr>
                      <a:r>
                        <a:rPr lang="en-US" sz="1600" b="0" kern="1200" dirty="0" smtClean="0">
                          <a:solidFill>
                            <a:schemeClr val="tx1"/>
                          </a:solidFill>
                          <a:effectLst/>
                          <a:latin typeface="+mn-lt"/>
                          <a:ea typeface="+mn-ea"/>
                          <a:cs typeface="+mn-cs"/>
                        </a:rPr>
                        <a:t>Grade 2 (&lt;10-8 g/dL</a:t>
                      </a:r>
                      <a:r>
                        <a:rPr lang="en-US" sz="1600" b="0" kern="1200" baseline="0" dirty="0" smtClean="0">
                          <a:solidFill>
                            <a:schemeClr val="tx1"/>
                          </a:solidFill>
                          <a:effectLst/>
                          <a:latin typeface="+mn-lt"/>
                          <a:ea typeface="+mn-ea"/>
                          <a:cs typeface="+mn-cs"/>
                        </a:rPr>
                        <a:t>)</a:t>
                      </a:r>
                      <a:endParaRPr lang="en-US" sz="1600" b="0" baseline="0" dirty="0">
                        <a:solidFill>
                          <a:schemeClr val="tx1"/>
                        </a:solidFill>
                        <a:effectLst/>
                        <a:latin typeface="+mj-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600" baseline="0" dirty="0" smtClean="0">
                          <a:effectLst/>
                          <a:latin typeface="+mj-lt"/>
                          <a:ea typeface="Calibri"/>
                          <a:cs typeface="Times New Roman"/>
                        </a:rPr>
                        <a:t>3 (10)</a:t>
                      </a:r>
                      <a:endParaRPr lang="en-US" sz="1600" baseline="0" dirty="0">
                        <a:effectLst/>
                        <a:latin typeface="+mj-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tc>
              </a:tr>
              <a:tr h="320040">
                <a:tc>
                  <a:txBody>
                    <a:bodyPr/>
                    <a:lstStyle/>
                    <a:p>
                      <a:pPr marL="109538" marR="0" indent="0">
                        <a:lnSpc>
                          <a:spcPct val="115000"/>
                        </a:lnSpc>
                        <a:spcBef>
                          <a:spcPts val="0"/>
                        </a:spcBef>
                        <a:spcAft>
                          <a:spcPts val="0"/>
                        </a:spcAft>
                      </a:pPr>
                      <a:r>
                        <a:rPr lang="en-US" sz="1600" b="0" dirty="0" smtClean="0">
                          <a:solidFill>
                            <a:schemeClr val="tx1"/>
                          </a:solidFill>
                          <a:effectLst/>
                          <a:latin typeface="+mj-lt"/>
                          <a:ea typeface="Calibri"/>
                          <a:cs typeface="Times New Roman"/>
                        </a:rPr>
                        <a:t>Grade 3 (&lt;8 g/dL) </a:t>
                      </a:r>
                      <a:endParaRPr lang="en-US" sz="1600" b="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600" baseline="0" dirty="0" smtClean="0">
                          <a:effectLst/>
                          <a:latin typeface="+mj-lt"/>
                          <a:ea typeface="Calibri"/>
                          <a:cs typeface="Times New Roman"/>
                        </a:rPr>
                        <a:t>0</a:t>
                      </a:r>
                      <a:endParaRPr lang="en-US" sz="16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
        <p:nvSpPr>
          <p:cNvPr id="4" name="Title 3"/>
          <p:cNvSpPr>
            <a:spLocks noGrp="1"/>
          </p:cNvSpPr>
          <p:nvPr>
            <p:ph type="title"/>
          </p:nvPr>
        </p:nvSpPr>
        <p:spPr>
          <a:xfrm>
            <a:off x="411480" y="256032"/>
            <a:ext cx="8321040" cy="713232"/>
          </a:xfrm>
        </p:spPr>
        <p:txBody>
          <a:bodyPr anchor="b"/>
          <a:lstStyle/>
          <a:p>
            <a:r>
              <a:rPr lang="en-US" b="1" dirty="0" smtClean="0">
                <a:solidFill>
                  <a:srgbClr val="002060"/>
                </a:solidFill>
              </a:rPr>
              <a:t>SURVEYOR-II Part 1 (GT3): Laboratory Abnormalities</a:t>
            </a:r>
            <a:endParaRPr lang="en-US" b="1" dirty="0">
              <a:solidFill>
                <a:srgbClr val="002060"/>
              </a:solidFill>
            </a:endParaRPr>
          </a:p>
        </p:txBody>
      </p:sp>
      <p:sp>
        <p:nvSpPr>
          <p:cNvPr id="7" name="Rectangle 6"/>
          <p:cNvSpPr/>
          <p:nvPr/>
        </p:nvSpPr>
        <p:spPr>
          <a:xfrm>
            <a:off x="411480" y="5577416"/>
            <a:ext cx="8321040" cy="707886"/>
          </a:xfrm>
          <a:prstGeom prst="rect">
            <a:avLst/>
          </a:prstGeom>
        </p:spPr>
        <p:txBody>
          <a:bodyPr wrap="square">
            <a:spAutoFit/>
          </a:bodyPr>
          <a:lstStyle/>
          <a:p>
            <a:r>
              <a:rPr lang="en-US" sz="2000" dirty="0"/>
              <a:t>In all </a:t>
            </a:r>
            <a:r>
              <a:rPr lang="en-US" sz="2000" dirty="0" smtClean="0"/>
              <a:t>patients </a:t>
            </a:r>
            <a:r>
              <a:rPr lang="en-US" sz="2000" dirty="0"/>
              <a:t>with baseline ALT elevations, </a:t>
            </a:r>
            <a:r>
              <a:rPr lang="en-US" sz="2000" dirty="0" smtClean="0"/>
              <a:t>ALT </a:t>
            </a:r>
            <a:r>
              <a:rPr lang="en-US" sz="2000" dirty="0"/>
              <a:t>levels normalized with DAA </a:t>
            </a:r>
            <a:r>
              <a:rPr lang="en-US" sz="2000" dirty="0" smtClean="0"/>
              <a:t>treatment and </a:t>
            </a:r>
            <a:r>
              <a:rPr lang="en-US" sz="2000" dirty="0"/>
              <a:t>there were no on-treatment ALT elevations above </a:t>
            </a:r>
            <a:r>
              <a:rPr lang="en-US" sz="2000" dirty="0" smtClean="0"/>
              <a:t>baseline</a:t>
            </a:r>
            <a:endParaRPr lang="en-US" sz="2000" dirty="0"/>
          </a:p>
        </p:txBody>
      </p:sp>
    </p:spTree>
    <p:extLst>
      <p:ext uri="{BB962C8B-B14F-4D97-AF65-F5344CB8AC3E}">
        <p14:creationId xmlns:p14="http://schemas.microsoft.com/office/powerpoint/2010/main" val="311188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11480" y="1097280"/>
            <a:ext cx="8447512" cy="5067300"/>
          </a:xfrm>
        </p:spPr>
        <p:txBody>
          <a:bodyPr/>
          <a:lstStyle/>
          <a:p>
            <a:pPr marL="0" indent="0" eaLnBrk="1" hangingPunct="1">
              <a:lnSpc>
                <a:spcPct val="100000"/>
              </a:lnSpc>
              <a:spcBef>
                <a:spcPts val="0"/>
              </a:spcBef>
              <a:spcAft>
                <a:spcPts val="1800"/>
              </a:spcAft>
            </a:pPr>
            <a:r>
              <a:rPr lang="en-US" dirty="0" smtClean="0">
                <a:solidFill>
                  <a:schemeClr val="tx1"/>
                </a:solidFill>
              </a:rPr>
              <a:t>In this 12-week dose-ranging study of once-daily ABT-493 and ABT-530:</a:t>
            </a:r>
          </a:p>
          <a:p>
            <a:pPr lvl="1" eaLnBrk="1" hangingPunct="1">
              <a:lnSpc>
                <a:spcPct val="100000"/>
              </a:lnSpc>
              <a:spcBef>
                <a:spcPts val="0"/>
              </a:spcBef>
              <a:spcAft>
                <a:spcPts val="1800"/>
              </a:spcAft>
            </a:pPr>
            <a:r>
              <a:rPr lang="en-US" dirty="0" smtClean="0">
                <a:solidFill>
                  <a:schemeClr val="tx1"/>
                </a:solidFill>
              </a:rPr>
              <a:t>High efficacy achieved with the combination of ABT-493 300 mg + ABT-530 120 mg QD</a:t>
            </a:r>
            <a:endParaRPr lang="en-US" dirty="0" smtClean="0">
              <a:solidFill>
                <a:srgbClr val="FF0000"/>
              </a:solidFill>
            </a:endParaRPr>
          </a:p>
          <a:p>
            <a:pPr lvl="1" eaLnBrk="1" hangingPunct="1">
              <a:lnSpc>
                <a:spcPct val="100000"/>
              </a:lnSpc>
              <a:spcBef>
                <a:spcPts val="0"/>
              </a:spcBef>
              <a:spcAft>
                <a:spcPts val="1200"/>
              </a:spcAft>
            </a:pPr>
            <a:r>
              <a:rPr lang="en-US" dirty="0" smtClean="0">
                <a:solidFill>
                  <a:schemeClr val="tx1"/>
                </a:solidFill>
              </a:rPr>
              <a:t>This combination demonstrated a favorable safety profile</a:t>
            </a:r>
          </a:p>
          <a:p>
            <a:pPr marL="914400" lvl="1" indent="-341313" eaLnBrk="1" hangingPunct="1">
              <a:lnSpc>
                <a:spcPct val="100000"/>
              </a:lnSpc>
              <a:spcBef>
                <a:spcPts val="0"/>
              </a:spcBef>
              <a:spcAft>
                <a:spcPts val="1200"/>
              </a:spcAft>
            </a:pPr>
            <a:r>
              <a:rPr lang="en-US" dirty="0" smtClean="0">
                <a:solidFill>
                  <a:schemeClr val="tx1"/>
                </a:solidFill>
              </a:rPr>
              <a:t>AEs were mostly mild in severity	</a:t>
            </a:r>
          </a:p>
          <a:p>
            <a:pPr marL="914400" lvl="1" indent="-341313" eaLnBrk="1" hangingPunct="1">
              <a:lnSpc>
                <a:spcPct val="100000"/>
              </a:lnSpc>
              <a:spcBef>
                <a:spcPts val="0"/>
              </a:spcBef>
              <a:spcAft>
                <a:spcPts val="1200"/>
              </a:spcAft>
            </a:pPr>
            <a:r>
              <a:rPr lang="en-US" dirty="0" smtClean="0">
                <a:solidFill>
                  <a:schemeClr val="tx1"/>
                </a:solidFill>
              </a:rPr>
              <a:t>No dose-dependent increases </a:t>
            </a:r>
            <a:r>
              <a:rPr lang="en-US" dirty="0">
                <a:solidFill>
                  <a:schemeClr val="tx1"/>
                </a:solidFill>
              </a:rPr>
              <a:t>in </a:t>
            </a:r>
            <a:r>
              <a:rPr lang="en-US" dirty="0" smtClean="0">
                <a:solidFill>
                  <a:schemeClr val="tx1"/>
                </a:solidFill>
              </a:rPr>
              <a:t>the frequency </a:t>
            </a:r>
            <a:r>
              <a:rPr lang="en-US" dirty="0">
                <a:solidFill>
                  <a:schemeClr val="tx1"/>
                </a:solidFill>
              </a:rPr>
              <a:t>of </a:t>
            </a:r>
            <a:r>
              <a:rPr lang="en-US" dirty="0" smtClean="0">
                <a:solidFill>
                  <a:schemeClr val="tx1"/>
                </a:solidFill>
              </a:rPr>
              <a:t>AEs</a:t>
            </a:r>
            <a:endParaRPr lang="en-US" dirty="0">
              <a:solidFill>
                <a:schemeClr val="tx1"/>
              </a:solidFill>
            </a:endParaRPr>
          </a:p>
          <a:p>
            <a:pPr marL="914400" lvl="1" indent="-341313" eaLnBrk="1" hangingPunct="1">
              <a:lnSpc>
                <a:spcPct val="100000"/>
              </a:lnSpc>
              <a:spcBef>
                <a:spcPts val="0"/>
              </a:spcBef>
              <a:spcAft>
                <a:spcPts val="1200"/>
              </a:spcAft>
            </a:pPr>
            <a:r>
              <a:rPr lang="en-US" dirty="0" smtClean="0">
                <a:solidFill>
                  <a:schemeClr val="tx1"/>
                </a:solidFill>
              </a:rPr>
              <a:t>Study drug discontinuation due to AEs was low (n = 1) </a:t>
            </a:r>
          </a:p>
        </p:txBody>
      </p:sp>
      <p:sp>
        <p:nvSpPr>
          <p:cNvPr id="4" name="Title 3"/>
          <p:cNvSpPr txBox="1">
            <a:spLocks/>
          </p:cNvSpPr>
          <p:nvPr/>
        </p:nvSpPr>
        <p:spPr>
          <a:xfrm>
            <a:off x="411480" y="256032"/>
            <a:ext cx="8321040" cy="713232"/>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smtClean="0">
                <a:solidFill>
                  <a:srgbClr val="002060"/>
                </a:solidFill>
              </a:rPr>
              <a:t>SURVEYOR-II Part 1 (GT3): Summary</a:t>
            </a:r>
            <a:endParaRPr lang="en-US" sz="2800" b="1" kern="0" dirty="0">
              <a:solidFill>
                <a:srgbClr val="002060"/>
              </a:solidFill>
            </a:endParaRPr>
          </a:p>
        </p:txBody>
      </p:sp>
    </p:spTree>
    <p:extLst>
      <p:ext uri="{BB962C8B-B14F-4D97-AF65-F5344CB8AC3E}">
        <p14:creationId xmlns:p14="http://schemas.microsoft.com/office/powerpoint/2010/main" val="2755688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11480" y="1097280"/>
            <a:ext cx="8321040" cy="5067300"/>
          </a:xfrm>
        </p:spPr>
        <p:txBody>
          <a:bodyPr/>
          <a:lstStyle/>
          <a:p>
            <a:pPr lvl="1" indent="-334963" eaLnBrk="1" hangingPunct="1">
              <a:lnSpc>
                <a:spcPct val="100000"/>
              </a:lnSpc>
              <a:spcBef>
                <a:spcPts val="0"/>
              </a:spcBef>
              <a:spcAft>
                <a:spcPts val="1800"/>
              </a:spcAft>
            </a:pPr>
            <a:r>
              <a:rPr lang="en-US" dirty="0">
                <a:solidFill>
                  <a:schemeClr val="tx1"/>
                </a:solidFill>
              </a:rPr>
              <a:t>Non-cirrhotic </a:t>
            </a:r>
            <a:r>
              <a:rPr lang="en-US" dirty="0" smtClean="0">
                <a:solidFill>
                  <a:schemeClr val="tx1"/>
                </a:solidFill>
              </a:rPr>
              <a:t>GT3-infected patients treated </a:t>
            </a:r>
            <a:r>
              <a:rPr lang="en-US" dirty="0">
                <a:solidFill>
                  <a:schemeClr val="tx1"/>
                </a:solidFill>
              </a:rPr>
              <a:t>with ABT-493 </a:t>
            </a:r>
            <a:r>
              <a:rPr lang="en-US" dirty="0" smtClean="0">
                <a:solidFill>
                  <a:schemeClr val="tx1"/>
                </a:solidFill>
              </a:rPr>
              <a:t>300 mg + </a:t>
            </a:r>
            <a:r>
              <a:rPr lang="en-US" dirty="0">
                <a:solidFill>
                  <a:schemeClr val="tx1"/>
                </a:solidFill>
              </a:rPr>
              <a:t>ABT-530 </a:t>
            </a:r>
            <a:r>
              <a:rPr lang="en-US" dirty="0" smtClean="0">
                <a:solidFill>
                  <a:schemeClr val="tx1"/>
                </a:solidFill>
              </a:rPr>
              <a:t>120 mg for </a:t>
            </a:r>
            <a:r>
              <a:rPr lang="en-US" dirty="0">
                <a:solidFill>
                  <a:schemeClr val="tx1"/>
                </a:solidFill>
              </a:rPr>
              <a:t>12 weeks achieved </a:t>
            </a:r>
            <a:r>
              <a:rPr lang="en-US" dirty="0" smtClean="0">
                <a:solidFill>
                  <a:schemeClr val="tx1"/>
                </a:solidFill>
              </a:rPr>
              <a:t>a high </a:t>
            </a:r>
            <a:r>
              <a:rPr lang="en-US" dirty="0">
                <a:solidFill>
                  <a:schemeClr val="tx1"/>
                </a:solidFill>
              </a:rPr>
              <a:t>SVR12 </a:t>
            </a:r>
            <a:r>
              <a:rPr lang="en-US" dirty="0" smtClean="0">
                <a:solidFill>
                  <a:schemeClr val="tx1"/>
                </a:solidFill>
              </a:rPr>
              <a:t>rate</a:t>
            </a:r>
          </a:p>
          <a:p>
            <a:pPr lvl="1" indent="-334963" eaLnBrk="1" hangingPunct="1">
              <a:lnSpc>
                <a:spcPct val="100000"/>
              </a:lnSpc>
              <a:spcBef>
                <a:spcPts val="0"/>
              </a:spcBef>
              <a:spcAft>
                <a:spcPts val="1200"/>
              </a:spcAft>
            </a:pPr>
            <a:r>
              <a:rPr lang="en-US" dirty="0">
                <a:solidFill>
                  <a:schemeClr val="tx1"/>
                </a:solidFill>
              </a:rPr>
              <a:t>Based on these results and data in other genotypes, the selected doses moving forward are:</a:t>
            </a:r>
          </a:p>
          <a:p>
            <a:pPr marL="914400" lvl="2" indent="-334963" eaLnBrk="1" hangingPunct="1">
              <a:spcBef>
                <a:spcPts val="0"/>
              </a:spcBef>
              <a:spcAft>
                <a:spcPts val="1200"/>
              </a:spcAft>
              <a:buFont typeface="Arial" panose="020B0604020202020204" pitchFamily="34" charset="0"/>
              <a:buChar char="•"/>
            </a:pPr>
            <a:r>
              <a:rPr lang="en-US" dirty="0">
                <a:solidFill>
                  <a:schemeClr val="tx1"/>
                </a:solidFill>
              </a:rPr>
              <a:t>ABT-493:    300 mg </a:t>
            </a:r>
            <a:r>
              <a:rPr lang="en-US" dirty="0" smtClean="0">
                <a:solidFill>
                  <a:schemeClr val="tx1"/>
                </a:solidFill>
              </a:rPr>
              <a:t>QD</a:t>
            </a:r>
            <a:endParaRPr lang="en-US" dirty="0">
              <a:solidFill>
                <a:schemeClr val="tx1"/>
              </a:solidFill>
            </a:endParaRPr>
          </a:p>
          <a:p>
            <a:pPr marL="914400" lvl="2" indent="-334963" eaLnBrk="1" hangingPunct="1">
              <a:spcBef>
                <a:spcPts val="0"/>
              </a:spcBef>
              <a:spcAft>
                <a:spcPts val="1800"/>
              </a:spcAft>
              <a:buFont typeface="Arial" panose="020B0604020202020204" pitchFamily="34" charset="0"/>
              <a:buChar char="•"/>
            </a:pPr>
            <a:r>
              <a:rPr lang="en-US" dirty="0">
                <a:solidFill>
                  <a:schemeClr val="tx1"/>
                </a:solidFill>
              </a:rPr>
              <a:t>ABT-530:    120 mg QD</a:t>
            </a:r>
          </a:p>
          <a:p>
            <a:pPr lvl="1" indent="-334963" eaLnBrk="1" hangingPunct="1">
              <a:lnSpc>
                <a:spcPct val="100000"/>
              </a:lnSpc>
              <a:spcBef>
                <a:spcPts val="0"/>
              </a:spcBef>
              <a:spcAft>
                <a:spcPts val="1800"/>
              </a:spcAft>
            </a:pPr>
            <a:r>
              <a:rPr lang="en-US" dirty="0" smtClean="0">
                <a:solidFill>
                  <a:schemeClr val="tx1"/>
                </a:solidFill>
              </a:rPr>
              <a:t>This dose combination will be further investigated in GT3-infected patients with compensated cirrhosis and for a shorter 8-week treatment duration in non-cirrhotic patients</a:t>
            </a:r>
            <a:endParaRPr lang="en-US" dirty="0">
              <a:solidFill>
                <a:schemeClr val="tx1"/>
              </a:solidFill>
            </a:endParaRPr>
          </a:p>
        </p:txBody>
      </p:sp>
      <p:sp>
        <p:nvSpPr>
          <p:cNvPr id="4" name="Title 3"/>
          <p:cNvSpPr txBox="1">
            <a:spLocks/>
          </p:cNvSpPr>
          <p:nvPr/>
        </p:nvSpPr>
        <p:spPr>
          <a:xfrm>
            <a:off x="411480" y="256032"/>
            <a:ext cx="8321040" cy="713232"/>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smtClean="0">
                <a:solidFill>
                  <a:srgbClr val="002060"/>
                </a:solidFill>
              </a:rPr>
              <a:t>SURVEYOR-II Part 1 (GT3): Conclusions</a:t>
            </a:r>
            <a:endParaRPr lang="en-US" sz="2800" b="1" kern="0" dirty="0">
              <a:solidFill>
                <a:srgbClr val="002060"/>
              </a:solidFill>
            </a:endParaRPr>
          </a:p>
        </p:txBody>
      </p:sp>
    </p:spTree>
    <p:extLst>
      <p:ext uri="{BB962C8B-B14F-4D97-AF65-F5344CB8AC3E}">
        <p14:creationId xmlns:p14="http://schemas.microsoft.com/office/powerpoint/2010/main" val="3877457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a:xfrm>
            <a:off x="411480" y="252350"/>
            <a:ext cx="8321040" cy="713232"/>
          </a:xfrm>
        </p:spPr>
        <p:txBody>
          <a:bodyPr anchor="b"/>
          <a:lstStyle/>
          <a:p>
            <a:pPr eaLnBrk="1" hangingPunct="1"/>
            <a:r>
              <a:rPr lang="en-US" sz="2800" b="1" dirty="0" smtClean="0"/>
              <a:t>Disclosures</a:t>
            </a:r>
          </a:p>
        </p:txBody>
      </p:sp>
      <p:sp>
        <p:nvSpPr>
          <p:cNvPr id="14339" name="Content Placeholder 7"/>
          <p:cNvSpPr>
            <a:spLocks noGrp="1"/>
          </p:cNvSpPr>
          <p:nvPr>
            <p:ph idx="4294967295"/>
          </p:nvPr>
        </p:nvSpPr>
        <p:spPr>
          <a:xfrm>
            <a:off x="407988" y="1097280"/>
            <a:ext cx="8318500" cy="5308979"/>
          </a:xfrm>
        </p:spPr>
        <p:txBody>
          <a:bodyPr>
            <a:noAutofit/>
          </a:bodyPr>
          <a:lstStyle/>
          <a:p>
            <a:pPr marL="0" indent="0" eaLnBrk="1" hangingPunct="1">
              <a:lnSpc>
                <a:spcPct val="90000"/>
              </a:lnSpc>
              <a:spcBef>
                <a:spcPts val="0"/>
              </a:spcBef>
              <a:spcAft>
                <a:spcPts val="600"/>
              </a:spcAft>
            </a:pPr>
            <a:r>
              <a:rPr lang="en-US" sz="1300" b="1" dirty="0" smtClean="0">
                <a:solidFill>
                  <a:schemeClr val="tx1"/>
                </a:solidFill>
              </a:rPr>
              <a:t>P Kwo: </a:t>
            </a:r>
            <a:r>
              <a:rPr lang="en-US" sz="1300" dirty="0" smtClean="0">
                <a:solidFill>
                  <a:schemeClr val="tx1"/>
                </a:solidFill>
              </a:rPr>
              <a:t>Grant/research support: AbbVie, BMS, Gilead, Janssen, Merck; Advisor: AbbVie, BMS, Gilead, Janssen, Merck.</a:t>
            </a:r>
            <a:endParaRPr lang="en-US" sz="1300" b="1" dirty="0" smtClean="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M Bennett: </a:t>
            </a:r>
            <a:r>
              <a:rPr lang="en-US" sz="1300" dirty="0" smtClean="0">
                <a:solidFill>
                  <a:schemeClr val="tx1"/>
                </a:solidFill>
              </a:rPr>
              <a:t>Stockholder: AbbVie; Clinical </a:t>
            </a:r>
            <a:r>
              <a:rPr lang="en-US" sz="1300" dirty="0">
                <a:solidFill>
                  <a:schemeClr val="tx1"/>
                </a:solidFill>
              </a:rPr>
              <a:t>trial </a:t>
            </a:r>
            <a:r>
              <a:rPr lang="en-US" sz="1300" dirty="0" smtClean="0">
                <a:solidFill>
                  <a:schemeClr val="tx1"/>
                </a:solidFill>
              </a:rPr>
              <a:t>investigator: AbbVie.</a:t>
            </a:r>
            <a:endParaRPr lang="en-US" sz="1300" dirty="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HE Vargas: </a:t>
            </a:r>
            <a:r>
              <a:rPr lang="en-US" sz="1300" dirty="0">
                <a:solidFill>
                  <a:schemeClr val="tx1"/>
                </a:solidFill>
              </a:rPr>
              <a:t>Grant/research support:  AbbVie, BMS</a:t>
            </a:r>
            <a:r>
              <a:rPr lang="en-US" sz="1300" dirty="0" smtClean="0">
                <a:solidFill>
                  <a:schemeClr val="tx1"/>
                </a:solidFill>
              </a:rPr>
              <a:t>, Gilead</a:t>
            </a:r>
            <a:r>
              <a:rPr lang="en-US" sz="1300" dirty="0">
                <a:solidFill>
                  <a:schemeClr val="tx1"/>
                </a:solidFill>
              </a:rPr>
              <a:t>, </a:t>
            </a:r>
            <a:r>
              <a:rPr lang="en-US" sz="1300" dirty="0" smtClean="0">
                <a:solidFill>
                  <a:schemeClr val="tx1"/>
                </a:solidFill>
              </a:rPr>
              <a:t>Merck.</a:t>
            </a:r>
            <a:endParaRPr lang="en-US" sz="1300" b="1" dirty="0" smtClean="0">
              <a:solidFill>
                <a:schemeClr val="tx1"/>
              </a:solidFill>
            </a:endParaRPr>
          </a:p>
          <a:p>
            <a:pPr marL="0" indent="0" eaLnBrk="1" hangingPunct="1">
              <a:lnSpc>
                <a:spcPct val="90000"/>
              </a:lnSpc>
              <a:spcBef>
                <a:spcPts val="0"/>
              </a:spcBef>
              <a:spcAft>
                <a:spcPts val="600"/>
              </a:spcAft>
            </a:pPr>
            <a:r>
              <a:rPr lang="en-US" sz="1300" b="1" dirty="0">
                <a:solidFill>
                  <a:schemeClr val="tx1"/>
                </a:solidFill>
              </a:rPr>
              <a:t>D Wyles</a:t>
            </a:r>
            <a:r>
              <a:rPr lang="en-US" sz="1300" b="1" dirty="0" smtClean="0">
                <a:solidFill>
                  <a:schemeClr val="tx1"/>
                </a:solidFill>
              </a:rPr>
              <a:t>: </a:t>
            </a:r>
            <a:r>
              <a:rPr lang="en-US" sz="1300" dirty="0" smtClean="0">
                <a:solidFill>
                  <a:schemeClr val="tx1"/>
                </a:solidFill>
              </a:rPr>
              <a:t>Grant/research </a:t>
            </a:r>
            <a:r>
              <a:rPr lang="en-US" sz="1300" dirty="0">
                <a:solidFill>
                  <a:schemeClr val="tx1"/>
                </a:solidFill>
              </a:rPr>
              <a:t>support: AbbVie, BMS, Gilead, Merck, Tacere Therapeutics; Consultant/Advisor: AbbVie, BMS, Gilead, Janssen, Merck</a:t>
            </a:r>
            <a:r>
              <a:rPr lang="en-US" sz="1300" dirty="0" smtClean="0">
                <a:solidFill>
                  <a:schemeClr val="tx1"/>
                </a:solidFill>
              </a:rPr>
              <a:t>.</a:t>
            </a:r>
          </a:p>
          <a:p>
            <a:pPr marL="0" indent="0" eaLnBrk="1" hangingPunct="1">
              <a:lnSpc>
                <a:spcPct val="90000"/>
              </a:lnSpc>
              <a:spcBef>
                <a:spcPts val="0"/>
              </a:spcBef>
              <a:spcAft>
                <a:spcPts val="600"/>
              </a:spcAft>
            </a:pPr>
            <a:r>
              <a:rPr lang="en-US" sz="1300" b="1" dirty="0" smtClean="0">
                <a:solidFill>
                  <a:schemeClr val="tx1"/>
                </a:solidFill>
              </a:rPr>
              <a:t>JS Overcash: </a:t>
            </a:r>
            <a:r>
              <a:rPr lang="en-US" sz="1300" dirty="0" smtClean="0">
                <a:solidFill>
                  <a:schemeClr val="tx1"/>
                </a:solidFill>
              </a:rPr>
              <a:t>No relevant conflicts to disclose.</a:t>
            </a:r>
          </a:p>
          <a:p>
            <a:pPr marL="0" indent="0" eaLnBrk="1" hangingPunct="1">
              <a:lnSpc>
                <a:spcPct val="90000"/>
              </a:lnSpc>
              <a:spcBef>
                <a:spcPts val="0"/>
              </a:spcBef>
              <a:spcAft>
                <a:spcPts val="600"/>
              </a:spcAft>
            </a:pPr>
            <a:r>
              <a:rPr lang="en-US" sz="1300" b="1" dirty="0" smtClean="0">
                <a:solidFill>
                  <a:schemeClr val="tx1"/>
                </a:solidFill>
              </a:rPr>
              <a:t>P Ruane: </a:t>
            </a:r>
            <a:r>
              <a:rPr lang="en-US" sz="1300" dirty="0" smtClean="0">
                <a:solidFill>
                  <a:schemeClr val="tx1"/>
                </a:solidFill>
              </a:rPr>
              <a:t>Grant/research </a:t>
            </a:r>
            <a:r>
              <a:rPr lang="en-US" sz="1300" dirty="0">
                <a:solidFill>
                  <a:schemeClr val="tx1"/>
                </a:solidFill>
              </a:rPr>
              <a:t>Support: AbbVie, BMS, Gilead, Merck, ViiV, Janssen; Consultant/Advisor: AbbVie, Merck, Gilead, Jannsen: Speaker: Gilead, ViiV, Merck, </a:t>
            </a:r>
            <a:r>
              <a:rPr lang="en-US" sz="1300" dirty="0" smtClean="0">
                <a:solidFill>
                  <a:schemeClr val="tx1"/>
                </a:solidFill>
              </a:rPr>
              <a:t>Janssen.</a:t>
            </a:r>
            <a:endParaRPr lang="en-US" sz="1300" dirty="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B Maliakkal: </a:t>
            </a:r>
            <a:r>
              <a:rPr lang="en-US" sz="1300" dirty="0" smtClean="0">
                <a:solidFill>
                  <a:schemeClr val="tx1"/>
                </a:solidFill>
              </a:rPr>
              <a:t>Speaker: AbbVie, Gilead, BMS.</a:t>
            </a:r>
            <a:endParaRPr lang="en-US" sz="1300" b="1" dirty="0" smtClean="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A Siddique: </a:t>
            </a:r>
            <a:r>
              <a:rPr lang="en-US" sz="1300" dirty="0" smtClean="0">
                <a:solidFill>
                  <a:schemeClr val="tx1"/>
                </a:solidFill>
              </a:rPr>
              <a:t>No relevant conflicts to disclose.</a:t>
            </a:r>
            <a:endParaRPr lang="en-US" sz="1300" b="1" dirty="0" smtClean="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B Bhandari: </a:t>
            </a:r>
            <a:r>
              <a:rPr lang="en-US" sz="1300" dirty="0" smtClean="0">
                <a:solidFill>
                  <a:schemeClr val="tx1"/>
                </a:solidFill>
              </a:rPr>
              <a:t>No relevant conflicts to disclose.</a:t>
            </a:r>
            <a:endParaRPr lang="en-US" sz="1300" b="1" dirty="0" smtClean="0">
              <a:solidFill>
                <a:schemeClr val="tx1"/>
              </a:solidFill>
            </a:endParaRPr>
          </a:p>
          <a:p>
            <a:pPr marL="0" indent="0" eaLnBrk="1" hangingPunct="1">
              <a:lnSpc>
                <a:spcPct val="90000"/>
              </a:lnSpc>
              <a:spcBef>
                <a:spcPts val="0"/>
              </a:spcBef>
              <a:spcAft>
                <a:spcPts val="600"/>
              </a:spcAft>
            </a:pPr>
            <a:r>
              <a:rPr lang="en-US" sz="1300" b="1" dirty="0" smtClean="0">
                <a:solidFill>
                  <a:schemeClr val="tx1"/>
                </a:solidFill>
              </a:rPr>
              <a:t>F </a:t>
            </a:r>
            <a:r>
              <a:rPr lang="en-US" sz="1300" b="1" dirty="0">
                <a:solidFill>
                  <a:schemeClr val="tx1"/>
                </a:solidFill>
              </a:rPr>
              <a:t>Poordad: </a:t>
            </a:r>
            <a:r>
              <a:rPr lang="en-US" sz="1300" dirty="0" smtClean="0">
                <a:solidFill>
                  <a:schemeClr val="tx1"/>
                </a:solidFill>
              </a:rPr>
              <a:t>Grant/research </a:t>
            </a:r>
            <a:r>
              <a:rPr lang="en-US" sz="1300" dirty="0">
                <a:solidFill>
                  <a:schemeClr val="tx1"/>
                </a:solidFill>
              </a:rPr>
              <a:t>support: Abbvie, Achillion Pharmaceuticals, Anadys Pharmaceuticals, Biolex Therapeutics, Boehringer Ingelheim, Bristol-Myers Squibb, Genentech, Gilead Sciences, GlaxoSmithKline, GlobeImmune, Idenix Pharmaceuticals, Idera Pharmaceuticals, Intercept Pharmaceuticals, Janssen, Medarex, Medtronic, Merck, Novartis, Santaris Pharmaceuticals, Scynexis Pharmaceuticals, Vertex Pharmaceuticals, ZymoGenetics. Speaker: Gilead, Kadmon, Merck, Onyx/Bayer, Genentech, GlaxoSmithKline, Salix, Vertex. Consultant/Advisor: AbbVie, Achillion Pharmaceuticals, Anadys Pharmaceuticals, Biolex Therapeutics, Boehringer Ingelheim, Bristol-Myers Squibb, Gilead Sciences, GlaxoSmithKline, GlobeImmune, Idenix, Merck, Novartis, Tibotec/Janssen, Theravance, </a:t>
            </a:r>
            <a:r>
              <a:rPr lang="en-US" sz="1300" dirty="0" smtClean="0">
                <a:solidFill>
                  <a:schemeClr val="tx1"/>
                </a:solidFill>
              </a:rPr>
              <a:t>Vertex.</a:t>
            </a:r>
            <a:endParaRPr lang="en-US" sz="1300" dirty="0">
              <a:solidFill>
                <a:schemeClr val="tx1"/>
              </a:solidFill>
            </a:endParaRPr>
          </a:p>
          <a:p>
            <a:pPr marL="0" indent="0" eaLnBrk="1" hangingPunct="1">
              <a:lnSpc>
                <a:spcPct val="90000"/>
              </a:lnSpc>
              <a:spcBef>
                <a:spcPts val="0"/>
              </a:spcBef>
              <a:spcAft>
                <a:spcPts val="600"/>
              </a:spcAft>
            </a:pPr>
            <a:r>
              <a:rPr lang="en-GB" sz="1300" b="1" dirty="0" smtClean="0">
                <a:solidFill>
                  <a:schemeClr val="tx1"/>
                </a:solidFill>
              </a:rPr>
              <a:t>S Wang, R Liu, CW Lin, TI Ng, F Mensa, J Kort: </a:t>
            </a:r>
            <a:r>
              <a:rPr lang="en-US" sz="1300" dirty="0" smtClean="0">
                <a:solidFill>
                  <a:schemeClr val="tx1"/>
                </a:solidFill>
              </a:rPr>
              <a:t>AbbVie employees and may hold AbbVie stock or stock options.</a:t>
            </a:r>
          </a:p>
          <a:p>
            <a:pPr marL="0" indent="0" eaLnBrk="1" hangingPunct="1">
              <a:lnSpc>
                <a:spcPct val="90000"/>
              </a:lnSpc>
              <a:spcBef>
                <a:spcPts val="0"/>
              </a:spcBef>
              <a:spcAft>
                <a:spcPts val="600"/>
              </a:spcAft>
            </a:pPr>
            <a:r>
              <a:rPr lang="en-US" sz="1300" dirty="0" smtClean="0">
                <a:solidFill>
                  <a:schemeClr val="tx1"/>
                </a:solidFill>
              </a:rPr>
              <a:t>The design, study conduct, analysis, and financial support of the </a:t>
            </a:r>
            <a:r>
              <a:rPr lang="en-US" sz="1300" dirty="0">
                <a:solidFill>
                  <a:schemeClr val="tx1"/>
                </a:solidFill>
              </a:rPr>
              <a:t>SURVEYOR-II (</a:t>
            </a:r>
            <a:r>
              <a:rPr lang="en-US" sz="1300" dirty="0" smtClean="0">
                <a:solidFill>
                  <a:schemeClr val="tx1"/>
                </a:solidFill>
              </a:rPr>
              <a:t>NCT02243293) </a:t>
            </a:r>
            <a:r>
              <a:rPr lang="en-US" sz="1300" dirty="0">
                <a:solidFill>
                  <a:schemeClr val="tx1"/>
                </a:solidFill>
              </a:rPr>
              <a:t>study </a:t>
            </a:r>
            <a:r>
              <a:rPr lang="en-US" sz="1300" dirty="0" smtClean="0">
                <a:solidFill>
                  <a:schemeClr val="tx1"/>
                </a:solidFill>
              </a:rPr>
              <a:t>were provided by AbbVie. AbbVie participated in the interpretation of data, review, and approval of the content. All authors had access to all relevant data and participated in writing, review, and approval of this presentation. Medical </a:t>
            </a:r>
            <a:r>
              <a:rPr lang="en-US" sz="1300" dirty="0">
                <a:solidFill>
                  <a:schemeClr val="tx1"/>
                </a:solidFill>
              </a:rPr>
              <a:t>writing support was provided by Sharanya Ford, PhD, of AbbVie. </a:t>
            </a:r>
            <a:endParaRPr lang="en-US" sz="1300" dirty="0" smtClean="0">
              <a:solidFill>
                <a:schemeClr val="tx1"/>
              </a:solidFill>
            </a:endParaRPr>
          </a:p>
          <a:p>
            <a:pPr marL="0" indent="0" eaLnBrk="1" hangingPunct="1">
              <a:lnSpc>
                <a:spcPct val="90000"/>
              </a:lnSpc>
              <a:spcBef>
                <a:spcPts val="0"/>
              </a:spcBef>
              <a:spcAft>
                <a:spcPts val="0"/>
              </a:spcAft>
            </a:pPr>
            <a:r>
              <a:rPr lang="en-US" sz="1300" dirty="0" smtClean="0">
                <a:solidFill>
                  <a:schemeClr val="tx1"/>
                </a:solidFill>
              </a:rPr>
              <a:t>This presentation contains information on the investigational products ABT-493 and ABT-530.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256032"/>
            <a:ext cx="8321675" cy="713232"/>
          </a:xfrm>
        </p:spPr>
        <p:txBody>
          <a:bodyPr anchor="b"/>
          <a:lstStyle/>
          <a:p>
            <a:pPr eaLnBrk="1" hangingPunct="1"/>
            <a:r>
              <a:rPr lang="en-US" sz="2800" b="1" dirty="0" smtClean="0">
                <a:solidFill>
                  <a:srgbClr val="071D49"/>
                </a:solidFill>
              </a:rPr>
              <a:t>Acknowledgments</a:t>
            </a:r>
          </a:p>
        </p:txBody>
      </p:sp>
      <p:sp>
        <p:nvSpPr>
          <p:cNvPr id="16387" name="Content Placeholder 2"/>
          <p:cNvSpPr>
            <a:spLocks noGrp="1"/>
          </p:cNvSpPr>
          <p:nvPr>
            <p:ph idx="1"/>
          </p:nvPr>
        </p:nvSpPr>
        <p:spPr>
          <a:xfrm>
            <a:off x="411163" y="1097280"/>
            <a:ext cx="8318500" cy="5067300"/>
          </a:xfrm>
        </p:spPr>
        <p:txBody>
          <a:bodyPr/>
          <a:lstStyle/>
          <a:p>
            <a:pPr marL="0" indent="0" eaLnBrk="1" hangingPunct="1">
              <a:lnSpc>
                <a:spcPct val="100000"/>
              </a:lnSpc>
              <a:spcBef>
                <a:spcPts val="0"/>
              </a:spcBef>
              <a:spcAft>
                <a:spcPts val="1200"/>
              </a:spcAft>
            </a:pPr>
            <a:r>
              <a:rPr lang="en-US" dirty="0">
                <a:solidFill>
                  <a:schemeClr val="tx1"/>
                </a:solidFill>
              </a:rPr>
              <a:t>The authors would like to express their gratitude to the patients and their families who participated in this study. Additionally, we would like to acknowledge all members of the </a:t>
            </a:r>
            <a:r>
              <a:rPr lang="en-US" dirty="0" smtClean="0">
                <a:solidFill>
                  <a:schemeClr val="tx1"/>
                </a:solidFill>
              </a:rPr>
              <a:t>SURVEYOR-II </a:t>
            </a:r>
            <a:r>
              <a:rPr lang="en-US" dirty="0">
                <a:solidFill>
                  <a:schemeClr val="tx1"/>
                </a:solidFill>
              </a:rPr>
              <a:t>study team </a:t>
            </a:r>
            <a:r>
              <a:rPr lang="en-US" dirty="0" smtClean="0">
                <a:solidFill>
                  <a:schemeClr val="tx1"/>
                </a:solidFill>
              </a:rPr>
              <a:t>and AbbVie’s HCV Next Generation team who contributed to this study.</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4916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411480" y="1097280"/>
            <a:ext cx="8321040" cy="5038704"/>
          </a:xfrm>
        </p:spPr>
        <p:txBody>
          <a:bodyPr/>
          <a:lstStyle/>
          <a:p>
            <a:pPr marL="465138" indent="-344488" eaLnBrk="1" hangingPunct="1">
              <a:lnSpc>
                <a:spcPct val="100000"/>
              </a:lnSpc>
              <a:spcBef>
                <a:spcPct val="0"/>
              </a:spcBef>
              <a:spcAft>
                <a:spcPts val="1800"/>
              </a:spcAft>
              <a:buFont typeface="Arial" panose="020B0604020202020204" pitchFamily="34" charset="0"/>
              <a:buChar char="•"/>
            </a:pPr>
            <a:r>
              <a:rPr lang="en-US" dirty="0" smtClean="0">
                <a:solidFill>
                  <a:schemeClr val="tx1"/>
                </a:solidFill>
              </a:rPr>
              <a:t>Associated </a:t>
            </a:r>
            <a:r>
              <a:rPr lang="en-US" dirty="0">
                <a:solidFill>
                  <a:schemeClr val="tx1"/>
                </a:solidFill>
              </a:rPr>
              <a:t>with </a:t>
            </a:r>
            <a:r>
              <a:rPr lang="en-US" dirty="0" smtClean="0">
                <a:solidFill>
                  <a:schemeClr val="tx1"/>
                </a:solidFill>
              </a:rPr>
              <a:t>higher </a:t>
            </a:r>
            <a:r>
              <a:rPr lang="en-US" dirty="0">
                <a:solidFill>
                  <a:schemeClr val="tx1"/>
                </a:solidFill>
              </a:rPr>
              <a:t>rates of liver steatosis and an increased risk for hepatocellular carcinoma and fibrosis </a:t>
            </a:r>
            <a:r>
              <a:rPr lang="en-US" dirty="0" smtClean="0">
                <a:solidFill>
                  <a:schemeClr val="tx1"/>
                </a:solidFill>
              </a:rPr>
              <a:t>progression when compared with other HCV genotypes</a:t>
            </a:r>
            <a:r>
              <a:rPr lang="en-US" baseline="30000" dirty="0" smtClean="0">
                <a:solidFill>
                  <a:schemeClr val="tx1"/>
                </a:solidFill>
              </a:rPr>
              <a:t>1</a:t>
            </a:r>
            <a:endParaRPr lang="en-US" baseline="30000" dirty="0">
              <a:solidFill>
                <a:schemeClr val="tx1"/>
              </a:solidFill>
            </a:endParaRPr>
          </a:p>
          <a:p>
            <a:pPr marL="465138" indent="-344488" eaLnBrk="1" hangingPunct="1">
              <a:lnSpc>
                <a:spcPct val="100000"/>
              </a:lnSpc>
              <a:spcBef>
                <a:spcPct val="0"/>
              </a:spcBef>
              <a:spcAft>
                <a:spcPts val="1800"/>
              </a:spcAft>
              <a:buFont typeface="Arial" panose="020B0604020202020204" pitchFamily="34" charset="0"/>
              <a:buChar char="•"/>
            </a:pPr>
            <a:r>
              <a:rPr lang="en-US" dirty="0" smtClean="0">
                <a:solidFill>
                  <a:schemeClr val="tx1"/>
                </a:solidFill>
              </a:rPr>
              <a:t>Accounts </a:t>
            </a:r>
            <a:r>
              <a:rPr lang="en-US" dirty="0">
                <a:solidFill>
                  <a:schemeClr val="tx1"/>
                </a:solidFill>
              </a:rPr>
              <a:t>for 8 – 13% of all </a:t>
            </a:r>
            <a:r>
              <a:rPr lang="en-US" dirty="0" smtClean="0">
                <a:solidFill>
                  <a:schemeClr val="tx1"/>
                </a:solidFill>
              </a:rPr>
              <a:t>cases in </a:t>
            </a:r>
            <a:r>
              <a:rPr lang="en-US" dirty="0">
                <a:solidFill>
                  <a:schemeClr val="tx1"/>
                </a:solidFill>
              </a:rPr>
              <a:t>the United </a:t>
            </a:r>
            <a:r>
              <a:rPr lang="en-US" dirty="0" smtClean="0">
                <a:solidFill>
                  <a:schemeClr val="tx1"/>
                </a:solidFill>
              </a:rPr>
              <a:t>States</a:t>
            </a:r>
            <a:r>
              <a:rPr lang="en-US" baseline="30000" dirty="0" smtClean="0">
                <a:solidFill>
                  <a:schemeClr val="tx1"/>
                </a:solidFill>
              </a:rPr>
              <a:t>2</a:t>
            </a:r>
          </a:p>
          <a:p>
            <a:pPr marL="465138" indent="-344488" eaLnBrk="1" hangingPunct="1">
              <a:lnSpc>
                <a:spcPct val="100000"/>
              </a:lnSpc>
              <a:spcBef>
                <a:spcPct val="0"/>
              </a:spcBef>
              <a:spcAft>
                <a:spcPts val="1800"/>
              </a:spcAft>
              <a:buFont typeface="Arial" panose="020B0604020202020204" pitchFamily="34" charset="0"/>
              <a:buChar char="•"/>
            </a:pPr>
            <a:r>
              <a:rPr lang="en-US" dirty="0" smtClean="0">
                <a:solidFill>
                  <a:schemeClr val="tx1"/>
                </a:solidFill>
              </a:rPr>
              <a:t>Accounts for approximately 30% of HCV infections worldwide and is now considered the most difficult-to-cure genotype</a:t>
            </a:r>
            <a:r>
              <a:rPr lang="en-US" baseline="30000" dirty="0">
                <a:solidFill>
                  <a:schemeClr val="tx1"/>
                </a:solidFill>
              </a:rPr>
              <a:t>3</a:t>
            </a:r>
            <a:endParaRPr lang="en-US" baseline="30000" dirty="0" smtClean="0">
              <a:solidFill>
                <a:schemeClr val="tx1"/>
              </a:solidFill>
            </a:endParaRPr>
          </a:p>
        </p:txBody>
      </p:sp>
      <p:sp>
        <p:nvSpPr>
          <p:cNvPr id="7" name="Title 2"/>
          <p:cNvSpPr txBox="1">
            <a:spLocks/>
          </p:cNvSpPr>
          <p:nvPr/>
        </p:nvSpPr>
        <p:spPr>
          <a:xfrm>
            <a:off x="411479" y="252350"/>
            <a:ext cx="8411423" cy="713232"/>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dirty="0">
                <a:solidFill>
                  <a:srgbClr val="071D49"/>
                </a:solidFill>
              </a:rPr>
              <a:t>Hepatitis C Virus (HCV</a:t>
            </a:r>
            <a:r>
              <a:rPr lang="en-US" sz="2800" b="1" dirty="0" smtClean="0">
                <a:solidFill>
                  <a:srgbClr val="071D49"/>
                </a:solidFill>
              </a:rPr>
              <a:t>) Genotype 3 Infection</a:t>
            </a:r>
            <a:endParaRPr lang="en-US" sz="2800" dirty="0">
              <a:solidFill>
                <a:srgbClr val="071D49"/>
              </a:solidFill>
            </a:endParaRPr>
          </a:p>
        </p:txBody>
      </p:sp>
      <p:sp>
        <p:nvSpPr>
          <p:cNvPr id="5" name="TextBox 4"/>
          <p:cNvSpPr txBox="1"/>
          <p:nvPr/>
        </p:nvSpPr>
        <p:spPr>
          <a:xfrm>
            <a:off x="411478" y="6019232"/>
            <a:ext cx="5216339" cy="507831"/>
          </a:xfrm>
          <a:prstGeom prst="rect">
            <a:avLst/>
          </a:prstGeom>
          <a:noFill/>
        </p:spPr>
        <p:txBody>
          <a:bodyPr wrap="square" numCol="1">
            <a:spAutoFit/>
          </a:bodyPr>
          <a:lstStyle/>
          <a:p>
            <a:pPr marL="228600" indent="-228600" fontAlgn="auto">
              <a:lnSpc>
                <a:spcPct val="90000"/>
              </a:lnSpc>
              <a:spcBef>
                <a:spcPts val="0"/>
              </a:spcBef>
              <a:spcAft>
                <a:spcPts val="0"/>
              </a:spcAft>
              <a:buAutoNum type="arabicPeriod"/>
              <a:defRPr/>
            </a:pPr>
            <a:r>
              <a:rPr lang="da-DK" sz="1000" kern="0" dirty="0">
                <a:latin typeface="Calibri"/>
              </a:rPr>
              <a:t>Andriulli A, et al. </a:t>
            </a:r>
            <a:r>
              <a:rPr lang="da-DK" sz="1000" i="1" kern="0" dirty="0">
                <a:latin typeface="Calibri"/>
              </a:rPr>
              <a:t>Aliment Pharmacol Ther.</a:t>
            </a:r>
            <a:r>
              <a:rPr lang="da-DK" sz="1000" kern="0" dirty="0">
                <a:latin typeface="Calibri"/>
              </a:rPr>
              <a:t> 2008; 28:397-404. </a:t>
            </a:r>
            <a:endParaRPr lang="da-DK" sz="1000" kern="0" dirty="0" smtClean="0">
              <a:latin typeface="Calibri"/>
            </a:endParaRPr>
          </a:p>
          <a:p>
            <a:pPr marL="228600" indent="-228600" fontAlgn="auto">
              <a:lnSpc>
                <a:spcPct val="90000"/>
              </a:lnSpc>
              <a:spcBef>
                <a:spcPts val="0"/>
              </a:spcBef>
              <a:spcAft>
                <a:spcPts val="0"/>
              </a:spcAft>
              <a:buFontTx/>
              <a:buAutoNum type="arabicPeriod"/>
              <a:defRPr/>
            </a:pPr>
            <a:r>
              <a:rPr lang="da-DK" sz="1000" kern="0" dirty="0">
                <a:latin typeface="Calibri"/>
              </a:rPr>
              <a:t>Kohli A, et al.</a:t>
            </a:r>
            <a:r>
              <a:rPr lang="da-DK" sz="1000" i="1" kern="0" dirty="0">
                <a:latin typeface="Calibri"/>
              </a:rPr>
              <a:t> JAMA.</a:t>
            </a:r>
            <a:r>
              <a:rPr lang="da-DK" sz="1000" kern="0" dirty="0">
                <a:latin typeface="Calibri"/>
              </a:rPr>
              <a:t> 2014; 312:631-640.</a:t>
            </a:r>
          </a:p>
          <a:p>
            <a:pPr marL="228600" indent="-228600" fontAlgn="auto">
              <a:lnSpc>
                <a:spcPct val="90000"/>
              </a:lnSpc>
              <a:spcBef>
                <a:spcPts val="0"/>
              </a:spcBef>
              <a:spcAft>
                <a:spcPts val="0"/>
              </a:spcAft>
              <a:buAutoNum type="arabicPeriod"/>
              <a:defRPr/>
            </a:pPr>
            <a:r>
              <a:rPr lang="en-US" sz="1000" kern="0" dirty="0" smtClean="0">
                <a:latin typeface="Calibri"/>
                <a:cs typeface="+mn-cs"/>
              </a:rPr>
              <a:t>Messina JP</a:t>
            </a:r>
            <a:r>
              <a:rPr lang="da-DK" sz="1000" kern="0" dirty="0" smtClean="0">
                <a:latin typeface="Calibri"/>
              </a:rPr>
              <a:t>, et al. </a:t>
            </a:r>
            <a:r>
              <a:rPr lang="da-DK" sz="1000" i="1" kern="0" dirty="0" smtClean="0">
                <a:latin typeface="Calibri"/>
              </a:rPr>
              <a:t>Hepatology.</a:t>
            </a:r>
            <a:r>
              <a:rPr lang="da-DK" sz="1000" kern="0" dirty="0" smtClean="0">
                <a:latin typeface="Calibri"/>
              </a:rPr>
              <a:t> 2015; 61:77-87.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256032"/>
            <a:ext cx="8321675" cy="713232"/>
          </a:xfrm>
        </p:spPr>
        <p:txBody>
          <a:bodyPr anchor="b" anchorCtr="0"/>
          <a:lstStyle/>
          <a:p>
            <a:pPr eaLnBrk="1" hangingPunct="1"/>
            <a:r>
              <a:rPr lang="en-US" sz="2800" b="1" dirty="0" smtClean="0">
                <a:solidFill>
                  <a:srgbClr val="071D49"/>
                </a:solidFill>
              </a:rPr>
              <a:t>Next </a:t>
            </a:r>
            <a:r>
              <a:rPr lang="en-US" sz="2800" b="1" dirty="0">
                <a:solidFill>
                  <a:srgbClr val="071D49"/>
                </a:solidFill>
              </a:rPr>
              <a:t>Generation Direct-Acting Antivirals</a:t>
            </a:r>
            <a:endParaRPr lang="en-US" sz="2800" b="1" dirty="0" smtClean="0">
              <a:solidFill>
                <a:srgbClr val="071D49"/>
              </a:solidFill>
            </a:endParaRPr>
          </a:p>
        </p:txBody>
      </p:sp>
      <p:sp>
        <p:nvSpPr>
          <p:cNvPr id="16387" name="Content Placeholder 2"/>
          <p:cNvSpPr>
            <a:spLocks noGrp="1"/>
          </p:cNvSpPr>
          <p:nvPr>
            <p:ph idx="1"/>
          </p:nvPr>
        </p:nvSpPr>
        <p:spPr>
          <a:xfrm>
            <a:off x="411479" y="1097280"/>
            <a:ext cx="8732521" cy="5067300"/>
          </a:xfrm>
        </p:spPr>
        <p:txBody>
          <a:bodyPr/>
          <a:lstStyle/>
          <a:p>
            <a:pPr marL="0" lvl="2" indent="0" eaLnBrk="1" hangingPunct="1">
              <a:spcBef>
                <a:spcPts val="0"/>
              </a:spcBef>
              <a:spcAft>
                <a:spcPts val="1200"/>
              </a:spcAft>
              <a:buClr>
                <a:schemeClr val="tx1"/>
              </a:buClr>
              <a:buNone/>
            </a:pPr>
            <a:r>
              <a:rPr lang="en-US" b="1" dirty="0" smtClean="0">
                <a:solidFill>
                  <a:srgbClr val="0082BA"/>
                </a:solidFill>
              </a:rPr>
              <a:t>ABT-493:</a:t>
            </a:r>
            <a:r>
              <a:rPr lang="en-US" dirty="0" smtClean="0">
                <a:solidFill>
                  <a:srgbClr val="0082BA"/>
                </a:solidFill>
              </a:rPr>
              <a:t> </a:t>
            </a:r>
            <a:r>
              <a:rPr lang="en-US" dirty="0">
                <a:solidFill>
                  <a:schemeClr val="tx1"/>
                </a:solidFill>
              </a:rPr>
              <a:t>pangenotypic HCV NS3/4A protease </a:t>
            </a:r>
            <a:r>
              <a:rPr lang="en-US" dirty="0" smtClean="0">
                <a:solidFill>
                  <a:schemeClr val="tx1"/>
                </a:solidFill>
              </a:rPr>
              <a:t>inhibitor* (GT3 EC</a:t>
            </a:r>
            <a:r>
              <a:rPr lang="en-US" baseline="-25000" dirty="0" smtClean="0">
                <a:solidFill>
                  <a:schemeClr val="tx1"/>
                </a:solidFill>
              </a:rPr>
              <a:t>50 </a:t>
            </a:r>
            <a:r>
              <a:rPr lang="en-US" dirty="0" smtClean="0">
                <a:solidFill>
                  <a:schemeClr val="tx1"/>
                </a:solidFill>
              </a:rPr>
              <a:t>1.6 </a:t>
            </a:r>
            <a:r>
              <a:rPr lang="en-US" dirty="0">
                <a:solidFill>
                  <a:schemeClr val="tx1"/>
                </a:solidFill>
              </a:rPr>
              <a:t>nM</a:t>
            </a:r>
            <a:r>
              <a:rPr lang="en-US" dirty="0" smtClean="0">
                <a:solidFill>
                  <a:schemeClr val="tx1"/>
                </a:solidFill>
              </a:rPr>
              <a:t>)</a:t>
            </a:r>
            <a:endParaRPr lang="en-US" dirty="0">
              <a:solidFill>
                <a:schemeClr val="tx1"/>
              </a:solidFill>
            </a:endParaRPr>
          </a:p>
          <a:p>
            <a:pPr marL="0" lvl="2" indent="0" eaLnBrk="1" hangingPunct="1">
              <a:spcBef>
                <a:spcPts val="0"/>
              </a:spcBef>
              <a:spcAft>
                <a:spcPts val="1200"/>
              </a:spcAft>
              <a:buClr>
                <a:schemeClr val="tx1"/>
              </a:buClr>
              <a:buNone/>
            </a:pPr>
            <a:r>
              <a:rPr lang="en-US" b="1" dirty="0">
                <a:solidFill>
                  <a:srgbClr val="0082BA"/>
                </a:solidFill>
              </a:rPr>
              <a:t>ABT-530: </a:t>
            </a:r>
            <a:r>
              <a:rPr lang="en-US" dirty="0">
                <a:solidFill>
                  <a:schemeClr val="tx1"/>
                </a:solidFill>
              </a:rPr>
              <a:t>pangenotypic HCV NS5A inhibitor </a:t>
            </a:r>
            <a:r>
              <a:rPr lang="en-US" dirty="0" smtClean="0">
                <a:solidFill>
                  <a:schemeClr val="tx1"/>
                </a:solidFill>
              </a:rPr>
              <a:t>(GT3 EC</a:t>
            </a:r>
            <a:r>
              <a:rPr lang="en-US" baseline="-25000" dirty="0" smtClean="0">
                <a:solidFill>
                  <a:schemeClr val="tx1"/>
                </a:solidFill>
              </a:rPr>
              <a:t>50</a:t>
            </a:r>
            <a:r>
              <a:rPr lang="en-US" dirty="0" smtClean="0">
                <a:solidFill>
                  <a:schemeClr val="tx1"/>
                </a:solidFill>
              </a:rPr>
              <a:t> </a:t>
            </a:r>
            <a:r>
              <a:rPr lang="en-US" dirty="0">
                <a:solidFill>
                  <a:schemeClr val="tx1"/>
                </a:solidFill>
              </a:rPr>
              <a:t>2</a:t>
            </a:r>
            <a:r>
              <a:rPr lang="en-US" dirty="0" smtClean="0">
                <a:solidFill>
                  <a:schemeClr val="tx1"/>
                </a:solidFill>
              </a:rPr>
              <a:t> </a:t>
            </a:r>
            <a:r>
              <a:rPr lang="en-US" dirty="0">
                <a:solidFill>
                  <a:schemeClr val="tx1"/>
                </a:solidFill>
              </a:rPr>
              <a:t>pM) </a:t>
            </a:r>
            <a:endParaRPr lang="en-US" dirty="0" smtClean="0">
              <a:solidFill>
                <a:schemeClr val="tx1"/>
              </a:solidFill>
            </a:endParaRPr>
          </a:p>
          <a:p>
            <a:pPr marL="0" lvl="2" indent="0" eaLnBrk="1" hangingPunct="1">
              <a:spcBef>
                <a:spcPts val="1200"/>
              </a:spcBef>
              <a:spcAft>
                <a:spcPts val="600"/>
              </a:spcAft>
              <a:buNone/>
            </a:pPr>
            <a:r>
              <a:rPr lang="en-US" dirty="0" smtClean="0"/>
              <a:t>In vitro characteristics:</a:t>
            </a:r>
            <a:r>
              <a:rPr lang="en-US" baseline="30000" dirty="0" smtClean="0"/>
              <a:t>1,2</a:t>
            </a:r>
          </a:p>
          <a:p>
            <a:pPr marL="457200" lvl="2" indent="-338138" eaLnBrk="1" hangingPunct="1">
              <a:spcBef>
                <a:spcPts val="0"/>
              </a:spcBef>
              <a:spcAft>
                <a:spcPts val="600"/>
              </a:spcAft>
              <a:buFont typeface="Arial" panose="020B0604020202020204" pitchFamily="34" charset="0"/>
              <a:buChar char="•"/>
            </a:pPr>
            <a:r>
              <a:rPr lang="en-US" dirty="0" smtClean="0"/>
              <a:t>Higher barrier to resistance</a:t>
            </a:r>
          </a:p>
          <a:p>
            <a:pPr marL="457200" lvl="2" indent="-338138" eaLnBrk="1" hangingPunct="1">
              <a:spcBef>
                <a:spcPts val="0"/>
              </a:spcBef>
              <a:spcAft>
                <a:spcPts val="600"/>
              </a:spcAft>
              <a:buFont typeface="Arial" panose="020B0604020202020204" pitchFamily="34" charset="0"/>
              <a:buChar char="•"/>
            </a:pPr>
            <a:r>
              <a:rPr lang="en-US" dirty="0" smtClean="0"/>
              <a:t>Activity against common variants (eg, GT3 NS5A: M28T or Y93H)</a:t>
            </a:r>
          </a:p>
          <a:p>
            <a:pPr marL="457200" lvl="2" indent="-338138" eaLnBrk="1" hangingPunct="1">
              <a:spcBef>
                <a:spcPts val="0"/>
              </a:spcBef>
              <a:spcAft>
                <a:spcPts val="1200"/>
              </a:spcAft>
              <a:buFont typeface="Arial" panose="020B0604020202020204" pitchFamily="34" charset="0"/>
              <a:buChar char="•"/>
            </a:pPr>
            <a:r>
              <a:rPr lang="en-US" dirty="0" smtClean="0"/>
              <a:t>Additive/synergistic antiviral activity</a:t>
            </a:r>
          </a:p>
          <a:p>
            <a:pPr marL="0" lvl="2" indent="0" eaLnBrk="1" hangingPunct="1">
              <a:spcBef>
                <a:spcPts val="1200"/>
              </a:spcBef>
              <a:spcAft>
                <a:spcPts val="600"/>
              </a:spcAft>
              <a:buNone/>
            </a:pPr>
            <a:r>
              <a:rPr lang="en-US" dirty="0" smtClean="0"/>
              <a:t>Clinical  pharmacokinetics and metabolism:</a:t>
            </a:r>
          </a:p>
          <a:p>
            <a:pPr marL="461962" lvl="2" indent="-342900" eaLnBrk="1" hangingPunct="1">
              <a:spcBef>
                <a:spcPts val="0"/>
              </a:spcBef>
              <a:spcAft>
                <a:spcPts val="600"/>
              </a:spcAft>
              <a:buFont typeface="Arial" panose="020B0604020202020204" pitchFamily="34" charset="0"/>
              <a:buChar char="•"/>
            </a:pPr>
            <a:r>
              <a:rPr lang="en-US" dirty="0" smtClean="0"/>
              <a:t>Once-daily oral dosing</a:t>
            </a:r>
          </a:p>
          <a:p>
            <a:pPr marL="461962" lvl="2" indent="-342900" eaLnBrk="1" hangingPunct="1">
              <a:spcBef>
                <a:spcPts val="0"/>
              </a:spcBef>
              <a:spcAft>
                <a:spcPts val="600"/>
              </a:spcAft>
              <a:buFont typeface="Arial" panose="020B0604020202020204" pitchFamily="34" charset="0"/>
              <a:buChar char="•"/>
            </a:pPr>
            <a:r>
              <a:rPr lang="en-US" dirty="0" smtClean="0"/>
              <a:t>Minimal </a:t>
            </a:r>
            <a:r>
              <a:rPr lang="en-US" dirty="0"/>
              <a:t>metabolism and </a:t>
            </a:r>
            <a:r>
              <a:rPr lang="en-US" dirty="0">
                <a:solidFill>
                  <a:schemeClr val="tx1"/>
                </a:solidFill>
              </a:rPr>
              <a:t>primary biliary </a:t>
            </a:r>
            <a:r>
              <a:rPr lang="en-US" dirty="0" smtClean="0">
                <a:solidFill>
                  <a:schemeClr val="tx1"/>
                </a:solidFill>
              </a:rPr>
              <a:t>excretion</a:t>
            </a:r>
          </a:p>
          <a:p>
            <a:pPr marL="461962" lvl="2" indent="-342900" eaLnBrk="1" hangingPunct="1">
              <a:spcBef>
                <a:spcPts val="0"/>
              </a:spcBef>
              <a:spcAft>
                <a:spcPts val="600"/>
              </a:spcAft>
              <a:buFont typeface="Arial" panose="020B0604020202020204" pitchFamily="34" charset="0"/>
              <a:buChar char="•"/>
            </a:pPr>
            <a:r>
              <a:rPr lang="en-US" dirty="0" smtClean="0">
                <a:solidFill>
                  <a:schemeClr val="tx1"/>
                </a:solidFill>
              </a:rPr>
              <a:t>No renal excretion (&lt;1%)</a:t>
            </a:r>
            <a:endParaRPr lang="en-US" strike="sngStrike" dirty="0">
              <a:solidFill>
                <a:schemeClr val="tx1"/>
              </a:solidFill>
            </a:endParaRPr>
          </a:p>
          <a:p>
            <a:pPr marL="461962" lvl="2" indent="-342900" eaLnBrk="1" hangingPunct="1">
              <a:spcBef>
                <a:spcPts val="0"/>
              </a:spcBef>
              <a:spcAft>
                <a:spcPts val="300"/>
              </a:spcAft>
              <a:buFont typeface="Arial" panose="020B0604020202020204" pitchFamily="34" charset="0"/>
              <a:buChar char="•"/>
            </a:pPr>
            <a:endParaRPr lang="en-US" dirty="0" smtClean="0"/>
          </a:p>
        </p:txBody>
      </p:sp>
      <p:sp>
        <p:nvSpPr>
          <p:cNvPr id="4" name="TextBox 3"/>
          <p:cNvSpPr txBox="1"/>
          <p:nvPr/>
        </p:nvSpPr>
        <p:spPr>
          <a:xfrm>
            <a:off x="411163" y="5877979"/>
            <a:ext cx="8408466" cy="640175"/>
          </a:xfrm>
          <a:prstGeom prst="rect">
            <a:avLst/>
          </a:prstGeom>
          <a:noFill/>
        </p:spPr>
        <p:txBody>
          <a:bodyPr wrap="square">
            <a:spAutoFit/>
          </a:bodyPr>
          <a:lstStyle/>
          <a:p>
            <a:pPr fontAlgn="auto">
              <a:lnSpc>
                <a:spcPct val="90000"/>
              </a:lnSpc>
              <a:spcBef>
                <a:spcPts val="0"/>
              </a:spcBef>
              <a:spcAft>
                <a:spcPts val="600"/>
              </a:spcAft>
              <a:defRPr/>
            </a:pPr>
            <a:r>
              <a:rPr lang="da-DK" sz="1400" kern="0" dirty="0" smtClean="0">
                <a:latin typeface="Calibri"/>
              </a:rPr>
              <a:t>*ABT-493 identified by AbbVie and Enanta.</a:t>
            </a:r>
          </a:p>
          <a:p>
            <a:pPr marL="228600" indent="-228600" fontAlgn="auto">
              <a:lnSpc>
                <a:spcPct val="90000"/>
              </a:lnSpc>
              <a:spcBef>
                <a:spcPts val="0"/>
              </a:spcBef>
              <a:spcAft>
                <a:spcPts val="0"/>
              </a:spcAft>
              <a:buAutoNum type="arabicPeriod"/>
              <a:defRPr/>
            </a:pPr>
            <a:r>
              <a:rPr lang="da-DK" sz="1000" kern="0" dirty="0" smtClean="0">
                <a:latin typeface="Calibri"/>
              </a:rPr>
              <a:t>Ng TI, et al. Abstract 636. 21st Conference on Retroviruses and Opportunistic Infections., Boston, 2014.</a:t>
            </a:r>
          </a:p>
          <a:p>
            <a:pPr marL="228600" indent="-228600" fontAlgn="auto">
              <a:lnSpc>
                <a:spcPct val="90000"/>
              </a:lnSpc>
              <a:spcBef>
                <a:spcPts val="0"/>
              </a:spcBef>
              <a:spcAft>
                <a:spcPts val="0"/>
              </a:spcAft>
              <a:buAutoNum type="arabicPeriod"/>
              <a:defRPr/>
            </a:pPr>
            <a:r>
              <a:rPr lang="da-DK" sz="1000" kern="0" dirty="0">
                <a:latin typeface="Calibri"/>
              </a:rPr>
              <a:t>Ng TI, et al. Abstract </a:t>
            </a:r>
            <a:r>
              <a:rPr lang="da-DK" sz="1000" kern="0" dirty="0" smtClean="0">
                <a:latin typeface="Calibri"/>
              </a:rPr>
              <a:t>639. </a:t>
            </a:r>
            <a:r>
              <a:rPr lang="da-DK" sz="1000" kern="0" dirty="0">
                <a:latin typeface="Calibri"/>
              </a:rPr>
              <a:t>21st Conference on Retroviruses and Opportunistic Infections., Boston, </a:t>
            </a:r>
            <a:r>
              <a:rPr lang="da-DK" sz="1000" kern="0" dirty="0" smtClean="0">
                <a:latin typeface="Calibri"/>
              </a:rPr>
              <a:t>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a:spLocks noGrp="1"/>
          </p:cNvSpPr>
          <p:nvPr>
            <p:ph idx="1"/>
          </p:nvPr>
        </p:nvSpPr>
        <p:spPr>
          <a:xfrm>
            <a:off x="411163" y="1097280"/>
            <a:ext cx="8318500" cy="1561858"/>
          </a:xfrm>
        </p:spPr>
        <p:txBody>
          <a:bodyPr anchor="t"/>
          <a:lstStyle/>
          <a:p>
            <a:pPr marL="0" indent="0" eaLnBrk="1" hangingPunct="1">
              <a:lnSpc>
                <a:spcPct val="100000"/>
              </a:lnSpc>
              <a:spcBef>
                <a:spcPts val="0"/>
              </a:spcBef>
              <a:spcAft>
                <a:spcPts val="1800"/>
              </a:spcAft>
            </a:pPr>
            <a:r>
              <a:rPr lang="en-US" dirty="0">
                <a:solidFill>
                  <a:schemeClr val="tx1"/>
                </a:solidFill>
              </a:rPr>
              <a:t>SURVEYOR-II </a:t>
            </a:r>
            <a:r>
              <a:rPr lang="en-US" dirty="0" smtClean="0">
                <a:solidFill>
                  <a:schemeClr val="tx1"/>
                </a:solidFill>
              </a:rPr>
              <a:t>is </a:t>
            </a:r>
            <a:r>
              <a:rPr lang="en-US" dirty="0">
                <a:solidFill>
                  <a:schemeClr val="tx1"/>
                </a:solidFill>
              </a:rPr>
              <a:t>an open-label, multicenter phase 2 trial evaluating the safety and efficacy of </a:t>
            </a:r>
            <a:r>
              <a:rPr lang="en-US" dirty="0" smtClean="0">
                <a:solidFill>
                  <a:schemeClr val="tx1"/>
                </a:solidFill>
              </a:rPr>
              <a:t>co-administered ABT-493 </a:t>
            </a:r>
            <a:r>
              <a:rPr lang="en-US" dirty="0">
                <a:solidFill>
                  <a:schemeClr val="tx1"/>
                </a:solidFill>
              </a:rPr>
              <a:t>and </a:t>
            </a:r>
            <a:r>
              <a:rPr lang="en-US" dirty="0" smtClean="0">
                <a:solidFill>
                  <a:schemeClr val="tx1"/>
                </a:solidFill>
              </a:rPr>
              <a:t>ABT-530, at varying doses, ± ribavirin </a:t>
            </a:r>
            <a:r>
              <a:rPr lang="en-US" dirty="0">
                <a:solidFill>
                  <a:schemeClr val="tx1"/>
                </a:solidFill>
              </a:rPr>
              <a:t>(RBV), in patients with HCV </a:t>
            </a:r>
            <a:r>
              <a:rPr lang="en-US" dirty="0" smtClean="0">
                <a:solidFill>
                  <a:schemeClr val="tx1"/>
                </a:solidFill>
              </a:rPr>
              <a:t>GT2 or </a:t>
            </a:r>
            <a:r>
              <a:rPr lang="en-US" b="1" dirty="0" smtClean="0">
                <a:solidFill>
                  <a:schemeClr val="tx1"/>
                </a:solidFill>
              </a:rPr>
              <a:t>GT3</a:t>
            </a:r>
            <a:r>
              <a:rPr lang="en-US" dirty="0" smtClean="0">
                <a:solidFill>
                  <a:schemeClr val="tx1"/>
                </a:solidFill>
              </a:rPr>
              <a:t> infection</a:t>
            </a:r>
            <a:endParaRPr lang="en-US" baseline="30000" dirty="0">
              <a:solidFill>
                <a:schemeClr val="tx1"/>
              </a:solidFill>
            </a:endParaRPr>
          </a:p>
        </p:txBody>
      </p:sp>
      <p:sp>
        <p:nvSpPr>
          <p:cNvPr id="24" name="Title 1"/>
          <p:cNvSpPr txBox="1">
            <a:spLocks/>
          </p:cNvSpPr>
          <p:nvPr/>
        </p:nvSpPr>
        <p:spPr bwMode="gray">
          <a:xfrm>
            <a:off x="411163" y="256032"/>
            <a:ext cx="8321040"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lnSpc>
                <a:spcPct val="90000"/>
              </a:lnSpc>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 </a:t>
            </a:r>
            <a:r>
              <a:rPr lang="en-US" sz="2800" b="1" kern="0" dirty="0" smtClean="0">
                <a:solidFill>
                  <a:srgbClr val="071D49"/>
                </a:solidFill>
                <a:latin typeface="+mj-lt"/>
                <a:ea typeface="+mj-ea"/>
                <a:cs typeface="+mj-cs"/>
              </a:rPr>
              <a:t>Part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1 (GT3</a:t>
            </a:r>
            <a:r>
              <a:rPr kumimoji="0" lang="en-US" sz="2800" b="1" i="0" u="none" strike="noStrike" kern="0" cap="none" spc="0" normalizeH="0" noProof="0" dirty="0" smtClean="0">
                <a:ln>
                  <a:noFill/>
                </a:ln>
                <a:solidFill>
                  <a:srgbClr val="071D49"/>
                </a:solidFill>
                <a:effectLst/>
                <a:uLnTx/>
                <a:uFillTx/>
                <a:latin typeface="+mj-lt"/>
                <a:ea typeface="+mj-ea"/>
                <a:cs typeface="+mj-cs"/>
              </a:rPr>
              <a:t>)</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Study </a:t>
            </a:r>
            <a:r>
              <a:rPr lang="en-US" sz="2800" b="1" kern="0" dirty="0" smtClean="0">
                <a:solidFill>
                  <a:srgbClr val="071D49"/>
                </a:solidFill>
                <a:latin typeface="+mj-lt"/>
                <a:ea typeface="+mj-ea"/>
                <a:cs typeface="+mj-cs"/>
              </a:rPr>
              <a:t>Design </a:t>
            </a:r>
            <a:endParaRPr lang="en-US" sz="2800" b="1" kern="0" baseline="30000" dirty="0" smtClean="0">
              <a:solidFill>
                <a:srgbClr val="071D49"/>
              </a:solidFill>
              <a:latin typeface="+mj-lt"/>
              <a:ea typeface="+mj-ea"/>
              <a:cs typeface="+mj-cs"/>
            </a:endParaRPr>
          </a:p>
        </p:txBody>
      </p:sp>
      <p:grpSp>
        <p:nvGrpSpPr>
          <p:cNvPr id="8" name="Group 7"/>
          <p:cNvGrpSpPr/>
          <p:nvPr/>
        </p:nvGrpSpPr>
        <p:grpSpPr>
          <a:xfrm>
            <a:off x="411480" y="2352952"/>
            <a:ext cx="8615039" cy="4180678"/>
            <a:chOff x="411480" y="1148702"/>
            <a:chExt cx="8615039" cy="4180678"/>
          </a:xfrm>
        </p:grpSpPr>
        <p:sp>
          <p:nvSpPr>
            <p:cNvPr id="40" name="TextBox 39"/>
            <p:cNvSpPr txBox="1"/>
            <p:nvPr/>
          </p:nvSpPr>
          <p:spPr>
            <a:xfrm>
              <a:off x="411480" y="4336801"/>
              <a:ext cx="8483138" cy="992579"/>
            </a:xfrm>
            <a:prstGeom prst="rect">
              <a:avLst/>
            </a:prstGeom>
            <a:noFill/>
          </p:spPr>
          <p:txBody>
            <a:bodyPr wrap="square" rtlCol="0">
              <a:spAutoFit/>
            </a:bodyPr>
            <a:lstStyle/>
            <a:p>
              <a:r>
                <a:rPr lang="en-US" sz="1400" dirty="0" smtClean="0">
                  <a:latin typeface="+mj-lt"/>
                  <a:cs typeface="Arial" panose="020B0604020202020204" pitchFamily="34" charset="0"/>
                </a:rPr>
                <a:t>ClinicalTrials.gov</a:t>
              </a:r>
              <a:r>
                <a:rPr lang="en-US" sz="1400" dirty="0">
                  <a:latin typeface="+mj-lt"/>
                  <a:cs typeface="Arial" panose="020B0604020202020204" pitchFamily="34" charset="0"/>
                </a:rPr>
                <a:t>: </a:t>
              </a:r>
              <a:r>
                <a:rPr lang="en-US" sz="1400" dirty="0" smtClean="0">
                  <a:latin typeface="+mj-lt"/>
                  <a:cs typeface="Arial" panose="020B0604020202020204" pitchFamily="34" charset="0"/>
                </a:rPr>
                <a:t>NCT02243293.</a:t>
              </a:r>
            </a:p>
            <a:p>
              <a:r>
                <a:rPr lang="en-US" sz="1400" dirty="0" smtClean="0">
                  <a:latin typeface="+mj-lt"/>
                  <a:cs typeface="Arial" panose="020B0604020202020204" pitchFamily="34" charset="0"/>
                </a:rPr>
                <a:t>N=121.</a:t>
              </a:r>
            </a:p>
            <a:p>
              <a:r>
                <a:rPr lang="en-US" sz="1400" baseline="30000" dirty="0" smtClean="0">
                  <a:latin typeface="+mj-lt"/>
                  <a:cs typeface="Arial" panose="020B0604020202020204" pitchFamily="34" charset="0"/>
                </a:rPr>
                <a:t>a</a:t>
              </a:r>
              <a:r>
                <a:rPr lang="en-US" sz="1400" dirty="0" smtClean="0">
                  <a:latin typeface="+mj-lt"/>
                  <a:cs typeface="Arial" panose="020B0604020202020204" pitchFamily="34" charset="0"/>
                </a:rPr>
                <a:t>Includes one patient who was incorrectly assigned to treatment in the GT2 cohort.</a:t>
              </a:r>
            </a:p>
            <a:p>
              <a:pPr>
                <a:spcBef>
                  <a:spcPts val="300"/>
                </a:spcBef>
              </a:pPr>
              <a:r>
                <a:rPr lang="en-US" sz="1400" baseline="30000" dirty="0" smtClean="0"/>
                <a:t>b</a:t>
              </a:r>
              <a:r>
                <a:rPr lang="en-US" sz="1400" dirty="0" smtClean="0"/>
                <a:t>Daily </a:t>
              </a:r>
              <a:r>
                <a:rPr lang="en-US" sz="1400" dirty="0"/>
                <a:t>dose of 1000 mg or 1200 mg RBV </a:t>
              </a:r>
              <a:r>
                <a:rPr lang="en-US" sz="1400" dirty="0" smtClean="0"/>
                <a:t>dosed BID based on patient body </a:t>
              </a:r>
              <a:r>
                <a:rPr lang="en-US" sz="1400" dirty="0"/>
                <a:t>weight </a:t>
              </a:r>
              <a:r>
                <a:rPr lang="en-US" sz="1400" dirty="0" smtClean="0"/>
                <a:t>being &lt;75 </a:t>
              </a:r>
              <a:r>
                <a:rPr lang="en-US" sz="1400" dirty="0"/>
                <a:t>kg or ≥75 </a:t>
              </a:r>
              <a:r>
                <a:rPr lang="en-US" sz="1400" dirty="0" smtClean="0"/>
                <a:t>kg.</a:t>
              </a:r>
              <a:endParaRPr lang="en-US" sz="1400" dirty="0"/>
            </a:p>
          </p:txBody>
        </p:sp>
        <p:grpSp>
          <p:nvGrpSpPr>
            <p:cNvPr id="14" name="Group 13"/>
            <p:cNvGrpSpPr/>
            <p:nvPr/>
          </p:nvGrpSpPr>
          <p:grpSpPr>
            <a:xfrm>
              <a:off x="533553" y="1148702"/>
              <a:ext cx="8492966" cy="2992791"/>
              <a:chOff x="533553" y="1148702"/>
              <a:chExt cx="8492966" cy="2992791"/>
            </a:xfrm>
          </p:grpSpPr>
          <p:grpSp>
            <p:nvGrpSpPr>
              <p:cNvPr id="7" name="Group 6"/>
              <p:cNvGrpSpPr/>
              <p:nvPr/>
            </p:nvGrpSpPr>
            <p:grpSpPr>
              <a:xfrm>
                <a:off x="533553" y="1148702"/>
                <a:ext cx="8492966" cy="2992791"/>
                <a:chOff x="468442" y="1148702"/>
                <a:chExt cx="8492966" cy="2992791"/>
              </a:xfrm>
            </p:grpSpPr>
            <p:grpSp>
              <p:nvGrpSpPr>
                <p:cNvPr id="6" name="Group 5"/>
                <p:cNvGrpSpPr/>
                <p:nvPr/>
              </p:nvGrpSpPr>
              <p:grpSpPr>
                <a:xfrm>
                  <a:off x="468442" y="1148702"/>
                  <a:ext cx="8492966" cy="2992791"/>
                  <a:chOff x="711036" y="1244238"/>
                  <a:chExt cx="8492966" cy="2992791"/>
                </a:xfrm>
              </p:grpSpPr>
              <p:cxnSp>
                <p:nvCxnSpPr>
                  <p:cNvPr id="42" name="Straight Connector 41"/>
                  <p:cNvCxnSpPr/>
                  <p:nvPr/>
                </p:nvCxnSpPr>
                <p:spPr>
                  <a:xfrm>
                    <a:off x="8659813"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317292" y="1671485"/>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24521" y="1244238"/>
                    <a:ext cx="599780" cy="307777"/>
                  </a:xfrm>
                  <a:prstGeom prst="rect">
                    <a:avLst/>
                  </a:prstGeom>
                  <a:noFill/>
                </p:spPr>
                <p:txBody>
                  <a:bodyPr wrap="none" rtlCol="0">
                    <a:spAutoFit/>
                  </a:bodyPr>
                  <a:lstStyle/>
                  <a:p>
                    <a:r>
                      <a:rPr lang="en-US" sz="1400" b="1" dirty="0" smtClean="0">
                        <a:latin typeface="+mj-lt"/>
                        <a:cs typeface="Arial" panose="020B0604020202020204" pitchFamily="34" charset="0"/>
                      </a:rPr>
                      <a:t>Day 1</a:t>
                    </a:r>
                    <a:endParaRPr lang="en-US" sz="1400" b="1" dirty="0">
                      <a:latin typeface="+mj-lt"/>
                      <a:cs typeface="Arial" panose="020B0604020202020204" pitchFamily="34" charset="0"/>
                    </a:endParaRPr>
                  </a:p>
                </p:txBody>
              </p:sp>
              <p:sp>
                <p:nvSpPr>
                  <p:cNvPr id="34" name="TextBox 33"/>
                  <p:cNvSpPr txBox="1"/>
                  <p:nvPr/>
                </p:nvSpPr>
                <p:spPr>
                  <a:xfrm>
                    <a:off x="5252590" y="1283566"/>
                    <a:ext cx="830677" cy="307777"/>
                  </a:xfrm>
                  <a:prstGeom prst="rect">
                    <a:avLst/>
                  </a:prstGeom>
                  <a:noFill/>
                </p:spPr>
                <p:txBody>
                  <a:bodyPr wrap="none" rtlCol="0">
                    <a:spAutoFit/>
                  </a:bodyPr>
                  <a:lstStyle/>
                  <a:p>
                    <a:r>
                      <a:rPr lang="en-US" sz="1400" b="1" dirty="0" smtClean="0">
                        <a:latin typeface="+mj-lt"/>
                        <a:cs typeface="Arial" panose="020B0604020202020204" pitchFamily="34" charset="0"/>
                      </a:rPr>
                      <a:t>Week 12</a:t>
                    </a:r>
                    <a:endParaRPr lang="en-US" sz="1400" b="1" dirty="0">
                      <a:latin typeface="+mj-lt"/>
                      <a:cs typeface="Arial" panose="020B0604020202020204" pitchFamily="34" charset="0"/>
                    </a:endParaRPr>
                  </a:p>
                </p:txBody>
              </p:sp>
              <p:sp>
                <p:nvSpPr>
                  <p:cNvPr id="35" name="TextBox 34"/>
                  <p:cNvSpPr txBox="1"/>
                  <p:nvPr/>
                </p:nvSpPr>
                <p:spPr>
                  <a:xfrm>
                    <a:off x="8149418" y="1244238"/>
                    <a:ext cx="1054584" cy="307777"/>
                  </a:xfrm>
                  <a:prstGeom prst="rect">
                    <a:avLst/>
                  </a:prstGeom>
                  <a:noFill/>
                </p:spPr>
                <p:txBody>
                  <a:bodyPr wrap="none" rtlCol="0">
                    <a:spAutoFit/>
                  </a:bodyPr>
                  <a:lstStyle/>
                  <a:p>
                    <a:r>
                      <a:rPr lang="en-US" sz="1400" b="1" dirty="0" smtClean="0">
                        <a:latin typeface="+mj-lt"/>
                        <a:cs typeface="Arial" panose="020B0604020202020204" pitchFamily="34" charset="0"/>
                      </a:rPr>
                      <a:t>PT Week 24</a:t>
                    </a:r>
                    <a:endParaRPr lang="en-US" sz="1400" b="1" dirty="0">
                      <a:latin typeface="+mj-lt"/>
                      <a:cs typeface="Arial" panose="020B0604020202020204" pitchFamily="34" charset="0"/>
                    </a:endParaRPr>
                  </a:p>
                </p:txBody>
              </p:sp>
              <p:sp>
                <p:nvSpPr>
                  <p:cNvPr id="36" name="TextBox 35"/>
                  <p:cNvSpPr txBox="1"/>
                  <p:nvPr/>
                </p:nvSpPr>
                <p:spPr>
                  <a:xfrm>
                    <a:off x="711036" y="2117487"/>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n=30</a:t>
                    </a:r>
                    <a:endParaRPr lang="en-US" sz="1600" b="1" dirty="0">
                      <a:latin typeface="+mj-lt"/>
                      <a:cs typeface="Arial" panose="020B0604020202020204" pitchFamily="34" charset="0"/>
                    </a:endParaRPr>
                  </a:p>
                </p:txBody>
              </p:sp>
              <p:cxnSp>
                <p:nvCxnSpPr>
                  <p:cNvPr id="27" name="Straight Connector 26"/>
                  <p:cNvCxnSpPr/>
                  <p:nvPr/>
                </p:nvCxnSpPr>
                <p:spPr bwMode="auto">
                  <a:xfrm>
                    <a:off x="1298433" y="1803452"/>
                    <a:ext cx="4572000" cy="0"/>
                  </a:xfrm>
                  <a:prstGeom prst="line">
                    <a:avLst/>
                  </a:prstGeom>
                  <a:solidFill>
                    <a:srgbClr val="071D49"/>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8" name="TextBox 27"/>
                  <p:cNvSpPr txBox="1"/>
                  <p:nvPr/>
                </p:nvSpPr>
                <p:spPr>
                  <a:xfrm>
                    <a:off x="5954966" y="1454804"/>
                    <a:ext cx="2464585" cy="338554"/>
                  </a:xfrm>
                  <a:prstGeom prst="rect">
                    <a:avLst/>
                  </a:prstGeom>
                  <a:noFill/>
                </p:spPr>
                <p:txBody>
                  <a:bodyPr wrap="none" rtlCol="0">
                    <a:spAutoFit/>
                  </a:bodyPr>
                  <a:lstStyle/>
                  <a:p>
                    <a:r>
                      <a:rPr lang="en-US" sz="1600" b="1" dirty="0" smtClean="0">
                        <a:latin typeface="+mj-lt"/>
                        <a:cs typeface="Arial" panose="020B0604020202020204" pitchFamily="34" charset="0"/>
                      </a:rPr>
                      <a:t>Post-treatment (PT) period</a:t>
                    </a:r>
                    <a:endParaRPr lang="en-US" sz="1600" b="1" dirty="0">
                      <a:latin typeface="+mj-lt"/>
                      <a:cs typeface="Arial" panose="020B0604020202020204" pitchFamily="34" charset="0"/>
                    </a:endParaRPr>
                  </a:p>
                </p:txBody>
              </p:sp>
              <p:sp>
                <p:nvSpPr>
                  <p:cNvPr id="44" name="TextBox 43"/>
                  <p:cNvSpPr txBox="1"/>
                  <p:nvPr/>
                </p:nvSpPr>
                <p:spPr>
                  <a:xfrm>
                    <a:off x="2576587" y="1437927"/>
                    <a:ext cx="1671611" cy="338554"/>
                  </a:xfrm>
                  <a:prstGeom prst="rect">
                    <a:avLst/>
                  </a:prstGeom>
                  <a:noFill/>
                </p:spPr>
                <p:txBody>
                  <a:bodyPr wrap="none" rtlCol="0">
                    <a:spAutoFit/>
                  </a:bodyPr>
                  <a:lstStyle/>
                  <a:p>
                    <a:r>
                      <a:rPr lang="en-US" sz="1600" b="1" dirty="0" smtClean="0">
                        <a:latin typeface="+mj-lt"/>
                        <a:cs typeface="Arial" panose="020B0604020202020204" pitchFamily="34" charset="0"/>
                      </a:rPr>
                      <a:t>Treatment period</a:t>
                    </a:r>
                    <a:endParaRPr lang="en-US" sz="1600" b="1" dirty="0">
                      <a:latin typeface="+mj-lt"/>
                      <a:cs typeface="Arial" panose="020B0604020202020204" pitchFamily="34" charset="0"/>
                    </a:endParaRPr>
                  </a:p>
                </p:txBody>
              </p:sp>
              <p:cxnSp>
                <p:nvCxnSpPr>
                  <p:cNvPr id="45" name="Straight Connector 44"/>
                  <p:cNvCxnSpPr/>
                  <p:nvPr/>
                </p:nvCxnSpPr>
                <p:spPr>
                  <a:xfrm>
                    <a:off x="5660692"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317292" y="2082538"/>
                    <a:ext cx="7342521" cy="408453"/>
                    <a:chOff x="1317292" y="2082538"/>
                    <a:chExt cx="7342521" cy="408453"/>
                  </a:xfrm>
                </p:grpSpPr>
                <p:sp>
                  <p:nvSpPr>
                    <p:cNvPr id="38" name="Rectangle 37"/>
                    <p:cNvSpPr/>
                    <p:nvPr/>
                  </p:nvSpPr>
                  <p:spPr bwMode="auto">
                    <a:xfrm>
                      <a:off x="1317292" y="2082538"/>
                      <a:ext cx="4343400" cy="408453"/>
                    </a:xfrm>
                    <a:prstGeom prst="rect">
                      <a:avLst/>
                    </a:prstGeom>
                    <a:solidFill>
                      <a:srgbClr val="0082BA"/>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ABT-493 300 mg + ABT-530 120 mg</a:t>
                      </a:r>
                    </a:p>
                  </p:txBody>
                </p:sp>
                <p:cxnSp>
                  <p:nvCxnSpPr>
                    <p:cNvPr id="48" name="Straight Arrow Connector 47"/>
                    <p:cNvCxnSpPr>
                      <a:stCxn id="38" idx="3"/>
                    </p:cNvCxnSpPr>
                    <p:nvPr/>
                  </p:nvCxnSpPr>
                  <p:spPr>
                    <a:xfrm flipV="1">
                      <a:off x="5660692" y="2286764"/>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a:off x="1317292" y="2664551"/>
                    <a:ext cx="7368526" cy="408453"/>
                    <a:chOff x="1317292" y="2731440"/>
                    <a:chExt cx="7368526" cy="408453"/>
                  </a:xfrm>
                </p:grpSpPr>
                <p:sp>
                  <p:nvSpPr>
                    <p:cNvPr id="39" name="Rectangle 38"/>
                    <p:cNvSpPr/>
                    <p:nvPr/>
                  </p:nvSpPr>
                  <p:spPr bwMode="auto">
                    <a:xfrm>
                      <a:off x="1317292" y="2731440"/>
                      <a:ext cx="4343400" cy="408453"/>
                    </a:xfrm>
                    <a:prstGeom prst="rect">
                      <a:avLst/>
                    </a:prstGeom>
                    <a:solidFill>
                      <a:schemeClr val="accent2"/>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ABT-530 120 mg</a:t>
                      </a:r>
                    </a:p>
                  </p:txBody>
                </p:sp>
                <p:cxnSp>
                  <p:nvCxnSpPr>
                    <p:cNvPr id="49" name="Straight Arrow Connector 48"/>
                    <p:cNvCxnSpPr/>
                    <p:nvPr/>
                  </p:nvCxnSpPr>
                  <p:spPr>
                    <a:xfrm flipV="1">
                      <a:off x="5686697" y="2935666"/>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nvGrpSpPr>
                  <p:cNvPr id="2" name="Group 1"/>
                  <p:cNvGrpSpPr/>
                  <p:nvPr/>
                </p:nvGrpSpPr>
                <p:grpSpPr>
                  <a:xfrm>
                    <a:off x="1317292" y="3828576"/>
                    <a:ext cx="7342521" cy="408453"/>
                    <a:chOff x="1317292" y="3453856"/>
                    <a:chExt cx="7342521" cy="408453"/>
                  </a:xfrm>
                </p:grpSpPr>
                <p:sp>
                  <p:nvSpPr>
                    <p:cNvPr id="19" name="Rectangle 18"/>
                    <p:cNvSpPr/>
                    <p:nvPr/>
                  </p:nvSpPr>
                  <p:spPr bwMode="auto">
                    <a:xfrm>
                      <a:off x="1317292" y="3453856"/>
                      <a:ext cx="4343400" cy="408453"/>
                    </a:xfrm>
                    <a:prstGeom prst="rect">
                      <a:avLst/>
                    </a:prstGeom>
                    <a:solidFill>
                      <a:srgbClr val="702082"/>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40 mg</a:t>
                      </a:r>
                    </a:p>
                  </p:txBody>
                </p:sp>
                <p:cxnSp>
                  <p:nvCxnSpPr>
                    <p:cNvPr id="20" name="Straight Arrow Connector 19"/>
                    <p:cNvCxnSpPr/>
                    <p:nvPr/>
                  </p:nvCxnSpPr>
                  <p:spPr>
                    <a:xfrm flipV="1">
                      <a:off x="5660692" y="3658081"/>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1317292" y="3246564"/>
                    <a:ext cx="7342521" cy="408453"/>
                    <a:chOff x="1317292" y="3453856"/>
                    <a:chExt cx="7342521" cy="408453"/>
                  </a:xfrm>
                </p:grpSpPr>
                <p:sp>
                  <p:nvSpPr>
                    <p:cNvPr id="26" name="Rectangle 25"/>
                    <p:cNvSpPr/>
                    <p:nvPr/>
                  </p:nvSpPr>
                  <p:spPr bwMode="auto">
                    <a:xfrm>
                      <a:off x="1317292" y="3453856"/>
                      <a:ext cx="4343400" cy="408453"/>
                    </a:xfrm>
                    <a:prstGeom prst="rect">
                      <a:avLst/>
                    </a:prstGeom>
                    <a:solidFill>
                      <a:srgbClr val="7DA1C4"/>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ABT-530 120 mg + RBV</a:t>
                      </a:r>
                      <a:r>
                        <a:rPr lang="en-US" b="1" baseline="30000" dirty="0">
                          <a:solidFill>
                            <a:schemeClr val="bg1"/>
                          </a:solidFill>
                          <a:latin typeface="+mj-lt"/>
                        </a:rPr>
                        <a:t>b</a:t>
                      </a:r>
                      <a:endParaRPr kumimoji="0" lang="en-US" sz="1800" b="1" i="0" u="none" strike="noStrike" cap="none" normalizeH="0" baseline="30000" dirty="0" smtClean="0">
                        <a:ln>
                          <a:noFill/>
                        </a:ln>
                        <a:solidFill>
                          <a:schemeClr val="bg1"/>
                        </a:solidFill>
                        <a:effectLst/>
                        <a:latin typeface="+mj-lt"/>
                      </a:endParaRPr>
                    </a:p>
                  </p:txBody>
                </p:sp>
                <p:cxnSp>
                  <p:nvCxnSpPr>
                    <p:cNvPr id="29" name="Straight Arrow Connector 28"/>
                    <p:cNvCxnSpPr/>
                    <p:nvPr/>
                  </p:nvCxnSpPr>
                  <p:spPr>
                    <a:xfrm flipV="1">
                      <a:off x="5660692" y="3658081"/>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sp>
                <p:nvSpPr>
                  <p:cNvPr id="31" name="TextBox 30"/>
                  <p:cNvSpPr txBox="1"/>
                  <p:nvPr/>
                </p:nvSpPr>
                <p:spPr>
                  <a:xfrm>
                    <a:off x="711036" y="2699500"/>
                    <a:ext cx="673582" cy="338554"/>
                  </a:xfrm>
                  <a:prstGeom prst="rect">
                    <a:avLst/>
                  </a:prstGeom>
                  <a:noFill/>
                </p:spPr>
                <p:txBody>
                  <a:bodyPr wrap="none" rtlCol="0">
                    <a:spAutoFit/>
                  </a:bodyPr>
                  <a:lstStyle/>
                  <a:p>
                    <a:r>
                      <a:rPr lang="en-US" sz="1600" b="1" dirty="0" smtClean="0">
                        <a:latin typeface="+mj-lt"/>
                        <a:cs typeface="Arial" panose="020B0604020202020204" pitchFamily="34" charset="0"/>
                      </a:rPr>
                      <a:t>n=30</a:t>
                    </a:r>
                    <a:r>
                      <a:rPr lang="en-US" sz="1600" b="1" baseline="30000" dirty="0" smtClean="0">
                        <a:latin typeface="+mj-lt"/>
                        <a:cs typeface="Arial" panose="020B0604020202020204" pitchFamily="34" charset="0"/>
                      </a:rPr>
                      <a:t>a</a:t>
                    </a:r>
                    <a:endParaRPr lang="en-US" sz="1600" b="1" baseline="30000" dirty="0">
                      <a:latin typeface="+mj-lt"/>
                      <a:cs typeface="Arial" panose="020B0604020202020204" pitchFamily="34" charset="0"/>
                    </a:endParaRPr>
                  </a:p>
                </p:txBody>
              </p:sp>
              <p:sp>
                <p:nvSpPr>
                  <p:cNvPr id="32" name="TextBox 31"/>
                  <p:cNvSpPr txBox="1"/>
                  <p:nvPr/>
                </p:nvSpPr>
                <p:spPr>
                  <a:xfrm>
                    <a:off x="711036" y="3281512"/>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n=31</a:t>
                    </a:r>
                    <a:endParaRPr lang="en-US" sz="1600" b="1" dirty="0">
                      <a:latin typeface="+mj-lt"/>
                      <a:cs typeface="Arial" panose="020B0604020202020204" pitchFamily="34" charset="0"/>
                    </a:endParaRPr>
                  </a:p>
                </p:txBody>
              </p:sp>
              <p:sp>
                <p:nvSpPr>
                  <p:cNvPr id="33" name="TextBox 32"/>
                  <p:cNvSpPr txBox="1"/>
                  <p:nvPr/>
                </p:nvSpPr>
                <p:spPr>
                  <a:xfrm>
                    <a:off x="711036" y="3863524"/>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n=30</a:t>
                    </a:r>
                    <a:endParaRPr lang="en-US" sz="1600" b="1" dirty="0">
                      <a:latin typeface="+mj-lt"/>
                      <a:cs typeface="Arial" panose="020B0604020202020204" pitchFamily="34" charset="0"/>
                    </a:endParaRPr>
                  </a:p>
                </p:txBody>
              </p:sp>
            </p:grpSp>
            <p:cxnSp>
              <p:nvCxnSpPr>
                <p:cNvPr id="37" name="Straight Connector 36"/>
                <p:cNvCxnSpPr/>
                <p:nvPr/>
              </p:nvCxnSpPr>
              <p:spPr>
                <a:xfrm>
                  <a:off x="5393951" y="1707916"/>
                  <a:ext cx="1371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6688935" y="1632593"/>
                  <a:ext cx="137372" cy="173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6827081" y="1645887"/>
                  <a:ext cx="137372" cy="173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1" name="Straight Connector 50"/>
              <p:cNvCxnSpPr/>
              <p:nvPr/>
            </p:nvCxnSpPr>
            <p:spPr>
              <a:xfrm>
                <a:off x="6960878" y="1707916"/>
                <a:ext cx="152704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411162" y="1097280"/>
            <a:ext cx="8321040" cy="5067300"/>
          </a:xfrm>
        </p:spPr>
        <p:txBody>
          <a:bodyPr/>
          <a:lstStyle/>
          <a:p>
            <a:pPr marL="0" indent="0" eaLnBrk="1" hangingPunct="1">
              <a:lnSpc>
                <a:spcPct val="100000"/>
              </a:lnSpc>
              <a:spcBef>
                <a:spcPts val="0"/>
              </a:spcBef>
              <a:spcAft>
                <a:spcPts val="600"/>
              </a:spcAft>
            </a:pPr>
            <a:r>
              <a:rPr lang="en-US" sz="2000" b="1" dirty="0" smtClean="0"/>
              <a:t>Key inclusion criteria</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18 to 70 years of age, inclusive</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HCV GT3 infection, HCV </a:t>
            </a:r>
            <a:r>
              <a:rPr lang="en-US" sz="2000" dirty="0">
                <a:solidFill>
                  <a:schemeClr val="tx1"/>
                </a:solidFill>
              </a:rPr>
              <a:t>RNA &gt;</a:t>
            </a:r>
            <a:r>
              <a:rPr lang="en-US" sz="2000" dirty="0" smtClean="0">
                <a:solidFill>
                  <a:schemeClr val="tx1"/>
                </a:solidFill>
              </a:rPr>
              <a:t>10,000 </a:t>
            </a:r>
            <a:r>
              <a:rPr lang="en-US" sz="2000" dirty="0">
                <a:solidFill>
                  <a:schemeClr val="tx1"/>
                </a:solidFill>
              </a:rPr>
              <a:t>IU/mL</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HCV treatment-naïve or  failed previous PegIFN/RBV treatment </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Absence of cirrhosis </a:t>
            </a:r>
          </a:p>
          <a:p>
            <a:pPr marL="0" indent="0" eaLnBrk="1" hangingPunct="1">
              <a:lnSpc>
                <a:spcPct val="100000"/>
              </a:lnSpc>
              <a:spcBef>
                <a:spcPts val="1200"/>
              </a:spcBef>
              <a:spcAft>
                <a:spcPts val="600"/>
              </a:spcAft>
            </a:pPr>
            <a:r>
              <a:rPr lang="en-US" sz="2000" b="1" dirty="0" smtClean="0"/>
              <a:t>Key exclusion criteria</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solidFill>
                  <a:schemeClr val="tx1"/>
                </a:solidFill>
              </a:rPr>
              <a:t>Previous use of any HCV DAAs</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t>CrCl &lt;50 ml/min, platelet </a:t>
            </a:r>
            <a:r>
              <a:rPr lang="en-US" sz="2000" dirty="0"/>
              <a:t>count </a:t>
            </a:r>
            <a:r>
              <a:rPr lang="en-US" sz="2000" dirty="0" smtClean="0"/>
              <a:t>&lt;120 </a:t>
            </a:r>
            <a:r>
              <a:rPr lang="en-US" sz="2000" dirty="0">
                <a:solidFill>
                  <a:schemeClr val="tx1"/>
                </a:solidFill>
                <a:sym typeface="Symbol"/>
              </a:rPr>
              <a:t> </a:t>
            </a:r>
            <a:r>
              <a:rPr lang="en-US" sz="2000" dirty="0">
                <a:solidFill>
                  <a:schemeClr val="tx1"/>
                </a:solidFill>
              </a:rPr>
              <a:t>10</a:t>
            </a:r>
            <a:r>
              <a:rPr lang="en-US" sz="2000" baseline="30000" dirty="0">
                <a:solidFill>
                  <a:schemeClr val="tx1"/>
                </a:solidFill>
              </a:rPr>
              <a:t>9</a:t>
            </a:r>
            <a:r>
              <a:rPr lang="en-US" sz="2000" dirty="0">
                <a:solidFill>
                  <a:schemeClr val="tx1"/>
                </a:solidFill>
              </a:rPr>
              <a:t>/L</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solidFill>
                  <a:schemeClr val="tx1"/>
                </a:solidFill>
              </a:rPr>
              <a:t>Herbal </a:t>
            </a:r>
            <a:r>
              <a:rPr lang="en-US" sz="2000" dirty="0">
                <a:solidFill>
                  <a:schemeClr val="tx1"/>
                </a:solidFill>
              </a:rPr>
              <a:t>supplements and potent P-gp inducers were prohibited</a:t>
            </a:r>
          </a:p>
          <a:p>
            <a:pPr marL="117475" lvl="2" indent="0" eaLnBrk="1" hangingPunct="1">
              <a:lnSpc>
                <a:spcPct val="100000"/>
              </a:lnSpc>
              <a:spcBef>
                <a:spcPts val="1800"/>
              </a:spcBef>
              <a:spcAft>
                <a:spcPts val="300"/>
              </a:spcAft>
              <a:buNone/>
            </a:pPr>
            <a:r>
              <a:rPr lang="en-US" sz="2000" dirty="0">
                <a:solidFill>
                  <a:schemeClr val="tx1"/>
                </a:solidFill>
              </a:rPr>
              <a:t>*Commonly prescribed concomitant medications (e.g., PPIs) were allowed</a:t>
            </a:r>
          </a:p>
          <a:p>
            <a:pPr marL="0" indent="0" eaLnBrk="1" hangingPunct="1">
              <a:lnSpc>
                <a:spcPct val="100000"/>
              </a:lnSpc>
              <a:spcBef>
                <a:spcPts val="1800"/>
              </a:spcBef>
              <a:spcAft>
                <a:spcPts val="600"/>
              </a:spcAft>
            </a:pPr>
            <a:r>
              <a:rPr lang="en-US" sz="2000" b="1" dirty="0" smtClean="0"/>
              <a:t>Endpoints</a:t>
            </a:r>
            <a:endParaRPr lang="en-US" sz="2000" b="1" dirty="0"/>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Efficacy: SVR12 (primary) and virologic failure</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t>Safety: adverse </a:t>
            </a:r>
            <a:r>
              <a:rPr lang="en-US" sz="2000" dirty="0"/>
              <a:t>events (AEs) and laboratory abnormalities </a:t>
            </a:r>
            <a:endParaRPr lang="en-US" sz="2000" dirty="0" smtClean="0">
              <a:solidFill>
                <a:schemeClr val="tx1"/>
              </a:solidFill>
            </a:endParaRPr>
          </a:p>
        </p:txBody>
      </p:sp>
      <p:sp>
        <p:nvSpPr>
          <p:cNvPr id="4" name="Title 3"/>
          <p:cNvSpPr txBox="1">
            <a:spLocks/>
          </p:cNvSpPr>
          <p:nvPr/>
        </p:nvSpPr>
        <p:spPr>
          <a:xfrm>
            <a:off x="411480" y="256032"/>
            <a:ext cx="8321040" cy="713232"/>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smtClean="0">
                <a:solidFill>
                  <a:srgbClr val="071D49"/>
                </a:solidFill>
              </a:rPr>
              <a:t>SURVEYOR-II Part 1 (GT3): </a:t>
            </a:r>
            <a:br>
              <a:rPr lang="en-US" sz="2800" b="1" kern="0" dirty="0" smtClean="0">
                <a:solidFill>
                  <a:srgbClr val="071D49"/>
                </a:solidFill>
              </a:rPr>
            </a:br>
            <a:r>
              <a:rPr lang="en-US" sz="2800" b="1" kern="0" dirty="0" smtClean="0">
                <a:solidFill>
                  <a:srgbClr val="071D49"/>
                </a:solidFill>
              </a:rPr>
              <a:t>Key Eligibility Criteria and Endpoints</a:t>
            </a:r>
            <a:endParaRPr lang="en-US" sz="2800" b="1" kern="0" dirty="0">
              <a:solidFill>
                <a:srgbClr val="071D4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smtClean="0"/>
              <a:t>SURVEYOR-II Part 1 (GT3): </a:t>
            </a:r>
            <a:br>
              <a:rPr lang="en-US" b="1" dirty="0" smtClean="0"/>
            </a:br>
            <a:r>
              <a:rPr lang="en-US" b="1" dirty="0" smtClean="0"/>
              <a:t>Demographics </a:t>
            </a:r>
            <a:r>
              <a:rPr lang="en-US" b="1" dirty="0"/>
              <a:t>and </a:t>
            </a:r>
            <a:r>
              <a:rPr lang="en-US" b="1" dirty="0" smtClean="0"/>
              <a:t>Patient Characteristics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807175290"/>
              </p:ext>
            </p:extLst>
          </p:nvPr>
        </p:nvGraphicFramePr>
        <p:xfrm>
          <a:off x="274320" y="1152138"/>
          <a:ext cx="8699863" cy="5248656"/>
        </p:xfrm>
        <a:graphic>
          <a:graphicData uri="http://schemas.openxmlformats.org/drawingml/2006/table">
            <a:tbl>
              <a:tblPr firstRow="1" firstCol="1" bandRow="1">
                <a:tableStyleId>{68D230F3-CF80-4859-8CE7-A43EE81993B5}</a:tableStyleId>
              </a:tblPr>
              <a:tblGrid>
                <a:gridCol w="2481943"/>
                <a:gridCol w="1554480"/>
                <a:gridCol w="1554480"/>
                <a:gridCol w="1554480"/>
                <a:gridCol w="1554480"/>
              </a:tblGrid>
              <a:tr h="712548">
                <a:tc>
                  <a:txBody>
                    <a:bodyPr/>
                    <a:lstStyle/>
                    <a:p>
                      <a:pPr>
                        <a:lnSpc>
                          <a:spcPts val="1700"/>
                        </a:lnSpc>
                      </a:pPr>
                      <a:endParaRPr lang="en-US" sz="1500" dirty="0">
                        <a:solidFill>
                          <a:schemeClr val="tx1"/>
                        </a:solidFill>
                        <a:effectLst/>
                        <a:latin typeface="+mj-lt"/>
                        <a:cs typeface="Times New Roman"/>
                      </a:endParaRPr>
                    </a:p>
                  </a:txBody>
                  <a:tcPr marL="61349" marR="61349" marT="0" marB="0">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ABT-493 300 mg </a:t>
                      </a:r>
                    </a:p>
                    <a:p>
                      <a:pPr marL="0" marR="0" algn="r">
                        <a:lnSpc>
                          <a:spcPts val="1700"/>
                        </a:lnSpc>
                        <a:spcBef>
                          <a:spcPts val="0"/>
                        </a:spcBef>
                        <a:spcAft>
                          <a:spcPts val="0"/>
                        </a:spcAft>
                      </a:pPr>
                      <a:r>
                        <a:rPr lang="en-US" sz="1500" b="1" dirty="0" smtClean="0">
                          <a:solidFill>
                            <a:schemeClr val="bg1"/>
                          </a:solidFill>
                          <a:effectLst/>
                          <a:latin typeface="+mj-lt"/>
                        </a:rPr>
                        <a:t>+ ABT-530 120 mg</a:t>
                      </a:r>
                    </a:p>
                    <a:p>
                      <a:pPr marL="0" marR="0" algn="ctr">
                        <a:lnSpc>
                          <a:spcPts val="1700"/>
                        </a:lnSpc>
                        <a:spcBef>
                          <a:spcPts val="0"/>
                        </a:spcBef>
                        <a:spcAft>
                          <a:spcPts val="0"/>
                        </a:spcAft>
                      </a:pPr>
                      <a:r>
                        <a:rPr lang="en-US" sz="1500" b="1" dirty="0" smtClean="0">
                          <a:solidFill>
                            <a:schemeClr val="bg1"/>
                          </a:solidFill>
                          <a:effectLst/>
                          <a:latin typeface="+mj-lt"/>
                        </a:rPr>
                        <a:t>(n = 30)</a:t>
                      </a:r>
                      <a:endParaRPr lang="en-US" sz="15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ABT-493 200 mg </a:t>
                      </a:r>
                    </a:p>
                    <a:p>
                      <a:pPr marL="0" marR="0" algn="r">
                        <a:lnSpc>
                          <a:spcPts val="1700"/>
                        </a:lnSpc>
                        <a:spcBef>
                          <a:spcPts val="0"/>
                        </a:spcBef>
                        <a:spcAft>
                          <a:spcPts val="0"/>
                        </a:spcAft>
                      </a:pPr>
                      <a:r>
                        <a:rPr lang="en-US" sz="1500" b="1" dirty="0" smtClean="0">
                          <a:solidFill>
                            <a:schemeClr val="bg1"/>
                          </a:solidFill>
                          <a:effectLst/>
                          <a:latin typeface="+mj-lt"/>
                        </a:rPr>
                        <a:t>+ ABT-530 120 mg</a:t>
                      </a:r>
                    </a:p>
                    <a:p>
                      <a:pPr marL="0" marR="0" algn="ctr">
                        <a:lnSpc>
                          <a:spcPts val="1700"/>
                        </a:lnSpc>
                        <a:spcBef>
                          <a:spcPts val="0"/>
                        </a:spcBef>
                        <a:spcAft>
                          <a:spcPts val="0"/>
                        </a:spcAft>
                      </a:pPr>
                      <a:r>
                        <a:rPr lang="en-US" sz="1500" b="1" dirty="0" smtClean="0">
                          <a:solidFill>
                            <a:schemeClr val="bg1"/>
                          </a:solidFill>
                          <a:effectLst/>
                          <a:latin typeface="+mj-lt"/>
                        </a:rPr>
                        <a:t>(n = 29)</a:t>
                      </a:r>
                      <a:endParaRPr lang="en-US" sz="1500" b="1" baseline="30000"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ABT-493 200 mg </a:t>
                      </a:r>
                    </a:p>
                    <a:p>
                      <a:pPr marL="0" marR="0" algn="ctr">
                        <a:lnSpc>
                          <a:spcPts val="1700"/>
                        </a:lnSpc>
                        <a:spcBef>
                          <a:spcPts val="0"/>
                        </a:spcBef>
                        <a:spcAft>
                          <a:spcPts val="0"/>
                        </a:spcAft>
                      </a:pPr>
                      <a:r>
                        <a:rPr lang="en-US" sz="1500" b="1" dirty="0" smtClean="0">
                          <a:solidFill>
                            <a:schemeClr val="bg1"/>
                          </a:solidFill>
                          <a:effectLst/>
                          <a:latin typeface="+mj-lt"/>
                        </a:rPr>
                        <a:t>+ ABT-530 120 mg + RBV (n = 31)</a:t>
                      </a:r>
                      <a:endParaRPr lang="en-US" sz="15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DA1C4"/>
                    </a:solidFill>
                  </a:tcPr>
                </a:tc>
                <a:tc>
                  <a:txBody>
                    <a:bodyPr/>
                    <a:lstStyle/>
                    <a:p>
                      <a:pPr marL="0" marR="0" algn="r">
                        <a:lnSpc>
                          <a:spcPts val="1700"/>
                        </a:lnSpc>
                        <a:spcBef>
                          <a:spcPts val="0"/>
                        </a:spcBef>
                        <a:spcAft>
                          <a:spcPts val="0"/>
                        </a:spcAft>
                      </a:pPr>
                      <a:r>
                        <a:rPr lang="en-US" sz="1500" b="1" dirty="0" smtClean="0">
                          <a:solidFill>
                            <a:schemeClr val="bg1"/>
                          </a:solidFill>
                          <a:effectLst/>
                          <a:latin typeface="+mj-lt"/>
                        </a:rPr>
                        <a:t>   ABT-493 200 mg </a:t>
                      </a:r>
                    </a:p>
                    <a:p>
                      <a:pPr marL="0" marR="0" algn="ctr">
                        <a:lnSpc>
                          <a:spcPts val="1700"/>
                        </a:lnSpc>
                        <a:spcBef>
                          <a:spcPts val="0"/>
                        </a:spcBef>
                        <a:spcAft>
                          <a:spcPts val="0"/>
                        </a:spcAft>
                      </a:pPr>
                      <a:r>
                        <a:rPr lang="en-US" sz="1500" b="1" dirty="0" smtClean="0">
                          <a:solidFill>
                            <a:schemeClr val="bg1"/>
                          </a:solidFill>
                          <a:effectLst/>
                          <a:latin typeface="+mj-lt"/>
                        </a:rPr>
                        <a:t>+ ABT-530 40 mg</a:t>
                      </a:r>
                    </a:p>
                    <a:p>
                      <a:pPr marL="0" marR="0" algn="ctr">
                        <a:lnSpc>
                          <a:spcPts val="1700"/>
                        </a:lnSpc>
                        <a:spcBef>
                          <a:spcPts val="0"/>
                        </a:spcBef>
                        <a:spcAft>
                          <a:spcPts val="0"/>
                        </a:spcAft>
                      </a:pPr>
                      <a:r>
                        <a:rPr lang="en-US" sz="1500" b="1" dirty="0" smtClean="0">
                          <a:solidFill>
                            <a:schemeClr val="bg1"/>
                          </a:solidFill>
                          <a:effectLst/>
                          <a:latin typeface="+mj-lt"/>
                        </a:rPr>
                        <a:t>(n = 30)</a:t>
                      </a:r>
                      <a:endParaRPr lang="en-US" sz="15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r>
              <a:tr h="237516">
                <a:tc>
                  <a:txBody>
                    <a:bodyPr/>
                    <a:lstStyle/>
                    <a:p>
                      <a:pPr marL="0" marR="0">
                        <a:lnSpc>
                          <a:spcPts val="1740"/>
                        </a:lnSpc>
                        <a:spcBef>
                          <a:spcPts val="0"/>
                        </a:spcBef>
                        <a:spcAft>
                          <a:spcPts val="0"/>
                        </a:spcAft>
                      </a:pPr>
                      <a:r>
                        <a:rPr lang="en-US" sz="1500" b="0" dirty="0" smtClean="0">
                          <a:effectLst/>
                          <a:latin typeface="+mj-lt"/>
                        </a:rPr>
                        <a:t>Male, n</a:t>
                      </a:r>
                      <a:r>
                        <a:rPr lang="en-US" sz="1500" b="0" baseline="0" dirty="0" smtClean="0">
                          <a:effectLst/>
                          <a:latin typeface="+mj-lt"/>
                        </a:rPr>
                        <a:t> (%)</a:t>
                      </a:r>
                      <a:endParaRPr lang="en-US" sz="15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19 (63)</a:t>
                      </a:r>
                      <a:endParaRPr lang="en-US" sz="15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14 (48)</a:t>
                      </a:r>
                      <a:endParaRPr lang="en-US" sz="15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19 (61)</a:t>
                      </a:r>
                      <a:endParaRPr lang="en-US" sz="15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15 (50)</a:t>
                      </a:r>
                      <a:endParaRPr lang="en-US" sz="15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237516">
                <a:tc>
                  <a:txBody>
                    <a:bodyPr/>
                    <a:lstStyle/>
                    <a:p>
                      <a:pPr marL="0" marR="0">
                        <a:lnSpc>
                          <a:spcPts val="1740"/>
                        </a:lnSpc>
                        <a:spcBef>
                          <a:spcPts val="0"/>
                        </a:spcBef>
                        <a:spcAft>
                          <a:spcPts val="0"/>
                        </a:spcAft>
                      </a:pPr>
                      <a:r>
                        <a:rPr lang="en-US" sz="1500" b="0" dirty="0" smtClean="0">
                          <a:effectLst/>
                          <a:latin typeface="+mj-lt"/>
                        </a:rPr>
                        <a:t>Race, n (%)</a:t>
                      </a:r>
                      <a:endParaRPr lang="en-US" sz="1500" b="0" dirty="0">
                        <a:solidFill>
                          <a:schemeClr val="tx1"/>
                        </a:solidFill>
                        <a:effectLst/>
                        <a:latin typeface="+mj-lt"/>
                        <a:ea typeface="Calibri"/>
                        <a:cs typeface="Times New Roman"/>
                      </a:endParaRPr>
                    </a:p>
                  </a:txBody>
                  <a:tcPr marT="0" marB="0" anchor="ctr"/>
                </a:tc>
                <a:tc>
                  <a:txBody>
                    <a:bodyPr/>
                    <a:lstStyle/>
                    <a:p>
                      <a:pPr>
                        <a:lnSpc>
                          <a:spcPts val="1740"/>
                        </a:lnSpc>
                      </a:pPr>
                      <a:endParaRPr lang="en-US" dirty="0"/>
                    </a:p>
                  </a:txBody>
                  <a:tcPr marL="68580" marR="68580" marT="0" marB="0" anchor="ctr"/>
                </a:tc>
                <a:tc>
                  <a:txBody>
                    <a:bodyPr/>
                    <a:lstStyle/>
                    <a:p>
                      <a:pPr>
                        <a:lnSpc>
                          <a:spcPts val="1740"/>
                        </a:lnSpc>
                      </a:pPr>
                      <a:endParaRPr lang="en-US" dirty="0"/>
                    </a:p>
                  </a:txBody>
                  <a:tcPr marL="68580" marR="68580" marT="0" marB="0" anchor="ctr"/>
                </a:tc>
                <a:tc>
                  <a:txBody>
                    <a:bodyPr/>
                    <a:lstStyle/>
                    <a:p>
                      <a:pPr>
                        <a:lnSpc>
                          <a:spcPts val="1740"/>
                        </a:lnSpc>
                      </a:pPr>
                      <a:endParaRPr lang="en-US" dirty="0"/>
                    </a:p>
                  </a:txBody>
                  <a:tcPr marL="68580" marR="68580" marT="0" marB="0" anchor="ctr"/>
                </a:tc>
                <a:tc>
                  <a:txBody>
                    <a:bodyPr/>
                    <a:lstStyle/>
                    <a:p>
                      <a:pPr>
                        <a:lnSpc>
                          <a:spcPts val="1740"/>
                        </a:lnSpc>
                      </a:pPr>
                      <a:endParaRPr lang="en-US" dirty="0"/>
                    </a:p>
                  </a:txBody>
                  <a:tcPr marL="68580" marR="68580" marT="0" marB="0" anchor="ctr"/>
                </a:tc>
              </a:tr>
              <a:tr h="237516">
                <a:tc>
                  <a:txBody>
                    <a:bodyPr/>
                    <a:lstStyle/>
                    <a:p>
                      <a:pPr marL="341313" marR="0" indent="0">
                        <a:lnSpc>
                          <a:spcPts val="1740"/>
                        </a:lnSpc>
                        <a:spcBef>
                          <a:spcPts val="0"/>
                        </a:spcBef>
                        <a:spcAft>
                          <a:spcPts val="0"/>
                        </a:spcAft>
                      </a:pPr>
                      <a:r>
                        <a:rPr lang="en-US" sz="1500" b="0" dirty="0" smtClean="0">
                          <a:solidFill>
                            <a:schemeClr val="tx1"/>
                          </a:solidFill>
                          <a:effectLst/>
                          <a:latin typeface="+mj-lt"/>
                          <a:ea typeface="Calibri"/>
                          <a:cs typeface="Times New Roman"/>
                        </a:rPr>
                        <a:t>White</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29 (97)</a:t>
                      </a:r>
                      <a:endParaRPr lang="en-US" sz="1500" dirty="0">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26 (90)</a:t>
                      </a:r>
                      <a:endParaRPr lang="en-US" sz="1500" dirty="0">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29 (94)</a:t>
                      </a:r>
                      <a:endParaRPr lang="en-US" sz="1500" dirty="0">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28 (93)</a:t>
                      </a:r>
                      <a:endParaRPr lang="en-US" sz="1500" dirty="0">
                        <a:effectLst/>
                        <a:latin typeface="+mj-lt"/>
                        <a:ea typeface="Calibri"/>
                        <a:cs typeface="Times New Roman"/>
                      </a:endParaRPr>
                    </a:p>
                  </a:txBody>
                  <a:tcPr marL="68580" marR="68580" marT="0" marB="0" anchor="ctr"/>
                </a:tc>
              </a:tr>
              <a:tr h="237516">
                <a:tc>
                  <a:txBody>
                    <a:bodyPr/>
                    <a:lstStyle/>
                    <a:p>
                      <a:pPr marL="341313" marR="0" indent="0">
                        <a:lnSpc>
                          <a:spcPts val="1740"/>
                        </a:lnSpc>
                        <a:spcBef>
                          <a:spcPts val="0"/>
                        </a:spcBef>
                        <a:spcAft>
                          <a:spcPts val="0"/>
                        </a:spcAft>
                      </a:pPr>
                      <a:r>
                        <a:rPr lang="en-US" sz="1500" b="0" dirty="0" smtClean="0">
                          <a:solidFill>
                            <a:schemeClr val="tx1"/>
                          </a:solidFill>
                          <a:effectLst/>
                          <a:latin typeface="+mj-lt"/>
                          <a:ea typeface="Calibri"/>
                          <a:cs typeface="Times New Roman"/>
                        </a:rPr>
                        <a:t>Black</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 (3)</a:t>
                      </a:r>
                      <a:endParaRPr lang="en-US" sz="1500" dirty="0">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 (3)</a:t>
                      </a:r>
                      <a:endParaRPr lang="en-US" sz="1500" dirty="0">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 (3)</a:t>
                      </a:r>
                      <a:endParaRPr lang="en-US" sz="1500" dirty="0">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effectLst/>
                          <a:latin typeface="+mj-lt"/>
                          <a:ea typeface="Calibri"/>
                          <a:cs typeface="Times New Roman"/>
                        </a:rPr>
                        <a:t>1 (3)</a:t>
                      </a:r>
                      <a:endParaRPr lang="en-US" sz="1500" dirty="0">
                        <a:effectLst/>
                        <a:latin typeface="+mj-lt"/>
                        <a:ea typeface="Calibri"/>
                        <a:cs typeface="Times New Roman"/>
                      </a:endParaRPr>
                    </a:p>
                  </a:txBody>
                  <a:tcPr marL="68580" marR="68580" marT="0" marB="0" anchor="ctr"/>
                </a:tc>
              </a:tr>
              <a:tr h="237516">
                <a:tc>
                  <a:txBody>
                    <a:bodyPr/>
                    <a:lstStyle/>
                    <a:p>
                      <a:pPr marL="0" marR="0" indent="0">
                        <a:lnSpc>
                          <a:spcPts val="1740"/>
                        </a:lnSpc>
                        <a:spcBef>
                          <a:spcPts val="0"/>
                        </a:spcBef>
                        <a:spcAft>
                          <a:spcPts val="0"/>
                        </a:spcAft>
                      </a:pPr>
                      <a:r>
                        <a:rPr lang="en-US" sz="1500" b="0" dirty="0" smtClean="0">
                          <a:solidFill>
                            <a:schemeClr val="tx1"/>
                          </a:solidFill>
                          <a:effectLst/>
                          <a:latin typeface="+mj-lt"/>
                          <a:ea typeface="Calibri"/>
                          <a:cs typeface="Times New Roman"/>
                        </a:rPr>
                        <a:t>Hispanic/</a:t>
                      </a:r>
                      <a:r>
                        <a:rPr lang="en-US" sz="1500" b="0" baseline="0" dirty="0" smtClean="0">
                          <a:solidFill>
                            <a:schemeClr val="tx1"/>
                          </a:solidFill>
                          <a:effectLst/>
                          <a:latin typeface="+mj-lt"/>
                          <a:ea typeface="Calibri"/>
                          <a:cs typeface="Times New Roman"/>
                        </a:rPr>
                        <a:t>Latino, n (%)</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4 (13)</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 (10)</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5 (16)</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5 (17)</a:t>
                      </a:r>
                      <a:endParaRPr lang="en-US" sz="1500" dirty="0">
                        <a:solidFill>
                          <a:schemeClr val="tx1"/>
                        </a:solidFill>
                        <a:effectLst/>
                        <a:latin typeface="+mj-lt"/>
                        <a:ea typeface="Calibri"/>
                        <a:cs typeface="Times New Roman"/>
                      </a:endParaRPr>
                    </a:p>
                  </a:txBody>
                  <a:tcPr marL="68580" marR="68580" marT="0" marB="0" anchor="ctr"/>
                </a:tc>
              </a:tr>
              <a:tr h="237516">
                <a:tc>
                  <a:txBody>
                    <a:bodyPr/>
                    <a:lstStyle/>
                    <a:p>
                      <a:pPr marL="0" marR="0" indent="0">
                        <a:lnSpc>
                          <a:spcPts val="1740"/>
                        </a:lnSpc>
                        <a:spcBef>
                          <a:spcPts val="0"/>
                        </a:spcBef>
                        <a:spcAft>
                          <a:spcPts val="0"/>
                        </a:spcAft>
                      </a:pPr>
                      <a:r>
                        <a:rPr lang="en-US" sz="1500" b="0" dirty="0" smtClean="0">
                          <a:solidFill>
                            <a:schemeClr val="tx1"/>
                          </a:solidFill>
                          <a:effectLst/>
                          <a:latin typeface="+mj-lt"/>
                        </a:rPr>
                        <a:t>Age, mean (range), years</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49 (23 – 65)</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49 (23 – 68) </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49 (27 – 69) </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48 (20 – 69) </a:t>
                      </a:r>
                      <a:endParaRPr lang="en-US" sz="1500" dirty="0">
                        <a:solidFill>
                          <a:schemeClr val="tx1"/>
                        </a:solidFill>
                        <a:effectLst/>
                        <a:latin typeface="+mj-lt"/>
                        <a:ea typeface="Calibri"/>
                        <a:cs typeface="Times New Roman"/>
                      </a:endParaRPr>
                    </a:p>
                  </a:txBody>
                  <a:tcPr marL="68580" marR="68580" marT="0" marB="0" anchor="ctr"/>
                </a:tc>
              </a:tr>
              <a:tr h="237516">
                <a:tc>
                  <a:txBody>
                    <a:bodyPr/>
                    <a:lstStyle/>
                    <a:p>
                      <a:pPr marL="0" marR="0">
                        <a:lnSpc>
                          <a:spcPts val="1740"/>
                        </a:lnSpc>
                        <a:spcBef>
                          <a:spcPts val="0"/>
                        </a:spcBef>
                        <a:spcAft>
                          <a:spcPts val="0"/>
                        </a:spcAft>
                      </a:pPr>
                      <a:r>
                        <a:rPr lang="en-US" sz="1500" b="0" dirty="0" smtClean="0">
                          <a:solidFill>
                            <a:schemeClr val="tx1"/>
                          </a:solidFill>
                          <a:effectLst/>
                          <a:latin typeface="+mj-lt"/>
                        </a:rPr>
                        <a:t>BMI, mean</a:t>
                      </a:r>
                      <a:r>
                        <a:rPr lang="en-US" sz="1500" b="0" baseline="0" dirty="0" smtClean="0">
                          <a:solidFill>
                            <a:schemeClr val="tx1"/>
                          </a:solidFill>
                          <a:effectLst/>
                          <a:latin typeface="+mj-lt"/>
                        </a:rPr>
                        <a:t> ± </a:t>
                      </a:r>
                      <a:r>
                        <a:rPr lang="en-US" sz="1500" b="0" dirty="0" smtClean="0">
                          <a:solidFill>
                            <a:schemeClr val="tx1"/>
                          </a:solidFill>
                          <a:effectLst/>
                          <a:latin typeface="+mj-lt"/>
                        </a:rPr>
                        <a:t>SD, kg/m</a:t>
                      </a:r>
                      <a:r>
                        <a:rPr lang="en-US" sz="1500" b="0" baseline="30000" dirty="0" smtClean="0">
                          <a:solidFill>
                            <a:schemeClr val="tx1"/>
                          </a:solidFill>
                          <a:effectLst/>
                          <a:latin typeface="+mj-lt"/>
                        </a:rPr>
                        <a:t>2</a:t>
                      </a:r>
                      <a:endParaRPr lang="en-US" sz="1500" b="0" baseline="30000" dirty="0">
                        <a:solidFill>
                          <a:schemeClr val="tx1"/>
                        </a:solidFill>
                        <a:effectLst/>
                        <a:latin typeface="+mj-lt"/>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26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4.5</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28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4.3</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27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4.5</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27 </a:t>
                      </a:r>
                      <a:r>
                        <a:rPr lang="en-US" sz="1500" b="0" kern="1200" baseline="0" dirty="0" smtClean="0">
                          <a:solidFill>
                            <a:schemeClr val="tx1"/>
                          </a:solidFill>
                          <a:effectLst/>
                          <a:latin typeface="+mn-lt"/>
                          <a:ea typeface="+mn-ea"/>
                          <a:cs typeface="+mn-cs"/>
                        </a:rPr>
                        <a:t>±</a:t>
                      </a:r>
                      <a:r>
                        <a:rPr lang="en-US" sz="1500" dirty="0" smtClean="0">
                          <a:solidFill>
                            <a:schemeClr val="tx1"/>
                          </a:solidFill>
                          <a:effectLst/>
                          <a:latin typeface="+mj-lt"/>
                          <a:ea typeface="Calibri"/>
                          <a:cs typeface="Times New Roman"/>
                        </a:rPr>
                        <a:t> 4</a:t>
                      </a:r>
                      <a:endParaRPr lang="en-US" sz="1500" dirty="0">
                        <a:solidFill>
                          <a:schemeClr val="tx1"/>
                        </a:solidFill>
                        <a:effectLst/>
                        <a:latin typeface="+mj-lt"/>
                        <a:ea typeface="Calibri"/>
                        <a:cs typeface="Times New Roman"/>
                      </a:endParaRPr>
                    </a:p>
                  </a:txBody>
                  <a:tcPr marL="68580" marR="68580" marT="0" marB="0" anchor="ctr"/>
                </a:tc>
              </a:tr>
              <a:tr h="237516">
                <a:tc>
                  <a:txBody>
                    <a:bodyPr/>
                    <a:lstStyle/>
                    <a:p>
                      <a:pPr marL="0" marR="0">
                        <a:lnSpc>
                          <a:spcPts val="1740"/>
                        </a:lnSpc>
                        <a:spcBef>
                          <a:spcPts val="0"/>
                        </a:spcBef>
                        <a:spcAft>
                          <a:spcPts val="0"/>
                        </a:spcAft>
                      </a:pPr>
                      <a:r>
                        <a:rPr lang="en-US" sz="1500" b="0" dirty="0" smtClean="0">
                          <a:solidFill>
                            <a:schemeClr val="tx1"/>
                          </a:solidFill>
                          <a:effectLst/>
                          <a:latin typeface="+mj-lt"/>
                          <a:ea typeface="Calibri"/>
                          <a:cs typeface="Times New Roman"/>
                        </a:rPr>
                        <a:t>IL28B</a:t>
                      </a:r>
                      <a:r>
                        <a:rPr lang="en-US" sz="1500" b="0" baseline="0" dirty="0" smtClean="0">
                          <a:solidFill>
                            <a:schemeClr val="tx1"/>
                          </a:solidFill>
                          <a:effectLst/>
                          <a:latin typeface="+mj-lt"/>
                          <a:ea typeface="Calibri"/>
                          <a:cs typeface="Times New Roman"/>
                        </a:rPr>
                        <a:t> non-CC genotype, n (%)</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20 (67)</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19 (66)</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20 (65)</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18 (60)</a:t>
                      </a:r>
                      <a:endParaRPr lang="en-US" sz="1500" dirty="0">
                        <a:solidFill>
                          <a:schemeClr val="tx1"/>
                        </a:solidFill>
                        <a:effectLst/>
                        <a:latin typeface="+mj-lt"/>
                        <a:ea typeface="Calibri"/>
                        <a:cs typeface="Times New Roman"/>
                      </a:endParaRPr>
                    </a:p>
                  </a:txBody>
                  <a:tcPr marL="68580" marR="68580" marT="0" marB="0" anchor="ctr"/>
                </a:tc>
              </a:tr>
              <a:tr h="475032">
                <a:tc>
                  <a:txBody>
                    <a:bodyPr/>
                    <a:lstStyle/>
                    <a:p>
                      <a:pPr marL="0" marR="0">
                        <a:lnSpc>
                          <a:spcPts val="1740"/>
                        </a:lnSpc>
                        <a:spcBef>
                          <a:spcPts val="0"/>
                        </a:spcBef>
                        <a:spcAft>
                          <a:spcPts val="0"/>
                        </a:spcAft>
                      </a:pPr>
                      <a:r>
                        <a:rPr lang="en-US" sz="1500" b="0" dirty="0" smtClean="0">
                          <a:solidFill>
                            <a:schemeClr val="tx1"/>
                          </a:solidFill>
                          <a:effectLst/>
                          <a:latin typeface="+mj-lt"/>
                          <a:ea typeface="Calibri"/>
                          <a:cs typeface="Times New Roman"/>
                        </a:rPr>
                        <a:t>HCV RNA, </a:t>
                      </a:r>
                      <a:r>
                        <a:rPr lang="en-US" sz="1500" b="0" kern="1200" dirty="0" smtClean="0">
                          <a:solidFill>
                            <a:schemeClr val="tx1"/>
                          </a:solidFill>
                          <a:effectLst/>
                          <a:latin typeface="+mn-lt"/>
                          <a:ea typeface="+mn-ea"/>
                          <a:cs typeface="+mn-cs"/>
                        </a:rPr>
                        <a:t>mean</a:t>
                      </a:r>
                      <a:r>
                        <a:rPr lang="en-US" sz="1500" b="0" kern="1200" baseline="0" dirty="0" smtClean="0">
                          <a:solidFill>
                            <a:schemeClr val="tx1"/>
                          </a:solidFill>
                          <a:effectLst/>
                          <a:latin typeface="+mn-lt"/>
                          <a:ea typeface="+mn-ea"/>
                          <a:cs typeface="+mn-cs"/>
                        </a:rPr>
                        <a:t> ± </a:t>
                      </a:r>
                      <a:r>
                        <a:rPr lang="en-US" sz="1500" b="0" kern="1200" dirty="0" smtClean="0">
                          <a:solidFill>
                            <a:schemeClr val="tx1"/>
                          </a:solidFill>
                          <a:effectLst/>
                          <a:latin typeface="+mn-lt"/>
                          <a:ea typeface="+mn-ea"/>
                          <a:cs typeface="+mn-cs"/>
                        </a:rPr>
                        <a:t>SD</a:t>
                      </a:r>
                      <a:r>
                        <a:rPr lang="en-US" sz="1500" b="0" dirty="0" smtClean="0">
                          <a:solidFill>
                            <a:schemeClr val="tx1"/>
                          </a:solidFill>
                          <a:effectLst/>
                          <a:latin typeface="+mj-lt"/>
                          <a:ea typeface="Calibri"/>
                          <a:cs typeface="Times New Roman"/>
                        </a:rPr>
                        <a:t>, </a:t>
                      </a:r>
                    </a:p>
                    <a:p>
                      <a:pPr marL="0" marR="0">
                        <a:lnSpc>
                          <a:spcPts val="1740"/>
                        </a:lnSpc>
                        <a:spcBef>
                          <a:spcPts val="0"/>
                        </a:spcBef>
                        <a:spcAft>
                          <a:spcPts val="0"/>
                        </a:spcAft>
                      </a:pPr>
                      <a:r>
                        <a:rPr lang="en-US" sz="1500" b="0" dirty="0" smtClean="0">
                          <a:solidFill>
                            <a:schemeClr val="tx1"/>
                          </a:solidFill>
                          <a:effectLst/>
                          <a:latin typeface="+mj-lt"/>
                          <a:ea typeface="Calibri"/>
                          <a:cs typeface="Times New Roman"/>
                        </a:rPr>
                        <a:t>log</a:t>
                      </a:r>
                      <a:r>
                        <a:rPr lang="en-US" sz="1500" b="0" baseline="-25000" dirty="0" smtClean="0">
                          <a:solidFill>
                            <a:schemeClr val="tx1"/>
                          </a:solidFill>
                          <a:effectLst/>
                          <a:latin typeface="+mj-lt"/>
                          <a:ea typeface="Calibri"/>
                          <a:cs typeface="Times New Roman"/>
                        </a:rPr>
                        <a:t>10</a:t>
                      </a:r>
                      <a:r>
                        <a:rPr lang="en-US" sz="1500" b="0" dirty="0" smtClean="0">
                          <a:solidFill>
                            <a:schemeClr val="tx1"/>
                          </a:solidFill>
                          <a:effectLst/>
                          <a:latin typeface="+mj-lt"/>
                          <a:ea typeface="Calibri"/>
                          <a:cs typeface="Times New Roman"/>
                        </a:rPr>
                        <a:t> IU/mL</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6.7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0.7</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6.5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0.9</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6.6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0.7</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6.3 </a:t>
                      </a:r>
                      <a:r>
                        <a:rPr lang="en-US" sz="1500" b="0" kern="1200" baseline="0" dirty="0" smtClean="0">
                          <a:solidFill>
                            <a:schemeClr val="tx1"/>
                          </a:solidFill>
                          <a:effectLst/>
                          <a:latin typeface="+mn-lt"/>
                          <a:ea typeface="+mn-ea"/>
                          <a:cs typeface="+mn-cs"/>
                        </a:rPr>
                        <a:t>± </a:t>
                      </a:r>
                      <a:r>
                        <a:rPr lang="en-US" sz="1500" dirty="0" smtClean="0">
                          <a:solidFill>
                            <a:schemeClr val="tx1"/>
                          </a:solidFill>
                          <a:effectLst/>
                          <a:latin typeface="+mj-lt"/>
                          <a:ea typeface="Calibri"/>
                          <a:cs typeface="Times New Roman"/>
                        </a:rPr>
                        <a:t>0.9</a:t>
                      </a:r>
                      <a:endParaRPr lang="en-US" sz="1500" dirty="0">
                        <a:solidFill>
                          <a:schemeClr val="tx1"/>
                        </a:solidFill>
                        <a:effectLst/>
                        <a:latin typeface="+mj-lt"/>
                        <a:ea typeface="Calibri"/>
                        <a:cs typeface="Times New Roman"/>
                      </a:endParaRPr>
                    </a:p>
                  </a:txBody>
                  <a:tcPr marL="68580" marR="68580" marT="0" marB="0" anchor="ctr"/>
                </a:tc>
              </a:tr>
              <a:tr h="324098">
                <a:tc>
                  <a:txBody>
                    <a:bodyPr/>
                    <a:lstStyle/>
                    <a:p>
                      <a:pPr marL="0" marR="0">
                        <a:lnSpc>
                          <a:spcPts val="1740"/>
                        </a:lnSpc>
                        <a:spcBef>
                          <a:spcPts val="0"/>
                        </a:spcBef>
                        <a:spcAft>
                          <a:spcPts val="0"/>
                        </a:spcAft>
                      </a:pPr>
                      <a:r>
                        <a:rPr lang="en-US" sz="1500" b="0" dirty="0" smtClean="0">
                          <a:solidFill>
                            <a:schemeClr val="tx1"/>
                          </a:solidFill>
                          <a:effectLst/>
                          <a:latin typeface="+mj-lt"/>
                          <a:ea typeface="Calibri"/>
                          <a:cs typeface="Times New Roman"/>
                        </a:rPr>
                        <a:t>HCV GT3</a:t>
                      </a:r>
                      <a:r>
                        <a:rPr lang="en-US" sz="1500" b="0" baseline="0" dirty="0" smtClean="0">
                          <a:solidFill>
                            <a:schemeClr val="tx1"/>
                          </a:solidFill>
                          <a:effectLst/>
                          <a:latin typeface="+mj-lt"/>
                          <a:ea typeface="Calibri"/>
                          <a:cs typeface="Times New Roman"/>
                        </a:rPr>
                        <a:t>a,</a:t>
                      </a:r>
                      <a:r>
                        <a:rPr lang="en-US" sz="1500" b="0" baseline="30000" dirty="0" smtClean="0">
                          <a:solidFill>
                            <a:schemeClr val="tx1"/>
                          </a:solidFill>
                          <a:effectLst/>
                          <a:latin typeface="+mj-lt"/>
                          <a:ea typeface="Calibri"/>
                          <a:cs typeface="Times New Roman"/>
                        </a:rPr>
                        <a:t>a</a:t>
                      </a:r>
                      <a:r>
                        <a:rPr lang="en-US" sz="1500" b="0" baseline="0" dirty="0" smtClean="0">
                          <a:solidFill>
                            <a:schemeClr val="tx1"/>
                          </a:solidFill>
                          <a:effectLst/>
                          <a:latin typeface="+mj-lt"/>
                          <a:ea typeface="Calibri"/>
                          <a:cs typeface="Times New Roman"/>
                        </a:rPr>
                        <a:t> n (%)</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30 (100)</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28 (97)</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30 (97)</a:t>
                      </a:r>
                      <a:endParaRPr lang="en-US" sz="1500" baseline="300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29 (97)</a:t>
                      </a:r>
                      <a:endParaRPr lang="en-US" sz="1500" dirty="0">
                        <a:solidFill>
                          <a:schemeClr val="tx1"/>
                        </a:solidFill>
                        <a:effectLst/>
                        <a:latin typeface="+mj-lt"/>
                        <a:ea typeface="Calibri"/>
                        <a:cs typeface="Times New Roman"/>
                      </a:endParaRPr>
                    </a:p>
                  </a:txBody>
                  <a:tcPr marL="68580" marR="68580" marT="0" marB="0" anchor="ctr"/>
                </a:tc>
              </a:tr>
              <a:tr h="475032">
                <a:tc>
                  <a:txBody>
                    <a:bodyPr/>
                    <a:lstStyle/>
                    <a:p>
                      <a:pPr marL="0" marR="0">
                        <a:lnSpc>
                          <a:spcPts val="1740"/>
                        </a:lnSpc>
                        <a:spcBef>
                          <a:spcPts val="0"/>
                        </a:spcBef>
                        <a:spcAft>
                          <a:spcPts val="0"/>
                        </a:spcAft>
                      </a:pPr>
                      <a:r>
                        <a:rPr lang="en-US" sz="1500" b="0" kern="1200" dirty="0" smtClean="0">
                          <a:solidFill>
                            <a:schemeClr val="tx1"/>
                          </a:solidFill>
                          <a:effectLst/>
                          <a:latin typeface="+mj-lt"/>
                          <a:ea typeface="+mn-ea"/>
                          <a:cs typeface="Times New Roman"/>
                        </a:rPr>
                        <a:t>Prior</a:t>
                      </a:r>
                      <a:r>
                        <a:rPr lang="en-US" sz="1500" b="0" kern="1200" baseline="0" dirty="0" smtClean="0">
                          <a:solidFill>
                            <a:schemeClr val="tx1"/>
                          </a:solidFill>
                          <a:effectLst/>
                          <a:latin typeface="+mj-lt"/>
                          <a:ea typeface="+mn-ea"/>
                          <a:cs typeface="Times New Roman"/>
                        </a:rPr>
                        <a:t> P</a:t>
                      </a:r>
                      <a:r>
                        <a:rPr lang="en-US" sz="1500" b="0" kern="1200" dirty="0" smtClean="0">
                          <a:solidFill>
                            <a:schemeClr val="tx1"/>
                          </a:solidFill>
                          <a:effectLst/>
                          <a:latin typeface="+mn-lt"/>
                          <a:ea typeface="+mn-ea"/>
                          <a:cs typeface="+mn-cs"/>
                        </a:rPr>
                        <a:t>egIFN/RBV</a:t>
                      </a:r>
                      <a:r>
                        <a:rPr lang="en-US" sz="1500" b="0" baseline="0" dirty="0" smtClean="0">
                          <a:solidFill>
                            <a:schemeClr val="tx1"/>
                          </a:solidFill>
                          <a:effectLst/>
                          <a:latin typeface="+mj-lt"/>
                          <a:ea typeface="Calibri"/>
                          <a:cs typeface="Times New Roman"/>
                        </a:rPr>
                        <a:t> experience, n</a:t>
                      </a:r>
                      <a:r>
                        <a:rPr lang="en-US" sz="1500" b="0" dirty="0" smtClean="0">
                          <a:solidFill>
                            <a:schemeClr val="tx1"/>
                          </a:solidFill>
                          <a:effectLst/>
                          <a:latin typeface="+mj-lt"/>
                          <a:ea typeface="Calibri"/>
                          <a:cs typeface="Times New Roman"/>
                        </a:rPr>
                        <a:t> (%)</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 (10)</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 (7)</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 (10)</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2 (7)</a:t>
                      </a:r>
                      <a:endParaRPr lang="en-US" sz="1500" dirty="0">
                        <a:solidFill>
                          <a:schemeClr val="tx1"/>
                        </a:solidFill>
                        <a:effectLst/>
                        <a:latin typeface="+mj-lt"/>
                        <a:ea typeface="Calibri"/>
                        <a:cs typeface="Times New Roman"/>
                      </a:endParaRPr>
                    </a:p>
                  </a:txBody>
                  <a:tcPr marL="68580" marR="68580" marT="0" marB="0" anchor="ctr"/>
                </a:tc>
              </a:tr>
              <a:tr h="237516">
                <a:tc gridSpan="5">
                  <a:txBody>
                    <a:bodyPr/>
                    <a:lstStyle/>
                    <a:p>
                      <a:pPr marL="0" marR="0">
                        <a:lnSpc>
                          <a:spcPts val="1740"/>
                        </a:lnSpc>
                        <a:spcBef>
                          <a:spcPts val="0"/>
                        </a:spcBef>
                        <a:spcAft>
                          <a:spcPts val="0"/>
                        </a:spcAft>
                      </a:pPr>
                      <a:r>
                        <a:rPr lang="it-IT" sz="1500" b="0" dirty="0" smtClean="0">
                          <a:solidFill>
                            <a:schemeClr val="tx1"/>
                          </a:solidFill>
                          <a:effectLst/>
                          <a:latin typeface="+mj-lt"/>
                          <a:ea typeface="Calibri"/>
                          <a:cs typeface="Times New Roman"/>
                        </a:rPr>
                        <a:t>Baseline fibrosis stage,</a:t>
                      </a:r>
                      <a:r>
                        <a:rPr lang="it-IT" sz="1500" b="0" baseline="0" dirty="0" smtClean="0">
                          <a:solidFill>
                            <a:schemeClr val="tx1"/>
                          </a:solidFill>
                          <a:effectLst/>
                          <a:latin typeface="+mj-lt"/>
                          <a:ea typeface="Calibri"/>
                          <a:cs typeface="Times New Roman"/>
                        </a:rPr>
                        <a:t> n (%)</a:t>
                      </a:r>
                      <a:endParaRPr lang="en-US" sz="1500" b="0" dirty="0">
                        <a:solidFill>
                          <a:schemeClr val="tx1"/>
                        </a:solidFill>
                        <a:effectLst/>
                        <a:latin typeface="+mj-lt"/>
                        <a:ea typeface="Calibri"/>
                        <a:cs typeface="Times New Roman"/>
                      </a:endParaRPr>
                    </a:p>
                  </a:txBody>
                  <a:tcPr marT="0" marB="0" anchor="ctr"/>
                </a:tc>
                <a:tc hMerge="1">
                  <a:txBody>
                    <a:bodyPr/>
                    <a:lstStyle/>
                    <a:p>
                      <a:endParaRPr lang="en-US"/>
                    </a:p>
                  </a:txBody>
                  <a:tcPr marT="0" marB="0"/>
                </a:tc>
                <a:tc hMerge="1">
                  <a:txBody>
                    <a:bodyPr/>
                    <a:lstStyle/>
                    <a:p>
                      <a:endParaRPr lang="en-US" dirty="0"/>
                    </a:p>
                  </a:txBody>
                  <a:tcPr marT="0" marB="0"/>
                </a:tc>
                <a:tc hMerge="1">
                  <a:txBody>
                    <a:bodyPr/>
                    <a:lstStyle/>
                    <a:p>
                      <a:pPr algn="ctr" rtl="0" fontAlgn="ctr"/>
                      <a:endParaRPr lang="en-US" sz="1500" b="0" i="0" u="none" strike="noStrike" dirty="0">
                        <a:solidFill>
                          <a:srgbClr val="000000"/>
                        </a:solidFill>
                        <a:effectLst/>
                        <a:latin typeface="+mj-lt"/>
                      </a:endParaRPr>
                    </a:p>
                  </a:txBody>
                  <a:tcPr marT="0" marB="0"/>
                </a:tc>
                <a:tc hMerge="1">
                  <a:txBody>
                    <a:bodyPr/>
                    <a:lstStyle/>
                    <a:p>
                      <a:pPr algn="ctr" rtl="0" fontAlgn="ctr"/>
                      <a:endParaRPr lang="en-US" sz="1500" b="0" i="0" u="none" strike="noStrike" dirty="0">
                        <a:solidFill>
                          <a:srgbClr val="000000"/>
                        </a:solidFill>
                        <a:effectLst/>
                        <a:latin typeface="+mj-lt"/>
                      </a:endParaRPr>
                    </a:p>
                  </a:txBody>
                  <a:tcPr marT="0" marB="0"/>
                </a:tc>
              </a:tr>
              <a:tr h="237516">
                <a:tc>
                  <a:txBody>
                    <a:bodyPr/>
                    <a:lstStyle/>
                    <a:p>
                      <a:pPr marL="344488" marR="0" indent="0">
                        <a:lnSpc>
                          <a:spcPts val="1740"/>
                        </a:lnSpc>
                        <a:spcBef>
                          <a:spcPts val="0"/>
                        </a:spcBef>
                        <a:spcAft>
                          <a:spcPts val="0"/>
                        </a:spcAft>
                      </a:pPr>
                      <a:r>
                        <a:rPr lang="en-US" sz="1500" b="0" dirty="0" smtClean="0">
                          <a:solidFill>
                            <a:schemeClr val="tx1"/>
                          </a:solidFill>
                          <a:effectLst/>
                          <a:latin typeface="+mj-lt"/>
                          <a:ea typeface="Calibri"/>
                          <a:cs typeface="Times New Roman"/>
                        </a:rPr>
                        <a:t>F0 – F1</a:t>
                      </a: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19 (63)</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16 (55)</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18 (58)</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19 (63)</a:t>
                      </a:r>
                      <a:endParaRPr lang="en-US" sz="1500" dirty="0">
                        <a:solidFill>
                          <a:schemeClr val="tx1"/>
                        </a:solidFill>
                        <a:effectLst/>
                        <a:latin typeface="+mj-lt"/>
                        <a:ea typeface="Calibri"/>
                        <a:cs typeface="Times New Roman"/>
                      </a:endParaRPr>
                    </a:p>
                  </a:txBody>
                  <a:tcPr marL="68580" marR="68580" marT="0" marB="0" anchor="ctr"/>
                </a:tc>
              </a:tr>
              <a:tr h="237516">
                <a:tc>
                  <a:txBody>
                    <a:bodyPr/>
                    <a:lstStyle/>
                    <a:p>
                      <a:pPr marL="344488" marR="0" indent="0">
                        <a:lnSpc>
                          <a:spcPts val="1740"/>
                        </a:lnSpc>
                        <a:spcBef>
                          <a:spcPts val="0"/>
                        </a:spcBef>
                        <a:spcAft>
                          <a:spcPts val="0"/>
                        </a:spcAft>
                      </a:pPr>
                      <a:r>
                        <a:rPr lang="en-US" sz="1500" b="0" dirty="0" smtClean="0">
                          <a:solidFill>
                            <a:schemeClr val="tx1"/>
                          </a:solidFill>
                          <a:effectLst/>
                          <a:latin typeface="+mj-lt"/>
                          <a:ea typeface="Calibri"/>
                          <a:cs typeface="Times New Roman"/>
                        </a:rPr>
                        <a:t>F2</a:t>
                      </a:r>
                      <a:endParaRPr lang="en-US" sz="1500" b="0" dirty="0">
                        <a:solidFill>
                          <a:schemeClr val="tx1"/>
                        </a:solidFill>
                        <a:effectLst/>
                        <a:latin typeface="+mj-lt"/>
                        <a:ea typeface="Calibri"/>
                        <a:cs typeface="Times New Roman"/>
                      </a:endParaRPr>
                    </a:p>
                  </a:txBody>
                  <a:tcPr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5 (17)</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10 (35)</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6 (19)</a:t>
                      </a:r>
                      <a:endParaRPr lang="en-US" sz="1500" dirty="0">
                        <a:solidFill>
                          <a:schemeClr val="tx1"/>
                        </a:solidFill>
                        <a:effectLst/>
                        <a:latin typeface="+mj-lt"/>
                        <a:ea typeface="Calibri"/>
                        <a:cs typeface="Times New Roman"/>
                      </a:endParaRPr>
                    </a:p>
                  </a:txBody>
                  <a:tcPr marL="68580" marR="68580" marT="0" marB="0" anchor="ct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8 (27)</a:t>
                      </a:r>
                      <a:endParaRPr lang="en-US" sz="1500" dirty="0">
                        <a:solidFill>
                          <a:schemeClr val="tx1"/>
                        </a:solidFill>
                        <a:effectLst/>
                        <a:latin typeface="+mj-lt"/>
                        <a:ea typeface="Calibri"/>
                        <a:cs typeface="Times New Roman"/>
                      </a:endParaRPr>
                    </a:p>
                  </a:txBody>
                  <a:tcPr marL="68580" marR="68580" marT="0" marB="0" anchor="ctr"/>
                </a:tc>
              </a:tr>
              <a:tr h="237516">
                <a:tc>
                  <a:txBody>
                    <a:bodyPr/>
                    <a:lstStyle/>
                    <a:p>
                      <a:pPr marL="344488" marR="0" indent="0">
                        <a:lnSpc>
                          <a:spcPts val="1740"/>
                        </a:lnSpc>
                        <a:spcBef>
                          <a:spcPts val="0"/>
                        </a:spcBef>
                        <a:spcAft>
                          <a:spcPts val="0"/>
                        </a:spcAft>
                      </a:pPr>
                      <a:r>
                        <a:rPr lang="en-US" sz="1500" b="0" dirty="0" smtClean="0">
                          <a:solidFill>
                            <a:schemeClr val="tx1"/>
                          </a:solidFill>
                          <a:effectLst/>
                          <a:latin typeface="+mj-lt"/>
                          <a:ea typeface="Calibri"/>
                          <a:cs typeface="Times New Roman"/>
                        </a:rPr>
                        <a:t>F3</a:t>
                      </a:r>
                      <a:endParaRPr lang="en-US" sz="1500" b="0" baseline="3000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6 (20)</a:t>
                      </a:r>
                      <a:endParaRPr lang="en-US" sz="1500" dirty="0">
                        <a:solidFill>
                          <a:schemeClr val="tx1"/>
                        </a:solidFill>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 (10)</a:t>
                      </a:r>
                      <a:endParaRPr lang="en-US" sz="1500" dirty="0">
                        <a:solidFill>
                          <a:schemeClr val="tx1"/>
                        </a:solidFill>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7 (23)</a:t>
                      </a:r>
                      <a:endParaRPr lang="en-US" sz="1500" dirty="0">
                        <a:solidFill>
                          <a:schemeClr val="tx1"/>
                        </a:solidFill>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40"/>
                        </a:lnSpc>
                        <a:spcBef>
                          <a:spcPts val="0"/>
                        </a:spcBef>
                        <a:spcAft>
                          <a:spcPts val="0"/>
                        </a:spcAft>
                        <a:tabLst>
                          <a:tab pos="1428750" algn="l"/>
                        </a:tabLst>
                      </a:pPr>
                      <a:r>
                        <a:rPr lang="en-US" sz="1500" dirty="0" smtClean="0">
                          <a:solidFill>
                            <a:schemeClr val="tx1"/>
                          </a:solidFill>
                          <a:effectLst/>
                          <a:latin typeface="+mj-lt"/>
                          <a:ea typeface="Calibri"/>
                          <a:cs typeface="Times New Roman"/>
                        </a:rPr>
                        <a:t>3 (10)</a:t>
                      </a:r>
                      <a:r>
                        <a:rPr lang="en-US" sz="1500" baseline="30000" dirty="0" smtClean="0">
                          <a:solidFill>
                            <a:schemeClr val="tx1"/>
                          </a:solidFill>
                          <a:effectLst/>
                          <a:latin typeface="+mj-lt"/>
                          <a:ea typeface="Calibri"/>
                          <a:cs typeface="Times New Roman"/>
                        </a:rPr>
                        <a:t>b</a:t>
                      </a:r>
                      <a:endParaRPr lang="en-US" sz="1500" baseline="30000" dirty="0">
                        <a:solidFill>
                          <a:schemeClr val="tx1"/>
                        </a:solidFill>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r h="411754">
                <a:tc gridSpan="5">
                  <a:txBody>
                    <a:bodyPr/>
                    <a:lstStyle/>
                    <a:p>
                      <a:pPr marL="0" marR="0" indent="0">
                        <a:lnSpc>
                          <a:spcPts val="1500"/>
                        </a:lnSpc>
                        <a:spcBef>
                          <a:spcPts val="0"/>
                        </a:spcBef>
                        <a:spcAft>
                          <a:spcPts val="0"/>
                        </a:spcAft>
                      </a:pPr>
                      <a:r>
                        <a:rPr lang="en-US" sz="1400" b="0" kern="1200" baseline="30000" dirty="0" smtClean="0">
                          <a:solidFill>
                            <a:schemeClr val="tx1"/>
                          </a:solidFill>
                          <a:effectLst/>
                          <a:latin typeface="+mj-lt"/>
                          <a:ea typeface="Calibri"/>
                          <a:cs typeface="Times New Roman"/>
                        </a:rPr>
                        <a:t>a</a:t>
                      </a:r>
                      <a:r>
                        <a:rPr lang="en-US" sz="1400" b="0" kern="1200" baseline="0" dirty="0" smtClean="0">
                          <a:solidFill>
                            <a:schemeClr val="tx1"/>
                          </a:solidFill>
                          <a:effectLst/>
                          <a:latin typeface="+mn-lt"/>
                          <a:ea typeface="Calibri"/>
                          <a:cs typeface="Times New Roman"/>
                        </a:rPr>
                        <a:t>Subgenotype was not determined for 3 patients. </a:t>
                      </a:r>
                      <a:endParaRPr lang="en-US" sz="1400" b="0" kern="1200" dirty="0" smtClean="0">
                        <a:solidFill>
                          <a:schemeClr val="tx1"/>
                        </a:solidFill>
                        <a:effectLst/>
                        <a:latin typeface="+mn-lt"/>
                        <a:ea typeface="Calibri"/>
                        <a:cs typeface="Times New Roman"/>
                      </a:endParaRPr>
                    </a:p>
                    <a:p>
                      <a:pPr marL="0" marR="0" indent="0">
                        <a:lnSpc>
                          <a:spcPts val="1500"/>
                        </a:lnSpc>
                        <a:spcBef>
                          <a:spcPts val="0"/>
                        </a:spcBef>
                        <a:spcAft>
                          <a:spcPts val="0"/>
                        </a:spcAft>
                      </a:pPr>
                      <a:r>
                        <a:rPr lang="en-US" sz="1400" b="0" baseline="30000" dirty="0" smtClean="0">
                          <a:solidFill>
                            <a:schemeClr val="tx1"/>
                          </a:solidFill>
                          <a:effectLst/>
                          <a:latin typeface="+mj-lt"/>
                          <a:ea typeface="Calibri"/>
                          <a:cs typeface="Times New Roman"/>
                        </a:rPr>
                        <a:t>b</a:t>
                      </a:r>
                      <a:r>
                        <a:rPr lang="en-US" sz="1400" b="0" baseline="0" dirty="0" smtClean="0">
                          <a:solidFill>
                            <a:schemeClr val="tx1"/>
                          </a:solidFill>
                          <a:effectLst/>
                          <a:latin typeface="+mj-lt"/>
                          <a:ea typeface="Calibri"/>
                          <a:cs typeface="Times New Roman"/>
                        </a:rPr>
                        <a:t>2 patients who received ABT-493 200 mg + ABT-530 40 mg were determined to have F4 fibrosis stage.</a:t>
                      </a: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tabLst>
                          <a:tab pos="1428750" algn="l"/>
                        </a:tabLst>
                      </a:pPr>
                      <a:endParaRPr lang="en-US" sz="15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53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(GT3)</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ITT</a:t>
            </a:r>
            <a:r>
              <a:rPr kumimoji="0" lang="en-US" sz="2800" b="1" i="0" u="none" strike="noStrike" kern="0" cap="none" spc="0" normalizeH="0" noProof="0" dirty="0" smtClean="0">
                <a:ln>
                  <a:noFill/>
                </a:ln>
                <a:solidFill>
                  <a:srgbClr val="071D49"/>
                </a:solidFill>
                <a:effectLst/>
                <a:uLnTx/>
                <a:uFillTx/>
                <a:latin typeface="+mj-lt"/>
                <a:ea typeface="+mj-ea"/>
                <a:cs typeface="+mj-cs"/>
              </a:rPr>
              <a: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SVR12 Rates by</a:t>
            </a:r>
            <a:r>
              <a:rPr kumimoji="0" lang="en-US" sz="2800" b="1" i="0" u="none" strike="noStrike" kern="0" cap="none" spc="0" normalizeH="0" noProof="0" dirty="0" smtClean="0">
                <a:ln>
                  <a:noFill/>
                </a:ln>
                <a:solidFill>
                  <a:srgbClr val="071D49"/>
                </a:solidFill>
                <a:effectLst/>
                <a:uLnTx/>
                <a:uFillTx/>
                <a:latin typeface="+mj-lt"/>
                <a:ea typeface="+mj-ea"/>
                <a:cs typeface="+mj-cs"/>
              </a:rPr>
              <a:t> Treatment</a:t>
            </a:r>
            <a:endParaRPr kumimoji="0" lang="en-US" sz="2800" b="1" i="0" u="none" strike="noStrike" kern="0" cap="none" spc="0" normalizeH="0" baseline="0" noProof="0" dirty="0" smtClean="0">
              <a:ln>
                <a:noFill/>
              </a:ln>
              <a:solidFill>
                <a:srgbClr val="071D49"/>
              </a:solidFill>
              <a:effectLst/>
              <a:uLnTx/>
              <a:uFillTx/>
              <a:latin typeface="+mj-lt"/>
              <a:ea typeface="+mj-ea"/>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903851691"/>
              </p:ext>
            </p:extLst>
          </p:nvPr>
        </p:nvGraphicFramePr>
        <p:xfrm>
          <a:off x="538163" y="910401"/>
          <a:ext cx="8067675" cy="4513262"/>
        </p:xfrm>
        <a:graphic>
          <a:graphicData uri="http://schemas.openxmlformats.org/presentationml/2006/ole">
            <mc:AlternateContent xmlns:mc="http://schemas.openxmlformats.org/markup-compatibility/2006">
              <mc:Choice xmlns:v="urn:schemas-microsoft-com:vml" Requires="v">
                <p:oleObj spid="_x0000_s4446" name="Prism 6" r:id="rId4" imgW="5278149" imgH="3210773" progId="Prism6.Document">
                  <p:embed/>
                </p:oleObj>
              </mc:Choice>
              <mc:Fallback>
                <p:oleObj name="Prism 6" r:id="rId4" imgW="5278149" imgH="3210773" progId="Prism6.Document">
                  <p:embed/>
                  <p:pic>
                    <p:nvPicPr>
                      <p:cNvPr id="0" name="Object 1"/>
                      <p:cNvPicPr>
                        <a:picLocks noChangeAspect="1" noChangeArrowheads="1"/>
                      </p:cNvPicPr>
                      <p:nvPr/>
                    </p:nvPicPr>
                    <p:blipFill>
                      <a:blip r:embed="rId5"/>
                      <a:srcRect/>
                      <a:stretch>
                        <a:fillRect/>
                      </a:stretch>
                    </p:blipFill>
                    <p:spPr bwMode="auto">
                      <a:xfrm>
                        <a:off x="538163" y="910401"/>
                        <a:ext cx="8067675" cy="4513262"/>
                      </a:xfrm>
                      <a:prstGeom prst="rect">
                        <a:avLst/>
                      </a:prstGeom>
                      <a:noFill/>
                      <a:ln>
                        <a:noFill/>
                      </a:ln>
                    </p:spPr>
                  </p:pic>
                </p:oleObj>
              </mc:Fallback>
            </mc:AlternateContent>
          </a:graphicData>
        </a:graphic>
      </p:graphicFrame>
      <p:grpSp>
        <p:nvGrpSpPr>
          <p:cNvPr id="16" name="Group 15"/>
          <p:cNvGrpSpPr/>
          <p:nvPr/>
        </p:nvGrpSpPr>
        <p:grpSpPr>
          <a:xfrm>
            <a:off x="283788" y="5352040"/>
            <a:ext cx="8212984" cy="1138773"/>
            <a:chOff x="283788" y="5462402"/>
            <a:chExt cx="8212984" cy="1138773"/>
          </a:xfrm>
        </p:grpSpPr>
        <p:grpSp>
          <p:nvGrpSpPr>
            <p:cNvPr id="4" name="Group 3"/>
            <p:cNvGrpSpPr/>
            <p:nvPr/>
          </p:nvGrpSpPr>
          <p:grpSpPr>
            <a:xfrm>
              <a:off x="1399642" y="5462402"/>
              <a:ext cx="7097130" cy="1138773"/>
              <a:chOff x="689946" y="5367806"/>
              <a:chExt cx="7097130" cy="1138773"/>
            </a:xfrm>
          </p:grpSpPr>
          <p:sp>
            <p:nvSpPr>
              <p:cNvPr id="2" name="TextBox 1"/>
              <p:cNvSpPr txBox="1"/>
              <p:nvPr/>
            </p:nvSpPr>
            <p:spPr>
              <a:xfrm flipH="1">
                <a:off x="2396710"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0" name="TextBox 9"/>
              <p:cNvSpPr txBox="1"/>
              <p:nvPr/>
            </p:nvSpPr>
            <p:spPr>
              <a:xfrm flipH="1">
                <a:off x="689946" y="5367806"/>
                <a:ext cx="1871571" cy="877163"/>
              </a:xfrm>
              <a:prstGeom prst="rect">
                <a:avLst/>
              </a:prstGeom>
              <a:noFill/>
            </p:spPr>
            <p:txBody>
              <a:bodyPr wrap="square" rtlCol="0">
                <a:spAutoFit/>
              </a:bodyPr>
              <a:lstStyle/>
              <a:p>
                <a:pPr algn="ctr"/>
                <a:r>
                  <a:rPr lang="en-US" sz="1700" b="1" dirty="0" smtClean="0"/>
                  <a:t>300 mg</a:t>
                </a:r>
              </a:p>
              <a:p>
                <a:pPr algn="ctr"/>
                <a:r>
                  <a:rPr lang="en-US" sz="1700" b="1" dirty="0" smtClean="0"/>
                  <a:t>+ </a:t>
                </a:r>
              </a:p>
              <a:p>
                <a:pPr algn="ctr"/>
                <a:r>
                  <a:rPr lang="en-US" sz="1700" b="1" dirty="0" smtClean="0"/>
                  <a:t>120 mg </a:t>
                </a:r>
                <a:endParaRPr lang="en-US" sz="1700" b="1" dirty="0"/>
              </a:p>
            </p:txBody>
          </p:sp>
          <p:sp>
            <p:nvSpPr>
              <p:cNvPr id="7" name="TextBox 6"/>
              <p:cNvSpPr txBox="1"/>
              <p:nvPr/>
            </p:nvSpPr>
            <p:spPr>
              <a:xfrm flipH="1">
                <a:off x="4211475" y="5367806"/>
                <a:ext cx="1871571" cy="113877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a:t>
                </a:r>
              </a:p>
              <a:p>
                <a:pPr algn="ctr"/>
                <a:r>
                  <a:rPr lang="en-US" sz="1700" b="1" dirty="0" smtClean="0"/>
                  <a:t>+ RBV </a:t>
                </a:r>
                <a:endParaRPr lang="en-US" sz="1700" b="1" dirty="0"/>
              </a:p>
            </p:txBody>
          </p:sp>
          <p:sp>
            <p:nvSpPr>
              <p:cNvPr id="8" name="TextBox 7"/>
              <p:cNvSpPr txBox="1"/>
              <p:nvPr/>
            </p:nvSpPr>
            <p:spPr>
              <a:xfrm flipH="1">
                <a:off x="591550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40 mg </a:t>
                </a:r>
                <a:endParaRPr lang="en-US" sz="1700" b="1" dirty="0"/>
              </a:p>
            </p:txBody>
          </p:sp>
        </p:grpSp>
        <p:sp>
          <p:nvSpPr>
            <p:cNvPr id="15" name="TextBox 14"/>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
        <p:nvSpPr>
          <p:cNvPr id="6" name="Rectangle 5"/>
          <p:cNvSpPr/>
          <p:nvPr/>
        </p:nvSpPr>
        <p:spPr>
          <a:xfrm>
            <a:off x="3198653" y="991915"/>
            <a:ext cx="5316605" cy="54098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256032"/>
            <a:ext cx="8321675" cy="71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SURVEYOR-II</a:t>
            </a:r>
            <a:r>
              <a:rPr kumimoji="0" lang="en-US" sz="2800" b="1" i="0" u="none" strike="noStrike" kern="0" cap="none" spc="0" normalizeH="0" noProof="0" dirty="0" smtClean="0">
                <a:ln>
                  <a:noFill/>
                </a:ln>
                <a:solidFill>
                  <a:srgbClr val="071D49"/>
                </a:solidFill>
                <a:effectLst/>
                <a:uLnTx/>
                <a:uFillTx/>
                <a:latin typeface="+mj-lt"/>
                <a:ea typeface="+mj-ea"/>
                <a:cs typeface="+mj-cs"/>
              </a:rPr>
              <a:t> Part 1 (GT3)</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a:t>
            </a:r>
          </a:p>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ITT</a:t>
            </a:r>
            <a:r>
              <a:rPr kumimoji="0" lang="en-US" sz="2800" b="1" i="0" u="none" strike="noStrike" kern="0" cap="none" spc="0" normalizeH="0" noProof="0" dirty="0" smtClean="0">
                <a:ln>
                  <a:noFill/>
                </a:ln>
                <a:solidFill>
                  <a:srgbClr val="071D49"/>
                </a:solidFill>
                <a:effectLst/>
                <a:uLnTx/>
                <a:uFillTx/>
                <a:latin typeface="+mj-lt"/>
                <a:ea typeface="+mj-ea"/>
                <a:cs typeface="+mj-cs"/>
              </a:rPr>
              <a: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SVR12 Rates by</a:t>
            </a:r>
            <a:r>
              <a:rPr kumimoji="0" lang="en-US" sz="2800" b="1" i="0" u="none" strike="noStrike" kern="0" cap="none" spc="0" normalizeH="0" noProof="0" dirty="0" smtClean="0">
                <a:ln>
                  <a:noFill/>
                </a:ln>
                <a:solidFill>
                  <a:srgbClr val="071D49"/>
                </a:solidFill>
                <a:effectLst/>
                <a:uLnTx/>
                <a:uFillTx/>
                <a:latin typeface="+mj-lt"/>
                <a:ea typeface="+mj-ea"/>
                <a:cs typeface="+mj-cs"/>
              </a:rPr>
              <a:t> Treatment</a:t>
            </a:r>
            <a:endParaRPr kumimoji="0" lang="en-US" sz="2800" b="1" i="0" u="none" strike="noStrike" kern="0" cap="none" spc="0" normalizeH="0" baseline="0" noProof="0" dirty="0" smtClean="0">
              <a:ln>
                <a:noFill/>
              </a:ln>
              <a:solidFill>
                <a:srgbClr val="071D49"/>
              </a:solidFill>
              <a:effectLst/>
              <a:uLnTx/>
              <a:uFillTx/>
              <a:latin typeface="+mj-lt"/>
              <a:ea typeface="+mj-ea"/>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075123582"/>
              </p:ext>
            </p:extLst>
          </p:nvPr>
        </p:nvGraphicFramePr>
        <p:xfrm>
          <a:off x="538163" y="910401"/>
          <a:ext cx="8067675" cy="4513262"/>
        </p:xfrm>
        <a:graphic>
          <a:graphicData uri="http://schemas.openxmlformats.org/presentationml/2006/ole">
            <mc:AlternateContent xmlns:mc="http://schemas.openxmlformats.org/markup-compatibility/2006">
              <mc:Choice xmlns:v="urn:schemas-microsoft-com:vml" Requires="v">
                <p:oleObj spid="_x0000_s39057" name="Prism 6" r:id="rId4" imgW="5278149" imgH="3210773" progId="Prism6.Document">
                  <p:embed/>
                </p:oleObj>
              </mc:Choice>
              <mc:Fallback>
                <p:oleObj name="Prism 6" r:id="rId4" imgW="5278149" imgH="3210773" progId="Prism6.Document">
                  <p:embed/>
                  <p:pic>
                    <p:nvPicPr>
                      <p:cNvPr id="0" name=""/>
                      <p:cNvPicPr>
                        <a:picLocks noChangeAspect="1" noChangeArrowheads="1"/>
                      </p:cNvPicPr>
                      <p:nvPr/>
                    </p:nvPicPr>
                    <p:blipFill>
                      <a:blip r:embed="rId5"/>
                      <a:srcRect/>
                      <a:stretch>
                        <a:fillRect/>
                      </a:stretch>
                    </p:blipFill>
                    <p:spPr bwMode="auto">
                      <a:xfrm>
                        <a:off x="538163" y="910401"/>
                        <a:ext cx="8067675" cy="4513262"/>
                      </a:xfrm>
                      <a:prstGeom prst="rect">
                        <a:avLst/>
                      </a:prstGeom>
                      <a:noFill/>
                      <a:ln>
                        <a:noFill/>
                      </a:ln>
                    </p:spPr>
                  </p:pic>
                </p:oleObj>
              </mc:Fallback>
            </mc:AlternateContent>
          </a:graphicData>
        </a:graphic>
      </p:graphicFrame>
      <p:grpSp>
        <p:nvGrpSpPr>
          <p:cNvPr id="14" name="Group 13"/>
          <p:cNvGrpSpPr/>
          <p:nvPr/>
        </p:nvGrpSpPr>
        <p:grpSpPr>
          <a:xfrm>
            <a:off x="283788" y="5352040"/>
            <a:ext cx="8212984" cy="1138773"/>
            <a:chOff x="283788" y="5462402"/>
            <a:chExt cx="8212984" cy="1138773"/>
          </a:xfrm>
        </p:grpSpPr>
        <p:grpSp>
          <p:nvGrpSpPr>
            <p:cNvPr id="15" name="Group 14"/>
            <p:cNvGrpSpPr/>
            <p:nvPr/>
          </p:nvGrpSpPr>
          <p:grpSpPr>
            <a:xfrm>
              <a:off x="1399642" y="5462402"/>
              <a:ext cx="7097130" cy="1138773"/>
              <a:chOff x="689946" y="5367806"/>
              <a:chExt cx="7097130" cy="1138773"/>
            </a:xfrm>
          </p:grpSpPr>
          <p:sp>
            <p:nvSpPr>
              <p:cNvPr id="17" name="TextBox 16"/>
              <p:cNvSpPr txBox="1"/>
              <p:nvPr/>
            </p:nvSpPr>
            <p:spPr>
              <a:xfrm flipH="1">
                <a:off x="2396710"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8" name="TextBox 17"/>
              <p:cNvSpPr txBox="1"/>
              <p:nvPr/>
            </p:nvSpPr>
            <p:spPr>
              <a:xfrm flipH="1">
                <a:off x="689946" y="5367806"/>
                <a:ext cx="1871571" cy="877163"/>
              </a:xfrm>
              <a:prstGeom prst="rect">
                <a:avLst/>
              </a:prstGeom>
              <a:noFill/>
            </p:spPr>
            <p:txBody>
              <a:bodyPr wrap="square" rtlCol="0">
                <a:spAutoFit/>
              </a:bodyPr>
              <a:lstStyle/>
              <a:p>
                <a:pPr algn="ctr"/>
                <a:r>
                  <a:rPr lang="en-US" sz="1700" b="1" dirty="0" smtClean="0"/>
                  <a:t>300 mg</a:t>
                </a:r>
              </a:p>
              <a:p>
                <a:pPr algn="ctr"/>
                <a:r>
                  <a:rPr lang="en-US" sz="1700" b="1" dirty="0" smtClean="0"/>
                  <a:t>+ </a:t>
                </a:r>
              </a:p>
              <a:p>
                <a:pPr algn="ctr"/>
                <a:r>
                  <a:rPr lang="en-US" sz="1700" b="1" dirty="0" smtClean="0"/>
                  <a:t>120 mg </a:t>
                </a:r>
                <a:endParaRPr lang="en-US" sz="1700" b="1" dirty="0"/>
              </a:p>
            </p:txBody>
          </p:sp>
          <p:sp>
            <p:nvSpPr>
              <p:cNvPr id="19" name="TextBox 18"/>
              <p:cNvSpPr txBox="1"/>
              <p:nvPr/>
            </p:nvSpPr>
            <p:spPr>
              <a:xfrm flipH="1">
                <a:off x="4211475" y="5367806"/>
                <a:ext cx="1871571" cy="113877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a:t>
                </a:r>
              </a:p>
              <a:p>
                <a:pPr algn="ctr"/>
                <a:r>
                  <a:rPr lang="en-US" sz="1700" b="1" dirty="0" smtClean="0"/>
                  <a:t>+ RBV </a:t>
                </a:r>
                <a:endParaRPr lang="en-US" sz="1700" b="1" dirty="0"/>
              </a:p>
            </p:txBody>
          </p:sp>
          <p:sp>
            <p:nvSpPr>
              <p:cNvPr id="20" name="TextBox 19"/>
              <p:cNvSpPr txBox="1"/>
              <p:nvPr/>
            </p:nvSpPr>
            <p:spPr>
              <a:xfrm flipH="1">
                <a:off x="591550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40 mg </a:t>
                </a:r>
                <a:endParaRPr lang="en-US" sz="1700" b="1" dirty="0"/>
              </a:p>
            </p:txBody>
          </p:sp>
        </p:grpSp>
        <p:sp>
          <p:nvSpPr>
            <p:cNvPr id="16" name="TextBox 15"/>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
        <p:nvSpPr>
          <p:cNvPr id="13" name="Rectangle 12"/>
          <p:cNvSpPr/>
          <p:nvPr/>
        </p:nvSpPr>
        <p:spPr>
          <a:xfrm>
            <a:off x="6792741" y="1155031"/>
            <a:ext cx="1704029" cy="52411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0194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15B07D5E059447AF2966C8CDE00B2B" ma:contentTypeVersion="0" ma:contentTypeDescription="Create a new document." ma:contentTypeScope="" ma:versionID="886765e9423bc53a18bab50cddb9fd4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B03E3D-5001-474B-880A-9CF5C88FA7EF}">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1CBB4B8-A047-4EB2-9199-FD064D2263CA}">
  <ds:schemaRefs>
    <ds:schemaRef ds:uri="http://schemas.microsoft.com/sharepoint/v3/contenttype/forms"/>
  </ds:schemaRefs>
</ds:datastoreItem>
</file>

<file path=customXml/itemProps3.xml><?xml version="1.0" encoding="utf-8"?>
<ds:datastoreItem xmlns:ds="http://schemas.openxmlformats.org/officeDocument/2006/customXml" ds:itemID="{C7B84349-33F8-41C9-80F2-FED59F197D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2706</Words>
  <Application>Microsoft Office PowerPoint</Application>
  <PresentationFormat>Bildschirmpräsentation (4:3)</PresentationFormat>
  <Paragraphs>488</Paragraphs>
  <Slides>21</Slides>
  <Notes>20</Notes>
  <HiddenSlides>0</HiddenSlides>
  <MMClips>0</MMClips>
  <ScaleCrop>false</ScaleCrop>
  <HeadingPairs>
    <vt:vector size="6" baseType="variant">
      <vt:variant>
        <vt:lpstr>Design</vt:lpstr>
      </vt:variant>
      <vt:variant>
        <vt:i4>4</vt:i4>
      </vt:variant>
      <vt:variant>
        <vt:lpstr>Eingebettete OLE-Server</vt:lpstr>
      </vt:variant>
      <vt:variant>
        <vt:i4>1</vt:i4>
      </vt:variant>
      <vt:variant>
        <vt:lpstr>Folientitel</vt:lpstr>
      </vt:variant>
      <vt:variant>
        <vt:i4>21</vt:i4>
      </vt:variant>
    </vt:vector>
  </HeadingPairs>
  <TitlesOfParts>
    <vt:vector size="26" baseType="lpstr">
      <vt:lpstr>AbbVie Design 2</vt:lpstr>
      <vt:lpstr>1_AbbVie Design 2</vt:lpstr>
      <vt:lpstr>2_AbbVie Design 2</vt:lpstr>
      <vt:lpstr>3_AbbVie Design 2</vt:lpstr>
      <vt:lpstr>Prism 6</vt:lpstr>
      <vt:lpstr> SURVEYOR-II: High SVR4 Rates Achieved With the Next Generation NS3/4A Protease Inhibitor ABT-493 and NS5A Inhibitor ABT-530 in Non-Cirrhotic Treatment-Naïve and Treatment-Experienced Patients With HCV Genotype 3 Infection</vt:lpstr>
      <vt:lpstr>Disclosures</vt:lpstr>
      <vt:lpstr>PowerPoint-Präsentation</vt:lpstr>
      <vt:lpstr>Next Generation Direct-Acting Antivirals</vt:lpstr>
      <vt:lpstr>PowerPoint-Präsentation</vt:lpstr>
      <vt:lpstr>PowerPoint-Präsentation</vt:lpstr>
      <vt:lpstr>SURVEYOR-II Part 1 (GT3):  Demographics and Patient Characteristics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SURVEYOR-II Part 1 (GT3): Summary of Adverse Events</vt:lpstr>
      <vt:lpstr>SURVEYOR-II Part 1 (GT3): Laboratory Abnormalities</vt:lpstr>
      <vt:lpstr>PowerPoint-Präsentation</vt:lpstr>
      <vt:lpstr>PowerPoint-Präsentation</vt:lpstr>
      <vt:lpstr>Acknowledgments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Efficacy Analysis of Four Phase 3 Studies in HCV Genotype 1a-Infected Patients Treated with ABT-450/r/Ombitasvir and Dasabuvir With or Without Ribavirin</dc:title>
  <dc:creator>Ford, Sharanya</dc:creator>
  <cp:lastModifiedBy>Brehm, Nadine</cp:lastModifiedBy>
  <cp:revision>1517</cp:revision>
  <cp:lastPrinted>2015-11-10T16:05:43Z</cp:lastPrinted>
  <dcterms:created xsi:type="dcterms:W3CDTF">2012-10-24T17:17:20Z</dcterms:created>
  <dcterms:modified xsi:type="dcterms:W3CDTF">2015-11-20T14:41:26Z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0x0101005B15B07D5E059447AF2966C8CDE00B2B</vt:lpwstr>
  </property>
  <property fmtid="{D5CDD505-2E9C-101B-9397-08002B2CF9AE}" pid="3" name="_MarkAsFinal">
    <vt:bool>true</vt:bool>
  </property>
</Properties>
</file>