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4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6.xml" ContentType="application/vnd.openxmlformats-officedocument.drawingml.chart+xml"/>
  <Override PartName="/ppt/handoutMasters/handoutMaster1.xml" ContentType="application/vnd.openxmlformats-officedocument.presentationml.handoutMaster+xml"/>
  <Override PartName="/ppt/charts/chart7.xml" ContentType="application/vnd.openxmlformats-officedocument.drawingml.chart+xml"/>
  <Override PartName="/ppt/charts/chart11.xml" ContentType="application/vnd.openxmlformats-officedocument.drawingml.chart+xml"/>
  <Override PartName="/ppt/theme/themeOverride3.xml" ContentType="application/vnd.openxmlformats-officedocument.themeOverride+xml"/>
  <Override PartName="/ppt/charts/style1.xml" ContentType="application/vnd.ms-office.chartstyle+xml"/>
  <Override PartName="/ppt/charts/colors1.xml" ContentType="application/vnd.ms-office.chartcolorstyle+xml"/>
  <Override PartName="/ppt/charts/chart10.xml" ContentType="application/vnd.openxmlformats-officedocument.drawingml.chart+xml"/>
  <Override PartName="/ppt/charts/chart8.xml" ContentType="application/vnd.openxmlformats-officedocument.drawingml.chart+xml"/>
  <Override PartName="/ppt/theme/themeOverride2.xml" ContentType="application/vnd.openxmlformats-officedocument.themeOverride+xml"/>
  <Override PartName="/ppt/charts/chart9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3" r:id="rId2"/>
    <p:sldId id="266" r:id="rId3"/>
    <p:sldId id="272" r:id="rId4"/>
    <p:sldId id="318" r:id="rId5"/>
    <p:sldId id="309" r:id="rId6"/>
    <p:sldId id="322" r:id="rId7"/>
    <p:sldId id="324" r:id="rId8"/>
    <p:sldId id="291" r:id="rId9"/>
    <p:sldId id="297" r:id="rId10"/>
    <p:sldId id="323" r:id="rId11"/>
    <p:sldId id="320" r:id="rId12"/>
    <p:sldId id="310" r:id="rId13"/>
    <p:sldId id="316" r:id="rId14"/>
    <p:sldId id="321" r:id="rId15"/>
    <p:sldId id="303" r:id="rId16"/>
    <p:sldId id="319" r:id="rId17"/>
    <p:sldId id="313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3">
          <p15:clr>
            <a:srgbClr val="A4A3A4"/>
          </p15:clr>
        </p15:guide>
        <p15:guide id="2" orient="horz" pos="3568">
          <p15:clr>
            <a:srgbClr val="A4A3A4"/>
          </p15:clr>
        </p15:guide>
        <p15:guide id="3" pos="2859">
          <p15:clr>
            <a:srgbClr val="A4A3A4"/>
          </p15:clr>
        </p15:guide>
        <p15:guide id="4" pos="277">
          <p15:clr>
            <a:srgbClr val="A4A3A4"/>
          </p15:clr>
        </p15:guide>
        <p15:guide id="5" pos="140">
          <p15:clr>
            <a:srgbClr val="A4A3A4"/>
          </p15:clr>
        </p15:guide>
        <p15:guide id="6" pos="5618">
          <p15:clr>
            <a:srgbClr val="A4A3A4"/>
          </p15:clr>
        </p15:guide>
        <p15:guide id="7" orient="horz" pos="1130">
          <p15:clr>
            <a:srgbClr val="A4A3A4"/>
          </p15:clr>
        </p15:guide>
        <p15:guide id="8" orient="horz" pos="3837">
          <p15:clr>
            <a:srgbClr val="A4A3A4"/>
          </p15:clr>
        </p15:guide>
        <p15:guide id="9" pos="2665">
          <p15:clr>
            <a:srgbClr val="A4A3A4"/>
          </p15:clr>
        </p15:guide>
        <p15:guide id="10" pos="209">
          <p15:clr>
            <a:srgbClr val="A4A3A4"/>
          </p15:clr>
        </p15:guide>
        <p15:guide id="11" pos="37">
          <p15:clr>
            <a:srgbClr val="A4A3A4"/>
          </p15:clr>
        </p15:guide>
        <p15:guide id="12" pos="3718">
          <p15:clr>
            <a:srgbClr val="A4A3A4"/>
          </p15:clr>
        </p15:guide>
        <p15:guide id="13" pos="5681">
          <p15:clr>
            <a:srgbClr val="A4A3A4"/>
          </p15:clr>
        </p15:guide>
        <p15:guide id="14" orient="horz" pos="1739">
          <p15:clr>
            <a:srgbClr val="A4A3A4"/>
          </p15:clr>
        </p15:guide>
        <p15:guide id="15" orient="horz" pos="667">
          <p15:clr>
            <a:srgbClr val="A4A3A4"/>
          </p15:clr>
        </p15:guide>
        <p15:guide id="16" orient="horz" pos="2504">
          <p15:clr>
            <a:srgbClr val="A4A3A4"/>
          </p15:clr>
        </p15:guide>
        <p15:guide id="17" orient="horz" pos="3743">
          <p15:clr>
            <a:srgbClr val="A4A3A4"/>
          </p15:clr>
        </p15:guide>
        <p15:guide id="18" orient="horz" pos="3419">
          <p15:clr>
            <a:srgbClr val="A4A3A4"/>
          </p15:clr>
        </p15:guide>
        <p15:guide id="19" orient="horz" pos="2248">
          <p15:clr>
            <a:srgbClr val="A4A3A4"/>
          </p15:clr>
        </p15:guide>
        <p15:guide id="20" orient="horz" pos="834">
          <p15:clr>
            <a:srgbClr val="A4A3A4"/>
          </p15:clr>
        </p15:guide>
        <p15:guide id="21" orient="horz" pos="3885">
          <p15:clr>
            <a:srgbClr val="A4A3A4"/>
          </p15:clr>
        </p15:guide>
        <p15:guide id="22" pos="1936">
          <p15:clr>
            <a:srgbClr val="A4A3A4"/>
          </p15:clr>
        </p15:guide>
        <p15:guide id="23" pos="664">
          <p15:clr>
            <a:srgbClr val="A4A3A4"/>
          </p15:clr>
        </p15:guide>
        <p15:guide id="24" pos="27">
          <p15:clr>
            <a:srgbClr val="A4A3A4"/>
          </p15:clr>
        </p15:guide>
        <p15:guide id="25" pos="199">
          <p15:clr>
            <a:srgbClr val="A4A3A4"/>
          </p15:clr>
        </p15:guide>
        <p15:guide id="26" pos="5505">
          <p15:clr>
            <a:srgbClr val="A4A3A4"/>
          </p15:clr>
        </p15:guide>
        <p15:guide id="27" pos="3543">
          <p15:clr>
            <a:srgbClr val="A4A3A4"/>
          </p15:clr>
        </p15:guide>
        <p15:guide id="28" pos="2128">
          <p15:clr>
            <a:srgbClr val="A4A3A4"/>
          </p15:clr>
        </p15:guide>
        <p15:guide id="29" orient="horz" pos="3856">
          <p15:clr>
            <a:srgbClr val="A4A3A4"/>
          </p15:clr>
        </p15:guide>
        <p15:guide id="30" orient="horz" pos="678">
          <p15:clr>
            <a:srgbClr val="A4A3A4"/>
          </p15:clr>
        </p15:guide>
        <p15:guide id="31" orient="horz" pos="39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w Street (AS)" initials="AS" lastIdx="10" clrIdx="0"/>
  <p:cmAuthor id="7" name="BMS" initials="B" lastIdx="7" clrIdx="7"/>
  <p:cmAuthor id="1" name="Esther Race (AS)" initials="ER(" lastIdx="9" clrIdx="1"/>
  <p:cmAuthor id="8" name="MedicalEditor (AS)" initials="ME" lastIdx="3" clrIdx="8"/>
  <p:cmAuthor id="2" name="James Emmerson (AS)" initials="JE(" lastIdx="1" clrIdx="2"/>
  <p:cmAuthor id="3" name="Zoe Preston (AS)" initials="ZP" lastIdx="1" clrIdx="3"/>
  <p:cmAuthor id="4" name="Wong, Eric" initials="WE" lastIdx="36" clrIdx="4">
    <p:extLst/>
  </p:cmAuthor>
  <p:cmAuthor id="5" name="Nick Fitch (AS)" initials="NF(" lastIdx="15" clrIdx="5"/>
  <p:cmAuthor id="6" name="Jimenezexposito, Mariajesus" initials="JM" lastIdx="20" clrIdx="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FF"/>
    <a:srgbClr val="008000"/>
    <a:srgbClr val="1F497D"/>
    <a:srgbClr val="AC2100"/>
    <a:srgbClr val="990000"/>
    <a:srgbClr val="003399"/>
    <a:srgbClr val="669900"/>
    <a:srgbClr val="000000"/>
    <a:srgbClr val="00D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221" autoAdjust="0"/>
    <p:restoredTop sz="96093" autoAdjust="0"/>
  </p:normalViewPr>
  <p:slideViewPr>
    <p:cSldViewPr snapToGrid="0" snapToObjects="1" showGuides="1">
      <p:cViewPr varScale="1">
        <p:scale>
          <a:sx n="112" d="100"/>
          <a:sy n="112" d="100"/>
        </p:scale>
        <p:origin x="1578" y="108"/>
      </p:cViewPr>
      <p:guideLst>
        <p:guide orient="horz" pos="1293"/>
        <p:guide orient="horz" pos="3568"/>
        <p:guide pos="2859"/>
        <p:guide pos="277"/>
        <p:guide pos="140"/>
        <p:guide pos="5618"/>
        <p:guide orient="horz" pos="1130"/>
        <p:guide orient="horz" pos="3837"/>
        <p:guide pos="2665"/>
        <p:guide pos="209"/>
        <p:guide pos="37"/>
        <p:guide pos="3718"/>
        <p:guide pos="5681"/>
        <p:guide orient="horz" pos="1739"/>
        <p:guide orient="horz" pos="667"/>
        <p:guide orient="horz" pos="2504"/>
        <p:guide orient="horz" pos="3743"/>
        <p:guide orient="horz" pos="3419"/>
        <p:guide orient="horz" pos="2248"/>
        <p:guide orient="horz" pos="834"/>
        <p:guide orient="horz" pos="3885"/>
        <p:guide pos="1936"/>
        <p:guide pos="664"/>
        <p:guide pos="27"/>
        <p:guide pos="199"/>
        <p:guide pos="5505"/>
        <p:guide pos="3543"/>
        <p:guide pos="2128"/>
        <p:guide orient="horz" pos="3856"/>
        <p:guide orient="horz" pos="678"/>
        <p:guide orient="horz" pos="39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2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687436673443574"/>
          <c:y val="0.15465777321050658"/>
          <c:w val="0.8231256332655642"/>
          <c:h val="0.79626378843767809"/>
        </c:manualLayout>
      </c:layout>
      <c:barChart>
        <c:barDir val="col"/>
        <c:grouping val="clustered"/>
        <c:varyColors val="0"/>
        <c:ser>
          <c:idx val="0"/>
          <c:order val="0"/>
          <c:spPr>
            <a:ln>
              <a:solidFill>
                <a:schemeClr val="tx2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1F497D"/>
              </a:solidFill>
              <a:ln>
                <a:solidFill>
                  <a:schemeClr val="tx2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990000"/>
              </a:solidFill>
              <a:ln>
                <a:solidFill>
                  <a:schemeClr val="tx2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008000"/>
              </a:solidFill>
              <a:ln>
                <a:solidFill>
                  <a:schemeClr val="tx2"/>
                </a:solidFill>
              </a:ln>
            </c:spPr>
          </c:dPt>
          <c:errBars>
            <c:errBarType val="both"/>
            <c:errValType val="cust"/>
            <c:noEndCap val="0"/>
            <c:plus>
              <c:numRef>
                <c:f>(Data!$B$11,Data!$C$11,Data!$D$11)</c:f>
                <c:numCache>
                  <c:formatCode>General</c:formatCode>
                  <c:ptCount val="3"/>
                  <c:pt idx="0">
                    <c:v>6.6724906410977507</c:v>
                  </c:pt>
                  <c:pt idx="1">
                    <c:v>9.8440685013751015</c:v>
                  </c:pt>
                  <c:pt idx="2">
                    <c:v>6.7467685919364175</c:v>
                  </c:pt>
                </c:numCache>
              </c:numRef>
            </c:plus>
            <c:minus>
              <c:numRef>
                <c:f>(Data!$B$10,Data!$C$10,Data!$D$10)</c:f>
                <c:numCache>
                  <c:formatCode>General</c:formatCode>
                  <c:ptCount val="3"/>
                  <c:pt idx="0">
                    <c:v>11.813536643420228</c:v>
                  </c:pt>
                  <c:pt idx="1">
                    <c:v>19.861135818883291</c:v>
                  </c:pt>
                  <c:pt idx="2">
                    <c:v>17.437983977229706</c:v>
                  </c:pt>
                </c:numCache>
              </c:numRef>
            </c:minus>
            <c:spPr>
              <a:ln w="25400">
                <a:solidFill>
                  <a:schemeClr val="tx2"/>
                </a:solidFill>
              </a:ln>
            </c:spPr>
          </c:errBars>
          <c:val>
            <c:numRef>
              <c:f>(Data!$B$7,Data!$C$7,Data!$D$7)</c:f>
              <c:numCache>
                <c:formatCode>0.0</c:formatCode>
                <c:ptCount val="3"/>
                <c:pt idx="0">
                  <c:v>90</c:v>
                </c:pt>
                <c:pt idx="1">
                  <c:v>87.5</c:v>
                </c:pt>
                <c:pt idx="2">
                  <c:v>92.307692307692278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axId val="467981416"/>
        <c:axId val="467981808"/>
      </c:barChart>
      <c:catAx>
        <c:axId val="467981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spPr>
          <a:ln w="12700">
            <a:solidFill>
              <a:schemeClr val="tx2"/>
            </a:solidFill>
          </a:ln>
        </c:spPr>
        <c:crossAx val="467981808"/>
        <c:crosses val="autoZero"/>
        <c:auto val="1"/>
        <c:lblAlgn val="ctr"/>
        <c:lblOffset val="100"/>
        <c:noMultiLvlLbl val="0"/>
      </c:catAx>
      <c:valAx>
        <c:axId val="467981808"/>
        <c:scaling>
          <c:orientation val="minMax"/>
          <c:max val="1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de-DE"/>
          </a:p>
        </c:txPr>
        <c:crossAx val="467981416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81324381300597E-2"/>
          <c:y val="4.3363698685052028E-2"/>
          <c:w val="0.90311014580918592"/>
          <c:h val="0.911924216932542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A30success</c:v>
                </c:pt>
              </c:strCache>
            </c:strRef>
          </c:tx>
          <c:spPr>
            <a:solidFill>
              <a:srgbClr val="006600"/>
            </a:solidFill>
            <a:ln>
              <a:solidFill>
                <a:srgbClr val="006600"/>
              </a:solidFill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3"/>
            <c:invertIfNegative val="0"/>
            <c:bubble3D val="0"/>
          </c:dPt>
          <c:cat>
            <c:strRef>
              <c:f>Sheet1!$A$2:$A$4</c:f>
              <c:strCache>
                <c:ptCount val="3"/>
                <c:pt idx="0">
                  <c:v>Category 2</c:v>
                </c:pt>
                <c:pt idx="1">
                  <c:v>Category 3</c:v>
                </c:pt>
                <c:pt idx="2">
                  <c:v>Resistance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Y93success</c:v>
                </c:pt>
              </c:strCache>
            </c:strRef>
          </c:tx>
          <c:spPr>
            <a:solidFill>
              <a:srgbClr val="006600"/>
            </a:solidFill>
            <a:ln>
              <a:solidFill>
                <a:srgbClr val="008000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6600"/>
              </a:solidFill>
              <a:ln>
                <a:solidFill>
                  <a:srgbClr val="006600"/>
                </a:solidFill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Category 2</c:v>
                </c:pt>
                <c:pt idx="1">
                  <c:v>Category 3</c:v>
                </c:pt>
                <c:pt idx="2">
                  <c:v>Resistance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Y93Fail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Category 2</c:v>
                </c:pt>
                <c:pt idx="1">
                  <c:v>Category 3</c:v>
                </c:pt>
                <c:pt idx="2">
                  <c:v>Resistance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100"/>
        <c:axId val="465196072"/>
        <c:axId val="465196464"/>
      </c:barChart>
      <c:catAx>
        <c:axId val="465196072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one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5196464"/>
        <c:crosses val="autoZero"/>
        <c:auto val="1"/>
        <c:lblAlgn val="ctr"/>
        <c:lblOffset val="100"/>
        <c:noMultiLvlLbl val="0"/>
      </c:catAx>
      <c:valAx>
        <c:axId val="465196464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4651960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397902208279698"/>
          <c:y val="2.3904032406328254E-2"/>
          <c:w val="0.69101615228925473"/>
          <c:h val="0.9408572196899338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16"/>
          <c:dPt>
            <c:idx val="0"/>
            <c:bubble3D val="0"/>
            <c:explosion val="15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1"/>
            <c:bubble3D val="0"/>
            <c:explosion val="10"/>
            <c:spPr>
              <a:solidFill>
                <a:srgbClr val="1F497D"/>
              </a:solidFill>
            </c:spPr>
          </c:dPt>
          <c:cat>
            <c:strRef>
              <c:f>Sheet1!$A$2:$A$3</c:f>
              <c:strCache>
                <c:ptCount val="2"/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4"/>
      </c:pieChart>
    </c:plotArea>
    <c:plotVisOnly val="1"/>
    <c:dispBlanksAs val="zero"/>
    <c:showDLblsOverMax val="0"/>
  </c:chart>
  <c:txPr>
    <a:bodyPr/>
    <a:lstStyle/>
    <a:p>
      <a:pPr>
        <a:spcAft>
          <a:spcPts val="600"/>
        </a:spcAft>
        <a:defRPr sz="1800"/>
      </a:pPr>
      <a:endParaRPr lang="de-DE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687436673443574"/>
          <c:y val="0.15465777321050658"/>
          <c:w val="0.8231256332655642"/>
          <c:h val="0.79626378843767809"/>
        </c:manualLayout>
      </c:layout>
      <c:barChart>
        <c:barDir val="col"/>
        <c:grouping val="clustered"/>
        <c:varyColors val="0"/>
        <c:ser>
          <c:idx val="0"/>
          <c:order val="0"/>
          <c:spPr>
            <a:ln>
              <a:solidFill>
                <a:schemeClr val="tx2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1F497D"/>
              </a:solidFill>
              <a:ln>
                <a:solidFill>
                  <a:schemeClr val="tx2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990000"/>
              </a:solidFill>
              <a:ln>
                <a:solidFill>
                  <a:schemeClr val="tx2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008000"/>
              </a:solidFill>
              <a:ln>
                <a:solidFill>
                  <a:schemeClr val="tx2"/>
                </a:solidFill>
              </a:ln>
            </c:spPr>
          </c:dPt>
          <c:errBars>
            <c:errBarType val="both"/>
            <c:errValType val="cust"/>
            <c:noEndCap val="0"/>
            <c:plus>
              <c:numRef>
                <c:f>(Data!$B$11,Data!$C$11,Data!$D$11)</c:f>
                <c:numCache>
                  <c:formatCode>General</c:formatCode>
                  <c:ptCount val="3"/>
                  <c:pt idx="0">
                    <c:v>6.6724906410977507</c:v>
                  </c:pt>
                  <c:pt idx="1">
                    <c:v>9.8440685013751015</c:v>
                  </c:pt>
                  <c:pt idx="2">
                    <c:v>6.7467685919364175</c:v>
                  </c:pt>
                </c:numCache>
              </c:numRef>
            </c:plus>
            <c:minus>
              <c:numRef>
                <c:f>(Data!$B$10,Data!$C$10,Data!$D$10)</c:f>
                <c:numCache>
                  <c:formatCode>General</c:formatCode>
                  <c:ptCount val="3"/>
                  <c:pt idx="0">
                    <c:v>11.813536643420228</c:v>
                  </c:pt>
                  <c:pt idx="1">
                    <c:v>19.861135818883291</c:v>
                  </c:pt>
                  <c:pt idx="2">
                    <c:v>17.437983977229706</c:v>
                  </c:pt>
                </c:numCache>
              </c:numRef>
            </c:minus>
            <c:spPr>
              <a:ln w="25400">
                <a:solidFill>
                  <a:schemeClr val="tx2"/>
                </a:solidFill>
              </a:ln>
            </c:spPr>
          </c:errBars>
          <c:val>
            <c:numRef>
              <c:f>(Data!$B$7,Data!$C$7,Data!$D$7)</c:f>
              <c:numCache>
                <c:formatCode>0.0</c:formatCode>
                <c:ptCount val="3"/>
                <c:pt idx="0">
                  <c:v>90</c:v>
                </c:pt>
                <c:pt idx="1">
                  <c:v>87.5</c:v>
                </c:pt>
                <c:pt idx="2">
                  <c:v>92.307692307692278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axId val="462906632"/>
        <c:axId val="462907024"/>
      </c:barChart>
      <c:catAx>
        <c:axId val="462906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spPr>
          <a:ln w="12700">
            <a:solidFill>
              <a:schemeClr val="tx2"/>
            </a:solidFill>
          </a:ln>
        </c:spPr>
        <c:crossAx val="462907024"/>
        <c:crosses val="autoZero"/>
        <c:auto val="1"/>
        <c:lblAlgn val="ctr"/>
        <c:lblOffset val="100"/>
        <c:noMultiLvlLbl val="0"/>
      </c:catAx>
      <c:valAx>
        <c:axId val="462907024"/>
        <c:scaling>
          <c:orientation val="minMax"/>
          <c:max val="1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de-DE"/>
          </a:p>
        </c:txPr>
        <c:crossAx val="462906632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296906866747952E-2"/>
          <c:y val="0.15278616151554525"/>
          <c:w val="0.81293605651478651"/>
          <c:h val="0.78259224279202544"/>
        </c:manualLayout>
      </c:layout>
      <c:barChart>
        <c:barDir val="col"/>
        <c:grouping val="clustered"/>
        <c:varyColors val="0"/>
        <c:ser>
          <c:idx val="0"/>
          <c:order val="0"/>
          <c:spPr>
            <a:ln>
              <a:solidFill>
                <a:schemeClr val="tx2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c:spPr>
          </c:dPt>
          <c:errBars>
            <c:errBarType val="both"/>
            <c:errValType val="cust"/>
            <c:noEndCap val="0"/>
            <c:plus>
              <c:numRef>
                <c:f>(Data!$B$11,Data!$C$11,Data!$D$11)</c:f>
                <c:numCache>
                  <c:formatCode>General</c:formatCode>
                  <c:ptCount val="3"/>
                  <c:pt idx="0">
                    <c:v>5.8941772418150968</c:v>
                  </c:pt>
                  <c:pt idx="1">
                    <c:v>7.6246555701254488</c:v>
                  </c:pt>
                  <c:pt idx="2">
                    <c:v>6.7467685919364175</c:v>
                  </c:pt>
                </c:numCache>
              </c:numRef>
            </c:plus>
            <c:minus>
              <c:numRef>
                <c:f>(Data!$B$10,Data!$C$10,Data!$D$10)</c:f>
                <c:numCache>
                  <c:formatCode>General</c:formatCode>
                  <c:ptCount val="3"/>
                  <c:pt idx="0">
                    <c:v>11.438153041766549</c:v>
                  </c:pt>
                  <c:pt idx="1">
                    <c:v>19.342281417028047</c:v>
                  </c:pt>
                  <c:pt idx="2">
                    <c:v>17.437983977229706</c:v>
                  </c:pt>
                </c:numCache>
              </c:numRef>
            </c:minus>
            <c:spPr>
              <a:ln w="25400">
                <a:solidFill>
                  <a:schemeClr val="tx2"/>
                </a:solidFill>
              </a:ln>
            </c:spPr>
          </c:errBars>
          <c:val>
            <c:numRef>
              <c:f>(Data!$B$7,Data!$C$7,Data!$D$7)</c:f>
              <c:numCache>
                <c:formatCode>0.0</c:formatCode>
                <c:ptCount val="3"/>
                <c:pt idx="0">
                  <c:v>91.83673469387756</c:v>
                </c:pt>
                <c:pt idx="1">
                  <c:v>91.304347826086882</c:v>
                </c:pt>
                <c:pt idx="2">
                  <c:v>92.307692307692278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462907808"/>
        <c:axId val="462908200"/>
      </c:barChart>
      <c:catAx>
        <c:axId val="46290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spPr>
          <a:ln w="12700">
            <a:solidFill>
              <a:schemeClr val="tx2"/>
            </a:solidFill>
          </a:ln>
        </c:spPr>
        <c:crossAx val="462908200"/>
        <c:crosses val="autoZero"/>
        <c:auto val="1"/>
        <c:lblAlgn val="ctr"/>
        <c:lblOffset val="100"/>
        <c:noMultiLvlLbl val="0"/>
      </c:catAx>
      <c:valAx>
        <c:axId val="462908200"/>
        <c:scaling>
          <c:orientation val="minMax"/>
          <c:max val="1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de-DE"/>
          </a:p>
        </c:txPr>
        <c:crossAx val="462907808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613917632100783"/>
          <c:y val="7.401614746971831E-2"/>
          <c:w val="0.87279020475147806"/>
          <c:h val="0.8697679642279024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1F497D"/>
              </a:solidFill>
            </c:spPr>
          </c:dPt>
          <c:dPt>
            <c:idx val="1"/>
            <c:invertIfNegative val="0"/>
            <c:bubble3D val="0"/>
            <c:spPr>
              <a:solidFill>
                <a:srgbClr val="99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8000"/>
              </a:solidFill>
            </c:spPr>
          </c:dPt>
          <c:errBars>
            <c:errBarType val="both"/>
            <c:errValType val="cust"/>
            <c:noEndCap val="0"/>
            <c:plus>
              <c:numRef>
                <c:f>(Data!$B$21,Data!$C$21,Data!$D$21)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</c:numCache>
              </c:numRef>
            </c:plus>
            <c:minus>
              <c:numRef>
                <c:f>Data!$B$20:$D$20</c:f>
                <c:numCache>
                  <c:formatCode>General</c:formatCode>
                  <c:ptCount val="3"/>
                  <c:pt idx="0">
                    <c:v>23.163576165011648</c:v>
                  </c:pt>
                  <c:pt idx="1">
                    <c:v>45.925812643990064</c:v>
                  </c:pt>
                  <c:pt idx="2">
                    <c:v>36.941664755281906</c:v>
                  </c:pt>
                </c:numCache>
              </c:numRef>
            </c:minus>
            <c:spPr>
              <a:ln w="25400">
                <a:solidFill>
                  <a:schemeClr val="tx2"/>
                </a:solidFill>
              </a:ln>
            </c:spPr>
          </c:errBars>
          <c:val>
            <c:numRef>
              <c:f>(Data!$B$17,Data!$C$17,Data!$D$17)</c:f>
              <c:numCache>
                <c:formatCode>0.0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9"/>
        <c:overlap val="6"/>
        <c:axId val="591483128"/>
        <c:axId val="591483520"/>
      </c:barChart>
      <c:catAx>
        <c:axId val="591483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spPr>
          <a:ln w="12700">
            <a:solidFill>
              <a:schemeClr val="tx2"/>
            </a:solidFill>
          </a:ln>
        </c:spPr>
        <c:crossAx val="591483520"/>
        <c:crosses val="autoZero"/>
        <c:auto val="1"/>
        <c:lblAlgn val="ctr"/>
        <c:lblOffset val="100"/>
        <c:noMultiLvlLbl val="0"/>
      </c:catAx>
      <c:valAx>
        <c:axId val="591483520"/>
        <c:scaling>
          <c:orientation val="minMax"/>
          <c:max val="1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de-DE"/>
          </a:p>
        </c:txPr>
        <c:crossAx val="591483128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095599928563615"/>
          <c:y val="5.888786657951732E-2"/>
          <c:w val="0.8289559029370096"/>
          <c:h val="0.8858912007251311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1F497D"/>
              </a:solidFill>
            </c:spPr>
          </c:dPt>
          <c:dPt>
            <c:idx val="1"/>
            <c:invertIfNegative val="0"/>
            <c:bubble3D val="0"/>
            <c:spPr>
              <a:solidFill>
                <a:srgbClr val="99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8000"/>
              </a:solidFill>
            </c:spPr>
          </c:dPt>
          <c:errBars>
            <c:errBarType val="both"/>
            <c:errValType val="cust"/>
            <c:noEndCap val="0"/>
            <c:plus>
              <c:numRef>
                <c:f>(Data!$F$21,Data!$G$21,Data!$H$21)</c:f>
                <c:numCache>
                  <c:formatCode>General</c:formatCode>
                  <c:ptCount val="3"/>
                  <c:pt idx="0">
                    <c:v>9.2211228285798512</c:v>
                  </c:pt>
                  <c:pt idx="1">
                    <c:v>13.08815835450919</c:v>
                  </c:pt>
                  <c:pt idx="2">
                    <c:v>9.7359895446746663</c:v>
                  </c:pt>
                </c:numCache>
              </c:numRef>
            </c:plus>
            <c:minus>
              <c:numRef>
                <c:f>(Data!$F$20,Data!$G$20,Data!$H$20)</c:f>
                <c:numCache>
                  <c:formatCode>General</c:formatCode>
                  <c:ptCount val="3"/>
                  <c:pt idx="0">
                    <c:v>15.608605922174277</c:v>
                  </c:pt>
                  <c:pt idx="1">
                    <c:v>24.751082472810751</c:v>
                  </c:pt>
                  <c:pt idx="2">
                    <c:v>23.600932749756083</c:v>
                  </c:pt>
                </c:numCache>
              </c:numRef>
            </c:minus>
            <c:spPr>
              <a:ln w="25400">
                <a:solidFill>
                  <a:schemeClr val="tx2"/>
                </a:solidFill>
              </a:ln>
            </c:spPr>
          </c:errBars>
          <c:val>
            <c:numRef>
              <c:f>(Data!$F$17,Data!$G$17,Data!$H$17)</c:f>
              <c:numCache>
                <c:formatCode>0.0</c:formatCode>
                <c:ptCount val="3"/>
                <c:pt idx="0">
                  <c:v>86.111111111111114</c:v>
                </c:pt>
                <c:pt idx="1">
                  <c:v>83.333333333333343</c:v>
                </c:pt>
                <c:pt idx="2">
                  <c:v>88.888888888888886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591484696"/>
        <c:axId val="471630296"/>
      </c:barChart>
      <c:catAx>
        <c:axId val="591484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spPr>
          <a:ln w="12700">
            <a:solidFill>
              <a:schemeClr val="tx2"/>
            </a:solidFill>
          </a:ln>
        </c:spPr>
        <c:crossAx val="471630296"/>
        <c:crosses val="autoZero"/>
        <c:auto val="1"/>
        <c:lblAlgn val="ctr"/>
        <c:lblOffset val="100"/>
        <c:noMultiLvlLbl val="0"/>
      </c:catAx>
      <c:valAx>
        <c:axId val="471630296"/>
        <c:scaling>
          <c:orientation val="minMax"/>
          <c:max val="1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de-DE"/>
          </a:p>
        </c:txPr>
        <c:crossAx val="591484696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089527697574899"/>
          <c:y val="6.8630231377286077E-2"/>
          <c:w val="0.82895572836570952"/>
          <c:h val="0.84389163910495146"/>
        </c:manualLayout>
      </c:layout>
      <c:barChart>
        <c:barDir val="col"/>
        <c:grouping val="clustered"/>
        <c:varyColors val="0"/>
        <c:ser>
          <c:idx val="0"/>
          <c:order val="0"/>
          <c:spPr>
            <a:ln>
              <a:solidFill>
                <a:schemeClr val="tx2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c:spPr>
          </c:dPt>
          <c:errBars>
            <c:errBarType val="both"/>
            <c:errValType val="cust"/>
            <c:noEndCap val="0"/>
            <c:plus>
              <c:numRef>
                <c:f>(Data!$F$21,Data!$G$21,Data!$H$21)</c:f>
                <c:numCache>
                  <c:formatCode>General</c:formatCode>
                  <c:ptCount val="3"/>
                  <c:pt idx="0">
                    <c:v>8.2254545256616183</c:v>
                  </c:pt>
                  <c:pt idx="1">
                    <c:v>10.306774198322685</c:v>
                  </c:pt>
                  <c:pt idx="2">
                    <c:v>9.7359895446746663</c:v>
                  </c:pt>
                </c:numCache>
              </c:numRef>
            </c:plus>
            <c:minus>
              <c:numRef>
                <c:f>(Data!$F$20,Data!$G$20,Data!$H$20)</c:f>
                <c:numCache>
                  <c:formatCode>General</c:formatCode>
                  <c:ptCount val="3"/>
                  <c:pt idx="0">
                    <c:v>15.309232943353081</c:v>
                  </c:pt>
                  <c:pt idx="1">
                    <c:v>24.67621032777209</c:v>
                  </c:pt>
                  <c:pt idx="2">
                    <c:v>23.600932749756083</c:v>
                  </c:pt>
                </c:numCache>
              </c:numRef>
            </c:minus>
            <c:spPr>
              <a:ln w="25400">
                <a:solidFill>
                  <a:schemeClr val="tx2"/>
                </a:solidFill>
              </a:ln>
            </c:spPr>
          </c:errBars>
          <c:val>
            <c:numRef>
              <c:f>(Data!$F$17,Data!$G$17,Data!$H$17)</c:f>
              <c:numCache>
                <c:formatCode>0.0</c:formatCode>
                <c:ptCount val="3"/>
                <c:pt idx="0">
                  <c:v>88.571428571428569</c:v>
                </c:pt>
                <c:pt idx="1">
                  <c:v>88.235294117647058</c:v>
                </c:pt>
                <c:pt idx="2">
                  <c:v>88.888888888888886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471631472"/>
        <c:axId val="471631864"/>
      </c:barChart>
      <c:catAx>
        <c:axId val="471631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spPr>
          <a:ln w="12700">
            <a:solidFill>
              <a:schemeClr val="tx2"/>
            </a:solidFill>
          </a:ln>
        </c:spPr>
        <c:crossAx val="471631864"/>
        <c:crosses val="autoZero"/>
        <c:auto val="1"/>
        <c:lblAlgn val="ctr"/>
        <c:lblOffset val="100"/>
        <c:noMultiLvlLbl val="0"/>
      </c:catAx>
      <c:valAx>
        <c:axId val="471631864"/>
        <c:scaling>
          <c:orientation val="minMax"/>
          <c:max val="1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de-DE"/>
          </a:p>
        </c:txPr>
        <c:crossAx val="471631472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095599928563615"/>
          <c:y val="5.888786657951732E-2"/>
          <c:w val="0.8289559029370096"/>
          <c:h val="0.8858912007251311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1F497D"/>
              </a:solidFill>
            </c:spPr>
          </c:dPt>
          <c:dPt>
            <c:idx val="1"/>
            <c:invertIfNegative val="0"/>
            <c:bubble3D val="0"/>
            <c:spPr>
              <a:solidFill>
                <a:srgbClr val="99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8000"/>
              </a:solidFill>
            </c:spPr>
          </c:dPt>
          <c:errBars>
            <c:errBarType val="both"/>
            <c:errValType val="cust"/>
            <c:noEndCap val="0"/>
            <c:plus>
              <c:numRef>
                <c:f>(Data!$F$21,Data!$G$21,Data!$H$21)</c:f>
                <c:numCache>
                  <c:formatCode>General</c:formatCode>
                  <c:ptCount val="3"/>
                  <c:pt idx="0">
                    <c:v>9.2211228285798512</c:v>
                  </c:pt>
                  <c:pt idx="1">
                    <c:v>13.08815835450919</c:v>
                  </c:pt>
                  <c:pt idx="2">
                    <c:v>9.7359895446746663</c:v>
                  </c:pt>
                </c:numCache>
              </c:numRef>
            </c:plus>
            <c:minus>
              <c:numRef>
                <c:f>(Data!$F$20,Data!$G$20,Data!$H$20)</c:f>
                <c:numCache>
                  <c:formatCode>General</c:formatCode>
                  <c:ptCount val="3"/>
                  <c:pt idx="0">
                    <c:v>15.608605922174277</c:v>
                  </c:pt>
                  <c:pt idx="1">
                    <c:v>24.751082472810751</c:v>
                  </c:pt>
                  <c:pt idx="2">
                    <c:v>23.600932749756083</c:v>
                  </c:pt>
                </c:numCache>
              </c:numRef>
            </c:minus>
            <c:spPr>
              <a:ln w="25400">
                <a:solidFill>
                  <a:schemeClr val="tx2"/>
                </a:solidFill>
              </a:ln>
            </c:spPr>
          </c:errBars>
          <c:val>
            <c:numRef>
              <c:f>(Data!$F$17,Data!$G$17,Data!$H$17)</c:f>
              <c:numCache>
                <c:formatCode>0.0</c:formatCode>
                <c:ptCount val="3"/>
                <c:pt idx="0">
                  <c:v>86.111111111111114</c:v>
                </c:pt>
                <c:pt idx="1">
                  <c:v>83.333333333333343</c:v>
                </c:pt>
                <c:pt idx="2">
                  <c:v>88.888888888888886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477700760"/>
        <c:axId val="477701152"/>
      </c:barChart>
      <c:catAx>
        <c:axId val="477700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spPr>
          <a:ln w="12700">
            <a:solidFill>
              <a:schemeClr val="tx2"/>
            </a:solidFill>
          </a:ln>
        </c:spPr>
        <c:crossAx val="477701152"/>
        <c:crosses val="autoZero"/>
        <c:auto val="1"/>
        <c:lblAlgn val="ctr"/>
        <c:lblOffset val="100"/>
        <c:noMultiLvlLbl val="0"/>
      </c:catAx>
      <c:valAx>
        <c:axId val="477701152"/>
        <c:scaling>
          <c:orientation val="minMax"/>
          <c:max val="1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de-DE"/>
          </a:p>
        </c:txPr>
        <c:crossAx val="477700760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948006634872472"/>
          <c:y val="6.2062466343564889E-2"/>
          <c:w val="0.78799032540666358"/>
          <c:h val="0.8711533294435207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1F497D"/>
              </a:solidFill>
            </c:spPr>
          </c:dPt>
          <c:dPt>
            <c:idx val="1"/>
            <c:invertIfNegative val="0"/>
            <c:bubble3D val="0"/>
            <c:spPr>
              <a:solidFill>
                <a:srgbClr val="99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8000"/>
              </a:solidFill>
            </c:spPr>
          </c:dPt>
          <c:errBars>
            <c:errBarType val="both"/>
            <c:errValType val="cust"/>
            <c:noEndCap val="0"/>
            <c:plus>
              <c:numRef>
                <c:f>Data!$F$15:$H$15</c:f>
                <c:numCache>
                  <c:formatCode>General</c:formatCode>
                  <c:ptCount val="3"/>
                  <c:pt idx="0">
                    <c:v>9.5779836994969969</c:v>
                  </c:pt>
                  <c:pt idx="1">
                    <c:v>10.948639618458614</c:v>
                  </c:pt>
                  <c:pt idx="2">
                    <c:v>12.506262737395133</c:v>
                  </c:pt>
                </c:numCache>
              </c:numRef>
            </c:plus>
            <c:minus>
              <c:numRef>
                <c:f>Data!$F$14:$H$14</c:f>
                <c:numCache>
                  <c:formatCode>General</c:formatCode>
                  <c:ptCount val="3"/>
                  <c:pt idx="0">
                    <c:v>17.388501694279341</c:v>
                  </c:pt>
                  <c:pt idx="1">
                    <c:v>25.847623684926347</c:v>
                  </c:pt>
                  <c:pt idx="2">
                    <c:v>28.527201805255608</c:v>
                  </c:pt>
                </c:numCache>
              </c:numRef>
            </c:minus>
            <c:spPr>
              <a:ln w="25400">
                <a:solidFill>
                  <a:schemeClr val="tx2"/>
                </a:solidFill>
              </a:ln>
            </c:spPr>
          </c:errBars>
          <c:val>
            <c:numRef>
              <c:f>(Data!$F$11,Data!$G$11,Data!$H$11)</c:f>
              <c:numCache>
                <c:formatCode>0.0</c:formatCode>
                <c:ptCount val="3"/>
                <c:pt idx="0">
                  <c:v>86.666666666666671</c:v>
                </c:pt>
                <c:pt idx="1">
                  <c:v>87.5</c:v>
                </c:pt>
                <c:pt idx="2">
                  <c:v>85.714285714285708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axId val="477701544"/>
        <c:axId val="5253880"/>
      </c:barChart>
      <c:catAx>
        <c:axId val="477701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spPr>
          <a:ln w="12700">
            <a:solidFill>
              <a:schemeClr val="tx2"/>
            </a:solidFill>
          </a:ln>
        </c:spPr>
        <c:crossAx val="5253880"/>
        <c:crosses val="autoZero"/>
        <c:auto val="1"/>
        <c:lblAlgn val="ctr"/>
        <c:lblOffset val="100"/>
        <c:noMultiLvlLbl val="0"/>
      </c:catAx>
      <c:valAx>
        <c:axId val="5253880"/>
        <c:scaling>
          <c:orientation val="minMax"/>
          <c:max val="1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endParaRPr lang="de-DE"/>
          </a:p>
        </c:txPr>
        <c:crossAx val="477701544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846817367620077"/>
          <c:y val="9.4885693485433076E-2"/>
          <c:w val="0.7461910679679713"/>
          <c:h val="0.77885841479220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errBars>
            <c:errBarType val="both"/>
            <c:errValType val="cust"/>
            <c:noEndCap val="0"/>
            <c:plus>
              <c:numRef>
                <c:f>Sheet1!$D$2:$D$3</c:f>
                <c:numCache>
                  <c:formatCode>General</c:formatCode>
                  <c:ptCount val="2"/>
                  <c:pt idx="0">
                    <c:v>7.5</c:v>
                  </c:pt>
                  <c:pt idx="1">
                    <c:v>7.8</c:v>
                  </c:pt>
                </c:numCache>
              </c:numRef>
            </c:plus>
            <c:minus>
              <c:numRef>
                <c:f>Sheet1!$E$2:$E$3</c:f>
                <c:numCache>
                  <c:formatCode>General</c:formatCode>
                  <c:ptCount val="2"/>
                  <c:pt idx="0">
                    <c:v>28.3</c:v>
                  </c:pt>
                  <c:pt idx="1">
                    <c:v>14.6</c:v>
                  </c:pt>
                </c:numCache>
              </c:numRef>
            </c:minus>
            <c:spPr>
              <a:ln w="25400">
                <a:solidFill>
                  <a:schemeClr val="tx2"/>
                </a:solidFill>
              </a:ln>
            </c:spPr>
          </c:errBars>
          <c:cat>
            <c:strRef>
              <c:f>Sheet1!$A$2:$A$3</c:f>
              <c:strCache>
                <c:ptCount val="2"/>
                <c:pt idx="0">
                  <c:v>Naive</c:v>
                </c:pt>
                <c:pt idx="1">
                  <c:v>Experienced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92.3</c:v>
                </c:pt>
                <c:pt idx="1">
                  <c:v>89.2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254664"/>
        <c:axId val="5255056"/>
      </c:barChart>
      <c:catAx>
        <c:axId val="5254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de-DE"/>
          </a:p>
        </c:txPr>
        <c:crossAx val="5255056"/>
        <c:crosses val="autoZero"/>
        <c:auto val="1"/>
        <c:lblAlgn val="ctr"/>
        <c:lblOffset val="100"/>
        <c:noMultiLvlLbl val="0"/>
      </c:catAx>
      <c:valAx>
        <c:axId val="525505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de-DE"/>
          </a:p>
        </c:txPr>
        <c:crossAx val="5254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66F55-476A-4BA2-971D-185542364621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A8561-4414-4B8F-8128-E454AAA05DF1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15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49638-599A-476B-A8D0-65DEF87C5355}" type="datetimeFigureOut">
              <a:rPr lang="en-GB" smtClean="0"/>
              <a:pPr/>
              <a:t>17/11/2015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A3665-8CA3-42F8-9846-B9B2BB5F82E7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096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425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4250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4750" y="695325"/>
            <a:ext cx="463550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>
                <a:solidFill>
                  <a:prstClr val="black"/>
                </a:solidFill>
              </a:rPr>
              <a:pPr/>
              <a:t>17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24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5"/>
            <a:ext cx="7772400" cy="1470025"/>
          </a:xfr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003399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7" descr="BM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2" y="5596465"/>
            <a:ext cx="2317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808653" y="6399995"/>
            <a:ext cx="2099036" cy="369332"/>
          </a:xfrm>
        </p:spPr>
        <p:txBody>
          <a:bodyPr wrap="none" lIns="0" tIns="0" rIns="0" bIns="0" anchor="b">
            <a:spAutoFit/>
          </a:bodyPr>
          <a:lstStyle>
            <a:lvl1pPr marL="0" indent="0" algn="r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US" dirty="0" smtClean="0"/>
              <a:t>Add here - Corresponding author:</a:t>
            </a:r>
          </a:p>
          <a:p>
            <a:pPr lvl="0"/>
            <a:r>
              <a:rPr lang="en-US" dirty="0" smtClean="0"/>
              <a:t>First last (name@email.com) </a:t>
            </a:r>
          </a:p>
        </p:txBody>
      </p:sp>
    </p:spTree>
    <p:extLst>
      <p:ext uri="{BB962C8B-B14F-4D97-AF65-F5344CB8AC3E}">
        <p14:creationId xmlns:p14="http://schemas.microsoft.com/office/powerpoint/2010/main" val="1204170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5"/>
            <a:ext cx="7772400" cy="1470025"/>
          </a:xfr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1F497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515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1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0821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1954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3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itle 3"/>
          <p:cNvSpPr txBox="1">
            <a:spLocks/>
          </p:cNvSpPr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3604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4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55800"/>
            <a:ext cx="7772400" cy="1476377"/>
          </a:xfrm>
          <a:solidFill>
            <a:srgbClr val="003399"/>
          </a:solidFill>
        </p:spPr>
        <p:txBody>
          <a:bodyPr anchor="ctr">
            <a:normAutofit/>
          </a:bodyPr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581406"/>
            <a:ext cx="7772400" cy="9779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690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1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0" y="6573636"/>
            <a:ext cx="5927585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val="1111708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val="3537845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val="2091261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val="551729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55000" cy="226423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1963" y="4005944"/>
            <a:ext cx="8224837" cy="21154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val="41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val="3548967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Include footnotes, abbreviations, and references in this text box.  Delete text box if not needed.</a:t>
            </a:r>
          </a:p>
        </p:txBody>
      </p:sp>
    </p:spTree>
    <p:extLst>
      <p:ext uri="{BB962C8B-B14F-4D97-AF65-F5344CB8AC3E}">
        <p14:creationId xmlns:p14="http://schemas.microsoft.com/office/powerpoint/2010/main" val="3971276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5200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4489" y="6515171"/>
            <a:ext cx="367408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74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7" r:id="rId5"/>
    <p:sldLayoutId id="2147483656" r:id="rId6"/>
    <p:sldLayoutId id="2147483658" r:id="rId7"/>
    <p:sldLayoutId id="2147483654" r:id="rId8"/>
    <p:sldLayoutId id="2147483655" r:id="rId9"/>
    <p:sldLayoutId id="2147483659" r:id="rId10"/>
    <p:sldLayoutId id="2147483661" r:id="rId11"/>
    <p:sldLayoutId id="2147483664" r:id="rId12"/>
    <p:sldLayoutId id="2147483665" r:id="rId13"/>
    <p:sldLayoutId id="214748366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6270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tabLst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896938" indent="-269875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168400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4398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641" y="1332943"/>
            <a:ext cx="8272462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All-Oral Treatment With Daclatasvir Plus Sofosbuvir Plus Ribavirin for 12 or 16 Weeks in </a:t>
            </a:r>
            <a:br>
              <a:rPr lang="en-US" dirty="0" smtClean="0"/>
            </a:br>
            <a:r>
              <a:rPr lang="en-US" dirty="0" smtClean="0"/>
              <a:t>HCV Genotype 3-Infected Patients With Advanced Fibrosis or Cirrhosis: The ALLY-3+ Phase 3 Study</a:t>
            </a:r>
            <a:endParaRPr lang="en-US" dirty="0">
              <a:effectLst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57666" y="3242074"/>
            <a:ext cx="8380412" cy="207852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Leroy V,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Angus P,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Bronowicki JP,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Dore G,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 </a:t>
            </a:r>
            <a:r>
              <a:rPr lang="en-US" sz="2000" dirty="0" err="1" smtClean="0"/>
              <a:t>Hézode</a:t>
            </a:r>
            <a:r>
              <a:rPr lang="en-US" sz="2000" dirty="0" smtClean="0"/>
              <a:t> C,</a:t>
            </a:r>
            <a:r>
              <a:rPr lang="en-US" sz="2000" baseline="30000" dirty="0" smtClean="0"/>
              <a:t>5</a:t>
            </a:r>
            <a:r>
              <a:rPr lang="en-US" sz="2000" dirty="0" smtClean="0"/>
              <a:t> Pianko S,</a:t>
            </a:r>
            <a:r>
              <a:rPr lang="en-US" sz="2000" baseline="30000" dirty="0" smtClean="0"/>
              <a:t>6</a:t>
            </a:r>
            <a:r>
              <a:rPr lang="en-US" sz="2000" dirty="0" smtClean="0"/>
              <a:t> Pol S,</a:t>
            </a:r>
            <a:r>
              <a:rPr lang="en-US" sz="2000" baseline="30000" dirty="0" smtClean="0"/>
              <a:t>7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Stuart K,</a:t>
            </a:r>
            <a:r>
              <a:rPr lang="en-US" sz="2000" baseline="30000" dirty="0" smtClean="0"/>
              <a:t>8</a:t>
            </a:r>
            <a:r>
              <a:rPr lang="en-US" sz="2000" dirty="0" smtClean="0"/>
              <a:t> Tse E,</a:t>
            </a:r>
            <a:r>
              <a:rPr lang="en-US" sz="2000" baseline="30000" dirty="0" smtClean="0"/>
              <a:t>9</a:t>
            </a:r>
            <a:r>
              <a:rPr lang="en-US" sz="2000" dirty="0" smtClean="0"/>
              <a:t> McPhee F,</a:t>
            </a:r>
            <a:r>
              <a:rPr lang="en-US" sz="2000" baseline="30000" dirty="0" smtClean="0"/>
              <a:t>10</a:t>
            </a:r>
            <a:r>
              <a:rPr lang="en-US" sz="2000" dirty="0" smtClean="0"/>
              <a:t> Bhore R,</a:t>
            </a:r>
            <a:r>
              <a:rPr lang="en-US" sz="2000" baseline="30000" dirty="0" smtClean="0"/>
              <a:t>11</a:t>
            </a:r>
            <a:r>
              <a:rPr lang="en-US" sz="2000" dirty="0" smtClean="0"/>
              <a:t> Jimenez-Exposito MJ,</a:t>
            </a:r>
            <a:r>
              <a:rPr lang="en-US" sz="2000" baseline="30000" dirty="0" smtClean="0"/>
              <a:t>11</a:t>
            </a:r>
            <a:r>
              <a:rPr lang="en-US" sz="2000" dirty="0" smtClean="0"/>
              <a:t> Thompson A</a:t>
            </a:r>
            <a:r>
              <a:rPr lang="en-US" sz="2000" baseline="30000" dirty="0" smtClean="0"/>
              <a:t>4</a:t>
            </a:r>
            <a:r>
              <a:rPr lang="en-US" sz="1800" baseline="30000" dirty="0" smtClean="0"/>
              <a:t/>
            </a:r>
            <a:br>
              <a:rPr lang="en-US" sz="1800" baseline="30000" dirty="0" smtClean="0"/>
            </a:br>
            <a:endParaRPr lang="en-US" baseline="30000" dirty="0" smtClean="0"/>
          </a:p>
          <a:p>
            <a:r>
              <a:rPr lang="en-US" sz="1400" baseline="30000" dirty="0" smtClean="0"/>
              <a:t>1</a:t>
            </a:r>
            <a:r>
              <a:rPr lang="en-US" sz="1400" dirty="0" smtClean="0"/>
              <a:t>CHU de Grenoble, La Tronche, France; 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Austin Hospital, Heidelberg, Australia; </a:t>
            </a:r>
            <a:r>
              <a:rPr lang="en-US" sz="1400" baseline="30000" dirty="0" smtClean="0"/>
              <a:t>3</a:t>
            </a:r>
            <a:r>
              <a:rPr lang="en-US" sz="1400" dirty="0" smtClean="0"/>
              <a:t>CHU Nancy &amp; Lorraine University, Nancy, France; </a:t>
            </a:r>
            <a:r>
              <a:rPr lang="en-US" sz="1400" baseline="30000" dirty="0" smtClean="0"/>
              <a:t>4</a:t>
            </a:r>
            <a:r>
              <a:rPr lang="en-US" sz="1400" dirty="0" smtClean="0"/>
              <a:t>St. Vincent’s Hospital and Kirby Institute, Sydney, Australia; </a:t>
            </a:r>
            <a:r>
              <a:rPr lang="en-US" sz="1400" baseline="30000" dirty="0" smtClean="0"/>
              <a:t>5</a:t>
            </a:r>
            <a:r>
              <a:rPr lang="en-US" sz="1400" dirty="0" smtClean="0"/>
              <a:t>CHU Henri Mondor, Créteil, France; </a:t>
            </a:r>
            <a:r>
              <a:rPr lang="en-US" sz="1400" baseline="30000" dirty="0" smtClean="0"/>
              <a:t>6</a:t>
            </a:r>
            <a:r>
              <a:rPr lang="en-US" sz="1400" dirty="0" smtClean="0"/>
              <a:t>Monash Medical Centre, Clayton, Australia; </a:t>
            </a:r>
            <a:r>
              <a:rPr lang="en-US" sz="1400" baseline="30000" dirty="0" smtClean="0"/>
              <a:t>7</a:t>
            </a:r>
            <a:r>
              <a:rPr lang="en-US" sz="1400" dirty="0" smtClean="0"/>
              <a:t>Hôpital Cochin, Paris, France; </a:t>
            </a:r>
            <a:r>
              <a:rPr lang="en-US" sz="1400" baseline="30000" dirty="0" smtClean="0"/>
              <a:t>8</a:t>
            </a:r>
            <a:r>
              <a:rPr lang="en-US" sz="1400" dirty="0" smtClean="0"/>
              <a:t>Gallipoli Medical Research Foundation, Greenslopes, Australia; </a:t>
            </a:r>
            <a:r>
              <a:rPr lang="en-US" sz="1400" baseline="30000" dirty="0" smtClean="0"/>
              <a:t>9</a:t>
            </a:r>
            <a:r>
              <a:rPr lang="en-US" sz="1400" dirty="0" smtClean="0"/>
              <a:t>Royal Adelaide Hospital, Adelaide, Australia; </a:t>
            </a:r>
            <a:r>
              <a:rPr lang="en-US" sz="1400" baseline="30000" dirty="0" smtClean="0"/>
              <a:t>10</a:t>
            </a:r>
            <a:r>
              <a:rPr lang="en-US" sz="1400" dirty="0" smtClean="0"/>
              <a:t>Bristol-Myers Squibb Research &amp; Development, Wallingford, CT; </a:t>
            </a:r>
            <a:r>
              <a:rPr lang="en-US" sz="1400" baseline="30000" dirty="0" smtClean="0"/>
              <a:t>11</a:t>
            </a:r>
            <a:r>
              <a:rPr lang="en-US" sz="1400" dirty="0" smtClean="0"/>
              <a:t>Bristol-Myers Squibb Research &amp; Development, Princeton, NJ.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729842" y="5807946"/>
            <a:ext cx="3636060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The Liver Meeting 2015®</a:t>
            </a:r>
          </a:p>
          <a:p>
            <a:pPr algn="ctr">
              <a:spcAft>
                <a:spcPts val="600"/>
              </a:spcAft>
            </a:pPr>
            <a:r>
              <a:rPr lang="en-US" sz="1600" dirty="0" smtClean="0">
                <a:solidFill>
                  <a:srgbClr val="003399"/>
                </a:solidFill>
              </a:rPr>
              <a:t>San Francisco, CA, 13–17 November 2015</a:t>
            </a:r>
          </a:p>
          <a:p>
            <a:pPr algn="ctr"/>
            <a:r>
              <a:rPr lang="en-US" sz="1600" dirty="0" smtClean="0">
                <a:solidFill>
                  <a:srgbClr val="003399"/>
                </a:solidFill>
              </a:rPr>
              <a:t>Oral LB-3</a:t>
            </a:r>
            <a:endParaRPr lang="en-GB" sz="1600" dirty="0">
              <a:solidFill>
                <a:srgbClr val="003399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370612" y="6223445"/>
            <a:ext cx="2773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tx2"/>
                </a:solidFill>
              </a:rPr>
              <a:t>Mercury-</a:t>
            </a:r>
            <a:r>
              <a:rPr lang="de-DE" sz="1400" dirty="0" err="1" smtClean="0">
                <a:solidFill>
                  <a:schemeClr val="tx2"/>
                </a:solidFill>
              </a:rPr>
              <a:t>Nr</a:t>
            </a:r>
            <a:r>
              <a:rPr lang="de-DE" sz="1400" dirty="0" smtClean="0">
                <a:solidFill>
                  <a:schemeClr val="tx2"/>
                </a:solidFill>
              </a:rPr>
              <a:t>: </a:t>
            </a:r>
            <a:r>
              <a:rPr lang="de-DE" sz="1400" dirty="0" err="1" smtClean="0">
                <a:solidFill>
                  <a:schemeClr val="tx2"/>
                </a:solidFill>
              </a:rPr>
              <a:t>1392DE15NP07880</a:t>
            </a:r>
            <a:r>
              <a:rPr lang="de-DE" sz="1400" dirty="0" smtClean="0">
                <a:solidFill>
                  <a:schemeClr val="tx2"/>
                </a:solidFill>
              </a:rPr>
              <a:t>-04</a:t>
            </a:r>
          </a:p>
          <a:p>
            <a:r>
              <a:rPr lang="de-DE" sz="1400" dirty="0" smtClean="0">
                <a:solidFill>
                  <a:schemeClr val="tx2"/>
                </a:solidFill>
              </a:rPr>
              <a:t>Date </a:t>
            </a:r>
            <a:r>
              <a:rPr lang="de-DE" sz="1400" dirty="0" err="1" smtClean="0">
                <a:solidFill>
                  <a:schemeClr val="tx2"/>
                </a:solidFill>
              </a:rPr>
              <a:t>of</a:t>
            </a:r>
            <a:r>
              <a:rPr lang="de-DE" sz="1400" dirty="0" smtClean="0">
                <a:solidFill>
                  <a:schemeClr val="tx2"/>
                </a:solidFill>
              </a:rPr>
              <a:t> </a:t>
            </a:r>
            <a:r>
              <a:rPr lang="de-DE" sz="1400" dirty="0" err="1" smtClean="0">
                <a:solidFill>
                  <a:schemeClr val="tx2"/>
                </a:solidFill>
              </a:rPr>
              <a:t>preparation</a:t>
            </a:r>
            <a:r>
              <a:rPr lang="de-DE" sz="1400" dirty="0" smtClean="0">
                <a:solidFill>
                  <a:schemeClr val="tx2"/>
                </a:solidFill>
              </a:rPr>
              <a:t>: Nov-2015</a:t>
            </a:r>
            <a:endParaRPr lang="de-DE" sz="1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13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/>
          <a:lstStyle/>
          <a:p>
            <a:r>
              <a:rPr lang="en-US" dirty="0" smtClean="0"/>
              <a:t>SVR12: Patients with Cirrhosis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ALLY-3+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16734" y="1200302"/>
            <a:ext cx="311308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  <a:cs typeface="+mn-cs"/>
              </a:rPr>
              <a:t>ITT ANALYSIS</a:t>
            </a:r>
          </a:p>
        </p:txBody>
      </p:sp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701536"/>
              </p:ext>
            </p:extLst>
          </p:nvPr>
        </p:nvGraphicFramePr>
        <p:xfrm>
          <a:off x="204537" y="5295327"/>
          <a:ext cx="3981701" cy="739203"/>
        </p:xfrm>
        <a:graphic>
          <a:graphicData uri="http://schemas.openxmlformats.org/drawingml/2006/table">
            <a:tbl>
              <a:tblPr firstRow="1" bandRow="1"/>
              <a:tblGrid>
                <a:gridCol w="864990"/>
                <a:gridCol w="1034327"/>
                <a:gridCol w="988560"/>
                <a:gridCol w="1093824"/>
              </a:tblGrid>
              <a:tr h="246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noProof="0" dirty="0" smtClean="0">
                          <a:solidFill>
                            <a:schemeClr val="tx2"/>
                          </a:solidFill>
                        </a:rPr>
                        <a:t>VBT</a:t>
                      </a:r>
                      <a:r>
                        <a:rPr lang="en-US" sz="1400" baseline="30000" noProof="0" dirty="0" smtClean="0">
                          <a:solidFill>
                            <a:schemeClr val="tx2"/>
                          </a:solidFill>
                        </a:rPr>
                        <a:t>a</a:t>
                      </a:r>
                      <a:endParaRPr lang="en-US" sz="1400" baseline="300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6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Relapse</a:t>
                      </a:r>
                      <a:r>
                        <a:rPr lang="en-US" sz="1400" b="1" baseline="30000" noProof="0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sz="1400" b="1" baseline="0" noProof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6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Death</a:t>
                      </a:r>
                      <a:r>
                        <a:rPr lang="en-US" sz="1400" b="1" baseline="30000" noProof="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  <a:endParaRPr lang="en-US" sz="1050" b="0" baseline="300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87916"/>
              </p:ext>
            </p:extLst>
          </p:nvPr>
        </p:nvGraphicFramePr>
        <p:xfrm>
          <a:off x="4869265" y="5300249"/>
          <a:ext cx="3981701" cy="563162"/>
        </p:xfrm>
        <a:graphic>
          <a:graphicData uri="http://schemas.openxmlformats.org/drawingml/2006/table">
            <a:tbl>
              <a:tblPr firstRow="1" bandRow="1"/>
              <a:tblGrid>
                <a:gridCol w="864990"/>
                <a:gridCol w="1034327"/>
                <a:gridCol w="988560"/>
                <a:gridCol w="1093824"/>
              </a:tblGrid>
              <a:tr h="281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noProof="0" dirty="0" smtClean="0">
                          <a:solidFill>
                            <a:schemeClr val="tx2"/>
                          </a:solidFill>
                        </a:rPr>
                        <a:t>VBT</a:t>
                      </a:r>
                      <a:endParaRPr lang="en-US" sz="14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5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Relapse</a:t>
                      </a:r>
                      <a:r>
                        <a:rPr lang="en-US" sz="1400" b="1" baseline="0" noProof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5586149" y="1200302"/>
            <a:ext cx="311308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 smtClean="0">
                <a:solidFill>
                  <a:schemeClr val="tx2"/>
                </a:solidFill>
                <a:latin typeface="Calibri"/>
                <a:cs typeface="+mn-cs"/>
              </a:rPr>
              <a:t>OBSERVED ANALYSIS</a:t>
            </a:r>
            <a:endParaRPr kumimoji="0" lang="en-US" sz="1600" b="1" i="0" u="none" strike="noStrike" kern="0" cap="none" spc="0" normalizeH="0" baseline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4869323" y="1477711"/>
            <a:ext cx="4004417" cy="3825330"/>
            <a:chOff x="188922" y="2062975"/>
            <a:chExt cx="4004417" cy="3825330"/>
          </a:xfrm>
        </p:grpSpPr>
        <p:graphicFrame>
          <p:nvGraphicFramePr>
            <p:cNvPr id="85" name="Chart 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96383419"/>
                </p:ext>
              </p:extLst>
            </p:nvPr>
          </p:nvGraphicFramePr>
          <p:xfrm>
            <a:off x="434815" y="2181873"/>
            <a:ext cx="3758524" cy="368476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6" name="TextBox 85"/>
            <p:cNvSpPr txBox="1"/>
            <p:nvPr/>
          </p:nvSpPr>
          <p:spPr>
            <a:xfrm>
              <a:off x="1385423" y="206297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89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426572" y="206297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88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476773" y="206297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89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475043" y="4891381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tx2"/>
                  </a:solidFill>
                </a:rPr>
                <a:t>16</a:t>
              </a:r>
            </a:p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18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176963" y="5549751"/>
              <a:ext cx="7731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Overall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138198" y="5549749"/>
              <a:ext cx="9911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12 Weeks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168722" y="5549428"/>
              <a:ext cx="9911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16 Weeks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 rot="16200000">
              <a:off x="-813982" y="3816312"/>
              <a:ext cx="23443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HCV RNA &lt; LLOQ</a:t>
              </a:r>
              <a:r>
                <a:rPr lang="en-US" sz="1600" baseline="-25000" dirty="0" smtClean="0">
                  <a:solidFill>
                    <a:schemeClr val="tx2"/>
                  </a:solidFill>
                </a:rPr>
                <a:t>TD/TND</a:t>
              </a:r>
              <a:r>
                <a:rPr lang="en-US" sz="1600" dirty="0" smtClean="0">
                  <a:solidFill>
                    <a:schemeClr val="tx2"/>
                  </a:solidFill>
                </a:rPr>
                <a:t> (%)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307768" y="2854797"/>
              <a:ext cx="577346" cy="2682876"/>
            </a:xfrm>
            <a:prstGeom prst="rect">
              <a:avLst/>
            </a:prstGeom>
            <a:solidFill>
              <a:srgbClr val="1F497D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5" name="Straight Connector 94"/>
            <p:cNvCxnSpPr/>
            <p:nvPr/>
          </p:nvCxnSpPr>
          <p:spPr>
            <a:xfrm>
              <a:off x="1568407" y="3265483"/>
              <a:ext cx="54769" cy="5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1593808" y="2854797"/>
              <a:ext cx="252" cy="410691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Rectangle 96"/>
            <p:cNvSpPr/>
            <p:nvPr/>
          </p:nvSpPr>
          <p:spPr>
            <a:xfrm>
              <a:off x="2349457" y="2955925"/>
              <a:ext cx="573065" cy="2590801"/>
            </a:xfrm>
            <a:prstGeom prst="rect">
              <a:avLst/>
            </a:prstGeom>
            <a:solidFill>
              <a:srgbClr val="990000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8" name="Straight Connector 97"/>
            <p:cNvCxnSpPr/>
            <p:nvPr/>
          </p:nvCxnSpPr>
          <p:spPr>
            <a:xfrm>
              <a:off x="2609014" y="3566314"/>
              <a:ext cx="54769" cy="5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97" idx="0"/>
            </p:cNvCxnSpPr>
            <p:nvPr/>
          </p:nvCxnSpPr>
          <p:spPr>
            <a:xfrm>
              <a:off x="2635990" y="2955925"/>
              <a:ext cx="1599" cy="612775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1374639" y="4891381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31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35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433895" y="4891381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15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17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53971" y="1475688"/>
            <a:ext cx="3994939" cy="3827353"/>
            <a:chOff x="199236" y="2060952"/>
            <a:chExt cx="3994939" cy="3827353"/>
          </a:xfrm>
        </p:grpSpPr>
        <p:graphicFrame>
          <p:nvGraphicFramePr>
            <p:cNvPr id="103" name="Chart 10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59835439"/>
                </p:ext>
              </p:extLst>
            </p:nvPr>
          </p:nvGraphicFramePr>
          <p:xfrm>
            <a:off x="436986" y="2227142"/>
            <a:ext cx="3757189" cy="35127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4" name="TextBox 103"/>
            <p:cNvSpPr txBox="1"/>
            <p:nvPr/>
          </p:nvSpPr>
          <p:spPr>
            <a:xfrm>
              <a:off x="2424842" y="4888722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15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18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456937" y="4870616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16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18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394244" y="206095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86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435392" y="206095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83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467487" y="206095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89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186016" y="5549751"/>
              <a:ext cx="7731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Overall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147251" y="5549749"/>
              <a:ext cx="9911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12 Weeks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177775" y="5549428"/>
              <a:ext cx="9911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16 Weeks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-803668" y="3817824"/>
              <a:ext cx="23443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HCV RNA &lt; LLOQ</a:t>
              </a:r>
              <a:r>
                <a:rPr lang="en-US" sz="1600" baseline="-25000" dirty="0" smtClean="0">
                  <a:solidFill>
                    <a:schemeClr val="tx2"/>
                  </a:solidFill>
                </a:rPr>
                <a:t>TD/TND</a:t>
              </a:r>
              <a:r>
                <a:rPr lang="en-US" sz="1600" dirty="0" smtClean="0">
                  <a:solidFill>
                    <a:schemeClr val="tx2"/>
                  </a:solidFill>
                </a:rPr>
                <a:t> (%)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374639" y="4905157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31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36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802240" y="658100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1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8059" y="6275358"/>
            <a:ext cx="8764605" cy="553998"/>
          </a:xfrm>
        </p:spPr>
        <p:txBody>
          <a:bodyPr wrap="square"/>
          <a:lstStyle/>
          <a:p>
            <a:r>
              <a:rPr lang="en-US" baseline="30000" dirty="0" smtClean="0">
                <a:solidFill>
                  <a:schemeClr val="tx2"/>
                </a:solidFill>
              </a:rPr>
              <a:t>a </a:t>
            </a:r>
            <a:r>
              <a:rPr lang="en-US" b="1" dirty="0" smtClean="0">
                <a:solidFill>
                  <a:schemeClr val="tx2"/>
                </a:solidFill>
              </a:rPr>
              <a:t>VBT </a:t>
            </a:r>
            <a:r>
              <a:rPr lang="en-US" dirty="0" smtClean="0">
                <a:solidFill>
                  <a:schemeClr val="tx2"/>
                </a:solidFill>
              </a:rPr>
              <a:t>(virologic breakthrough)</a:t>
            </a:r>
            <a:r>
              <a:rPr lang="en-US" b="1" dirty="0" smtClean="0">
                <a:solidFill>
                  <a:schemeClr val="tx2"/>
                </a:solidFill>
              </a:rPr>
              <a:t>: </a:t>
            </a:r>
            <a:r>
              <a:rPr lang="en-US" dirty="0" smtClean="0">
                <a:solidFill>
                  <a:schemeClr val="tx2"/>
                </a:solidFill>
              </a:rPr>
              <a:t>confirmed HCV RNA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 1 log</a:t>
            </a:r>
            <a:r>
              <a:rPr lang="en-US" baseline="-25000" dirty="0" smtClean="0">
                <a:solidFill>
                  <a:schemeClr val="tx2"/>
                </a:solidFill>
                <a:sym typeface="Symbol"/>
              </a:rPr>
              <a:t>10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IU/mL above nadir, or  LLOQ if previously &lt; LLOQ TD or TND;                                            </a:t>
            </a:r>
            <a:r>
              <a:rPr lang="en-US" baseline="30000" dirty="0" smtClean="0">
                <a:solidFill>
                  <a:schemeClr val="tx2"/>
                </a:solidFill>
              </a:rPr>
              <a:t>b </a:t>
            </a:r>
            <a:r>
              <a:rPr lang="en-US" b="1" dirty="0" smtClean="0">
                <a:solidFill>
                  <a:schemeClr val="tx2"/>
                </a:solidFill>
              </a:rPr>
              <a:t>Relapse: </a:t>
            </a:r>
            <a:r>
              <a:rPr lang="en-US" dirty="0" smtClean="0">
                <a:solidFill>
                  <a:schemeClr val="tx2"/>
                </a:solidFill>
              </a:rPr>
              <a:t>confirmed HCV RNA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 LLOQ at any posttreatment visit following &lt; LLOQ</a:t>
            </a:r>
            <a:r>
              <a:rPr lang="en-US" baseline="-25000" dirty="0" smtClean="0">
                <a:solidFill>
                  <a:schemeClr val="tx2"/>
                </a:solidFill>
                <a:sym typeface="Symbol"/>
              </a:rPr>
              <a:t>TND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at end of treatment; </a:t>
            </a:r>
          </a:p>
          <a:p>
            <a:r>
              <a:rPr lang="en-US" baseline="30000" dirty="0" smtClean="0">
                <a:solidFill>
                  <a:schemeClr val="tx2"/>
                </a:solidFill>
                <a:sym typeface="Symbol"/>
              </a:rPr>
              <a:t>c</a:t>
            </a:r>
            <a:r>
              <a:rPr lang="en-US" cap="small" baseline="300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Dilated cardiomyopathy on Day 72, not related to treatment; cirrhosis status diagnosed by liver biopsy (F4) n = 9; FibroScan ≥ 14.6, n = 27.</a:t>
            </a:r>
            <a:endParaRPr lang="en-US" dirty="0">
              <a:solidFill>
                <a:schemeClr val="tx2"/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83236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SVR12 (ITT) by Prior </a:t>
            </a:r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ALLY-3+</a:t>
            </a:r>
          </a:p>
        </p:txBody>
      </p:sp>
      <p:sp>
        <p:nvSpPr>
          <p:cNvPr id="46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802240" y="658100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512877" y="1344940"/>
            <a:ext cx="8351239" cy="4744821"/>
            <a:chOff x="723885" y="1515756"/>
            <a:chExt cx="8351239" cy="4744821"/>
          </a:xfrm>
        </p:grpSpPr>
        <p:sp>
          <p:nvSpPr>
            <p:cNvPr id="26" name="TextBox 25"/>
            <p:cNvSpPr txBox="1"/>
            <p:nvPr/>
          </p:nvSpPr>
          <p:spPr>
            <a:xfrm>
              <a:off x="6242037" y="5078426"/>
              <a:ext cx="30168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1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18346" y="5078426"/>
              <a:ext cx="30168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4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4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695707" y="5078426"/>
              <a:ext cx="41870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20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22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158937" y="5078426"/>
              <a:ext cx="41870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20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22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 rot="16200000">
              <a:off x="3639303" y="3962635"/>
              <a:ext cx="26156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HCV RNA &lt; LLOQ</a:t>
              </a:r>
              <a:r>
                <a:rPr lang="en-US" baseline="-25000" dirty="0" smtClean="0">
                  <a:solidFill>
                    <a:schemeClr val="tx2"/>
                  </a:solidFill>
                </a:rPr>
                <a:t>TD/TND</a:t>
              </a:r>
              <a:r>
                <a:rPr lang="en-US" dirty="0" smtClean="0">
                  <a:solidFill>
                    <a:schemeClr val="tx2"/>
                  </a:solidFill>
                </a:rPr>
                <a:t> (%)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68459" y="5851490"/>
              <a:ext cx="846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Overall</a:t>
              </a:r>
              <a:endParaRPr lang="en-US" dirty="0">
                <a:solidFill>
                  <a:srgbClr val="000000"/>
                </a:solidFill>
                <a:latin typeface="Calibri"/>
                <a:cs typeface="+mn-cs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779777" y="5851488"/>
              <a:ext cx="10910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12 Weeks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860218" y="5851167"/>
              <a:ext cx="10910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16 Weeks</a:t>
              </a:r>
            </a:p>
          </p:txBody>
        </p:sp>
        <p:graphicFrame>
          <p:nvGraphicFramePr>
            <p:cNvPr id="34" name="Chart 3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57469419"/>
                </p:ext>
              </p:extLst>
            </p:nvPr>
          </p:nvGraphicFramePr>
          <p:xfrm>
            <a:off x="5114234" y="2428978"/>
            <a:ext cx="3960890" cy="35580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5" name="TextBox 34"/>
            <p:cNvSpPr txBox="1"/>
            <p:nvPr/>
          </p:nvSpPr>
          <p:spPr>
            <a:xfrm>
              <a:off x="6051263" y="2351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87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092411" y="22721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88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142613" y="237157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86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060319" y="5106983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u="sng" dirty="0" smtClean="0">
                  <a:solidFill>
                    <a:prstClr val="white"/>
                  </a:solidFill>
                  <a:latin typeface="Calibri"/>
                  <a:cs typeface="+mn-cs"/>
                </a:rPr>
                <a:t>26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white"/>
                  </a:solidFill>
                  <a:latin typeface="Calibri"/>
                  <a:cs typeface="+mn-cs"/>
                </a:rPr>
                <a:t>30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92414" y="5106983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u="sng" dirty="0" smtClean="0">
                  <a:solidFill>
                    <a:prstClr val="white"/>
                  </a:solidFill>
                  <a:latin typeface="Calibri"/>
                  <a:cs typeface="+mn-cs"/>
                </a:rPr>
                <a:t>14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white"/>
                  </a:solidFill>
                  <a:latin typeface="Calibri"/>
                  <a:cs typeface="+mn-cs"/>
                </a:rPr>
                <a:t>16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142616" y="5106983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u="sng" dirty="0" smtClean="0">
                  <a:solidFill>
                    <a:prstClr val="white"/>
                  </a:solidFill>
                  <a:latin typeface="Calibri"/>
                  <a:cs typeface="+mn-cs"/>
                </a:rPr>
                <a:t>12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white"/>
                  </a:solidFill>
                  <a:latin typeface="Calibri"/>
                  <a:cs typeface="+mn-cs"/>
                </a:rPr>
                <a:t>14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136753" y="5017869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u="sng" dirty="0" smtClean="0">
                  <a:solidFill>
                    <a:prstClr val="white"/>
                  </a:solidFill>
                  <a:latin typeface="Calibri"/>
                  <a:cs typeface="+mn-cs"/>
                </a:rPr>
                <a:t>26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white"/>
                  </a:solidFill>
                  <a:latin typeface="Calibri"/>
                  <a:cs typeface="+mn-cs"/>
                </a:rPr>
                <a:t>30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68848" y="5017869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u="sng" dirty="0" smtClean="0">
                  <a:solidFill>
                    <a:prstClr val="white"/>
                  </a:solidFill>
                  <a:latin typeface="Calibri"/>
                  <a:cs typeface="+mn-cs"/>
                </a:rPr>
                <a:t>14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white"/>
                  </a:solidFill>
                  <a:latin typeface="Calibri"/>
                  <a:cs typeface="+mn-cs"/>
                </a:rPr>
                <a:t>16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047119" y="4808926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u="sng" dirty="0" smtClean="0">
                  <a:solidFill>
                    <a:schemeClr val="bg1"/>
                  </a:solidFill>
                  <a:latin typeface="Calibri"/>
                  <a:cs typeface="+mn-cs"/>
                </a:rPr>
                <a:t>26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chemeClr val="bg1"/>
                  </a:solidFill>
                  <a:latin typeface="Calibri"/>
                  <a:cs typeface="+mn-cs"/>
                </a:rPr>
                <a:t>30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079214" y="4808926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u="sng" dirty="0" smtClean="0">
                  <a:solidFill>
                    <a:schemeClr val="bg1"/>
                  </a:solidFill>
                  <a:latin typeface="Calibri"/>
                  <a:cs typeface="+mn-cs"/>
                </a:rPr>
                <a:t>14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chemeClr val="bg1"/>
                  </a:solidFill>
                  <a:latin typeface="Calibri"/>
                  <a:cs typeface="+mn-cs"/>
                </a:rPr>
                <a:t>16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673277" y="1515756"/>
              <a:ext cx="3128963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/>
                  <a:cs typeface="+mn-cs"/>
                </a:rPr>
                <a:t>TREATMENT-EXPERIENCED</a:t>
              </a:r>
              <a:r>
                <a:rPr kumimoji="0" lang="en-US" sz="1600" b="1" i="0" u="none" strike="noStrike" kern="0" cap="none" spc="0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/>
                  <a:cs typeface="+mn-cs"/>
                </a:rPr>
                <a:t/>
              </a:r>
              <a:br>
                <a:rPr kumimoji="0" lang="en-US" sz="1600" b="1" i="0" u="none" strike="noStrike" kern="0" cap="none" spc="0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/>
                  <a:cs typeface="+mn-cs"/>
                </a:rPr>
              </a:br>
              <a:r>
                <a:rPr kumimoji="0" lang="en-US" sz="1600" b="1" i="0" u="none" strike="noStrike" kern="0" cap="none" spc="0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/>
                  <a:cs typeface="+mn-cs"/>
                </a:rPr>
                <a:t>Cirrhotic Patients</a:t>
              </a:r>
              <a:endParaRPr kumimoji="0" lang="en-US" sz="1600" b="1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2651260719"/>
                </p:ext>
              </p:extLst>
            </p:nvPr>
          </p:nvGraphicFramePr>
          <p:xfrm>
            <a:off x="1076535" y="2246895"/>
            <a:ext cx="3081113" cy="40136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9" name="TextBox 48"/>
            <p:cNvSpPr txBox="1"/>
            <p:nvPr/>
          </p:nvSpPr>
          <p:spPr>
            <a:xfrm rot="16200000">
              <a:off x="-399275" y="3962634"/>
              <a:ext cx="26156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HCV RNA &lt; LLOQ</a:t>
              </a:r>
              <a:r>
                <a:rPr lang="en-US" baseline="-25000" dirty="0" smtClean="0">
                  <a:solidFill>
                    <a:schemeClr val="tx2"/>
                  </a:solidFill>
                </a:rPr>
                <a:t>TD/TND</a:t>
              </a:r>
              <a:r>
                <a:rPr lang="en-US" dirty="0" smtClean="0">
                  <a:solidFill>
                    <a:schemeClr val="tx2"/>
                  </a:solidFill>
                </a:rPr>
                <a:t> (%)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285588" y="1515756"/>
              <a:ext cx="3128963" cy="8617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kern="0" dirty="0" smtClean="0">
                  <a:solidFill>
                    <a:schemeClr val="tx2"/>
                  </a:solidFill>
                  <a:latin typeface="Calibri"/>
                </a:rPr>
                <a:t>TREATMENT HISTORY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/>
                  <a:cs typeface="+mn-cs"/>
                </a:rPr>
                <a:t>All Patients</a:t>
              </a:r>
              <a:br>
                <a:rPr kumimoji="0" lang="en-US" sz="1600" b="1" i="0" u="none" strike="noStrike" kern="0" cap="none" spc="0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/>
                  <a:cs typeface="+mn-cs"/>
                </a:rPr>
              </a:br>
              <a:endParaRPr kumimoji="0" lang="en-US" sz="1600" b="1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72520" y="5078426"/>
              <a:ext cx="41870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12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13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226639" y="5078426"/>
              <a:ext cx="41870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33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37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076936" y="223131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</a:rPr>
                <a:t>92</a:t>
              </a:r>
              <a:endParaRPr lang="en-US" dirty="0" smtClean="0">
                <a:solidFill>
                  <a:srgbClr val="000000"/>
                </a:solidFill>
                <a:latin typeface="Calibri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233256" y="22697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</a:rPr>
                <a:t>89</a:t>
              </a:r>
              <a:endParaRPr lang="en-US" dirty="0" smtClean="0">
                <a:solidFill>
                  <a:srgbClr val="000000"/>
                </a:solidFill>
                <a:latin typeface="Calibri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153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dirty="0" smtClean="0"/>
              <a:t>Baseline Characteristics </a:t>
            </a:r>
            <a:r>
              <a:rPr lang="en-GB" dirty="0"/>
              <a:t>of </a:t>
            </a:r>
            <a:r>
              <a:rPr lang="en-GB" dirty="0" smtClean="0"/>
              <a:t>Patients </a:t>
            </a:r>
            <a:br>
              <a:rPr lang="en-GB" dirty="0" smtClean="0"/>
            </a:br>
            <a:r>
              <a:rPr lang="en-GB" dirty="0" smtClean="0"/>
              <a:t>Experiencing Relapse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852344"/>
              </p:ext>
            </p:extLst>
          </p:nvPr>
        </p:nvGraphicFramePr>
        <p:xfrm>
          <a:off x="150125" y="1433018"/>
          <a:ext cx="8871046" cy="3678298"/>
        </p:xfrm>
        <a:graphic>
          <a:graphicData uri="http://schemas.openxmlformats.org/drawingml/2006/table">
            <a:tbl>
              <a:tblPr firstRow="1" bandRow="1"/>
              <a:tblGrid>
                <a:gridCol w="899090"/>
                <a:gridCol w="1011550"/>
                <a:gridCol w="1261005"/>
                <a:gridCol w="1143997"/>
                <a:gridCol w="1138851"/>
                <a:gridCol w="1138851"/>
                <a:gridCol w="1138851"/>
                <a:gridCol w="1138851"/>
              </a:tblGrid>
              <a:tr h="6574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Patient </a:t>
                      </a:r>
                      <a:endParaRPr lang="en-US" sz="1800" b="1" dirty="0">
                        <a:solidFill>
                          <a:srgbClr val="FFFFFF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Treatment</a:t>
                      </a:r>
                      <a:b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Group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Prior Treatment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IL28B </a:t>
                      </a:r>
                      <a:r>
                        <a:rPr lang="en-US" sz="1800" b="1" i="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Genotype</a:t>
                      </a:r>
                      <a:endParaRPr lang="en-US" sz="1800" b="1" i="1" dirty="0" smtClean="0">
                        <a:solidFill>
                          <a:srgbClr val="FFFFFF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HCV RNA</a:t>
                      </a:r>
                      <a:b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(log</a:t>
                      </a:r>
                      <a:r>
                        <a:rPr lang="en-US" sz="1800" b="1" baseline="-2500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n-US" sz="1800" b="1" baseline="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IU/mL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  <a:endParaRPr lang="en-US" sz="1800" b="1" dirty="0">
                        <a:solidFill>
                          <a:srgbClr val="FFFFFF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FibroScan</a:t>
                      </a:r>
                      <a:b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(kPa)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Albumin</a:t>
                      </a:r>
                      <a:b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(g/L)</a:t>
                      </a:r>
                      <a:endParaRPr lang="en-US" sz="1800" b="1" dirty="0">
                        <a:solidFill>
                          <a:srgbClr val="FFFFFF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Platelets</a:t>
                      </a:r>
                      <a:b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  <a:sym typeface="Symbol"/>
                        </a:rPr>
                        <a:t> 10</a:t>
                      </a:r>
                      <a:r>
                        <a:rPr lang="en-US" sz="1800" b="1" baseline="3000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  <a:sym typeface="Symbol"/>
                        </a:rPr>
                        <a:t>9</a:t>
                      </a:r>
                      <a:r>
                        <a:rPr lang="en-US" sz="1800" b="1" baseline="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  <a:sym typeface="Symbol"/>
                        </a:rPr>
                        <a:t>/L)</a:t>
                      </a:r>
                      <a:endParaRPr lang="en-US" sz="1800" b="1" baseline="30000" dirty="0">
                        <a:solidFill>
                          <a:srgbClr val="FFFFFF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75000"/>
                      </a:srgbClr>
                    </a:solidFill>
                  </a:tcPr>
                </a:tc>
              </a:tr>
              <a:tr h="6574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(51/M)</a:t>
                      </a:r>
                      <a:endParaRPr lang="en-US" sz="1800" b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br>
                        <a:rPr lang="en-US" sz="1800" b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800" b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wks</a:t>
                      </a:r>
                      <a:endParaRPr lang="en-US" sz="1800" b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None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CC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baseline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6.7</a:t>
                      </a:r>
                      <a:endParaRPr lang="en-US" sz="1800" b="0" baseline="3000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66.5</a:t>
                      </a:r>
                      <a:endParaRPr lang="en-US" sz="1800" b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baseline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33</a:t>
                      </a:r>
                      <a:endParaRPr lang="en-US" sz="1800" b="0" baseline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baseline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83</a:t>
                      </a:r>
                      <a:endParaRPr lang="en-US" sz="1800" b="0" baseline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99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(53/M)</a:t>
                      </a:r>
                      <a:endParaRPr lang="en-US" sz="1800" b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en-US" sz="1800" b="0" dirty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800" b="0" dirty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800" b="0" dirty="0" err="1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wks</a:t>
                      </a:r>
                      <a:endParaRPr lang="en-US" sz="1800" b="0" dirty="0" smtClean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IFN-based (VBT)</a:t>
                      </a:r>
                      <a:endParaRPr lang="en-US" sz="1800" b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CT</a:t>
                      </a:r>
                      <a:endParaRPr lang="en-US" sz="1800" b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baseline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7.0</a:t>
                      </a:r>
                      <a:endParaRPr lang="en-US" sz="1800" b="0" baseline="3000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19.0</a:t>
                      </a:r>
                      <a:endParaRPr lang="en-US" sz="1800" b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baseline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43</a:t>
                      </a:r>
                      <a:endParaRPr lang="en-US" sz="1800" b="0" baseline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baseline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157</a:t>
                      </a:r>
                      <a:endParaRPr lang="en-US" sz="1800" b="0" baseline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74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(61/M)</a:t>
                      </a:r>
                      <a:endParaRPr lang="en-US" sz="1800" b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  <a:br>
                        <a:rPr lang="en-US" sz="1800" b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800" b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wks</a:t>
                      </a:r>
                      <a:endParaRPr lang="en-US" sz="1800" b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SOF + RBV</a:t>
                      </a:r>
                      <a:r>
                        <a:rPr lang="en-US" sz="1800" b="0" dirty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800" b="0" dirty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(relapse)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baseline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5.3</a:t>
                      </a:r>
                      <a:endParaRPr lang="en-US" sz="1800" b="0" baseline="3000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i="1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NA </a:t>
                      </a:r>
                      <a:br>
                        <a:rPr lang="en-US" sz="1800" b="0" i="1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800" b="0" i="1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(biopsy)</a:t>
                      </a:r>
                      <a:endParaRPr lang="en-US" sz="1800" b="0" i="1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baseline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41</a:t>
                      </a:r>
                      <a:endParaRPr lang="en-US" sz="1800" b="0" baseline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baseline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188</a:t>
                      </a:r>
                      <a:endParaRPr lang="en-US" sz="1800" b="0" baseline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7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(57/M)</a:t>
                      </a:r>
                      <a:endParaRPr lang="en-US" sz="1800" b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  <a:br>
                        <a:rPr lang="en-US" sz="1800" b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800" b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wks</a:t>
                      </a:r>
                      <a:endParaRPr lang="en-US" sz="1800" b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SOF + RBV</a:t>
                      </a:r>
                      <a:b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(relapse)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baseline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6.8</a:t>
                      </a:r>
                      <a:endParaRPr lang="en-US" sz="1800" b="0" baseline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14.6</a:t>
                      </a:r>
                      <a:endParaRPr lang="en-US" sz="1800" b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baseline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46</a:t>
                      </a:r>
                      <a:endParaRPr lang="en-US" sz="1800" b="0" baseline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baseline="0" dirty="0" smtClean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201</a:t>
                      </a:r>
                      <a:endParaRPr lang="en-US" sz="1800" b="0" baseline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i="1">
                <a:solidFill>
                  <a:prstClr val="white"/>
                </a:solidFill>
              </a:rPr>
              <a:t>ALLY-3+</a:t>
            </a:r>
          </a:p>
        </p:txBody>
      </p:sp>
      <p:sp>
        <p:nvSpPr>
          <p:cNvPr id="9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0953" y="6479464"/>
            <a:ext cx="2338782" cy="369332"/>
          </a:xfrm>
        </p:spPr>
        <p:txBody>
          <a:bodyPr/>
          <a:lstStyle/>
          <a:p>
            <a:pPr lvl="0">
              <a:buClrTx/>
              <a:defRPr/>
            </a:pPr>
            <a:r>
              <a:rPr lang="en-US" kern="0" dirty="0" smtClean="0">
                <a:solidFill>
                  <a:schemeClr val="tx2"/>
                </a:solidFill>
              </a:rPr>
              <a:t>VBT, </a:t>
            </a:r>
            <a:r>
              <a:rPr lang="en-US" kern="0" dirty="0" err="1" smtClean="0">
                <a:solidFill>
                  <a:schemeClr val="tx2"/>
                </a:solidFill>
              </a:rPr>
              <a:t>virologic</a:t>
            </a:r>
            <a:r>
              <a:rPr lang="en-US" kern="0" dirty="0" smtClean="0">
                <a:solidFill>
                  <a:schemeClr val="tx2"/>
                </a:solidFill>
              </a:rPr>
              <a:t> breakthrough;</a:t>
            </a:r>
          </a:p>
          <a:p>
            <a:pPr lvl="0">
              <a:buClrTx/>
              <a:defRPr/>
            </a:pPr>
            <a:r>
              <a:rPr lang="en-US" kern="0" dirty="0" smtClean="0">
                <a:solidFill>
                  <a:schemeClr val="tx2"/>
                </a:solidFill>
              </a:rPr>
              <a:t>No </a:t>
            </a:r>
            <a:r>
              <a:rPr lang="en-US" kern="0" dirty="0">
                <a:solidFill>
                  <a:schemeClr val="tx2"/>
                </a:solidFill>
              </a:rPr>
              <a:t>patients had RBV dose </a:t>
            </a:r>
            <a:r>
              <a:rPr lang="en-US" kern="0" dirty="0" smtClean="0">
                <a:solidFill>
                  <a:schemeClr val="tx2"/>
                </a:solidFill>
              </a:rPr>
              <a:t>reductions.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4728" y="5485471"/>
            <a:ext cx="8081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0" indent="-180975">
              <a:spcBef>
                <a:spcPts val="0"/>
              </a:spcBef>
              <a:spcAft>
                <a:spcPts val="1200"/>
              </a:spcAft>
              <a:buClr>
                <a:srgbClr val="003399"/>
              </a:buClr>
              <a:buFont typeface="Arial" pitchFamily="34" charset="0"/>
              <a:buChar char="■"/>
            </a:pPr>
            <a:r>
              <a:rPr lang="en-US" dirty="0" smtClean="0">
                <a:solidFill>
                  <a:srgbClr val="000000"/>
                </a:solidFill>
              </a:rPr>
              <a:t>All patients had cirrhosis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802240" y="6581001"/>
            <a:ext cx="341760" cy="276999"/>
          </a:xfrm>
        </p:spPr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5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Resistance-associated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Variants (RAVs) </a:t>
            </a:r>
            <a:r>
              <a:rPr lang="en-US" sz="3200" dirty="0" smtClean="0"/>
              <a:t>at Baseline and Failure</a:t>
            </a:r>
            <a:endParaRPr lang="en-US" sz="3200" dirty="0"/>
          </a:p>
        </p:txBody>
      </p:sp>
      <p:sp>
        <p:nvSpPr>
          <p:cNvPr id="23" name="Content Placeholder 1"/>
          <p:cNvSpPr txBox="1">
            <a:spLocks/>
          </p:cNvSpPr>
          <p:nvPr/>
        </p:nvSpPr>
        <p:spPr>
          <a:xfrm>
            <a:off x="98453" y="4801776"/>
            <a:ext cx="8634272" cy="1133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cs typeface="Arial" panose="020B0604020202020204" pitchFamily="34" charset="0"/>
              </a:rPr>
              <a:t>At failure, all 4 patients who relapsed had NS5A-Y93H</a:t>
            </a:r>
            <a:endParaRPr lang="en-US" sz="18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No SOF-associated RAVs in NS5B were observed at baseline or relapse (sensitivity </a:t>
            </a:r>
            <a:r>
              <a:rPr lang="en-US" sz="1800" dirty="0" smtClean="0">
                <a:sym typeface="Symbol"/>
              </a:rPr>
              <a:t> 1%)</a:t>
            </a:r>
            <a:endParaRPr lang="en-US" sz="18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S282T or any substitution at L159, L320, or V321</a:t>
            </a:r>
          </a:p>
        </p:txBody>
      </p:sp>
      <p:sp>
        <p:nvSpPr>
          <p:cNvPr id="18" name="Text Placeholder 1"/>
          <p:cNvSpPr txBox="1">
            <a:spLocks/>
          </p:cNvSpPr>
          <p:nvPr/>
        </p:nvSpPr>
        <p:spPr>
          <a:xfrm>
            <a:off x="-1530" y="6041036"/>
            <a:ext cx="8695970" cy="79183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/>
              <a:t>Resistance assessed by population sequencing (sensitivity ≥ 10%)</a:t>
            </a:r>
            <a:endParaRPr lang="en-US" sz="1200" baseline="30000" dirty="0" smtClean="0"/>
          </a:p>
          <a:p>
            <a:pPr marL="0" indent="0">
              <a:buNone/>
            </a:pPr>
            <a:r>
              <a:rPr lang="en-US" sz="1200" dirty="0" smtClean="0"/>
              <a:t>Assessment of baseline RAVs on SVR12 excludes 1 patient without RAVs who died of dilated cardiomyopathy on Day 72, unrelated to treatment.</a:t>
            </a:r>
            <a:r>
              <a:rPr lang="en-US" sz="1200" i="1" dirty="0" smtClean="0"/>
              <a:t> </a:t>
            </a:r>
            <a:r>
              <a:rPr lang="en-US" sz="1200" dirty="0" smtClean="0"/>
              <a:t>One relapse without A30K or Y93H had baseline M28I polymorphism not present at failure. M28I does not affect DCV susceptibility </a:t>
            </a:r>
            <a:r>
              <a:rPr lang="en-US" sz="1200" i="1" dirty="0" smtClean="0"/>
              <a:t>in vitro.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graphicFrame>
        <p:nvGraphicFramePr>
          <p:cNvPr id="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2829836"/>
              </p:ext>
            </p:extLst>
          </p:nvPr>
        </p:nvGraphicFramePr>
        <p:xfrm>
          <a:off x="858276" y="1197355"/>
          <a:ext cx="6907670" cy="3217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68996" y="381751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sz="1400" u="sng" smtClean="0">
                <a:solidFill>
                  <a:prstClr val="white"/>
                </a:solidFill>
                <a:latin typeface="Calibri"/>
                <a:cs typeface="+mn-cs"/>
              </a:rPr>
              <a:t>45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sz="1400" smtClean="0">
                <a:solidFill>
                  <a:prstClr val="white"/>
                </a:solidFill>
                <a:latin typeface="Calibri"/>
                <a:cs typeface="+mn-cs"/>
              </a:rPr>
              <a:t>50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4238176476"/>
              </p:ext>
            </p:extLst>
          </p:nvPr>
        </p:nvGraphicFramePr>
        <p:xfrm>
          <a:off x="1171603" y="1168180"/>
          <a:ext cx="4865688" cy="3573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47417" y="2645734"/>
            <a:ext cx="1215397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white"/>
                </a:solidFill>
                <a:latin typeface="Calibri"/>
                <a:cs typeface="+mn-cs"/>
              </a:rPr>
              <a:t>No BL NS5A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white"/>
                </a:solidFill>
                <a:latin typeface="Calibri"/>
                <a:cs typeface="+mn-cs"/>
              </a:rPr>
              <a:t>RAVs</a:t>
            </a:r>
            <a:endParaRPr lang="en-GB" sz="1600" baseline="30000" dirty="0" smtClean="0">
              <a:solidFill>
                <a:prstClr val="white"/>
              </a:solidFill>
              <a:latin typeface="Calibri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prstClr val="white"/>
                </a:solidFill>
                <a:latin typeface="Calibri"/>
              </a:rPr>
              <a:t>n</a:t>
            </a:r>
            <a:r>
              <a:rPr lang="en-GB" sz="1600" dirty="0" smtClean="0">
                <a:solidFill>
                  <a:prstClr val="white"/>
                </a:solidFill>
                <a:latin typeface="Calibri"/>
                <a:cs typeface="+mn-cs"/>
              </a:rPr>
              <a:t> = 41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33754" y="2768845"/>
            <a:ext cx="133690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prstClr val="white"/>
                </a:solidFill>
                <a:latin typeface="Calibri"/>
              </a:rPr>
              <a:t>BL NS5A RAVs</a:t>
            </a:r>
            <a:endParaRPr lang="en-GB" sz="1600" baseline="30000" dirty="0" smtClean="0">
              <a:solidFill>
                <a:prstClr val="white"/>
              </a:solidFill>
              <a:latin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prstClr val="white"/>
                </a:solidFill>
                <a:latin typeface="Calibri"/>
              </a:rPr>
              <a:t>n</a:t>
            </a:r>
            <a:r>
              <a:rPr lang="en-GB" sz="1600" dirty="0" smtClean="0">
                <a:solidFill>
                  <a:prstClr val="white"/>
                </a:solidFill>
                <a:latin typeface="Calibri"/>
              </a:rPr>
              <a:t> = 8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4936889" y="1586301"/>
            <a:ext cx="991807" cy="62392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</a:ln>
          <a:effectLst/>
        </p:spPr>
      </p:cxnSp>
      <p:cxnSp>
        <p:nvCxnSpPr>
          <p:cNvPr id="14" name="Straight Connector 13"/>
          <p:cNvCxnSpPr/>
          <p:nvPr/>
        </p:nvCxnSpPr>
        <p:spPr>
          <a:xfrm>
            <a:off x="4901903" y="3729908"/>
            <a:ext cx="988764" cy="61032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297549" y="1679572"/>
            <a:ext cx="84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srgbClr val="C00000"/>
                </a:solidFill>
                <a:latin typeface="Calibri"/>
                <a:cs typeface="+mn-cs"/>
              </a:rPr>
              <a:t>Relapse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283023" y="2643639"/>
            <a:ext cx="7914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008000"/>
                </a:solidFill>
                <a:latin typeface="Calibri"/>
              </a:rPr>
              <a:t>SVR12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008000"/>
                </a:solidFill>
                <a:latin typeface="Calibri"/>
              </a:rPr>
              <a:t>88%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008000"/>
                </a:solidFill>
                <a:latin typeface="Calibri"/>
              </a:rPr>
              <a:t>(7/8)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249465" y="2572926"/>
            <a:ext cx="72006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300" b="1" dirty="0" smtClean="0">
                <a:solidFill>
                  <a:schemeClr val="bg1"/>
                </a:solidFill>
              </a:rPr>
              <a:t>A30K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300" b="1" dirty="0" smtClean="0">
                <a:solidFill>
                  <a:schemeClr val="bg1"/>
                </a:solidFill>
              </a:rPr>
              <a:t>(n = 5)</a:t>
            </a:r>
            <a:endParaRPr lang="en-GB" sz="1300" b="1" dirty="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en-GB" sz="1300" b="1" dirty="0" smtClean="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300" b="1" dirty="0" smtClean="0">
                <a:solidFill>
                  <a:schemeClr val="bg1"/>
                </a:solidFill>
              </a:rPr>
              <a:t>A30A/K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300" b="1" dirty="0" smtClean="0">
                <a:solidFill>
                  <a:schemeClr val="bg1"/>
                </a:solidFill>
              </a:rPr>
              <a:t>(n = 1)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44475" y="1980387"/>
            <a:ext cx="1130049" cy="416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300" b="1" dirty="0" smtClean="0">
                <a:solidFill>
                  <a:prstClr val="white"/>
                </a:solidFill>
                <a:latin typeface="Calibri"/>
                <a:cs typeface="+mn-cs"/>
              </a:rPr>
              <a:t>Y93H</a:t>
            </a:r>
            <a:br>
              <a:rPr lang="en-GB" sz="1300" b="1" dirty="0" smtClean="0">
                <a:solidFill>
                  <a:prstClr val="white"/>
                </a:solidFill>
                <a:latin typeface="Calibri"/>
                <a:cs typeface="+mn-cs"/>
              </a:rPr>
            </a:br>
            <a:r>
              <a:rPr lang="en-GB" sz="1300" b="1" dirty="0" smtClean="0">
                <a:solidFill>
                  <a:prstClr val="white"/>
                </a:solidFill>
                <a:latin typeface="Calibri"/>
                <a:cs typeface="+mn-cs"/>
              </a:rPr>
              <a:t> (n = 1)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083820" y="1623828"/>
            <a:ext cx="1064297" cy="416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300" b="1" dirty="0" smtClean="0">
                <a:solidFill>
                  <a:schemeClr val="bg1"/>
                </a:solidFill>
                <a:latin typeface="Calibri"/>
                <a:cs typeface="+mn-cs"/>
              </a:rPr>
              <a:t>Y93Y/H 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300" b="1" dirty="0" smtClean="0">
                <a:solidFill>
                  <a:schemeClr val="bg1"/>
                </a:solidFill>
                <a:latin typeface="Calibri"/>
                <a:cs typeface="+mn-cs"/>
              </a:rPr>
              <a:t>(n = 1)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2791" y="2599567"/>
            <a:ext cx="896399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SVR12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93%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(38/41)</a:t>
            </a:r>
          </a:p>
        </p:txBody>
      </p:sp>
      <p:sp>
        <p:nvSpPr>
          <p:cNvPr id="20" name="Slide Number Placeholder 2"/>
          <p:cNvSpPr txBox="1">
            <a:spLocks/>
          </p:cNvSpPr>
          <p:nvPr/>
        </p:nvSpPr>
        <p:spPr>
          <a:xfrm>
            <a:off x="8802240" y="6581001"/>
            <a:ext cx="341760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35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/>
          <a:lstStyle/>
          <a:p>
            <a:r>
              <a:rPr lang="en-US" dirty="0" smtClean="0"/>
              <a:t>On-Treatment Safety Summary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78285" y="6093239"/>
            <a:ext cx="8535093" cy="738664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tx2"/>
                </a:solidFill>
                <a:cs typeface="Arial" charset="0"/>
              </a:rPr>
              <a:t>AE, adverse event; ULN, upper limit of normal.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aseline="30000" dirty="0" smtClean="0">
                <a:solidFill>
                  <a:schemeClr val="tx2"/>
                </a:solidFill>
              </a:rPr>
              <a:t>a </a:t>
            </a:r>
            <a:r>
              <a:rPr lang="en-US" dirty="0">
                <a:solidFill>
                  <a:schemeClr val="tx2"/>
                </a:solidFill>
                <a:cs typeface="Arial" charset="0"/>
              </a:rPr>
              <a:t>No </a:t>
            </a:r>
            <a:r>
              <a:rPr lang="en-US" dirty="0" smtClean="0">
                <a:solidFill>
                  <a:schemeClr val="tx2"/>
                </a:solidFill>
                <a:cs typeface="Arial" charset="0"/>
              </a:rPr>
              <a:t>serious AE </a:t>
            </a:r>
            <a:r>
              <a:rPr lang="en-US" dirty="0">
                <a:solidFill>
                  <a:schemeClr val="tx2"/>
                </a:solidFill>
                <a:cs typeface="Arial" charset="0"/>
              </a:rPr>
              <a:t>was related to </a:t>
            </a:r>
            <a:r>
              <a:rPr lang="en-US" dirty="0" smtClean="0">
                <a:solidFill>
                  <a:schemeClr val="tx2"/>
                </a:solidFill>
                <a:cs typeface="Arial" charset="0"/>
              </a:rPr>
              <a:t>treatment. 12-week:</a:t>
            </a:r>
            <a:r>
              <a:rPr lang="en-US" b="1" dirty="0" smtClean="0">
                <a:solidFill>
                  <a:schemeClr val="tx2"/>
                </a:solidFill>
                <a:cs typeface="Arial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cs typeface="Arial" charset="0"/>
              </a:rPr>
              <a:t>dilated cardiomyopathy (n = 1) and somnolence (n = 1); 16-week: pneumonia (n = 1),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tx2"/>
                </a:solidFill>
                <a:cs typeface="Arial" charset="0"/>
              </a:rPr>
              <a:t>arteriosclerosis (n = 1), and basal cell carcinoma (n = 1); </a:t>
            </a:r>
            <a:r>
              <a:rPr lang="en-US" baseline="30000" dirty="0" smtClean="0">
                <a:solidFill>
                  <a:schemeClr val="tx2"/>
                </a:solidFill>
              </a:rPr>
              <a:t>b </a:t>
            </a:r>
            <a:r>
              <a:rPr lang="en-US" dirty="0" smtClean="0">
                <a:solidFill>
                  <a:schemeClr val="tx2"/>
                </a:solidFill>
              </a:rPr>
              <a:t>Not </a:t>
            </a:r>
            <a:r>
              <a:rPr lang="en-US" dirty="0">
                <a:solidFill>
                  <a:schemeClr val="tx2"/>
                </a:solidFill>
              </a:rPr>
              <a:t>related to treatment </a:t>
            </a:r>
            <a:r>
              <a:rPr lang="en-US" dirty="0" smtClean="0">
                <a:solidFill>
                  <a:schemeClr val="tx2"/>
                </a:solidFill>
              </a:rPr>
              <a:t>(dilated cardiomyopathy on Day 72).</a:t>
            </a:r>
            <a:endParaRPr lang="en-US" dirty="0" smtClean="0">
              <a:solidFill>
                <a:schemeClr val="tx2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aseline="30000" dirty="0" smtClean="0">
                <a:solidFill>
                  <a:schemeClr val="tx2"/>
                </a:solidFill>
              </a:rPr>
              <a:t>c</a:t>
            </a:r>
            <a:r>
              <a:rPr lang="en-US" baseline="30000" dirty="0" smtClean="0">
                <a:solidFill>
                  <a:schemeClr val="tx2"/>
                </a:solidFill>
                <a:cs typeface="Arial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cs typeface="Arial" charset="0"/>
              </a:rPr>
              <a:t>All listed events were of grade 3 intensity. No grade 4 laboratory abnormalities.</a:t>
            </a:r>
            <a:endParaRPr lang="en-US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ALLY-3+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304033"/>
              </p:ext>
            </p:extLst>
          </p:nvPr>
        </p:nvGraphicFramePr>
        <p:xfrm>
          <a:off x="215494" y="1164313"/>
          <a:ext cx="8674414" cy="4815504"/>
        </p:xfrm>
        <a:graphic>
          <a:graphicData uri="http://schemas.openxmlformats.org/drawingml/2006/table">
            <a:tbl>
              <a:tblPr firstRow="1" bandRow="1"/>
              <a:tblGrid>
                <a:gridCol w="3866180"/>
                <a:gridCol w="1602558"/>
                <a:gridCol w="1602558"/>
                <a:gridCol w="1603118"/>
              </a:tblGrid>
              <a:tr h="4060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1600" b="0" i="0" cap="none" spc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 (%)</a:t>
                      </a:r>
                      <a:endParaRPr lang="en-US" sz="1600" b="0" i="0" cap="none" spc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DCV + SOF + RBV</a:t>
                      </a:r>
                    </a:p>
                    <a:p>
                      <a:pPr algn="ctr"/>
                      <a: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Overall</a:t>
                      </a:r>
                    </a:p>
                    <a:p>
                      <a:pPr algn="ctr"/>
                      <a:r>
                        <a:rPr lang="en-US" sz="1600" b="0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 = 50</a:t>
                      </a:r>
                      <a:endParaRPr lang="en-US" sz="1600" b="0" cap="none" spc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DCV + SOF + RBV </a:t>
                      </a:r>
                      <a:b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 weeks</a:t>
                      </a:r>
                    </a:p>
                    <a:p>
                      <a:pPr algn="ctr"/>
                      <a:r>
                        <a:rPr lang="en-US" sz="1600" b="0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 = 24</a:t>
                      </a:r>
                      <a:endParaRPr lang="en-US" sz="1600" b="0" cap="none" spc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21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DCV + SOF + RBV </a:t>
                      </a:r>
                      <a:b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16 weeks</a:t>
                      </a:r>
                    </a:p>
                    <a:p>
                      <a:pPr algn="ctr"/>
                      <a:r>
                        <a:rPr lang="en-US" sz="1600" b="0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 = 26</a:t>
                      </a:r>
                      <a:endParaRPr lang="en-US" sz="1600" b="0" cap="none" spc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</a:tr>
              <a:tr h="347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1600" b="1" baseline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Any AE</a:t>
                      </a:r>
                      <a:endParaRPr lang="en-US" sz="1600" b="1" baseline="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47 (94)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23 (96)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24 </a:t>
                      </a:r>
                      <a:r>
                        <a:rPr lang="en-US" sz="1600" noProof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(92)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Serious AEs</a:t>
                      </a:r>
                      <a:r>
                        <a:rPr lang="en-US" sz="1600" b="1" baseline="300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a</a:t>
                      </a:r>
                      <a:endParaRPr lang="en-US" sz="1600" b="1" baseline="300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5 (10)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1600" noProof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(8)</a:t>
                      </a:r>
                      <a:endParaRPr lang="en-US" sz="1600" baseline="300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3 (12)</a:t>
                      </a:r>
                      <a:endParaRPr lang="en-US" sz="1600" baseline="300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Deaths</a:t>
                      </a:r>
                      <a:r>
                        <a:rPr lang="en-US" sz="1600" b="1" baseline="300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b</a:t>
                      </a:r>
                      <a:endParaRPr lang="en-US" sz="1600" b="1" baseline="300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1 (2)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1 (4)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Discontinuations</a:t>
                      </a:r>
                      <a:r>
                        <a:rPr lang="en-US" sz="1600" b="1" baseline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for AEs</a:t>
                      </a:r>
                      <a:endParaRPr lang="en-US" sz="1600" b="1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664">
                <a:tc>
                  <a:txBody>
                    <a:bodyPr/>
                    <a:lstStyle/>
                    <a:p>
                      <a:r>
                        <a:rPr lang="en-US" sz="1600" b="1" baseline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Grade 3–4 AEs</a:t>
                      </a:r>
                      <a:endParaRPr lang="en-US" sz="1600" b="1" baseline="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4 (8)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2 (8)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2 (8)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RBV dose reduction</a:t>
                      </a:r>
                      <a:endParaRPr lang="en-US" sz="1600" b="1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6 (12)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2 (8)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4 (15)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87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Treatment-emergent</a:t>
                      </a:r>
                      <a:r>
                        <a:rPr lang="en-US" sz="1600" b="1" baseline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 g</a:t>
                      </a:r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rade</a:t>
                      </a:r>
                      <a:r>
                        <a:rPr lang="en-US" sz="1600" b="1" baseline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 3–4 laboratory abnormalities</a:t>
                      </a:r>
                      <a:r>
                        <a:rPr lang="en-US" sz="1600" b="1" baseline="300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42913" lvl="0" indent="-261938"/>
                      <a:r>
                        <a:rPr lang="en-US" sz="1400" b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    Hemoglobin &lt; 9.0 g/dL or decrease ≥ 4.5 g/</a:t>
                      </a:r>
                      <a:r>
                        <a:rPr lang="en-US" sz="1400" b="0" noProof="0" dirty="0" err="1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dL</a:t>
                      </a:r>
                      <a:endParaRPr lang="en-US" sz="1400" b="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1 (2)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1 (4)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361950" lvl="0" indent="-180975"/>
                      <a:r>
                        <a:rPr lang="en-US" sz="1400" b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    Total bilirubin</a:t>
                      </a:r>
                      <a:r>
                        <a:rPr lang="en-US" sz="1400" b="0" baseline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baseline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 2.5 x ULN</a:t>
                      </a:r>
                      <a:endParaRPr lang="en-US" sz="1400" b="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2 (4)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1 (4)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1 (4)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lvl="0" indent="180975"/>
                      <a:r>
                        <a:rPr lang="en-US" sz="1400" b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    Platelet count &lt; 50 x 10</a:t>
                      </a:r>
                      <a:r>
                        <a:rPr lang="en-US" sz="1400" b="0" baseline="300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  <a:r>
                        <a:rPr lang="en-US" sz="1400" b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/L</a:t>
                      </a:r>
                      <a:endParaRPr lang="en-US" sz="1400" b="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indent="180975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400" b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ALT </a:t>
                      </a:r>
                      <a:r>
                        <a:rPr lang="en-US" sz="1400" b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 5 x ULN</a:t>
                      </a:r>
                      <a:endParaRPr lang="en-US" sz="1400" b="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indent="180975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400" b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AST &gt; 5</a:t>
                      </a:r>
                      <a:r>
                        <a:rPr lang="en-US" sz="1400" b="0" baseline="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 x ULN</a:t>
                      </a:r>
                      <a:endParaRPr lang="en-US" sz="1400" b="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271463" indent="-90488"/>
                      <a:r>
                        <a:rPr lang="en-US" sz="1400" i="1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400" b="0" kern="1200" noProof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Creatinine &gt; 1.9 x</a:t>
                      </a:r>
                      <a:r>
                        <a:rPr lang="en-US" sz="1400" b="0" kern="1200" baseline="0" noProof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ULN</a:t>
                      </a:r>
                      <a:endParaRPr lang="en-US" sz="1400" b="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noProof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4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noProof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4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802240" y="658100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24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/>
          <a:lstStyle/>
          <a:p>
            <a:r>
              <a:rPr lang="en-US" dirty="0" smtClean="0"/>
              <a:t>Common AEs on Treatment (</a:t>
            </a:r>
            <a:r>
              <a:rPr lang="en-US" dirty="0" smtClean="0">
                <a:sym typeface="Symbol"/>
              </a:rPr>
              <a:t> 10% Overall)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4998" y="6656293"/>
            <a:ext cx="2150460" cy="184666"/>
          </a:xfrm>
        </p:spPr>
        <p:txBody>
          <a:bodyPr/>
          <a:lstStyle/>
          <a:p>
            <a:r>
              <a:rPr lang="en-US" dirty="0" smtClean="0"/>
              <a:t>Grades 1–4 regardless of causality.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ALLY-3+</a:t>
            </a:r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>
          <a:xfrm>
            <a:off x="8802240" y="6581001"/>
            <a:ext cx="341760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7E50E6B-74CD-47E4-B85F-439F6C4A1970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036127"/>
              </p:ext>
            </p:extLst>
          </p:nvPr>
        </p:nvGraphicFramePr>
        <p:xfrm>
          <a:off x="463826" y="1323975"/>
          <a:ext cx="8338415" cy="3468183"/>
        </p:xfrm>
        <a:graphic>
          <a:graphicData uri="http://schemas.openxmlformats.org/drawingml/2006/table">
            <a:tbl>
              <a:tblPr firstRow="1" bandRow="1"/>
              <a:tblGrid>
                <a:gridCol w="2231636"/>
                <a:gridCol w="2035593"/>
                <a:gridCol w="2035593"/>
                <a:gridCol w="2035593"/>
              </a:tblGrid>
              <a:tr h="6053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kern="1200" cap="none" spc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 (%)</a:t>
                      </a:r>
                      <a:endParaRPr lang="en-US" sz="1600" b="0" i="1" cap="none" spc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DCV + SOF + RBV</a:t>
                      </a:r>
                    </a:p>
                    <a:p>
                      <a:pPr algn="ctr"/>
                      <a: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Overall </a:t>
                      </a:r>
                    </a:p>
                    <a:p>
                      <a:pPr algn="ctr"/>
                      <a:r>
                        <a:rPr lang="en-US" sz="1600" b="0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 = 50</a:t>
                      </a:r>
                      <a:endParaRPr lang="en-US" sz="1600" b="0" cap="none" spc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DCV + SOF + RBV </a:t>
                      </a:r>
                      <a:b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 weeks</a:t>
                      </a:r>
                    </a:p>
                    <a:p>
                      <a:pPr algn="ctr"/>
                      <a:r>
                        <a:rPr lang="en-US" sz="1600" b="0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 = 24</a:t>
                      </a:r>
                      <a:endParaRPr lang="en-US" sz="1600" b="0" cap="none" spc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21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DCV + SOF + RBV </a:t>
                      </a:r>
                      <a:b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600" b="1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16 weeks</a:t>
                      </a:r>
                    </a:p>
                    <a:p>
                      <a:pPr algn="ctr"/>
                      <a:r>
                        <a:rPr lang="en-US" sz="1600" b="0" cap="none" spc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 = 26</a:t>
                      </a:r>
                      <a:endParaRPr lang="en-US" sz="1600" b="0" cap="none" spc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</a:tr>
              <a:tr h="3778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Insomnia</a:t>
                      </a: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15 (30)</a:t>
                      </a: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8 (33)</a:t>
                      </a:r>
                    </a:p>
                  </a:txBody>
                  <a:tcPr marL="54000" marR="54000" marT="36000" marB="3600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7 </a:t>
                      </a:r>
                      <a:r>
                        <a:rPr lang="en-US" sz="1600" noProof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(27)</a:t>
                      </a:r>
                      <a:endParaRPr lang="en-US" sz="1600" noProof="0" dirty="0" smtClean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8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Fatigue</a:t>
                      </a: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13 (26)</a:t>
                      </a: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6 (25)</a:t>
                      </a:r>
                    </a:p>
                  </a:txBody>
                  <a:tcPr marL="54000" marR="54000" marT="36000" marB="3600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7 (27)</a:t>
                      </a: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8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Headache</a:t>
                      </a: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12 (24)</a:t>
                      </a: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7 (29)</a:t>
                      </a:r>
                    </a:p>
                  </a:txBody>
                  <a:tcPr marL="54000" marR="54000" marT="36000" marB="3600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5 </a:t>
                      </a:r>
                      <a:r>
                        <a:rPr lang="en-US" sz="1600" noProof="0" smtClean="0">
                          <a:solidFill>
                            <a:schemeClr val="tx2"/>
                          </a:solidFill>
                          <a:latin typeface="+mn-lt"/>
                          <a:cs typeface="Arial" panose="020B0604020202020204" pitchFamily="34" charset="0"/>
                        </a:rPr>
                        <a:t>(19)</a:t>
                      </a:r>
                      <a:endParaRPr lang="en-US" sz="1600" noProof="0" dirty="0" smtClean="0">
                        <a:solidFill>
                          <a:schemeClr val="tx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4000" marR="54000" marT="36000" marB="3600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889">
                <a:tc>
                  <a:txBody>
                    <a:bodyPr/>
                    <a:lstStyle/>
                    <a:p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Irritability</a:t>
                      </a:r>
                      <a:endParaRPr lang="en-US" sz="1600" b="1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7 (14)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5 (21)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>
                          <a:solidFill>
                            <a:schemeClr val="tx2"/>
                          </a:solidFill>
                          <a:latin typeface="+mn-lt"/>
                        </a:rPr>
                        <a:t>2 (8)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889">
                <a:tc>
                  <a:txBody>
                    <a:bodyPr/>
                    <a:lstStyle/>
                    <a:p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Asthenia</a:t>
                      </a:r>
                      <a:endParaRPr lang="en-US" sz="1600" b="1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7 (14)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2 (8)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5 </a:t>
                      </a:r>
                      <a:r>
                        <a:rPr lang="en-US" sz="1600" noProof="0" smtClean="0">
                          <a:solidFill>
                            <a:schemeClr val="tx2"/>
                          </a:solidFill>
                          <a:latin typeface="+mn-lt"/>
                        </a:rPr>
                        <a:t>(19)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889">
                <a:tc>
                  <a:txBody>
                    <a:bodyPr/>
                    <a:lstStyle/>
                    <a:p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Diarrhea</a:t>
                      </a:r>
                      <a:endParaRPr lang="en-US" sz="1600" b="1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5 (10)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1 </a:t>
                      </a:r>
                      <a:r>
                        <a:rPr lang="en-US" sz="1600" noProof="0" smtClean="0">
                          <a:solidFill>
                            <a:schemeClr val="tx2"/>
                          </a:solidFill>
                          <a:latin typeface="+mn-lt"/>
                        </a:rPr>
                        <a:t>(4)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4 (15)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889">
                <a:tc>
                  <a:txBody>
                    <a:bodyPr/>
                    <a:lstStyle/>
                    <a:p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Dyspnea</a:t>
                      </a:r>
                      <a:endParaRPr lang="en-US" sz="1600" b="1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5 (10)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2 </a:t>
                      </a:r>
                      <a:r>
                        <a:rPr lang="en-US" sz="1600" noProof="0" smtClean="0">
                          <a:solidFill>
                            <a:schemeClr val="tx2"/>
                          </a:solidFill>
                          <a:latin typeface="+mn-lt"/>
                        </a:rPr>
                        <a:t>(8)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3 (12)</a:t>
                      </a:r>
                      <a:endParaRPr lang="en-US" sz="1600" noProof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54000" marR="54000" marT="36000" marB="36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5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/>
          <a:lstStyle/>
          <a:p>
            <a:r>
              <a:rPr lang="en-US" dirty="0" smtClean="0"/>
              <a:t>Summary &amp; Conclusions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ALLY-3+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28788" y="1331664"/>
            <a:ext cx="8963696" cy="52943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spc="-20" dirty="0" smtClean="0"/>
              <a:t>Overall, 90% SVR12 was achieved in HCV GT 3-infected patients with advanced fibrosis or compensated cirrhosis treated with DCV + SOF + RBV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SVR12 </a:t>
            </a:r>
            <a:r>
              <a:rPr lang="en-US" sz="2000" dirty="0"/>
              <a:t>was </a:t>
            </a:r>
            <a:r>
              <a:rPr lang="en-US" sz="2000" dirty="0" smtClean="0"/>
              <a:t>comparable for </a:t>
            </a:r>
            <a:r>
              <a:rPr lang="en-US" sz="2000" dirty="0"/>
              <a:t>the 12-week (88%) and 16-week (92%) groups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000" dirty="0" smtClean="0"/>
              <a:t>No </a:t>
            </a:r>
            <a:r>
              <a:rPr lang="en-US" sz="2000" dirty="0"/>
              <a:t>on-treatment </a:t>
            </a:r>
            <a:r>
              <a:rPr lang="en-US" sz="2000" dirty="0" err="1"/>
              <a:t>virologic</a:t>
            </a:r>
            <a:r>
              <a:rPr lang="en-US" sz="2000" dirty="0"/>
              <a:t> failures; two relapses in each treatment </a:t>
            </a:r>
            <a:r>
              <a:rPr lang="en-US" sz="2000" dirty="0" smtClean="0"/>
              <a:t>arm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200" dirty="0" smtClean="0"/>
              <a:t>100% SVR12 among patients with advanced fibrosis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200" dirty="0" smtClean="0"/>
              <a:t>86% SVR12 among patients with cirrhosis (mostly treatment experienced)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200" dirty="0" smtClean="0"/>
              <a:t>Treatment was safe and well tolerated; no patient discontinued for AEs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/>
              <a:t>DCV </a:t>
            </a:r>
            <a:r>
              <a:rPr lang="en-US" sz="2200" dirty="0"/>
              <a:t>+ SOF + RBV </a:t>
            </a:r>
            <a:r>
              <a:rPr lang="en-US" sz="2200" dirty="0" smtClean="0"/>
              <a:t>for 12 or 16 weeks is a highly efficacious therapy for </a:t>
            </a:r>
            <a:br>
              <a:rPr lang="en-US" sz="2200" dirty="0" smtClean="0"/>
            </a:br>
            <a:r>
              <a:rPr lang="en-US" sz="2200" dirty="0" smtClean="0"/>
              <a:t>GT 3-infected patients with </a:t>
            </a:r>
            <a:r>
              <a:rPr lang="en-US" sz="2200" dirty="0"/>
              <a:t>advanced fibrosis </a:t>
            </a:r>
            <a:r>
              <a:rPr lang="en-US" sz="2200" dirty="0" smtClean="0"/>
              <a:t>or compensated cirrhosis,     a population in urgent need of treatment</a:t>
            </a:r>
          </a:p>
          <a:p>
            <a:pPr marL="35560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2000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802240" y="658100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63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252589" y="1286520"/>
            <a:ext cx="8229600" cy="295568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The authors thank the patients and their families for their support and dedication, and investigators and research staff at all study </a:t>
            </a:r>
            <a:r>
              <a:rPr lang="en-US" dirty="0" smtClean="0"/>
              <a:t>sites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 </a:t>
            </a:r>
            <a:r>
              <a:rPr lang="en-US" dirty="0"/>
              <a:t>authors acknowledge </a:t>
            </a:r>
            <a:r>
              <a:rPr lang="en-US" dirty="0" smtClean="0"/>
              <a:t>Bristol-Myers Squibb </a:t>
            </a:r>
            <a:r>
              <a:rPr lang="en-US" dirty="0"/>
              <a:t>personnel: </a:t>
            </a:r>
            <a:r>
              <a:rPr lang="en-US" dirty="0" smtClean="0"/>
              <a:t>Kimberly Brown, Patricia Mendez, </a:t>
            </a:r>
            <a:r>
              <a:rPr lang="en-US" dirty="0"/>
              <a:t>and </a:t>
            </a:r>
            <a:r>
              <a:rPr lang="en-US" dirty="0" smtClean="0"/>
              <a:t>Eric Y </a:t>
            </a:r>
            <a:r>
              <a:rPr lang="en-US" dirty="0"/>
              <a:t>Wong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Editorial </a:t>
            </a:r>
            <a:r>
              <a:rPr lang="en-US" dirty="0"/>
              <a:t>support was provided by </a:t>
            </a:r>
            <a:r>
              <a:rPr lang="en-US" dirty="0" smtClean="0"/>
              <a:t>Nick Fitch of Articulate </a:t>
            </a:r>
            <a:r>
              <a:rPr lang="en-US" dirty="0"/>
              <a:t>Science </a:t>
            </a:r>
            <a:r>
              <a:rPr lang="en-US" dirty="0" smtClean="0"/>
              <a:t>and </a:t>
            </a:r>
            <a:r>
              <a:rPr lang="en-US" dirty="0"/>
              <a:t>funded by </a:t>
            </a:r>
            <a:r>
              <a:rPr lang="en-US" dirty="0" smtClean="0"/>
              <a:t>Bristol-Myers </a:t>
            </a:r>
            <a:r>
              <a:rPr lang="en-US" dirty="0"/>
              <a:t>Squibb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ClinicalTrials.gov registration number NCT02319031 (Study </a:t>
            </a:r>
            <a:r>
              <a:rPr lang="en-US" dirty="0" smtClean="0"/>
              <a:t>AI444326)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-1"/>
            <a:ext cx="9144000" cy="1058863"/>
          </a:xfrm>
          <a:prstGeom prst="rect">
            <a:avLst/>
          </a:prstGeom>
        </p:spPr>
        <p:txBody>
          <a:bodyPr lIns="457200" anchor="ctr"/>
          <a:lstStyle/>
          <a:p>
            <a:r>
              <a:rPr lang="en-US" dirty="0"/>
              <a:t>Acknowledgments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88377" y="6569765"/>
            <a:ext cx="341760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18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ALLY-3+</a:t>
            </a:r>
          </a:p>
        </p:txBody>
      </p:sp>
    </p:spTree>
    <p:extLst>
      <p:ext uri="{BB962C8B-B14F-4D97-AF65-F5344CB8AC3E}">
        <p14:creationId xmlns:p14="http://schemas.microsoft.com/office/powerpoint/2010/main" val="298433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263572" y="1439910"/>
            <a:ext cx="8815398" cy="4525200"/>
          </a:xfrm>
          <a:prstGeom prst="rect">
            <a:avLst/>
          </a:prstGeom>
        </p:spPr>
        <p:txBody>
          <a:bodyPr/>
          <a:lstStyle/>
          <a:p>
            <a:pPr marL="274320" indent="-27432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dirty="0" smtClean="0"/>
              <a:t>HCV GT 3 infection is associated with rapid fibrosis progression,                              a high prevalence of steatosis, and a high risk of </a:t>
            </a:r>
            <a:r>
              <a:rPr lang="en-US" dirty="0" smtClean="0"/>
              <a:t>hepatocellular carcinoma</a:t>
            </a:r>
            <a:r>
              <a:rPr lang="en-US" baseline="30000" dirty="0" smtClean="0"/>
              <a:t>1</a:t>
            </a:r>
            <a:r>
              <a:rPr lang="en-US" sz="2000" dirty="0" smtClean="0"/>
              <a:t> </a:t>
            </a:r>
          </a:p>
          <a:p>
            <a:pPr marL="274320" indent="-27432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dirty="0" smtClean="0"/>
              <a:t>HCV GT 3-infected patients with advanced fibrosis, especially those with cirrhosis, remain a population in urgent need of optimally effective therapies</a:t>
            </a:r>
          </a:p>
          <a:p>
            <a:pPr marL="274320" indent="-27432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dirty="0" smtClean="0"/>
              <a:t>In ALLY-3 (AI444218), the pangenotypic, all-oral, RBV-free regimen of </a:t>
            </a:r>
            <a:br>
              <a:rPr lang="en-US" sz="2000" dirty="0" smtClean="0"/>
            </a:br>
            <a:r>
              <a:rPr lang="en-US" sz="2000" dirty="0" smtClean="0"/>
              <a:t>DCV + SOF for 12 weeks achieved 96% SVR12 in non-cirrhotic patients;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63% SVR12 was </a:t>
            </a:r>
            <a:r>
              <a:rPr lang="en-US" dirty="0" smtClean="0"/>
              <a:t>achieved in </a:t>
            </a:r>
            <a:r>
              <a:rPr lang="en-US" sz="2000" dirty="0" smtClean="0"/>
              <a:t>cirrhotic patients</a:t>
            </a:r>
            <a:r>
              <a:rPr lang="en-US" baseline="30000" dirty="0"/>
              <a:t>2</a:t>
            </a:r>
            <a:r>
              <a:rPr lang="en-US" sz="2000" dirty="0" smtClean="0"/>
              <a:t> </a:t>
            </a:r>
          </a:p>
          <a:p>
            <a:pPr marL="274320" indent="-27432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dirty="0" smtClean="0"/>
              <a:t>ALLY-3+ (AI444326) investigated DCV + SOF </a:t>
            </a:r>
            <a:r>
              <a:rPr lang="en-US" dirty="0"/>
              <a:t>+</a:t>
            </a:r>
            <a:r>
              <a:rPr lang="en-US" sz="2000" dirty="0" smtClean="0"/>
              <a:t> RBV for 12 or 16 weeks in </a:t>
            </a:r>
            <a:br>
              <a:rPr lang="en-US" sz="2000" dirty="0" smtClean="0"/>
            </a:br>
            <a:r>
              <a:rPr lang="en-US" sz="2000" dirty="0" smtClean="0"/>
              <a:t>GT 3-infected patients with advanced fibrosis (F3) or </a:t>
            </a:r>
            <a:r>
              <a:rPr lang="en-US" dirty="0"/>
              <a:t>compensated cirrhosis </a:t>
            </a:r>
            <a:r>
              <a:rPr lang="en-US" sz="2000" dirty="0" smtClean="0"/>
              <a:t>(F4)</a:t>
            </a: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9110" y="6470858"/>
            <a:ext cx="3270639" cy="369332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Probst</a:t>
            </a:r>
            <a:r>
              <a:rPr lang="en-US" dirty="0" smtClean="0"/>
              <a:t> A, </a:t>
            </a:r>
            <a:r>
              <a:rPr lang="en-US" i="1" dirty="0" smtClean="0"/>
              <a:t>et al. J Viral </a:t>
            </a:r>
            <a:r>
              <a:rPr lang="en-US" i="1" dirty="0" err="1" smtClean="0"/>
              <a:t>Hepat</a:t>
            </a:r>
            <a:r>
              <a:rPr lang="en-US" i="1" dirty="0" smtClean="0"/>
              <a:t> </a:t>
            </a:r>
            <a:r>
              <a:rPr lang="en-US" dirty="0" smtClean="0"/>
              <a:t>2011;18:745-759.</a:t>
            </a:r>
          </a:p>
          <a:p>
            <a:r>
              <a:rPr lang="en-US" dirty="0" smtClean="0"/>
              <a:t>2. Nelson DR, </a:t>
            </a:r>
            <a:r>
              <a:rPr lang="en-US" i="1" dirty="0" smtClean="0"/>
              <a:t>et al. Hepatology</a:t>
            </a:r>
            <a:r>
              <a:rPr lang="en-US" dirty="0" smtClean="0"/>
              <a:t> 2015;61:1127–1135.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ALLY-3+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802240" y="658100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75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/>
          <a:lstStyle/>
          <a:p>
            <a:r>
              <a:rPr lang="en-US" dirty="0" smtClean="0"/>
              <a:t>ALLY-3+ Study Design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ALLY-3+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477880" y="1096635"/>
            <a:ext cx="4450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rPr>
              <a:t>Phase 3b, open-label, randomized study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38852" y="4609479"/>
            <a:ext cx="886866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0000"/>
                </a:solidFill>
              </a:rPr>
              <a:t>Primary efficacy endpoint: SVR12 </a:t>
            </a:r>
          </a:p>
          <a:p>
            <a:pPr marL="233363" lvl="0" indent="-233363">
              <a:spcBef>
                <a:spcPts val="0"/>
              </a:spcBef>
              <a:spcAft>
                <a:spcPts val="1200"/>
              </a:spcAft>
              <a:buClr>
                <a:srgbClr val="003399"/>
              </a:buClr>
              <a:buFont typeface="Arial" pitchFamily="34" charset="0"/>
              <a:buChar char="■"/>
            </a:pPr>
            <a:r>
              <a:rPr lang="en-US" dirty="0" smtClean="0">
                <a:solidFill>
                  <a:srgbClr val="000000"/>
                </a:solidFill>
              </a:rPr>
              <a:t>HCV RNA &lt;LLOQ</a:t>
            </a:r>
            <a:r>
              <a:rPr lang="en-US" baseline="-25000" dirty="0" smtClean="0">
                <a:solidFill>
                  <a:srgbClr val="000000"/>
                </a:solidFill>
              </a:rPr>
              <a:t>TD/TND</a:t>
            </a:r>
            <a:r>
              <a:rPr lang="en-US" dirty="0" smtClean="0">
                <a:solidFill>
                  <a:srgbClr val="000000"/>
                </a:solidFill>
              </a:rPr>
              <a:t> (next observation carried backward) by Roche COBAS TaqMan v2.0 assay (LLOQ 25 IU/mL)</a:t>
            </a:r>
            <a:endParaRPr lang="en-US" b="1" dirty="0" smtClean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Clr>
                <a:srgbClr val="003399"/>
              </a:buClr>
            </a:pPr>
            <a:r>
              <a:rPr lang="en-US" sz="2000" b="1" dirty="0" smtClean="0">
                <a:solidFill>
                  <a:srgbClr val="000000"/>
                </a:solidFill>
              </a:rPr>
              <a:t>Safety endpoints</a:t>
            </a:r>
          </a:p>
          <a:p>
            <a:pPr marL="233363" lvl="0" indent="-233363">
              <a:spcBef>
                <a:spcPts val="0"/>
              </a:spcBef>
              <a:spcAft>
                <a:spcPts val="1800"/>
              </a:spcAft>
              <a:buClr>
                <a:srgbClr val="003399"/>
              </a:buClr>
              <a:buFont typeface="Arial" pitchFamily="34" charset="0"/>
              <a:buChar char="■"/>
            </a:pPr>
            <a:r>
              <a:rPr lang="en-US" dirty="0" smtClean="0">
                <a:solidFill>
                  <a:srgbClr val="000000"/>
                </a:solidFill>
              </a:rPr>
              <a:t>Frequencies of serious AEs, discontinuations due to AEs, grade 3/4 AEs, and laboratory abnormalities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802240" y="658100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87295" y="1598005"/>
            <a:ext cx="7782997" cy="2905320"/>
            <a:chOff x="187295" y="1666245"/>
            <a:chExt cx="7782997" cy="2905320"/>
          </a:xfrm>
        </p:grpSpPr>
        <p:sp>
          <p:nvSpPr>
            <p:cNvPr id="4" name="TextBox 3"/>
            <p:cNvSpPr txBox="1"/>
            <p:nvPr/>
          </p:nvSpPr>
          <p:spPr>
            <a:xfrm>
              <a:off x="4992421" y="4049779"/>
              <a:ext cx="727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solidFill>
                    <a:schemeClr val="tx2"/>
                  </a:solidFill>
                </a:rPr>
                <a:t>Week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923201" y="3628547"/>
              <a:ext cx="4838774" cy="99365"/>
              <a:chOff x="2923201" y="3688329"/>
              <a:chExt cx="4838774" cy="148500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 flipV="1">
                <a:off x="2923201" y="3697855"/>
                <a:ext cx="4838774" cy="4043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2927539" y="3697855"/>
                <a:ext cx="0" cy="138974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5350665" y="3697855"/>
                <a:ext cx="0" cy="138974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7761975" y="3688329"/>
                <a:ext cx="0" cy="138974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4864523" y="3689146"/>
                <a:ext cx="0" cy="138974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4371113" y="3689146"/>
                <a:ext cx="0" cy="138974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3880809" y="3689146"/>
                <a:ext cx="0" cy="138974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3404612" y="3689146"/>
                <a:ext cx="0" cy="138974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7287027" y="3693493"/>
                <a:ext cx="0" cy="138974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6793617" y="3693493"/>
                <a:ext cx="0" cy="138974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6312366" y="3693493"/>
                <a:ext cx="0" cy="138974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5836169" y="3693493"/>
                <a:ext cx="0" cy="138974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sp>
          <p:nvSpPr>
            <p:cNvPr id="66" name="TextBox 65"/>
            <p:cNvSpPr txBox="1"/>
            <p:nvPr/>
          </p:nvSpPr>
          <p:spPr>
            <a:xfrm>
              <a:off x="2778952" y="368651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0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256972" y="367853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4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732315" y="367853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8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164049" y="36785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12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648445" y="36785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16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145465" y="36785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20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635344" y="36785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24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102525" y="36785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28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590492" y="36785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32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083940" y="36785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36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551588" y="36785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40</a:t>
              </a:r>
            </a:p>
          </p:txBody>
        </p:sp>
        <p:sp>
          <p:nvSpPr>
            <p:cNvPr id="79" name="Right Arrow 78"/>
            <p:cNvSpPr/>
            <p:nvPr/>
          </p:nvSpPr>
          <p:spPr>
            <a:xfrm>
              <a:off x="2943524" y="1668311"/>
              <a:ext cx="1438275" cy="738672"/>
            </a:xfrm>
            <a:prstGeom prst="rightArrow">
              <a:avLst>
                <a:gd name="adj1" fmla="val 100000"/>
                <a:gd name="adj2" fmla="val 0"/>
              </a:avLst>
            </a:prstGeom>
            <a:solidFill>
              <a:srgbClr val="AC2100"/>
            </a:solidFill>
            <a:ln w="25400" cap="flat" cmpd="sng" algn="ctr">
              <a:solidFill>
                <a:srgbClr val="AE4845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0" name="Right Arrow 79"/>
            <p:cNvSpPr/>
            <p:nvPr/>
          </p:nvSpPr>
          <p:spPr>
            <a:xfrm>
              <a:off x="4378844" y="1666245"/>
              <a:ext cx="2914650" cy="741759"/>
            </a:xfrm>
            <a:prstGeom prst="rightArrow">
              <a:avLst>
                <a:gd name="adj1" fmla="val 100000"/>
                <a:gd name="adj2" fmla="val 46381"/>
              </a:avLst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rgbClr val="EEECE1">
                  <a:lumMod val="2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006895" y="1774916"/>
              <a:ext cx="1518766" cy="523220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Arial" charset="0"/>
                </a:rPr>
                <a:t>DCV + SOF +</a:t>
              </a:r>
              <a:r>
                <a:rPr lang="en-US" sz="1400" b="1" kern="0" dirty="0" smtClean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Arial" charset="0"/>
                </a:rPr>
                <a:t>RBV</a:t>
              </a:r>
              <a:endParaRPr kumimoji="0" lang="en-US" sz="14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b="1" kern="0" dirty="0" smtClean="0">
                  <a:solidFill>
                    <a:srgbClr val="FFFFFF"/>
                  </a:solidFill>
                  <a:cs typeface="Arial" charset="0"/>
                </a:rPr>
                <a:t>12 weeks</a:t>
              </a:r>
              <a:endPara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82" name="Right Arrow 81"/>
            <p:cNvSpPr/>
            <p:nvPr/>
          </p:nvSpPr>
          <p:spPr>
            <a:xfrm>
              <a:off x="2943524" y="2668718"/>
              <a:ext cx="1927225" cy="728880"/>
            </a:xfrm>
            <a:prstGeom prst="rightArrow">
              <a:avLst>
                <a:gd name="adj1" fmla="val 100000"/>
                <a:gd name="adj2" fmla="val 0"/>
              </a:avLst>
            </a:prstGeom>
            <a:solidFill>
              <a:srgbClr val="008000"/>
            </a:solidFill>
            <a:ln w="25400" cap="flat" cmpd="sng" algn="ctr">
              <a:solidFill>
                <a:srgbClr val="0066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3" name="Right Arrow 82"/>
            <p:cNvSpPr/>
            <p:nvPr/>
          </p:nvSpPr>
          <p:spPr>
            <a:xfrm>
              <a:off x="4870750" y="2663674"/>
              <a:ext cx="2896367" cy="737008"/>
            </a:xfrm>
            <a:prstGeom prst="rightArrow">
              <a:avLst>
                <a:gd name="adj1" fmla="val 100000"/>
                <a:gd name="adj2" fmla="val 54050"/>
              </a:avLst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rgbClr val="EEECE1">
                  <a:lumMod val="2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507206" y="1888040"/>
              <a:ext cx="15792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Arial" charset="0"/>
                </a:rPr>
                <a:t>24-week follow-up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149893" y="2907482"/>
              <a:ext cx="15792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Arial" charset="0"/>
                </a:rPr>
                <a:t>24-week follow-up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950374" y="2783646"/>
              <a:ext cx="14350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Arial" charset="0"/>
                </a:rPr>
                <a:t>DCV + SOF + RBV</a:t>
              </a:r>
              <a:endParaRPr kumimoji="0" lang="en-US" sz="14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b="1" kern="0" dirty="0" smtClean="0">
                  <a:solidFill>
                    <a:srgbClr val="FFFFFF"/>
                  </a:solidFill>
                  <a:cs typeface="Arial" charset="0"/>
                </a:rPr>
                <a:t>16 weeks</a:t>
              </a:r>
              <a:endPara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1054100" y="2536411"/>
              <a:ext cx="1407424" cy="0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>
            <a:xfrm>
              <a:off x="2461410" y="2019148"/>
              <a:ext cx="0" cy="1026028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1" name="Straight Arrow Connector 90"/>
            <p:cNvCxnSpPr/>
            <p:nvPr/>
          </p:nvCxnSpPr>
          <p:spPr>
            <a:xfrm>
              <a:off x="2470521" y="2031847"/>
              <a:ext cx="479826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tailEnd type="arrow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878095" y="2030945"/>
              <a:ext cx="1547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i="1" dirty="0" smtClean="0">
                  <a:solidFill>
                    <a:srgbClr val="000000"/>
                  </a:solidFill>
                  <a:cs typeface="Arial" charset="0"/>
                </a:rPr>
                <a:t>1:1 randomization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i="1" dirty="0" smtClean="0">
                  <a:solidFill>
                    <a:srgbClr val="000000"/>
                  </a:solidFill>
                  <a:cs typeface="Arial" charset="0"/>
                </a:rPr>
                <a:t>(N = 50)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739369" y="3896149"/>
              <a:ext cx="9534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i="1" dirty="0" smtClean="0">
                  <a:solidFill>
                    <a:schemeClr val="bg1"/>
                  </a:solidFill>
                  <a:cs typeface="Arial" charset="0"/>
                </a:rPr>
                <a:t>N = 50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87295" y="3832901"/>
              <a:ext cx="322800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DCV 60 mg daily</a:t>
              </a: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SOF 400 mg daily</a:t>
              </a: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RBV (weight-based 1200 or 1000 mg/day)</a:t>
              </a:r>
            </a:p>
          </p:txBody>
        </p:sp>
        <p:cxnSp>
          <p:nvCxnSpPr>
            <p:cNvPr id="98" name="Straight Arrow Connector 97"/>
            <p:cNvCxnSpPr/>
            <p:nvPr/>
          </p:nvCxnSpPr>
          <p:spPr>
            <a:xfrm>
              <a:off x="2459959" y="3035272"/>
              <a:ext cx="479826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tailEnd type="arrow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1113255" y="2625612"/>
              <a:ext cx="1146853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i="1" dirty="0" smtClean="0">
                  <a:solidFill>
                    <a:srgbClr val="000000"/>
                  </a:solidFill>
                  <a:cs typeface="Arial" charset="0"/>
                </a:rPr>
                <a:t>Stratified by </a:t>
              </a:r>
              <a:br>
                <a:rPr lang="en-US" sz="1400" i="1" dirty="0" smtClean="0">
                  <a:solidFill>
                    <a:srgbClr val="000000"/>
                  </a:solidFill>
                  <a:cs typeface="Arial" charset="0"/>
                </a:rPr>
              </a:br>
              <a:r>
                <a:rPr lang="en-US" sz="1400" i="1" dirty="0">
                  <a:solidFill>
                    <a:srgbClr val="000000"/>
                  </a:solidFill>
                  <a:cs typeface="Arial" charset="0"/>
                </a:rPr>
                <a:t>f</a:t>
              </a:r>
              <a:r>
                <a:rPr lang="en-US" sz="1400" i="1" dirty="0" smtClean="0">
                  <a:solidFill>
                    <a:srgbClr val="000000"/>
                  </a:solidFill>
                  <a:cs typeface="Arial" charset="0"/>
                </a:rPr>
                <a:t>ibrosis stage</a:t>
              </a:r>
              <a:br>
                <a:rPr lang="en-US" sz="1400" i="1" dirty="0" smtClean="0">
                  <a:solidFill>
                    <a:srgbClr val="000000"/>
                  </a:solidFill>
                  <a:cs typeface="Arial" charset="0"/>
                </a:rPr>
              </a:br>
              <a:r>
                <a:rPr lang="en-US" sz="1400" i="1" dirty="0" smtClean="0">
                  <a:solidFill>
                    <a:srgbClr val="000000"/>
                  </a:solidFill>
                  <a:cs typeface="Arial" charset="0"/>
                </a:rPr>
                <a:t>(F3 or F4)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99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 lIns="457200" anchor="ctr"/>
          <a:lstStyle/>
          <a:p>
            <a:r>
              <a:rPr lang="en-US" dirty="0" smtClean="0">
                <a:solidFill>
                  <a:prstClr val="white"/>
                </a:solidFill>
              </a:rPr>
              <a:t>Inclusion / Exclusion Criteria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62729" y="6569763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4342" y="1237753"/>
            <a:ext cx="864055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Clr>
                <a:srgbClr val="003399"/>
              </a:buClr>
            </a:pPr>
            <a:r>
              <a:rPr lang="en-US" sz="2400" b="1" dirty="0" smtClean="0">
                <a:solidFill>
                  <a:srgbClr val="000000"/>
                </a:solidFill>
              </a:rPr>
              <a:t>Key inclusion criteria</a:t>
            </a:r>
          </a:p>
          <a:p>
            <a:pPr marL="287338" indent="-287338">
              <a:spcAft>
                <a:spcPts val="1200"/>
              </a:spcAft>
              <a:buClr>
                <a:srgbClr val="003399"/>
              </a:buClr>
              <a:buFont typeface="Arial" pitchFamily="34" charset="0"/>
              <a:buChar char="■"/>
            </a:pPr>
            <a:r>
              <a:rPr lang="en-US" sz="2000" dirty="0" smtClean="0">
                <a:solidFill>
                  <a:srgbClr val="000000"/>
                </a:solidFill>
              </a:rPr>
              <a:t>Adults (≥ 18 years) with </a:t>
            </a:r>
            <a:r>
              <a:rPr lang="en-US" sz="2000" dirty="0">
                <a:solidFill>
                  <a:srgbClr val="000000"/>
                </a:solidFill>
              </a:rPr>
              <a:t>HCV GT 3 </a:t>
            </a:r>
            <a:r>
              <a:rPr lang="en-US" sz="2000" dirty="0" smtClean="0">
                <a:solidFill>
                  <a:srgbClr val="000000"/>
                </a:solidFill>
              </a:rPr>
              <a:t>infection </a:t>
            </a:r>
          </a:p>
          <a:p>
            <a:pPr marL="287338" indent="-287338">
              <a:spcAft>
                <a:spcPts val="600"/>
              </a:spcAft>
              <a:buClr>
                <a:srgbClr val="003399"/>
              </a:buClr>
              <a:buFont typeface="Arial" pitchFamily="34" charset="0"/>
              <a:buChar char="■"/>
            </a:pPr>
            <a:r>
              <a:rPr lang="en-US" sz="2000" dirty="0" smtClean="0">
                <a:solidFill>
                  <a:srgbClr val="000000"/>
                </a:solidFill>
              </a:rPr>
              <a:t>HCV treatment-naive or -experienced</a:t>
            </a:r>
          </a:p>
          <a:p>
            <a:pPr marL="627063" lvl="1" indent="-271463">
              <a:spcAft>
                <a:spcPts val="1200"/>
              </a:spcAft>
              <a:buClr>
                <a:srgbClr val="003399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00"/>
                </a:solidFill>
              </a:rPr>
              <a:t>Excluding </a:t>
            </a:r>
            <a:r>
              <a:rPr lang="en-US" dirty="0">
                <a:solidFill>
                  <a:srgbClr val="000000"/>
                </a:solidFill>
              </a:rPr>
              <a:t>patients with prior exposure to NS5A </a:t>
            </a:r>
            <a:r>
              <a:rPr lang="en-US" dirty="0" smtClean="0">
                <a:solidFill>
                  <a:srgbClr val="000000"/>
                </a:solidFill>
              </a:rPr>
              <a:t>inhibitors</a:t>
            </a:r>
          </a:p>
          <a:p>
            <a:pPr marL="287338" indent="-287338">
              <a:spcAft>
                <a:spcPts val="600"/>
              </a:spcAft>
              <a:buClr>
                <a:srgbClr val="003399"/>
              </a:buClr>
              <a:buFont typeface="Arial" pitchFamily="34" charset="0"/>
              <a:buChar char="■"/>
            </a:pPr>
            <a:r>
              <a:rPr lang="en-US" sz="2000" dirty="0" smtClean="0">
                <a:solidFill>
                  <a:srgbClr val="000000"/>
                </a:solidFill>
              </a:rPr>
              <a:t>Advanced fibrosis (F3) or compensated cirrhosis (F4)</a:t>
            </a:r>
          </a:p>
          <a:p>
            <a:pPr marL="627063" lvl="1" indent="-271463">
              <a:spcAft>
                <a:spcPts val="1800"/>
              </a:spcAft>
              <a:buClr>
                <a:srgbClr val="003399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00"/>
                </a:solidFill>
              </a:rPr>
              <a:t>Assessed by liver </a:t>
            </a:r>
            <a:r>
              <a:rPr lang="en-US" dirty="0">
                <a:solidFill>
                  <a:srgbClr val="000000"/>
                </a:solidFill>
              </a:rPr>
              <a:t>biopsy &gt; FibroScan (advanced fibrosis: </a:t>
            </a:r>
            <a:r>
              <a:rPr lang="en-US" dirty="0">
                <a:solidFill>
                  <a:srgbClr val="000000"/>
                </a:solidFill>
                <a:sym typeface="Symbol"/>
              </a:rPr>
              <a:t> 9.6 to &lt; 14.6 kPa; 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/>
            </a:r>
            <a:br>
              <a:rPr lang="en-US" dirty="0" smtClean="0">
                <a:solidFill>
                  <a:srgbClr val="000000"/>
                </a:solidFill>
                <a:sym typeface="Symbol"/>
              </a:rPr>
            </a:br>
            <a:r>
              <a:rPr lang="en-US" dirty="0" smtClean="0">
                <a:solidFill>
                  <a:srgbClr val="000000"/>
                </a:solidFill>
                <a:sym typeface="Symbol"/>
              </a:rPr>
              <a:t>cirrhosis</a:t>
            </a:r>
            <a:r>
              <a:rPr lang="en-US" dirty="0">
                <a:solidFill>
                  <a:srgbClr val="000000"/>
                </a:solidFill>
                <a:sym typeface="Symbol"/>
              </a:rPr>
              <a:t>:  14.6 kPa) </a:t>
            </a:r>
            <a:r>
              <a:rPr lang="en-US" dirty="0">
                <a:solidFill>
                  <a:srgbClr val="000000"/>
                </a:solidFill>
              </a:rPr>
              <a:t>&gt; FibroTest + APRI above 2</a:t>
            </a:r>
          </a:p>
          <a:p>
            <a:pPr>
              <a:spcAft>
                <a:spcPts val="1200"/>
              </a:spcAft>
              <a:buClr>
                <a:srgbClr val="003399"/>
              </a:buClr>
            </a:pPr>
            <a:r>
              <a:rPr lang="en-US" sz="2400" b="1" dirty="0">
                <a:solidFill>
                  <a:srgbClr val="000000"/>
                </a:solidFill>
              </a:rPr>
              <a:t>Key exclusion criteria</a:t>
            </a:r>
          </a:p>
          <a:p>
            <a:pPr marL="287338" indent="-287338">
              <a:spcAft>
                <a:spcPts val="600"/>
              </a:spcAft>
              <a:buClr>
                <a:srgbClr val="003399"/>
              </a:buClr>
              <a:buFont typeface="Arial" pitchFamily="34" charset="0"/>
              <a:buChar char="■"/>
            </a:pPr>
            <a:r>
              <a:rPr lang="en-US" sz="2000" dirty="0" smtClean="0">
                <a:solidFill>
                  <a:srgbClr val="000000"/>
                </a:solidFill>
              </a:rPr>
              <a:t>Evidence of hepatic decompensation</a:t>
            </a:r>
          </a:p>
          <a:p>
            <a:pPr marL="627063" lvl="1" indent="-271463">
              <a:spcAft>
                <a:spcPts val="1200"/>
              </a:spcAft>
              <a:buClr>
                <a:srgbClr val="003399"/>
              </a:buClr>
              <a:buFont typeface="Arial" pitchFamily="34" charset="0"/>
              <a:buChar char="–"/>
            </a:pPr>
            <a:r>
              <a:rPr lang="en-US" dirty="0">
                <a:solidFill>
                  <a:srgbClr val="000000"/>
                </a:solidFill>
              </a:rPr>
              <a:t>Albumin &lt; 35 g/L and platelets &lt; 50 x 10</a:t>
            </a:r>
            <a:r>
              <a:rPr lang="en-US" baseline="30000" dirty="0">
                <a:solidFill>
                  <a:srgbClr val="000000"/>
                </a:solidFill>
              </a:rPr>
              <a:t>9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cells/L </a:t>
            </a:r>
            <a:endParaRPr lang="en-US" dirty="0">
              <a:solidFill>
                <a:srgbClr val="000000"/>
              </a:solidFill>
            </a:endParaRPr>
          </a:p>
          <a:p>
            <a:pPr marL="287338" indent="-287338">
              <a:spcAft>
                <a:spcPts val="1200"/>
              </a:spcAft>
              <a:buClr>
                <a:srgbClr val="003399"/>
              </a:buClr>
              <a:buFont typeface="Arial" pitchFamily="34" charset="0"/>
              <a:buChar char="■"/>
            </a:pPr>
            <a:r>
              <a:rPr lang="en-US" sz="2000" dirty="0" smtClean="0">
                <a:solidFill>
                  <a:srgbClr val="000000"/>
                </a:solidFill>
              </a:rPr>
              <a:t>Pregnancy </a:t>
            </a:r>
            <a:r>
              <a:rPr lang="en-US" sz="2000" dirty="0">
                <a:solidFill>
                  <a:srgbClr val="000000"/>
                </a:solidFill>
              </a:rPr>
              <a:t>or not using </a:t>
            </a:r>
            <a:r>
              <a:rPr lang="en-US" sz="2000" dirty="0" smtClean="0">
                <a:solidFill>
                  <a:srgbClr val="000000"/>
                </a:solidFill>
              </a:rPr>
              <a:t>contraception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ALLY-3+</a:t>
            </a:r>
          </a:p>
        </p:txBody>
      </p:sp>
    </p:spTree>
    <p:extLst>
      <p:ext uri="{BB962C8B-B14F-4D97-AF65-F5344CB8AC3E}">
        <p14:creationId xmlns:p14="http://schemas.microsoft.com/office/powerpoint/2010/main" val="282515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/>
          <a:lstStyle/>
          <a:p>
            <a:r>
              <a:rPr lang="en-GB" dirty="0" smtClean="0"/>
              <a:t>Baseline Demographics and Disease Characteristics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i="1">
                <a:solidFill>
                  <a:prstClr val="white"/>
                </a:solidFill>
              </a:rPr>
              <a:t>ALLY-3+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219924"/>
              </p:ext>
            </p:extLst>
          </p:nvPr>
        </p:nvGraphicFramePr>
        <p:xfrm>
          <a:off x="247190" y="1134271"/>
          <a:ext cx="8644398" cy="5201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529"/>
                <a:gridCol w="1679623"/>
                <a:gridCol w="1679623"/>
                <a:gridCol w="1679623"/>
              </a:tblGrid>
              <a:tr h="2345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endParaRPr lang="en-US" sz="1800" b="1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DCV+SOF+RBV</a:t>
                      </a:r>
                      <a:b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Overall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50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DCV+SOF+RBV</a:t>
                      </a:r>
                      <a:b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 Weeks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24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DCV+SOF+RBV</a:t>
                      </a:r>
                      <a:br>
                        <a:rPr lang="en-US" sz="1400" b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16 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Weeks</a:t>
                      </a:r>
                    </a:p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26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2242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median (range) </a:t>
                      </a:r>
                      <a:r>
                        <a:rPr lang="en-US" sz="1100" i="1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yrs</a:t>
                      </a:r>
                      <a:endParaRPr lang="en-US" sz="1100" i="1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53.5 (36–73)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53.0 (36–73)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56.0 (42–62)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2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Male,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40 (80)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18 (75)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22 (85)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28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Race,</a:t>
                      </a:r>
                      <a:r>
                        <a:rPr lang="en-US" sz="1100" i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 (%)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	White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	Asian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49 (98)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 (2)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23 (96)</a:t>
                      </a:r>
                    </a:p>
                    <a:p>
                      <a:pPr algn="ctr"/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 (4)</a:t>
                      </a:r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26 (100)</a:t>
                      </a:r>
                    </a:p>
                    <a:p>
                      <a:pPr algn="ctr"/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2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400" b="1" i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</a:t>
                      </a:r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non-CC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</a:t>
                      </a:r>
                      <a:r>
                        <a:rPr lang="en-US" sz="1100" i="1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 (%)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</a:rPr>
                        <a:t>28 (56)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</a:rPr>
                        <a:t>13 (54)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</a:rPr>
                        <a:t>15 (58)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2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</a:t>
                      </a:r>
                      <a:r>
                        <a:rPr lang="en-US" sz="1400" b="1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RNA</a:t>
                      </a: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</a:t>
                      </a:r>
                      <a:r>
                        <a:rPr lang="en-US" sz="1400" b="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0" i="1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median (range) log</a:t>
                      </a:r>
                      <a:r>
                        <a:rPr lang="en-US" sz="1100" b="0" i="1" baseline="-2500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100" b="0" i="1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</a:t>
                      </a:r>
                      <a:endParaRPr lang="en-US" sz="1100" b="0" i="1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6.87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(4.6–7.8)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6.70 (4.6–7.6)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6.91 (4.7–7.8)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28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</a:t>
                      </a:r>
                      <a:r>
                        <a:rPr lang="en-US" sz="1400" b="1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RNA category</a:t>
                      </a:r>
                      <a:r>
                        <a:rPr lang="en-US" sz="1400" b="1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(IU/mL), </a:t>
                      </a:r>
                      <a:r>
                        <a:rPr lang="en-US" sz="1100" b="0" i="1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(%)</a:t>
                      </a:r>
                      <a:endParaRPr lang="en-US" sz="1400" b="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	</a:t>
                      </a: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  <a:sym typeface="Symbol"/>
                        </a:rPr>
                        <a:t></a:t>
                      </a: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2 </a:t>
                      </a: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  <a:sym typeface="Symbol"/>
                        </a:rPr>
                        <a:t>million</a:t>
                      </a:r>
                      <a:endParaRPr lang="en-US" sz="1400" b="0" baseline="300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  <a:sym typeface="Symbo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	</a:t>
                      </a: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  <a:sym typeface="Symbol"/>
                        </a:rPr>
                        <a:t></a:t>
                      </a: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6 </a:t>
                      </a: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  <a:sym typeface="Symbol"/>
                        </a:rPr>
                        <a:t>million</a:t>
                      </a:r>
                      <a:endParaRPr lang="en-US" sz="1400" b="0" baseline="300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38 (76)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26 (52)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18 (75)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11 (46)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20 (77)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15 (58)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28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Fibrosis stage</a:t>
                      </a: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</a:t>
                      </a:r>
                      <a:r>
                        <a:rPr lang="en-US" sz="1100" b="0" i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 (%)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Advanced fibrosis (F3)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Cirrhosis (F4)</a:t>
                      </a:r>
                      <a:endParaRPr lang="en-US" sz="1400" b="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14 (28)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36 (72)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6 (25)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18 (75)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8 (31)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18 (69)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2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Albumin</a:t>
                      </a:r>
                      <a:r>
                        <a:rPr lang="en-US" sz="1400" b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100" b="0" i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median</a:t>
                      </a:r>
                      <a:r>
                        <a:rPr lang="en-US" sz="1100" b="0" i="1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100" b="0" i="1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(range) g/L</a:t>
                      </a:r>
                      <a:endParaRPr lang="en-US" sz="1100" b="0" i="1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43 (33–48)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43.0 (33–47)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42.5 (34–48)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2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Platelets</a:t>
                      </a:r>
                      <a:r>
                        <a:rPr lang="en-US" sz="1400" b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100" b="0" i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median (range) </a:t>
                      </a:r>
                      <a:r>
                        <a:rPr lang="en-US" sz="1100" b="0" i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  <a:sym typeface="Symbol"/>
                        </a:rPr>
                        <a:t> 10</a:t>
                      </a:r>
                      <a:r>
                        <a:rPr lang="en-US" sz="1100" b="0" i="1" baseline="3000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  <a:sym typeface="Symbol"/>
                        </a:rPr>
                        <a:t>9</a:t>
                      </a:r>
                      <a:r>
                        <a:rPr lang="en-US" sz="1100" b="0" i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  <a:sym typeface="Symbol"/>
                        </a:rPr>
                        <a:t> cells/L</a:t>
                      </a:r>
                      <a:endParaRPr lang="en-US" sz="1100" b="0" i="1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161 (63–324)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161 (63–299)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155 (84–324)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2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400" b="1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Prior HCV treatment experience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100" b="0" i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2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Naive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13 (26)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6 </a:t>
                      </a:r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(25)</a:t>
                      </a:r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7 </a:t>
                      </a:r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(27)</a:t>
                      </a:r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2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Experienced</a:t>
                      </a:r>
                      <a:r>
                        <a:rPr lang="en-US" sz="1400" baseline="300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  <a:endParaRPr lang="en-US" sz="1400" baseline="300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37 (74)</a:t>
                      </a:r>
                      <a:endParaRPr lang="en-US" sz="140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18 </a:t>
                      </a:r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(75)</a:t>
                      </a:r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19 </a:t>
                      </a:r>
                      <a:r>
                        <a:rPr lang="en-US" sz="140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(73)</a:t>
                      </a:r>
                      <a:endParaRPr lang="en-US" sz="140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2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400" i="1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     IFN-based regimens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31 (62)</a:t>
                      </a:r>
                      <a:endParaRPr lang="en-US" sz="1400" i="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15 </a:t>
                      </a:r>
                      <a:r>
                        <a:rPr lang="en-US" sz="1400" i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(63)</a:t>
                      </a:r>
                      <a:endParaRPr lang="en-US" sz="1400" i="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16 </a:t>
                      </a:r>
                      <a:r>
                        <a:rPr lang="en-US" sz="1400" i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(62)</a:t>
                      </a:r>
                      <a:endParaRPr lang="en-US" sz="1400" i="0" dirty="0" smtClean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2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400" i="1" baseline="0" dirty="0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     SOF-based </a:t>
                      </a:r>
                      <a:r>
                        <a:rPr lang="en-US" sz="1400" i="1" baseline="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regimens</a:t>
                      </a:r>
                      <a:r>
                        <a:rPr lang="en-US" sz="1400" i="1" baseline="30000" dirty="0" err="1" smtClean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</a:t>
                      </a:r>
                      <a:endParaRPr lang="en-US" sz="1400" i="1" baseline="30000" dirty="0" smtClean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6 (12)</a:t>
                      </a:r>
                      <a:endParaRPr lang="en-US" sz="1400" i="0" dirty="0">
                        <a:solidFill>
                          <a:schemeClr val="tx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3 (13)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2"/>
                          </a:solidFill>
                          <a:latin typeface="+mn-lt"/>
                          <a:cs typeface="Arial" pitchFamily="34" charset="0"/>
                        </a:rPr>
                        <a:t>3 (12)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7530" y="6473438"/>
            <a:ext cx="8598636" cy="369332"/>
          </a:xfrm>
        </p:spPr>
        <p:txBody>
          <a:bodyPr/>
          <a:lstStyle/>
          <a:p>
            <a:r>
              <a:rPr lang="en-US" baseline="30000" dirty="0">
                <a:solidFill>
                  <a:schemeClr val="tx2"/>
                </a:solidFill>
                <a:sym typeface="Symbol"/>
              </a:rPr>
              <a:t>a</a:t>
            </a:r>
            <a:r>
              <a:rPr lang="en-US" baseline="300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Includes 30 patients with cirrhosis (F4); 7 patients with advanced fibrosis (F3); </a:t>
            </a:r>
            <a:r>
              <a:rPr lang="en-US" baseline="30000" dirty="0">
                <a:solidFill>
                  <a:schemeClr val="tx2"/>
                </a:solidFill>
                <a:sym typeface="Symbol"/>
              </a:rPr>
              <a:t>b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Includes 5 patients (12-week, n = 2; 16-week, n = 3) who </a:t>
            </a:r>
            <a:br>
              <a:rPr lang="en-US" dirty="0" smtClean="0">
                <a:solidFill>
                  <a:schemeClr val="tx2"/>
                </a:solidFill>
                <a:sym typeface="Symbol"/>
              </a:rPr>
            </a:br>
            <a:r>
              <a:rPr lang="en-US" dirty="0" smtClean="0">
                <a:solidFill>
                  <a:schemeClr val="tx2"/>
                </a:solidFill>
                <a:sym typeface="Symbol"/>
              </a:rPr>
              <a:t>relapsed after a previous SOF + RBV regimen, and 1 patient (12-week) who relapsed after SOF + IFN/RBV.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866923" y="6569763"/>
            <a:ext cx="263214" cy="276999"/>
          </a:xfrm>
        </p:spPr>
        <p:txBody>
          <a:bodyPr/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0136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/>
          <a:lstStyle/>
          <a:p>
            <a:r>
              <a:rPr lang="en-US" dirty="0" smtClean="0"/>
              <a:t>SVR12: All Treated Patients</a:t>
            </a:r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314272"/>
              </p:ext>
            </p:extLst>
          </p:nvPr>
        </p:nvGraphicFramePr>
        <p:xfrm>
          <a:off x="223923" y="5101835"/>
          <a:ext cx="414337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12"/>
                <a:gridCol w="1076325"/>
                <a:gridCol w="1028700"/>
                <a:gridCol w="11382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noProof="0" dirty="0" err="1" smtClean="0">
                          <a:solidFill>
                            <a:schemeClr val="tx2"/>
                          </a:solidFill>
                        </a:rPr>
                        <a:t>VBT</a:t>
                      </a:r>
                      <a:r>
                        <a:rPr lang="en-US" sz="1600" baseline="30000" noProof="0" dirty="0" err="1" smtClean="0">
                          <a:solidFill>
                            <a:schemeClr val="tx2"/>
                          </a:solidFill>
                        </a:rPr>
                        <a:t>a</a:t>
                      </a:r>
                      <a:endParaRPr lang="en-US" sz="1600" baseline="300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6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6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6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Relapse</a:t>
                      </a:r>
                      <a:r>
                        <a:rPr lang="en-US" sz="1600" b="1" baseline="30000" noProof="0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sz="1600" b="1" baseline="0" noProof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Death</a:t>
                      </a:r>
                      <a:r>
                        <a:rPr lang="en-US" sz="1600" b="1" baseline="30000" noProof="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  <a:endParaRPr lang="en-US" sz="1100" b="0" baseline="300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ALLY-3+</a:t>
            </a:r>
          </a:p>
        </p:txBody>
      </p: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2332966"/>
              </p:ext>
            </p:extLst>
          </p:nvPr>
        </p:nvGraphicFramePr>
        <p:xfrm>
          <a:off x="592223" y="1383851"/>
          <a:ext cx="3775075" cy="3458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358985" y="4698159"/>
            <a:ext cx="7922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</a:rPr>
              <a:t>Overall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06418" y="4698157"/>
            <a:ext cx="1001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12 Weeks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52494" y="4696893"/>
            <a:ext cx="1001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</a:rPr>
              <a:t>16 Weeks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-702780" y="3144958"/>
            <a:ext cx="2344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HCV RNA &lt; LLOQ</a:t>
            </a:r>
            <a:r>
              <a:rPr lang="en-US" sz="1600" baseline="-25000" dirty="0" smtClean="0">
                <a:solidFill>
                  <a:schemeClr val="tx2"/>
                </a:solidFill>
              </a:rPr>
              <a:t>TD/TND</a:t>
            </a:r>
            <a:r>
              <a:rPr lang="en-US" sz="1600" dirty="0" smtClean="0">
                <a:solidFill>
                  <a:schemeClr val="tx2"/>
                </a:solidFill>
              </a:rPr>
              <a:t> (%)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77176" y="151299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tx2"/>
                </a:solidFill>
              </a:rPr>
              <a:t>90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97669" y="15063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tx2"/>
                </a:solidFill>
              </a:rPr>
              <a:t>88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46362" y="150029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tx2"/>
                </a:solidFill>
              </a:rPr>
              <a:t>92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3229" y="40094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schemeClr val="bg1"/>
                </a:solidFill>
              </a:rPr>
              <a:t>45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50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81454" y="40094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schemeClr val="bg1"/>
                </a:solidFill>
              </a:rPr>
              <a:t>21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24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19208" y="40094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schemeClr val="bg1"/>
                </a:solidFill>
              </a:rPr>
              <a:t>24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26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4210" y="1180849"/>
            <a:ext cx="311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ITT ANALYSIS (Primary Endpoint)</a:t>
            </a:r>
          </a:p>
        </p:txBody>
      </p:sp>
      <p:sp>
        <p:nvSpPr>
          <p:cNvPr id="48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802240" y="658100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4997" y="6284688"/>
            <a:ext cx="8815398" cy="553998"/>
          </a:xfrm>
        </p:spPr>
        <p:txBody>
          <a:bodyPr wrap="square"/>
          <a:lstStyle/>
          <a:p>
            <a:r>
              <a:rPr lang="en-US" baseline="30000" dirty="0" smtClean="0">
                <a:solidFill>
                  <a:schemeClr val="tx2"/>
                </a:solidFill>
              </a:rPr>
              <a:t>a </a:t>
            </a:r>
            <a:r>
              <a:rPr lang="en-US" b="1" dirty="0" smtClean="0">
                <a:solidFill>
                  <a:schemeClr val="tx2"/>
                </a:solidFill>
              </a:rPr>
              <a:t>VBT </a:t>
            </a:r>
            <a:r>
              <a:rPr lang="en-US" dirty="0" smtClean="0">
                <a:solidFill>
                  <a:schemeClr val="tx2"/>
                </a:solidFill>
              </a:rPr>
              <a:t>(virologic breakthrough}: confirmed HCV RNA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 1 log</a:t>
            </a:r>
            <a:r>
              <a:rPr lang="en-US" baseline="-25000" dirty="0" smtClean="0">
                <a:solidFill>
                  <a:schemeClr val="tx2"/>
                </a:solidFill>
                <a:sym typeface="Symbol"/>
              </a:rPr>
              <a:t>10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IU/mL above nadir, or  LLOQ if previously &lt; LLOQ TD or TND; </a:t>
            </a:r>
            <a:br>
              <a:rPr lang="en-US" dirty="0" smtClean="0">
                <a:solidFill>
                  <a:schemeClr val="tx2"/>
                </a:solidFill>
                <a:sym typeface="Symbol"/>
              </a:rPr>
            </a:br>
            <a:r>
              <a:rPr lang="en-US" baseline="30000" dirty="0" smtClean="0">
                <a:solidFill>
                  <a:schemeClr val="tx2"/>
                </a:solidFill>
              </a:rPr>
              <a:t>b </a:t>
            </a:r>
            <a:r>
              <a:rPr lang="en-US" b="1" dirty="0" smtClean="0">
                <a:solidFill>
                  <a:schemeClr val="tx2"/>
                </a:solidFill>
              </a:rPr>
              <a:t>Relapse: </a:t>
            </a:r>
            <a:r>
              <a:rPr lang="en-US" dirty="0" smtClean="0">
                <a:solidFill>
                  <a:schemeClr val="tx2"/>
                </a:solidFill>
              </a:rPr>
              <a:t>confirmed HCV RNA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 LLOQ at any posttreatment visit following &lt; LLOQ</a:t>
            </a:r>
            <a:r>
              <a:rPr lang="en-US" baseline="-25000" dirty="0" smtClean="0">
                <a:solidFill>
                  <a:schemeClr val="tx2"/>
                </a:solidFill>
                <a:sym typeface="Symbol"/>
              </a:rPr>
              <a:t>TND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at end of treatment;                                                                        </a:t>
            </a:r>
            <a:r>
              <a:rPr lang="en-US" baseline="30000" dirty="0" smtClean="0">
                <a:solidFill>
                  <a:schemeClr val="tx2"/>
                </a:solidFill>
                <a:sym typeface="Symbol"/>
              </a:rPr>
              <a:t>c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Dilated cardiomyopathy on Day 72, not related to treatment.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84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/>
          <a:lstStyle/>
          <a:p>
            <a:r>
              <a:rPr lang="en-US" dirty="0" smtClean="0"/>
              <a:t>SVR12: All Treated Patients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4997" y="6284688"/>
            <a:ext cx="8815398" cy="553998"/>
          </a:xfrm>
        </p:spPr>
        <p:txBody>
          <a:bodyPr wrap="square"/>
          <a:lstStyle/>
          <a:p>
            <a:r>
              <a:rPr lang="en-US" baseline="30000" dirty="0" smtClean="0">
                <a:solidFill>
                  <a:schemeClr val="tx2"/>
                </a:solidFill>
              </a:rPr>
              <a:t>a </a:t>
            </a:r>
            <a:r>
              <a:rPr lang="en-US" b="1" dirty="0" smtClean="0">
                <a:solidFill>
                  <a:schemeClr val="tx2"/>
                </a:solidFill>
              </a:rPr>
              <a:t>VBT </a:t>
            </a:r>
            <a:r>
              <a:rPr lang="en-US" dirty="0" smtClean="0">
                <a:solidFill>
                  <a:schemeClr val="tx2"/>
                </a:solidFill>
              </a:rPr>
              <a:t>(virologic breakthrough}: confirmed HCV RNA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 1 log</a:t>
            </a:r>
            <a:r>
              <a:rPr lang="en-US" baseline="-25000" dirty="0" smtClean="0">
                <a:solidFill>
                  <a:schemeClr val="tx2"/>
                </a:solidFill>
                <a:sym typeface="Symbol"/>
              </a:rPr>
              <a:t>10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IU/mL above nadir, or  LLOQ if previously &lt; LLOQ TD or TND; </a:t>
            </a:r>
            <a:br>
              <a:rPr lang="en-US" dirty="0" smtClean="0">
                <a:solidFill>
                  <a:schemeClr val="tx2"/>
                </a:solidFill>
                <a:sym typeface="Symbol"/>
              </a:rPr>
            </a:br>
            <a:r>
              <a:rPr lang="en-US" baseline="30000" dirty="0" smtClean="0">
                <a:solidFill>
                  <a:schemeClr val="tx2"/>
                </a:solidFill>
              </a:rPr>
              <a:t>b </a:t>
            </a:r>
            <a:r>
              <a:rPr lang="en-US" b="1" dirty="0" smtClean="0">
                <a:solidFill>
                  <a:schemeClr val="tx2"/>
                </a:solidFill>
              </a:rPr>
              <a:t>Relapse: </a:t>
            </a:r>
            <a:r>
              <a:rPr lang="en-US" dirty="0" smtClean="0">
                <a:solidFill>
                  <a:schemeClr val="tx2"/>
                </a:solidFill>
              </a:rPr>
              <a:t>confirmed HCV RNA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 LLOQ at any posttreatment visit following &lt; LLOQ</a:t>
            </a:r>
            <a:r>
              <a:rPr lang="en-US" baseline="-25000" dirty="0" smtClean="0">
                <a:solidFill>
                  <a:schemeClr val="tx2"/>
                </a:solidFill>
                <a:sym typeface="Symbol"/>
              </a:rPr>
              <a:t>TND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at end of treatment;                                                                        </a:t>
            </a:r>
            <a:r>
              <a:rPr lang="en-US" baseline="30000" dirty="0" smtClean="0">
                <a:solidFill>
                  <a:schemeClr val="tx2"/>
                </a:solidFill>
                <a:sym typeface="Symbol"/>
              </a:rPr>
              <a:t>c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Dilated cardiomyopathy on Day 72, not related to treatment.</a:t>
            </a:r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648667"/>
              </p:ext>
            </p:extLst>
          </p:nvPr>
        </p:nvGraphicFramePr>
        <p:xfrm>
          <a:off x="223923" y="5101835"/>
          <a:ext cx="414337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12"/>
                <a:gridCol w="1076325"/>
                <a:gridCol w="1028700"/>
                <a:gridCol w="11382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noProof="0" dirty="0" err="1" smtClean="0">
                          <a:solidFill>
                            <a:schemeClr val="tx2"/>
                          </a:solidFill>
                        </a:rPr>
                        <a:t>VBT</a:t>
                      </a:r>
                      <a:r>
                        <a:rPr lang="en-US" sz="1600" baseline="30000" noProof="0" dirty="0" err="1" smtClean="0">
                          <a:solidFill>
                            <a:schemeClr val="tx2"/>
                          </a:solidFill>
                        </a:rPr>
                        <a:t>a</a:t>
                      </a:r>
                      <a:endParaRPr lang="en-US" sz="1600" baseline="300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6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6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6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Relapse</a:t>
                      </a:r>
                      <a:r>
                        <a:rPr lang="en-US" sz="1600" b="1" baseline="30000" noProof="0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sz="1600" b="1" baseline="0" noProof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Death</a:t>
                      </a:r>
                      <a:r>
                        <a:rPr lang="en-US" sz="1600" b="1" baseline="30000" noProof="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  <a:endParaRPr lang="en-US" sz="1100" b="0" baseline="300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ALLY-3+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597277"/>
              </p:ext>
            </p:extLst>
          </p:nvPr>
        </p:nvGraphicFramePr>
        <p:xfrm>
          <a:off x="5010151" y="5101835"/>
          <a:ext cx="390524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24"/>
                <a:gridCol w="1095375"/>
                <a:gridCol w="1061685"/>
                <a:gridCol w="9766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noProof="0" dirty="0" smtClean="0">
                          <a:solidFill>
                            <a:schemeClr val="tx2"/>
                          </a:solidFill>
                        </a:rPr>
                        <a:t>VBT</a:t>
                      </a:r>
                      <a:r>
                        <a:rPr lang="en-US" sz="1600" baseline="30000" noProof="0" dirty="0" smtClean="0">
                          <a:solidFill>
                            <a:schemeClr val="tx2"/>
                          </a:solidFill>
                        </a:rPr>
                        <a:t>a</a:t>
                      </a:r>
                      <a:endParaRPr lang="en-US" sz="1600" baseline="300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6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6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6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Relapse</a:t>
                      </a:r>
                      <a:r>
                        <a:rPr lang="en-US" sz="1600" b="1" baseline="30000" noProof="0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sz="1600" b="1" baseline="0" noProof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6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300124" y="1180849"/>
            <a:ext cx="8710526" cy="3855864"/>
            <a:chOff x="300124" y="1311473"/>
            <a:chExt cx="8710526" cy="3855864"/>
          </a:xfrm>
        </p:grpSpPr>
        <p:graphicFrame>
          <p:nvGraphicFramePr>
            <p:cNvPr id="30" name="Chart 2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53398114"/>
                </p:ext>
              </p:extLst>
            </p:nvPr>
          </p:nvGraphicFramePr>
          <p:xfrm>
            <a:off x="592223" y="1514475"/>
            <a:ext cx="3775075" cy="345842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1358985" y="4828783"/>
              <a:ext cx="79220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</a:rPr>
                <a:t>Overall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06418" y="4828781"/>
              <a:ext cx="10011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12 Weeks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352494" y="4827517"/>
              <a:ext cx="10011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</a:rPr>
                <a:t>16 Weeks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-702780" y="3275582"/>
              <a:ext cx="23443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HCV RNA &lt; LLOQ</a:t>
              </a:r>
              <a:r>
                <a:rPr lang="en-US" sz="1600" baseline="-25000" dirty="0" smtClean="0">
                  <a:solidFill>
                    <a:schemeClr val="tx2"/>
                  </a:solidFill>
                </a:rPr>
                <a:t>TD/TND</a:t>
              </a:r>
              <a:r>
                <a:rPr lang="en-US" sz="1600" dirty="0" smtClean="0">
                  <a:solidFill>
                    <a:schemeClr val="tx2"/>
                  </a:solidFill>
                </a:rPr>
                <a:t> (%)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577176" y="164361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90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97669" y="163696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88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646362" y="163091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92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43229" y="4140025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45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50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81454" y="4140025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21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24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19208" y="4140025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24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26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254210" y="1311473"/>
              <a:ext cx="3113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ITT ANALYSIS (Primary Endpoint)</a:t>
              </a:r>
            </a:p>
          </p:txBody>
        </p:sp>
        <p:graphicFrame>
          <p:nvGraphicFramePr>
            <p:cNvPr id="34" name="Chart 3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01395585"/>
                </p:ext>
              </p:extLst>
            </p:nvPr>
          </p:nvGraphicFramePr>
          <p:xfrm>
            <a:off x="5305425" y="1530036"/>
            <a:ext cx="3705225" cy="34855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1" name="TextBox 30"/>
            <p:cNvSpPr txBox="1"/>
            <p:nvPr/>
          </p:nvSpPr>
          <p:spPr>
            <a:xfrm>
              <a:off x="6161819" y="167379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92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72175" y="4814245"/>
              <a:ext cx="79220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</a:rPr>
                <a:t>Overall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868808" y="4812657"/>
              <a:ext cx="10011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12 Weeks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889484" y="4812657"/>
              <a:ext cx="10011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</a:rPr>
                <a:t>16 Weeks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179579" y="167583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91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180648" y="168534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92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107112" y="2329978"/>
              <a:ext cx="555625" cy="2453160"/>
            </a:xfrm>
            <a:prstGeom prst="rect">
              <a:avLst/>
            </a:prstGeom>
            <a:solidFill>
              <a:srgbClr val="1F497D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/>
            <p:cNvCxnSpPr>
              <a:stCxn id="36" idx="0"/>
            </p:cNvCxnSpPr>
            <p:nvPr/>
          </p:nvCxnSpPr>
          <p:spPr>
            <a:xfrm flipH="1">
              <a:off x="6384637" y="2329978"/>
              <a:ext cx="288" cy="261936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354779" y="2587155"/>
              <a:ext cx="44864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6162769" y="4140025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45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49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181598" y="4140025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tx2"/>
                  </a:solidFill>
                </a:rPr>
                <a:t>24</a:t>
              </a:r>
            </a:p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26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110412" y="2406650"/>
              <a:ext cx="557213" cy="2386013"/>
            </a:xfrm>
            <a:prstGeom prst="rect">
              <a:avLst/>
            </a:prstGeom>
            <a:solidFill>
              <a:srgbClr val="AC2100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169656" y="4140025"/>
              <a:ext cx="41870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21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23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7385948" y="2406650"/>
              <a:ext cx="1386" cy="421803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357569" y="2825321"/>
              <a:ext cx="44991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 rot="16200000">
              <a:off x="3986085" y="3256532"/>
              <a:ext cx="23443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HCV RNA &lt; LLOQ</a:t>
              </a:r>
              <a:r>
                <a:rPr lang="en-US" sz="1600" baseline="-25000" dirty="0" smtClean="0">
                  <a:solidFill>
                    <a:schemeClr val="tx2"/>
                  </a:solidFill>
                </a:rPr>
                <a:t>TD/TND</a:t>
              </a:r>
              <a:r>
                <a:rPr lang="en-US" sz="1600" dirty="0" smtClean="0">
                  <a:solidFill>
                    <a:schemeClr val="tx2"/>
                  </a:solidFill>
                </a:rPr>
                <a:t> (%)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895975" y="1320998"/>
              <a:ext cx="29987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OBSERVED ANALYSIS</a:t>
              </a:r>
            </a:p>
          </p:txBody>
        </p:sp>
      </p:grpSp>
      <p:sp>
        <p:nvSpPr>
          <p:cNvPr id="48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802240" y="658100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96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>
            <a:normAutofit/>
          </a:bodyPr>
          <a:lstStyle/>
          <a:p>
            <a:r>
              <a:rPr lang="en-US" dirty="0" smtClean="0"/>
              <a:t>SVR12: Patients with Advanced </a:t>
            </a:r>
            <a:r>
              <a:rPr lang="en-US" dirty="0" err="1" smtClean="0"/>
              <a:t>Fibrosis</a:t>
            </a:r>
            <a:r>
              <a:rPr lang="en-US" b="0" baseline="30000" dirty="0" err="1" smtClean="0"/>
              <a:t>a</a:t>
            </a:r>
            <a:endParaRPr lang="en-US" b="0" dirty="0"/>
          </a:p>
        </p:txBody>
      </p:sp>
      <p:sp>
        <p:nvSpPr>
          <p:cNvPr id="16" name="TextBox 15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ALLY-3+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05568" y="1753470"/>
            <a:ext cx="6004038" cy="4033047"/>
            <a:chOff x="1105568" y="1753470"/>
            <a:chExt cx="6004038" cy="4033047"/>
          </a:xfrm>
        </p:grpSpPr>
        <p:sp>
          <p:nvSpPr>
            <p:cNvPr id="18" name="TextBox 17"/>
            <p:cNvSpPr txBox="1"/>
            <p:nvPr/>
          </p:nvSpPr>
          <p:spPr>
            <a:xfrm>
              <a:off x="2692003" y="17534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100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97810" y="17534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100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09080" y="175347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100</a:t>
              </a:r>
            </a:p>
          </p:txBody>
        </p:sp>
        <p:graphicFrame>
          <p:nvGraphicFramePr>
            <p:cNvPr id="21" name="Chart 2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94136821"/>
                </p:ext>
              </p:extLst>
            </p:nvPr>
          </p:nvGraphicFramePr>
          <p:xfrm>
            <a:off x="1544234" y="1986730"/>
            <a:ext cx="5565372" cy="36099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2" name="TextBox 21"/>
            <p:cNvSpPr txBox="1"/>
            <p:nvPr/>
          </p:nvSpPr>
          <p:spPr>
            <a:xfrm>
              <a:off x="2528642" y="5417185"/>
              <a:ext cx="846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Overall</a:t>
              </a:r>
              <a:endParaRPr lang="en-US" dirty="0">
                <a:solidFill>
                  <a:srgbClr val="000000"/>
                </a:solidFill>
                <a:latin typeface="Calibri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23633" y="5417185"/>
              <a:ext cx="10910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12 Weeks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24603" y="5417185"/>
              <a:ext cx="10910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16 Weeks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23445" y="4629651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u="sng" dirty="0" smtClean="0">
                  <a:solidFill>
                    <a:prstClr val="white"/>
                  </a:solidFill>
                  <a:latin typeface="Calibri"/>
                  <a:cs typeface="+mn-cs"/>
                </a:rPr>
                <a:t>14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white"/>
                  </a:solidFill>
                  <a:latin typeface="Calibri"/>
                  <a:cs typeface="+mn-cs"/>
                </a:rPr>
                <a:t>14</a:t>
              </a:r>
              <a:endParaRPr lang="en-US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72636" y="4658851"/>
              <a:ext cx="5450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u="sng" dirty="0" smtClean="0">
                  <a:solidFill>
                    <a:prstClr val="white"/>
                  </a:solidFill>
                  <a:latin typeface="Calibri"/>
                  <a:cs typeface="+mn-cs"/>
                </a:rPr>
                <a:t>6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white"/>
                  </a:solidFill>
                  <a:latin typeface="Calibri"/>
                  <a:cs typeface="+mn-cs"/>
                </a:rPr>
                <a:t>6</a:t>
              </a:r>
              <a:endParaRPr lang="en-US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27714" y="4652513"/>
              <a:ext cx="30168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u="sng" dirty="0" smtClean="0">
                  <a:solidFill>
                    <a:prstClr val="white"/>
                  </a:solidFill>
                  <a:latin typeface="Calibri"/>
                  <a:cs typeface="+mn-cs"/>
                </a:rPr>
                <a:t>8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white"/>
                  </a:solidFill>
                  <a:latin typeface="Calibri"/>
                  <a:cs typeface="+mn-cs"/>
                </a:rPr>
                <a:t>8</a:t>
              </a:r>
              <a:endParaRPr lang="en-US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-17592" y="3580827"/>
              <a:ext cx="26156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HCV RNA &lt; LLOQ</a:t>
              </a:r>
              <a:r>
                <a:rPr lang="en-US" baseline="-25000" dirty="0" smtClean="0">
                  <a:solidFill>
                    <a:srgbClr val="000000"/>
                  </a:solidFill>
                  <a:latin typeface="Calibri"/>
                  <a:cs typeface="+mn-cs"/>
                </a:rPr>
                <a:t>TD/TND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+mn-cs"/>
                </a:rPr>
                <a:t> (%)</a:t>
              </a:r>
            </a:p>
          </p:txBody>
        </p:sp>
      </p:grpSp>
      <p:sp>
        <p:nvSpPr>
          <p:cNvPr id="2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802240" y="658100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1" name="Text Placeholder 1"/>
          <p:cNvSpPr txBox="1">
            <a:spLocks/>
          </p:cNvSpPr>
          <p:nvPr/>
        </p:nvSpPr>
        <p:spPr>
          <a:xfrm>
            <a:off x="39718" y="6609101"/>
            <a:ext cx="7738400" cy="215444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rgbClr val="003399"/>
              </a:buClr>
              <a:buFont typeface="Arial" pitchFamily="34" charset="0"/>
              <a:buNone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0"/>
              </a:spcBef>
              <a:buNone/>
            </a:pPr>
            <a:r>
              <a:rPr lang="en-US" sz="1400" baseline="30000" dirty="0" smtClean="0">
                <a:solidFill>
                  <a:schemeClr val="tx2"/>
                </a:solidFill>
              </a:rPr>
              <a:t>a </a:t>
            </a:r>
            <a:r>
              <a:rPr lang="en-US" sz="1400" dirty="0" smtClean="0">
                <a:solidFill>
                  <a:schemeClr val="tx2"/>
                </a:solidFill>
              </a:rPr>
              <a:t>Diagnosed by FibroScan </a:t>
            </a:r>
            <a:r>
              <a:rPr lang="en-US" sz="1400" dirty="0" smtClean="0">
                <a:solidFill>
                  <a:schemeClr val="tx2"/>
                </a:solidFill>
                <a:sym typeface="Symbol"/>
              </a:rPr>
              <a:t> 9.6 to &lt; 12.5 kPa (n = 9), FibroScan </a:t>
            </a:r>
            <a:r>
              <a:rPr lang="en-US" sz="1400" dirty="0">
                <a:solidFill>
                  <a:schemeClr val="tx2"/>
                </a:solidFill>
                <a:cs typeface="Arial" panose="020B0604020202020204" pitchFamily="34" charset="0"/>
              </a:rPr>
              <a:t>≥ 12.5 – </a:t>
            </a:r>
            <a:r>
              <a:rPr lang="en-US" sz="1400" dirty="0" smtClean="0">
                <a:solidFill>
                  <a:schemeClr val="tx2"/>
                </a:solidFill>
                <a:cs typeface="Arial" panose="020B0604020202020204" pitchFamily="34" charset="0"/>
              </a:rPr>
              <a:t>14.6 kPa (n = 4), liver biopsy, (n = 1)</a:t>
            </a:r>
            <a:r>
              <a:rPr lang="en-US" sz="1400" dirty="0" smtClean="0">
                <a:solidFill>
                  <a:schemeClr val="tx2"/>
                </a:solidFill>
              </a:rPr>
              <a:t>.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6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8863"/>
          </a:xfrm>
        </p:spPr>
        <p:txBody>
          <a:bodyPr/>
          <a:lstStyle/>
          <a:p>
            <a:r>
              <a:rPr lang="en-US" dirty="0" smtClean="0"/>
              <a:t>SVR12: Patients with Cirrhosis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466314" y="0"/>
            <a:ext cx="677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ALLY-3+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16734" y="1200302"/>
            <a:ext cx="311308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  <a:cs typeface="+mn-cs"/>
              </a:rPr>
              <a:t>ITT ANALYSIS</a:t>
            </a:r>
          </a:p>
        </p:txBody>
      </p:sp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73207"/>
              </p:ext>
            </p:extLst>
          </p:nvPr>
        </p:nvGraphicFramePr>
        <p:xfrm>
          <a:off x="204537" y="5295327"/>
          <a:ext cx="3981701" cy="739203"/>
        </p:xfrm>
        <a:graphic>
          <a:graphicData uri="http://schemas.openxmlformats.org/drawingml/2006/table">
            <a:tbl>
              <a:tblPr firstRow="1" bandRow="1"/>
              <a:tblGrid>
                <a:gridCol w="864990"/>
                <a:gridCol w="1034327"/>
                <a:gridCol w="988560"/>
                <a:gridCol w="1093824"/>
              </a:tblGrid>
              <a:tr h="246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noProof="0" dirty="0" smtClean="0">
                          <a:solidFill>
                            <a:schemeClr val="tx2"/>
                          </a:solidFill>
                        </a:rPr>
                        <a:t>VBT</a:t>
                      </a:r>
                      <a:r>
                        <a:rPr lang="en-US" sz="1400" baseline="30000" noProof="0" dirty="0" smtClean="0">
                          <a:solidFill>
                            <a:schemeClr val="tx2"/>
                          </a:solidFill>
                        </a:rPr>
                        <a:t>a</a:t>
                      </a:r>
                      <a:endParaRPr lang="en-US" sz="1400" baseline="300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4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6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Relapse</a:t>
                      </a:r>
                      <a:r>
                        <a:rPr lang="en-US" sz="1400" b="1" baseline="30000" noProof="0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sz="1400" b="1" baseline="0" noProof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6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Death</a:t>
                      </a:r>
                      <a:r>
                        <a:rPr lang="en-US" sz="1400" b="1" baseline="30000" noProof="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  <a:endParaRPr lang="en-US" sz="1050" b="0" baseline="300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400" b="1" noProof="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02" name="Group 101"/>
          <p:cNvGrpSpPr/>
          <p:nvPr/>
        </p:nvGrpSpPr>
        <p:grpSpPr>
          <a:xfrm>
            <a:off x="153971" y="1475688"/>
            <a:ext cx="3994939" cy="3827353"/>
            <a:chOff x="199236" y="2060952"/>
            <a:chExt cx="3994939" cy="3827353"/>
          </a:xfrm>
        </p:grpSpPr>
        <p:graphicFrame>
          <p:nvGraphicFramePr>
            <p:cNvPr id="103" name="Chart 10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21183850"/>
                </p:ext>
              </p:extLst>
            </p:nvPr>
          </p:nvGraphicFramePr>
          <p:xfrm>
            <a:off x="436986" y="2227142"/>
            <a:ext cx="3757189" cy="35127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4" name="TextBox 103"/>
            <p:cNvSpPr txBox="1"/>
            <p:nvPr/>
          </p:nvSpPr>
          <p:spPr>
            <a:xfrm>
              <a:off x="2424842" y="4888722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15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18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456937" y="4870616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16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18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394244" y="206095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86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435392" y="206095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83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467487" y="206095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2"/>
                  </a:solidFill>
                </a:rPr>
                <a:t>89</a:t>
              </a:r>
              <a:endParaRPr lang="en-US" dirty="0" smtClean="0">
                <a:solidFill>
                  <a:schemeClr val="tx2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186016" y="5549751"/>
              <a:ext cx="7731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Overall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147251" y="5549749"/>
              <a:ext cx="9911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12 Weeks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177775" y="5549428"/>
              <a:ext cx="9911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16 Weeks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-803668" y="3817824"/>
              <a:ext cx="23443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HCV RNA &lt; LLOQ</a:t>
              </a:r>
              <a:r>
                <a:rPr lang="en-US" sz="1600" baseline="-25000" dirty="0" smtClean="0">
                  <a:solidFill>
                    <a:schemeClr val="tx2"/>
                  </a:solidFill>
                </a:rPr>
                <a:t>TD/TND</a:t>
              </a:r>
              <a:r>
                <a:rPr lang="en-US" sz="1600" dirty="0" smtClean="0">
                  <a:solidFill>
                    <a:schemeClr val="tx2"/>
                  </a:solidFill>
                </a:rPr>
                <a:t> (%)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374639" y="4905157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 smtClean="0">
                  <a:solidFill>
                    <a:schemeClr val="bg1"/>
                  </a:solidFill>
                </a:rPr>
                <a:t>31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36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802240" y="658100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1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8059" y="6275358"/>
            <a:ext cx="8764605" cy="553998"/>
          </a:xfrm>
        </p:spPr>
        <p:txBody>
          <a:bodyPr wrap="square"/>
          <a:lstStyle/>
          <a:p>
            <a:r>
              <a:rPr lang="en-US" baseline="30000" dirty="0" smtClean="0">
                <a:solidFill>
                  <a:schemeClr val="tx2"/>
                </a:solidFill>
              </a:rPr>
              <a:t>a </a:t>
            </a:r>
            <a:r>
              <a:rPr lang="en-US" b="1" dirty="0" smtClean="0">
                <a:solidFill>
                  <a:schemeClr val="tx2"/>
                </a:solidFill>
              </a:rPr>
              <a:t>VBT </a:t>
            </a:r>
            <a:r>
              <a:rPr lang="en-US" dirty="0" smtClean="0">
                <a:solidFill>
                  <a:schemeClr val="tx2"/>
                </a:solidFill>
              </a:rPr>
              <a:t>(virologic breakthrough)</a:t>
            </a:r>
            <a:r>
              <a:rPr lang="en-US" b="1" dirty="0" smtClean="0">
                <a:solidFill>
                  <a:schemeClr val="tx2"/>
                </a:solidFill>
              </a:rPr>
              <a:t>: </a:t>
            </a:r>
            <a:r>
              <a:rPr lang="en-US" dirty="0" smtClean="0">
                <a:solidFill>
                  <a:schemeClr val="tx2"/>
                </a:solidFill>
              </a:rPr>
              <a:t>confirmed HCV RNA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 1 log</a:t>
            </a:r>
            <a:r>
              <a:rPr lang="en-US" baseline="-25000" dirty="0" smtClean="0">
                <a:solidFill>
                  <a:schemeClr val="tx2"/>
                </a:solidFill>
                <a:sym typeface="Symbol"/>
              </a:rPr>
              <a:t>10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IU/mL above nadir, or  LLOQ if previously &lt; LLOQ TD or TND;                                            </a:t>
            </a:r>
            <a:r>
              <a:rPr lang="en-US" baseline="30000" dirty="0" smtClean="0">
                <a:solidFill>
                  <a:schemeClr val="tx2"/>
                </a:solidFill>
              </a:rPr>
              <a:t>b </a:t>
            </a:r>
            <a:r>
              <a:rPr lang="en-US" b="1" dirty="0" smtClean="0">
                <a:solidFill>
                  <a:schemeClr val="tx2"/>
                </a:solidFill>
              </a:rPr>
              <a:t>Relapse: </a:t>
            </a:r>
            <a:r>
              <a:rPr lang="en-US" dirty="0" smtClean="0">
                <a:solidFill>
                  <a:schemeClr val="tx2"/>
                </a:solidFill>
              </a:rPr>
              <a:t>confirmed HCV RNA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 LLOQ at any posttreatment visit following &lt; LLOQ</a:t>
            </a:r>
            <a:r>
              <a:rPr lang="en-US" baseline="-25000" dirty="0" smtClean="0">
                <a:solidFill>
                  <a:schemeClr val="tx2"/>
                </a:solidFill>
                <a:sym typeface="Symbol"/>
              </a:rPr>
              <a:t>TND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at end of treatment; </a:t>
            </a:r>
          </a:p>
          <a:p>
            <a:r>
              <a:rPr lang="en-US" baseline="30000" dirty="0" smtClean="0">
                <a:solidFill>
                  <a:schemeClr val="tx2"/>
                </a:solidFill>
                <a:sym typeface="Symbol"/>
              </a:rPr>
              <a:t>c</a:t>
            </a:r>
            <a:r>
              <a:rPr lang="en-US" cap="small" baseline="300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Dilated cardiomyopathy on Day 72, not related to treatment; cirrhosis status diagnosed by liver biopsy (F4) n = 9; FibroScan ≥ 14.6, n = 27.</a:t>
            </a:r>
            <a:endParaRPr lang="en-US" dirty="0">
              <a:solidFill>
                <a:schemeClr val="tx2"/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34695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ASL 2012">
  <a:themeElements>
    <a:clrScheme name="BMS_AASLD">
      <a:dk1>
        <a:srgbClr val="003399"/>
      </a:dk1>
      <a:lt1>
        <a:sysClr val="window" lastClr="FFFFFF"/>
      </a:lt1>
      <a:dk2>
        <a:srgbClr val="000000"/>
      </a:dk2>
      <a:lt2>
        <a:srgbClr val="EEECE1"/>
      </a:lt2>
      <a:accent1>
        <a:srgbClr val="003399"/>
      </a:accent1>
      <a:accent2>
        <a:srgbClr val="4F81BD"/>
      </a:accent2>
      <a:accent3>
        <a:srgbClr val="9BBB59"/>
      </a:accent3>
      <a:accent4>
        <a:srgbClr val="C0504D"/>
      </a:accent4>
      <a:accent5>
        <a:srgbClr val="8064A2"/>
      </a:accent5>
      <a:accent6>
        <a:srgbClr val="FFC000"/>
      </a:accent6>
      <a:hlink>
        <a:srgbClr val="4BACC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400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MS_AASLD">
    <a:dk1>
      <a:srgbClr val="003399"/>
    </a:dk1>
    <a:lt1>
      <a:sysClr val="window" lastClr="FFFFFF"/>
    </a:lt1>
    <a:dk2>
      <a:srgbClr val="000000"/>
    </a:dk2>
    <a:lt2>
      <a:srgbClr val="EEECE1"/>
    </a:lt2>
    <a:accent1>
      <a:srgbClr val="003399"/>
    </a:accent1>
    <a:accent2>
      <a:srgbClr val="4F81BD"/>
    </a:accent2>
    <a:accent3>
      <a:srgbClr val="9BBB59"/>
    </a:accent3>
    <a:accent4>
      <a:srgbClr val="C0504D"/>
    </a:accent4>
    <a:accent5>
      <a:srgbClr val="8064A2"/>
    </a:accent5>
    <a:accent6>
      <a:srgbClr val="FFC000"/>
    </a:accent6>
    <a:hlink>
      <a:srgbClr val="4BACC6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BMS_AASLD">
    <a:dk1>
      <a:srgbClr val="003399"/>
    </a:dk1>
    <a:lt1>
      <a:sysClr val="window" lastClr="FFFFFF"/>
    </a:lt1>
    <a:dk2>
      <a:srgbClr val="000000"/>
    </a:dk2>
    <a:lt2>
      <a:srgbClr val="EEECE1"/>
    </a:lt2>
    <a:accent1>
      <a:srgbClr val="003399"/>
    </a:accent1>
    <a:accent2>
      <a:srgbClr val="4F81BD"/>
    </a:accent2>
    <a:accent3>
      <a:srgbClr val="9BBB59"/>
    </a:accent3>
    <a:accent4>
      <a:srgbClr val="C0504D"/>
    </a:accent4>
    <a:accent5>
      <a:srgbClr val="8064A2"/>
    </a:accent5>
    <a:accent6>
      <a:srgbClr val="FFC000"/>
    </a:accent6>
    <a:hlink>
      <a:srgbClr val="4BACC6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BMS_AASLD">
    <a:dk1>
      <a:srgbClr val="003399"/>
    </a:dk1>
    <a:lt1>
      <a:sysClr val="window" lastClr="FFFFFF"/>
    </a:lt1>
    <a:dk2>
      <a:srgbClr val="000000"/>
    </a:dk2>
    <a:lt2>
      <a:srgbClr val="EEECE1"/>
    </a:lt2>
    <a:accent1>
      <a:srgbClr val="003399"/>
    </a:accent1>
    <a:accent2>
      <a:srgbClr val="4F81BD"/>
    </a:accent2>
    <a:accent3>
      <a:srgbClr val="9BBB59"/>
    </a:accent3>
    <a:accent4>
      <a:srgbClr val="C0504D"/>
    </a:accent4>
    <a:accent5>
      <a:srgbClr val="8064A2"/>
    </a:accent5>
    <a:accent6>
      <a:srgbClr val="FFC000"/>
    </a:accent6>
    <a:hlink>
      <a:srgbClr val="4BACC6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2010</Words>
  <Application>Microsoft Office PowerPoint</Application>
  <PresentationFormat>Bildschirmpräsentation (4:3)</PresentationFormat>
  <Paragraphs>578</Paragraphs>
  <Slides>17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EASL 2012</vt:lpstr>
      <vt:lpstr>All-Oral Treatment With Daclatasvir Plus Sofosbuvir Plus Ribavirin for 12 or 16 Weeks in  HCV Genotype 3-Infected Patients With Advanced Fibrosis or Cirrhosis: The ALLY-3+ Phase 3 Study</vt:lpstr>
      <vt:lpstr>Background </vt:lpstr>
      <vt:lpstr>ALLY-3+ Study Design</vt:lpstr>
      <vt:lpstr>Inclusion / Exclusion Criteria</vt:lpstr>
      <vt:lpstr>Baseline Demographics and Disease Characteristics</vt:lpstr>
      <vt:lpstr>SVR12: All Treated Patients</vt:lpstr>
      <vt:lpstr>SVR12: All Treated Patients</vt:lpstr>
      <vt:lpstr>SVR12: Patients with Advanced Fibrosisa</vt:lpstr>
      <vt:lpstr>SVR12: Patients with Cirrhosis</vt:lpstr>
      <vt:lpstr>SVR12: Patients with Cirrhosis</vt:lpstr>
      <vt:lpstr>SVR12 (ITT) by Prior Treatment</vt:lpstr>
      <vt:lpstr>Baseline Characteristics of Patients  Experiencing Relapse</vt:lpstr>
      <vt:lpstr>Resistance-associated Variants (RAVs) at Baseline and Failure</vt:lpstr>
      <vt:lpstr>On-Treatment Safety Summary</vt:lpstr>
      <vt:lpstr>Common AEs on Treatment ( 10% Overall)</vt:lpstr>
      <vt:lpstr>Summary &amp; Conclusions</vt:lpstr>
      <vt:lpstr>Acknowledgments </vt:lpstr>
    </vt:vector>
  </TitlesOfParts>
  <Company>Nucleus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Emmerson (AS)</dc:creator>
  <cp:lastModifiedBy>Laschinsky, Nina</cp:lastModifiedBy>
  <cp:revision>425</cp:revision>
  <cp:lastPrinted>2015-11-12T08:24:01Z</cp:lastPrinted>
  <dcterms:created xsi:type="dcterms:W3CDTF">2011-06-02T09:24:49Z</dcterms:created>
  <dcterms:modified xsi:type="dcterms:W3CDTF">2015-11-17T14:48:06Z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