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3.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 id="2147483680" r:id="rId5"/>
    <p:sldMasterId id="2147483754" r:id="rId6"/>
    <p:sldMasterId id="2147483769" r:id="rId7"/>
  </p:sldMasterIdLst>
  <p:notesMasterIdLst>
    <p:notesMasterId r:id="rId28"/>
  </p:notesMasterIdLst>
  <p:handoutMasterIdLst>
    <p:handoutMasterId r:id="rId29"/>
  </p:handoutMasterIdLst>
  <p:sldIdLst>
    <p:sldId id="470" r:id="rId8"/>
    <p:sldId id="335" r:id="rId9"/>
    <p:sldId id="499" r:id="rId10"/>
    <p:sldId id="509" r:id="rId11"/>
    <p:sldId id="510" r:id="rId12"/>
    <p:sldId id="406" r:id="rId13"/>
    <p:sldId id="404" r:id="rId14"/>
    <p:sldId id="465" r:id="rId15"/>
    <p:sldId id="486" r:id="rId16"/>
    <p:sldId id="492" r:id="rId17"/>
    <p:sldId id="502" r:id="rId18"/>
    <p:sldId id="481" r:id="rId19"/>
    <p:sldId id="503" r:id="rId20"/>
    <p:sldId id="511" r:id="rId21"/>
    <p:sldId id="474" r:id="rId22"/>
    <p:sldId id="508" r:id="rId23"/>
    <p:sldId id="476" r:id="rId24"/>
    <p:sldId id="505" r:id="rId25"/>
    <p:sldId id="430" r:id="rId26"/>
    <p:sldId id="398" r:id="rId27"/>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pitchFamily="34" charset="0"/>
        <a:ea typeface="+mn-ea"/>
        <a:cs typeface="Arial" charset="0"/>
      </a:defRPr>
    </a:lvl1pPr>
    <a:lvl2pPr marL="457200" algn="l" defTabSz="457200" rtl="0" fontAlgn="base">
      <a:spcBef>
        <a:spcPct val="0"/>
      </a:spcBef>
      <a:spcAft>
        <a:spcPct val="0"/>
      </a:spcAft>
      <a:defRPr kern="1200">
        <a:solidFill>
          <a:schemeClr val="tx1"/>
        </a:solidFill>
        <a:latin typeface="Calibri" pitchFamily="34" charset="0"/>
        <a:ea typeface="+mn-ea"/>
        <a:cs typeface="Arial" charset="0"/>
      </a:defRPr>
    </a:lvl2pPr>
    <a:lvl3pPr marL="914400" algn="l" defTabSz="457200" rtl="0" fontAlgn="base">
      <a:spcBef>
        <a:spcPct val="0"/>
      </a:spcBef>
      <a:spcAft>
        <a:spcPct val="0"/>
      </a:spcAft>
      <a:defRPr kern="1200">
        <a:solidFill>
          <a:schemeClr val="tx1"/>
        </a:solidFill>
        <a:latin typeface="Calibri" pitchFamily="34" charset="0"/>
        <a:ea typeface="+mn-ea"/>
        <a:cs typeface="Arial" charset="0"/>
      </a:defRPr>
    </a:lvl3pPr>
    <a:lvl4pPr marL="1371600" algn="l" defTabSz="457200" rtl="0" fontAlgn="base">
      <a:spcBef>
        <a:spcPct val="0"/>
      </a:spcBef>
      <a:spcAft>
        <a:spcPct val="0"/>
      </a:spcAft>
      <a:defRPr kern="1200">
        <a:solidFill>
          <a:schemeClr val="tx1"/>
        </a:solidFill>
        <a:latin typeface="Calibri" pitchFamily="34" charset="0"/>
        <a:ea typeface="+mn-ea"/>
        <a:cs typeface="Arial" charset="0"/>
      </a:defRPr>
    </a:lvl4pPr>
    <a:lvl5pPr marL="1828800" algn="l" defTabSz="457200"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groschkr" initials="krg" lastIdx="25" clrIdx="0"/>
  <p:cmAuthor id="7" name="Asatryan, Armen" initials="AA" lastIdx="35" clrIdx="7"/>
  <p:cmAuthor id="1" name="michael.theisen" initials="MJT" lastIdx="31" clrIdx="1"/>
  <p:cmAuthor id="8" name="Mensa, Federico J" initials="MFJ" lastIdx="7" clrIdx="8"/>
  <p:cmAuthor id="2" name="Rachel Schulz" initials="CE_RS" lastIdx="14" clrIdx="2"/>
  <p:cmAuthor id="9" name="Ng, Teresa" initials="NT" lastIdx="3" clrIdx="9"/>
  <p:cmAuthor id="3" name="Jillian Gee" initials="JG" lastIdx="51" clrIdx="3"/>
  <p:cmAuthor id="4" name="McGovern, Barbara H" initials="MBH" lastIdx="8" clrIdx="4"/>
  <p:cmAuthor id="5" name="Dylla, Douglas E" initials="DED" lastIdx="6" clrIdx="5"/>
  <p:cmAuthor id="6" name="Ford, Sharanya M" initials="FSM" lastIdx="6" clrIdx="6"/>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BBBAE"/>
    <a:srgbClr val="0082BA"/>
    <a:srgbClr val="071D49"/>
    <a:srgbClr val="070605"/>
    <a:srgbClr val="702082"/>
    <a:srgbClr val="84BD00"/>
    <a:srgbClr val="00B050"/>
    <a:srgbClr val="A7BCD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1" autoAdjust="0"/>
    <p:restoredTop sz="50977" autoAdjust="0"/>
  </p:normalViewPr>
  <p:slideViewPr>
    <p:cSldViewPr snapToGrid="0" showGuides="1">
      <p:cViewPr varScale="1">
        <p:scale>
          <a:sx n="119" d="100"/>
          <a:sy n="119" d="100"/>
        </p:scale>
        <p:origin x="-1818" y="-90"/>
      </p:cViewPr>
      <p:guideLst>
        <p:guide orient="horz" pos="868"/>
        <p:guide orient="horz" pos="4068"/>
        <p:guide orient="horz" pos="1183"/>
        <p:guide orient="horz" pos="4269"/>
        <p:guide orient="horz" pos="2153"/>
        <p:guide orient="horz" pos="875"/>
        <p:guide orient="horz" pos="1645"/>
        <p:guide orient="horz" pos="776"/>
        <p:guide pos="257"/>
        <p:guide pos="5503"/>
        <p:guide pos="783"/>
        <p:guide pos="520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4589"/>
    </p:cViewPr>
  </p:sorterViewPr>
  <p:notesViewPr>
    <p:cSldViewPr snapToGrid="0" showGuides="1">
      <p:cViewPr varScale="1">
        <p:scale>
          <a:sx n="115" d="100"/>
          <a:sy n="115" d="100"/>
        </p:scale>
        <p:origin x="-1608" y="-114"/>
      </p:cViewPr>
      <p:guideLst>
        <p:guide orient="horz" pos="2928"/>
        <p:guide pos="2208"/>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de-DE"/>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view3D>
      <c:rotX val="15"/>
      <c:rotY val="20"/>
      <c:rAngAx val="0"/>
      <c:perspective val="30"/>
    </c:view3D>
    <c:floor>
      <c:thickness val="0"/>
    </c:floor>
    <c:sideWall>
      <c:thickness val="0"/>
    </c:sideWall>
    <c:backWall>
      <c:thickness val="0"/>
    </c:backWall>
    <c:plotArea>
      <c:layout/>
      <c:bar3DChart>
        <c:barDir val="col"/>
        <c:grouping val="standard"/>
        <c:varyColors val="0"/>
        <c:ser>
          <c:idx val="0"/>
          <c:order val="0"/>
          <c:tx>
            <c:strRef>
              <c:f>Sheet1!$B$1</c:f>
              <c:strCache>
                <c:ptCount val="1"/>
                <c:pt idx="0">
                  <c:v>Series 1</c:v>
                </c:pt>
              </c:strCache>
            </c:strRef>
          </c:tx>
          <c:invertIfNegative val="0"/>
          <c:cat>
            <c:strRef>
              <c:f>Sheet1!$A$2:$A$4</c:f>
              <c:strCache>
                <c:ptCount val="3"/>
                <c:pt idx="0">
                  <c:v>NS3 only</c:v>
                </c:pt>
                <c:pt idx="1">
                  <c:v>NS5A only</c:v>
                </c:pt>
                <c:pt idx="2">
                  <c:v>NS3 and NS5A</c:v>
                </c:pt>
              </c:strCache>
            </c:strRef>
          </c:cat>
          <c:val>
            <c:numRef>
              <c:f>Sheet1!$B$2:$B$4</c:f>
              <c:numCache>
                <c:formatCode>General</c:formatCode>
                <c:ptCount val="3"/>
                <c:pt idx="0">
                  <c:v>47</c:v>
                </c:pt>
                <c:pt idx="1">
                  <c:v>8</c:v>
                </c:pt>
                <c:pt idx="2">
                  <c:v>4</c:v>
                </c:pt>
              </c:numCache>
            </c:numRef>
          </c:val>
        </c:ser>
        <c:dLbls>
          <c:showLegendKey val="0"/>
          <c:showVal val="0"/>
          <c:showCatName val="0"/>
          <c:showSerName val="0"/>
          <c:showPercent val="0"/>
          <c:showBubbleSize val="0"/>
        </c:dLbls>
        <c:gapWidth val="150"/>
        <c:shape val="box"/>
        <c:axId val="42689664"/>
        <c:axId val="42691200"/>
        <c:axId val="41476096"/>
      </c:bar3DChart>
      <c:catAx>
        <c:axId val="42689664"/>
        <c:scaling>
          <c:orientation val="minMax"/>
        </c:scaling>
        <c:delete val="0"/>
        <c:axPos val="b"/>
        <c:majorTickMark val="out"/>
        <c:minorTickMark val="none"/>
        <c:tickLblPos val="nextTo"/>
        <c:crossAx val="42691200"/>
        <c:crosses val="autoZero"/>
        <c:auto val="1"/>
        <c:lblAlgn val="ctr"/>
        <c:lblOffset val="100"/>
        <c:noMultiLvlLbl val="0"/>
      </c:catAx>
      <c:valAx>
        <c:axId val="42691200"/>
        <c:scaling>
          <c:orientation val="minMax"/>
          <c:max val="100"/>
        </c:scaling>
        <c:delete val="0"/>
        <c:axPos val="l"/>
        <c:majorGridlines/>
        <c:title>
          <c:tx>
            <c:rich>
              <a:bodyPr rot="-5400000" vert="horz"/>
              <a:lstStyle/>
              <a:p>
                <a:pPr>
                  <a:defRPr/>
                </a:pPr>
                <a:r>
                  <a:rPr lang="en-US" dirty="0"/>
                  <a:t>Patients (%)</a:t>
                </a:r>
              </a:p>
            </c:rich>
          </c:tx>
          <c:layout/>
          <c:overlay val="0"/>
        </c:title>
        <c:numFmt formatCode="General" sourceLinked="1"/>
        <c:majorTickMark val="out"/>
        <c:minorTickMark val="none"/>
        <c:tickLblPos val="nextTo"/>
        <c:crossAx val="42689664"/>
        <c:crosses val="autoZero"/>
        <c:crossBetween val="between"/>
        <c:majorUnit val="20"/>
      </c:valAx>
      <c:serAx>
        <c:axId val="41476096"/>
        <c:scaling>
          <c:orientation val="minMax"/>
        </c:scaling>
        <c:delete val="1"/>
        <c:axPos val="b"/>
        <c:majorTickMark val="out"/>
        <c:minorTickMark val="none"/>
        <c:tickLblPos val="nextTo"/>
        <c:crossAx val="42691200"/>
        <c:crosses val="autoZero"/>
      </c:ser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de-DE"/>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NULL"/></Relationships>
</file>

<file path=ppt/drawings/_rels/vmlDrawing5.vml.rels><?xml version="1.0" encoding="UTF-8" standalone="yes"?>
<Relationships xmlns="http://schemas.openxmlformats.org/package/2006/relationships"><Relationship Id="rId1" Type="http://schemas.openxmlformats.org/officeDocument/2006/relationships/image" Target="NUL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1" cy="464820"/>
          </a:xfrm>
          <a:prstGeom prst="rect">
            <a:avLst/>
          </a:prstGeom>
        </p:spPr>
        <p:txBody>
          <a:bodyPr vert="horz" lIns="93172" tIns="46586" rIns="93172" bIns="46586" rtlCol="0"/>
          <a:lstStyle>
            <a:lvl1pPr algn="l">
              <a:defRPr sz="1200"/>
            </a:lvl1pPr>
          </a:lstStyle>
          <a:p>
            <a:endParaRPr lang="en-US" dirty="0"/>
          </a:p>
        </p:txBody>
      </p:sp>
      <p:sp>
        <p:nvSpPr>
          <p:cNvPr id="3" name="Date Placeholder 2"/>
          <p:cNvSpPr>
            <a:spLocks noGrp="1"/>
          </p:cNvSpPr>
          <p:nvPr>
            <p:ph type="dt" sz="quarter" idx="1"/>
          </p:nvPr>
        </p:nvSpPr>
        <p:spPr>
          <a:xfrm>
            <a:off x="3970937" y="1"/>
            <a:ext cx="3037841" cy="464820"/>
          </a:xfrm>
          <a:prstGeom prst="rect">
            <a:avLst/>
          </a:prstGeom>
        </p:spPr>
        <p:txBody>
          <a:bodyPr vert="horz" lIns="93172" tIns="46586" rIns="93172" bIns="46586" rtlCol="0"/>
          <a:lstStyle>
            <a:lvl1pPr algn="r">
              <a:defRPr sz="1200"/>
            </a:lvl1pPr>
          </a:lstStyle>
          <a:p>
            <a:fld id="{DA9E5E36-2E24-49DE-B6A1-B3E9EAF05D95}" type="datetimeFigureOut">
              <a:rPr lang="en-US" smtClean="0"/>
              <a:pPr/>
              <a:t>11/20/2015</a:t>
            </a:fld>
            <a:endParaRPr lang="en-US" dirty="0"/>
          </a:p>
        </p:txBody>
      </p:sp>
      <p:sp>
        <p:nvSpPr>
          <p:cNvPr id="4" name="Footer Placeholder 3"/>
          <p:cNvSpPr>
            <a:spLocks noGrp="1"/>
          </p:cNvSpPr>
          <p:nvPr>
            <p:ph type="ftr" sz="quarter" idx="2"/>
          </p:nvPr>
        </p:nvSpPr>
        <p:spPr>
          <a:xfrm>
            <a:off x="0" y="8829967"/>
            <a:ext cx="3037841" cy="464820"/>
          </a:xfrm>
          <a:prstGeom prst="rect">
            <a:avLst/>
          </a:prstGeom>
        </p:spPr>
        <p:txBody>
          <a:bodyPr vert="horz" lIns="93172" tIns="46586" rIns="93172" bIns="4658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7" y="8829967"/>
            <a:ext cx="3037841" cy="464820"/>
          </a:xfrm>
          <a:prstGeom prst="rect">
            <a:avLst/>
          </a:prstGeom>
        </p:spPr>
        <p:txBody>
          <a:bodyPr vert="horz" lIns="93172" tIns="46586" rIns="93172" bIns="46586" rtlCol="0" anchor="b"/>
          <a:lstStyle>
            <a:lvl1pPr algn="r">
              <a:defRPr sz="1200"/>
            </a:lvl1pPr>
          </a:lstStyle>
          <a:p>
            <a:fld id="{4965B99B-21C4-4D45-ADFA-CA8F18B52781}" type="slidenum">
              <a:rPr lang="en-US" smtClean="0"/>
              <a:pPr/>
              <a:t>‹Nr.›</a:t>
            </a:fld>
            <a:endParaRPr lang="en-US" dirty="0"/>
          </a:p>
        </p:txBody>
      </p:sp>
    </p:spTree>
    <p:extLst>
      <p:ext uri="{BB962C8B-B14F-4D97-AF65-F5344CB8AC3E}">
        <p14:creationId xmlns:p14="http://schemas.microsoft.com/office/powerpoint/2010/main" val="9911793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1" cy="464820"/>
          </a:xfrm>
          <a:prstGeom prst="rect">
            <a:avLst/>
          </a:prstGeom>
        </p:spPr>
        <p:txBody>
          <a:bodyPr vert="horz" lIns="93172" tIns="46586" rIns="93172" bIns="46586" rtlCol="0"/>
          <a:lstStyle>
            <a:lvl1pPr algn="l" fontAlgn="auto">
              <a:lnSpc>
                <a:spcPct val="100000"/>
              </a:lnSpc>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7" y="1"/>
            <a:ext cx="3037841" cy="464820"/>
          </a:xfrm>
          <a:prstGeom prst="rect">
            <a:avLst/>
          </a:prstGeom>
        </p:spPr>
        <p:txBody>
          <a:bodyPr vert="horz" lIns="93172" tIns="46586" rIns="93172" bIns="46586" rtlCol="0"/>
          <a:lstStyle>
            <a:lvl1pPr algn="r" fontAlgn="auto">
              <a:lnSpc>
                <a:spcPct val="100000"/>
              </a:lnSpc>
              <a:spcBef>
                <a:spcPts val="0"/>
              </a:spcBef>
              <a:spcAft>
                <a:spcPts val="0"/>
              </a:spcAft>
              <a:defRPr sz="1200">
                <a:latin typeface="+mn-lt"/>
                <a:cs typeface="+mn-cs"/>
              </a:defRPr>
            </a:lvl1pPr>
          </a:lstStyle>
          <a:p>
            <a:pPr>
              <a:defRPr/>
            </a:pPr>
            <a:fld id="{2659AFE8-F51E-4AC9-BF73-DAEAB2757CA9}" type="datetimeFigureOut">
              <a:rPr lang="en-US"/>
              <a:pPr>
                <a:defRPr/>
              </a:pPr>
              <a:t>11/20/2015</a:t>
            </a:fld>
            <a:endParaRPr lang="en-US" dirty="0"/>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pPr lvl="0"/>
            <a:endParaRPr lang="en-US" noProof="0" dirty="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2" tIns="46586" rIns="93172" bIns="46586"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7"/>
            <a:ext cx="3037841" cy="464820"/>
          </a:xfrm>
          <a:prstGeom prst="rect">
            <a:avLst/>
          </a:prstGeom>
        </p:spPr>
        <p:txBody>
          <a:bodyPr vert="horz" lIns="93172" tIns="46586" rIns="93172" bIns="46586" rtlCol="0" anchor="b"/>
          <a:lstStyle>
            <a:lvl1pPr algn="l" fontAlgn="auto">
              <a:lnSpc>
                <a:spcPct val="100000"/>
              </a:lnSpc>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7" y="8829967"/>
            <a:ext cx="3037841" cy="464820"/>
          </a:xfrm>
          <a:prstGeom prst="rect">
            <a:avLst/>
          </a:prstGeom>
        </p:spPr>
        <p:txBody>
          <a:bodyPr vert="horz" lIns="93172" tIns="46586" rIns="93172" bIns="46586" rtlCol="0" anchor="b"/>
          <a:lstStyle>
            <a:lvl1pPr algn="r" fontAlgn="auto">
              <a:lnSpc>
                <a:spcPct val="100000"/>
              </a:lnSpc>
              <a:spcBef>
                <a:spcPts val="0"/>
              </a:spcBef>
              <a:spcAft>
                <a:spcPts val="0"/>
              </a:spcAft>
              <a:defRPr sz="1200">
                <a:latin typeface="+mn-lt"/>
                <a:cs typeface="+mn-cs"/>
              </a:defRPr>
            </a:lvl1pPr>
          </a:lstStyle>
          <a:p>
            <a:pPr>
              <a:defRPr/>
            </a:pPr>
            <a:fld id="{10E4ADE4-127E-4272-BDF2-376B9F2BFEEE}" type="slidenum">
              <a:rPr lang="en-US"/>
              <a:pPr>
                <a:defRPr/>
              </a:pPr>
              <a:t>‹Nr.›</a:t>
            </a:fld>
            <a:endParaRPr lang="en-US" dirty="0"/>
          </a:p>
        </p:txBody>
      </p:sp>
    </p:spTree>
    <p:extLst>
      <p:ext uri="{BB962C8B-B14F-4D97-AF65-F5344CB8AC3E}">
        <p14:creationId xmlns:p14="http://schemas.microsoft.com/office/powerpoint/2010/main" val="219123558"/>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slide" Target="../slides/slide17.xml"/><Relationship Id="rId2" Type="http://schemas.openxmlformats.org/officeDocument/2006/relationships/notesMaster" Target="../notesMasters/notesMaster1.xml"/><Relationship Id="rId1" Type="http://schemas.openxmlformats.org/officeDocument/2006/relationships/vmlDrawing" Target="../drawings/vmlDrawing4.vml"/><Relationship Id="rId6" Type="http://schemas.openxmlformats.org/officeDocument/2006/relationships/image" Target="NULL"/><Relationship Id="rId5" Type="http://schemas.openxmlformats.org/officeDocument/2006/relationships/package" Target="../embeddings/Microsoft_Word_Document2.docx"/><Relationship Id="rId4" Type="http://schemas.openxmlformats.org/officeDocument/2006/relationships/oleObject" Target="../embeddings/oleObject4.bin"/></Relationships>
</file>

<file path=ppt/notesSlides/_rels/notesSlide17.xml.rels><?xml version="1.0" encoding="UTF-8" standalone="yes"?>
<Relationships xmlns="http://schemas.openxmlformats.org/package/2006/relationships"><Relationship Id="rId3" Type="http://schemas.openxmlformats.org/officeDocument/2006/relationships/slide" Target="../slides/slide18.xml"/><Relationship Id="rId2" Type="http://schemas.openxmlformats.org/officeDocument/2006/relationships/notesMaster" Target="../notesMasters/notesMaster1.xml"/><Relationship Id="rId1" Type="http://schemas.openxmlformats.org/officeDocument/2006/relationships/vmlDrawing" Target="../drawings/vmlDrawing5.vml"/><Relationship Id="rId6" Type="http://schemas.openxmlformats.org/officeDocument/2006/relationships/image" Target="NULL"/><Relationship Id="rId5" Type="http://schemas.openxmlformats.org/officeDocument/2006/relationships/package" Target="../embeddings/Microsoft_Word_Document3.docx"/><Relationship Id="rId4" Type="http://schemas.openxmlformats.org/officeDocument/2006/relationships/oleObject" Target="../embeddings/oleObject5.bin"/></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844" indent="-171844" eaLnBrk="1" hangingPunct="1">
              <a:buFont typeface="Arial" panose="020B0604020202020204" pitchFamily="34" charset="0"/>
              <a:buChar char="•"/>
            </a:pPr>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465859">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11</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1" baseline="0"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12</a:t>
            </a:fld>
            <a:endParaRPr lang="en-US" dirty="0"/>
          </a:p>
        </p:txBody>
      </p:sp>
    </p:spTree>
    <p:extLst>
      <p:ext uri="{BB962C8B-B14F-4D97-AF65-F5344CB8AC3E}">
        <p14:creationId xmlns:p14="http://schemas.microsoft.com/office/powerpoint/2010/main" val="521282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b="1"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13</a:t>
            </a:fld>
            <a:endParaRPr lang="en-US" dirty="0"/>
          </a:p>
        </p:txBody>
      </p:sp>
    </p:spTree>
    <p:extLst>
      <p:ext uri="{BB962C8B-B14F-4D97-AF65-F5344CB8AC3E}">
        <p14:creationId xmlns:p14="http://schemas.microsoft.com/office/powerpoint/2010/main" val="38772004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14</a:t>
            </a:fld>
            <a:endParaRPr lang="en-US" dirty="0"/>
          </a:p>
        </p:txBody>
      </p:sp>
    </p:spTree>
    <p:extLst>
      <p:ext uri="{BB962C8B-B14F-4D97-AF65-F5344CB8AC3E}">
        <p14:creationId xmlns:p14="http://schemas.microsoft.com/office/powerpoint/2010/main" val="38772004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465859">
              <a:buFont typeface="Arial" panose="020B0604020202020204" pitchFamily="34" charset="0"/>
              <a:buNone/>
              <a:defRPr/>
            </a:pPr>
            <a:endParaRPr lang="en-US" dirty="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15</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465859">
              <a:defRPr/>
            </a:pPr>
            <a:endParaRPr lang="en-US" dirty="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16</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dirty="0">
              <a:solidFill>
                <a:srgbClr val="00B050"/>
              </a:solidFill>
            </a:endParaRPr>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17</a:t>
            </a:fld>
            <a:endParaRPr lang="en-US" dirty="0"/>
          </a:p>
        </p:txBody>
      </p:sp>
      <p:graphicFrame>
        <p:nvGraphicFramePr>
          <p:cNvPr id="2056" name="Object 8"/>
          <p:cNvGraphicFramePr>
            <a:graphicFrameLocks noChangeAspect="1"/>
          </p:cNvGraphicFramePr>
          <p:nvPr/>
        </p:nvGraphicFramePr>
        <p:xfrm>
          <a:off x="788670" y="5041510"/>
          <a:ext cx="5412838" cy="3488797"/>
        </p:xfrm>
        <a:graphic>
          <a:graphicData uri="http://schemas.openxmlformats.org/presentationml/2006/ole">
            <mc:AlternateContent xmlns:mc="http://schemas.openxmlformats.org/markup-compatibility/2006">
              <mc:Choice xmlns:v="urn:schemas-microsoft-com:vml" Requires="v">
                <p:oleObj spid="_x0000_s29927" name="Document" r:id="rId5" imgW="8371180" imgH="5726716" progId="Word.Document.12">
                  <p:embed/>
                </p:oleObj>
              </mc:Choice>
              <mc:Fallback>
                <p:oleObj name="Document" r:id="rId5" imgW="8371180" imgH="5726716" progId="Word.Document.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670" y="5041510"/>
                        <a:ext cx="5412838" cy="3488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a:buFont typeface="Arial" panose="020B0604020202020204" pitchFamily="34" charset="0"/>
              <a:buNone/>
            </a:pPr>
            <a:endParaRPr lang="en-US" dirty="0">
              <a:solidFill>
                <a:srgbClr val="00B050"/>
              </a:solidFill>
            </a:endParaRPr>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18</a:t>
            </a:fld>
            <a:endParaRPr lang="en-US" dirty="0"/>
          </a:p>
        </p:txBody>
      </p:sp>
      <p:graphicFrame>
        <p:nvGraphicFramePr>
          <p:cNvPr id="2056" name="Object 8"/>
          <p:cNvGraphicFramePr>
            <a:graphicFrameLocks noChangeAspect="1"/>
          </p:cNvGraphicFramePr>
          <p:nvPr/>
        </p:nvGraphicFramePr>
        <p:xfrm>
          <a:off x="788670" y="5041510"/>
          <a:ext cx="5412838" cy="3488797"/>
        </p:xfrm>
        <a:graphic>
          <a:graphicData uri="http://schemas.openxmlformats.org/presentationml/2006/ole">
            <mc:AlternateContent xmlns:mc="http://schemas.openxmlformats.org/markup-compatibility/2006">
              <mc:Choice xmlns:v="urn:schemas-microsoft-com:vml" Requires="v">
                <p:oleObj spid="_x0000_s46165" name="Document" r:id="rId5" imgW="8371180" imgH="5726716" progId="Word.Document.12">
                  <p:embed/>
                </p:oleObj>
              </mc:Choice>
              <mc:Fallback>
                <p:oleObj name="Document" r:id="rId5" imgW="8371180" imgH="5726716" progId="Word.Document.12">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670" y="5041510"/>
                        <a:ext cx="5412838" cy="34887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19</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dirty="0" smtClean="0"/>
          </a:p>
        </p:txBody>
      </p:sp>
      <p:sp>
        <p:nvSpPr>
          <p:cNvPr id="4" name="Slide Number Placeholder 3"/>
          <p:cNvSpPr>
            <a:spLocks noGrp="1"/>
          </p:cNvSpPr>
          <p:nvPr>
            <p:ph type="sldNum" sz="quarter" idx="5"/>
          </p:nvPr>
        </p:nvSpPr>
        <p:spPr/>
        <p:txBody>
          <a:bodyPr/>
          <a:lstStyle/>
          <a:p>
            <a:pPr>
              <a:defRPr/>
            </a:pPr>
            <a:fld id="{17B4D916-1F11-4D7C-A0AC-C83EA7C755FA}"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lvl="2" eaLnBrk="1" hangingPunct="1">
              <a:spcBef>
                <a:spcPts val="0"/>
              </a:spcBef>
              <a:spcAft>
                <a:spcPts val="301"/>
              </a:spcAft>
              <a:buClr>
                <a:schemeClr val="tx1"/>
              </a:buClr>
            </a:pPr>
            <a:endParaRPr lang="en-US" b="0" i="0" baseline="0" dirty="0" smtClean="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98AD3D91-F12A-4C2B-BFE3-663D77A80BE7}"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5594999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844" indent="-171844" defTabSz="458252">
              <a:buFont typeface="Arial" panose="020B0604020202020204" pitchFamily="34" charset="0"/>
              <a:buChar char="•"/>
              <a:defRPr/>
            </a:pPr>
            <a:endParaRPr lang="en-US" b="0" i="0" baseline="0" dirty="0" smtClean="0"/>
          </a:p>
          <a:p>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171844" indent="-171844">
              <a:buFont typeface="Arial" panose="020B0604020202020204" pitchFamily="34" charset="0"/>
              <a:buChar char="•"/>
            </a:pPr>
            <a:endParaRPr lang="en-US" b="1"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697" indent="-174697" defTabSz="465859">
              <a:buFont typeface="Arial" panose="020B0604020202020204" pitchFamily="34" charset="0"/>
              <a:buChar char="•"/>
              <a:defRPr/>
            </a:pPr>
            <a:endParaRPr lang="en-US" b="1" dirty="0" smtClean="0"/>
          </a:p>
        </p:txBody>
      </p:sp>
      <p:sp>
        <p:nvSpPr>
          <p:cNvPr id="4" name="Slide Number Placeholder 3"/>
          <p:cNvSpPr>
            <a:spLocks noGrp="1"/>
          </p:cNvSpPr>
          <p:nvPr>
            <p:ph type="sldNum" sz="quarter" idx="10"/>
          </p:nvPr>
        </p:nvSpPr>
        <p:spPr/>
        <p:txBody>
          <a:bodyPr/>
          <a:lstStyle/>
          <a:p>
            <a:pPr>
              <a:defRPr/>
            </a:pPr>
            <a:fld id="{94F8E597-E40C-420D-8FFB-08EA9EDBF761}" type="slidenum">
              <a:rPr lang="en-US" smtClean="0"/>
              <a:pPr>
                <a:defRPr/>
              </a:pPr>
              <a:t>8</a:t>
            </a:fld>
            <a:endParaRPr lang="en-US" dirty="0"/>
          </a:p>
        </p:txBody>
      </p:sp>
    </p:spTree>
    <p:extLst>
      <p:ext uri="{BB962C8B-B14F-4D97-AF65-F5344CB8AC3E}">
        <p14:creationId xmlns:p14="http://schemas.microsoft.com/office/powerpoint/2010/main" val="2056251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465859">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indent="0" defTabSz="465859">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pPr>
              <a:defRPr/>
            </a:pPr>
            <a:fld id="{10E4ADE4-127E-4272-BDF2-376B9F2BFEEE}" type="slidenum">
              <a:rPr lang="en-US" smtClean="0"/>
              <a:pPr>
                <a:defRPr/>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1174960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2426314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8628488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5329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059023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p:nvSpPr>
        <p:spPr bwMode="gray">
          <a:xfrm>
            <a:off x="5724525" y="1530350"/>
            <a:ext cx="125413" cy="3797300"/>
          </a:xfrm>
          <a:custGeom>
            <a:avLst/>
            <a:gdLst>
              <a:gd name="T0" fmla="*/ 0 w 94692"/>
              <a:gd name="T1" fmla="*/ 0 h 3865545"/>
              <a:gd name="T2" fmla="*/ 0 w 94692"/>
              <a:gd name="T3" fmla="*/ 0 h 3865545"/>
              <a:gd name="T4" fmla="*/ 165243 w 94692"/>
              <a:gd name="T5" fmla="*/ 0 h 3865545"/>
              <a:gd name="T6" fmla="*/ 165243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pic>
        <p:nvPicPr>
          <p:cNvPr id="5" name="Picture 12" descr="AbbVieLogo_Standard_RGB.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2575"/>
            <a:ext cx="685800" cy="119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chemeClr val="tx1"/>
                </a:solidFill>
              </a:defRPr>
            </a:lvl1pPr>
          </a:lstStyle>
          <a:p>
            <a:pPr lvl="0"/>
            <a:r>
              <a:rPr lang="en-US" noProof="0" dirty="0" smtClean="0"/>
              <a:t>Click to edit Master subtitle style</a:t>
            </a:r>
          </a:p>
        </p:txBody>
      </p:sp>
      <p:sp>
        <p:nvSpPr>
          <p:cNvPr id="6"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defRPr sz="1400" smtClean="0">
                <a:solidFill>
                  <a:srgbClr val="070605"/>
                </a:solidFill>
                <a:latin typeface="Arial" charset="0"/>
              </a:defRPr>
            </a:lvl1pPr>
          </a:lstStyle>
          <a:p>
            <a:pPr>
              <a:defRPr/>
            </a:pPr>
            <a:endParaRPr lang="en-US" dirty="0"/>
          </a:p>
        </p:txBody>
      </p:sp>
    </p:spTree>
    <p:extLst>
      <p:ext uri="{BB962C8B-B14F-4D97-AF65-F5344CB8AC3E}">
        <p14:creationId xmlns:p14="http://schemas.microsoft.com/office/powerpoint/2010/main" val="16493655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a:solidFill>
                  <a:schemeClr val="bg1"/>
                </a:solidFill>
              </a:defRPr>
            </a:lvl1pPr>
          </a:lstStyle>
          <a:p>
            <a:pPr lvl="0"/>
            <a:r>
              <a:rPr lang="en-US" dirty="0" smtClean="0"/>
              <a:t>Click to edit Master title style</a:t>
            </a:r>
            <a:endParaRPr lang="en-US" noProof="0" dirty="0" smtClean="0"/>
          </a:p>
        </p:txBody>
      </p:sp>
      <p:sp>
        <p:nvSpPr>
          <p:cNvPr id="48131" name="Text Placeholder 2"/>
          <p:cNvSpPr>
            <a:spLocks noGrp="1"/>
          </p:cNvSpPr>
          <p:nvPr>
            <p:ph type="subTitle" idx="1"/>
          </p:nvPr>
        </p:nvSpPr>
        <p:spPr>
          <a:xfrm>
            <a:off x="411163" y="3702050"/>
            <a:ext cx="3656012" cy="696214"/>
          </a:xfrm>
        </p:spPr>
        <p:txBody>
          <a:bodyPr anchor="t"/>
          <a:lstStyle>
            <a:lvl1pPr>
              <a:defRPr sz="1400" baseline="0">
                <a:solidFill>
                  <a:srgbClr val="84BD00"/>
                </a:solidFill>
              </a:defRPr>
            </a:lvl1pPr>
          </a:lstStyle>
          <a:p>
            <a:pPr lvl="0"/>
            <a:r>
              <a:rPr lang="en-US" noProof="0" dirty="0" smtClean="0"/>
              <a:t>Click to edit Master subtitle style</a:t>
            </a:r>
          </a:p>
        </p:txBody>
      </p:sp>
    </p:spTree>
    <p:extLst>
      <p:ext uri="{BB962C8B-B14F-4D97-AF65-F5344CB8AC3E}">
        <p14:creationId xmlns:p14="http://schemas.microsoft.com/office/powerpoint/2010/main" val="13632262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1_AbbVie Quot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11" name="Rectangle 11"/>
          <p:cNvSpPr>
            <a:spLocks noGrp="1"/>
          </p:cNvSpPr>
          <p:nvPr>
            <p:ph type="body" idx="1"/>
          </p:nvPr>
        </p:nvSpPr>
        <p:spPr>
          <a:xfrm>
            <a:off x="411163" y="1279525"/>
            <a:ext cx="5926137" cy="3794125"/>
          </a:xfrm>
        </p:spPr>
        <p:txBody>
          <a:bodyPr/>
          <a:lstStyle>
            <a:lvl1pPr>
              <a:defRPr>
                <a:solidFill>
                  <a:srgbClr val="071D49"/>
                </a:solidFill>
              </a:defRPr>
            </a:lvl1pPr>
          </a:lstStyle>
          <a:p>
            <a:pPr lvl="0"/>
            <a:r>
              <a:rPr lang="en-US" dirty="0" smtClean="0"/>
              <a:t>Click to edit Master text styles</a:t>
            </a:r>
          </a:p>
        </p:txBody>
      </p:sp>
      <p:sp>
        <p:nvSpPr>
          <p:cNvPr id="12" name="Rectangle 10"/>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41363351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2_AbbVie Quot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37325"/>
            <a:ext cx="9144000" cy="3206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sp>
        <p:nvSpPr>
          <p:cNvPr id="19" name="Rectangle 7"/>
          <p:cNvSpPr>
            <a:spLocks noGrp="1"/>
          </p:cNvSpPr>
          <p:nvPr>
            <p:ph type="title"/>
          </p:nvPr>
        </p:nvSpPr>
        <p:spPr>
          <a:xfrm>
            <a:off x="412750" y="5164138"/>
            <a:ext cx="4387850" cy="284162"/>
          </a:xfrm>
        </p:spPr>
        <p:txBody>
          <a:bodyPr/>
          <a:lstStyle/>
          <a:p>
            <a:r>
              <a:rPr lang="en-US" smtClean="0"/>
              <a:t>Click to edit Master title style</a:t>
            </a:r>
            <a:endParaRPr lang="en-US" dirty="0"/>
          </a:p>
        </p:txBody>
      </p:sp>
      <p:sp>
        <p:nvSpPr>
          <p:cNvPr id="20" name="Rectangle 8"/>
          <p:cNvSpPr>
            <a:spLocks noGrp="1"/>
          </p:cNvSpPr>
          <p:nvPr>
            <p:ph type="body" idx="1"/>
          </p:nvPr>
        </p:nvSpPr>
        <p:spPr>
          <a:xfrm>
            <a:off x="411163" y="1279525"/>
            <a:ext cx="5934075" cy="3794125"/>
          </a:xfrm>
          <a:noFill/>
          <a:ln/>
        </p:spPr>
        <p:txBody>
          <a:bodyPr/>
          <a:lstStyle/>
          <a:p>
            <a:pPr lvl="0"/>
            <a:r>
              <a:rPr lang="en-US" smtClean="0"/>
              <a:t>Click to edit Master text styles</a:t>
            </a:r>
          </a:p>
        </p:txBody>
      </p:sp>
    </p:spTree>
    <p:extLst>
      <p:ext uri="{BB962C8B-B14F-4D97-AF65-F5344CB8AC3E}">
        <p14:creationId xmlns:p14="http://schemas.microsoft.com/office/powerpoint/2010/main" val="106237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userDrawn="1"/>
        </p:nvSpPr>
        <p:spPr bwMode="gray">
          <a:xfrm>
            <a:off x="7100888" y="852488"/>
            <a:ext cx="122872" cy="429768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p>
        </p:txBody>
      </p:sp>
    </p:spTree>
    <p:extLst>
      <p:ext uri="{BB962C8B-B14F-4D97-AF65-F5344CB8AC3E}">
        <p14:creationId xmlns:p14="http://schemas.microsoft.com/office/powerpoint/2010/main" val="21898142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Rectangle 6"/>
          <p:cNvSpPr>
            <a:spLocks noGrp="1"/>
          </p:cNvSpPr>
          <p:nvPr/>
        </p:nvSpPr>
        <p:spPr bwMode="auto">
          <a:xfrm>
            <a:off x="403225" y="225425"/>
            <a:ext cx="8318500" cy="660400"/>
          </a:xfrm>
          <a:prstGeom prst="rect">
            <a:avLst/>
          </a:prstGeom>
          <a:noFill/>
          <a:ln>
            <a:noFill/>
          </a:ln>
          <a:extLst/>
        </p:spPr>
        <p:txBody>
          <a:bodyPr anchor="b"/>
          <a:lstStyle>
            <a:lvl1pPr algn="l" defTabSz="457200" rtl="0" fontAlgn="base">
              <a:lnSpc>
                <a:spcPct val="90000"/>
              </a:lnSpc>
              <a:spcBef>
                <a:spcPct val="0"/>
              </a:spcBef>
              <a:spcAft>
                <a:spcPct val="0"/>
              </a:spcAft>
              <a:defRPr sz="2400" kern="1200">
                <a:solidFill>
                  <a:schemeClr val="tx1"/>
                </a:solidFill>
                <a:latin typeface="+mj-lt"/>
                <a:ea typeface="+mj-ea"/>
                <a:cs typeface="+mj-cs"/>
              </a:defRPr>
            </a:lvl1pPr>
            <a:lvl2pPr algn="l" defTabSz="457200" rtl="0" fontAlgn="base">
              <a:lnSpc>
                <a:spcPct val="90000"/>
              </a:lnSpc>
              <a:spcBef>
                <a:spcPct val="0"/>
              </a:spcBef>
              <a:spcAft>
                <a:spcPct val="0"/>
              </a:spcAft>
              <a:defRPr sz="2400">
                <a:solidFill>
                  <a:schemeClr val="tx1"/>
                </a:solidFill>
                <a:latin typeface="Calibri" pitchFamily="34" charset="0"/>
              </a:defRPr>
            </a:lvl2pPr>
            <a:lvl3pPr algn="l" defTabSz="457200" rtl="0" fontAlgn="base">
              <a:lnSpc>
                <a:spcPct val="90000"/>
              </a:lnSpc>
              <a:spcBef>
                <a:spcPct val="0"/>
              </a:spcBef>
              <a:spcAft>
                <a:spcPct val="0"/>
              </a:spcAft>
              <a:defRPr sz="2400">
                <a:solidFill>
                  <a:schemeClr val="tx1"/>
                </a:solidFill>
                <a:latin typeface="Calibri" pitchFamily="34" charset="0"/>
              </a:defRPr>
            </a:lvl3pPr>
            <a:lvl4pPr algn="l" defTabSz="457200" rtl="0" fontAlgn="base">
              <a:lnSpc>
                <a:spcPct val="90000"/>
              </a:lnSpc>
              <a:spcBef>
                <a:spcPct val="0"/>
              </a:spcBef>
              <a:spcAft>
                <a:spcPct val="0"/>
              </a:spcAft>
              <a:defRPr sz="2400">
                <a:solidFill>
                  <a:schemeClr val="tx1"/>
                </a:solidFill>
                <a:latin typeface="Calibri" pitchFamily="34" charset="0"/>
              </a:defRPr>
            </a:lvl4pPr>
            <a:lvl5pPr algn="l" defTabSz="457200" rtl="0" fontAlgn="base">
              <a:lnSpc>
                <a:spcPct val="90000"/>
              </a:lnSpc>
              <a:spcBef>
                <a:spcPct val="0"/>
              </a:spcBef>
              <a:spcAft>
                <a:spcPct val="0"/>
              </a:spcAft>
              <a:defRPr sz="2400">
                <a:solidFill>
                  <a:schemeClr val="tx1"/>
                </a:solidFill>
                <a:latin typeface="Calibri" pitchFamily="34" charset="0"/>
              </a:defRPr>
            </a:lvl5pPr>
            <a:lvl6pPr marL="457200" algn="l" defTabSz="457200" rtl="0" fontAlgn="base">
              <a:lnSpc>
                <a:spcPct val="90000"/>
              </a:lnSpc>
              <a:spcBef>
                <a:spcPct val="0"/>
              </a:spcBef>
              <a:spcAft>
                <a:spcPct val="0"/>
              </a:spcAft>
              <a:defRPr sz="2400">
                <a:solidFill>
                  <a:schemeClr val="tx1"/>
                </a:solidFill>
                <a:latin typeface="Calibri" pitchFamily="34" charset="0"/>
              </a:defRPr>
            </a:lvl6pPr>
            <a:lvl7pPr marL="914400" algn="l" defTabSz="457200" rtl="0" fontAlgn="base">
              <a:lnSpc>
                <a:spcPct val="90000"/>
              </a:lnSpc>
              <a:spcBef>
                <a:spcPct val="0"/>
              </a:spcBef>
              <a:spcAft>
                <a:spcPct val="0"/>
              </a:spcAft>
              <a:defRPr sz="2400">
                <a:solidFill>
                  <a:schemeClr val="tx1"/>
                </a:solidFill>
                <a:latin typeface="Calibri" pitchFamily="34" charset="0"/>
              </a:defRPr>
            </a:lvl7pPr>
            <a:lvl8pPr marL="1371600" algn="l" defTabSz="457200" rtl="0" fontAlgn="base">
              <a:lnSpc>
                <a:spcPct val="90000"/>
              </a:lnSpc>
              <a:spcBef>
                <a:spcPct val="0"/>
              </a:spcBef>
              <a:spcAft>
                <a:spcPct val="0"/>
              </a:spcAft>
              <a:defRPr sz="2400">
                <a:solidFill>
                  <a:schemeClr val="tx1"/>
                </a:solidFill>
                <a:latin typeface="Calibri" pitchFamily="34" charset="0"/>
              </a:defRPr>
            </a:lvl8pPr>
            <a:lvl9pPr marL="1828800" algn="l" defTabSz="457200" rtl="0" fontAlgn="base">
              <a:lnSpc>
                <a:spcPct val="90000"/>
              </a:lnSpc>
              <a:spcBef>
                <a:spcPct val="0"/>
              </a:spcBef>
              <a:spcAft>
                <a:spcPct val="0"/>
              </a:spcAft>
              <a:defRPr sz="2400">
                <a:solidFill>
                  <a:schemeClr val="tx1"/>
                </a:solidFill>
                <a:latin typeface="Calibri" pitchFamily="34" charset="0"/>
              </a:defRPr>
            </a:lvl9pPr>
          </a:lstStyle>
          <a:p>
            <a:pPr>
              <a:lnSpc>
                <a:spcPct val="100000"/>
              </a:lnSpc>
              <a:defRPr/>
            </a:pPr>
            <a:endParaRPr lang="en-US" dirty="0" smtClean="0">
              <a:solidFill>
                <a:srgbClr val="84BD00"/>
              </a:solidFill>
            </a:endParaRPr>
          </a:p>
        </p:txBody>
      </p:sp>
      <p:sp>
        <p:nvSpPr>
          <p:cNvPr id="3" name="Content Placeholder 2"/>
          <p:cNvSpPr>
            <a:spLocks noGrp="1"/>
          </p:cNvSpPr>
          <p:nvPr>
            <p:ph idx="1"/>
          </p:nvPr>
        </p:nvSpPr>
        <p:spPr>
          <a:xfrm>
            <a:off x="411163" y="1142999"/>
            <a:ext cx="8318500" cy="5257800"/>
          </a:xfrm>
        </p:spPr>
        <p:txBody>
          <a:bodyPr anchor="t"/>
          <a:lstStyle>
            <a:lvl1pPr>
              <a:spcBef>
                <a:spcPts val="1920"/>
              </a:spcBef>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406243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09977586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292608">
              <a:buFont typeface="Arial" pitchFamily="34" charset="0"/>
              <a:buChar char="•"/>
              <a:defRPr sz="2000">
                <a:solidFill>
                  <a:srgbClr val="070605"/>
                </a:solidFill>
              </a:defRPr>
            </a:lvl2pPr>
            <a:lvl3pPr>
              <a:defRPr sz="1900">
                <a:solidFill>
                  <a:srgbClr val="070605"/>
                </a:solidFill>
              </a:defRPr>
            </a:lvl3pPr>
            <a:lvl4pPr>
              <a:defRPr sz="1600">
                <a:solidFill>
                  <a:srgbClr val="070605"/>
                </a:solidFill>
              </a:defRPr>
            </a:lvl4pPr>
            <a:lvl5pPr>
              <a:defRPr sz="1600">
                <a:solidFill>
                  <a:srgbClr val="070605"/>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6808217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11480" y="1783080"/>
            <a:ext cx="4040188"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783080"/>
            <a:ext cx="4041775" cy="461772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2300814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354901796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143000"/>
            <a:ext cx="5111750" cy="5257800"/>
          </a:xfrm>
        </p:spPr>
        <p:txBody>
          <a:bodyPr/>
          <a:lstStyle>
            <a:lvl1pPr>
              <a:spcBef>
                <a:spcPts val="1920"/>
              </a:spcBef>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solidFill>
                  <a:srgbClr val="070605"/>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dirty="0" smtClean="0"/>
              <a:t>Click to edit Master title style</a:t>
            </a:r>
            <a:endParaRPr lang="en-US" dirty="0"/>
          </a:p>
        </p:txBody>
      </p:sp>
    </p:spTree>
    <p:extLst>
      <p:ext uri="{BB962C8B-B14F-4D97-AF65-F5344CB8AC3E}">
        <p14:creationId xmlns:p14="http://schemas.microsoft.com/office/powerpoint/2010/main" val="190028746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Picture Placeholder 2"/>
          <p:cNvSpPr>
            <a:spLocks noGrp="1"/>
          </p:cNvSpPr>
          <p:nvPr>
            <p:ph type="pic" idx="1"/>
          </p:nvPr>
        </p:nvSpPr>
        <p:spPr>
          <a:xfrm>
            <a:off x="1792288" y="1143000"/>
            <a:ext cx="5486400" cy="36226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Tree>
    <p:extLst>
      <p:ext uri="{BB962C8B-B14F-4D97-AF65-F5344CB8AC3E}">
        <p14:creationId xmlns:p14="http://schemas.microsoft.com/office/powerpoint/2010/main" val="22316507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Final">
    <p:spTree>
      <p:nvGrpSpPr>
        <p:cNvPr id="1" name=""/>
        <p:cNvGrpSpPr/>
        <p:nvPr/>
      </p:nvGrpSpPr>
      <p:grpSpPr>
        <a:xfrm>
          <a:off x="0" y="0"/>
          <a:ext cx="0" cy="0"/>
          <a:chOff x="0" y="0"/>
          <a:chExt cx="0" cy="0"/>
        </a:xfrm>
      </p:grpSpPr>
      <p:pic>
        <p:nvPicPr>
          <p:cNvPr id="2"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3920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7496093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itle" preserve="1">
  <p:cSld name="Title Slide">
    <p:bg bwMode="auto">
      <p:bgPr>
        <a:solidFill>
          <a:schemeClr val="bg1"/>
        </a:solidFill>
        <a:effectLst/>
      </p:bgPr>
    </p:bg>
    <p:spTree>
      <p:nvGrpSpPr>
        <p:cNvPr id="1" name=""/>
        <p:cNvGrpSpPr/>
        <p:nvPr/>
      </p:nvGrpSpPr>
      <p:grpSpPr>
        <a:xfrm>
          <a:off x="0" y="0"/>
          <a:ext cx="0" cy="0"/>
          <a:chOff x="0" y="0"/>
          <a:chExt cx="0" cy="0"/>
        </a:xfrm>
      </p:grpSpPr>
      <p:sp>
        <p:nvSpPr>
          <p:cNvPr id="4" name="Freeform 6"/>
          <p:cNvSpPr>
            <a:spLocks/>
          </p:cNvSpPr>
          <p:nvPr userDrawn="1"/>
        </p:nvSpPr>
        <p:spPr bwMode="gray">
          <a:xfrm>
            <a:off x="7100888" y="649288"/>
            <a:ext cx="125412" cy="411480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solidFill>
                <a:srgbClr val="070605"/>
              </a:solidFill>
            </a:endParaRPr>
          </a:p>
        </p:txBody>
      </p:sp>
    </p:spTree>
    <p:extLst>
      <p:ext uri="{BB962C8B-B14F-4D97-AF65-F5344CB8AC3E}">
        <p14:creationId xmlns:p14="http://schemas.microsoft.com/office/powerpoint/2010/main" val="2189814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itle" preserve="1">
  <p:cSld name="Divider Slide">
    <p:bg bwMode="auto">
      <p:bgPr>
        <a:solidFill>
          <a:srgbClr val="070605"/>
        </a:solidFill>
        <a:effectLst/>
      </p:bgPr>
    </p:bg>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1_Quote Slide">
    <p:bg bwMode="auto">
      <p:bgPr>
        <a:solidFill>
          <a:schemeClr val="bg1"/>
        </a:solidFill>
        <a:effectLst/>
      </p:bgPr>
    </p:bg>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userDrawn="1">
  <p:cSld name="2_Quote Slide">
    <p:bg bwMode="auto">
      <p:bgPr>
        <a:solidFill>
          <a:srgbClr val="070605"/>
        </a:solidFill>
        <a:effectLst/>
      </p:bgPr>
    </p:bg>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Tree>
    <p:extLst>
      <p:ext uri="{BB962C8B-B14F-4D97-AF65-F5344CB8AC3E}">
        <p14:creationId xmlns:p14="http://schemas.microsoft.com/office/powerpoint/2010/main" val="96550228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25629746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80227652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24263147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Tree>
    <p:extLst>
      <p:ext uri="{BB962C8B-B14F-4D97-AF65-F5344CB8AC3E}">
        <p14:creationId xmlns:p14="http://schemas.microsoft.com/office/powerpoint/2010/main" val="38628488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117496093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6"/>
          <p:cNvSpPr>
            <a:spLocks/>
          </p:cNvSpPr>
          <p:nvPr userDrawn="1"/>
        </p:nvSpPr>
        <p:spPr bwMode="gray">
          <a:xfrm>
            <a:off x="7325164" y="328307"/>
            <a:ext cx="122872" cy="5486400"/>
          </a:xfrm>
          <a:custGeom>
            <a:avLst/>
            <a:gdLst>
              <a:gd name="T0" fmla="*/ 0 w 94692"/>
              <a:gd name="T1" fmla="*/ 0 h 3865545"/>
              <a:gd name="T2" fmla="*/ 0 w 94692"/>
              <a:gd name="T3" fmla="*/ 0 h 3865545"/>
              <a:gd name="T4" fmla="*/ 165241 w 94692"/>
              <a:gd name="T5" fmla="*/ 0 h 3865545"/>
              <a:gd name="T6" fmla="*/ 165241 w 94692"/>
              <a:gd name="T7" fmla="*/ 4041846 h 3865545"/>
              <a:gd name="T8" fmla="*/ 0 w 94692"/>
              <a:gd name="T9" fmla="*/ 4041846 h 3865545"/>
              <a:gd name="T10" fmla="*/ 0 w 94692"/>
              <a:gd name="T11" fmla="*/ 4041846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rgbClr val="071D49"/>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60"/>
            <a:ext cx="4113212" cy="1463040"/>
          </a:xfrm>
        </p:spPr>
        <p:txBody>
          <a:bodyPr anchor="b"/>
          <a:lstStyle>
            <a:lvl1pPr>
              <a:lnSpc>
                <a:spcPct val="85000"/>
              </a:lnSpc>
              <a:defRPr sz="3200" b="1">
                <a:solidFill>
                  <a:srgbClr val="071D49"/>
                </a:solidFill>
              </a:defRPr>
            </a:lvl1pPr>
          </a:lstStyle>
          <a:p>
            <a:pPr lvl="0"/>
            <a:r>
              <a:rPr lang="en-US" noProof="0" dirty="0" smtClean="0"/>
              <a:t>Click to edit Master title style</a:t>
            </a:r>
          </a:p>
        </p:txBody>
      </p:sp>
      <p:sp>
        <p:nvSpPr>
          <p:cNvPr id="48131" name="Text Placeholder 2"/>
          <p:cNvSpPr>
            <a:spLocks noGrp="1"/>
          </p:cNvSpPr>
          <p:nvPr>
            <p:ph type="subTitle" idx="1"/>
          </p:nvPr>
        </p:nvSpPr>
        <p:spPr>
          <a:xfrm>
            <a:off x="411163" y="3702050"/>
            <a:ext cx="3656012" cy="274638"/>
          </a:xfrm>
        </p:spPr>
        <p:txBody>
          <a:bodyPr anchor="t"/>
          <a:lstStyle>
            <a:lvl1pPr>
              <a:defRPr sz="1400">
                <a:solidFill>
                  <a:srgbClr val="071D49"/>
                </a:solidFill>
              </a:defRPr>
            </a:lvl1pPr>
          </a:lstStyle>
          <a:p>
            <a:pPr lvl="0"/>
            <a:r>
              <a:rPr lang="en-US" noProof="0" dirty="0" smtClean="0"/>
              <a:t>Click to edit Master subtitle style</a:t>
            </a:r>
          </a:p>
        </p:txBody>
      </p:sp>
      <p:sp>
        <p:nvSpPr>
          <p:cNvPr id="5" name="Date Placeholder 3"/>
          <p:cNvSpPr>
            <a:spLocks noGrp="1"/>
          </p:cNvSpPr>
          <p:nvPr>
            <p:ph type="dt" sz="half" idx="10"/>
          </p:nvPr>
        </p:nvSpPr>
        <p:spPr bwMode="gray">
          <a:xfrm>
            <a:off x="411163" y="4021138"/>
            <a:ext cx="2133600" cy="304800"/>
          </a:xfrm>
          <a:prstGeom prst="rect">
            <a:avLst/>
          </a:prstGeom>
          <a:extLst/>
        </p:spPr>
        <p:txBody>
          <a:bodyPr vert="horz" wrap="square" lIns="91440" tIns="45720" rIns="91440" bIns="45720" numCol="1" anchor="t" anchorCtr="0" compatLnSpc="1">
            <a:prstTxWarp prst="textNoShape">
              <a:avLst/>
            </a:prstTxWarp>
            <a:spAutoFit/>
          </a:bodyPr>
          <a:lstStyle>
            <a:lvl1pPr algn="l">
              <a:lnSpc>
                <a:spcPct val="100000"/>
              </a:lnSpc>
              <a:defRPr sz="1400">
                <a:cs typeface="+mn-cs"/>
              </a:defRPr>
            </a:lvl1pPr>
          </a:lstStyle>
          <a:p>
            <a:pPr>
              <a:defRPr/>
            </a:pPr>
            <a:endParaRPr lang="en-US" dirty="0">
              <a:solidFill>
                <a:srgbClr val="070605"/>
              </a:solidFill>
            </a:endParaRPr>
          </a:p>
        </p:txBody>
      </p:sp>
    </p:spTree>
    <p:extLst>
      <p:ext uri="{BB962C8B-B14F-4D97-AF65-F5344CB8AC3E}">
        <p14:creationId xmlns:p14="http://schemas.microsoft.com/office/powerpoint/2010/main" val="21898142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itle" preserve="1">
  <p:cSld name="Divider Slide">
    <p:spTree>
      <p:nvGrpSpPr>
        <p:cNvPr id="1" name=""/>
        <p:cNvGrpSpPr/>
        <p:nvPr/>
      </p:nvGrpSpPr>
      <p:grpSpPr>
        <a:xfrm>
          <a:off x="0" y="0"/>
          <a:ext cx="0" cy="0"/>
          <a:chOff x="0" y="0"/>
          <a:chExt cx="0" cy="0"/>
        </a:xfrm>
      </p:grpSpPr>
      <p:sp>
        <p:nvSpPr>
          <p:cNvPr id="4"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48130" name="Title Placeholder 1"/>
          <p:cNvSpPr>
            <a:spLocks noGrp="1"/>
          </p:cNvSpPr>
          <p:nvPr>
            <p:ph type="ctrTitle"/>
          </p:nvPr>
        </p:nvSpPr>
        <p:spPr>
          <a:xfrm>
            <a:off x="411163" y="2194559"/>
            <a:ext cx="4113212" cy="1463040"/>
          </a:xfrm>
        </p:spPr>
        <p:txBody>
          <a:bodyPr anchor="b"/>
          <a:lstStyle>
            <a:lvl1pPr>
              <a:lnSpc>
                <a:spcPct val="85000"/>
              </a:lnSpc>
              <a:defRPr sz="3200">
                <a:solidFill>
                  <a:schemeClr val="bg1"/>
                </a:solidFill>
              </a:defRPr>
            </a:lvl1pPr>
          </a:lstStyle>
          <a:p>
            <a:pPr lvl="0"/>
            <a:r>
              <a:rPr lang="en-US" noProof="0" smtClean="0"/>
              <a:t>Click to edit Master title style</a:t>
            </a:r>
          </a:p>
        </p:txBody>
      </p:sp>
      <p:sp>
        <p:nvSpPr>
          <p:cNvPr id="48131" name="Text Placeholder 2"/>
          <p:cNvSpPr>
            <a:spLocks noGrp="1"/>
          </p:cNvSpPr>
          <p:nvPr>
            <p:ph type="subTitle" idx="1"/>
          </p:nvPr>
        </p:nvSpPr>
        <p:spPr>
          <a:xfrm>
            <a:off x="411163" y="3702050"/>
            <a:ext cx="3656012" cy="696214"/>
          </a:xfrm>
        </p:spPr>
        <p:txBody>
          <a:bodyPr anchor="t"/>
          <a:lstStyle>
            <a:lvl1pPr>
              <a:defRPr sz="1400">
                <a:solidFill>
                  <a:srgbClr val="84BD00"/>
                </a:solidFill>
              </a:defRPr>
            </a:lvl1pPr>
          </a:lstStyle>
          <a:p>
            <a:pPr lvl="0"/>
            <a:r>
              <a:rPr lang="en-US" noProof="0" smtClean="0"/>
              <a:t>Click to edit Master subtitle style</a:t>
            </a:r>
          </a:p>
        </p:txBody>
      </p:sp>
    </p:spTree>
    <p:extLst>
      <p:ext uri="{BB962C8B-B14F-4D97-AF65-F5344CB8AC3E}">
        <p14:creationId xmlns:p14="http://schemas.microsoft.com/office/powerpoint/2010/main" val="325037295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1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pic>
        <p:nvPicPr>
          <p:cNvPr id="5" name="Picture 12" descr="AbbVieLogo_Standard_RGB.eps"/>
          <p:cNvPicPr>
            <a:picLocks noChangeAspect="1"/>
          </p:cNvPicPr>
          <p:nvPr/>
        </p:nvPicPr>
        <p:blipFill>
          <a:blip r:embed="rId2">
            <a:lum bright="100000" contrast="100000"/>
            <a:extLst>
              <a:ext uri="{28A0092B-C50C-407E-A947-70E740481C1C}">
                <a14:useLocalDpi xmlns:a14="http://schemas.microsoft.com/office/drawing/2010/main" val="0"/>
              </a:ext>
            </a:extLst>
          </a:blip>
          <a:srcRect/>
          <a:stretch>
            <a:fillRect/>
          </a:stretch>
        </p:blipFill>
        <p:spPr bwMode="auto">
          <a:xfrm>
            <a:off x="525463" y="493713"/>
            <a:ext cx="1371600"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reeform 6"/>
          <p:cNvSpPr>
            <a:spLocks/>
          </p:cNvSpPr>
          <p:nvPr userDrawn="1"/>
        </p:nvSpPr>
        <p:spPr bwMode="gray">
          <a:xfrm>
            <a:off x="4570413" y="1530350"/>
            <a:ext cx="125412" cy="3797300"/>
          </a:xfrm>
          <a:custGeom>
            <a:avLst/>
            <a:gdLst>
              <a:gd name="T0" fmla="*/ 0 w 94692"/>
              <a:gd name="T1" fmla="*/ 0 h 3865545"/>
              <a:gd name="T2" fmla="*/ 0 w 94692"/>
              <a:gd name="T3" fmla="*/ 0 h 3865545"/>
              <a:gd name="T4" fmla="*/ 165241 w 94692"/>
              <a:gd name="T5" fmla="*/ 0 h 3865545"/>
              <a:gd name="T6" fmla="*/ 165241 w 94692"/>
              <a:gd name="T7" fmla="*/ 3729975 h 3865545"/>
              <a:gd name="T8" fmla="*/ 0 w 94692"/>
              <a:gd name="T9" fmla="*/ 3729975 h 3865545"/>
              <a:gd name="T10" fmla="*/ 0 w 94692"/>
              <a:gd name="T11" fmla="*/ 3729975 h 386554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4692" h="3865545">
                <a:moveTo>
                  <a:pt x="0" y="0"/>
                </a:moveTo>
                <a:lnTo>
                  <a:pt x="0" y="0"/>
                </a:lnTo>
                <a:lnTo>
                  <a:pt x="94692" y="0"/>
                </a:lnTo>
                <a:lnTo>
                  <a:pt x="94692" y="3865545"/>
                </a:lnTo>
                <a:lnTo>
                  <a:pt x="0" y="3865545"/>
                </a:lnTo>
              </a:path>
            </a:pathLst>
          </a:custGeom>
          <a:noFill/>
          <a:ln w="25400" cap="flat" cmpd="sng" algn="ctr">
            <a:solidFill>
              <a:schemeClr val="bg1"/>
            </a:solidFill>
            <a:prstDash val="solid"/>
            <a:miter lim="800000"/>
            <a:headEnd/>
            <a:tailEnd/>
          </a:ln>
          <a:extLst>
            <a:ext uri="{909E8E84-426E-40DD-AFC4-6F175D3DCCD1}">
              <a14:hiddenFill xmlns:a14="http://schemas.microsoft.com/office/drawing/2010/main">
                <a:solidFill>
                  <a:srgbClr val="FFFFFF"/>
                </a:solidFill>
              </a14:hiddenFill>
            </a:ext>
          </a:extLst>
        </p:spPr>
        <p:txBody>
          <a:bodyPr anchor="ctr"/>
          <a:lstStyle/>
          <a:p>
            <a:endParaRPr lang="en-US" dirty="0">
              <a:solidFill>
                <a:srgbClr val="070605"/>
              </a:solidFill>
            </a:endParaRPr>
          </a:p>
        </p:txBody>
      </p:sp>
      <p:sp>
        <p:nvSpPr>
          <p:cNvPr id="11" name="Rectangle 11"/>
          <p:cNvSpPr>
            <a:spLocks noGrp="1"/>
          </p:cNvSpPr>
          <p:nvPr>
            <p:ph type="body" idx="1"/>
          </p:nvPr>
        </p:nvSpPr>
        <p:spPr>
          <a:xfrm>
            <a:off x="411163" y="1279525"/>
            <a:ext cx="5926137" cy="3794125"/>
          </a:xfrm>
        </p:spPr>
        <p:txBody>
          <a:bodyPr/>
          <a:lstStyle/>
          <a:p>
            <a:r>
              <a:rPr lang="en-US" noProof="0"/>
              <a:t>Enter quote text in text placeholder. Default text color is AbbVie Dark Blue. Change text colors for best contrast against chosen background (either image or solid fill). </a:t>
            </a:r>
          </a:p>
        </p:txBody>
      </p:sp>
      <p:sp>
        <p:nvSpPr>
          <p:cNvPr id="12" name="Rectangle 10"/>
          <p:cNvSpPr>
            <a:spLocks noGrp="1"/>
          </p:cNvSpPr>
          <p:nvPr>
            <p:ph type="title"/>
          </p:nvPr>
        </p:nvSpPr>
        <p:spPr>
          <a:xfrm>
            <a:off x="412750" y="5164138"/>
            <a:ext cx="4387850" cy="284162"/>
          </a:xfrm>
        </p:spPr>
        <p:txBody>
          <a:bodyPr/>
          <a:lstStyle/>
          <a:p>
            <a:r>
              <a:rPr lang="en-US" noProof="0"/>
              <a:t>ENTER AUTHOR NAME IN TITLE PLACEHOLDER</a:t>
            </a:r>
          </a:p>
        </p:txBody>
      </p:sp>
    </p:spTree>
    <p:extLst>
      <p:ext uri="{BB962C8B-B14F-4D97-AF65-F5344CB8AC3E}">
        <p14:creationId xmlns:p14="http://schemas.microsoft.com/office/powerpoint/2010/main" val="21674053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96550228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325629746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7"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8022765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Quote Slide">
    <p:spTree>
      <p:nvGrpSpPr>
        <p:cNvPr id="1" name=""/>
        <p:cNvGrpSpPr/>
        <p:nvPr/>
      </p:nvGrpSpPr>
      <p:grpSpPr>
        <a:xfrm>
          <a:off x="0" y="0"/>
          <a:ext cx="0" cy="0"/>
          <a:chOff x="0" y="0"/>
          <a:chExt cx="0" cy="0"/>
        </a:xfrm>
      </p:grpSpPr>
      <p:sp>
        <p:nvSpPr>
          <p:cNvPr id="4" name="Rectangle 2"/>
          <p:cNvSpPr>
            <a:spLocks noChangeArrowheads="1"/>
          </p:cNvSpPr>
          <p:nvPr userDrawn="1"/>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9" name="Rectangle 7"/>
          <p:cNvSpPr>
            <a:spLocks noGrp="1"/>
          </p:cNvSpPr>
          <p:nvPr>
            <p:ph type="title"/>
          </p:nvPr>
        </p:nvSpPr>
        <p:spPr>
          <a:xfrm>
            <a:off x="412750" y="5164138"/>
            <a:ext cx="4387850" cy="284162"/>
          </a:xfrm>
        </p:spPr>
        <p:txBody>
          <a:bodyPr/>
          <a:lstStyle/>
          <a:p>
            <a:r>
              <a:rPr lang="en-US" noProof="0"/>
              <a:t>ENTER AUTHOR NAME IN TITLE PLACEHOLDER</a:t>
            </a:r>
          </a:p>
        </p:txBody>
      </p:sp>
      <p:sp>
        <p:nvSpPr>
          <p:cNvPr id="20" name="Rectangle 8"/>
          <p:cNvSpPr>
            <a:spLocks noGrp="1"/>
          </p:cNvSpPr>
          <p:nvPr>
            <p:ph type="body" idx="1"/>
          </p:nvPr>
        </p:nvSpPr>
        <p:spPr>
          <a:xfrm>
            <a:off x="411163" y="1279525"/>
            <a:ext cx="5934075" cy="3794125"/>
          </a:xfrm>
          <a:noFill/>
          <a:ln/>
        </p:spPr>
        <p:txBody>
          <a:bodyPr/>
          <a:lstStyle/>
          <a:p>
            <a:r>
              <a:rPr lang="en-US" noProof="0"/>
              <a:t>Enter quote text in text placeholder. Default text color is AbbVie Dark Blue. Change text colors for best contrast against chosen background (either image or solid fill). </a:t>
            </a:r>
          </a:p>
        </p:txBody>
      </p:sp>
    </p:spTree>
    <p:extLst>
      <p:ext uri="{BB962C8B-B14F-4D97-AF65-F5344CB8AC3E}">
        <p14:creationId xmlns:p14="http://schemas.microsoft.com/office/powerpoint/2010/main" val="6572225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3"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24263147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603625" y="1143000"/>
            <a:ext cx="51117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2000"/>
            </a:lvl6pPr>
            <a:lvl7pPr>
              <a:defRPr sz="2000"/>
            </a:lvl7pPr>
            <a:lvl8pPr>
              <a:defRPr sz="2000"/>
            </a:lvl8pPr>
            <a:lvl9pPr>
              <a:defRPr sz="20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4" name="Text Placeholder 3"/>
          <p:cNvSpPr>
            <a:spLocks noGrp="1"/>
          </p:cNvSpPr>
          <p:nvPr>
            <p:ph type="body" sz="half" idx="2"/>
          </p:nvPr>
        </p:nvSpPr>
        <p:spPr>
          <a:xfrm>
            <a:off x="411480" y="1142999"/>
            <a:ext cx="3008313" cy="5257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
        <p:nvSpPr>
          <p:cNvPr id="8"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Tree>
    <p:extLst>
      <p:ext uri="{BB962C8B-B14F-4D97-AF65-F5344CB8AC3E}">
        <p14:creationId xmlns:p14="http://schemas.microsoft.com/office/powerpoint/2010/main" val="38628488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noProof="0" smtClean="0"/>
              <a:t>Click to edit Master title style</a:t>
            </a:r>
            <a:endParaRPr lang="en-US" noProof="0"/>
          </a:p>
        </p:txBody>
      </p:sp>
      <p:sp>
        <p:nvSpPr>
          <p:cNvPr id="3" name="Picture Placeholder 2"/>
          <p:cNvSpPr>
            <a:spLocks noGrp="1"/>
          </p:cNvSpPr>
          <p:nvPr>
            <p:ph type="pic" idx="1"/>
          </p:nvPr>
        </p:nvSpPr>
        <p:spPr>
          <a:xfrm>
            <a:off x="1792288" y="1143000"/>
            <a:ext cx="5486400" cy="36099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smtClean="0"/>
              <a:t>Click to edit Master text styles</a:t>
            </a:r>
          </a:p>
        </p:txBody>
      </p:sp>
    </p:spTree>
    <p:extLst>
      <p:ext uri="{BB962C8B-B14F-4D97-AF65-F5344CB8AC3E}">
        <p14:creationId xmlns:p14="http://schemas.microsoft.com/office/powerpoint/2010/main" val="379263738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0038" y="1143000"/>
            <a:ext cx="2079625" cy="5257800"/>
          </a:xfrm>
        </p:spPr>
        <p:txBody>
          <a:bodyPr vert="eaVert"/>
          <a:lstStyle/>
          <a:p>
            <a:r>
              <a:rPr lang="en-US" noProof="0" smtClean="0"/>
              <a:t>Click to edit Master title style</a:t>
            </a:r>
            <a:endParaRPr lang="en-US" noProof="0"/>
          </a:p>
        </p:txBody>
      </p:sp>
      <p:sp>
        <p:nvSpPr>
          <p:cNvPr id="3" name="Vertical Text Placeholder 2"/>
          <p:cNvSpPr>
            <a:spLocks noGrp="1"/>
          </p:cNvSpPr>
          <p:nvPr>
            <p:ph type="body" orient="vert" idx="1"/>
          </p:nvPr>
        </p:nvSpPr>
        <p:spPr>
          <a:xfrm>
            <a:off x="411163" y="1143000"/>
            <a:ext cx="6086475" cy="5257800"/>
          </a:xfrm>
        </p:spPr>
        <p:txBody>
          <a:bodyPr vert="eaVe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Tree>
    <p:extLst>
      <p:ext uri="{BB962C8B-B14F-4D97-AF65-F5344CB8AC3E}">
        <p14:creationId xmlns:p14="http://schemas.microsoft.com/office/powerpoint/2010/main" val="12583527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p:cSld name="Final">
    <p:bg>
      <p:bgPr>
        <a:solidFill>
          <a:srgbClr val="071D49"/>
        </a:solidFill>
        <a:effectLst/>
      </p:bgPr>
    </p:bg>
    <p:spTree>
      <p:nvGrpSpPr>
        <p:cNvPr id="1" name=""/>
        <p:cNvGrpSpPr/>
        <p:nvPr/>
      </p:nvGrpSpPr>
      <p:grpSpPr>
        <a:xfrm>
          <a:off x="0" y="0"/>
          <a:ext cx="0" cy="0"/>
          <a:chOff x="0" y="0"/>
          <a:chExt cx="0" cy="0"/>
        </a:xfrm>
      </p:grpSpPr>
      <p:pic>
        <p:nvPicPr>
          <p:cNvPr id="4" name="Picture 16" descr="AbbVieLogo_Small_White.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1463" y="6630988"/>
            <a:ext cx="685800"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2532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11163" y="1142999"/>
            <a:ext cx="8318500" cy="5257800"/>
          </a:xfrm>
        </p:spPr>
        <p:txBody>
          <a:bodyPr anchor="t"/>
          <a:lstStyle>
            <a:lvl1pPr>
              <a:defRPr sz="2200">
                <a:solidFill>
                  <a:srgbClr val="070605"/>
                </a:solidFill>
              </a:defRPr>
            </a:lvl1pPr>
            <a:lvl2pPr marL="457200" indent="-342900">
              <a:buFont typeface="Arial" pitchFamily="34" charset="0"/>
              <a:buChar char="•"/>
              <a:defRPr sz="2200">
                <a:solidFill>
                  <a:srgbClr val="070605"/>
                </a:solidFill>
              </a:defRPr>
            </a:lvl2pPr>
            <a:lvl3pPr>
              <a:defRPr sz="2200">
                <a:solidFill>
                  <a:srgbClr val="070605"/>
                </a:solidFill>
              </a:defRPr>
            </a:lvl3pPr>
            <a:lvl4pPr>
              <a:defRPr sz="2200">
                <a:solidFill>
                  <a:srgbClr val="070605"/>
                </a:solidFill>
              </a:defRPr>
            </a:lvl4pPr>
            <a:lvl5pPr>
              <a:defRPr sz="2200">
                <a:solidFill>
                  <a:srgbClr val="070605"/>
                </a:solidFill>
              </a:defRPr>
            </a:lvl5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965502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noProof="0" smtClean="0"/>
              <a:t>Click to edit Master title style</a:t>
            </a:r>
            <a:endParaRPr lang="en-US" noProof="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noProof="0" smtClean="0"/>
              <a:t>Click to edit Master text styles</a:t>
            </a:r>
          </a:p>
        </p:txBody>
      </p:sp>
    </p:spTree>
    <p:extLst>
      <p:ext uri="{BB962C8B-B14F-4D97-AF65-F5344CB8AC3E}">
        <p14:creationId xmlns:p14="http://schemas.microsoft.com/office/powerpoint/2010/main" val="2700217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1116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4" name="Content Placeholder 3"/>
          <p:cNvSpPr>
            <a:spLocks noGrp="1"/>
          </p:cNvSpPr>
          <p:nvPr>
            <p:ph sz="half" idx="2"/>
          </p:nvPr>
        </p:nvSpPr>
        <p:spPr>
          <a:xfrm>
            <a:off x="4646613" y="1142999"/>
            <a:ext cx="4083050" cy="5257800"/>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800"/>
            </a:lvl6pPr>
            <a:lvl7pPr>
              <a:defRPr sz="1800"/>
            </a:lvl7pPr>
            <a:lvl8pPr>
              <a:defRPr sz="1800"/>
            </a:lvl8pPr>
            <a:lvl9pPr>
              <a:defRPr sz="18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7" name="Title 1"/>
          <p:cNvSpPr>
            <a:spLocks noGrp="1"/>
          </p:cNvSpPr>
          <p:nvPr>
            <p:ph type="title"/>
          </p:nvPr>
        </p:nvSpPr>
        <p:spPr>
          <a:xfrm>
            <a:off x="411480" y="228600"/>
            <a:ext cx="8321040" cy="713232"/>
          </a:xfrm>
        </p:spPr>
        <p:txBody>
          <a:bodyPr anchor="b"/>
          <a:lstStyle>
            <a:lvl1pPr>
              <a:defRPr sz="2400">
                <a:solidFill>
                  <a:srgbClr val="071D49"/>
                </a:solidFill>
              </a:defRPr>
            </a:lvl1pPr>
          </a:lstStyle>
          <a:p>
            <a:r>
              <a:rPr lang="en-US" noProof="0" dirty="0" smtClean="0"/>
              <a:t>Click to edit Master title style</a:t>
            </a:r>
            <a:endParaRPr lang="en-US" noProof="0" dirty="0"/>
          </a:p>
        </p:txBody>
      </p:sp>
      <p:sp>
        <p:nvSpPr>
          <p:cNvPr id="5"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32562974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11480" y="11430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dirty="0" smtClean="0"/>
              <a:t>Click to edit Master text styles</a:t>
            </a:r>
          </a:p>
        </p:txBody>
      </p:sp>
      <p:sp>
        <p:nvSpPr>
          <p:cNvPr id="4" name="Content Placeholder 3"/>
          <p:cNvSpPr>
            <a:spLocks noGrp="1"/>
          </p:cNvSpPr>
          <p:nvPr>
            <p:ph sz="half" idx="2"/>
          </p:nvPr>
        </p:nvSpPr>
        <p:spPr>
          <a:xfrm>
            <a:off x="411480" y="1831974"/>
            <a:ext cx="4040188"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5" name="Text Placeholder 4"/>
          <p:cNvSpPr>
            <a:spLocks noGrp="1"/>
          </p:cNvSpPr>
          <p:nvPr>
            <p:ph type="body" sz="quarter" idx="3"/>
          </p:nvPr>
        </p:nvSpPr>
        <p:spPr>
          <a:xfrm>
            <a:off x="4645025" y="11430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smtClean="0"/>
              <a:t>Click to edit Master text styles</a:t>
            </a:r>
          </a:p>
        </p:txBody>
      </p:sp>
      <p:sp>
        <p:nvSpPr>
          <p:cNvPr id="6" name="Content Placeholder 5"/>
          <p:cNvSpPr>
            <a:spLocks noGrp="1"/>
          </p:cNvSpPr>
          <p:nvPr>
            <p:ph sz="quarter" idx="4"/>
          </p:nvPr>
        </p:nvSpPr>
        <p:spPr>
          <a:xfrm>
            <a:off x="4645025" y="1831974"/>
            <a:ext cx="4041775" cy="4511675"/>
          </a:xfrm>
        </p:spPr>
        <p:txBody>
          <a:bodyPr anchor="t"/>
          <a:lstStyle>
            <a:lvl1pPr>
              <a:defRPr sz="2000">
                <a:solidFill>
                  <a:srgbClr val="070605"/>
                </a:solidFill>
              </a:defRPr>
            </a:lvl1pPr>
            <a:lvl2pPr marL="457200" indent="-342900">
              <a:buFont typeface="Arial" pitchFamily="34" charset="0"/>
              <a:buChar char="•"/>
              <a:defRPr sz="2000">
                <a:solidFill>
                  <a:srgbClr val="070605"/>
                </a:solidFill>
              </a:defRPr>
            </a:lvl2pPr>
            <a:lvl3pPr>
              <a:defRPr sz="2000">
                <a:solidFill>
                  <a:srgbClr val="070605"/>
                </a:solidFill>
              </a:defRPr>
            </a:lvl3pPr>
            <a:lvl4pPr>
              <a:defRPr sz="2000">
                <a:solidFill>
                  <a:srgbClr val="070605"/>
                </a:solidFill>
              </a:defRPr>
            </a:lvl4pPr>
            <a:lvl5pPr>
              <a:defRPr sz="2000">
                <a:solidFill>
                  <a:srgbClr val="070605"/>
                </a:solidFill>
              </a:defRPr>
            </a:lvl5pPr>
            <a:lvl6pPr>
              <a:defRPr sz="1600"/>
            </a:lvl6pPr>
            <a:lvl7pPr>
              <a:defRPr sz="1600"/>
            </a:lvl7pPr>
            <a:lvl8pPr>
              <a:defRPr sz="1600"/>
            </a:lvl8pPr>
            <a:lvl9pPr>
              <a:defRPr sz="16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9" name="Title 1"/>
          <p:cNvSpPr>
            <a:spLocks noGrp="1"/>
          </p:cNvSpPr>
          <p:nvPr>
            <p:ph type="title"/>
          </p:nvPr>
        </p:nvSpPr>
        <p:spPr>
          <a:xfrm>
            <a:off x="411480" y="228600"/>
            <a:ext cx="8321040" cy="713232"/>
          </a:xfrm>
        </p:spPr>
        <p:txBody>
          <a:bodyPr anchor="b"/>
          <a:lstStyle>
            <a:lvl1pPr>
              <a:defRPr sz="2800">
                <a:solidFill>
                  <a:srgbClr val="071D49"/>
                </a:solidFill>
              </a:defRPr>
            </a:lvl1pPr>
          </a:lstStyle>
          <a:p>
            <a:r>
              <a:rPr lang="en-US" noProof="0" dirty="0" smtClean="0"/>
              <a:t>Click to edit Master title style</a:t>
            </a:r>
            <a:endParaRPr lang="en-US" noProof="0" dirty="0"/>
          </a:p>
        </p:txBody>
      </p:sp>
      <p:sp>
        <p:nvSpPr>
          <p:cNvPr id="7"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Tree>
    <p:extLst>
      <p:ext uri="{BB962C8B-B14F-4D97-AF65-F5344CB8AC3E}">
        <p14:creationId xmlns:p14="http://schemas.microsoft.com/office/powerpoint/2010/main" val="802276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5.xml"/><Relationship Id="rId13" Type="http://schemas.openxmlformats.org/officeDocument/2006/relationships/slideLayout" Target="../slideLayouts/slideLayout40.xml"/><Relationship Id="rId3" Type="http://schemas.openxmlformats.org/officeDocument/2006/relationships/slideLayout" Target="../slideLayouts/slideLayout30.xml"/><Relationship Id="rId7" Type="http://schemas.openxmlformats.org/officeDocument/2006/relationships/slideLayout" Target="../slideLayouts/slideLayout34.xml"/><Relationship Id="rId12" Type="http://schemas.openxmlformats.org/officeDocument/2006/relationships/slideLayout" Target="../slideLayouts/slideLayout39.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11" Type="http://schemas.openxmlformats.org/officeDocument/2006/relationships/slideLayout" Target="../slideLayouts/slideLayout38.xml"/><Relationship Id="rId5" Type="http://schemas.openxmlformats.org/officeDocument/2006/relationships/slideLayout" Target="../slideLayouts/slideLayout32.xml"/><Relationship Id="rId10" Type="http://schemas.openxmlformats.org/officeDocument/2006/relationships/slideLayout" Target="../slideLayouts/slideLayout37.xml"/><Relationship Id="rId4" Type="http://schemas.openxmlformats.org/officeDocument/2006/relationships/slideLayout" Target="../slideLayouts/slideLayout31.xml"/><Relationship Id="rId9" Type="http://schemas.openxmlformats.org/officeDocument/2006/relationships/slideLayout" Target="../slideLayouts/slideLayout36.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8.xml"/><Relationship Id="rId13" Type="http://schemas.openxmlformats.org/officeDocument/2006/relationships/slideLayout" Target="../slideLayouts/slideLayout53.xml"/><Relationship Id="rId3" Type="http://schemas.openxmlformats.org/officeDocument/2006/relationships/slideLayout" Target="../slideLayouts/slideLayout43.xml"/><Relationship Id="rId7" Type="http://schemas.openxmlformats.org/officeDocument/2006/relationships/slideLayout" Target="../slideLayouts/slideLayout47.xml"/><Relationship Id="rId12" Type="http://schemas.openxmlformats.org/officeDocument/2006/relationships/slideLayout" Target="../slideLayouts/slideLayout52.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slideLayout" Target="../slideLayouts/slideLayout51.xml"/><Relationship Id="rId5" Type="http://schemas.openxmlformats.org/officeDocument/2006/relationships/slideLayout" Target="../slideLayouts/slideLayout45.xml"/><Relationship Id="rId15" Type="http://schemas.openxmlformats.org/officeDocument/2006/relationships/theme" Target="../theme/theme4.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 Id="rId14" Type="http://schemas.openxmlformats.org/officeDocument/2006/relationships/slideLayout" Target="../slideLayouts/slideLayout5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Click to edit Master text styles</a:t>
            </a:r>
          </a:p>
          <a:p>
            <a:pPr lvl="1"/>
            <a:r>
              <a:rPr lang="en-US" dirty="0" smtClean="0"/>
              <a:t>Second level</a:t>
            </a:r>
          </a:p>
        </p:txBody>
      </p:sp>
      <p:sp>
        <p:nvSpPr>
          <p:cNvPr id="1027"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0" name="TextBox 8"/>
          <p:cNvSpPr txBox="1">
            <a:spLocks noChangeArrowheads="1"/>
          </p:cNvSpPr>
          <p:nvPr userDrawn="1"/>
        </p:nvSpPr>
        <p:spPr bwMode="auto">
          <a:xfrm>
            <a:off x="851632" y="6610350"/>
            <a:ext cx="7670023" cy="2169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marL="0" marR="0" indent="0" algn="r" defTabSz="457200" rtl="0" eaLnBrk="1" fontAlgn="base" latinLnBrk="0" hangingPunct="1">
              <a:lnSpc>
                <a:spcPct val="90000"/>
              </a:lnSpc>
              <a:spcBef>
                <a:spcPct val="0"/>
              </a:spcBef>
              <a:spcAft>
                <a:spcPct val="0"/>
              </a:spcAft>
              <a:buClrTx/>
              <a:buSzTx/>
              <a:buFontTx/>
              <a:buNone/>
              <a:tabLst/>
              <a:defRPr/>
            </a:pPr>
            <a:r>
              <a:rPr lang="en-US" sz="900" baseline="0" dirty="0" smtClean="0">
                <a:solidFill>
                  <a:schemeClr val="bg1"/>
                </a:solidFill>
              </a:rPr>
              <a:t>						SURVEYOR-I: ABT-493 and ABT-530 for HCV Genotype 1 Infection  </a:t>
            </a:r>
            <a:r>
              <a:rPr lang="en-US" sz="900" dirty="0" smtClean="0">
                <a:solidFill>
                  <a:schemeClr val="bg1"/>
                </a:solidFill>
              </a:rPr>
              <a:t> | AASLD | 15</a:t>
            </a:r>
            <a:r>
              <a:rPr lang="en-US" sz="900" dirty="0" smtClean="0">
                <a:solidFill>
                  <a:schemeClr val="bg1"/>
                </a:solidFill>
                <a:sym typeface="Symbol"/>
              </a:rPr>
              <a:t> November</a:t>
            </a:r>
            <a:r>
              <a:rPr lang="en-US" sz="900" baseline="0" dirty="0" smtClean="0">
                <a:solidFill>
                  <a:schemeClr val="bg1"/>
                </a:solidFill>
                <a:sym typeface="Symbol"/>
              </a:rPr>
              <a:t> 2015</a:t>
            </a:r>
            <a:r>
              <a:rPr lang="en-US" sz="900" dirty="0" smtClean="0">
                <a:solidFill>
                  <a:schemeClr val="bg1"/>
                </a:solidFill>
              </a:rPr>
              <a:t> </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chemeClr val="bg1"/>
                </a:solidFill>
              </a:rPr>
              <a:pPr algn="ctr" eaLnBrk="1" hangingPunct="1">
                <a:lnSpc>
                  <a:spcPct val="90000"/>
                </a:lnSpc>
              </a:pPr>
              <a:t>‹Nr.›</a:t>
            </a:fld>
            <a:endParaRPr lang="en-GB" sz="9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727" r:id="rId1"/>
    <p:sldLayoutId id="2147483743" r:id="rId2"/>
    <p:sldLayoutId id="2147483744" r:id="rId3"/>
    <p:sldLayoutId id="2147483745" r:id="rId4"/>
    <p:sldLayoutId id="2147483746" r:id="rId5"/>
    <p:sldLayoutId id="2147483728" r:id="rId6"/>
    <p:sldLayoutId id="2147483729" r:id="rId7"/>
    <p:sldLayoutId id="2147483730" r:id="rId8"/>
    <p:sldLayoutId id="2147483731" r:id="rId9"/>
    <p:sldLayoutId id="2147483732" r:id="rId10"/>
    <p:sldLayoutId id="2147483733" r:id="rId11"/>
    <p:sldLayoutId id="2147483734" r:id="rId12"/>
    <p:sldLayoutId id="2147483735" r:id="rId13"/>
    <p:sldLayoutId id="2147483753" r:id="rId14"/>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2051"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defTabSz="914400"/>
            <a:endParaRPr lang="en-US" dirty="0">
              <a:solidFill>
                <a:srgbClr val="070605"/>
              </a:solidFill>
              <a:latin typeface="Arial" charset="0"/>
            </a:endParaRPr>
          </a:p>
        </p:txBody>
      </p:sp>
      <p:sp>
        <p:nvSpPr>
          <p:cNvPr id="2052"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2053" name="Line 8"/>
          <p:cNvSpPr>
            <a:spLocks noChangeShapeType="1"/>
          </p:cNvSpPr>
          <p:nvPr/>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p>
        </p:txBody>
      </p:sp>
      <p:sp>
        <p:nvSpPr>
          <p:cNvPr id="8" name="TextBox 8"/>
          <p:cNvSpPr txBox="1">
            <a:spLocks noChangeArrowheads="1"/>
          </p:cNvSpPr>
          <p:nvPr userDrawn="1"/>
        </p:nvSpPr>
        <p:spPr bwMode="auto">
          <a:xfrm>
            <a:off x="135272" y="6516368"/>
            <a:ext cx="8816704"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marL="0" marR="0" indent="0" algn="l" defTabSz="457200" rtl="0" eaLnBrk="1" fontAlgn="base" latinLnBrk="0" hangingPunct="1">
              <a:lnSpc>
                <a:spcPct val="90000"/>
              </a:lnSpc>
              <a:spcBef>
                <a:spcPct val="0"/>
              </a:spcBef>
              <a:spcAft>
                <a:spcPct val="0"/>
              </a:spcAft>
              <a:buClrTx/>
              <a:buSzTx/>
              <a:buFontTx/>
              <a:buNone/>
              <a:tabLst/>
              <a:defRPr/>
            </a:pPr>
            <a:r>
              <a:rPr lang="en-US" sz="900" dirty="0" smtClean="0">
                <a:solidFill>
                  <a:schemeClr val="bg1"/>
                </a:solidFill>
              </a:rPr>
              <a:t>TURQUOISE-II: ABT-450/r/Ombitasvir</a:t>
            </a:r>
            <a:r>
              <a:rPr lang="en-US" sz="900" baseline="0" dirty="0" smtClean="0">
                <a:solidFill>
                  <a:schemeClr val="bg1"/>
                </a:solidFill>
              </a:rPr>
              <a:t> and Dasabuvir with Ribavirin Achieves High SVR12 Rates in HCV GT1-infected Patients with Cirrhosis, Regardless of Baseline Characteristics</a:t>
            </a:r>
          </a:p>
          <a:p>
            <a:pPr marL="0" marR="0" indent="0" algn="l" defTabSz="457200" rtl="0" eaLnBrk="1" fontAlgn="base" latinLnBrk="0" hangingPunct="1">
              <a:lnSpc>
                <a:spcPct val="90000"/>
              </a:lnSpc>
              <a:spcBef>
                <a:spcPct val="0"/>
              </a:spcBef>
              <a:spcAft>
                <a:spcPct val="0"/>
              </a:spcAft>
              <a:buClrTx/>
              <a:buSzTx/>
              <a:buFontTx/>
              <a:buNone/>
              <a:tabLst/>
              <a:defRPr/>
            </a:pPr>
            <a:r>
              <a:rPr lang="en-US" sz="900" baseline="0" dirty="0" smtClean="0">
                <a:solidFill>
                  <a:schemeClr val="bg1"/>
                </a:solidFill>
              </a:rPr>
              <a:t>														 	</a:t>
            </a:r>
            <a:r>
              <a:rPr lang="en-US" sz="900" dirty="0" smtClean="0">
                <a:solidFill>
                  <a:schemeClr val="bg1"/>
                </a:solidFill>
              </a:rPr>
              <a:t>AASLD | 9</a:t>
            </a:r>
            <a:r>
              <a:rPr lang="en-US" sz="900" dirty="0" smtClean="0">
                <a:solidFill>
                  <a:schemeClr val="bg1"/>
                </a:solidFill>
                <a:sym typeface="Symbol"/>
              </a:rPr>
              <a:t> November</a:t>
            </a:r>
            <a:r>
              <a:rPr lang="en-US" sz="900" baseline="0" dirty="0" smtClean="0">
                <a:solidFill>
                  <a:schemeClr val="bg1"/>
                </a:solidFill>
                <a:sym typeface="Symbol"/>
              </a:rPr>
              <a:t> 2014</a:t>
            </a:r>
            <a:r>
              <a:rPr lang="en-US" sz="900" dirty="0" smtClean="0">
                <a:solidFill>
                  <a:schemeClr val="bg1"/>
                </a:solidFill>
              </a:rPr>
              <a:t> </a:t>
            </a:r>
          </a:p>
        </p:txBody>
      </p:sp>
      <p:sp>
        <p:nvSpPr>
          <p:cNvPr id="2055" name="TextBox 3"/>
          <p:cNvSpPr txBox="1">
            <a:spLocks noChangeArrowheads="1"/>
          </p:cNvSpPr>
          <p:nvPr/>
        </p:nvSpPr>
        <p:spPr bwMode="auto">
          <a:xfrm>
            <a:off x="8499702" y="6604907"/>
            <a:ext cx="342900" cy="230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defTabSz="914400" eaLnBrk="1" hangingPunct="1"/>
            <a:fld id="{EC561364-697D-4882-8A36-D1AA6AC62655}" type="slidenum">
              <a:rPr lang="en-US" sz="900">
                <a:solidFill>
                  <a:srgbClr val="FFFFFF"/>
                </a:solidFill>
                <a:latin typeface="+mn-lt"/>
              </a:rPr>
              <a:pPr defTabSz="914400" eaLnBrk="1" hangingPunct="1"/>
              <a:t>‹Nr.›</a:t>
            </a:fld>
            <a:endParaRPr lang="en-GB" sz="900" dirty="0">
              <a:solidFill>
                <a:srgbClr val="FFFFFF"/>
              </a:solidFill>
              <a:latin typeface="+mn-lt"/>
            </a:endParaRPr>
          </a:p>
        </p:txBody>
      </p:sp>
    </p:spTree>
  </p:cSld>
  <p:clrMap bg1="lt1" tx1="dk1" bg2="lt2" tx2="dk2" accent1="accent1" accent2="accent2" accent3="accent3" accent4="accent4" accent5="accent5" accent6="accent6" hlink="hlink" folHlink="folHlink"/>
  <p:sldLayoutIdLst>
    <p:sldLayoutId id="2147483736" r:id="rId1"/>
    <p:sldLayoutId id="2147483747" r:id="rId2"/>
    <p:sldLayoutId id="2147483748" r:id="rId3"/>
    <p:sldLayoutId id="2147483749" r:id="rId4"/>
    <p:sldLayoutId id="2147483750" r:id="rId5"/>
    <p:sldLayoutId id="2147483751" r:id="rId6"/>
    <p:sldLayoutId id="2147483737" r:id="rId7"/>
    <p:sldLayoutId id="2147483738" r:id="rId8"/>
    <p:sldLayoutId id="2147483739" r:id="rId9"/>
    <p:sldLayoutId id="2147483740" r:id="rId10"/>
    <p:sldLayoutId id="2147483741" r:id="rId11"/>
    <p:sldLayoutId id="2147483742" r:id="rId12"/>
    <p:sldLayoutId id="2147483752" r:id="rId13"/>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eaLnBrk="1" fontAlgn="base" hangingPunct="1">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6pPr>
      <a:lvl7pPr marL="24003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7pPr>
      <a:lvl8pPr marL="28575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8pPr>
      <a:lvl9pPr marL="3314700" indent="-228600" algn="l" defTabSz="457200" rtl="0" eaLnBrk="1" fontAlgn="base" hangingPunct="1">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1027" name="Rectangle 2"/>
          <p:cNvSpPr>
            <a:spLocks noChangeArrowheads="1"/>
          </p:cNvSpPr>
          <p:nvPr/>
        </p:nvSpPr>
        <p:spPr bwMode="auto">
          <a:xfrm>
            <a:off x="0" y="6537325"/>
            <a:ext cx="9144000" cy="320675"/>
          </a:xfrm>
          <a:prstGeom prst="rect">
            <a:avLst/>
          </a:prstGeom>
          <a:solidFill>
            <a:srgbClr val="071D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a:lnSpc>
                <a:spcPct val="90000"/>
              </a:lnSpc>
            </a:pPr>
            <a:endParaRPr lang="en-US" dirty="0">
              <a:solidFill>
                <a:srgbClr val="070605"/>
              </a:solidFill>
            </a:endParaRPr>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9" name="Line 8"/>
          <p:cNvSpPr>
            <a:spLocks noChangeShapeType="1"/>
          </p:cNvSpPr>
          <p:nvPr userDrawn="1"/>
        </p:nvSpPr>
        <p:spPr bwMode="auto">
          <a:xfrm>
            <a:off x="412750" y="958850"/>
            <a:ext cx="8318500" cy="0"/>
          </a:xfrm>
          <a:prstGeom prst="line">
            <a:avLst/>
          </a:prstGeom>
          <a:noFill/>
          <a:ln w="9525">
            <a:solidFill>
              <a:srgbClr val="071D49"/>
            </a:solidFill>
            <a:round/>
            <a:headEnd/>
            <a:tailEnd/>
          </a:ln>
          <a:extLst>
            <a:ext uri="{909E8E84-426E-40DD-AFC4-6F175D3DCCD1}">
              <a14:hiddenFill xmlns:a14="http://schemas.microsoft.com/office/drawing/2010/main">
                <a:noFill/>
              </a14:hiddenFill>
            </a:ext>
          </a:extLst>
        </p:spPr>
        <p:txBody>
          <a:bodyPr/>
          <a:lstStyle/>
          <a:p>
            <a:endParaRPr lang="en-US" dirty="0">
              <a:solidFill>
                <a:srgbClr val="070605"/>
              </a:solidFill>
            </a:endParaRPr>
          </a:p>
        </p:txBody>
      </p:sp>
      <p:sp>
        <p:nvSpPr>
          <p:cNvPr id="1030" name="TextBox 8"/>
          <p:cNvSpPr txBox="1">
            <a:spLocks noChangeArrowheads="1"/>
          </p:cNvSpPr>
          <p:nvPr userDrawn="1"/>
        </p:nvSpPr>
        <p:spPr bwMode="auto">
          <a:xfrm>
            <a:off x="407988" y="6611938"/>
            <a:ext cx="8050212" cy="217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r" eaLnBrk="1" hangingPunct="1">
              <a:lnSpc>
                <a:spcPct val="90000"/>
              </a:lnSpc>
            </a:pPr>
            <a:r>
              <a:rPr lang="en-US" sz="900" dirty="0">
                <a:solidFill>
                  <a:srgbClr val="FFFFFF"/>
                </a:solidFill>
              </a:rPr>
              <a:t>SAPPHIRE-I Phase 3 Study of ABT-450/r/Ombitasvir + Dasabuvir + RBV in Treatment-Naïve Adults With HCV </a:t>
            </a:r>
            <a:r>
              <a:rPr lang="en-US" sz="900" dirty="0" smtClean="0">
                <a:solidFill>
                  <a:srgbClr val="FFFFFF"/>
                </a:solidFill>
              </a:rPr>
              <a:t>GT1 </a:t>
            </a:r>
            <a:r>
              <a:rPr lang="en-US" sz="900" dirty="0">
                <a:solidFill>
                  <a:srgbClr val="FFFFFF"/>
                </a:solidFill>
              </a:rPr>
              <a:t>| International Liver Congress 2014 | 11 April 2014</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rgbClr val="FFFFFF"/>
                </a:solidFill>
              </a:rPr>
              <a:pPr algn="ctr" eaLnBrk="1" hangingPunct="1">
                <a:lnSpc>
                  <a:spcPct val="90000"/>
                </a:lnSpc>
              </a:pPr>
              <a:t>‹Nr.›</a:t>
            </a:fld>
            <a:endParaRPr lang="en-GB" sz="9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ext Placeholder 2"/>
          <p:cNvSpPr>
            <a:spLocks noGrp="1"/>
          </p:cNvSpPr>
          <p:nvPr>
            <p:ph type="body" idx="1"/>
          </p:nvPr>
        </p:nvSpPr>
        <p:spPr bwMode="gray">
          <a:xfrm>
            <a:off x="411163" y="1279525"/>
            <a:ext cx="8318500" cy="379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text styles</a:t>
            </a:r>
          </a:p>
          <a:p>
            <a:pPr lvl="1"/>
            <a:r>
              <a:rPr lang="en-US" smtClean="0"/>
              <a:t>Second level</a:t>
            </a:r>
          </a:p>
        </p:txBody>
      </p:sp>
      <p:sp>
        <p:nvSpPr>
          <p:cNvPr id="1028" name="Title Placeholder 1"/>
          <p:cNvSpPr>
            <a:spLocks noGrp="1"/>
          </p:cNvSpPr>
          <p:nvPr>
            <p:ph type="title"/>
          </p:nvPr>
        </p:nvSpPr>
        <p:spPr bwMode="gray">
          <a:xfrm>
            <a:off x="412750" y="5164138"/>
            <a:ext cx="4387850" cy="284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31" name="TextBox 9"/>
          <p:cNvSpPr txBox="1">
            <a:spLocks noChangeArrowheads="1"/>
          </p:cNvSpPr>
          <p:nvPr userDrawn="1"/>
        </p:nvSpPr>
        <p:spPr bwMode="auto">
          <a:xfrm>
            <a:off x="8485188" y="6610350"/>
            <a:ext cx="3429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fld id="{961CB76B-05E7-4ABA-B816-DE7F43A9AED3}" type="slidenum">
              <a:rPr lang="en-US" sz="900">
                <a:solidFill>
                  <a:srgbClr val="FFFFFF"/>
                </a:solidFill>
              </a:rPr>
              <a:pPr algn="ctr" eaLnBrk="1" hangingPunct="1">
                <a:lnSpc>
                  <a:spcPct val="90000"/>
                </a:lnSpc>
              </a:pPr>
              <a:t>‹Nr.›</a:t>
            </a:fld>
            <a:endParaRPr lang="en-GB" sz="900"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81" r:id="rId12"/>
    <p:sldLayoutId id="2147483782" r:id="rId13"/>
    <p:sldLayoutId id="2147483783" r:id="rId14"/>
  </p:sldLayoutIdLst>
  <p:hf sldNum="0" hdr="0" dt="0"/>
  <p:txStyles>
    <p:title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p:titleStyle>
    <p:bodyStyle>
      <a:lvl1pPr marL="342900" indent="-342900" algn="l" defTabSz="457200" rtl="0" eaLnBrk="0" fontAlgn="base" hangingPunct="0">
        <a:lnSpc>
          <a:spcPct val="75000"/>
        </a:lnSpc>
        <a:spcBef>
          <a:spcPct val="80000"/>
        </a:spcBef>
        <a:spcAft>
          <a:spcPct val="0"/>
        </a:spcAft>
        <a:buFont typeface="Arial" charset="0"/>
        <a:defRPr sz="4000">
          <a:solidFill>
            <a:srgbClr val="071D49"/>
          </a:solidFill>
          <a:latin typeface="+mn-lt"/>
          <a:ea typeface="+mn-ea"/>
          <a:cs typeface="+mn-cs"/>
        </a:defRPr>
      </a:lvl1pPr>
      <a:lvl2pPr marL="114300" indent="342900" algn="l" defTabSz="457200" rtl="0" eaLnBrk="0" fontAlgn="base" hangingPunct="0">
        <a:lnSpc>
          <a:spcPct val="75000"/>
        </a:lnSpc>
        <a:spcBef>
          <a:spcPct val="40000"/>
        </a:spcBef>
        <a:spcAft>
          <a:spcPct val="0"/>
        </a:spcAft>
        <a:defRPr sz="2000">
          <a:solidFill>
            <a:srgbClr val="071D49"/>
          </a:solidFill>
          <a:latin typeface="+mn-lt"/>
          <a:cs typeface="+mn-cs"/>
        </a:defRPr>
      </a:lvl2pPr>
      <a:lvl3pPr marL="749300" indent="-228600" algn="l" defTabSz="457200" rtl="0" eaLnBrk="0" fontAlgn="base" hangingPunct="0">
        <a:spcBef>
          <a:spcPct val="20000"/>
        </a:spcBef>
        <a:spcAft>
          <a:spcPct val="0"/>
        </a:spcAft>
        <a:buFont typeface="Arial" charset="0"/>
        <a:buChar char="–"/>
        <a:defRPr sz="2100">
          <a:solidFill>
            <a:schemeClr val="tx1"/>
          </a:solidFill>
          <a:latin typeface="+mn-lt"/>
          <a:cs typeface="+mn-cs"/>
        </a:defRPr>
      </a:lvl3pPr>
      <a:lvl4pPr marL="1143000" indent="-228600" algn="l" defTabSz="457200" rtl="0" eaLnBrk="0" fontAlgn="base" hangingPunct="0">
        <a:spcBef>
          <a:spcPct val="10000"/>
        </a:spcBef>
        <a:spcAft>
          <a:spcPct val="0"/>
        </a:spcAft>
        <a:buFont typeface="Arial" charset="0"/>
        <a:buChar char="–"/>
        <a:defRPr sz="2000">
          <a:solidFill>
            <a:schemeClr val="tx1"/>
          </a:solidFill>
          <a:latin typeface="+mn-lt"/>
          <a:cs typeface="+mn-cs"/>
        </a:defRPr>
      </a:lvl4pPr>
      <a:lvl5pPr marL="1485900" indent="-228600" algn="l" defTabSz="457200" rtl="0" eaLnBrk="0" fontAlgn="base" hangingPunct="0">
        <a:spcBef>
          <a:spcPct val="10000"/>
        </a:spcBef>
        <a:spcAft>
          <a:spcPct val="0"/>
        </a:spcAft>
        <a:buFont typeface="Arial" charset="0"/>
        <a:buChar char="–"/>
        <a:defRPr>
          <a:solidFill>
            <a:schemeClr val="tx1"/>
          </a:solidFill>
          <a:latin typeface="+mn-lt"/>
          <a:cs typeface="+mn-cs"/>
        </a:defRPr>
      </a:lvl5pPr>
      <a:lvl6pPr marL="1943100" indent="-228600" algn="l" defTabSz="457200" rtl="0" fontAlgn="base">
        <a:spcBef>
          <a:spcPct val="10000"/>
        </a:spcBef>
        <a:spcAft>
          <a:spcPct val="0"/>
        </a:spcAft>
        <a:buFont typeface="Arial" charset="0"/>
        <a:buChar char="–"/>
        <a:defRPr>
          <a:solidFill>
            <a:schemeClr val="tx1"/>
          </a:solidFill>
          <a:latin typeface="+mn-lt"/>
          <a:cs typeface="+mn-cs"/>
        </a:defRPr>
      </a:lvl6pPr>
      <a:lvl7pPr marL="2400300" indent="-228600" algn="l" defTabSz="457200" rtl="0" fontAlgn="base">
        <a:spcBef>
          <a:spcPct val="10000"/>
        </a:spcBef>
        <a:spcAft>
          <a:spcPct val="0"/>
        </a:spcAft>
        <a:buFont typeface="Arial" charset="0"/>
        <a:buChar char="–"/>
        <a:defRPr>
          <a:solidFill>
            <a:schemeClr val="tx1"/>
          </a:solidFill>
          <a:latin typeface="+mn-lt"/>
          <a:cs typeface="+mn-cs"/>
        </a:defRPr>
      </a:lvl7pPr>
      <a:lvl8pPr marL="2857500" indent="-228600" algn="l" defTabSz="457200" rtl="0" fontAlgn="base">
        <a:spcBef>
          <a:spcPct val="10000"/>
        </a:spcBef>
        <a:spcAft>
          <a:spcPct val="0"/>
        </a:spcAft>
        <a:buFont typeface="Arial" charset="0"/>
        <a:buChar char="–"/>
        <a:defRPr>
          <a:solidFill>
            <a:schemeClr val="tx1"/>
          </a:solidFill>
          <a:latin typeface="+mn-lt"/>
          <a:cs typeface="+mn-cs"/>
        </a:defRPr>
      </a:lvl8pPr>
      <a:lvl9pPr marL="3314700" indent="-228600" algn="l" defTabSz="457200" rtl="0" fontAlgn="base">
        <a:spcBef>
          <a:spcPct val="10000"/>
        </a:spcBef>
        <a:spcAft>
          <a:spcPct val="0"/>
        </a:spcAft>
        <a:buFont typeface="Arial"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4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oleObject" Target="../embeddings/oleObject3.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5"/>
          <p:cNvSpPr>
            <a:spLocks noGrp="1"/>
          </p:cNvSpPr>
          <p:nvPr>
            <p:ph type="ctrTitle"/>
          </p:nvPr>
        </p:nvSpPr>
        <p:spPr>
          <a:xfrm>
            <a:off x="411480" y="681484"/>
            <a:ext cx="6563604" cy="2800249"/>
          </a:xfrm>
        </p:spPr>
        <p:txBody>
          <a:bodyPr/>
          <a:lstStyle/>
          <a:p>
            <a:r>
              <a:rPr lang="en-US" dirty="0" smtClean="0"/>
              <a:t>SURVEYOR-I:</a:t>
            </a:r>
            <a:r>
              <a:rPr lang="en-US" b="0" dirty="0" smtClean="0"/>
              <a:t> 98% – 100% SVR4 in HCV Genotype 1 Non-Cirrhotic Treatment-Naïve or Pegylated Interferon/Ribavirin Null-Responders with the Combination of the Next Generation NS3/4A Protease Inhibitor ABT-493 and NS5A Inhibitor ABT-530  </a:t>
            </a:r>
            <a:endParaRPr lang="en-US" b="0" dirty="0"/>
          </a:p>
        </p:txBody>
      </p:sp>
      <p:sp>
        <p:nvSpPr>
          <p:cNvPr id="13315" name="Rectangle 26"/>
          <p:cNvSpPr>
            <a:spLocks noGrp="1"/>
          </p:cNvSpPr>
          <p:nvPr>
            <p:ph type="subTitle" idx="1"/>
          </p:nvPr>
        </p:nvSpPr>
        <p:spPr>
          <a:xfrm>
            <a:off x="411479" y="3732526"/>
            <a:ext cx="6713939" cy="721078"/>
          </a:xfrm>
        </p:spPr>
        <p:txBody>
          <a:bodyPr/>
          <a:lstStyle/>
          <a:p>
            <a:pPr marL="0" indent="0">
              <a:lnSpc>
                <a:spcPct val="100000"/>
              </a:lnSpc>
              <a:spcBef>
                <a:spcPts val="0"/>
              </a:spcBef>
            </a:pPr>
            <a:r>
              <a:rPr lang="en-US" sz="1800" b="1" dirty="0"/>
              <a:t>Fred </a:t>
            </a:r>
            <a:r>
              <a:rPr lang="en-US" sz="1800" b="1" dirty="0" smtClean="0"/>
              <a:t>Poordad</a:t>
            </a:r>
            <a:r>
              <a:rPr lang="en-US" sz="1800" dirty="0" smtClean="0"/>
              <a:t>,</a:t>
            </a:r>
            <a:r>
              <a:rPr lang="en-US" sz="1800" baseline="30000" dirty="0" smtClean="0"/>
              <a:t>1</a:t>
            </a:r>
            <a:r>
              <a:rPr lang="en-US" sz="1800" dirty="0" smtClean="0"/>
              <a:t> Franco Felizarta,</a:t>
            </a:r>
            <a:r>
              <a:rPr lang="en-US" sz="1800" baseline="30000" dirty="0" smtClean="0"/>
              <a:t>2</a:t>
            </a:r>
            <a:r>
              <a:rPr lang="en-US" sz="1800" dirty="0" smtClean="0"/>
              <a:t> Armen Asatryan,</a:t>
            </a:r>
            <a:r>
              <a:rPr lang="en-US" sz="1800" baseline="30000" dirty="0" smtClean="0"/>
              <a:t>3</a:t>
            </a:r>
            <a:r>
              <a:rPr lang="en-US" sz="1800" dirty="0" smtClean="0"/>
              <a:t> Tarek Hassanein,</a:t>
            </a:r>
            <a:r>
              <a:rPr lang="en-US" sz="1800" baseline="30000" dirty="0"/>
              <a:t>4</a:t>
            </a:r>
            <a:r>
              <a:rPr lang="en-US" sz="1800" dirty="0" smtClean="0"/>
              <a:t> Humberto Aguilar,</a:t>
            </a:r>
            <a:r>
              <a:rPr lang="en-US" sz="1800" baseline="30000" dirty="0" smtClean="0"/>
              <a:t>5</a:t>
            </a:r>
            <a:r>
              <a:rPr lang="en-US" sz="1800" dirty="0" smtClean="0"/>
              <a:t> Jacob Lalezari,</a:t>
            </a:r>
            <a:r>
              <a:rPr lang="en-US" sz="1800" baseline="30000" dirty="0" smtClean="0"/>
              <a:t>6</a:t>
            </a:r>
            <a:r>
              <a:rPr lang="en-US" sz="1800" dirty="0" smtClean="0"/>
              <a:t> J</a:t>
            </a:r>
            <a:r>
              <a:rPr lang="en-US" sz="1800" dirty="0"/>
              <a:t>. Scott </a:t>
            </a:r>
            <a:r>
              <a:rPr lang="en-US" sz="1800" dirty="0" smtClean="0"/>
              <a:t>Overcash,</a:t>
            </a:r>
            <a:r>
              <a:rPr lang="en-US" sz="1800" baseline="30000" dirty="0" smtClean="0"/>
              <a:t>7</a:t>
            </a:r>
            <a:r>
              <a:rPr lang="en-US" sz="1800" dirty="0" smtClean="0"/>
              <a:t> </a:t>
            </a:r>
            <a:r>
              <a:rPr lang="en-US" sz="1800" dirty="0"/>
              <a:t>Teresa </a:t>
            </a:r>
            <a:r>
              <a:rPr lang="en-US" sz="1800" dirty="0" smtClean="0"/>
              <a:t>I. Ng,</a:t>
            </a:r>
            <a:r>
              <a:rPr lang="en-US" sz="1800" baseline="30000" dirty="0" smtClean="0"/>
              <a:t>3</a:t>
            </a:r>
            <a:r>
              <a:rPr lang="en-US" sz="1800" dirty="0" smtClean="0"/>
              <a:t>     Ran Liu,</a:t>
            </a:r>
            <a:r>
              <a:rPr lang="en-US" sz="1800" baseline="30000" dirty="0" smtClean="0"/>
              <a:t>3</a:t>
            </a:r>
            <a:r>
              <a:rPr lang="en-US" sz="1800" dirty="0" smtClean="0"/>
              <a:t> </a:t>
            </a:r>
            <a:r>
              <a:rPr lang="en-US" sz="1800" dirty="0"/>
              <a:t>Chih-Wei </a:t>
            </a:r>
            <a:r>
              <a:rPr lang="en-US" sz="1800" dirty="0" smtClean="0"/>
              <a:t>Lin,</a:t>
            </a:r>
            <a:r>
              <a:rPr lang="en-US" sz="1800" baseline="30000" dirty="0" smtClean="0"/>
              <a:t>3</a:t>
            </a:r>
            <a:r>
              <a:rPr lang="en-US" sz="1800" dirty="0" smtClean="0"/>
              <a:t> </a:t>
            </a:r>
            <a:r>
              <a:rPr lang="en-US" sz="1800" dirty="0"/>
              <a:t>Federico </a:t>
            </a:r>
            <a:r>
              <a:rPr lang="en-US" sz="1800" dirty="0" smtClean="0"/>
              <a:t>J. Mensa,</a:t>
            </a:r>
            <a:r>
              <a:rPr lang="en-US" sz="1800" baseline="30000" dirty="0" smtClean="0"/>
              <a:t>3</a:t>
            </a:r>
            <a:r>
              <a:rPr lang="en-US" sz="1800" dirty="0" smtClean="0"/>
              <a:t> </a:t>
            </a:r>
            <a:r>
              <a:rPr lang="en-US" sz="1800" dirty="0"/>
              <a:t>Jens </a:t>
            </a:r>
            <a:r>
              <a:rPr lang="en-US" sz="1800" dirty="0" smtClean="0"/>
              <a:t>Kort</a:t>
            </a:r>
            <a:r>
              <a:rPr lang="en-US" sz="1800" baseline="30000" dirty="0" smtClean="0"/>
              <a:t>3</a:t>
            </a:r>
            <a:endParaRPr lang="en-US" sz="1800" baseline="30000" dirty="0" smtClean="0">
              <a:solidFill>
                <a:schemeClr val="tx1"/>
              </a:solidFill>
            </a:endParaRPr>
          </a:p>
        </p:txBody>
      </p:sp>
      <p:sp>
        <p:nvSpPr>
          <p:cNvPr id="13316" name="TextBox 4"/>
          <p:cNvSpPr txBox="1">
            <a:spLocks noChangeArrowheads="1"/>
          </p:cNvSpPr>
          <p:nvPr/>
        </p:nvSpPr>
        <p:spPr bwMode="auto">
          <a:xfrm>
            <a:off x="0" y="6118601"/>
            <a:ext cx="9079127" cy="67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defTabSz="457200" eaLnBrk="0" fontAlgn="base" hangingPunct="0">
              <a:spcBef>
                <a:spcPct val="0"/>
              </a:spcBef>
              <a:spcAft>
                <a:spcPct val="0"/>
              </a:spcAft>
              <a:defRPr>
                <a:solidFill>
                  <a:schemeClr val="tx1"/>
                </a:solidFill>
                <a:latin typeface="Calibri" pitchFamily="34" charset="0"/>
                <a:cs typeface="Arial" charset="0"/>
              </a:defRPr>
            </a:lvl6pPr>
            <a:lvl7pPr marL="2971800" indent="-228600" defTabSz="457200" eaLnBrk="0" fontAlgn="base" hangingPunct="0">
              <a:spcBef>
                <a:spcPct val="0"/>
              </a:spcBef>
              <a:spcAft>
                <a:spcPct val="0"/>
              </a:spcAft>
              <a:defRPr>
                <a:solidFill>
                  <a:schemeClr val="tx1"/>
                </a:solidFill>
                <a:latin typeface="Calibri" pitchFamily="34" charset="0"/>
                <a:cs typeface="Arial" charset="0"/>
              </a:defRPr>
            </a:lvl7pPr>
            <a:lvl8pPr marL="3429000" indent="-228600" defTabSz="457200" eaLnBrk="0" fontAlgn="base" hangingPunct="0">
              <a:spcBef>
                <a:spcPct val="0"/>
              </a:spcBef>
              <a:spcAft>
                <a:spcPct val="0"/>
              </a:spcAft>
              <a:defRPr>
                <a:solidFill>
                  <a:schemeClr val="tx1"/>
                </a:solidFill>
                <a:latin typeface="Calibri" pitchFamily="34" charset="0"/>
                <a:cs typeface="Arial" charset="0"/>
              </a:defRPr>
            </a:lvl8pPr>
            <a:lvl9pPr marL="3886200" indent="-228600" defTabSz="4572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lnSpc>
                <a:spcPct val="90000"/>
              </a:lnSpc>
            </a:pPr>
            <a:r>
              <a:rPr lang="en-US" sz="1400" dirty="0" smtClean="0">
                <a:solidFill>
                  <a:srgbClr val="070605"/>
                </a:solidFill>
              </a:rPr>
              <a:t>66</a:t>
            </a:r>
            <a:r>
              <a:rPr lang="en-US" sz="1400" baseline="30000" dirty="0" smtClean="0">
                <a:solidFill>
                  <a:srgbClr val="070605"/>
                </a:solidFill>
              </a:rPr>
              <a:t>th</a:t>
            </a:r>
            <a:r>
              <a:rPr lang="en-US" sz="1400" dirty="0" smtClean="0">
                <a:solidFill>
                  <a:srgbClr val="070605"/>
                </a:solidFill>
              </a:rPr>
              <a:t> Annual Meeting of the American Association for the Study of Liver Diseases</a:t>
            </a:r>
          </a:p>
          <a:p>
            <a:pPr algn="ctr" eaLnBrk="1" hangingPunct="1">
              <a:lnSpc>
                <a:spcPct val="90000"/>
              </a:lnSpc>
            </a:pPr>
            <a:r>
              <a:rPr lang="en-US" sz="1400" dirty="0" smtClean="0">
                <a:solidFill>
                  <a:srgbClr val="070605"/>
                </a:solidFill>
              </a:rPr>
              <a:t>• San Francisco, CA • </a:t>
            </a:r>
          </a:p>
          <a:p>
            <a:pPr algn="ctr" eaLnBrk="1" hangingPunct="1">
              <a:lnSpc>
                <a:spcPct val="90000"/>
              </a:lnSpc>
            </a:pPr>
            <a:r>
              <a:rPr lang="en-US" sz="1400" dirty="0" smtClean="0">
                <a:solidFill>
                  <a:srgbClr val="070605"/>
                </a:solidFill>
              </a:rPr>
              <a:t>15 November 2015</a:t>
            </a:r>
            <a:endParaRPr lang="en-US" sz="1400" dirty="0">
              <a:solidFill>
                <a:srgbClr val="070605"/>
              </a:solidFill>
            </a:endParaRPr>
          </a:p>
        </p:txBody>
      </p:sp>
      <p:pic>
        <p:nvPicPr>
          <p:cNvPr id="13317" name="Picture 5"/>
          <p:cNvPicPr>
            <a:picLocks noChangeAspect="1"/>
          </p:cNvPicPr>
          <p:nvPr/>
        </p:nvPicPr>
        <p:blipFill>
          <a:blip r:embed="rId3">
            <a:extLst>
              <a:ext uri="{28A0092B-C50C-407E-A947-70E740481C1C}">
                <a14:useLocalDpi xmlns:a14="http://schemas.microsoft.com/office/drawing/2010/main" val="0"/>
              </a:ext>
            </a:extLst>
          </a:blip>
          <a:srcRect l="31940" r="30833"/>
          <a:stretch>
            <a:fillRect/>
          </a:stretch>
        </p:blipFill>
        <p:spPr bwMode="auto">
          <a:xfrm>
            <a:off x="7504327" y="0"/>
            <a:ext cx="15748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2" descr="AbbVieLogo_Standard_RGB.eps"/>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1463" y="6632179"/>
            <a:ext cx="685800" cy="1198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11480" y="4944733"/>
            <a:ext cx="6918468" cy="830997"/>
          </a:xfrm>
          <a:prstGeom prst="rect">
            <a:avLst/>
          </a:prstGeom>
        </p:spPr>
        <p:txBody>
          <a:bodyPr wrap="square">
            <a:spAutoFit/>
          </a:bodyPr>
          <a:lstStyle/>
          <a:p>
            <a:r>
              <a:rPr lang="en-US" sz="1200" baseline="30000" dirty="0">
                <a:solidFill>
                  <a:srgbClr val="071D49"/>
                </a:solidFill>
              </a:rPr>
              <a:t>1</a:t>
            </a:r>
            <a:r>
              <a:rPr lang="en-US" sz="1200" dirty="0">
                <a:solidFill>
                  <a:srgbClr val="071D49"/>
                </a:solidFill>
              </a:rPr>
              <a:t>Texas Liver Institute, University of Texas Health Science Center, San Antonio, </a:t>
            </a:r>
            <a:r>
              <a:rPr lang="en-US" sz="1200" dirty="0" smtClean="0">
                <a:solidFill>
                  <a:srgbClr val="071D49"/>
                </a:solidFill>
              </a:rPr>
              <a:t>TX, USA; </a:t>
            </a:r>
            <a:r>
              <a:rPr lang="en-US" sz="1200" baseline="30000" dirty="0">
                <a:solidFill>
                  <a:srgbClr val="071D49"/>
                </a:solidFill>
              </a:rPr>
              <a:t>2</a:t>
            </a:r>
            <a:r>
              <a:rPr lang="en-US" sz="1200" dirty="0">
                <a:solidFill>
                  <a:srgbClr val="071D49"/>
                </a:solidFill>
              </a:rPr>
              <a:t>Private practice, Bakersfield, </a:t>
            </a:r>
            <a:r>
              <a:rPr lang="en-US" sz="1200" dirty="0" smtClean="0">
                <a:solidFill>
                  <a:srgbClr val="071D49"/>
                </a:solidFill>
              </a:rPr>
              <a:t>CA, USA; </a:t>
            </a:r>
            <a:r>
              <a:rPr lang="en-US" sz="1200" baseline="30000" dirty="0" smtClean="0">
                <a:solidFill>
                  <a:srgbClr val="071D49"/>
                </a:solidFill>
              </a:rPr>
              <a:t>3</a:t>
            </a:r>
            <a:r>
              <a:rPr lang="en-US" sz="1200" dirty="0" smtClean="0">
                <a:solidFill>
                  <a:srgbClr val="071D49"/>
                </a:solidFill>
              </a:rPr>
              <a:t>AbbVie </a:t>
            </a:r>
            <a:r>
              <a:rPr lang="en-US" sz="1200" dirty="0">
                <a:solidFill>
                  <a:srgbClr val="071D49"/>
                </a:solidFill>
              </a:rPr>
              <a:t>Inc., North Chicago, </a:t>
            </a:r>
            <a:r>
              <a:rPr lang="en-US" sz="1200" dirty="0" smtClean="0">
                <a:solidFill>
                  <a:srgbClr val="071D49"/>
                </a:solidFill>
              </a:rPr>
              <a:t>IL, USA; </a:t>
            </a:r>
            <a:r>
              <a:rPr lang="en-US" sz="1200" baseline="30000" dirty="0">
                <a:solidFill>
                  <a:srgbClr val="071D49"/>
                </a:solidFill>
              </a:rPr>
              <a:t>4</a:t>
            </a:r>
            <a:r>
              <a:rPr lang="en-US" sz="1200" dirty="0">
                <a:solidFill>
                  <a:srgbClr val="071D49"/>
                </a:solidFill>
              </a:rPr>
              <a:t>Southern California GI and Liver Centers and Southern California </a:t>
            </a:r>
            <a:r>
              <a:rPr lang="en-US" sz="1200" dirty="0" smtClean="0">
                <a:solidFill>
                  <a:srgbClr val="071D49"/>
                </a:solidFill>
              </a:rPr>
              <a:t>Research </a:t>
            </a:r>
            <a:r>
              <a:rPr lang="en-US" sz="1200" dirty="0">
                <a:solidFill>
                  <a:srgbClr val="071D49"/>
                </a:solidFill>
              </a:rPr>
              <a:t>Center, Coronado, </a:t>
            </a:r>
            <a:r>
              <a:rPr lang="en-US" sz="1200" dirty="0" smtClean="0">
                <a:solidFill>
                  <a:srgbClr val="071D49"/>
                </a:solidFill>
              </a:rPr>
              <a:t>CA, USA; </a:t>
            </a:r>
            <a:r>
              <a:rPr lang="en-US" sz="1200" baseline="30000" dirty="0">
                <a:solidFill>
                  <a:srgbClr val="071D49"/>
                </a:solidFill>
              </a:rPr>
              <a:t>5</a:t>
            </a:r>
            <a:r>
              <a:rPr lang="en-US" sz="1200" dirty="0">
                <a:solidFill>
                  <a:srgbClr val="071D49"/>
                </a:solidFill>
              </a:rPr>
              <a:t>Louisiana Research Center, Shreveport, </a:t>
            </a:r>
            <a:r>
              <a:rPr lang="en-US" sz="1200" dirty="0" smtClean="0">
                <a:solidFill>
                  <a:srgbClr val="071D49"/>
                </a:solidFill>
              </a:rPr>
              <a:t>LA, USA; </a:t>
            </a:r>
            <a:r>
              <a:rPr lang="en-US" sz="1200" baseline="30000" dirty="0">
                <a:solidFill>
                  <a:srgbClr val="071D49"/>
                </a:solidFill>
              </a:rPr>
              <a:t>6</a:t>
            </a:r>
            <a:r>
              <a:rPr lang="en-US" sz="1200" dirty="0">
                <a:solidFill>
                  <a:srgbClr val="071D49"/>
                </a:solidFill>
              </a:rPr>
              <a:t>Quest Clinical Research, San Francisco, </a:t>
            </a:r>
            <a:r>
              <a:rPr lang="en-US" sz="1200" dirty="0" smtClean="0">
                <a:solidFill>
                  <a:srgbClr val="071D49"/>
                </a:solidFill>
              </a:rPr>
              <a:t>CA, USA; </a:t>
            </a:r>
            <a:r>
              <a:rPr lang="en-US" sz="1200" baseline="30000" dirty="0">
                <a:solidFill>
                  <a:srgbClr val="071D49"/>
                </a:solidFill>
              </a:rPr>
              <a:t>7</a:t>
            </a:r>
            <a:r>
              <a:rPr lang="en-US" sz="1200" dirty="0">
                <a:solidFill>
                  <a:srgbClr val="071D49"/>
                </a:solidFill>
              </a:rPr>
              <a:t>eStudySite, San Diego, </a:t>
            </a:r>
            <a:r>
              <a:rPr lang="en-US" sz="1200" dirty="0" smtClean="0">
                <a:solidFill>
                  <a:srgbClr val="071D49"/>
                </a:solidFill>
              </a:rPr>
              <a:t>CA, USA</a:t>
            </a:r>
            <a:endParaRPr lang="en-US" sz="1200" dirty="0">
              <a:solidFill>
                <a:srgbClr val="071D49"/>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480" y="473825"/>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a:t>
            </a:r>
            <a:r>
              <a:rPr kumimoji="0" lang="en-US" sz="2800" b="1" i="0" u="none" strike="noStrike" kern="0" cap="none" spc="0" normalizeH="0" noProof="0" dirty="0" smtClean="0">
                <a:ln>
                  <a:noFill/>
                </a:ln>
                <a:solidFill>
                  <a:srgbClr val="071D49"/>
                </a:solidFill>
                <a:effectLst/>
                <a:uLnTx/>
                <a:uFillTx/>
                <a:latin typeface="+mj-lt"/>
                <a:ea typeface="+mj-ea"/>
                <a:cs typeface="+mj-cs"/>
              </a:rPr>
              <a:t> Part 1</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ITT SVR12 Rates</a:t>
            </a:r>
          </a:p>
        </p:txBody>
      </p:sp>
      <p:graphicFrame>
        <p:nvGraphicFramePr>
          <p:cNvPr id="5" name="Object 4"/>
          <p:cNvGraphicFramePr>
            <a:graphicFrameLocks noChangeAspect="1"/>
          </p:cNvGraphicFramePr>
          <p:nvPr>
            <p:extLst>
              <p:ext uri="{D42A27DB-BD31-4B8C-83A1-F6EECF244321}">
                <p14:modId xmlns:p14="http://schemas.microsoft.com/office/powerpoint/2010/main" val="604158908"/>
              </p:ext>
            </p:extLst>
          </p:nvPr>
        </p:nvGraphicFramePr>
        <p:xfrm>
          <a:off x="217488" y="920750"/>
          <a:ext cx="4346575" cy="4503738"/>
        </p:xfrm>
        <a:graphic>
          <a:graphicData uri="http://schemas.openxmlformats.org/presentationml/2006/ole">
            <mc:AlternateContent xmlns:mc="http://schemas.openxmlformats.org/markup-compatibility/2006">
              <mc:Choice xmlns:v="urn:schemas-microsoft-com:vml" Requires="v">
                <p:oleObj spid="_x0000_s44174" name="Prism 6" r:id="rId4" imgW="2844712" imgH="3204651" progId="Prism6.Document">
                  <p:embed/>
                </p:oleObj>
              </mc:Choice>
              <mc:Fallback>
                <p:oleObj name="Prism 6" r:id="rId4" imgW="2844712" imgH="3204651" progId="Prism6.Document">
                  <p:embed/>
                  <p:pic>
                    <p:nvPicPr>
                      <p:cNvPr id="0" name=""/>
                      <p:cNvPicPr>
                        <a:picLocks noChangeAspect="1" noChangeArrowheads="1"/>
                      </p:cNvPicPr>
                      <p:nvPr/>
                    </p:nvPicPr>
                    <p:blipFill>
                      <a:blip r:embed="rId5"/>
                      <a:srcRect/>
                      <a:stretch>
                        <a:fillRect/>
                      </a:stretch>
                    </p:blipFill>
                    <p:spPr bwMode="auto">
                      <a:xfrm>
                        <a:off x="217488" y="920750"/>
                        <a:ext cx="4346575" cy="4503738"/>
                      </a:xfrm>
                      <a:prstGeom prst="rect">
                        <a:avLst/>
                      </a:prstGeom>
                      <a:noFill/>
                      <a:ln>
                        <a:noFill/>
                      </a:ln>
                    </p:spPr>
                  </p:pic>
                </p:oleObj>
              </mc:Fallback>
            </mc:AlternateContent>
          </a:graphicData>
        </a:graphic>
      </p:graphicFrame>
      <p:sp>
        <p:nvSpPr>
          <p:cNvPr id="8" name="TextBox 7"/>
          <p:cNvSpPr txBox="1"/>
          <p:nvPr/>
        </p:nvSpPr>
        <p:spPr>
          <a:xfrm>
            <a:off x="411163" y="6203318"/>
            <a:ext cx="5858399" cy="323165"/>
          </a:xfrm>
          <a:prstGeom prst="rect">
            <a:avLst/>
          </a:prstGeom>
          <a:noFill/>
        </p:spPr>
        <p:txBody>
          <a:bodyPr wrap="none" rtlCol="0">
            <a:spAutoFit/>
          </a:bodyPr>
          <a:lstStyle/>
          <a:p>
            <a:r>
              <a:rPr lang="en-US" sz="1500" baseline="30000" dirty="0" smtClean="0"/>
              <a:t>a</a:t>
            </a:r>
            <a:r>
              <a:rPr lang="en-US" sz="1500" dirty="0" smtClean="0"/>
              <a:t>One</a:t>
            </a:r>
            <a:r>
              <a:rPr lang="en-US" sz="1500" dirty="0"/>
              <a:t> </a:t>
            </a:r>
            <a:r>
              <a:rPr lang="en-US" sz="1500" dirty="0" smtClean="0"/>
              <a:t>treatment-naïve patient with GT1a infection experienced relapse.</a:t>
            </a:r>
            <a:endParaRPr lang="en-US" sz="1500" dirty="0"/>
          </a:p>
        </p:txBody>
      </p:sp>
      <p:grpSp>
        <p:nvGrpSpPr>
          <p:cNvPr id="9" name="Group 8"/>
          <p:cNvGrpSpPr/>
          <p:nvPr/>
        </p:nvGrpSpPr>
        <p:grpSpPr>
          <a:xfrm>
            <a:off x="-8786" y="5338947"/>
            <a:ext cx="4516064" cy="877163"/>
            <a:chOff x="283788" y="5462402"/>
            <a:chExt cx="4516064" cy="877163"/>
          </a:xfrm>
        </p:grpSpPr>
        <p:grpSp>
          <p:nvGrpSpPr>
            <p:cNvPr id="11" name="Group 10"/>
            <p:cNvGrpSpPr/>
            <p:nvPr/>
          </p:nvGrpSpPr>
          <p:grpSpPr>
            <a:xfrm>
              <a:off x="1292767" y="5462402"/>
              <a:ext cx="3507085" cy="877163"/>
              <a:chOff x="583071" y="5367806"/>
              <a:chExt cx="3507085" cy="877163"/>
            </a:xfrm>
          </p:grpSpPr>
          <p:sp>
            <p:nvSpPr>
              <p:cNvPr id="13" name="TextBox 12"/>
              <p:cNvSpPr txBox="1"/>
              <p:nvPr/>
            </p:nvSpPr>
            <p:spPr>
              <a:xfrm flipH="1">
                <a:off x="2218585"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4" name="TextBox 13"/>
              <p:cNvSpPr txBox="1"/>
              <p:nvPr/>
            </p:nvSpPr>
            <p:spPr>
              <a:xfrm flipH="1">
                <a:off x="583071" y="5367806"/>
                <a:ext cx="1871571" cy="877163"/>
              </a:xfrm>
              <a:prstGeom prst="rect">
                <a:avLst/>
              </a:prstGeom>
              <a:noFill/>
            </p:spPr>
            <p:txBody>
              <a:bodyPr wrap="square" rtlCol="0">
                <a:spAutoFit/>
              </a:bodyPr>
              <a:lstStyle/>
              <a:p>
                <a:pPr algn="ctr"/>
                <a:r>
                  <a:rPr lang="en-US" sz="1700" b="1" dirty="0"/>
                  <a:t>2</a:t>
                </a:r>
                <a:r>
                  <a:rPr lang="en-US" sz="1700" b="1" dirty="0" smtClean="0"/>
                  <a:t>00 mg</a:t>
                </a:r>
              </a:p>
              <a:p>
                <a:pPr algn="ctr"/>
                <a:r>
                  <a:rPr lang="en-US" sz="1700" b="1" dirty="0" smtClean="0"/>
                  <a:t>+ </a:t>
                </a:r>
              </a:p>
              <a:p>
                <a:pPr algn="ctr"/>
                <a:r>
                  <a:rPr lang="en-US" sz="1700" b="1" dirty="0" smtClean="0"/>
                  <a:t>40 mg </a:t>
                </a:r>
                <a:endParaRPr lang="en-US" sz="1700" b="1" dirty="0"/>
              </a:p>
            </p:txBody>
          </p:sp>
        </p:grpSp>
        <p:sp>
          <p:nvSpPr>
            <p:cNvPr id="12" name="TextBox 11"/>
            <p:cNvSpPr txBox="1"/>
            <p:nvPr/>
          </p:nvSpPr>
          <p:spPr>
            <a:xfrm flipH="1">
              <a:off x="283788"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Tree>
    <p:extLst>
      <p:ext uri="{BB962C8B-B14F-4D97-AF65-F5344CB8AC3E}">
        <p14:creationId xmlns:p14="http://schemas.microsoft.com/office/powerpoint/2010/main" val="502893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480" y="473825"/>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a:t>
            </a:r>
            <a:r>
              <a:rPr kumimoji="0" lang="en-US" sz="2800" b="1" i="0" u="none" strike="noStrike" kern="0" cap="none" spc="0" normalizeH="0" noProof="0" dirty="0" smtClean="0">
                <a:ln>
                  <a:noFill/>
                </a:ln>
                <a:solidFill>
                  <a:srgbClr val="071D49"/>
                </a:solidFill>
                <a:effectLst/>
                <a:uLnTx/>
                <a:uFillTx/>
                <a:latin typeface="+mj-lt"/>
                <a:ea typeface="+mj-ea"/>
                <a:cs typeface="+mj-cs"/>
              </a:rPr>
              <a:t> Part 1</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ITT SVR12 Rates</a:t>
            </a:r>
          </a:p>
        </p:txBody>
      </p:sp>
      <p:graphicFrame>
        <p:nvGraphicFramePr>
          <p:cNvPr id="5" name="Object 4"/>
          <p:cNvGraphicFramePr>
            <a:graphicFrameLocks noChangeAspect="1"/>
          </p:cNvGraphicFramePr>
          <p:nvPr>
            <p:extLst>
              <p:ext uri="{D42A27DB-BD31-4B8C-83A1-F6EECF244321}">
                <p14:modId xmlns:p14="http://schemas.microsoft.com/office/powerpoint/2010/main" val="1560112388"/>
              </p:ext>
            </p:extLst>
          </p:nvPr>
        </p:nvGraphicFramePr>
        <p:xfrm>
          <a:off x="217488" y="920750"/>
          <a:ext cx="4346575" cy="4503738"/>
        </p:xfrm>
        <a:graphic>
          <a:graphicData uri="http://schemas.openxmlformats.org/presentationml/2006/ole">
            <mc:AlternateContent xmlns:mc="http://schemas.openxmlformats.org/markup-compatibility/2006">
              <mc:Choice xmlns:v="urn:schemas-microsoft-com:vml" Requires="v">
                <p:oleObj spid="_x0000_s45166" name="Prism 6" r:id="rId4" imgW="2844712" imgH="3204651" progId="Prism6.Document">
                  <p:embed/>
                </p:oleObj>
              </mc:Choice>
              <mc:Fallback>
                <p:oleObj name="Prism 6" r:id="rId4" imgW="2844712" imgH="3204651" progId="Prism6.Document">
                  <p:embed/>
                  <p:pic>
                    <p:nvPicPr>
                      <p:cNvPr id="0" name=""/>
                      <p:cNvPicPr>
                        <a:picLocks noChangeAspect="1" noChangeArrowheads="1"/>
                      </p:cNvPicPr>
                      <p:nvPr/>
                    </p:nvPicPr>
                    <p:blipFill>
                      <a:blip r:embed="rId5"/>
                      <a:srcRect/>
                      <a:stretch>
                        <a:fillRect/>
                      </a:stretch>
                    </p:blipFill>
                    <p:spPr bwMode="auto">
                      <a:xfrm>
                        <a:off x="217488" y="920750"/>
                        <a:ext cx="4346575" cy="4503738"/>
                      </a:xfrm>
                      <a:prstGeom prst="rect">
                        <a:avLst/>
                      </a:prstGeom>
                      <a:noFill/>
                      <a:ln>
                        <a:noFill/>
                      </a:ln>
                    </p:spPr>
                  </p:pic>
                </p:oleObj>
              </mc:Fallback>
            </mc:AlternateContent>
          </a:graphicData>
        </a:graphic>
      </p:graphicFrame>
      <p:sp>
        <p:nvSpPr>
          <p:cNvPr id="8" name="TextBox 7"/>
          <p:cNvSpPr txBox="1"/>
          <p:nvPr/>
        </p:nvSpPr>
        <p:spPr>
          <a:xfrm>
            <a:off x="411163" y="6203318"/>
            <a:ext cx="5858399" cy="323165"/>
          </a:xfrm>
          <a:prstGeom prst="rect">
            <a:avLst/>
          </a:prstGeom>
          <a:noFill/>
        </p:spPr>
        <p:txBody>
          <a:bodyPr wrap="none" rtlCol="0">
            <a:spAutoFit/>
          </a:bodyPr>
          <a:lstStyle/>
          <a:p>
            <a:r>
              <a:rPr lang="en-US" sz="1500" baseline="30000" dirty="0" smtClean="0"/>
              <a:t>a</a:t>
            </a:r>
            <a:r>
              <a:rPr lang="en-US" sz="1500" dirty="0" smtClean="0"/>
              <a:t>One</a:t>
            </a:r>
            <a:r>
              <a:rPr lang="en-US" sz="1500" dirty="0"/>
              <a:t> </a:t>
            </a:r>
            <a:r>
              <a:rPr lang="en-US" sz="1500" dirty="0" smtClean="0"/>
              <a:t>treatment-naïve patient with GT1a infection experienced relapse.</a:t>
            </a:r>
            <a:endParaRPr lang="en-US" sz="1500" dirty="0"/>
          </a:p>
        </p:txBody>
      </p:sp>
      <p:grpSp>
        <p:nvGrpSpPr>
          <p:cNvPr id="9" name="Group 8"/>
          <p:cNvGrpSpPr/>
          <p:nvPr/>
        </p:nvGrpSpPr>
        <p:grpSpPr>
          <a:xfrm>
            <a:off x="-8786" y="5338947"/>
            <a:ext cx="4516064" cy="877163"/>
            <a:chOff x="283788" y="5462402"/>
            <a:chExt cx="4516064" cy="877163"/>
          </a:xfrm>
        </p:grpSpPr>
        <p:grpSp>
          <p:nvGrpSpPr>
            <p:cNvPr id="11" name="Group 10"/>
            <p:cNvGrpSpPr/>
            <p:nvPr/>
          </p:nvGrpSpPr>
          <p:grpSpPr>
            <a:xfrm>
              <a:off x="1292767" y="5462402"/>
              <a:ext cx="3507085" cy="877163"/>
              <a:chOff x="583071" y="5367806"/>
              <a:chExt cx="3507085" cy="877163"/>
            </a:xfrm>
          </p:grpSpPr>
          <p:sp>
            <p:nvSpPr>
              <p:cNvPr id="13" name="TextBox 12"/>
              <p:cNvSpPr txBox="1"/>
              <p:nvPr/>
            </p:nvSpPr>
            <p:spPr>
              <a:xfrm flipH="1">
                <a:off x="2218585"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4" name="TextBox 13"/>
              <p:cNvSpPr txBox="1"/>
              <p:nvPr/>
            </p:nvSpPr>
            <p:spPr>
              <a:xfrm flipH="1">
                <a:off x="583071" y="5367806"/>
                <a:ext cx="1871571" cy="877163"/>
              </a:xfrm>
              <a:prstGeom prst="rect">
                <a:avLst/>
              </a:prstGeom>
              <a:noFill/>
            </p:spPr>
            <p:txBody>
              <a:bodyPr wrap="square" rtlCol="0">
                <a:spAutoFit/>
              </a:bodyPr>
              <a:lstStyle/>
              <a:p>
                <a:pPr algn="ctr"/>
                <a:r>
                  <a:rPr lang="en-US" sz="1700" b="1" dirty="0"/>
                  <a:t>2</a:t>
                </a:r>
                <a:r>
                  <a:rPr lang="en-US" sz="1700" b="1" dirty="0" smtClean="0"/>
                  <a:t>00 mg</a:t>
                </a:r>
              </a:p>
              <a:p>
                <a:pPr algn="ctr"/>
                <a:r>
                  <a:rPr lang="en-US" sz="1700" b="1" dirty="0" smtClean="0"/>
                  <a:t>+ </a:t>
                </a:r>
              </a:p>
              <a:p>
                <a:pPr algn="ctr"/>
                <a:r>
                  <a:rPr lang="en-US" sz="1700" b="1" dirty="0" smtClean="0"/>
                  <a:t>40 mg </a:t>
                </a:r>
                <a:endParaRPr lang="en-US" sz="1700" b="1" dirty="0"/>
              </a:p>
            </p:txBody>
          </p:sp>
        </p:grpSp>
        <p:sp>
          <p:nvSpPr>
            <p:cNvPr id="12" name="TextBox 11"/>
            <p:cNvSpPr txBox="1"/>
            <p:nvPr/>
          </p:nvSpPr>
          <p:spPr>
            <a:xfrm flipH="1">
              <a:off x="283788"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
        <p:nvSpPr>
          <p:cNvPr id="2" name="TextBox 1"/>
          <p:cNvSpPr txBox="1"/>
          <p:nvPr/>
        </p:nvSpPr>
        <p:spPr>
          <a:xfrm>
            <a:off x="4397340" y="1702676"/>
            <a:ext cx="4335816" cy="1477328"/>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000" dirty="0" smtClean="0"/>
              <a:t>100% (29/29) treatment-experienced patients achieved SVR12</a:t>
            </a:r>
          </a:p>
          <a:p>
            <a:pPr marL="342900" indent="-342900">
              <a:buFont typeface="Arial" panose="020B0604020202020204" pitchFamily="34" charset="0"/>
              <a:buChar char="•"/>
            </a:pPr>
            <a:r>
              <a:rPr lang="en-US" sz="2000" dirty="0" smtClean="0"/>
              <a:t>98% (49/50) treatment-naïve patients achieved SVR12</a:t>
            </a:r>
            <a:endParaRPr lang="en-US" sz="2000" dirty="0"/>
          </a:p>
        </p:txBody>
      </p:sp>
    </p:spTree>
    <p:extLst>
      <p:ext uri="{BB962C8B-B14F-4D97-AF65-F5344CB8AC3E}">
        <p14:creationId xmlns:p14="http://schemas.microsoft.com/office/powerpoint/2010/main" val="17520770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11480" y="1097280"/>
            <a:ext cx="8318500" cy="1660910"/>
          </a:xfrm>
        </p:spPr>
        <p:txBody>
          <a:bodyPr anchor="t" anchorCtr="0"/>
          <a:lstStyle/>
          <a:p>
            <a:pPr marL="0" indent="0">
              <a:lnSpc>
                <a:spcPct val="100000"/>
              </a:lnSpc>
            </a:pPr>
            <a:r>
              <a:rPr lang="en-US" dirty="0" smtClean="0"/>
              <a:t>One patient in the low dose arm relapsed at post-treatment week 4</a:t>
            </a:r>
          </a:p>
        </p:txBody>
      </p:sp>
      <p:sp>
        <p:nvSpPr>
          <p:cNvPr id="5" name="Title 1"/>
          <p:cNvSpPr txBox="1">
            <a:spLocks/>
          </p:cNvSpPr>
          <p:nvPr/>
        </p:nvSpPr>
        <p:spPr bwMode="gray">
          <a:xfrm>
            <a:off x="411163" y="476141"/>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a:t>
            </a:r>
            <a:r>
              <a:rPr kumimoji="0" lang="en-US" sz="2800" b="1" i="0" u="none" strike="noStrike" kern="0" cap="none" spc="0" normalizeH="0" noProof="0" dirty="0" smtClean="0">
                <a:ln>
                  <a:noFill/>
                </a:ln>
                <a:solidFill>
                  <a:srgbClr val="071D49"/>
                </a:solidFill>
                <a:effectLst/>
                <a:uLnTx/>
                <a:uFillTx/>
                <a:latin typeface="+mj-lt"/>
                <a:ea typeface="+mj-ea"/>
                <a:cs typeface="+mj-cs"/>
              </a:rPr>
              <a:t> Part 1</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Treatment</a:t>
            </a:r>
            <a:r>
              <a:rPr kumimoji="0" lang="en-US" sz="2800" b="1" i="0" u="none" strike="noStrike" kern="0" cap="none" spc="0" normalizeH="0" noProof="0" dirty="0" smtClean="0">
                <a:ln>
                  <a:noFill/>
                </a:ln>
                <a:solidFill>
                  <a:srgbClr val="071D49"/>
                </a:solidFill>
                <a:effectLst/>
                <a:uLnTx/>
                <a:uFillTx/>
                <a:latin typeface="+mj-lt"/>
                <a:ea typeface="+mj-ea"/>
                <a:cs typeface="+mj-cs"/>
              </a:rPr>
              <a:t> Failure</a:t>
            </a:r>
            <a:endParaRPr kumimoji="0" lang="en-US" sz="2800" b="1" i="0" u="none" strike="noStrike" kern="0" cap="none" spc="0" normalizeH="0" baseline="0" noProof="0" dirty="0" smtClean="0">
              <a:ln>
                <a:noFill/>
              </a:ln>
              <a:solidFill>
                <a:srgbClr val="071D49"/>
              </a:solidFill>
              <a:effectLst/>
              <a:uLnTx/>
              <a:uFillTx/>
              <a:latin typeface="+mj-lt"/>
              <a:ea typeface="+mj-ea"/>
              <a:cs typeface="+mj-cs"/>
            </a:endParaRPr>
          </a:p>
        </p:txBody>
      </p:sp>
      <p:graphicFrame>
        <p:nvGraphicFramePr>
          <p:cNvPr id="6" name="Table 5"/>
          <p:cNvGraphicFramePr>
            <a:graphicFrameLocks noGrp="1"/>
          </p:cNvGraphicFramePr>
          <p:nvPr>
            <p:extLst>
              <p:ext uri="{D42A27DB-BD31-4B8C-83A1-F6EECF244321}">
                <p14:modId xmlns:p14="http://schemas.microsoft.com/office/powerpoint/2010/main" val="3625414499"/>
              </p:ext>
            </p:extLst>
          </p:nvPr>
        </p:nvGraphicFramePr>
        <p:xfrm>
          <a:off x="411480" y="1758805"/>
          <a:ext cx="8321358" cy="3820668"/>
        </p:xfrm>
        <a:graphic>
          <a:graphicData uri="http://schemas.openxmlformats.org/drawingml/2006/table">
            <a:tbl>
              <a:tblPr firstRow="1" firstCol="1" bandRow="1">
                <a:tableStyleId>{68D230F3-CF80-4859-8CE7-A43EE81993B5}</a:tableStyleId>
              </a:tblPr>
              <a:tblGrid>
                <a:gridCol w="4235263"/>
                <a:gridCol w="4086095"/>
              </a:tblGrid>
              <a:tr h="167478">
                <a:tc>
                  <a:txBody>
                    <a:bodyPr/>
                    <a:lstStyle/>
                    <a:p>
                      <a:pPr algn="l">
                        <a:lnSpc>
                          <a:spcPct val="115000"/>
                        </a:lnSpc>
                      </a:pPr>
                      <a:endParaRPr lang="en-US" sz="18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kern="1200" dirty="0" smtClean="0">
                          <a:solidFill>
                            <a:schemeClr val="bg1"/>
                          </a:solidFill>
                          <a:effectLst/>
                          <a:latin typeface="+mn-lt"/>
                          <a:ea typeface="Calibri"/>
                          <a:cs typeface="Times New Roman"/>
                        </a:rPr>
                        <a:t>Patient Characteristics</a:t>
                      </a:r>
                    </a:p>
                  </a:txBody>
                  <a:tcPr marL="61349" marR="61349" marT="0" marB="0">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295039">
                <a:tc>
                  <a:txBody>
                    <a:bodyPr/>
                    <a:lstStyle/>
                    <a:p>
                      <a:pPr marL="0" marR="0" indent="238125" algn="l" defTabSz="914400" rtl="0" eaLnBrk="1" fontAlgn="auto" latinLnBrk="0" hangingPunct="1">
                        <a:lnSpc>
                          <a:spcPct val="115000"/>
                        </a:lnSpc>
                        <a:spcBef>
                          <a:spcPts val="0"/>
                        </a:spcBef>
                        <a:spcAft>
                          <a:spcPts val="0"/>
                        </a:spcAft>
                        <a:buClrTx/>
                        <a:buSzTx/>
                        <a:buFontTx/>
                        <a:buNone/>
                        <a:tabLst/>
                        <a:defRPr/>
                      </a:pPr>
                      <a:r>
                        <a:rPr lang="en-US" sz="2000" b="0" kern="1200" dirty="0" smtClean="0">
                          <a:solidFill>
                            <a:schemeClr val="tx1"/>
                          </a:solidFill>
                          <a:effectLst/>
                          <a:latin typeface="+mn-lt"/>
                          <a:ea typeface="Calibri"/>
                          <a:cs typeface="Times New Roman"/>
                        </a:rPr>
                        <a:t>Treatment arm</a:t>
                      </a:r>
                    </a:p>
                  </a:txBody>
                  <a:tcPr marL="0" marR="0" marT="0" marB="0" anchor="ctr">
                    <a:lnT w="19050" cap="flat" cmpd="sng" algn="ctr">
                      <a:solidFill>
                        <a:schemeClr val="bg1">
                          <a:lumMod val="5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2000" dirty="0" smtClean="0">
                          <a:effectLst/>
                          <a:latin typeface="+mj-lt"/>
                          <a:ea typeface="Calibri"/>
                          <a:cs typeface="Times New Roman"/>
                        </a:rPr>
                        <a:t>ABT-493 200 mg + </a:t>
                      </a:r>
                      <a:r>
                        <a:rPr lang="en-US" sz="2000" b="1" u="none" dirty="0" smtClean="0">
                          <a:effectLst/>
                          <a:latin typeface="+mj-lt"/>
                          <a:ea typeface="Calibri"/>
                          <a:cs typeface="Times New Roman"/>
                        </a:rPr>
                        <a:t>ABT-530 40 mg</a:t>
                      </a:r>
                    </a:p>
                  </a:txBody>
                  <a:tcPr marL="68580" marR="68580" marT="0" marB="0" anchor="ctr">
                    <a:lnT w="19050" cap="flat" cmpd="sng" algn="ctr">
                      <a:solidFill>
                        <a:schemeClr val="bg1">
                          <a:lumMod val="50000"/>
                        </a:schemeClr>
                      </a:solidFill>
                      <a:prstDash val="solid"/>
                      <a:round/>
                      <a:headEnd type="none" w="med" len="med"/>
                      <a:tailEnd type="none" w="med" len="med"/>
                    </a:lnT>
                  </a:tcPr>
                </a:tc>
              </a:tr>
              <a:tr h="295039">
                <a:tc>
                  <a:txBody>
                    <a:bodyPr/>
                    <a:lstStyle/>
                    <a:p>
                      <a:pPr marL="238125"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Age, years</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55</a:t>
                      </a:r>
                      <a:endParaRPr lang="en-US" sz="2000" baseline="0" dirty="0">
                        <a:effectLst/>
                        <a:latin typeface="+mj-lt"/>
                        <a:ea typeface="Calibri"/>
                        <a:cs typeface="Times New Roman"/>
                      </a:endParaRPr>
                    </a:p>
                  </a:txBody>
                  <a:tcPr marL="68580" marR="68580" marT="0" marB="0" anchor="ctr"/>
                </a:tc>
              </a:tr>
              <a:tr h="295039">
                <a:tc>
                  <a:txBody>
                    <a:bodyPr/>
                    <a:lstStyle/>
                    <a:p>
                      <a:pPr marL="238125"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Gender</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Male</a:t>
                      </a:r>
                      <a:endParaRPr lang="en-US" sz="2000" baseline="0" dirty="0">
                        <a:effectLst/>
                        <a:latin typeface="+mj-lt"/>
                        <a:ea typeface="Calibri"/>
                        <a:cs typeface="Times New Roman"/>
                      </a:endParaRPr>
                    </a:p>
                  </a:txBody>
                  <a:tcPr marL="68580" marR="68580" marT="0" marB="0" anchor="ctr"/>
                </a:tc>
              </a:tr>
              <a:tr h="295039">
                <a:tc>
                  <a:txBody>
                    <a:bodyPr/>
                    <a:lstStyle/>
                    <a:p>
                      <a:pPr marL="238125"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Race</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White</a:t>
                      </a:r>
                      <a:endParaRPr lang="en-US" sz="2000" baseline="0" dirty="0">
                        <a:effectLst/>
                        <a:latin typeface="+mj-lt"/>
                        <a:ea typeface="Calibri"/>
                        <a:cs typeface="Times New Roman"/>
                      </a:endParaRPr>
                    </a:p>
                  </a:txBody>
                  <a:tcPr marL="68580" marR="68580" marT="0" marB="0" anchor="ctr"/>
                </a:tc>
              </a:tr>
              <a:tr h="295039">
                <a:tc>
                  <a:txBody>
                    <a:bodyPr/>
                    <a:lstStyle/>
                    <a:p>
                      <a:pPr marL="238125"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Baseline fibrosis stage</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F0 – F1</a:t>
                      </a:r>
                      <a:endParaRPr lang="en-US" sz="2000" baseline="0" dirty="0">
                        <a:effectLst/>
                        <a:latin typeface="+mj-lt"/>
                        <a:ea typeface="Calibri"/>
                        <a:cs typeface="Times New Roman"/>
                      </a:endParaRPr>
                    </a:p>
                  </a:txBody>
                  <a:tcPr marL="68580" marR="68580" marT="0" marB="0" anchor="ctr"/>
                </a:tc>
              </a:tr>
              <a:tr h="295039">
                <a:tc>
                  <a:txBody>
                    <a:bodyPr/>
                    <a:lstStyle/>
                    <a:p>
                      <a:pPr marL="238125"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HCV subgenotype</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1a</a:t>
                      </a:r>
                      <a:endParaRPr lang="en-US" sz="2000" baseline="0" dirty="0">
                        <a:effectLst/>
                        <a:latin typeface="+mj-lt"/>
                        <a:ea typeface="Calibri"/>
                        <a:cs typeface="Times New Roman"/>
                      </a:endParaRPr>
                    </a:p>
                  </a:txBody>
                  <a:tcPr marL="68580" marR="68580" marT="0" marB="0" anchor="ctr"/>
                </a:tc>
              </a:tr>
              <a:tr h="295039">
                <a:tc>
                  <a:txBody>
                    <a:bodyPr/>
                    <a:lstStyle/>
                    <a:p>
                      <a:pPr marL="233363" marR="0" indent="0" algn="l">
                        <a:lnSpc>
                          <a:spcPct val="115000"/>
                        </a:lnSpc>
                        <a:spcBef>
                          <a:spcPts val="0"/>
                        </a:spcBef>
                        <a:spcAft>
                          <a:spcPts val="0"/>
                        </a:spcAft>
                      </a:pPr>
                      <a:r>
                        <a:rPr lang="en-US" sz="2000" b="0" i="1" dirty="0" smtClean="0">
                          <a:solidFill>
                            <a:schemeClr val="tx1"/>
                          </a:solidFill>
                          <a:effectLst/>
                          <a:latin typeface="+mj-lt"/>
                          <a:ea typeface="Calibri"/>
                          <a:cs typeface="Times New Roman"/>
                        </a:rPr>
                        <a:t>IL28B</a:t>
                      </a:r>
                      <a:r>
                        <a:rPr lang="en-US" sz="2000" b="0" dirty="0" smtClean="0">
                          <a:solidFill>
                            <a:schemeClr val="tx1"/>
                          </a:solidFill>
                          <a:effectLst/>
                          <a:latin typeface="+mj-lt"/>
                          <a:ea typeface="Calibri"/>
                          <a:cs typeface="Times New Roman"/>
                        </a:rPr>
                        <a:t> genotype</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C/C</a:t>
                      </a:r>
                      <a:endParaRPr lang="en-US" sz="2000" baseline="0" dirty="0">
                        <a:effectLst/>
                        <a:latin typeface="+mj-lt"/>
                        <a:ea typeface="Calibri"/>
                        <a:cs typeface="Times New Roman"/>
                      </a:endParaRPr>
                    </a:p>
                  </a:txBody>
                  <a:tcPr marL="68580" marR="68580" marT="0" marB="0" anchor="ctr"/>
                </a:tc>
              </a:tr>
              <a:tr h="295039">
                <a:tc>
                  <a:txBody>
                    <a:bodyPr/>
                    <a:lstStyle/>
                    <a:p>
                      <a:pPr marL="233363"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Treatment</a:t>
                      </a:r>
                      <a:r>
                        <a:rPr lang="en-US" sz="2000" b="0" baseline="0" dirty="0" smtClean="0">
                          <a:solidFill>
                            <a:schemeClr val="tx1"/>
                          </a:solidFill>
                          <a:effectLst/>
                          <a:latin typeface="+mj-lt"/>
                          <a:ea typeface="Calibri"/>
                          <a:cs typeface="Times New Roman"/>
                        </a:rPr>
                        <a:t> experience</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Naïve </a:t>
                      </a:r>
                      <a:endParaRPr lang="en-US" sz="2000" baseline="0" dirty="0">
                        <a:effectLst/>
                        <a:latin typeface="+mj-lt"/>
                        <a:ea typeface="Calibri"/>
                        <a:cs typeface="Times New Roman"/>
                      </a:endParaRPr>
                    </a:p>
                  </a:txBody>
                  <a:tcPr marL="68580" marR="68580" marT="0" marB="0" anchor="ctr"/>
                </a:tc>
              </a:tr>
              <a:tr h="295039">
                <a:tc>
                  <a:txBody>
                    <a:bodyPr/>
                    <a:lstStyle/>
                    <a:p>
                      <a:pPr marL="233363"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Resistant variants at baseline</a:t>
                      </a:r>
                      <a:endParaRPr lang="en-US" sz="2000" b="0" dirty="0">
                        <a:solidFill>
                          <a:schemeClr val="tx1"/>
                        </a:solidFill>
                        <a:effectLst/>
                        <a:latin typeface="+mj-lt"/>
                        <a:ea typeface="Calibri"/>
                        <a:cs typeface="Times New Roman"/>
                      </a:endParaRPr>
                    </a:p>
                  </a:txBody>
                  <a:tcPr marL="0" marR="0" marT="0" marB="0" anchor="ct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None</a:t>
                      </a:r>
                      <a:endParaRPr lang="en-US" sz="2000" baseline="0" dirty="0">
                        <a:effectLst/>
                        <a:latin typeface="+mj-lt"/>
                        <a:ea typeface="Calibri"/>
                        <a:cs typeface="Times New Roman"/>
                      </a:endParaRPr>
                    </a:p>
                  </a:txBody>
                  <a:tcPr marL="68580" marR="68580" marT="0" marB="0" anchor="ctr"/>
                </a:tc>
              </a:tr>
              <a:tr h="295039">
                <a:tc>
                  <a:txBody>
                    <a:bodyPr/>
                    <a:lstStyle/>
                    <a:p>
                      <a:pPr marL="233363" marR="0" indent="0" algn="l">
                        <a:lnSpc>
                          <a:spcPct val="115000"/>
                        </a:lnSpc>
                        <a:spcBef>
                          <a:spcPts val="0"/>
                        </a:spcBef>
                        <a:spcAft>
                          <a:spcPts val="0"/>
                        </a:spcAft>
                      </a:pPr>
                      <a:r>
                        <a:rPr lang="en-US" sz="2000" b="0" dirty="0" smtClean="0">
                          <a:solidFill>
                            <a:schemeClr val="tx1"/>
                          </a:solidFill>
                          <a:effectLst/>
                          <a:latin typeface="+mj-lt"/>
                          <a:ea typeface="Calibri"/>
                          <a:cs typeface="Times New Roman"/>
                        </a:rPr>
                        <a:t>Resistant variants</a:t>
                      </a:r>
                      <a:r>
                        <a:rPr lang="en-US" sz="2000" b="0" baseline="0" dirty="0" smtClean="0">
                          <a:solidFill>
                            <a:schemeClr val="tx1"/>
                          </a:solidFill>
                          <a:effectLst/>
                          <a:latin typeface="+mj-lt"/>
                          <a:ea typeface="Calibri"/>
                          <a:cs typeface="Times New Roman"/>
                        </a:rPr>
                        <a:t> at relapse</a:t>
                      </a:r>
                      <a:endParaRPr lang="en-US" sz="2000" b="0" dirty="0">
                        <a:solidFill>
                          <a:schemeClr val="tx1"/>
                        </a:solidFill>
                        <a:effectLst/>
                        <a:latin typeface="+mj-lt"/>
                        <a:ea typeface="Calibri"/>
                        <a:cs typeface="Times New Roman"/>
                      </a:endParaRPr>
                    </a:p>
                  </a:txBody>
                  <a:tcPr marL="0" marR="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2000" baseline="0" dirty="0" smtClean="0">
                          <a:effectLst/>
                          <a:latin typeface="+mj-lt"/>
                          <a:ea typeface="Calibri"/>
                          <a:cs typeface="Times New Roman"/>
                        </a:rPr>
                        <a:t>NS5A: Q30K + H58D</a:t>
                      </a:r>
                      <a:endParaRPr lang="en-US" sz="2000" baseline="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
        <p:nvSpPr>
          <p:cNvPr id="7" name="Oval 6"/>
          <p:cNvSpPr/>
          <p:nvPr/>
        </p:nvSpPr>
        <p:spPr>
          <a:xfrm>
            <a:off x="6683568" y="2075263"/>
            <a:ext cx="1953491" cy="36576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225855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1480" y="1097280"/>
            <a:ext cx="8321040" cy="5257800"/>
          </a:xfrm>
        </p:spPr>
        <p:txBody>
          <a:bodyPr/>
          <a:lstStyle/>
          <a:p>
            <a:pPr marL="0" lvl="3" indent="0" defTabSz="914400">
              <a:lnSpc>
                <a:spcPct val="90000"/>
              </a:lnSpc>
              <a:spcBef>
                <a:spcPct val="80000"/>
              </a:spcBef>
              <a:buNone/>
            </a:pPr>
            <a:r>
              <a:rPr lang="en-US" dirty="0" smtClean="0">
                <a:solidFill>
                  <a:schemeClr val="tx1"/>
                </a:solidFill>
                <a:ea typeface="+mn-ea"/>
              </a:rPr>
              <a:t>46 (58%) </a:t>
            </a:r>
            <a:r>
              <a:rPr lang="en-US" dirty="0">
                <a:solidFill>
                  <a:schemeClr val="tx1"/>
                </a:solidFill>
                <a:ea typeface="+mn-ea"/>
              </a:rPr>
              <a:t>patients had baseline variants </a:t>
            </a:r>
            <a:r>
              <a:rPr lang="en-US" dirty="0" smtClean="0">
                <a:solidFill>
                  <a:schemeClr val="tx1"/>
                </a:solidFill>
                <a:ea typeface="+mn-ea"/>
              </a:rPr>
              <a:t>in </a:t>
            </a:r>
            <a:r>
              <a:rPr lang="en-US" dirty="0">
                <a:solidFill>
                  <a:schemeClr val="tx1"/>
                </a:solidFill>
                <a:ea typeface="+mn-ea"/>
              </a:rPr>
              <a:t>NS3 </a:t>
            </a:r>
            <a:r>
              <a:rPr lang="en-US" dirty="0" smtClean="0">
                <a:solidFill>
                  <a:schemeClr val="tx1"/>
                </a:solidFill>
                <a:ea typeface="+mn-ea"/>
              </a:rPr>
              <a:t>and/or NS5A</a:t>
            </a:r>
            <a:endParaRPr lang="en-US" altLang="en-US" dirty="0">
              <a:solidFill>
                <a:schemeClr val="tx1"/>
              </a:solidFill>
            </a:endParaRPr>
          </a:p>
          <a:p>
            <a:pPr marL="461963" lvl="2" indent="-342900" defTabSz="914400">
              <a:lnSpc>
                <a:spcPct val="90000"/>
              </a:lnSpc>
              <a:buFont typeface="Arial" panose="020B0604020202020204" pitchFamily="34" charset="0"/>
              <a:buChar char="•"/>
            </a:pPr>
            <a:endParaRPr lang="en-US" dirty="0" smtClean="0">
              <a:solidFill>
                <a:schemeClr val="tx1"/>
              </a:solidFill>
            </a:endParaRPr>
          </a:p>
          <a:p>
            <a:pPr marL="0" indent="0" defTabSz="914400">
              <a:lnSpc>
                <a:spcPct val="90000"/>
              </a:lnSpc>
            </a:pPr>
            <a:endParaRPr lang="en-US" dirty="0" smtClean="0">
              <a:solidFill>
                <a:schemeClr val="tx1"/>
              </a:solidFill>
            </a:endParaRPr>
          </a:p>
          <a:p>
            <a:pPr marL="0" indent="0" defTabSz="914400">
              <a:lnSpc>
                <a:spcPct val="90000"/>
              </a:lnSpc>
            </a:pPr>
            <a:endParaRPr lang="en-US" dirty="0">
              <a:solidFill>
                <a:schemeClr val="tx1"/>
              </a:solidFill>
            </a:endParaRPr>
          </a:p>
          <a:p>
            <a:pPr marL="0" indent="0" defTabSz="914400">
              <a:lnSpc>
                <a:spcPct val="90000"/>
              </a:lnSpc>
            </a:pPr>
            <a:endParaRPr lang="en-US" dirty="0" smtClean="0">
              <a:solidFill>
                <a:schemeClr val="tx1"/>
              </a:solidFill>
            </a:endParaRPr>
          </a:p>
          <a:p>
            <a:pPr marL="0" indent="0" defTabSz="914400">
              <a:lnSpc>
                <a:spcPct val="90000"/>
              </a:lnSpc>
            </a:pPr>
            <a:endParaRPr lang="en-US" dirty="0">
              <a:solidFill>
                <a:schemeClr val="tx1"/>
              </a:solidFill>
            </a:endParaRPr>
          </a:p>
          <a:p>
            <a:pPr marL="0" indent="0" defTabSz="914400">
              <a:lnSpc>
                <a:spcPct val="90000"/>
              </a:lnSpc>
            </a:pPr>
            <a:endParaRPr lang="en-US" dirty="0" smtClean="0">
              <a:solidFill>
                <a:schemeClr val="tx1"/>
              </a:solidFill>
            </a:endParaRPr>
          </a:p>
          <a:p>
            <a:pPr marL="247650" indent="-247650" defTabSz="914400">
              <a:lnSpc>
                <a:spcPct val="90000"/>
              </a:lnSpc>
              <a:buFont typeface="Arial" charset="0"/>
              <a:buChar char="•"/>
            </a:pPr>
            <a:endParaRPr lang="en-US" dirty="0">
              <a:solidFill>
                <a:schemeClr val="tx1"/>
              </a:solidFill>
            </a:endParaRPr>
          </a:p>
          <a:p>
            <a:pPr marL="114300" indent="0">
              <a:spcBef>
                <a:spcPts val="600"/>
              </a:spcBef>
              <a:spcAft>
                <a:spcPts val="600"/>
              </a:spcAft>
            </a:pPr>
            <a:endParaRPr lang="en-US" dirty="0">
              <a:solidFill>
                <a:schemeClr val="tx1"/>
              </a:solidFill>
            </a:endParaRPr>
          </a:p>
          <a:p>
            <a:pPr marL="114300" indent="0">
              <a:spcBef>
                <a:spcPts val="600"/>
              </a:spcBef>
              <a:spcAft>
                <a:spcPts val="600"/>
              </a:spcAft>
            </a:pPr>
            <a:endParaRPr lang="en-US" dirty="0" smtClean="0">
              <a:solidFill>
                <a:schemeClr val="tx1"/>
              </a:solidFill>
            </a:endParaRPr>
          </a:p>
        </p:txBody>
      </p:sp>
      <p:sp>
        <p:nvSpPr>
          <p:cNvPr id="3" name="Title 1"/>
          <p:cNvSpPr txBox="1">
            <a:spLocks/>
          </p:cNvSpPr>
          <p:nvPr/>
        </p:nvSpPr>
        <p:spPr bwMode="gray">
          <a:xfrm>
            <a:off x="411163" y="473199"/>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a:solidFill>
                  <a:srgbClr val="071D49"/>
                </a:solidFill>
              </a:rPr>
              <a:t>Amino Acid Variant Analysis by Population Sequencing</a:t>
            </a:r>
          </a:p>
        </p:txBody>
      </p:sp>
      <p:sp>
        <p:nvSpPr>
          <p:cNvPr id="4" name="Rectangle 3"/>
          <p:cNvSpPr/>
          <p:nvPr/>
        </p:nvSpPr>
        <p:spPr>
          <a:xfrm>
            <a:off x="411163" y="5683982"/>
            <a:ext cx="8321040" cy="841834"/>
          </a:xfrm>
          <a:prstGeom prst="rect">
            <a:avLst/>
          </a:prstGeom>
        </p:spPr>
        <p:txBody>
          <a:bodyPr anchor="ctr">
            <a:spAutoFit/>
          </a:bodyPr>
          <a:lstStyle/>
          <a:p>
            <a:pPr marL="114300" indent="0">
              <a:lnSpc>
                <a:spcPts val="1300"/>
              </a:lnSpc>
              <a:spcBef>
                <a:spcPts val="600"/>
              </a:spcBef>
              <a:spcAft>
                <a:spcPts val="600"/>
              </a:spcAft>
            </a:pPr>
            <a:r>
              <a:rPr lang="en-US" altLang="en-US" sz="1400" baseline="30000" dirty="0" smtClean="0"/>
              <a:t>a</a:t>
            </a:r>
            <a:r>
              <a:rPr lang="en-US" altLang="en-US" sz="1400" dirty="0" smtClean="0"/>
              <a:t>Based </a:t>
            </a:r>
            <a:r>
              <a:rPr lang="en-US" altLang="en-US" sz="1400" dirty="0"/>
              <a:t>on HCV Drug Resistance Working Group review of clinically relevant variants: </a:t>
            </a:r>
            <a:r>
              <a:rPr lang="da-DK" sz="1400" dirty="0"/>
              <a:t>Lontok E, et al. </a:t>
            </a:r>
            <a:r>
              <a:rPr lang="da-DK" sz="1400" i="1" dirty="0"/>
              <a:t>Hepatology</a:t>
            </a:r>
            <a:r>
              <a:rPr lang="da-DK" sz="1400" dirty="0"/>
              <a:t>. 2015; 62(3):</a:t>
            </a:r>
            <a:r>
              <a:rPr lang="da-DK" sz="1400" dirty="0" smtClean="0"/>
              <a:t>715.</a:t>
            </a:r>
          </a:p>
          <a:p>
            <a:pPr marL="463550" lvl="3" indent="-354013" eaLnBrk="1" hangingPunct="1">
              <a:lnSpc>
                <a:spcPts val="1300"/>
              </a:lnSpc>
              <a:buFont typeface="Arial" panose="020B0604020202020204" pitchFamily="34" charset="0"/>
              <a:buChar char="•"/>
            </a:pPr>
            <a:r>
              <a:rPr lang="en-US" altLang="en-US" sz="1400" dirty="0"/>
              <a:t>NS3: 36, 43, 54, 55, 56, 80, 122, 155, 156, 168, and 170 </a:t>
            </a:r>
          </a:p>
          <a:p>
            <a:pPr marL="463550" lvl="3" indent="-354013" eaLnBrk="1" hangingPunct="1">
              <a:lnSpc>
                <a:spcPts val="1300"/>
              </a:lnSpc>
              <a:buFont typeface="Arial" panose="020B0604020202020204" pitchFamily="34" charset="0"/>
              <a:buChar char="•"/>
            </a:pPr>
            <a:r>
              <a:rPr lang="en-US" altLang="en-US" sz="1400" dirty="0"/>
              <a:t>NS5A: 28, 29, 30, 31, 32, 58, 92, and 93 </a:t>
            </a:r>
          </a:p>
        </p:txBody>
      </p:sp>
      <p:grpSp>
        <p:nvGrpSpPr>
          <p:cNvPr id="5" name="Group 4"/>
          <p:cNvGrpSpPr/>
          <p:nvPr/>
        </p:nvGrpSpPr>
        <p:grpSpPr>
          <a:xfrm>
            <a:off x="1116407" y="1596981"/>
            <a:ext cx="6910552" cy="3263462"/>
            <a:chOff x="1116407" y="2036606"/>
            <a:chExt cx="6910552" cy="3263462"/>
          </a:xfrm>
        </p:grpSpPr>
        <p:graphicFrame>
          <p:nvGraphicFramePr>
            <p:cNvPr id="6" name="Chart 5"/>
            <p:cNvGraphicFramePr/>
            <p:nvPr>
              <p:extLst>
                <p:ext uri="{D42A27DB-BD31-4B8C-83A1-F6EECF244321}">
                  <p14:modId xmlns:p14="http://schemas.microsoft.com/office/powerpoint/2010/main" val="1068679396"/>
                </p:ext>
              </p:extLst>
            </p:nvPr>
          </p:nvGraphicFramePr>
          <p:xfrm>
            <a:off x="1116407" y="2036606"/>
            <a:ext cx="6910552" cy="3263462"/>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p:cNvSpPr txBox="1"/>
            <p:nvPr/>
          </p:nvSpPr>
          <p:spPr>
            <a:xfrm>
              <a:off x="4926489" y="3327384"/>
              <a:ext cx="466794" cy="369332"/>
            </a:xfrm>
            <a:prstGeom prst="rect">
              <a:avLst/>
            </a:prstGeom>
            <a:noFill/>
          </p:spPr>
          <p:txBody>
            <a:bodyPr wrap="none" rtlCol="0">
              <a:spAutoFit/>
            </a:bodyPr>
            <a:lstStyle/>
            <a:p>
              <a:r>
                <a:rPr lang="en-US" b="1" dirty="0" smtClean="0"/>
                <a:t>8%</a:t>
              </a:r>
              <a:endParaRPr lang="en-US" b="1" dirty="0"/>
            </a:p>
          </p:txBody>
        </p:sp>
        <p:sp>
          <p:nvSpPr>
            <p:cNvPr id="9" name="TextBox 8"/>
            <p:cNvSpPr txBox="1"/>
            <p:nvPr/>
          </p:nvSpPr>
          <p:spPr>
            <a:xfrm>
              <a:off x="3313145" y="2705575"/>
              <a:ext cx="583814" cy="369332"/>
            </a:xfrm>
            <a:prstGeom prst="rect">
              <a:avLst/>
            </a:prstGeom>
            <a:noFill/>
          </p:spPr>
          <p:txBody>
            <a:bodyPr wrap="none" rtlCol="0">
              <a:spAutoFit/>
            </a:bodyPr>
            <a:lstStyle/>
            <a:p>
              <a:r>
                <a:rPr lang="en-US" b="1" dirty="0" smtClean="0"/>
                <a:t>47%</a:t>
              </a:r>
              <a:endParaRPr lang="en-US" b="1" dirty="0"/>
            </a:p>
          </p:txBody>
        </p:sp>
        <p:sp>
          <p:nvSpPr>
            <p:cNvPr id="10" name="TextBox 9"/>
            <p:cNvSpPr txBox="1"/>
            <p:nvPr/>
          </p:nvSpPr>
          <p:spPr>
            <a:xfrm>
              <a:off x="6557757" y="3500810"/>
              <a:ext cx="466794" cy="369332"/>
            </a:xfrm>
            <a:prstGeom prst="rect">
              <a:avLst/>
            </a:prstGeom>
            <a:noFill/>
          </p:spPr>
          <p:txBody>
            <a:bodyPr wrap="none" rtlCol="0">
              <a:spAutoFit/>
            </a:bodyPr>
            <a:lstStyle/>
            <a:p>
              <a:r>
                <a:rPr lang="en-US" b="1" dirty="0"/>
                <a:t>4</a:t>
              </a:r>
              <a:r>
                <a:rPr lang="en-US" b="1" dirty="0" smtClean="0"/>
                <a:t>%</a:t>
              </a:r>
              <a:endParaRPr lang="en-US" b="1" dirty="0"/>
            </a:p>
          </p:txBody>
        </p:sp>
      </p:grpSp>
      <p:sp>
        <p:nvSpPr>
          <p:cNvPr id="12" name="Rectangle 11"/>
          <p:cNvSpPr/>
          <p:nvPr/>
        </p:nvSpPr>
        <p:spPr>
          <a:xfrm>
            <a:off x="411162" y="5027928"/>
            <a:ext cx="8321675" cy="397032"/>
          </a:xfrm>
          <a:prstGeom prst="rect">
            <a:avLst/>
          </a:prstGeom>
        </p:spPr>
        <p:txBody>
          <a:bodyPr wrap="square">
            <a:spAutoFit/>
          </a:bodyPr>
          <a:lstStyle/>
          <a:p>
            <a:pPr marL="0" indent="0" algn="ctr" defTabSz="914400">
              <a:lnSpc>
                <a:spcPct val="90000"/>
              </a:lnSpc>
              <a:spcBef>
                <a:spcPts val="1800"/>
              </a:spcBef>
            </a:pPr>
            <a:r>
              <a:rPr lang="en-US" sz="2200" b="1" dirty="0"/>
              <a:t>All patients with baseline NS3 and/or NS5A </a:t>
            </a:r>
            <a:r>
              <a:rPr lang="en-US" sz="2200" b="1" dirty="0" smtClean="0"/>
              <a:t>variants</a:t>
            </a:r>
            <a:r>
              <a:rPr lang="en-US" sz="2200" b="1" baseline="30000" dirty="0" smtClean="0"/>
              <a:t>a</a:t>
            </a:r>
            <a:r>
              <a:rPr lang="en-US" sz="2200" b="1" dirty="0" smtClean="0"/>
              <a:t> </a:t>
            </a:r>
            <a:r>
              <a:rPr lang="en-US" sz="2200" b="1" dirty="0"/>
              <a:t>achieved SVR12</a:t>
            </a:r>
          </a:p>
        </p:txBody>
      </p:sp>
    </p:spTree>
    <p:extLst>
      <p:ext uri="{BB962C8B-B14F-4D97-AF65-F5344CB8AC3E}">
        <p14:creationId xmlns:p14="http://schemas.microsoft.com/office/powerpoint/2010/main" val="2418205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3" y="473199"/>
            <a:ext cx="8566582"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71D49"/>
                </a:solidFill>
              </a:rPr>
              <a:t>100% SVR12 in Patients with Baseline Variants</a:t>
            </a:r>
            <a:endParaRPr lang="en-US" sz="2800" b="1" kern="0" dirty="0">
              <a:solidFill>
                <a:srgbClr val="071D49"/>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736809428"/>
              </p:ext>
            </p:extLst>
          </p:nvPr>
        </p:nvGraphicFramePr>
        <p:xfrm>
          <a:off x="974361" y="1459162"/>
          <a:ext cx="7195278" cy="5005959"/>
        </p:xfrm>
        <a:graphic>
          <a:graphicData uri="http://schemas.openxmlformats.org/drawingml/2006/table">
            <a:tbl>
              <a:tblPr firstRow="1" firstCol="1" bandRow="1">
                <a:tableStyleId>{68D230F3-CF80-4859-8CE7-A43EE81993B5}</a:tableStyleId>
              </a:tblPr>
              <a:tblGrid>
                <a:gridCol w="1319134"/>
                <a:gridCol w="1274164"/>
                <a:gridCol w="2218544"/>
                <a:gridCol w="2383436"/>
              </a:tblGrid>
              <a:tr h="96495">
                <a:tc>
                  <a:txBody>
                    <a:bodyPr/>
                    <a:lstStyle/>
                    <a:p>
                      <a:pPr algn="ctr">
                        <a:lnSpc>
                          <a:spcPct val="115000"/>
                        </a:lnSpc>
                      </a:pPr>
                      <a:r>
                        <a:rPr lang="en-US" sz="1450" dirty="0" smtClean="0">
                          <a:solidFill>
                            <a:schemeClr val="bg1"/>
                          </a:solidFill>
                          <a:effectLst/>
                          <a:latin typeface="+mj-lt"/>
                          <a:cs typeface="Times New Roman"/>
                        </a:rPr>
                        <a:t>Viral Target</a:t>
                      </a:r>
                      <a:endParaRPr lang="en-US" sz="1450" dirty="0">
                        <a:solidFill>
                          <a:schemeClr val="bg1"/>
                        </a:solidFill>
                        <a:effectLst/>
                        <a:latin typeface="+mj-lt"/>
                        <a:cs typeface="Times New Roman"/>
                      </a:endParaRPr>
                    </a:p>
                  </a:txBody>
                  <a:tcPr marL="61349" marR="61349" marT="0" marB="0" anchor="ctr">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accent2"/>
                    </a:solidFill>
                  </a:tcPr>
                </a:tc>
                <a:tc>
                  <a:txBody>
                    <a:bodyPr/>
                    <a:lstStyle/>
                    <a:p>
                      <a:pPr marL="0" marR="0" algn="ctr">
                        <a:lnSpc>
                          <a:spcPct val="100000"/>
                        </a:lnSpc>
                        <a:spcBef>
                          <a:spcPts val="0"/>
                        </a:spcBef>
                        <a:spcAft>
                          <a:spcPts val="0"/>
                        </a:spcAft>
                      </a:pPr>
                      <a:r>
                        <a:rPr lang="en-US" sz="1450" b="1" dirty="0" smtClean="0">
                          <a:solidFill>
                            <a:schemeClr val="bg1"/>
                          </a:solidFill>
                          <a:effectLst/>
                          <a:latin typeface="+mj-lt"/>
                        </a:rPr>
                        <a:t> Genotype</a:t>
                      </a:r>
                      <a:endParaRPr lang="en-US" sz="145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algn="ctr">
                        <a:lnSpc>
                          <a:spcPct val="100000"/>
                        </a:lnSpc>
                        <a:spcBef>
                          <a:spcPts val="0"/>
                        </a:spcBef>
                        <a:spcAft>
                          <a:spcPts val="0"/>
                        </a:spcAft>
                      </a:pPr>
                      <a:r>
                        <a:rPr lang="en-US" sz="1450" b="1" dirty="0" smtClean="0">
                          <a:solidFill>
                            <a:schemeClr val="bg1"/>
                          </a:solidFill>
                          <a:effectLst/>
                          <a:latin typeface="+mj-lt"/>
                        </a:rPr>
                        <a:t>Baseline Variant</a:t>
                      </a:r>
                      <a:endParaRPr lang="en-US" sz="145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algn="ctr">
                        <a:lnSpc>
                          <a:spcPct val="100000"/>
                        </a:lnSpc>
                        <a:spcBef>
                          <a:spcPts val="0"/>
                        </a:spcBef>
                        <a:spcAft>
                          <a:spcPts val="0"/>
                        </a:spcAft>
                      </a:pPr>
                      <a:r>
                        <a:rPr lang="en-US" sz="1450" b="1" dirty="0" smtClean="0">
                          <a:solidFill>
                            <a:schemeClr val="bg1"/>
                          </a:solidFill>
                          <a:effectLst/>
                          <a:latin typeface="+mj-lt"/>
                          <a:ea typeface="Calibri"/>
                          <a:cs typeface="Times New Roman"/>
                        </a:rPr>
                        <a:t>Number of Patients (N=79)</a:t>
                      </a:r>
                      <a:endParaRPr lang="en-US" sz="145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183241">
                <a:tc rowSpan="14">
                  <a:txBody>
                    <a:bodyPr/>
                    <a:lstStyle/>
                    <a:p>
                      <a:pPr marL="0" marR="0" algn="ctr">
                        <a:lnSpc>
                          <a:spcPct val="115000"/>
                        </a:lnSpc>
                        <a:spcBef>
                          <a:spcPts val="0"/>
                        </a:spcBef>
                        <a:spcAft>
                          <a:spcPts val="0"/>
                        </a:spcAft>
                      </a:pPr>
                      <a:r>
                        <a:rPr lang="en-US" sz="1450" b="1" dirty="0" smtClean="0">
                          <a:solidFill>
                            <a:schemeClr val="tx1"/>
                          </a:solidFill>
                          <a:effectLst/>
                          <a:latin typeface="+mj-lt"/>
                          <a:ea typeface="Calibri"/>
                          <a:cs typeface="Times New Roman"/>
                        </a:rPr>
                        <a:t>NS3</a:t>
                      </a:r>
                      <a:endParaRPr lang="en-US" sz="1450" b="1" dirty="0">
                        <a:solidFill>
                          <a:schemeClr val="tx1"/>
                        </a:solidFill>
                        <a:effectLst/>
                        <a:latin typeface="+mj-lt"/>
                        <a:ea typeface="Calibri"/>
                        <a:cs typeface="Times New Roman"/>
                      </a:endParaRPr>
                    </a:p>
                  </a:txBody>
                  <a:tcPr marT="0" marB="0" anchor="ctr">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rowSpan="10">
                  <a:txBody>
                    <a:bodyPr/>
                    <a:lstStyle/>
                    <a:p>
                      <a:pPr marL="0" marR="0" algn="ctr">
                        <a:lnSpc>
                          <a:spcPct val="115000"/>
                        </a:lnSpc>
                        <a:spcBef>
                          <a:spcPts val="0"/>
                        </a:spcBef>
                        <a:spcAft>
                          <a:spcPts val="0"/>
                        </a:spcAft>
                        <a:tabLst>
                          <a:tab pos="1428750" algn="l"/>
                        </a:tabLst>
                      </a:pPr>
                      <a:r>
                        <a:rPr lang="en-US" sz="1450" dirty="0" smtClean="0">
                          <a:effectLst/>
                          <a:latin typeface="+mj-lt"/>
                          <a:ea typeface="Calibri"/>
                          <a:cs typeface="Times New Roman"/>
                        </a:rPr>
                        <a:t>1a</a:t>
                      </a:r>
                      <a:endParaRPr lang="en-US" sz="1450" dirty="0">
                        <a:effectLst/>
                        <a:latin typeface="+mj-lt"/>
                        <a:ea typeface="Calibri"/>
                        <a:cs typeface="Times New Roman"/>
                      </a:endParaRPr>
                    </a:p>
                  </a:txBody>
                  <a:tcPr marL="68580" marR="68580"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T54S</a:t>
                      </a:r>
                    </a:p>
                  </a:txBody>
                  <a:tcPr marL="9525" marR="9525" marT="9525" marB="0" anchor="ctr">
                    <a:lnL>
                      <a:noFill/>
                    </a:lnL>
                    <a:lnT w="19050" cap="flat" cmpd="sng" algn="ctr">
                      <a:solidFill>
                        <a:schemeClr val="bg1">
                          <a:lumMod val="50000"/>
                        </a:schemeClr>
                      </a:solidFill>
                      <a:prstDash val="solid"/>
                      <a:round/>
                      <a:headEnd type="none" w="med" len="med"/>
                      <a:tailEnd type="none" w="med" len="med"/>
                    </a:lnT>
                    <a:lnB>
                      <a:noFill/>
                    </a:lnB>
                  </a:tcPr>
                </a:tc>
                <a:tc>
                  <a:txBody>
                    <a:bodyPr/>
                    <a:lstStyle/>
                    <a:p>
                      <a:pPr algn="ctr" fontAlgn="b"/>
                      <a:r>
                        <a:rPr lang="en-US" sz="1450" b="0" i="0" u="none" strike="noStrike" dirty="0">
                          <a:solidFill>
                            <a:srgbClr val="000000"/>
                          </a:solidFill>
                          <a:effectLst/>
                          <a:latin typeface="Calibri"/>
                        </a:rPr>
                        <a:t>1</a:t>
                      </a:r>
                    </a:p>
                  </a:txBody>
                  <a:tcPr marL="9525" marR="9525" marT="9525" marB="0" anchor="ctr">
                    <a:lnT w="19050" cap="flat" cmpd="sng" algn="ctr">
                      <a:solidFill>
                        <a:schemeClr val="bg1">
                          <a:lumMod val="50000"/>
                        </a:schemeClr>
                      </a:solidFill>
                      <a:prstDash val="solid"/>
                      <a:round/>
                      <a:headEnd type="none" w="med" len="med"/>
                      <a:tailEnd type="none" w="med" len="med"/>
                    </a:lnT>
                    <a:lnB>
                      <a:noFill/>
                    </a:lnB>
                  </a:tcPr>
                </a:tc>
              </a:tr>
              <a:tr h="183241">
                <a:tc vMerge="1">
                  <a:txBody>
                    <a:bodyPr/>
                    <a:lstStyle/>
                    <a:p>
                      <a:pPr marL="0" marR="0">
                        <a:lnSpc>
                          <a:spcPct val="115000"/>
                        </a:lnSpc>
                        <a:spcBef>
                          <a:spcPts val="0"/>
                        </a:spcBef>
                        <a:spcAft>
                          <a:spcPts val="0"/>
                        </a:spcAft>
                      </a:pPr>
                      <a:endParaRPr lang="en-US" sz="1800" b="0" dirty="0">
                        <a:solidFill>
                          <a:schemeClr val="tx1"/>
                        </a:solidFill>
                        <a:effectLst/>
                        <a:latin typeface="+mj-lt"/>
                        <a:ea typeface="Calibri"/>
                        <a:cs typeface="Times New Roman"/>
                      </a:endParaRPr>
                    </a:p>
                  </a:txBody>
                  <a:tcPr marT="0" marB="0"/>
                </a:tc>
                <a:tc v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algn="ctr" fontAlgn="b"/>
                      <a:r>
                        <a:rPr lang="en-US" sz="1450" b="0" i="0" u="none" strike="noStrike" dirty="0">
                          <a:solidFill>
                            <a:srgbClr val="000000"/>
                          </a:solidFill>
                          <a:effectLst/>
                          <a:latin typeface="Calibri"/>
                        </a:rPr>
                        <a:t>T54S, </a:t>
                      </a:r>
                      <a:r>
                        <a:rPr lang="en-US" sz="1450" b="1" i="0" u="none" strike="noStrike" dirty="0">
                          <a:solidFill>
                            <a:srgbClr val="000000"/>
                          </a:solidFill>
                          <a:effectLst/>
                          <a:latin typeface="Calibri"/>
                        </a:rPr>
                        <a:t>R155K</a:t>
                      </a:r>
                      <a:r>
                        <a:rPr lang="en-US" sz="1450" b="0" i="0" u="none" strike="noStrike" dirty="0">
                          <a:solidFill>
                            <a:srgbClr val="000000"/>
                          </a:solidFill>
                          <a:effectLst/>
                          <a:latin typeface="Calibri"/>
                        </a:rPr>
                        <a:t>, I170V</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1</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V55A</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2</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V55A, </a:t>
                      </a:r>
                      <a:r>
                        <a:rPr lang="en-US" sz="1450" b="1" i="0" u="none" strike="noStrike" dirty="0">
                          <a:solidFill>
                            <a:srgbClr val="000000"/>
                          </a:solidFill>
                          <a:effectLst/>
                          <a:latin typeface="Calibri"/>
                        </a:rPr>
                        <a:t>Q80K</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1</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V55A, </a:t>
                      </a:r>
                      <a:r>
                        <a:rPr lang="en-US" sz="1450" b="1" i="0" u="none" strike="noStrike" dirty="0">
                          <a:solidFill>
                            <a:srgbClr val="000000"/>
                          </a:solidFill>
                          <a:effectLst/>
                          <a:latin typeface="Calibri"/>
                        </a:rPr>
                        <a:t>Q80K</a:t>
                      </a:r>
                      <a:r>
                        <a:rPr lang="en-US" sz="1450" b="0" i="0" u="none" strike="noStrike" dirty="0">
                          <a:solidFill>
                            <a:srgbClr val="000000"/>
                          </a:solidFill>
                          <a:effectLst/>
                          <a:latin typeface="Calibri"/>
                        </a:rPr>
                        <a:t>, S122G</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1</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1" i="0" u="none" strike="noStrike" dirty="0">
                          <a:solidFill>
                            <a:srgbClr val="000000"/>
                          </a:solidFill>
                          <a:effectLst/>
                          <a:latin typeface="Calibri"/>
                        </a:rPr>
                        <a:t>Q80K</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21</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1" i="0" u="none" strike="noStrike" dirty="0">
                          <a:solidFill>
                            <a:srgbClr val="000000"/>
                          </a:solidFill>
                          <a:effectLst/>
                          <a:latin typeface="Calibri"/>
                        </a:rPr>
                        <a:t>Q80K</a:t>
                      </a:r>
                      <a:r>
                        <a:rPr lang="en-US" sz="1450" b="0" i="0" u="none" strike="noStrike" dirty="0">
                          <a:solidFill>
                            <a:srgbClr val="000000"/>
                          </a:solidFill>
                          <a:effectLst/>
                          <a:latin typeface="Calibri"/>
                        </a:rPr>
                        <a:t>, I170V</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3</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S122G</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1</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1" i="0" u="none" strike="noStrike" dirty="0">
                          <a:solidFill>
                            <a:srgbClr val="000000"/>
                          </a:solidFill>
                          <a:effectLst/>
                          <a:latin typeface="Calibri"/>
                        </a:rPr>
                        <a:t>R155K</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1</a:t>
                      </a:r>
                    </a:p>
                  </a:txBody>
                  <a:tcPr marL="9525" marR="9525" marT="9525" marB="0" anchor="ctr">
                    <a:lnL>
                      <a:noFill/>
                    </a:lnL>
                    <a:lnR>
                      <a:noFill/>
                    </a:lnR>
                    <a:lnT>
                      <a:noFill/>
                    </a:lnT>
                    <a:lnB w="19050" cap="flat" cmpd="sng" algn="ctr">
                      <a:no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endParaRPr lang="en-US"/>
                    </a:p>
                  </a:txBody>
                  <a:tcPr/>
                </a:tc>
                <a:tc vMerge="1">
                  <a:txBody>
                    <a:bodyPr/>
                    <a:lstStyle/>
                    <a:p>
                      <a:pPr marL="0" marR="0" algn="ctr">
                        <a:lnSpc>
                          <a:spcPct val="115000"/>
                        </a:lnSpc>
                        <a:spcBef>
                          <a:spcPts val="0"/>
                        </a:spcBef>
                        <a:spcAft>
                          <a:spcPts val="0"/>
                        </a:spcAft>
                        <a:tabLst>
                          <a:tab pos="1428750" algn="l"/>
                        </a:tabLst>
                      </a:pPr>
                      <a:endParaRPr lang="en-US" sz="1600" dirty="0">
                        <a:effectLst/>
                        <a:latin typeface="+mj-lt"/>
                        <a:ea typeface="Calibri"/>
                        <a:cs typeface="Times New Roman"/>
                      </a:endParaRPr>
                    </a:p>
                  </a:txBody>
                  <a:tcPr marL="68580" marR="68580" marT="0" marB="0" anchor="ctr">
                    <a:lnL>
                      <a:noFill/>
                    </a:lnL>
                    <a:lnR>
                      <a:noFill/>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I170V</a:t>
                      </a:r>
                    </a:p>
                  </a:txBody>
                  <a:tcPr marL="9525" marR="9525" marT="9525" marB="0" anchor="ctr">
                    <a:lnL>
                      <a:noFill/>
                    </a:lnL>
                    <a:lnR>
                      <a:noFill/>
                    </a:lnR>
                    <a:lnT>
                      <a:noFill/>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450" b="0" i="0" u="none" strike="noStrike" dirty="0">
                          <a:solidFill>
                            <a:srgbClr val="000000"/>
                          </a:solidFill>
                          <a:effectLst/>
                          <a:latin typeface="Calibri"/>
                        </a:rPr>
                        <a:t>3</a:t>
                      </a:r>
                    </a:p>
                  </a:txBody>
                  <a:tcPr marL="9525" marR="9525" marT="9525" marB="0" anchor="ctr">
                    <a:lnL>
                      <a:noFill/>
                    </a:lnL>
                    <a:lnR>
                      <a:noFill/>
                    </a:lnR>
                    <a:lnT>
                      <a:noFill/>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r>
              <a:tr h="183241">
                <a:tc vMerge="1">
                  <a:txBody>
                    <a:bodyPr/>
                    <a:lstStyle/>
                    <a:p>
                      <a:pPr marL="0" marR="0">
                        <a:lnSpc>
                          <a:spcPct val="115000"/>
                        </a:lnSpc>
                        <a:spcBef>
                          <a:spcPts val="0"/>
                        </a:spcBef>
                        <a:spcAft>
                          <a:spcPts val="0"/>
                        </a:spcAft>
                      </a:pPr>
                      <a:endParaRPr lang="en-US" sz="1800" b="0" dirty="0">
                        <a:solidFill>
                          <a:schemeClr val="tx1"/>
                        </a:solidFill>
                        <a:effectLst/>
                        <a:latin typeface="+mj-lt"/>
                        <a:ea typeface="Calibri"/>
                        <a:cs typeface="Times New Roman"/>
                      </a:endParaRPr>
                    </a:p>
                  </a:txBody>
                  <a:tcPr marT="0" marB="0"/>
                </a:tc>
                <a:tc rowSpan="4">
                  <a:txBody>
                    <a:bodyPr/>
                    <a:lstStyle/>
                    <a:p>
                      <a:pPr marL="0" marR="0" algn="ctr">
                        <a:lnSpc>
                          <a:spcPct val="115000"/>
                        </a:lnSpc>
                        <a:spcBef>
                          <a:spcPts val="0"/>
                        </a:spcBef>
                        <a:spcAft>
                          <a:spcPts val="0"/>
                        </a:spcAft>
                        <a:tabLst>
                          <a:tab pos="1428750" algn="l"/>
                        </a:tabLst>
                      </a:pPr>
                      <a:r>
                        <a:rPr lang="en-US" sz="1450" dirty="0" smtClean="0">
                          <a:effectLst/>
                          <a:latin typeface="+mj-lt"/>
                          <a:ea typeface="Calibri"/>
                          <a:cs typeface="Times New Roman"/>
                        </a:rPr>
                        <a:t>1b</a:t>
                      </a:r>
                      <a:endParaRPr lang="en-US" sz="145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a:txBody>
                    <a:bodyPr/>
                    <a:lstStyle/>
                    <a:p>
                      <a:pPr algn="ctr" fontAlgn="b"/>
                      <a:r>
                        <a:rPr lang="en-US" sz="1450" b="0" i="0" u="none" strike="noStrike" dirty="0">
                          <a:solidFill>
                            <a:srgbClr val="000000"/>
                          </a:solidFill>
                          <a:effectLst/>
                          <a:latin typeface="Calibri"/>
                        </a:rPr>
                        <a:t>V36I, S122N</a:t>
                      </a:r>
                    </a:p>
                  </a:txBody>
                  <a:tcPr marL="9525" marR="9525" marT="9525" marB="0" anchor="ctr">
                    <a:lnT w="19050" cap="flat" cmpd="sng" algn="ctr">
                      <a:solidFill>
                        <a:schemeClr val="bg1">
                          <a:lumMod val="50000"/>
                        </a:schemeClr>
                      </a:solidFill>
                      <a:prstDash val="solid"/>
                      <a:round/>
                      <a:headEnd type="none" w="med" len="med"/>
                      <a:tailEnd type="none" w="med" len="med"/>
                    </a:lnT>
                  </a:tcPr>
                </a:tc>
                <a:tc>
                  <a:txBody>
                    <a:bodyPr/>
                    <a:lstStyle/>
                    <a:p>
                      <a:pPr algn="ctr" fontAlgn="b"/>
                      <a:r>
                        <a:rPr lang="en-US" sz="1450" b="0" i="0" u="none" strike="noStrike" dirty="0">
                          <a:solidFill>
                            <a:srgbClr val="000000"/>
                          </a:solidFill>
                          <a:effectLst/>
                          <a:latin typeface="Calibri"/>
                        </a:rPr>
                        <a:t>1</a:t>
                      </a:r>
                    </a:p>
                  </a:txBody>
                  <a:tcPr marL="9525" marR="9525" marT="9525" marB="0" anchor="ctr">
                    <a:lnT w="19050" cap="flat" cmpd="sng" algn="ctr">
                      <a:solidFill>
                        <a:schemeClr val="bg1">
                          <a:lumMod val="50000"/>
                        </a:schemeClr>
                      </a:solidFill>
                      <a:prstDash val="solid"/>
                      <a:round/>
                      <a:headEnd type="none" w="med" len="med"/>
                      <a:tailEnd type="none" w="med" len="med"/>
                    </a:lnT>
                  </a:tcPr>
                </a:tc>
              </a:tr>
              <a:tr h="183241">
                <a:tc vMerge="1">
                  <a:txBody>
                    <a:bodyPr/>
                    <a:lstStyle/>
                    <a:p>
                      <a:pPr marL="0" marR="0">
                        <a:lnSpc>
                          <a:spcPct val="115000"/>
                        </a:lnSpc>
                        <a:spcBef>
                          <a:spcPts val="0"/>
                        </a:spcBef>
                        <a:spcAft>
                          <a:spcPts val="0"/>
                        </a:spcAft>
                      </a:pPr>
                      <a:endParaRPr lang="en-US" sz="1800" b="0" dirty="0">
                        <a:solidFill>
                          <a:schemeClr val="tx1"/>
                        </a:solidFill>
                        <a:effectLst/>
                        <a:latin typeface="+mj-lt"/>
                        <a:ea typeface="Calibri"/>
                        <a:cs typeface="Times New Roman"/>
                      </a:endParaRPr>
                    </a:p>
                  </a:txBody>
                  <a:tcPr marT="0" marB="0"/>
                </a:tc>
                <a:tc v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algn="ctr" fontAlgn="b"/>
                      <a:r>
                        <a:rPr lang="en-US" sz="1450" b="0" i="0" u="none" strike="noStrike" dirty="0">
                          <a:solidFill>
                            <a:srgbClr val="000000"/>
                          </a:solidFill>
                          <a:effectLst/>
                          <a:latin typeface="Calibri"/>
                        </a:rPr>
                        <a:t>S122G</a:t>
                      </a:r>
                    </a:p>
                  </a:txBody>
                  <a:tcPr marL="9525" marR="9525" marT="9525" marB="0" anchor="ctr"/>
                </a:tc>
                <a:tc>
                  <a:txBody>
                    <a:bodyPr/>
                    <a:lstStyle/>
                    <a:p>
                      <a:pPr algn="ctr" fontAlgn="b"/>
                      <a:r>
                        <a:rPr lang="en-US" sz="1450" b="0" i="0" u="none" strike="noStrike" dirty="0">
                          <a:solidFill>
                            <a:srgbClr val="000000"/>
                          </a:solidFill>
                          <a:effectLst/>
                          <a:latin typeface="Calibri"/>
                        </a:rPr>
                        <a:t>1</a:t>
                      </a:r>
                    </a:p>
                  </a:txBody>
                  <a:tcPr marL="9525" marR="9525" marT="9525" marB="0" anchor="ctr"/>
                </a:tc>
              </a:tr>
              <a:tr h="183241">
                <a:tc vMerge="1">
                  <a:txBody>
                    <a:bodyPr/>
                    <a:lstStyle/>
                    <a:p>
                      <a:pPr marL="0" marR="0">
                        <a:lnSpc>
                          <a:spcPct val="115000"/>
                        </a:lnSpc>
                        <a:spcBef>
                          <a:spcPts val="0"/>
                        </a:spcBef>
                        <a:spcAft>
                          <a:spcPts val="0"/>
                        </a:spcAft>
                      </a:pPr>
                      <a:endParaRPr lang="en-US" sz="1800" b="0" dirty="0">
                        <a:solidFill>
                          <a:schemeClr val="tx1"/>
                        </a:solidFill>
                        <a:effectLst/>
                        <a:latin typeface="+mj-lt"/>
                        <a:ea typeface="Calibri"/>
                        <a:cs typeface="Times New Roman"/>
                      </a:endParaRPr>
                    </a:p>
                  </a:txBody>
                  <a:tcPr marT="0" marB="0"/>
                </a:tc>
                <a:tc v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algn="ctr" fontAlgn="b"/>
                      <a:r>
                        <a:rPr lang="en-US" sz="1450" b="0" i="0" u="none" strike="noStrike" dirty="0">
                          <a:solidFill>
                            <a:srgbClr val="000000"/>
                          </a:solidFill>
                          <a:effectLst/>
                          <a:latin typeface="Calibri"/>
                        </a:rPr>
                        <a:t>S122N</a:t>
                      </a:r>
                    </a:p>
                  </a:txBody>
                  <a:tcPr marL="9525" marR="9525" marT="9525" marB="0" anchor="ctr"/>
                </a:tc>
                <a:tc>
                  <a:txBody>
                    <a:bodyPr/>
                    <a:lstStyle/>
                    <a:p>
                      <a:pPr algn="ctr" fontAlgn="b"/>
                      <a:r>
                        <a:rPr lang="en-US" sz="1450" b="0" i="0" u="none" strike="noStrike" dirty="0">
                          <a:solidFill>
                            <a:srgbClr val="000000"/>
                          </a:solidFill>
                          <a:effectLst/>
                          <a:latin typeface="Calibri"/>
                        </a:rPr>
                        <a:t>2</a:t>
                      </a:r>
                    </a:p>
                  </a:txBody>
                  <a:tcPr marL="9525" marR="9525" marT="9525" marB="0" anchor="ctr"/>
                </a:tc>
              </a:tr>
              <a:tr h="0">
                <a:tc vMerge="1">
                  <a:txBody>
                    <a:bodyPr/>
                    <a:lstStyle/>
                    <a:p>
                      <a:pPr marL="0" marR="0">
                        <a:lnSpc>
                          <a:spcPct val="115000"/>
                        </a:lnSpc>
                        <a:spcBef>
                          <a:spcPts val="0"/>
                        </a:spcBef>
                        <a:spcAft>
                          <a:spcPts val="0"/>
                        </a:spcAft>
                      </a:pPr>
                      <a:endParaRPr lang="en-US" sz="1800" b="0" dirty="0">
                        <a:solidFill>
                          <a:schemeClr val="tx1"/>
                        </a:solidFill>
                        <a:effectLst/>
                        <a:latin typeface="+mj-lt"/>
                        <a:ea typeface="Calibri"/>
                        <a:cs typeface="Times New Roman"/>
                      </a:endParaRPr>
                    </a:p>
                  </a:txBody>
                  <a:tcPr marT="0" marB="0"/>
                </a:tc>
                <a:tc vMerge="1">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c>
                  <a:txBody>
                    <a:bodyPr/>
                    <a:lstStyle/>
                    <a:p>
                      <a:pPr algn="ctr" fontAlgn="b"/>
                      <a:r>
                        <a:rPr lang="en-US" sz="1450" b="0" i="0" u="none" strike="noStrike" dirty="0">
                          <a:solidFill>
                            <a:srgbClr val="000000"/>
                          </a:solidFill>
                          <a:effectLst/>
                          <a:latin typeface="Calibri"/>
                        </a:rPr>
                        <a:t>S122T</a:t>
                      </a:r>
                    </a:p>
                  </a:txBody>
                  <a:tcPr marL="9525" marR="9525" marT="9525" marB="0" anchor="ctr">
                    <a:lnB w="19050" cap="flat" cmpd="sng" algn="ctr">
                      <a:solidFill>
                        <a:schemeClr val="bg1">
                          <a:lumMod val="50000"/>
                        </a:schemeClr>
                      </a:solidFill>
                      <a:prstDash val="solid"/>
                      <a:round/>
                      <a:headEnd type="none" w="med" len="med"/>
                      <a:tailEnd type="none" w="med" len="med"/>
                    </a:lnB>
                  </a:tcPr>
                </a:tc>
                <a:tc>
                  <a:txBody>
                    <a:bodyPr/>
                    <a:lstStyle/>
                    <a:p>
                      <a:pPr algn="ctr" fontAlgn="b"/>
                      <a:r>
                        <a:rPr lang="en-US" sz="1450" b="0" i="0" u="none" strike="noStrike" dirty="0">
                          <a:solidFill>
                            <a:srgbClr val="000000"/>
                          </a:solidFill>
                          <a:effectLst/>
                          <a:latin typeface="Calibri"/>
                        </a:rPr>
                        <a:t>1</a:t>
                      </a:r>
                    </a:p>
                  </a:txBody>
                  <a:tcPr marL="9525" marR="9525" marT="9525" marB="0" anchor="ctr">
                    <a:lnB w="19050" cap="flat" cmpd="sng" algn="ctr">
                      <a:solidFill>
                        <a:schemeClr val="bg1">
                          <a:lumMod val="50000"/>
                        </a:schemeClr>
                      </a:solidFill>
                      <a:prstDash val="solid"/>
                      <a:round/>
                      <a:headEnd type="none" w="med" len="med"/>
                      <a:tailEnd type="none" w="med" len="med"/>
                    </a:lnB>
                  </a:tcPr>
                </a:tc>
              </a:tr>
              <a:tr h="215922">
                <a:tc rowSpan="6">
                  <a:txBody>
                    <a:bodyPr/>
                    <a:lstStyle/>
                    <a:p>
                      <a:pPr marL="0" marR="0" algn="ctr">
                        <a:lnSpc>
                          <a:spcPct val="115000"/>
                        </a:lnSpc>
                        <a:spcBef>
                          <a:spcPts val="0"/>
                        </a:spcBef>
                        <a:spcAft>
                          <a:spcPts val="0"/>
                        </a:spcAft>
                      </a:pPr>
                      <a:r>
                        <a:rPr lang="en-US" sz="1450" b="1" dirty="0" smtClean="0">
                          <a:solidFill>
                            <a:schemeClr val="tx1"/>
                          </a:solidFill>
                          <a:effectLst/>
                          <a:latin typeface="+mj-lt"/>
                          <a:ea typeface="Calibri"/>
                          <a:cs typeface="Times New Roman"/>
                        </a:rPr>
                        <a:t>NS5A</a:t>
                      </a:r>
                      <a:endParaRPr lang="en-US" sz="1450" b="1"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accent6">
                        <a:alpha val="20000"/>
                      </a:schemeClr>
                    </a:solidFill>
                  </a:tcPr>
                </a:tc>
                <a:tc rowSpan="5">
                  <a:txBody>
                    <a:bodyPr/>
                    <a:lstStyle/>
                    <a:p>
                      <a:pPr marL="0" marR="0" algn="ctr">
                        <a:lnSpc>
                          <a:spcPct val="115000"/>
                        </a:lnSpc>
                        <a:spcBef>
                          <a:spcPts val="0"/>
                        </a:spcBef>
                        <a:spcAft>
                          <a:spcPts val="0"/>
                        </a:spcAft>
                        <a:tabLst>
                          <a:tab pos="1428750" algn="l"/>
                        </a:tabLst>
                      </a:pPr>
                      <a:r>
                        <a:rPr lang="en-US" sz="1450" dirty="0" smtClean="0">
                          <a:effectLst/>
                          <a:latin typeface="+mj-lt"/>
                          <a:ea typeface="Calibri"/>
                          <a:cs typeface="Times New Roman"/>
                        </a:rPr>
                        <a:t>1a</a:t>
                      </a:r>
                      <a:endParaRPr lang="en-US" sz="145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accent2">
                        <a:alpha val="20000"/>
                      </a:schemeClr>
                    </a:solidFill>
                  </a:tcPr>
                </a:tc>
                <a:tc>
                  <a:txBody>
                    <a:bodyPr/>
                    <a:lstStyle/>
                    <a:p>
                      <a:pPr marL="0" marR="0" algn="ctr">
                        <a:lnSpc>
                          <a:spcPct val="115000"/>
                        </a:lnSpc>
                        <a:spcBef>
                          <a:spcPts val="0"/>
                        </a:spcBef>
                        <a:spcAft>
                          <a:spcPts val="0"/>
                        </a:spcAft>
                      </a:pPr>
                      <a:r>
                        <a:rPr lang="en-US" sz="1450" dirty="0">
                          <a:solidFill>
                            <a:schemeClr val="tx1"/>
                          </a:solidFill>
                          <a:effectLst/>
                        </a:rPr>
                        <a:t>M28V</a:t>
                      </a:r>
                      <a:endParaRPr lang="en-US" sz="1450" dirty="0">
                        <a:solidFill>
                          <a:schemeClr val="tx1"/>
                        </a:solidFill>
                        <a:effectLst/>
                        <a:latin typeface="Times New Roman"/>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pPr>
                      <a:r>
                        <a:rPr lang="en-US" sz="1450" dirty="0">
                          <a:solidFill>
                            <a:schemeClr val="tx1"/>
                          </a:solidFill>
                          <a:effectLst/>
                        </a:rPr>
                        <a:t>2</a:t>
                      </a:r>
                      <a:endParaRPr lang="en-US" sz="1450" dirty="0">
                        <a:solidFill>
                          <a:schemeClr val="tx1"/>
                        </a:solidFill>
                        <a:effectLst/>
                        <a:latin typeface="Times New Roman"/>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215922">
                <a:tc vMerge="1">
                  <a:txBody>
                    <a:bodyPr/>
                    <a:lstStyle/>
                    <a:p>
                      <a:pPr marL="0" marR="0" algn="ctr">
                        <a:lnSpc>
                          <a:spcPct val="115000"/>
                        </a:lnSpc>
                        <a:spcBef>
                          <a:spcPts val="0"/>
                        </a:spcBef>
                        <a:spcAft>
                          <a:spcPts val="0"/>
                        </a:spcAft>
                      </a:pPr>
                      <a:endParaRPr lang="en-US" sz="14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vMerge="1">
                  <a:txBody>
                    <a:bodyPr/>
                    <a:lstStyle/>
                    <a:p>
                      <a:pPr marL="0" marR="0" algn="ctr">
                        <a:lnSpc>
                          <a:spcPct val="115000"/>
                        </a:lnSpc>
                        <a:spcBef>
                          <a:spcPts val="0"/>
                        </a:spcBef>
                        <a:spcAft>
                          <a:spcPts val="0"/>
                        </a:spcAft>
                        <a:tabLst>
                          <a:tab pos="1428750" algn="l"/>
                        </a:tabLst>
                      </a:pPr>
                      <a:endParaRPr lang="en-US" sz="14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a:txBody>
                    <a:bodyPr/>
                    <a:lstStyle/>
                    <a:p>
                      <a:pPr marL="0" marR="0" algn="ctr">
                        <a:lnSpc>
                          <a:spcPct val="115000"/>
                        </a:lnSpc>
                        <a:spcBef>
                          <a:spcPts val="0"/>
                        </a:spcBef>
                        <a:spcAft>
                          <a:spcPts val="0"/>
                        </a:spcAft>
                      </a:pPr>
                      <a:r>
                        <a:rPr lang="en-US" sz="1450" dirty="0">
                          <a:solidFill>
                            <a:schemeClr val="tx1"/>
                          </a:solidFill>
                          <a:effectLst/>
                        </a:rPr>
                        <a:t>M28V, Q30H</a:t>
                      </a:r>
                      <a:endParaRPr lang="en-US" sz="1450" dirty="0">
                        <a:solidFill>
                          <a:schemeClr val="tx1"/>
                        </a:solidFill>
                        <a:effectLst/>
                        <a:latin typeface="Times New Roman"/>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50" dirty="0" smtClean="0">
                          <a:solidFill>
                            <a:schemeClr val="tx1"/>
                          </a:solidFill>
                          <a:effectLst/>
                        </a:rPr>
                        <a:t>1</a:t>
                      </a:r>
                      <a:endParaRPr lang="en-US" sz="1450" dirty="0">
                        <a:solidFill>
                          <a:schemeClr val="tx1"/>
                        </a:solidFill>
                        <a:effectLst/>
                        <a:latin typeface="Times New Roman"/>
                        <a:ea typeface="Calibri"/>
                        <a:cs typeface="Times New Roman"/>
                      </a:endParaRPr>
                    </a:p>
                  </a:txBody>
                  <a:tcPr marL="68580" marR="68580" marT="0" marB="0" anchor="ctr"/>
                </a:tc>
              </a:tr>
              <a:tr h="215922">
                <a:tc vMerge="1">
                  <a:txBody>
                    <a:bodyPr/>
                    <a:lstStyle/>
                    <a:p>
                      <a:pPr marL="0" marR="0" algn="ctr">
                        <a:lnSpc>
                          <a:spcPct val="115000"/>
                        </a:lnSpc>
                        <a:spcBef>
                          <a:spcPts val="0"/>
                        </a:spcBef>
                        <a:spcAft>
                          <a:spcPts val="0"/>
                        </a:spcAft>
                      </a:pPr>
                      <a:endParaRPr lang="en-US" sz="14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vMerge="1">
                  <a:txBody>
                    <a:bodyPr/>
                    <a:lstStyle/>
                    <a:p>
                      <a:pPr marL="0" marR="0" algn="ctr">
                        <a:lnSpc>
                          <a:spcPct val="115000"/>
                        </a:lnSpc>
                        <a:spcBef>
                          <a:spcPts val="0"/>
                        </a:spcBef>
                        <a:spcAft>
                          <a:spcPts val="0"/>
                        </a:spcAft>
                        <a:tabLst>
                          <a:tab pos="1428750" algn="l"/>
                        </a:tabLst>
                      </a:pPr>
                      <a:endParaRPr lang="en-US" sz="14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a:txBody>
                    <a:bodyPr/>
                    <a:lstStyle/>
                    <a:p>
                      <a:pPr marL="0" marR="0" algn="ctr">
                        <a:lnSpc>
                          <a:spcPct val="115000"/>
                        </a:lnSpc>
                        <a:spcBef>
                          <a:spcPts val="0"/>
                        </a:spcBef>
                        <a:spcAft>
                          <a:spcPts val="0"/>
                        </a:spcAft>
                      </a:pPr>
                      <a:r>
                        <a:rPr lang="en-US" sz="1450" dirty="0">
                          <a:solidFill>
                            <a:schemeClr val="tx1"/>
                          </a:solidFill>
                          <a:effectLst/>
                        </a:rPr>
                        <a:t>Q30H</a:t>
                      </a:r>
                      <a:endParaRPr lang="en-US" sz="1450" dirty="0">
                        <a:solidFill>
                          <a:schemeClr val="tx1"/>
                        </a:solidFill>
                        <a:effectLst/>
                        <a:latin typeface="Times New Roman"/>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50" dirty="0">
                          <a:solidFill>
                            <a:schemeClr val="tx1"/>
                          </a:solidFill>
                          <a:effectLst/>
                        </a:rPr>
                        <a:t>1</a:t>
                      </a:r>
                      <a:endParaRPr lang="en-US" sz="1450" dirty="0">
                        <a:solidFill>
                          <a:schemeClr val="tx1"/>
                        </a:solidFill>
                        <a:effectLst/>
                        <a:latin typeface="Times New Roman"/>
                        <a:ea typeface="Calibri"/>
                        <a:cs typeface="Times New Roman"/>
                      </a:endParaRPr>
                    </a:p>
                  </a:txBody>
                  <a:tcPr marL="68580" marR="68580" marT="0" marB="0" anchor="ctr"/>
                </a:tc>
              </a:tr>
              <a:tr h="215922">
                <a:tc vMerge="1">
                  <a:txBody>
                    <a:bodyPr/>
                    <a:lstStyle/>
                    <a:p>
                      <a:pPr marL="0" marR="0" algn="ctr">
                        <a:lnSpc>
                          <a:spcPct val="115000"/>
                        </a:lnSpc>
                        <a:spcBef>
                          <a:spcPts val="0"/>
                        </a:spcBef>
                        <a:spcAft>
                          <a:spcPts val="0"/>
                        </a:spcAft>
                      </a:pPr>
                      <a:endParaRPr lang="en-US" sz="14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vMerge="1">
                  <a:txBody>
                    <a:bodyPr/>
                    <a:lstStyle/>
                    <a:p>
                      <a:pPr marL="0" marR="0" algn="ctr">
                        <a:lnSpc>
                          <a:spcPct val="115000"/>
                        </a:lnSpc>
                        <a:spcBef>
                          <a:spcPts val="0"/>
                        </a:spcBef>
                        <a:spcAft>
                          <a:spcPts val="0"/>
                        </a:spcAft>
                        <a:tabLst>
                          <a:tab pos="1428750" algn="l"/>
                        </a:tabLst>
                      </a:pPr>
                      <a:endParaRPr lang="en-US" sz="14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a:txBody>
                    <a:bodyPr/>
                    <a:lstStyle/>
                    <a:p>
                      <a:pPr marL="0" marR="0" algn="ctr">
                        <a:lnSpc>
                          <a:spcPct val="115000"/>
                        </a:lnSpc>
                        <a:spcBef>
                          <a:spcPts val="0"/>
                        </a:spcBef>
                        <a:spcAft>
                          <a:spcPts val="0"/>
                        </a:spcAft>
                      </a:pPr>
                      <a:r>
                        <a:rPr lang="en-US" sz="1450" dirty="0">
                          <a:solidFill>
                            <a:schemeClr val="tx1"/>
                          </a:solidFill>
                          <a:effectLst/>
                        </a:rPr>
                        <a:t>L31M</a:t>
                      </a:r>
                      <a:endParaRPr lang="en-US" sz="1450" dirty="0">
                        <a:solidFill>
                          <a:schemeClr val="tx1"/>
                        </a:solidFill>
                        <a:effectLst/>
                        <a:latin typeface="Times New Roman"/>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450" dirty="0" smtClean="0">
                          <a:solidFill>
                            <a:schemeClr val="tx1"/>
                          </a:solidFill>
                          <a:effectLst/>
                        </a:rPr>
                        <a:t>3</a:t>
                      </a:r>
                      <a:endParaRPr lang="en-US" sz="1450" dirty="0">
                        <a:solidFill>
                          <a:schemeClr val="tx1"/>
                        </a:solidFill>
                        <a:effectLst/>
                        <a:latin typeface="Times New Roman"/>
                        <a:ea typeface="Calibri"/>
                        <a:cs typeface="Times New Roman"/>
                      </a:endParaRPr>
                    </a:p>
                  </a:txBody>
                  <a:tcPr marL="68580" marR="68580" marT="0" marB="0" anchor="ctr"/>
                </a:tc>
              </a:tr>
              <a:tr h="215922">
                <a:tc vMerge="1">
                  <a:txBody>
                    <a:bodyPr/>
                    <a:lstStyle/>
                    <a:p>
                      <a:pPr marL="0" marR="0" algn="ctr">
                        <a:lnSpc>
                          <a:spcPct val="115000"/>
                        </a:lnSpc>
                        <a:spcBef>
                          <a:spcPts val="0"/>
                        </a:spcBef>
                        <a:spcAft>
                          <a:spcPts val="0"/>
                        </a:spcAft>
                      </a:pPr>
                      <a:endParaRPr lang="en-US" sz="14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vMerge="1">
                  <a:txBody>
                    <a:bodyPr/>
                    <a:lstStyle/>
                    <a:p>
                      <a:pPr marL="0" marR="0" algn="ctr">
                        <a:lnSpc>
                          <a:spcPct val="115000"/>
                        </a:lnSpc>
                        <a:spcBef>
                          <a:spcPts val="0"/>
                        </a:spcBef>
                        <a:spcAft>
                          <a:spcPts val="0"/>
                        </a:spcAft>
                        <a:tabLst>
                          <a:tab pos="1428750" algn="l"/>
                        </a:tabLst>
                      </a:pPr>
                      <a:endParaRPr lang="en-US" sz="14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a:txBody>
                    <a:bodyPr/>
                    <a:lstStyle/>
                    <a:p>
                      <a:pPr marL="0" marR="0" algn="ctr">
                        <a:lnSpc>
                          <a:spcPct val="115000"/>
                        </a:lnSpc>
                        <a:spcBef>
                          <a:spcPts val="0"/>
                        </a:spcBef>
                        <a:spcAft>
                          <a:spcPts val="0"/>
                        </a:spcAft>
                      </a:pPr>
                      <a:r>
                        <a:rPr lang="en-US" sz="1450" dirty="0">
                          <a:solidFill>
                            <a:schemeClr val="tx1"/>
                          </a:solidFill>
                          <a:effectLst/>
                        </a:rPr>
                        <a:t>Q30H, </a:t>
                      </a:r>
                      <a:r>
                        <a:rPr lang="en-US" sz="1450" b="1" dirty="0">
                          <a:solidFill>
                            <a:schemeClr val="tx1"/>
                          </a:solidFill>
                          <a:effectLst/>
                        </a:rPr>
                        <a:t>Y93H</a:t>
                      </a:r>
                      <a:endParaRPr lang="en-US" sz="1450" b="1" dirty="0">
                        <a:solidFill>
                          <a:schemeClr val="tx1"/>
                        </a:solidFill>
                        <a:effectLst/>
                        <a:latin typeface="Times New Roman"/>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solidFill>
                            <a:schemeClr val="tx1"/>
                          </a:solidFill>
                          <a:effectLst/>
                        </a:rPr>
                        <a:t>1</a:t>
                      </a:r>
                      <a:endParaRPr lang="en-US" sz="1450" dirty="0">
                        <a:solidFill>
                          <a:schemeClr val="tx1"/>
                        </a:solidFill>
                        <a:effectLst/>
                        <a:latin typeface="Times New Roman"/>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r h="215922">
                <a:tc vMerge="1">
                  <a:txBody>
                    <a:bodyPr/>
                    <a:lstStyle/>
                    <a:p>
                      <a:pPr marL="0" marR="0" algn="ctr">
                        <a:lnSpc>
                          <a:spcPct val="115000"/>
                        </a:lnSpc>
                        <a:spcBef>
                          <a:spcPts val="0"/>
                        </a:spcBef>
                        <a:spcAft>
                          <a:spcPts val="0"/>
                        </a:spcAft>
                      </a:pPr>
                      <a:endParaRPr lang="en-US" sz="14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450" dirty="0" smtClean="0">
                          <a:effectLst/>
                          <a:latin typeface="+mj-lt"/>
                          <a:ea typeface="Calibri"/>
                          <a:cs typeface="Times New Roman"/>
                        </a:rPr>
                        <a:t>1b</a:t>
                      </a:r>
                      <a:endParaRPr lang="en-US" sz="145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a:txBody>
                    <a:bodyPr/>
                    <a:lstStyle/>
                    <a:p>
                      <a:pPr marL="0" marR="0" algn="ctr">
                        <a:lnSpc>
                          <a:spcPct val="115000"/>
                        </a:lnSpc>
                        <a:spcBef>
                          <a:spcPts val="0"/>
                        </a:spcBef>
                        <a:spcAft>
                          <a:spcPts val="0"/>
                        </a:spcAft>
                      </a:pPr>
                      <a:r>
                        <a:rPr lang="en-US" sz="1450" b="1" dirty="0">
                          <a:solidFill>
                            <a:schemeClr val="tx1"/>
                          </a:solidFill>
                          <a:effectLst/>
                        </a:rPr>
                        <a:t>Y93H</a:t>
                      </a:r>
                      <a:endParaRPr lang="en-US" sz="1450" b="1" dirty="0">
                        <a:solidFill>
                          <a:schemeClr val="tx1"/>
                        </a:solidFill>
                        <a:effectLst/>
                        <a:latin typeface="Times New Roman"/>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50" dirty="0">
                          <a:solidFill>
                            <a:schemeClr val="tx1"/>
                          </a:solidFill>
                          <a:effectLst/>
                        </a:rPr>
                        <a:t>1</a:t>
                      </a:r>
                      <a:endParaRPr lang="en-US" sz="1450" dirty="0">
                        <a:solidFill>
                          <a:schemeClr val="tx1"/>
                        </a:solidFill>
                        <a:effectLst/>
                        <a:latin typeface="Times New Roman"/>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r>
            </a:tbl>
          </a:graphicData>
        </a:graphic>
      </p:graphicFrame>
      <p:sp>
        <p:nvSpPr>
          <p:cNvPr id="2" name="Rectangle 1"/>
          <p:cNvSpPr/>
          <p:nvPr/>
        </p:nvSpPr>
        <p:spPr>
          <a:xfrm>
            <a:off x="955963" y="1089998"/>
            <a:ext cx="7211291" cy="400110"/>
          </a:xfrm>
          <a:prstGeom prst="rect">
            <a:avLst/>
          </a:prstGeom>
        </p:spPr>
        <p:txBody>
          <a:bodyPr wrap="square">
            <a:spAutoFit/>
          </a:bodyPr>
          <a:lstStyle/>
          <a:p>
            <a:pPr algn="ctr"/>
            <a:r>
              <a:rPr lang="en-US" sz="2000" b="1" kern="0" dirty="0"/>
              <a:t>Amino Acid Variant Analysis by Population Sequencing</a:t>
            </a:r>
            <a:endParaRPr lang="en-US" sz="2000" b="1" dirty="0"/>
          </a:p>
        </p:txBody>
      </p:sp>
    </p:spTree>
    <p:extLst>
      <p:ext uri="{BB962C8B-B14F-4D97-AF65-F5344CB8AC3E}">
        <p14:creationId xmlns:p14="http://schemas.microsoft.com/office/powerpoint/2010/main" val="35771446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256032"/>
            <a:ext cx="8321040" cy="713232"/>
          </a:xfrm>
        </p:spPr>
        <p:txBody>
          <a:bodyPr anchor="b"/>
          <a:lstStyle/>
          <a:p>
            <a:r>
              <a:rPr lang="en-US" b="1" dirty="0" smtClean="0"/>
              <a:t>SURVEYOR-I Part 1: Summary of Adverse Events</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686003078"/>
              </p:ext>
            </p:extLst>
          </p:nvPr>
        </p:nvGraphicFramePr>
        <p:xfrm>
          <a:off x="411479" y="1152144"/>
          <a:ext cx="8327079" cy="5103298"/>
        </p:xfrm>
        <a:graphic>
          <a:graphicData uri="http://schemas.openxmlformats.org/drawingml/2006/table">
            <a:tbl>
              <a:tblPr firstRow="1" firstCol="1" bandRow="1">
                <a:tableStyleId>{68D230F3-CF80-4859-8CE7-A43EE81993B5}</a:tableStyleId>
              </a:tblPr>
              <a:tblGrid>
                <a:gridCol w="3946761"/>
                <a:gridCol w="2190159"/>
                <a:gridCol w="2190159"/>
              </a:tblGrid>
              <a:tr h="740664">
                <a:tc>
                  <a:txBody>
                    <a:bodyPr/>
                    <a:lstStyle/>
                    <a:p>
                      <a:pPr>
                        <a:lnSpc>
                          <a:spcPct val="115000"/>
                        </a:lnSpc>
                      </a:pPr>
                      <a:r>
                        <a:rPr lang="en-US" sz="1800" dirty="0" smtClean="0">
                          <a:solidFill>
                            <a:schemeClr val="tx1"/>
                          </a:solidFill>
                          <a:effectLst/>
                          <a:latin typeface="+mj-lt"/>
                          <a:cs typeface="Times New Roman"/>
                        </a:rPr>
                        <a:t>Event,</a:t>
                      </a:r>
                      <a:r>
                        <a:rPr lang="en-US" sz="1800" baseline="0" dirty="0" smtClean="0">
                          <a:solidFill>
                            <a:schemeClr val="tx1"/>
                          </a:solidFill>
                          <a:effectLst/>
                          <a:latin typeface="+mj-lt"/>
                          <a:cs typeface="Times New Roman"/>
                        </a:rPr>
                        <a:t> n (%)</a:t>
                      </a:r>
                      <a:endParaRPr lang="en-US" sz="18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00"/>
                        </a:lnSpc>
                        <a:spcBef>
                          <a:spcPts val="0"/>
                        </a:spcBef>
                        <a:spcAft>
                          <a:spcPts val="0"/>
                        </a:spcAft>
                      </a:pPr>
                      <a:r>
                        <a:rPr lang="en-US" sz="1800" b="1" dirty="0" smtClean="0">
                          <a:solidFill>
                            <a:schemeClr val="bg1"/>
                          </a:solidFill>
                          <a:effectLst/>
                          <a:latin typeface="+mj-lt"/>
                        </a:rPr>
                        <a:t>      ABT-493 200 mg </a:t>
                      </a:r>
                    </a:p>
                    <a:p>
                      <a:pPr marL="0" marR="0" algn="ctr">
                        <a:lnSpc>
                          <a:spcPts val="1700"/>
                        </a:lnSpc>
                        <a:spcBef>
                          <a:spcPts val="0"/>
                        </a:spcBef>
                        <a:spcAft>
                          <a:spcPts val="0"/>
                        </a:spcAft>
                      </a:pPr>
                      <a:r>
                        <a:rPr lang="en-US" sz="1800" b="1" dirty="0" smtClean="0">
                          <a:solidFill>
                            <a:schemeClr val="bg1"/>
                          </a:solidFill>
                          <a:effectLst/>
                          <a:latin typeface="+mj-lt"/>
                        </a:rPr>
                        <a:t>+ </a:t>
                      </a:r>
                      <a:r>
                        <a:rPr lang="en-US" sz="1800" b="1" baseline="0" dirty="0" smtClean="0">
                          <a:solidFill>
                            <a:schemeClr val="bg1"/>
                          </a:solidFill>
                          <a:effectLst/>
                          <a:latin typeface="+mj-lt"/>
                        </a:rPr>
                        <a:t>ABT-530</a:t>
                      </a:r>
                      <a:r>
                        <a:rPr lang="en-US" sz="1800" b="1" dirty="0" smtClean="0">
                          <a:solidFill>
                            <a:schemeClr val="bg1"/>
                          </a:solidFill>
                          <a:effectLst/>
                          <a:latin typeface="+mj-lt"/>
                        </a:rPr>
                        <a:t> 40 mg</a:t>
                      </a:r>
                    </a:p>
                    <a:p>
                      <a:pPr marL="0" marR="0" algn="ctr">
                        <a:lnSpc>
                          <a:spcPts val="1700"/>
                        </a:lnSpc>
                        <a:spcBef>
                          <a:spcPts val="0"/>
                        </a:spcBef>
                        <a:spcAft>
                          <a:spcPts val="0"/>
                        </a:spcAft>
                      </a:pPr>
                      <a:r>
                        <a:rPr lang="en-US" sz="1800" b="1" dirty="0" smtClean="0">
                          <a:solidFill>
                            <a:schemeClr val="bg1"/>
                          </a:solidFill>
                          <a:effectLst/>
                          <a:latin typeface="+mj-lt"/>
                        </a:rPr>
                        <a:t>(n = 39)</a:t>
                      </a:r>
                      <a:endParaRPr lang="en-US" sz="18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6BBBAE"/>
                    </a:solidFill>
                  </a:tcPr>
                </a:tc>
                <a:tc>
                  <a:txBody>
                    <a:bodyPr/>
                    <a:lstStyle/>
                    <a:p>
                      <a:pPr marL="0" marR="0" algn="ctr">
                        <a:lnSpc>
                          <a:spcPts val="1700"/>
                        </a:lnSpc>
                        <a:spcBef>
                          <a:spcPts val="0"/>
                        </a:spcBef>
                        <a:spcAft>
                          <a:spcPts val="0"/>
                        </a:spcAft>
                      </a:pPr>
                      <a:r>
                        <a:rPr lang="en-US" sz="1800" b="1" dirty="0" smtClean="0">
                          <a:solidFill>
                            <a:schemeClr val="bg1"/>
                          </a:solidFill>
                          <a:effectLst/>
                          <a:latin typeface="+mj-lt"/>
                        </a:rPr>
                        <a:t>   ABT-493 200 mg </a:t>
                      </a:r>
                    </a:p>
                    <a:p>
                      <a:pPr marL="0" marR="0" algn="ctr">
                        <a:lnSpc>
                          <a:spcPts val="1700"/>
                        </a:lnSpc>
                        <a:spcBef>
                          <a:spcPts val="0"/>
                        </a:spcBef>
                        <a:spcAft>
                          <a:spcPts val="0"/>
                        </a:spcAft>
                      </a:pPr>
                      <a:r>
                        <a:rPr lang="en-US" sz="1800" b="1" dirty="0" smtClean="0">
                          <a:solidFill>
                            <a:schemeClr val="bg1"/>
                          </a:solidFill>
                          <a:effectLst/>
                          <a:latin typeface="+mj-lt"/>
                        </a:rPr>
                        <a:t>+ ABT-530 120 mg</a:t>
                      </a:r>
                    </a:p>
                    <a:p>
                      <a:pPr marL="0" marR="0" algn="ctr">
                        <a:lnSpc>
                          <a:spcPts val="1700"/>
                        </a:lnSpc>
                        <a:spcBef>
                          <a:spcPts val="0"/>
                        </a:spcBef>
                        <a:spcAft>
                          <a:spcPts val="0"/>
                        </a:spcAft>
                      </a:pPr>
                      <a:r>
                        <a:rPr lang="en-US" sz="1800" b="1" dirty="0" smtClean="0">
                          <a:solidFill>
                            <a:schemeClr val="bg1"/>
                          </a:solidFill>
                          <a:effectLst/>
                          <a:latin typeface="+mj-lt"/>
                        </a:rPr>
                        <a:t>(n = 40)</a:t>
                      </a:r>
                      <a:endParaRPr lang="en-US" sz="18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r>
              <a:tr h="295039">
                <a:tc>
                  <a:txBody>
                    <a:bodyPr/>
                    <a:lstStyle/>
                    <a:p>
                      <a:pPr marL="0" marR="0">
                        <a:lnSpc>
                          <a:spcPct val="115000"/>
                        </a:lnSpc>
                        <a:spcBef>
                          <a:spcPts val="0"/>
                        </a:spcBef>
                        <a:spcAft>
                          <a:spcPts val="0"/>
                        </a:spcAft>
                      </a:pPr>
                      <a:r>
                        <a:rPr lang="en-US" sz="1800" b="0" dirty="0" smtClean="0">
                          <a:solidFill>
                            <a:schemeClr val="tx1"/>
                          </a:solidFill>
                          <a:effectLst/>
                          <a:latin typeface="+mj-lt"/>
                          <a:ea typeface="Calibri"/>
                          <a:cs typeface="Times New Roman"/>
                        </a:rPr>
                        <a:t>Any AE</a:t>
                      </a:r>
                      <a:endParaRPr lang="en-US" sz="1800" b="0" dirty="0">
                        <a:solidFill>
                          <a:schemeClr val="tx1"/>
                        </a:solidFill>
                        <a:effectLst/>
                        <a:latin typeface="+mj-lt"/>
                        <a:ea typeface="Calibri"/>
                        <a:cs typeface="Times New Roman"/>
                      </a:endParaRPr>
                    </a:p>
                  </a:txBody>
                  <a:tcPr marT="0" marB="0">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30 (77)</a:t>
                      </a:r>
                      <a:endParaRPr lang="en-US" sz="18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26 (65)</a:t>
                      </a:r>
                      <a:endParaRPr lang="en-US" sz="1800" dirty="0">
                        <a:effectLst/>
                        <a:latin typeface="+mj-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295039">
                <a:tc>
                  <a:txBody>
                    <a:bodyPr/>
                    <a:lstStyle/>
                    <a:p>
                      <a:pPr marL="0" marR="0">
                        <a:lnSpc>
                          <a:spcPct val="115000"/>
                        </a:lnSpc>
                        <a:spcBef>
                          <a:spcPts val="0"/>
                        </a:spcBef>
                        <a:spcAft>
                          <a:spcPts val="0"/>
                        </a:spcAft>
                      </a:pPr>
                      <a:r>
                        <a:rPr lang="en-US" sz="1800" b="0" dirty="0" smtClean="0">
                          <a:solidFill>
                            <a:schemeClr val="tx1"/>
                          </a:solidFill>
                          <a:effectLst/>
                          <a:latin typeface="+mj-lt"/>
                          <a:ea typeface="Calibri"/>
                          <a:cs typeface="Times New Roman"/>
                        </a:rPr>
                        <a:t>AEs</a:t>
                      </a:r>
                      <a:r>
                        <a:rPr lang="en-US" sz="1800" b="0" baseline="0" dirty="0" smtClean="0">
                          <a:solidFill>
                            <a:schemeClr val="tx1"/>
                          </a:solidFill>
                          <a:effectLst/>
                          <a:latin typeface="+mj-lt"/>
                          <a:ea typeface="Calibri"/>
                          <a:cs typeface="Times New Roman"/>
                        </a:rPr>
                        <a:t> leading to study discontinuation</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0</a:t>
                      </a:r>
                      <a:endParaRPr lang="en-US" sz="18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0</a:t>
                      </a:r>
                      <a:endParaRPr lang="en-US" sz="1800" dirty="0">
                        <a:effectLst/>
                        <a:latin typeface="+mj-lt"/>
                        <a:ea typeface="Calibri"/>
                        <a:cs typeface="Times New Roman"/>
                      </a:endParaRPr>
                    </a:p>
                  </a:txBody>
                  <a:tcPr marL="68580" marR="68580" marT="0" marB="0" anchor="ctr"/>
                </a:tc>
              </a:tr>
              <a:tr h="295039">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Any</a:t>
                      </a:r>
                      <a:r>
                        <a:rPr lang="en-US" sz="1800" b="0" baseline="0" dirty="0" smtClean="0">
                          <a:solidFill>
                            <a:schemeClr val="tx1"/>
                          </a:solidFill>
                          <a:effectLst/>
                          <a:latin typeface="+mj-lt"/>
                          <a:ea typeface="Calibri"/>
                          <a:cs typeface="Times New Roman"/>
                        </a:rPr>
                        <a:t> Grade 3 (severe) AE</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1 (3)</a:t>
                      </a:r>
                      <a:r>
                        <a:rPr lang="en-US" sz="1800" baseline="30000" dirty="0" smtClean="0">
                          <a:effectLst/>
                          <a:latin typeface="+mj-lt"/>
                          <a:ea typeface="Calibri"/>
                          <a:cs typeface="Times New Roman"/>
                        </a:rPr>
                        <a:t>a</a:t>
                      </a:r>
                      <a:endParaRPr lang="en-US" sz="1800" baseline="300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2 (5)</a:t>
                      </a:r>
                      <a:r>
                        <a:rPr lang="en-US" sz="1800" baseline="30000" dirty="0" smtClean="0">
                          <a:effectLst/>
                          <a:latin typeface="+mj-lt"/>
                          <a:ea typeface="Calibri"/>
                          <a:cs typeface="Times New Roman"/>
                        </a:rPr>
                        <a:t>b,c</a:t>
                      </a:r>
                      <a:endParaRPr lang="en-US" sz="1800" baseline="30000" dirty="0">
                        <a:effectLst/>
                        <a:latin typeface="+mj-lt"/>
                        <a:ea typeface="Calibri"/>
                        <a:cs typeface="Times New Roman"/>
                      </a:endParaRPr>
                    </a:p>
                  </a:txBody>
                  <a:tcPr marL="68580" marR="68580" marT="0" marB="0" anchor="ctr"/>
                </a:tc>
              </a:tr>
              <a:tr h="295039">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Any serious AE</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0</a:t>
                      </a:r>
                      <a:endParaRPr lang="en-US" sz="180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dirty="0" smtClean="0">
                          <a:effectLst/>
                          <a:latin typeface="+mj-lt"/>
                          <a:ea typeface="Calibri"/>
                          <a:cs typeface="Times New Roman"/>
                        </a:rPr>
                        <a:t>1 (3)</a:t>
                      </a:r>
                      <a:r>
                        <a:rPr lang="en-US" sz="1800" baseline="30000" dirty="0" smtClean="0">
                          <a:effectLst/>
                          <a:latin typeface="+mj-lt"/>
                          <a:ea typeface="Calibri"/>
                          <a:cs typeface="Times New Roman"/>
                        </a:rPr>
                        <a:t>c</a:t>
                      </a:r>
                      <a:endParaRPr lang="en-US" sz="1800" baseline="30000" dirty="0">
                        <a:effectLst/>
                        <a:latin typeface="+mj-lt"/>
                        <a:ea typeface="Calibri"/>
                        <a:cs typeface="Times New Roman"/>
                      </a:endParaRPr>
                    </a:p>
                  </a:txBody>
                  <a:tcPr marL="68580" marR="68580" marT="0" marB="0" anchor="ctr"/>
                </a:tc>
              </a:tr>
              <a:tr h="295039">
                <a:tc>
                  <a:txBody>
                    <a:bodyPr/>
                    <a:lstStyle/>
                    <a:p>
                      <a:pPr marL="22860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Deaths</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baseline="0" dirty="0" smtClean="0">
                          <a:effectLst/>
                          <a:latin typeface="+mj-lt"/>
                          <a:ea typeface="Calibri"/>
                          <a:cs typeface="Times New Roman"/>
                        </a:rPr>
                        <a:t>0</a:t>
                      </a:r>
                      <a:endParaRPr lang="en-US" sz="1800" baseline="0" dirty="0">
                        <a:effectLst/>
                        <a:latin typeface="+mj-lt"/>
                        <a:ea typeface="Calibri"/>
                        <a:cs typeface="Times New Roman"/>
                      </a:endParaRPr>
                    </a:p>
                  </a:txBody>
                  <a:tcPr marL="68580" marR="68580" marT="0" marB="0" anchor="ctr"/>
                </a:tc>
              </a:tr>
              <a:tr h="295039">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AEs in &gt;10% of patients</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endParaRPr lang="en-US" sz="18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800" baseline="0" dirty="0">
                        <a:effectLst/>
                        <a:latin typeface="+mj-lt"/>
                        <a:ea typeface="Calibri"/>
                        <a:cs typeface="Times New Roman"/>
                      </a:endParaRPr>
                    </a:p>
                  </a:txBody>
                  <a:tcPr marL="68580" marR="68580" marT="0" marB="0" anchor="ctr"/>
                </a:tc>
              </a:tr>
              <a:tr h="295039">
                <a:tc>
                  <a:txBody>
                    <a:bodyPr/>
                    <a:lstStyle/>
                    <a:p>
                      <a:pPr marL="236538"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Fatigue</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5 (13)</a:t>
                      </a:r>
                      <a:endParaRPr lang="en-US" sz="1800" dirty="0">
                        <a:solidFill>
                          <a:schemeClr val="tx1"/>
                        </a:solidFill>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9 (23)</a:t>
                      </a:r>
                      <a:endParaRPr lang="en-US" sz="1800" dirty="0">
                        <a:solidFill>
                          <a:schemeClr val="tx1"/>
                        </a:solidFill>
                        <a:effectLst/>
                        <a:latin typeface="+mj-lt"/>
                        <a:ea typeface="Calibri"/>
                        <a:cs typeface="Times New Roman"/>
                      </a:endParaRPr>
                    </a:p>
                  </a:txBody>
                  <a:tcPr marL="68580" marR="68580" marT="0" marB="0" anchor="ctr"/>
                </a:tc>
              </a:tr>
              <a:tr h="295039">
                <a:tc>
                  <a:txBody>
                    <a:bodyPr/>
                    <a:lstStyle/>
                    <a:p>
                      <a:pPr marL="236538"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Headache</a:t>
                      </a:r>
                      <a:endParaRPr lang="en-US" sz="1800" b="0" dirty="0">
                        <a:solidFill>
                          <a:schemeClr val="tx1"/>
                        </a:solidFill>
                        <a:effectLst/>
                        <a:latin typeface="+mj-lt"/>
                        <a:ea typeface="Calibri"/>
                        <a:cs typeface="Times New Roman"/>
                      </a:endParaRPr>
                    </a:p>
                  </a:txBody>
                  <a:tcPr marT="0" marB="0"/>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8 (21)</a:t>
                      </a:r>
                      <a:endParaRPr lang="en-US" sz="1800" dirty="0">
                        <a:solidFill>
                          <a:schemeClr val="tx1"/>
                        </a:solidFill>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5 (13)</a:t>
                      </a:r>
                      <a:endParaRPr lang="en-US" sz="1800" dirty="0">
                        <a:solidFill>
                          <a:schemeClr val="tx1"/>
                        </a:solidFill>
                        <a:effectLst/>
                        <a:latin typeface="+mj-lt"/>
                        <a:ea typeface="Calibri"/>
                        <a:cs typeface="Times New Roman"/>
                      </a:endParaRPr>
                    </a:p>
                  </a:txBody>
                  <a:tcPr marL="68580" marR="68580" marT="0" marB="0" anchor="ctr"/>
                </a:tc>
              </a:tr>
              <a:tr h="295039">
                <a:tc>
                  <a:txBody>
                    <a:bodyPr/>
                    <a:lstStyle/>
                    <a:p>
                      <a:pPr marL="236538"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Nausea</a:t>
                      </a:r>
                      <a:endParaRPr lang="en-US" sz="1800" b="0" dirty="0">
                        <a:solidFill>
                          <a:schemeClr val="tx1"/>
                        </a:solidFill>
                        <a:effectLst/>
                        <a:latin typeface="+mj-lt"/>
                        <a:ea typeface="Calibri"/>
                        <a:cs typeface="Times New Roman"/>
                      </a:endParaRPr>
                    </a:p>
                  </a:txBody>
                  <a:tcPr marT="0" marB="0">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800" dirty="0" smtClean="0">
                          <a:solidFill>
                            <a:schemeClr val="tx1"/>
                          </a:solidFill>
                          <a:effectLst/>
                          <a:latin typeface="+mj-lt"/>
                          <a:ea typeface="Calibri"/>
                          <a:cs typeface="Times New Roman"/>
                        </a:rPr>
                        <a:t>8 (21)</a:t>
                      </a:r>
                      <a:endParaRPr lang="en-US" sz="1800" dirty="0">
                        <a:solidFill>
                          <a:schemeClr val="tx1"/>
                        </a:solidFill>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ct val="115000"/>
                        </a:lnSpc>
                        <a:spcBef>
                          <a:spcPts val="0"/>
                        </a:spcBef>
                        <a:spcAft>
                          <a:spcPts val="0"/>
                        </a:spcAft>
                        <a:tabLst>
                          <a:tab pos="1428750" algn="l"/>
                        </a:tabLst>
                      </a:pPr>
                      <a:r>
                        <a:rPr lang="en-US" sz="1800" baseline="0" dirty="0" smtClean="0">
                          <a:solidFill>
                            <a:schemeClr val="tx1"/>
                          </a:solidFill>
                          <a:effectLst/>
                          <a:latin typeface="+mj-lt"/>
                          <a:ea typeface="Calibri"/>
                          <a:cs typeface="Times New Roman"/>
                        </a:rPr>
                        <a:t>5 (13)</a:t>
                      </a:r>
                      <a:endParaRPr lang="en-US" sz="1800" baseline="0" dirty="0">
                        <a:solidFill>
                          <a:schemeClr val="tx1"/>
                        </a:solidFill>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r h="1523422">
                <a:tc gridSpan="3">
                  <a:txBody>
                    <a:bodyPr/>
                    <a:lstStyle/>
                    <a:p>
                      <a:pPr marL="0" marR="0" indent="0" algn="l" defTabSz="914400" rtl="0" eaLnBrk="1" fontAlgn="auto" latinLnBrk="0" hangingPunct="1">
                        <a:lnSpc>
                          <a:spcPct val="115000"/>
                        </a:lnSpc>
                        <a:spcBef>
                          <a:spcPts val="0"/>
                        </a:spcBef>
                        <a:spcAft>
                          <a:spcPts val="300"/>
                        </a:spcAft>
                        <a:buClrTx/>
                        <a:buSzTx/>
                        <a:buFontTx/>
                        <a:buNone/>
                        <a:tabLst/>
                        <a:defRPr/>
                      </a:pPr>
                      <a:r>
                        <a:rPr lang="en-US" sz="1400" b="0" baseline="0" dirty="0" smtClean="0">
                          <a:solidFill>
                            <a:schemeClr val="tx1"/>
                          </a:solidFill>
                          <a:effectLst/>
                          <a:latin typeface="+mj-lt"/>
                        </a:rPr>
                        <a:t>AEs were graded per National Cancer Institute’s Common Terminology Criteria for Adverse Events (CTCAE).</a:t>
                      </a:r>
                    </a:p>
                    <a:p>
                      <a:pPr marL="0" marR="0">
                        <a:lnSpc>
                          <a:spcPct val="115000"/>
                        </a:lnSpc>
                        <a:spcBef>
                          <a:spcPts val="0"/>
                        </a:spcBef>
                        <a:spcAft>
                          <a:spcPts val="300"/>
                        </a:spcAft>
                      </a:pPr>
                      <a:r>
                        <a:rPr lang="en-US" sz="1400" b="0" kern="1200" baseline="30000" dirty="0" smtClean="0">
                          <a:solidFill>
                            <a:schemeClr val="tx1"/>
                          </a:solidFill>
                          <a:effectLst/>
                          <a:latin typeface="+mj-lt"/>
                          <a:ea typeface="+mn-ea"/>
                          <a:cs typeface="+mn-cs"/>
                        </a:rPr>
                        <a:t>a</a:t>
                      </a:r>
                      <a:r>
                        <a:rPr lang="en-US" sz="1400" b="0" kern="1200" baseline="0" dirty="0" smtClean="0">
                          <a:solidFill>
                            <a:schemeClr val="tx1"/>
                          </a:solidFill>
                          <a:effectLst/>
                          <a:latin typeface="+mn-lt"/>
                          <a:ea typeface="+mn-ea"/>
                          <a:cs typeface="+mn-cs"/>
                        </a:rPr>
                        <a:t>One patient experienced a decrease in blood phosphorus deemed related to study drugs. </a:t>
                      </a:r>
                      <a:endParaRPr lang="en-US" sz="1400" b="0" baseline="0" dirty="0" smtClean="0">
                        <a:solidFill>
                          <a:schemeClr val="tx1"/>
                        </a:solidFill>
                        <a:effectLst/>
                        <a:latin typeface="+mj-lt"/>
                      </a:endParaRPr>
                    </a:p>
                    <a:p>
                      <a:pPr marL="0" marR="0">
                        <a:lnSpc>
                          <a:spcPct val="115000"/>
                        </a:lnSpc>
                        <a:spcBef>
                          <a:spcPts val="0"/>
                        </a:spcBef>
                        <a:spcAft>
                          <a:spcPts val="0"/>
                        </a:spcAft>
                      </a:pPr>
                      <a:r>
                        <a:rPr lang="en-US" sz="1400" b="0" kern="1200" baseline="30000" dirty="0" smtClean="0">
                          <a:solidFill>
                            <a:schemeClr val="tx1"/>
                          </a:solidFill>
                          <a:effectLst/>
                          <a:latin typeface="+mn-lt"/>
                          <a:ea typeface="+mn-ea"/>
                          <a:cs typeface="+mn-cs"/>
                        </a:rPr>
                        <a:t>b</a:t>
                      </a:r>
                      <a:r>
                        <a:rPr lang="en-US" sz="1400" b="0" kern="1200" baseline="0" dirty="0" smtClean="0">
                          <a:solidFill>
                            <a:schemeClr val="tx1"/>
                          </a:solidFill>
                          <a:effectLst/>
                          <a:latin typeface="+mn-lt"/>
                          <a:ea typeface="+mn-ea"/>
                          <a:cs typeface="+mn-cs"/>
                        </a:rPr>
                        <a:t>One</a:t>
                      </a:r>
                      <a:r>
                        <a:rPr lang="en-US" sz="1400" b="0" kern="1200" baseline="30000" dirty="0" smtClean="0">
                          <a:solidFill>
                            <a:schemeClr val="tx1"/>
                          </a:solidFill>
                          <a:effectLst/>
                          <a:latin typeface="+mn-lt"/>
                          <a:ea typeface="+mn-ea"/>
                          <a:cs typeface="+mn-cs"/>
                        </a:rPr>
                        <a:t> </a:t>
                      </a:r>
                      <a:r>
                        <a:rPr lang="en-US" sz="1400" b="0" kern="1200" baseline="0" dirty="0" smtClean="0">
                          <a:solidFill>
                            <a:schemeClr val="tx1"/>
                          </a:solidFill>
                          <a:effectLst/>
                          <a:latin typeface="+mn-lt"/>
                          <a:ea typeface="+mn-ea"/>
                          <a:cs typeface="+mn-cs"/>
                        </a:rPr>
                        <a:t>patient experienced elevated blood glucose levels deemed not related to study drugs. </a:t>
                      </a:r>
                    </a:p>
                    <a:p>
                      <a:pPr marL="0" marR="0">
                        <a:lnSpc>
                          <a:spcPct val="115000"/>
                        </a:lnSpc>
                        <a:spcBef>
                          <a:spcPts val="0"/>
                        </a:spcBef>
                        <a:spcAft>
                          <a:spcPts val="0"/>
                        </a:spcAft>
                      </a:pPr>
                      <a:r>
                        <a:rPr lang="en-US" sz="1400" b="0" kern="1200" baseline="30000" dirty="0" smtClean="0">
                          <a:solidFill>
                            <a:schemeClr val="tx1"/>
                          </a:solidFill>
                          <a:effectLst/>
                          <a:latin typeface="+mn-lt"/>
                          <a:ea typeface="+mn-ea"/>
                          <a:cs typeface="+mn-cs"/>
                        </a:rPr>
                        <a:t>c</a:t>
                      </a:r>
                      <a:r>
                        <a:rPr lang="en-US" sz="1400" b="0" kern="1200" baseline="0" dirty="0" smtClean="0">
                          <a:solidFill>
                            <a:schemeClr val="tx1"/>
                          </a:solidFill>
                          <a:effectLst/>
                          <a:latin typeface="+mn-lt"/>
                          <a:ea typeface="+mn-ea"/>
                          <a:cs typeface="+mn-cs"/>
                        </a:rPr>
                        <a:t>A serious  Grade 3 AE of metastatic prostate cancer was deemed not related to study drugs and had onset after completion of study treatment.</a:t>
                      </a: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solidFill>
                      <a:schemeClr val="bg1">
                        <a:alpha val="20000"/>
                      </a:schemeClr>
                    </a:solidFill>
                  </a:tcPr>
                </a:tc>
                <a:tc hMerge="1">
                  <a:txBody>
                    <a:bodyPr/>
                    <a:lstStyle/>
                    <a:p>
                      <a:endParaRPr lang="en-US"/>
                    </a:p>
                  </a:txBody>
                  <a:tcPr/>
                </a:tc>
                <a:tc hMerge="1">
                  <a:txBody>
                    <a:bodyPr/>
                    <a:lstStyle/>
                    <a:p>
                      <a:pPr marL="0" marR="0" algn="ctr">
                        <a:lnSpc>
                          <a:spcPct val="115000"/>
                        </a:lnSpc>
                        <a:spcBef>
                          <a:spcPts val="0"/>
                        </a:spcBef>
                        <a:spcAft>
                          <a:spcPts val="0"/>
                        </a:spcAft>
                        <a:tabLst>
                          <a:tab pos="1428750" algn="l"/>
                        </a:tabLst>
                      </a:pPr>
                      <a:endParaRPr lang="en-US" sz="1800">
                        <a:effectLst/>
                        <a:latin typeface="+mj-lt"/>
                        <a:ea typeface="Calibri"/>
                        <a:cs typeface="Times New Roman"/>
                      </a:endParaRPr>
                    </a:p>
                  </a:txBody>
                  <a:tcPr marL="68580" marR="68580" marT="0" marB="0" anchor="ctr"/>
                </a:tc>
              </a:tr>
            </a:tbl>
          </a:graphicData>
        </a:graphic>
      </p:graphicFrame>
    </p:spTree>
    <p:extLst>
      <p:ext uri="{BB962C8B-B14F-4D97-AF65-F5344CB8AC3E}">
        <p14:creationId xmlns:p14="http://schemas.microsoft.com/office/powerpoint/2010/main" val="29531329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256032"/>
            <a:ext cx="8321040" cy="713232"/>
          </a:xfrm>
        </p:spPr>
        <p:txBody>
          <a:bodyPr anchor="b"/>
          <a:lstStyle/>
          <a:p>
            <a:r>
              <a:rPr lang="en-US" b="1" dirty="0" smtClean="0"/>
              <a:t>SURVEYOR-I Part 1: Laboratory Abnormalities</a:t>
            </a:r>
            <a:endParaRPr lang="en-US" b="1" dirty="0"/>
          </a:p>
        </p:txBody>
      </p:sp>
      <p:graphicFrame>
        <p:nvGraphicFramePr>
          <p:cNvPr id="7" name="Table 6"/>
          <p:cNvGraphicFramePr>
            <a:graphicFrameLocks noGrp="1"/>
          </p:cNvGraphicFramePr>
          <p:nvPr>
            <p:extLst>
              <p:ext uri="{D42A27DB-BD31-4B8C-83A1-F6EECF244321}">
                <p14:modId xmlns:p14="http://schemas.microsoft.com/office/powerpoint/2010/main" val="1192177506"/>
              </p:ext>
            </p:extLst>
          </p:nvPr>
        </p:nvGraphicFramePr>
        <p:xfrm>
          <a:off x="411480" y="1152144"/>
          <a:ext cx="8321041" cy="4341259"/>
        </p:xfrm>
        <a:graphic>
          <a:graphicData uri="http://schemas.openxmlformats.org/drawingml/2006/table">
            <a:tbl>
              <a:tblPr firstRow="1" firstCol="1" bandRow="1">
                <a:tableStyleId>{68D230F3-CF80-4859-8CE7-A43EE81993B5}</a:tableStyleId>
              </a:tblPr>
              <a:tblGrid>
                <a:gridCol w="3941545"/>
                <a:gridCol w="2189748"/>
                <a:gridCol w="2189748"/>
              </a:tblGrid>
              <a:tr h="740664">
                <a:tc>
                  <a:txBody>
                    <a:bodyPr/>
                    <a:lstStyle/>
                    <a:p>
                      <a:pPr>
                        <a:lnSpc>
                          <a:spcPct val="100000"/>
                        </a:lnSpc>
                      </a:pPr>
                      <a:r>
                        <a:rPr lang="en-US" sz="1800" dirty="0" smtClean="0">
                          <a:solidFill>
                            <a:schemeClr val="tx1"/>
                          </a:solidFill>
                          <a:effectLst/>
                          <a:latin typeface="+mj-lt"/>
                          <a:cs typeface="Times New Roman"/>
                        </a:rPr>
                        <a:t>Event,</a:t>
                      </a:r>
                      <a:r>
                        <a:rPr lang="en-US" sz="1800" baseline="0" dirty="0" smtClean="0">
                          <a:solidFill>
                            <a:schemeClr val="tx1"/>
                          </a:solidFill>
                          <a:effectLst/>
                          <a:latin typeface="+mj-lt"/>
                          <a:cs typeface="Times New Roman"/>
                        </a:rPr>
                        <a:t> n (%)</a:t>
                      </a:r>
                      <a:endParaRPr lang="en-US" sz="1800" dirty="0">
                        <a:solidFill>
                          <a:schemeClr val="tx1"/>
                        </a:solidFill>
                        <a:effectLst/>
                        <a:latin typeface="+mj-lt"/>
                        <a:cs typeface="Times New Roman"/>
                      </a:endParaRPr>
                    </a:p>
                  </a:txBody>
                  <a:tcPr marL="61349" marR="61349" marT="0" marB="0" anchor="b">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00"/>
                        </a:lnSpc>
                        <a:spcBef>
                          <a:spcPts val="0"/>
                        </a:spcBef>
                        <a:spcAft>
                          <a:spcPts val="0"/>
                        </a:spcAft>
                      </a:pPr>
                      <a:r>
                        <a:rPr lang="en-US" sz="1800" b="1" dirty="0" smtClean="0">
                          <a:solidFill>
                            <a:schemeClr val="bg1"/>
                          </a:solidFill>
                          <a:effectLst/>
                          <a:latin typeface="+mj-lt"/>
                        </a:rPr>
                        <a:t>      ABT-493 200 mg </a:t>
                      </a:r>
                    </a:p>
                    <a:p>
                      <a:pPr marL="0" marR="0" algn="ctr">
                        <a:lnSpc>
                          <a:spcPts val="1700"/>
                        </a:lnSpc>
                        <a:spcBef>
                          <a:spcPts val="0"/>
                        </a:spcBef>
                        <a:spcAft>
                          <a:spcPts val="0"/>
                        </a:spcAft>
                      </a:pPr>
                      <a:r>
                        <a:rPr lang="en-US" sz="1800" b="1" dirty="0" smtClean="0">
                          <a:solidFill>
                            <a:schemeClr val="bg1"/>
                          </a:solidFill>
                          <a:effectLst/>
                          <a:latin typeface="+mj-lt"/>
                        </a:rPr>
                        <a:t>+ </a:t>
                      </a:r>
                      <a:r>
                        <a:rPr lang="en-US" sz="1800" b="1" baseline="0" dirty="0" smtClean="0">
                          <a:solidFill>
                            <a:schemeClr val="bg1"/>
                          </a:solidFill>
                          <a:effectLst/>
                          <a:latin typeface="+mj-lt"/>
                        </a:rPr>
                        <a:t>ABT-530</a:t>
                      </a:r>
                      <a:r>
                        <a:rPr lang="en-US" sz="1800" b="1" dirty="0" smtClean="0">
                          <a:solidFill>
                            <a:schemeClr val="bg1"/>
                          </a:solidFill>
                          <a:effectLst/>
                          <a:latin typeface="+mj-lt"/>
                        </a:rPr>
                        <a:t> 40 mg</a:t>
                      </a:r>
                    </a:p>
                    <a:p>
                      <a:pPr marL="0" marR="0" algn="ctr">
                        <a:lnSpc>
                          <a:spcPts val="1700"/>
                        </a:lnSpc>
                        <a:spcBef>
                          <a:spcPts val="0"/>
                        </a:spcBef>
                        <a:spcAft>
                          <a:spcPts val="0"/>
                        </a:spcAft>
                      </a:pPr>
                      <a:r>
                        <a:rPr lang="en-US" sz="1800" b="1" dirty="0" smtClean="0">
                          <a:solidFill>
                            <a:schemeClr val="bg1"/>
                          </a:solidFill>
                          <a:effectLst/>
                          <a:latin typeface="+mj-lt"/>
                        </a:rPr>
                        <a:t>(n = 39)</a:t>
                      </a:r>
                      <a:endParaRPr lang="en-US" sz="18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algn="ctr">
                        <a:lnSpc>
                          <a:spcPts val="1700"/>
                        </a:lnSpc>
                        <a:spcBef>
                          <a:spcPts val="0"/>
                        </a:spcBef>
                        <a:spcAft>
                          <a:spcPts val="0"/>
                        </a:spcAft>
                      </a:pPr>
                      <a:r>
                        <a:rPr lang="en-US" sz="1800" b="1" dirty="0" smtClean="0">
                          <a:solidFill>
                            <a:schemeClr val="bg1"/>
                          </a:solidFill>
                          <a:effectLst/>
                          <a:latin typeface="+mj-lt"/>
                        </a:rPr>
                        <a:t>   ABT-493 200 mg </a:t>
                      </a:r>
                    </a:p>
                    <a:p>
                      <a:pPr marL="0" marR="0" algn="ctr">
                        <a:lnSpc>
                          <a:spcPts val="1700"/>
                        </a:lnSpc>
                        <a:spcBef>
                          <a:spcPts val="0"/>
                        </a:spcBef>
                        <a:spcAft>
                          <a:spcPts val="0"/>
                        </a:spcAft>
                      </a:pPr>
                      <a:r>
                        <a:rPr lang="en-US" sz="1800" b="1" dirty="0" smtClean="0">
                          <a:solidFill>
                            <a:schemeClr val="bg1"/>
                          </a:solidFill>
                          <a:effectLst/>
                          <a:latin typeface="+mj-lt"/>
                        </a:rPr>
                        <a:t>+ ABT-530 120 mg</a:t>
                      </a:r>
                    </a:p>
                    <a:p>
                      <a:pPr marL="0" marR="0" algn="ctr">
                        <a:lnSpc>
                          <a:spcPts val="1700"/>
                        </a:lnSpc>
                        <a:spcBef>
                          <a:spcPts val="0"/>
                        </a:spcBef>
                        <a:spcAft>
                          <a:spcPts val="0"/>
                        </a:spcAft>
                      </a:pPr>
                      <a:r>
                        <a:rPr lang="en-US" sz="1800" b="1" dirty="0" smtClean="0">
                          <a:solidFill>
                            <a:schemeClr val="bg1"/>
                          </a:solidFill>
                          <a:effectLst/>
                          <a:latin typeface="+mj-lt"/>
                        </a:rPr>
                        <a:t>(n = 40)</a:t>
                      </a:r>
                      <a:endParaRPr lang="en-US" sz="18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r>
              <a:tr h="295039">
                <a:tc>
                  <a:txBody>
                    <a:bodyPr/>
                    <a:lstStyle/>
                    <a:p>
                      <a:r>
                        <a:rPr lang="en-US" sz="1800" b="0" kern="1200" dirty="0" smtClean="0">
                          <a:solidFill>
                            <a:schemeClr val="tx1"/>
                          </a:solidFill>
                          <a:effectLst/>
                          <a:latin typeface="+mn-lt"/>
                          <a:ea typeface="+mn-ea"/>
                          <a:cs typeface="+mn-cs"/>
                        </a:rPr>
                        <a:t>ALT</a:t>
                      </a:r>
                    </a:p>
                    <a:p>
                      <a:pPr marL="0" indent="233363"/>
                      <a:r>
                        <a:rPr lang="en-US" sz="1800" b="0" kern="1200" dirty="0" smtClean="0">
                          <a:solidFill>
                            <a:schemeClr val="tx1"/>
                          </a:solidFill>
                          <a:effectLst/>
                          <a:latin typeface="+mn-lt"/>
                          <a:ea typeface="+mn-ea"/>
                          <a:cs typeface="+mn-cs"/>
                        </a:rPr>
                        <a:t>Grade 2+ (&gt;3 x ULN)</a:t>
                      </a:r>
                      <a:endParaRPr lang="en-US" sz="18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T w="19050" cap="flat" cmpd="sng" algn="ctr">
                      <a:solidFill>
                        <a:schemeClr val="bg1">
                          <a:lumMod val="50000"/>
                        </a:schemeClr>
                      </a:solidFill>
                      <a:prstDash val="solid"/>
                      <a:round/>
                      <a:headEnd type="none" w="med" len="med"/>
                      <a:tailEnd type="none" w="med" len="med"/>
                    </a:lnT>
                  </a:tcPr>
                </a:tc>
              </a:tr>
              <a:tr h="295039">
                <a:tc>
                  <a:txBody>
                    <a:bodyPr/>
                    <a:lstStyle/>
                    <a:p>
                      <a:r>
                        <a:rPr lang="en-US" sz="1800" b="0" kern="1200" dirty="0" smtClean="0">
                          <a:solidFill>
                            <a:schemeClr val="tx1"/>
                          </a:solidFill>
                          <a:effectLst/>
                          <a:latin typeface="+mn-lt"/>
                          <a:ea typeface="+mn-ea"/>
                          <a:cs typeface="+mn-cs"/>
                        </a:rPr>
                        <a:t>AST</a:t>
                      </a:r>
                    </a:p>
                    <a:p>
                      <a:pPr marL="0" indent="233363"/>
                      <a:r>
                        <a:rPr lang="en-US" sz="1800" b="0" kern="1200" dirty="0" smtClean="0">
                          <a:solidFill>
                            <a:schemeClr val="tx1"/>
                          </a:solidFill>
                          <a:effectLst/>
                          <a:latin typeface="+mn-lt"/>
                          <a:ea typeface="+mn-ea"/>
                          <a:cs typeface="+mn-cs"/>
                        </a:rPr>
                        <a:t>Grade 2+</a:t>
                      </a:r>
                      <a:r>
                        <a:rPr lang="en-US" sz="1800" b="0" kern="1200" baseline="0" dirty="0" smtClean="0">
                          <a:solidFill>
                            <a:schemeClr val="tx1"/>
                          </a:solidFill>
                          <a:effectLst/>
                          <a:latin typeface="+mn-lt"/>
                          <a:ea typeface="+mn-ea"/>
                          <a:cs typeface="+mn-cs"/>
                        </a:rPr>
                        <a:t> (</a:t>
                      </a:r>
                      <a:r>
                        <a:rPr lang="en-US" sz="1800" b="0" kern="1200" dirty="0" smtClean="0">
                          <a:solidFill>
                            <a:schemeClr val="tx1"/>
                          </a:solidFill>
                          <a:effectLst/>
                          <a:latin typeface="+mn-lt"/>
                          <a:ea typeface="+mn-ea"/>
                          <a:cs typeface="+mn-cs"/>
                        </a:rPr>
                        <a:t>&gt;3 x ULN)</a:t>
                      </a:r>
                      <a:endParaRPr lang="en-US" sz="1800" b="0" kern="1200" dirty="0" smtClean="0">
                        <a:solidFill>
                          <a:schemeClr val="tx1"/>
                        </a:solidFill>
                        <a:effectLst/>
                        <a:latin typeface="+mn-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r>
              <a:tr h="295039">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Alkaline phosphatase</a:t>
                      </a:r>
                    </a:p>
                    <a:p>
                      <a:pPr marL="0" marR="0" indent="233363">
                        <a:lnSpc>
                          <a:spcPct val="115000"/>
                        </a:lnSpc>
                        <a:spcBef>
                          <a:spcPts val="0"/>
                        </a:spcBef>
                        <a:spcAft>
                          <a:spcPts val="0"/>
                        </a:spcAft>
                      </a:pPr>
                      <a:r>
                        <a:rPr lang="en-US" sz="1800" b="0" dirty="0" smtClean="0">
                          <a:solidFill>
                            <a:schemeClr val="tx1"/>
                          </a:solidFill>
                          <a:effectLst/>
                          <a:latin typeface="+mj-lt"/>
                          <a:ea typeface="Calibri"/>
                          <a:cs typeface="Times New Roman"/>
                        </a:rPr>
                        <a:t>Grade 2+ (&gt;2.5 x ULN)</a:t>
                      </a:r>
                      <a:endParaRPr lang="en-US" sz="1800" b="0" dirty="0">
                        <a:solidFill>
                          <a:schemeClr val="tx1"/>
                        </a:solidFill>
                        <a:effectLst/>
                        <a:latin typeface="+mj-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r>
              <a:tr h="295039">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b="0" kern="1200" dirty="0" smtClean="0">
                          <a:solidFill>
                            <a:schemeClr val="tx1"/>
                          </a:solidFill>
                          <a:effectLst/>
                          <a:latin typeface="+mn-lt"/>
                          <a:ea typeface="Calibri"/>
                          <a:cs typeface="Times New Roman"/>
                        </a:rPr>
                        <a:t>Total bilirubin</a:t>
                      </a:r>
                      <a:r>
                        <a:rPr lang="en-US" sz="1800" b="0" kern="1200" baseline="0" dirty="0" smtClean="0">
                          <a:solidFill>
                            <a:schemeClr val="tx1"/>
                          </a:solidFill>
                          <a:effectLst/>
                          <a:latin typeface="+mn-lt"/>
                          <a:ea typeface="Calibri"/>
                          <a:cs typeface="Times New Roman"/>
                        </a:rPr>
                        <a:t> </a:t>
                      </a:r>
                    </a:p>
                    <a:p>
                      <a:pPr marL="0" marR="0" indent="233363" algn="l" defTabSz="914400" rtl="0" eaLnBrk="1" fontAlgn="auto" latinLnBrk="0" hangingPunct="1">
                        <a:lnSpc>
                          <a:spcPct val="115000"/>
                        </a:lnSpc>
                        <a:spcBef>
                          <a:spcPts val="0"/>
                        </a:spcBef>
                        <a:spcAft>
                          <a:spcPts val="0"/>
                        </a:spcAft>
                        <a:buClrTx/>
                        <a:buSzTx/>
                        <a:buFontTx/>
                        <a:buNone/>
                        <a:tabLst/>
                        <a:defRPr/>
                      </a:pPr>
                      <a:r>
                        <a:rPr lang="en-US" sz="1800" b="0" kern="1200" baseline="0" dirty="0" smtClean="0">
                          <a:solidFill>
                            <a:schemeClr val="tx1"/>
                          </a:solidFill>
                          <a:effectLst/>
                          <a:latin typeface="+mn-lt"/>
                          <a:ea typeface="Calibri"/>
                          <a:cs typeface="Times New Roman"/>
                        </a:rPr>
                        <a:t>Grade 2+(&gt;1.5 x ULN)</a:t>
                      </a:r>
                      <a:endParaRPr lang="en-US" sz="1800" b="0" kern="1200" dirty="0" smtClean="0">
                        <a:solidFill>
                          <a:schemeClr val="tx1"/>
                        </a:solidFill>
                        <a:effectLst/>
                        <a:latin typeface="+mn-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r>
              <a:tr h="295039">
                <a:tc>
                  <a:txBody>
                    <a:bodyPr/>
                    <a:lstStyle/>
                    <a:p>
                      <a:pPr marL="0"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Hemoglobin</a:t>
                      </a:r>
                      <a:endParaRPr lang="en-US" sz="1800" b="0" dirty="0">
                        <a:solidFill>
                          <a:schemeClr val="tx1"/>
                        </a:solidFill>
                        <a:effectLst/>
                        <a:latin typeface="+mj-lt"/>
                        <a:ea typeface="Calibri"/>
                        <a:cs typeface="Times New Roman"/>
                      </a:endParaRPr>
                    </a:p>
                  </a:txBody>
                  <a:tcPr marT="0" marB="0" anchor="ctr"/>
                </a:tc>
                <a:tc>
                  <a:txBody>
                    <a:bodyPr/>
                    <a:lstStyle/>
                    <a:p>
                      <a:pPr marL="0" marR="0" algn="ctr">
                        <a:lnSpc>
                          <a:spcPct val="115000"/>
                        </a:lnSpc>
                        <a:spcBef>
                          <a:spcPts val="0"/>
                        </a:spcBef>
                        <a:spcAft>
                          <a:spcPts val="0"/>
                        </a:spcAft>
                        <a:tabLst>
                          <a:tab pos="1428750" algn="l"/>
                        </a:tabLst>
                      </a:pPr>
                      <a:endParaRPr lang="en-US" sz="1800" baseline="0" dirty="0">
                        <a:effectLst/>
                        <a:latin typeface="+mj-lt"/>
                        <a:ea typeface="Calibri"/>
                        <a:cs typeface="Times New Roman"/>
                      </a:endParaRPr>
                    </a:p>
                  </a:txBody>
                  <a:tcPr marL="68580" marR="68580" marT="0" marB="0" anchor="ctr"/>
                </a:tc>
                <a:tc>
                  <a:txBody>
                    <a:bodyPr/>
                    <a:lstStyle/>
                    <a:p>
                      <a:pPr marL="0" marR="0" algn="ctr">
                        <a:lnSpc>
                          <a:spcPct val="115000"/>
                        </a:lnSpc>
                        <a:spcBef>
                          <a:spcPts val="0"/>
                        </a:spcBef>
                        <a:spcAft>
                          <a:spcPts val="0"/>
                        </a:spcAft>
                        <a:tabLst>
                          <a:tab pos="1428750" algn="l"/>
                        </a:tabLst>
                      </a:pPr>
                      <a:endParaRPr lang="en-US" sz="1800" dirty="0">
                        <a:effectLst/>
                        <a:latin typeface="+mj-lt"/>
                        <a:ea typeface="Calibri"/>
                        <a:cs typeface="Times New Roman"/>
                      </a:endParaRPr>
                    </a:p>
                  </a:txBody>
                  <a:tcPr marL="68580" marR="68580" marT="0" marB="0" anchor="ctr"/>
                </a:tc>
              </a:tr>
              <a:tr h="295039">
                <a:tc>
                  <a:txBody>
                    <a:bodyPr/>
                    <a:lstStyle/>
                    <a:p>
                      <a:pPr marL="231775" marR="0" indent="0">
                        <a:lnSpc>
                          <a:spcPct val="115000"/>
                        </a:lnSpc>
                        <a:spcBef>
                          <a:spcPts val="0"/>
                        </a:spcBef>
                        <a:spcAft>
                          <a:spcPts val="0"/>
                        </a:spcAft>
                      </a:pPr>
                      <a:r>
                        <a:rPr lang="en-US" sz="1800" b="0" kern="1200" dirty="0" smtClean="0">
                          <a:solidFill>
                            <a:schemeClr val="tx1"/>
                          </a:solidFill>
                          <a:effectLst/>
                          <a:latin typeface="+mn-lt"/>
                          <a:ea typeface="+mn-ea"/>
                          <a:cs typeface="+mn-cs"/>
                        </a:rPr>
                        <a:t>Grade 2 (&lt;10</a:t>
                      </a:r>
                      <a:r>
                        <a:rPr lang="en-US" sz="1800" b="0" kern="1200" baseline="0" dirty="0" smtClean="0">
                          <a:solidFill>
                            <a:schemeClr val="tx1"/>
                          </a:solidFill>
                          <a:effectLst/>
                          <a:latin typeface="+mn-lt"/>
                          <a:ea typeface="+mn-ea"/>
                          <a:cs typeface="+mn-cs"/>
                        </a:rPr>
                        <a:t> – </a:t>
                      </a:r>
                      <a:r>
                        <a:rPr lang="en-US" sz="1800" b="0" kern="1200" dirty="0" smtClean="0">
                          <a:solidFill>
                            <a:schemeClr val="tx1"/>
                          </a:solidFill>
                          <a:effectLst/>
                          <a:latin typeface="+mn-lt"/>
                          <a:ea typeface="+mn-ea"/>
                          <a:cs typeface="+mn-cs"/>
                        </a:rPr>
                        <a:t>8 g/dL</a:t>
                      </a:r>
                      <a:r>
                        <a:rPr lang="en-US" sz="1800" b="0" kern="1200" baseline="0" dirty="0" smtClean="0">
                          <a:solidFill>
                            <a:schemeClr val="tx1"/>
                          </a:solidFill>
                          <a:effectLst/>
                          <a:latin typeface="+mn-lt"/>
                          <a:ea typeface="+mn-ea"/>
                          <a:cs typeface="+mn-cs"/>
                        </a:rPr>
                        <a:t>)</a:t>
                      </a:r>
                      <a:endParaRPr lang="en-US" sz="1800" b="0" baseline="0" dirty="0">
                        <a:solidFill>
                          <a:schemeClr val="tx1"/>
                        </a:solidFill>
                        <a:effectLst/>
                        <a:latin typeface="+mj-lt"/>
                        <a:ea typeface="Calibri"/>
                        <a:cs typeface="Times New Roman"/>
                      </a:endParaRPr>
                    </a:p>
                  </a:txBody>
                  <a:tcPr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1 (3)</a:t>
                      </a:r>
                      <a:endParaRPr lang="en-US" sz="1800" kern="1200" baseline="0" dirty="0" smtClean="0">
                        <a:solidFill>
                          <a:schemeClr val="tx1"/>
                        </a:solidFill>
                        <a:effectLst/>
                        <a:latin typeface="+mn-lt"/>
                        <a:ea typeface="Calibri"/>
                        <a:cs typeface="Times New Roman"/>
                      </a:endParaRPr>
                    </a:p>
                  </a:txBody>
                  <a:tcPr marL="68580" marR="68580" marT="0" marB="0" anchor="ctr"/>
                </a:tc>
              </a:tr>
              <a:tr h="295039">
                <a:tc>
                  <a:txBody>
                    <a:bodyPr/>
                    <a:lstStyle/>
                    <a:p>
                      <a:pPr marL="231775" marR="0" indent="0">
                        <a:lnSpc>
                          <a:spcPct val="115000"/>
                        </a:lnSpc>
                        <a:spcBef>
                          <a:spcPts val="0"/>
                        </a:spcBef>
                        <a:spcAft>
                          <a:spcPts val="0"/>
                        </a:spcAft>
                      </a:pPr>
                      <a:r>
                        <a:rPr lang="en-US" sz="1800" b="0" dirty="0" smtClean="0">
                          <a:solidFill>
                            <a:schemeClr val="tx1"/>
                          </a:solidFill>
                          <a:effectLst/>
                          <a:latin typeface="+mj-lt"/>
                          <a:ea typeface="Calibri"/>
                          <a:cs typeface="Times New Roman"/>
                        </a:rPr>
                        <a:t>Grade 3 (&lt;8 g/dL) </a:t>
                      </a:r>
                      <a:endParaRPr lang="en-US" sz="1800" b="0" dirty="0">
                        <a:solidFill>
                          <a:schemeClr val="tx1"/>
                        </a:solidFill>
                        <a:effectLst/>
                        <a:latin typeface="+mj-lt"/>
                        <a:ea typeface="Calibri"/>
                        <a:cs typeface="Times New Roman"/>
                      </a:endParaRPr>
                    </a:p>
                  </a:txBody>
                  <a:tcPr marT="0" marB="0" anchor="ctr">
                    <a:lnB w="1905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r>
                        <a:rPr lang="en-US" sz="1800" baseline="0" dirty="0" smtClean="0">
                          <a:effectLst/>
                          <a:latin typeface="+mj-lt"/>
                          <a:ea typeface="Calibri"/>
                          <a:cs typeface="Times New Roman"/>
                        </a:rPr>
                        <a:t>0</a:t>
                      </a:r>
                      <a:endParaRPr lang="en-US" sz="18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r h="295039">
                <a:tc gridSpan="3">
                  <a:txBody>
                    <a:bodyPr/>
                    <a:lstStyle/>
                    <a:p>
                      <a:pPr marL="4763" marR="0" indent="0">
                        <a:lnSpc>
                          <a:spcPct val="115000"/>
                        </a:lnSpc>
                        <a:spcBef>
                          <a:spcPts val="0"/>
                        </a:spcBef>
                        <a:spcAft>
                          <a:spcPts val="0"/>
                        </a:spcAft>
                      </a:pPr>
                      <a:r>
                        <a:rPr lang="en-US" sz="1400" b="0" dirty="0" smtClean="0">
                          <a:solidFill>
                            <a:schemeClr val="tx1"/>
                          </a:solidFill>
                          <a:effectLst/>
                          <a:latin typeface="+mj-lt"/>
                          <a:ea typeface="Calibri"/>
                          <a:cs typeface="Times New Roman"/>
                        </a:rPr>
                        <a:t>Presented are laboratory</a:t>
                      </a:r>
                      <a:r>
                        <a:rPr lang="en-US" sz="1400" b="0" baseline="0" dirty="0" smtClean="0">
                          <a:solidFill>
                            <a:schemeClr val="tx1"/>
                          </a:solidFill>
                          <a:effectLst/>
                          <a:latin typeface="+mj-lt"/>
                          <a:ea typeface="Calibri"/>
                          <a:cs typeface="Times New Roman"/>
                        </a:rPr>
                        <a:t> elevations that were increased levels from baseline.</a:t>
                      </a:r>
                      <a:endParaRPr lang="en-US" sz="1400" b="0" dirty="0">
                        <a:solidFill>
                          <a:schemeClr val="tx1"/>
                        </a:solidFill>
                        <a:effectLst/>
                        <a:latin typeface="+mj-lt"/>
                        <a:ea typeface="Calibri"/>
                        <a:cs typeface="Times New Roman"/>
                      </a:endParaRPr>
                    </a:p>
                  </a:txBody>
                  <a:tcPr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endParaRPr lang="en-US" sz="18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indent="0" algn="ctr" defTabSz="914400" rtl="0" eaLnBrk="1" fontAlgn="auto" latinLnBrk="0" hangingPunct="1">
                        <a:lnSpc>
                          <a:spcPct val="115000"/>
                        </a:lnSpc>
                        <a:spcBef>
                          <a:spcPts val="0"/>
                        </a:spcBef>
                        <a:spcAft>
                          <a:spcPts val="0"/>
                        </a:spcAft>
                        <a:buClrTx/>
                        <a:buSzTx/>
                        <a:buFontTx/>
                        <a:buNone/>
                        <a:tabLst>
                          <a:tab pos="1428750" algn="l"/>
                        </a:tabLst>
                        <a:defRPr/>
                      </a:pPr>
                      <a:endParaRPr lang="en-US" sz="1800" kern="1200" baseline="0" dirty="0" smtClean="0">
                        <a:solidFill>
                          <a:schemeClr val="tx1"/>
                        </a:solidFill>
                        <a:effectLst/>
                        <a:latin typeface="+mn-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6397820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txBox="1">
            <a:spLocks/>
          </p:cNvSpPr>
          <p:nvPr/>
        </p:nvSpPr>
        <p:spPr>
          <a:xfrm>
            <a:off x="411480" y="256032"/>
            <a:ext cx="8321040" cy="713232"/>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kern="0" dirty="0" smtClean="0">
                <a:solidFill>
                  <a:srgbClr val="071D49"/>
                </a:solidFill>
              </a:rPr>
              <a:t>SURVEYOR-I Part 1: Summary</a:t>
            </a:r>
            <a:endParaRPr lang="en-US" sz="2800" b="1" kern="0" dirty="0">
              <a:solidFill>
                <a:srgbClr val="071D49"/>
              </a:solidFill>
            </a:endParaRPr>
          </a:p>
        </p:txBody>
      </p:sp>
      <p:sp>
        <p:nvSpPr>
          <p:cNvPr id="16387" name="Content Placeholder 2"/>
          <p:cNvSpPr>
            <a:spLocks noGrp="1"/>
          </p:cNvSpPr>
          <p:nvPr>
            <p:ph idx="1"/>
          </p:nvPr>
        </p:nvSpPr>
        <p:spPr>
          <a:xfrm>
            <a:off x="411163" y="1097280"/>
            <a:ext cx="8448024" cy="5067300"/>
          </a:xfrm>
        </p:spPr>
        <p:txBody>
          <a:bodyPr/>
          <a:lstStyle/>
          <a:p>
            <a:pPr marL="0" indent="0" eaLnBrk="1" hangingPunct="1">
              <a:lnSpc>
                <a:spcPct val="100000"/>
              </a:lnSpc>
              <a:spcBef>
                <a:spcPts val="0"/>
              </a:spcBef>
              <a:spcAft>
                <a:spcPts val="1200"/>
              </a:spcAft>
            </a:pPr>
            <a:r>
              <a:rPr lang="en-US" dirty="0" smtClean="0">
                <a:solidFill>
                  <a:schemeClr val="tx1"/>
                </a:solidFill>
              </a:rPr>
              <a:t>12-week dose-ranging study in non-cirrhotic patients with GT1 showed high SVR12 rates with once-daily ABT-493 + ABT-530</a:t>
            </a:r>
          </a:p>
          <a:p>
            <a:pPr lvl="1" eaLnBrk="1" hangingPunct="1">
              <a:lnSpc>
                <a:spcPct val="100000"/>
              </a:lnSpc>
              <a:spcBef>
                <a:spcPct val="0"/>
              </a:spcBef>
              <a:spcAft>
                <a:spcPts val="600"/>
              </a:spcAft>
            </a:pPr>
            <a:r>
              <a:rPr lang="en-US" dirty="0" smtClean="0">
                <a:solidFill>
                  <a:schemeClr val="tx1"/>
                </a:solidFill>
              </a:rPr>
              <a:t>All but one patient achieved SVR12</a:t>
            </a:r>
          </a:p>
          <a:p>
            <a:pPr marL="914400" lvl="2" indent="-344488" eaLnBrk="1" hangingPunct="1">
              <a:spcBef>
                <a:spcPct val="0"/>
              </a:spcBef>
              <a:spcAft>
                <a:spcPts val="600"/>
              </a:spcAft>
            </a:pPr>
            <a:r>
              <a:rPr lang="en-US" dirty="0" smtClean="0">
                <a:solidFill>
                  <a:schemeClr val="tx1"/>
                </a:solidFill>
              </a:rPr>
              <a:t>This patient was treated with the lower ABT-530 40 mg dose and experienced relapse </a:t>
            </a:r>
          </a:p>
          <a:p>
            <a:pPr lvl="1" eaLnBrk="1" hangingPunct="1">
              <a:lnSpc>
                <a:spcPct val="100000"/>
              </a:lnSpc>
              <a:spcBef>
                <a:spcPct val="0"/>
              </a:spcBef>
              <a:spcAft>
                <a:spcPts val="600"/>
              </a:spcAft>
            </a:pPr>
            <a:r>
              <a:rPr lang="en-US" dirty="0" smtClean="0">
                <a:solidFill>
                  <a:schemeClr val="tx1"/>
                </a:solidFill>
              </a:rPr>
              <a:t>All patients with baseline NS3 and/or NS5A variants achieved SVR12</a:t>
            </a:r>
          </a:p>
          <a:p>
            <a:pPr lvl="1" eaLnBrk="1" hangingPunct="1">
              <a:lnSpc>
                <a:spcPct val="100000"/>
              </a:lnSpc>
              <a:spcBef>
                <a:spcPct val="0"/>
              </a:spcBef>
              <a:spcAft>
                <a:spcPts val="600"/>
              </a:spcAft>
            </a:pPr>
            <a:r>
              <a:rPr lang="en-US" dirty="0" smtClean="0">
                <a:solidFill>
                  <a:schemeClr val="tx1"/>
                </a:solidFill>
              </a:rPr>
              <a:t>AEs were mostly mild in severity </a:t>
            </a:r>
          </a:p>
        </p:txBody>
      </p:sp>
    </p:spTree>
    <p:extLst>
      <p:ext uri="{BB962C8B-B14F-4D97-AF65-F5344CB8AC3E}">
        <p14:creationId xmlns:p14="http://schemas.microsoft.com/office/powerpoint/2010/main" val="1720543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Content Placeholder 2"/>
          <p:cNvSpPr>
            <a:spLocks noGrp="1"/>
          </p:cNvSpPr>
          <p:nvPr>
            <p:ph idx="1"/>
          </p:nvPr>
        </p:nvSpPr>
        <p:spPr>
          <a:xfrm>
            <a:off x="411163" y="1097280"/>
            <a:ext cx="8321040" cy="5067300"/>
          </a:xfrm>
        </p:spPr>
        <p:txBody>
          <a:bodyPr/>
          <a:lstStyle/>
          <a:p>
            <a:pPr marL="342900" lvl="1" eaLnBrk="1" hangingPunct="1">
              <a:lnSpc>
                <a:spcPct val="100000"/>
              </a:lnSpc>
              <a:spcBef>
                <a:spcPts val="1200"/>
              </a:spcBef>
              <a:spcAft>
                <a:spcPts val="600"/>
              </a:spcAft>
            </a:pPr>
            <a:r>
              <a:rPr lang="en-US" dirty="0" smtClean="0">
                <a:solidFill>
                  <a:schemeClr val="tx1"/>
                </a:solidFill>
              </a:rPr>
              <a:t>Up to 100% SVR12 achieved with ABT-493 + ABT-530 </a:t>
            </a:r>
          </a:p>
          <a:p>
            <a:pPr marL="342900" lvl="1" eaLnBrk="1" hangingPunct="1">
              <a:lnSpc>
                <a:spcPct val="100000"/>
              </a:lnSpc>
              <a:spcBef>
                <a:spcPts val="1200"/>
              </a:spcBef>
              <a:spcAft>
                <a:spcPts val="600"/>
              </a:spcAft>
            </a:pPr>
            <a:r>
              <a:rPr lang="en-US" dirty="0" smtClean="0">
                <a:solidFill>
                  <a:schemeClr val="tx1"/>
                </a:solidFill>
              </a:rPr>
              <a:t>The combination was well tolerated</a:t>
            </a:r>
          </a:p>
          <a:p>
            <a:pPr marL="342900" lvl="1" eaLnBrk="1" hangingPunct="1">
              <a:lnSpc>
                <a:spcPct val="100000"/>
              </a:lnSpc>
              <a:spcBef>
                <a:spcPts val="1200"/>
              </a:spcBef>
              <a:spcAft>
                <a:spcPts val="600"/>
              </a:spcAft>
            </a:pPr>
            <a:r>
              <a:rPr lang="en-US" dirty="0" smtClean="0">
                <a:solidFill>
                  <a:schemeClr val="tx1"/>
                </a:solidFill>
              </a:rPr>
              <a:t>Based on these results and data in other genotypes, the selected doses moving forward are:</a:t>
            </a:r>
          </a:p>
          <a:p>
            <a:pPr marL="914400" lvl="2" indent="-404813" eaLnBrk="1" hangingPunct="1">
              <a:spcBef>
                <a:spcPts val="600"/>
              </a:spcBef>
              <a:spcAft>
                <a:spcPts val="600"/>
              </a:spcAft>
              <a:buFont typeface="Arial" panose="020B0604020202020204" pitchFamily="34" charset="0"/>
              <a:buChar char="•"/>
            </a:pPr>
            <a:r>
              <a:rPr lang="en-US" dirty="0" smtClean="0">
                <a:solidFill>
                  <a:schemeClr val="tx1"/>
                </a:solidFill>
              </a:rPr>
              <a:t>ABT-493:    300 </a:t>
            </a:r>
            <a:r>
              <a:rPr lang="en-US" dirty="0">
                <a:solidFill>
                  <a:schemeClr val="tx1"/>
                </a:solidFill>
              </a:rPr>
              <a:t>mg </a:t>
            </a:r>
            <a:r>
              <a:rPr lang="en-US" dirty="0" smtClean="0">
                <a:solidFill>
                  <a:schemeClr val="tx1"/>
                </a:solidFill>
              </a:rPr>
              <a:t> QD</a:t>
            </a:r>
            <a:endParaRPr lang="en-US" dirty="0">
              <a:solidFill>
                <a:schemeClr val="tx1"/>
              </a:solidFill>
            </a:endParaRPr>
          </a:p>
          <a:p>
            <a:pPr marL="914400" lvl="2" indent="-404813" eaLnBrk="1" hangingPunct="1">
              <a:spcBef>
                <a:spcPts val="600"/>
              </a:spcBef>
              <a:spcAft>
                <a:spcPts val="1200"/>
              </a:spcAft>
              <a:buFont typeface="Arial" panose="020B0604020202020204" pitchFamily="34" charset="0"/>
              <a:buChar char="•"/>
            </a:pPr>
            <a:r>
              <a:rPr lang="en-US" dirty="0" smtClean="0">
                <a:solidFill>
                  <a:schemeClr val="tx1"/>
                </a:solidFill>
              </a:rPr>
              <a:t>ABT-530:    120 mg QD</a:t>
            </a:r>
          </a:p>
          <a:p>
            <a:pPr marL="342900" lvl="1" eaLnBrk="1" hangingPunct="1">
              <a:lnSpc>
                <a:spcPct val="100000"/>
              </a:lnSpc>
              <a:spcBef>
                <a:spcPts val="1800"/>
              </a:spcBef>
              <a:spcAft>
                <a:spcPts val="600"/>
              </a:spcAft>
            </a:pPr>
            <a:r>
              <a:rPr lang="en-US" dirty="0" smtClean="0">
                <a:solidFill>
                  <a:schemeClr val="tx1"/>
                </a:solidFill>
              </a:rPr>
              <a:t>The SURVEYOR-I study has </a:t>
            </a:r>
            <a:r>
              <a:rPr lang="en-US" dirty="0">
                <a:solidFill>
                  <a:schemeClr val="tx1"/>
                </a:solidFill>
              </a:rPr>
              <a:t>been expanded to </a:t>
            </a:r>
            <a:r>
              <a:rPr lang="en-US" dirty="0" smtClean="0">
                <a:solidFill>
                  <a:schemeClr val="tx1"/>
                </a:solidFill>
              </a:rPr>
              <a:t>assess:</a:t>
            </a:r>
          </a:p>
          <a:p>
            <a:pPr marL="914400" lvl="2" indent="-344488" eaLnBrk="1" hangingPunct="1">
              <a:spcBef>
                <a:spcPts val="0"/>
              </a:spcBef>
              <a:spcAft>
                <a:spcPts val="600"/>
              </a:spcAft>
              <a:buFont typeface="Arial" panose="020B0604020202020204" pitchFamily="34" charset="0"/>
              <a:buChar char="•"/>
            </a:pPr>
            <a:r>
              <a:rPr lang="en-US" dirty="0">
                <a:solidFill>
                  <a:schemeClr val="tx1"/>
                </a:solidFill>
              </a:rPr>
              <a:t>Patients without cirrhosis (8-week treatment)</a:t>
            </a:r>
          </a:p>
          <a:p>
            <a:pPr marL="914400" lvl="2" indent="-344488" eaLnBrk="1" hangingPunct="1">
              <a:spcBef>
                <a:spcPts val="0"/>
              </a:spcBef>
              <a:spcAft>
                <a:spcPts val="1200"/>
              </a:spcAft>
              <a:buFont typeface="Arial" panose="020B0604020202020204" pitchFamily="34" charset="0"/>
              <a:buChar char="•"/>
            </a:pPr>
            <a:r>
              <a:rPr lang="en-US" dirty="0" smtClean="0">
                <a:solidFill>
                  <a:schemeClr val="tx1"/>
                </a:solidFill>
              </a:rPr>
              <a:t>Patients with compensated cirrhosis (12-week treatment)</a:t>
            </a:r>
          </a:p>
          <a:p>
            <a:pPr marL="114300" lvl="1" indent="0" eaLnBrk="1" hangingPunct="1">
              <a:lnSpc>
                <a:spcPct val="100000"/>
              </a:lnSpc>
              <a:spcBef>
                <a:spcPct val="0"/>
              </a:spcBef>
              <a:spcAft>
                <a:spcPts val="600"/>
              </a:spcAft>
              <a:buNone/>
            </a:pPr>
            <a:endParaRPr lang="en-US" b="1" dirty="0" smtClean="0">
              <a:solidFill>
                <a:schemeClr val="tx1"/>
              </a:solidFill>
            </a:endParaRPr>
          </a:p>
        </p:txBody>
      </p:sp>
      <p:sp>
        <p:nvSpPr>
          <p:cNvPr id="4" name="Title 3"/>
          <p:cNvSpPr txBox="1">
            <a:spLocks/>
          </p:cNvSpPr>
          <p:nvPr/>
        </p:nvSpPr>
        <p:spPr>
          <a:xfrm>
            <a:off x="411480" y="256032"/>
            <a:ext cx="8321040" cy="713232"/>
          </a:xfrm>
          <a:prstGeom prst="rect">
            <a:avLst/>
          </a:prstGeom>
        </p:spPr>
        <p:txBody>
          <a:bodyPr anchor="b"/>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r>
              <a:rPr lang="en-US" sz="2800" b="1" kern="0" dirty="0" smtClean="0">
                <a:solidFill>
                  <a:srgbClr val="071D49"/>
                </a:solidFill>
              </a:rPr>
              <a:t>SURVEYOR-I Part 1: Conclusions</a:t>
            </a:r>
            <a:endParaRPr lang="en-US" sz="2800" b="1" kern="0" dirty="0">
              <a:solidFill>
                <a:srgbClr val="071D49"/>
              </a:solidFill>
            </a:endParaRPr>
          </a:p>
        </p:txBody>
      </p:sp>
    </p:spTree>
    <p:extLst>
      <p:ext uri="{BB962C8B-B14F-4D97-AF65-F5344CB8AC3E}">
        <p14:creationId xmlns:p14="http://schemas.microsoft.com/office/powerpoint/2010/main" val="33914950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457200"/>
            <a:ext cx="8321675" cy="495300"/>
          </a:xfrm>
        </p:spPr>
        <p:txBody>
          <a:bodyPr anchor="b"/>
          <a:lstStyle/>
          <a:p>
            <a:pPr eaLnBrk="1" hangingPunct="1"/>
            <a:r>
              <a:rPr lang="en-US" sz="2800" b="1" dirty="0" smtClean="0">
                <a:solidFill>
                  <a:srgbClr val="071D49"/>
                </a:solidFill>
              </a:rPr>
              <a:t>Acknowledgments</a:t>
            </a:r>
          </a:p>
        </p:txBody>
      </p:sp>
      <p:sp>
        <p:nvSpPr>
          <p:cNvPr id="16387" name="Content Placeholder 2"/>
          <p:cNvSpPr>
            <a:spLocks noGrp="1"/>
          </p:cNvSpPr>
          <p:nvPr>
            <p:ph idx="1"/>
          </p:nvPr>
        </p:nvSpPr>
        <p:spPr>
          <a:xfrm>
            <a:off x="411163" y="1097280"/>
            <a:ext cx="8318500" cy="5067300"/>
          </a:xfrm>
        </p:spPr>
        <p:txBody>
          <a:bodyPr/>
          <a:lstStyle/>
          <a:p>
            <a:pPr marL="0" indent="0" eaLnBrk="1" hangingPunct="1">
              <a:lnSpc>
                <a:spcPct val="100000"/>
              </a:lnSpc>
              <a:spcBef>
                <a:spcPts val="0"/>
              </a:spcBef>
              <a:spcAft>
                <a:spcPts val="1200"/>
              </a:spcAft>
            </a:pPr>
            <a:r>
              <a:rPr lang="en-US" dirty="0" smtClean="0"/>
              <a:t>The authors would like to express their gratitude to the patients and their families, investigators, </a:t>
            </a:r>
            <a:r>
              <a:rPr lang="en-US" dirty="0" smtClean="0">
                <a:solidFill>
                  <a:schemeClr val="tx1"/>
                </a:solidFill>
              </a:rPr>
              <a:t>study coordinators, and AbbVie/CRO study staff who made this study possible</a:t>
            </a:r>
            <a:r>
              <a:rPr lang="en-US" dirty="0" smtClean="0"/>
              <a:t>. </a:t>
            </a:r>
            <a:endParaRPr lang="en-US" dirty="0" smtClean="0">
              <a:solidFill>
                <a:srgbClr val="FF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6"/>
          <p:cNvSpPr>
            <a:spLocks noGrp="1"/>
          </p:cNvSpPr>
          <p:nvPr>
            <p:ph type="title"/>
          </p:nvPr>
        </p:nvSpPr>
        <p:spPr>
          <a:xfrm>
            <a:off x="411480" y="241333"/>
            <a:ext cx="8321040" cy="713232"/>
          </a:xfrm>
        </p:spPr>
        <p:txBody>
          <a:bodyPr anchor="b"/>
          <a:lstStyle/>
          <a:p>
            <a:pPr eaLnBrk="1" hangingPunct="1"/>
            <a:r>
              <a:rPr lang="en-US" sz="2800" b="1" dirty="0" smtClean="0"/>
              <a:t>Disclosures</a:t>
            </a:r>
          </a:p>
        </p:txBody>
      </p:sp>
      <p:sp>
        <p:nvSpPr>
          <p:cNvPr id="14339" name="Content Placeholder 7"/>
          <p:cNvSpPr>
            <a:spLocks noGrp="1"/>
          </p:cNvSpPr>
          <p:nvPr>
            <p:ph idx="4294967295"/>
          </p:nvPr>
        </p:nvSpPr>
        <p:spPr>
          <a:xfrm>
            <a:off x="407988" y="1097280"/>
            <a:ext cx="8318500" cy="5308979"/>
          </a:xfrm>
        </p:spPr>
        <p:txBody>
          <a:bodyPr anchor="t">
            <a:normAutofit/>
          </a:bodyPr>
          <a:lstStyle/>
          <a:p>
            <a:pPr marL="0" indent="0" eaLnBrk="1" hangingPunct="1">
              <a:lnSpc>
                <a:spcPct val="90000"/>
              </a:lnSpc>
              <a:spcBef>
                <a:spcPts val="0"/>
              </a:spcBef>
              <a:spcAft>
                <a:spcPts val="600"/>
              </a:spcAft>
            </a:pPr>
            <a:r>
              <a:rPr lang="en-US" sz="1400" b="1" dirty="0" smtClean="0">
                <a:solidFill>
                  <a:schemeClr val="tx1"/>
                </a:solidFill>
              </a:rPr>
              <a:t>F </a:t>
            </a:r>
            <a:r>
              <a:rPr lang="en-US" sz="1400" b="1" dirty="0">
                <a:solidFill>
                  <a:schemeClr val="tx1"/>
                </a:solidFill>
              </a:rPr>
              <a:t>Poordad: </a:t>
            </a:r>
            <a:r>
              <a:rPr lang="en-US" sz="1400" dirty="0">
                <a:solidFill>
                  <a:schemeClr val="tx1"/>
                </a:solidFill>
              </a:rPr>
              <a:t>Grant/Research support: Abbvie, Achillion Pharmaceuticals, Anadys Pharmaceuticals, Biolex Therapeutics, Boehringer Ingelheim, Bristol-Myers Squibb, Genentech, Gilead Sciences, GlaxoSmithKline, GlobeImmune, Idenix Pharmaceuticals, Idera Pharmaceuticals, Intercept Pharmaceuticals, Janssen, Medarex, Medtronic, Merck, Novartis, Santaris Pharmaceuticals, Scynexis Pharmaceuticals, Vertex Pharmaceuticals, ZymoGenetics. Speaker: Gilead, Kadmon, Merck, Onyx/Bayer, Genentech, GlaxoSmithKline, Salix, Vertex. Consultant/Advisor: AbbVie, Achillion Pharmaceuticals, Anadys Pharmaceuticals, Biolex Therapeutics, Boehringer Ingelheim, Bristol-Myers Squibb, Gilead Sciences, GlaxoSmithKline, GlobeImmune, Idenix, Merck, Novartis, Tibotec/Janssen, Theravance, Vertex</a:t>
            </a:r>
          </a:p>
          <a:p>
            <a:pPr marL="0" indent="0" eaLnBrk="1" hangingPunct="1">
              <a:lnSpc>
                <a:spcPct val="90000"/>
              </a:lnSpc>
              <a:spcBef>
                <a:spcPts val="0"/>
              </a:spcBef>
              <a:spcAft>
                <a:spcPts val="600"/>
              </a:spcAft>
            </a:pPr>
            <a:r>
              <a:rPr lang="en-GB" sz="1400" b="1" dirty="0" smtClean="0">
                <a:solidFill>
                  <a:schemeClr val="tx1"/>
                </a:solidFill>
              </a:rPr>
              <a:t>F Felizarta: </a:t>
            </a:r>
            <a:r>
              <a:rPr lang="en-GB" sz="1400" dirty="0" smtClean="0">
                <a:solidFill>
                  <a:schemeClr val="tx1"/>
                </a:solidFill>
              </a:rPr>
              <a:t>Research support (principal investigator): </a:t>
            </a:r>
            <a:r>
              <a:rPr lang="en-GB" sz="1400" dirty="0">
                <a:solidFill>
                  <a:schemeClr val="tx1"/>
                </a:solidFill>
              </a:rPr>
              <a:t>AbbVie, Achillion, BMS, Gilead, Janssen, Merck, and </a:t>
            </a:r>
            <a:r>
              <a:rPr lang="en-GB" sz="1400" dirty="0" smtClean="0">
                <a:solidFill>
                  <a:schemeClr val="tx1"/>
                </a:solidFill>
              </a:rPr>
              <a:t>Novartis. Speaker: AbbVie</a:t>
            </a:r>
            <a:r>
              <a:rPr lang="en-GB" sz="1400" dirty="0">
                <a:solidFill>
                  <a:schemeClr val="tx1"/>
                </a:solidFill>
              </a:rPr>
              <a:t>, Gilead, Janssen, </a:t>
            </a:r>
            <a:r>
              <a:rPr lang="en-GB" sz="1400" dirty="0" smtClean="0">
                <a:solidFill>
                  <a:schemeClr val="tx1"/>
                </a:solidFill>
              </a:rPr>
              <a:t>Merck</a:t>
            </a:r>
          </a:p>
          <a:p>
            <a:pPr marL="0" indent="0">
              <a:lnSpc>
                <a:spcPct val="90000"/>
              </a:lnSpc>
              <a:spcBef>
                <a:spcPts val="0"/>
              </a:spcBef>
              <a:spcAft>
                <a:spcPts val="600"/>
              </a:spcAft>
            </a:pPr>
            <a:r>
              <a:rPr lang="en-GB" sz="1400" b="1" dirty="0" smtClean="0">
                <a:solidFill>
                  <a:schemeClr val="tx1"/>
                </a:solidFill>
              </a:rPr>
              <a:t>T Hassanein</a:t>
            </a:r>
            <a:r>
              <a:rPr lang="en-GB" sz="1400" b="1" dirty="0">
                <a:solidFill>
                  <a:schemeClr val="tx1"/>
                </a:solidFill>
              </a:rPr>
              <a:t>: </a:t>
            </a:r>
            <a:r>
              <a:rPr lang="en-GB" sz="1400" dirty="0" smtClean="0">
                <a:solidFill>
                  <a:schemeClr val="tx1"/>
                </a:solidFill>
              </a:rPr>
              <a:t>Grants/Research support: </a:t>
            </a:r>
            <a:r>
              <a:rPr lang="en-GB" sz="1400" dirty="0">
                <a:solidFill>
                  <a:schemeClr val="tx1"/>
                </a:solidFill>
              </a:rPr>
              <a:t>AbbVie (Advisory Board), Boehringer-Ingelheim, Bristol-Myers Squibb (Advisory Board), Eisai, Gilead Sciences, Janssen, Idenix, Ikaria, Mochida, Roche, Ocera, Taigen, Takeda, Salix, Sundise, Vertex. Speaker: Baxter, Bristol-Myers Squibb, Gilead, </a:t>
            </a:r>
            <a:r>
              <a:rPr lang="en-GB" sz="1400" dirty="0" smtClean="0">
                <a:solidFill>
                  <a:schemeClr val="tx1"/>
                </a:solidFill>
              </a:rPr>
              <a:t>Salix</a:t>
            </a:r>
            <a:endParaRPr lang="en-US" sz="1400" dirty="0" smtClean="0">
              <a:solidFill>
                <a:schemeClr val="tx1"/>
              </a:solidFill>
            </a:endParaRPr>
          </a:p>
          <a:p>
            <a:pPr marL="0" indent="0" eaLnBrk="1" hangingPunct="1">
              <a:lnSpc>
                <a:spcPct val="90000"/>
              </a:lnSpc>
              <a:spcBef>
                <a:spcPts val="0"/>
              </a:spcBef>
              <a:spcAft>
                <a:spcPts val="600"/>
              </a:spcAft>
            </a:pPr>
            <a:r>
              <a:rPr lang="en-GB" sz="1400" b="1" dirty="0" smtClean="0">
                <a:solidFill>
                  <a:schemeClr val="tx1"/>
                </a:solidFill>
              </a:rPr>
              <a:t>H Aguilar: </a:t>
            </a:r>
            <a:r>
              <a:rPr lang="en-US" sz="1400" dirty="0" smtClean="0">
                <a:solidFill>
                  <a:schemeClr val="tx1"/>
                </a:solidFill>
              </a:rPr>
              <a:t>Grants</a:t>
            </a:r>
            <a:r>
              <a:rPr lang="en-US" sz="1400" dirty="0">
                <a:solidFill>
                  <a:schemeClr val="tx1"/>
                </a:solidFill>
              </a:rPr>
              <a:t>: AbbVie. Speaker: Santarus, Ironwood, </a:t>
            </a:r>
            <a:r>
              <a:rPr lang="en-US" sz="1400" dirty="0" smtClean="0">
                <a:solidFill>
                  <a:schemeClr val="tx1"/>
                </a:solidFill>
              </a:rPr>
              <a:t>AbbVie</a:t>
            </a:r>
          </a:p>
          <a:p>
            <a:pPr marL="0" indent="0" eaLnBrk="1" hangingPunct="1">
              <a:lnSpc>
                <a:spcPct val="90000"/>
              </a:lnSpc>
              <a:spcBef>
                <a:spcPts val="0"/>
              </a:spcBef>
              <a:spcAft>
                <a:spcPts val="600"/>
              </a:spcAft>
            </a:pPr>
            <a:r>
              <a:rPr lang="en-GB" sz="1400" b="1" dirty="0" smtClean="0">
                <a:solidFill>
                  <a:schemeClr val="tx1"/>
                </a:solidFill>
              </a:rPr>
              <a:t>J Lalezari:</a:t>
            </a:r>
            <a:r>
              <a:rPr lang="en-US" sz="1400" b="1" dirty="0" smtClean="0">
                <a:solidFill>
                  <a:schemeClr val="tx1"/>
                </a:solidFill>
              </a:rPr>
              <a:t> </a:t>
            </a:r>
            <a:r>
              <a:rPr lang="en-US" sz="1400" dirty="0">
                <a:solidFill>
                  <a:schemeClr val="tx1"/>
                </a:solidFill>
              </a:rPr>
              <a:t>Research </a:t>
            </a:r>
            <a:r>
              <a:rPr lang="en-US" sz="1400" dirty="0" smtClean="0">
                <a:solidFill>
                  <a:schemeClr val="tx1"/>
                </a:solidFill>
              </a:rPr>
              <a:t>support (principal investigator): AbbVie</a:t>
            </a:r>
          </a:p>
          <a:p>
            <a:pPr marL="0" indent="0" eaLnBrk="1" hangingPunct="1">
              <a:lnSpc>
                <a:spcPct val="90000"/>
              </a:lnSpc>
              <a:spcBef>
                <a:spcPts val="0"/>
              </a:spcBef>
              <a:spcAft>
                <a:spcPts val="600"/>
              </a:spcAft>
            </a:pPr>
            <a:r>
              <a:rPr lang="en-US" sz="1400" b="1" dirty="0" smtClean="0">
                <a:solidFill>
                  <a:schemeClr val="tx1"/>
                </a:solidFill>
              </a:rPr>
              <a:t>JS </a:t>
            </a:r>
            <a:r>
              <a:rPr lang="en-US" sz="1400" b="1" dirty="0">
                <a:solidFill>
                  <a:schemeClr val="tx1"/>
                </a:solidFill>
              </a:rPr>
              <a:t>Overcash</a:t>
            </a:r>
            <a:r>
              <a:rPr lang="en-US" sz="1400" b="1" dirty="0" smtClean="0">
                <a:solidFill>
                  <a:schemeClr val="tx1"/>
                </a:solidFill>
              </a:rPr>
              <a:t>: </a:t>
            </a:r>
            <a:r>
              <a:rPr lang="en-US" sz="1400" dirty="0" smtClean="0">
                <a:solidFill>
                  <a:schemeClr val="tx1"/>
                </a:solidFill>
              </a:rPr>
              <a:t>No </a:t>
            </a:r>
            <a:r>
              <a:rPr lang="en-US" sz="1400" dirty="0">
                <a:solidFill>
                  <a:schemeClr val="tx1"/>
                </a:solidFill>
              </a:rPr>
              <a:t>relevant conflicts to disclose</a:t>
            </a:r>
          </a:p>
          <a:p>
            <a:pPr marL="0" indent="0" eaLnBrk="1" hangingPunct="1">
              <a:lnSpc>
                <a:spcPct val="90000"/>
              </a:lnSpc>
              <a:spcBef>
                <a:spcPts val="0"/>
              </a:spcBef>
              <a:spcAft>
                <a:spcPts val="600"/>
              </a:spcAft>
            </a:pPr>
            <a:r>
              <a:rPr lang="en-GB" sz="1400" b="1" dirty="0" smtClean="0">
                <a:solidFill>
                  <a:schemeClr val="tx1"/>
                </a:solidFill>
              </a:rPr>
              <a:t>A Asatryan, TI Ng, R Liu, CW Lin, F Mensa, and J Kort: </a:t>
            </a:r>
            <a:r>
              <a:rPr lang="en-US" sz="1400" dirty="0" smtClean="0">
                <a:solidFill>
                  <a:schemeClr val="tx1"/>
                </a:solidFill>
              </a:rPr>
              <a:t>AbbVie employees and may hold AbbVie stock or stock options.</a:t>
            </a:r>
          </a:p>
          <a:p>
            <a:pPr marL="0" indent="0" eaLnBrk="1" hangingPunct="1">
              <a:lnSpc>
                <a:spcPct val="90000"/>
              </a:lnSpc>
              <a:spcBef>
                <a:spcPts val="0"/>
              </a:spcBef>
              <a:spcAft>
                <a:spcPts val="600"/>
              </a:spcAft>
            </a:pPr>
            <a:r>
              <a:rPr lang="en-US" sz="1400" dirty="0" smtClean="0">
                <a:solidFill>
                  <a:schemeClr val="tx1"/>
                </a:solidFill>
              </a:rPr>
              <a:t>The design, study conduct, analysis, and financial support of the SURVEYOR-I (NCT02243280) study were provided by AbbVie. AbbVie participated in the interpretation of data, review, and approval of the content. All authors had access to all relevant data and participated in writing, review, and approval of this presentation. Medical </a:t>
            </a:r>
            <a:r>
              <a:rPr lang="en-US" sz="1400" dirty="0">
                <a:solidFill>
                  <a:schemeClr val="tx1"/>
                </a:solidFill>
              </a:rPr>
              <a:t>writing support was provided by Sharanya Ford, PhD, of AbbVie. </a:t>
            </a:r>
            <a:endParaRPr lang="en-US" sz="1400" dirty="0" smtClean="0">
              <a:solidFill>
                <a:schemeClr val="tx1"/>
              </a:solidFill>
            </a:endParaRPr>
          </a:p>
          <a:p>
            <a:pPr marL="0" indent="0" eaLnBrk="1" hangingPunct="1">
              <a:lnSpc>
                <a:spcPct val="90000"/>
              </a:lnSpc>
              <a:spcBef>
                <a:spcPts val="0"/>
              </a:spcBef>
              <a:spcAft>
                <a:spcPts val="0"/>
              </a:spcAft>
            </a:pPr>
            <a:r>
              <a:rPr lang="en-US" sz="1400" dirty="0" smtClean="0">
                <a:solidFill>
                  <a:schemeClr val="tx1"/>
                </a:solidFill>
              </a:rPr>
              <a:t>This presentation contains information on the investigational products ABT-493 and ABT-530.</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449168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457200"/>
            <a:ext cx="8321675" cy="495300"/>
          </a:xfrm>
        </p:spPr>
        <p:txBody>
          <a:bodyPr anchor="b" anchorCtr="0"/>
          <a:lstStyle/>
          <a:p>
            <a:pPr eaLnBrk="1" hangingPunct="1"/>
            <a:r>
              <a:rPr lang="en-US" sz="2800" b="1" dirty="0" smtClean="0">
                <a:solidFill>
                  <a:srgbClr val="002060"/>
                </a:solidFill>
              </a:rPr>
              <a:t>Next </a:t>
            </a:r>
            <a:r>
              <a:rPr lang="en-US" sz="2800" b="1" dirty="0">
                <a:solidFill>
                  <a:srgbClr val="002060"/>
                </a:solidFill>
              </a:rPr>
              <a:t>Generation Direct-Acting Antivirals</a:t>
            </a:r>
            <a:endParaRPr lang="en-US" sz="2800" b="1" dirty="0" smtClean="0">
              <a:solidFill>
                <a:srgbClr val="071D49"/>
              </a:solidFill>
            </a:endParaRPr>
          </a:p>
        </p:txBody>
      </p:sp>
      <p:sp>
        <p:nvSpPr>
          <p:cNvPr id="16387" name="Content Placeholder 2"/>
          <p:cNvSpPr>
            <a:spLocks noGrp="1"/>
          </p:cNvSpPr>
          <p:nvPr>
            <p:ph idx="1"/>
          </p:nvPr>
        </p:nvSpPr>
        <p:spPr>
          <a:xfrm>
            <a:off x="411479" y="1097280"/>
            <a:ext cx="8732521" cy="5067300"/>
          </a:xfrm>
        </p:spPr>
        <p:txBody>
          <a:bodyPr/>
          <a:lstStyle/>
          <a:p>
            <a:pPr marL="0" lvl="2" indent="0" eaLnBrk="1" hangingPunct="1">
              <a:spcBef>
                <a:spcPts val="0"/>
              </a:spcBef>
              <a:spcAft>
                <a:spcPts val="1200"/>
              </a:spcAft>
              <a:buClr>
                <a:schemeClr val="tx1"/>
              </a:buClr>
              <a:buNone/>
            </a:pPr>
            <a:r>
              <a:rPr lang="en-US" b="1" dirty="0">
                <a:solidFill>
                  <a:srgbClr val="0082BA"/>
                </a:solidFill>
              </a:rPr>
              <a:t>ABT-493:</a:t>
            </a:r>
            <a:r>
              <a:rPr lang="en-US" dirty="0">
                <a:solidFill>
                  <a:srgbClr val="0082BA"/>
                </a:solidFill>
              </a:rPr>
              <a:t> </a:t>
            </a:r>
            <a:r>
              <a:rPr lang="en-US" dirty="0" smtClean="0">
                <a:solidFill>
                  <a:schemeClr val="tx1"/>
                </a:solidFill>
              </a:rPr>
              <a:t>pangenotypic HCV </a:t>
            </a:r>
            <a:r>
              <a:rPr lang="en-US" dirty="0">
                <a:solidFill>
                  <a:schemeClr val="tx1"/>
                </a:solidFill>
              </a:rPr>
              <a:t>NS3/4A protease inhibitor* </a:t>
            </a:r>
            <a:r>
              <a:rPr lang="en-US" dirty="0" smtClean="0">
                <a:solidFill>
                  <a:schemeClr val="tx1"/>
                </a:solidFill>
              </a:rPr>
              <a:t>(EC</a:t>
            </a:r>
            <a:r>
              <a:rPr lang="en-US" baseline="-25000" dirty="0" smtClean="0">
                <a:solidFill>
                  <a:schemeClr val="tx1"/>
                </a:solidFill>
              </a:rPr>
              <a:t>50 </a:t>
            </a:r>
            <a:r>
              <a:rPr lang="en-US" dirty="0" smtClean="0">
                <a:solidFill>
                  <a:schemeClr val="tx1"/>
                </a:solidFill>
              </a:rPr>
              <a:t>0.9 – 2.8 nM)</a:t>
            </a:r>
            <a:endParaRPr lang="en-US" dirty="0">
              <a:solidFill>
                <a:schemeClr val="tx1"/>
              </a:solidFill>
            </a:endParaRPr>
          </a:p>
          <a:p>
            <a:pPr marL="0" lvl="2" indent="0" eaLnBrk="1" hangingPunct="1">
              <a:spcBef>
                <a:spcPts val="0"/>
              </a:spcBef>
              <a:spcAft>
                <a:spcPts val="1200"/>
              </a:spcAft>
              <a:buClr>
                <a:schemeClr val="tx1"/>
              </a:buClr>
              <a:buNone/>
            </a:pPr>
            <a:r>
              <a:rPr lang="en-US" b="1" dirty="0">
                <a:solidFill>
                  <a:srgbClr val="0082BA"/>
                </a:solidFill>
              </a:rPr>
              <a:t>ABT-530: </a:t>
            </a:r>
            <a:r>
              <a:rPr lang="en-US" dirty="0">
                <a:solidFill>
                  <a:schemeClr val="tx1"/>
                </a:solidFill>
              </a:rPr>
              <a:t>pangenotypic HCV NS5A inhibitor </a:t>
            </a:r>
            <a:r>
              <a:rPr lang="en-US" dirty="0" smtClean="0">
                <a:solidFill>
                  <a:schemeClr val="tx1"/>
                </a:solidFill>
              </a:rPr>
              <a:t>(EC</a:t>
            </a:r>
            <a:r>
              <a:rPr lang="en-US" baseline="-25000" dirty="0" smtClean="0">
                <a:solidFill>
                  <a:schemeClr val="tx1"/>
                </a:solidFill>
              </a:rPr>
              <a:t>50</a:t>
            </a:r>
            <a:r>
              <a:rPr lang="en-US" dirty="0" smtClean="0">
                <a:solidFill>
                  <a:schemeClr val="tx1"/>
                </a:solidFill>
              </a:rPr>
              <a:t> </a:t>
            </a:r>
            <a:r>
              <a:rPr lang="en-US" dirty="0">
                <a:solidFill>
                  <a:schemeClr val="tx1"/>
                </a:solidFill>
              </a:rPr>
              <a:t>1 – 4 pM) </a:t>
            </a:r>
          </a:p>
          <a:p>
            <a:pPr marL="0" lvl="2" indent="0" eaLnBrk="1" hangingPunct="1">
              <a:spcBef>
                <a:spcPts val="1800"/>
              </a:spcBef>
              <a:spcAft>
                <a:spcPts val="1200"/>
              </a:spcAft>
              <a:buNone/>
            </a:pPr>
            <a:r>
              <a:rPr lang="en-US" dirty="0" smtClean="0"/>
              <a:t>In vitro characteristics:</a:t>
            </a:r>
            <a:r>
              <a:rPr lang="en-US" baseline="30000" dirty="0" smtClean="0"/>
              <a:t>1,2</a:t>
            </a:r>
          </a:p>
          <a:p>
            <a:pPr marL="457200" lvl="2" indent="-338138" eaLnBrk="1" hangingPunct="1">
              <a:spcBef>
                <a:spcPts val="0"/>
              </a:spcBef>
              <a:spcAft>
                <a:spcPts val="1200"/>
              </a:spcAft>
              <a:buFont typeface="Arial" panose="020B0604020202020204" pitchFamily="34" charset="0"/>
              <a:buChar char="•"/>
            </a:pPr>
            <a:r>
              <a:rPr lang="en-US" dirty="0" smtClean="0"/>
              <a:t>Higher </a:t>
            </a:r>
            <a:r>
              <a:rPr lang="en-US" dirty="0"/>
              <a:t>barrier to </a:t>
            </a:r>
            <a:r>
              <a:rPr lang="en-US" dirty="0" smtClean="0"/>
              <a:t>resistance</a:t>
            </a:r>
            <a:endParaRPr lang="en-US" strike="sngStrike" dirty="0" smtClean="0"/>
          </a:p>
          <a:p>
            <a:pPr marL="457200" lvl="2" indent="-338138" eaLnBrk="1" hangingPunct="1">
              <a:spcBef>
                <a:spcPts val="0"/>
              </a:spcBef>
              <a:spcAft>
                <a:spcPts val="1200"/>
              </a:spcAft>
              <a:buFont typeface="Arial" panose="020B0604020202020204" pitchFamily="34" charset="0"/>
              <a:buChar char="•"/>
            </a:pPr>
            <a:r>
              <a:rPr lang="en-US" dirty="0" smtClean="0"/>
              <a:t>Additive/synergistic </a:t>
            </a:r>
            <a:r>
              <a:rPr lang="en-US" dirty="0"/>
              <a:t>antiviral activity</a:t>
            </a:r>
          </a:p>
          <a:p>
            <a:pPr marL="457200" lvl="2" indent="-338138" eaLnBrk="1" hangingPunct="1">
              <a:spcBef>
                <a:spcPts val="0"/>
              </a:spcBef>
              <a:spcAft>
                <a:spcPts val="1200"/>
              </a:spcAft>
              <a:buFont typeface="Arial" panose="020B0604020202020204" pitchFamily="34" charset="0"/>
              <a:buChar char="•"/>
            </a:pPr>
            <a:r>
              <a:rPr lang="en-US" dirty="0" smtClean="0"/>
              <a:t>Active against </a:t>
            </a:r>
            <a:r>
              <a:rPr lang="en-US" dirty="0"/>
              <a:t>common variants </a:t>
            </a:r>
          </a:p>
          <a:p>
            <a:pPr marL="914400" lvl="3" indent="-344488" eaLnBrk="1" hangingPunct="1">
              <a:lnSpc>
                <a:spcPts val="2200"/>
              </a:lnSpc>
              <a:spcBef>
                <a:spcPts val="0"/>
              </a:spcBef>
              <a:spcAft>
                <a:spcPts val="1200"/>
              </a:spcAft>
              <a:buFont typeface="Arial" panose="020B0604020202020204" pitchFamily="34" charset="0"/>
              <a:buChar char="•"/>
            </a:pPr>
            <a:r>
              <a:rPr lang="en-US" dirty="0">
                <a:solidFill>
                  <a:schemeClr val="tx1"/>
                </a:solidFill>
              </a:rPr>
              <a:t>e</a:t>
            </a:r>
            <a:r>
              <a:rPr lang="en-US" dirty="0" smtClean="0">
                <a:solidFill>
                  <a:schemeClr val="tx1"/>
                </a:solidFill>
              </a:rPr>
              <a:t>g, GT1 </a:t>
            </a:r>
            <a:r>
              <a:rPr lang="en-US" dirty="0">
                <a:solidFill>
                  <a:schemeClr val="tx1"/>
                </a:solidFill>
              </a:rPr>
              <a:t>NS3: </a:t>
            </a:r>
            <a:r>
              <a:rPr lang="en-US" dirty="0" smtClean="0">
                <a:solidFill>
                  <a:schemeClr val="tx1"/>
                </a:solidFill>
              </a:rPr>
              <a:t>R155K, D168A/E/V</a:t>
            </a:r>
          </a:p>
          <a:p>
            <a:pPr marL="914400" lvl="3" indent="-344488" eaLnBrk="1" hangingPunct="1">
              <a:lnSpc>
                <a:spcPts val="2200"/>
              </a:lnSpc>
              <a:spcBef>
                <a:spcPts val="0"/>
              </a:spcBef>
              <a:spcAft>
                <a:spcPts val="1200"/>
              </a:spcAft>
              <a:buFont typeface="Arial" panose="020B0604020202020204" pitchFamily="34" charset="0"/>
              <a:buChar char="•"/>
            </a:pPr>
            <a:r>
              <a:rPr lang="en-US" dirty="0" smtClean="0">
                <a:solidFill>
                  <a:schemeClr val="tx1"/>
                </a:solidFill>
              </a:rPr>
              <a:t>eg, GT1 NS5A: </a:t>
            </a:r>
            <a:r>
              <a:rPr lang="pt-BR" dirty="0" smtClean="0">
                <a:solidFill>
                  <a:schemeClr val="tx1"/>
                </a:solidFill>
              </a:rPr>
              <a:t>M28T/V, Q30E/H/R, L31M/V, P32L, Y93C/H/N </a:t>
            </a:r>
            <a:endParaRPr lang="pt-BR" dirty="0">
              <a:solidFill>
                <a:schemeClr val="tx1"/>
              </a:solidFill>
            </a:endParaRPr>
          </a:p>
        </p:txBody>
      </p:sp>
      <p:sp>
        <p:nvSpPr>
          <p:cNvPr id="6" name="TextBox 5"/>
          <p:cNvSpPr txBox="1"/>
          <p:nvPr/>
        </p:nvSpPr>
        <p:spPr>
          <a:xfrm>
            <a:off x="411163" y="5876737"/>
            <a:ext cx="8408466" cy="640175"/>
          </a:xfrm>
          <a:prstGeom prst="rect">
            <a:avLst/>
          </a:prstGeom>
          <a:noFill/>
        </p:spPr>
        <p:txBody>
          <a:bodyPr wrap="square">
            <a:spAutoFit/>
          </a:bodyPr>
          <a:lstStyle/>
          <a:p>
            <a:pPr fontAlgn="auto">
              <a:lnSpc>
                <a:spcPct val="90000"/>
              </a:lnSpc>
              <a:spcBef>
                <a:spcPts val="0"/>
              </a:spcBef>
              <a:spcAft>
                <a:spcPts val="600"/>
              </a:spcAft>
              <a:defRPr/>
            </a:pPr>
            <a:r>
              <a:rPr lang="da-DK" sz="1400" kern="0" dirty="0" smtClean="0">
                <a:latin typeface="Calibri"/>
              </a:rPr>
              <a:t>*ABT-493 identified by AbbVie and Enanta.</a:t>
            </a:r>
          </a:p>
          <a:p>
            <a:pPr marL="228600" indent="-228600" fontAlgn="auto">
              <a:lnSpc>
                <a:spcPct val="90000"/>
              </a:lnSpc>
              <a:spcBef>
                <a:spcPts val="0"/>
              </a:spcBef>
              <a:spcAft>
                <a:spcPts val="0"/>
              </a:spcAft>
              <a:buAutoNum type="arabicPeriod"/>
              <a:defRPr/>
            </a:pPr>
            <a:r>
              <a:rPr lang="da-DK" sz="1000" kern="0" dirty="0" smtClean="0">
                <a:latin typeface="Calibri"/>
              </a:rPr>
              <a:t>Ng TI, et al. Abstract 636. 21st Conference on Retroviruses and Opportunistic Infections., Boston, 2014.</a:t>
            </a:r>
          </a:p>
          <a:p>
            <a:pPr marL="228600" indent="-228600" fontAlgn="auto">
              <a:lnSpc>
                <a:spcPct val="90000"/>
              </a:lnSpc>
              <a:spcBef>
                <a:spcPts val="0"/>
              </a:spcBef>
              <a:spcAft>
                <a:spcPts val="0"/>
              </a:spcAft>
              <a:buAutoNum type="arabicPeriod"/>
              <a:defRPr/>
            </a:pPr>
            <a:r>
              <a:rPr lang="da-DK" sz="1000" kern="0" dirty="0">
                <a:latin typeface="Calibri"/>
              </a:rPr>
              <a:t>Ng TI, et al. Abstract </a:t>
            </a:r>
            <a:r>
              <a:rPr lang="da-DK" sz="1000" kern="0" dirty="0" smtClean="0">
                <a:latin typeface="Calibri"/>
              </a:rPr>
              <a:t>639. </a:t>
            </a:r>
            <a:r>
              <a:rPr lang="da-DK" sz="1000" kern="0" dirty="0">
                <a:latin typeface="Calibri"/>
              </a:rPr>
              <a:t>21st Conference on Retroviruses and Opportunistic Infections., Boston, </a:t>
            </a:r>
            <a:r>
              <a:rPr lang="da-DK" sz="1000" kern="0" dirty="0" smtClean="0">
                <a:latin typeface="Calibri"/>
              </a:rPr>
              <a:t>2014.</a:t>
            </a:r>
          </a:p>
        </p:txBody>
      </p:sp>
    </p:spTree>
    <p:extLst>
      <p:ext uri="{BB962C8B-B14F-4D97-AF65-F5344CB8AC3E}">
        <p14:creationId xmlns:p14="http://schemas.microsoft.com/office/powerpoint/2010/main" val="38621101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5" name="Text Box 9"/>
          <p:cNvSpPr txBox="1">
            <a:spLocks noChangeArrowheads="1"/>
          </p:cNvSpPr>
          <p:nvPr/>
        </p:nvSpPr>
        <p:spPr bwMode="auto">
          <a:xfrm>
            <a:off x="3804549" y="3412511"/>
            <a:ext cx="0" cy="212725"/>
          </a:xfrm>
          <a:prstGeom prst="rect">
            <a:avLst/>
          </a:prstGeom>
          <a:noFill/>
          <a:ln w="9525" algn="ctr">
            <a:noFill/>
            <a:miter lim="800000"/>
            <a:headEnd/>
            <a:tailEnd/>
          </a:ln>
          <a:effectLst/>
        </p:spPr>
        <p:txBody>
          <a:bodyPr wrap="none" lIns="0" tIns="0" rIns="0" bIns="0">
            <a:spAutoFit/>
          </a:bodyPr>
          <a:lstStyle/>
          <a:p>
            <a:pPr algn="ctr" defTabSz="914400">
              <a:spcBef>
                <a:spcPct val="50000"/>
              </a:spcBef>
              <a:spcAft>
                <a:spcPct val="50000"/>
              </a:spcAft>
              <a:defRPr/>
            </a:pPr>
            <a:endParaRPr lang="en-US" sz="1400" b="1" dirty="0">
              <a:solidFill>
                <a:srgbClr val="070605"/>
              </a:solidFill>
              <a:latin typeface="Calibri"/>
            </a:endParaRPr>
          </a:p>
        </p:txBody>
      </p:sp>
      <p:graphicFrame>
        <p:nvGraphicFramePr>
          <p:cNvPr id="13" name="Group 123"/>
          <p:cNvGraphicFramePr>
            <a:graphicFrameLocks noGrp="1"/>
          </p:cNvGraphicFramePr>
          <p:nvPr>
            <p:extLst>
              <p:ext uri="{D42A27DB-BD31-4B8C-83A1-F6EECF244321}">
                <p14:modId xmlns:p14="http://schemas.microsoft.com/office/powerpoint/2010/main" val="3191949125"/>
              </p:ext>
            </p:extLst>
          </p:nvPr>
        </p:nvGraphicFramePr>
        <p:xfrm>
          <a:off x="411480" y="1814613"/>
          <a:ext cx="8321040" cy="3231016"/>
        </p:xfrm>
        <a:graphic>
          <a:graphicData uri="http://schemas.openxmlformats.org/drawingml/2006/table">
            <a:tbl>
              <a:tblPr/>
              <a:tblGrid>
                <a:gridCol w="2385324"/>
                <a:gridCol w="989286"/>
                <a:gridCol w="989286"/>
                <a:gridCol w="989286"/>
                <a:gridCol w="989286"/>
                <a:gridCol w="989286"/>
                <a:gridCol w="989286"/>
              </a:tblGrid>
              <a:tr h="303008">
                <a:tc rowSpan="2">
                  <a:txBody>
                    <a:bodyPr/>
                    <a:lstStyle>
                      <a:lvl1pPr marL="50800"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50800" marR="0" lvl="0" indent="0" algn="ctr" defTabSz="914400" rtl="0" eaLnBrk="1" fontAlgn="base" latinLnBrk="0" hangingPunct="1">
                        <a:lnSpc>
                          <a:spcPct val="100000"/>
                        </a:lnSpc>
                        <a:spcBef>
                          <a:spcPts val="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Protease Inhibitor   </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gridSpan="6">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ctr"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Stable HCV Replicon EC</a:t>
                      </a:r>
                      <a:r>
                        <a:rPr kumimoji="0" lang="en-US" altLang="en-US" sz="2000" b="1" i="0" u="none" strike="noStrike" cap="none" normalizeH="0" baseline="-25000" dirty="0" smtClean="0">
                          <a:ln>
                            <a:noFill/>
                          </a:ln>
                          <a:solidFill>
                            <a:schemeClr val="bg1"/>
                          </a:solidFill>
                          <a:effectLst/>
                          <a:latin typeface="+mj-lt"/>
                          <a:cs typeface="Calibri" pitchFamily="34" charset="0"/>
                        </a:rPr>
                        <a:t>50</a:t>
                      </a:r>
                      <a:r>
                        <a:rPr kumimoji="0" lang="en-US" altLang="en-US" sz="2000" b="1" i="0" u="none" strike="noStrike" cap="none" normalizeH="0" baseline="0" dirty="0" smtClean="0">
                          <a:ln>
                            <a:noFill/>
                          </a:ln>
                          <a:solidFill>
                            <a:schemeClr val="bg1"/>
                          </a:solidFill>
                          <a:effectLst/>
                          <a:latin typeface="+mj-lt"/>
                          <a:cs typeface="Calibri" pitchFamily="34" charset="0"/>
                        </a:rPr>
                        <a:t> (nM)</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3008">
                <a:tc vMerge="1">
                  <a:txBody>
                    <a:bodyPr/>
                    <a:lstStyle/>
                    <a:p>
                      <a:endParaRPr lang="en-US"/>
                    </a:p>
                  </a:txBody>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GT1a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GT1b</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defRPr/>
                      </a:pPr>
                      <a:r>
                        <a:rPr kumimoji="0" lang="en-US" altLang="en-US" sz="2000" b="1" i="0" u="none" strike="noStrike" cap="none" normalizeH="0" baseline="0" dirty="0" smtClean="0">
                          <a:ln>
                            <a:noFill/>
                          </a:ln>
                          <a:solidFill>
                            <a:schemeClr val="bg1"/>
                          </a:solidFill>
                          <a:effectLst/>
                          <a:latin typeface="+mj-lt"/>
                          <a:cs typeface="Calibri" pitchFamily="34" charset="0"/>
                        </a:rPr>
                        <a:t>GT2a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GT3a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GT4a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GT6a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r>
              <a:tr h="313528">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ABT-493</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US" sz="1800" b="1" i="0" u="none" strike="noStrike" dirty="0">
                          <a:solidFill>
                            <a:srgbClr val="0082BA"/>
                          </a:solidFill>
                          <a:effectLst/>
                          <a:latin typeface="+mj-lt"/>
                        </a:rPr>
                        <a:t>0.85</a:t>
                      </a:r>
                    </a:p>
                  </a:txBody>
                  <a:tcPr marL="9525" marR="9525" marT="9525" marB="0" anchor="ctr">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US" sz="1800" b="1" i="0" u="none" strike="noStrike" dirty="0">
                          <a:solidFill>
                            <a:srgbClr val="0082BA"/>
                          </a:solidFill>
                          <a:effectLst/>
                          <a:latin typeface="+mj-lt"/>
                        </a:rPr>
                        <a:t>0.94</a:t>
                      </a:r>
                    </a:p>
                  </a:txBody>
                  <a:tcPr marL="9525" marR="9525" marT="9525" marB="0" anchor="ctr">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US" sz="1800" b="1" i="0" u="none" strike="noStrike" dirty="0" smtClean="0">
                          <a:solidFill>
                            <a:srgbClr val="0082BA"/>
                          </a:solidFill>
                          <a:effectLst/>
                          <a:latin typeface="+mj-lt"/>
                        </a:rPr>
                        <a:t>2.7</a:t>
                      </a:r>
                      <a:r>
                        <a:rPr lang="en-US" sz="1800" b="1" i="0" u="none" strike="noStrike" baseline="30000" dirty="0" smtClean="0">
                          <a:solidFill>
                            <a:srgbClr val="0082BA"/>
                          </a:solidFill>
                          <a:effectLst/>
                          <a:latin typeface="+mj-lt"/>
                        </a:rPr>
                        <a:t>a</a:t>
                      </a:r>
                      <a:endParaRPr lang="en-US" sz="1800" b="1" i="0" u="none" strike="noStrike" baseline="30000" dirty="0">
                        <a:solidFill>
                          <a:srgbClr val="0082BA"/>
                        </a:solidFill>
                        <a:effectLst/>
                        <a:latin typeface="+mj-lt"/>
                      </a:endParaRPr>
                    </a:p>
                  </a:txBody>
                  <a:tcPr marL="9525" marR="9525" marT="9525" marB="0" anchor="ctr">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US" sz="1800" b="1" i="0" u="none" strike="noStrike" dirty="0" smtClean="0">
                          <a:solidFill>
                            <a:srgbClr val="0082BA"/>
                          </a:solidFill>
                          <a:effectLst/>
                          <a:latin typeface="+mj-lt"/>
                        </a:rPr>
                        <a:t>1.6</a:t>
                      </a:r>
                      <a:endParaRPr lang="en-US" sz="1800" b="1" i="0" u="none" strike="noStrike" dirty="0">
                        <a:solidFill>
                          <a:srgbClr val="0082BA"/>
                        </a:solidFill>
                        <a:effectLst/>
                        <a:latin typeface="+mj-lt"/>
                      </a:endParaRPr>
                    </a:p>
                  </a:txBody>
                  <a:tcPr marL="9525" marR="9525" marT="9525" marB="0" anchor="ctr">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algn="ctr" rtl="0" fontAlgn="ctr"/>
                      <a:r>
                        <a:rPr lang="en-US" sz="1800" b="1" i="0" u="none" strike="noStrike" dirty="0" smtClean="0">
                          <a:solidFill>
                            <a:srgbClr val="0082BA"/>
                          </a:solidFill>
                          <a:effectLst/>
                          <a:latin typeface="+mj-lt"/>
                        </a:rPr>
                        <a:t>2.8</a:t>
                      </a:r>
                      <a:endParaRPr lang="en-US" sz="1800" b="1" i="0" u="none" strike="noStrike" dirty="0">
                        <a:solidFill>
                          <a:srgbClr val="0082BA"/>
                        </a:solidFill>
                        <a:effectLst/>
                        <a:latin typeface="+mj-lt"/>
                      </a:endParaRPr>
                    </a:p>
                  </a:txBody>
                  <a:tcPr marL="9525" marR="9525" marT="9525" marB="0" anchor="ctr">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defTabSz="457200" rtl="0" eaLnBrk="1" fontAlgn="ctr" latinLnBrk="0" hangingPunct="1">
                        <a:lnSpc>
                          <a:spcPct val="100000"/>
                        </a:lnSpc>
                        <a:spcBef>
                          <a:spcPts val="0"/>
                        </a:spcBef>
                        <a:spcAft>
                          <a:spcPts val="0"/>
                        </a:spcAft>
                        <a:buClrTx/>
                        <a:buSzTx/>
                        <a:buFontTx/>
                        <a:buNone/>
                        <a:tabLst/>
                        <a:defRPr/>
                      </a:pPr>
                      <a:r>
                        <a:rPr lang="en-US" sz="1800" b="1" i="0" u="none" strike="noStrike" dirty="0" smtClean="0">
                          <a:solidFill>
                            <a:srgbClr val="0082BA"/>
                          </a:solidFill>
                          <a:effectLst/>
                          <a:latin typeface="+mj-lt"/>
                        </a:rPr>
                        <a:t>0.86</a:t>
                      </a:r>
                    </a:p>
                  </a:txBody>
                  <a:tcPr marL="9525" marR="9525" marT="9525" marB="0" anchor="ctr">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13528">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Paritaprevir</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1.0</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0.21</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defTabSz="457200" rtl="0" eaLnBrk="0" fontAlgn="base" latinLnBrk="0" hangingPunct="0">
                        <a:lnSpc>
                          <a:spcPct val="100000"/>
                        </a:lnSpc>
                        <a:spcBef>
                          <a:spcPts val="1152"/>
                        </a:spcBef>
                        <a:spcAft>
                          <a:spcPts val="0"/>
                        </a:spcAft>
                        <a:buClrTx/>
                        <a:buSzTx/>
                        <a:buFontTx/>
                        <a:buNone/>
                        <a:tabLst/>
                        <a:defRPr/>
                      </a:pPr>
                      <a:r>
                        <a:rPr lang="en-US" sz="1800" b="0" i="0" u="none" strike="noStrike" kern="1200" baseline="0" dirty="0" smtClean="0">
                          <a:ln>
                            <a:noFill/>
                          </a:ln>
                          <a:solidFill>
                            <a:srgbClr val="070605"/>
                          </a:solidFill>
                          <a:effectLst/>
                          <a:latin typeface="+mj-lt"/>
                          <a:ea typeface="ＭＳ Ｐゴシック"/>
                        </a:rPr>
                        <a:t>5.3</a:t>
                      </a:r>
                      <a:r>
                        <a:rPr lang="en-US" sz="1800" b="0" i="0" u="none" strike="noStrike" baseline="30000" dirty="0" smtClean="0">
                          <a:solidFill>
                            <a:schemeClr val="tx1"/>
                          </a:solidFill>
                          <a:effectLst/>
                          <a:latin typeface="+mj-lt"/>
                        </a:rPr>
                        <a:t>a</a:t>
                      </a: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19</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0.09</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0.68</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13528">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Simeprevir</a:t>
                      </a:r>
                      <a:r>
                        <a:rPr kumimoji="0" lang="en-US" sz="1800" b="0" i="0" u="none" strike="noStrike" cap="none" normalizeH="0" baseline="30000" dirty="0" smtClean="0">
                          <a:ln>
                            <a:noFill/>
                          </a:ln>
                          <a:solidFill>
                            <a:schemeClr val="tx1"/>
                          </a:solidFill>
                          <a:effectLst/>
                          <a:latin typeface="+mj-lt"/>
                          <a:ea typeface="ＭＳ Ｐゴシック" pitchFamily="34" charset="-128"/>
                        </a:rPr>
                        <a:t>1,2</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lvl="0" indent="-246888" algn="ctr" defTabSz="457200" rtl="0" eaLnBrk="0" fontAlgn="base" latinLnBrk="0" hangingPunct="0">
                        <a:lnSpc>
                          <a:spcPct val="100000"/>
                        </a:lnSpc>
                        <a:spcBef>
                          <a:spcPts val="1152"/>
                        </a:spcBef>
                        <a:spcAft>
                          <a:spcPts val="0"/>
                        </a:spcAft>
                        <a:buClrTx/>
                        <a:buSzTx/>
                        <a:buFontTx/>
                        <a:buNone/>
                        <a:tabLst/>
                        <a:defRPr/>
                      </a:pPr>
                      <a:r>
                        <a:rPr kumimoji="0" lang="en-US" sz="1800" b="0" i="0" u="none" strike="noStrike" kern="1200" cap="none" normalizeH="0" baseline="0" dirty="0" smtClean="0">
                          <a:ln>
                            <a:noFill/>
                          </a:ln>
                          <a:solidFill>
                            <a:srgbClr val="070605"/>
                          </a:solidFill>
                          <a:effectLst/>
                          <a:latin typeface="+mj-lt"/>
                          <a:ea typeface="ＭＳ Ｐゴシック"/>
                        </a:rPr>
                        <a:t>13</a:t>
                      </a:r>
                      <a:endParaRPr kumimoji="0" lang="en-US" sz="1800" b="0" i="0" u="none" strike="noStrike" cap="none" normalizeH="0" baseline="30000" dirty="0" smtClean="0">
                        <a:ln>
                          <a:noFill/>
                        </a:ln>
                        <a:solidFill>
                          <a:schemeClr val="tx1"/>
                        </a:solidFill>
                        <a:effectLst/>
                        <a:latin typeface="+mj-lt"/>
                        <a:ea typeface="ＭＳ Ｐゴシック" pitchFamily="34" charset="-128"/>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lvl="0" indent="-246888" algn="ctr" defTabSz="457200" rtl="0" eaLnBrk="0" fontAlgn="base" latinLnBrk="0" hangingPunct="0">
                        <a:lnSpc>
                          <a:spcPct val="100000"/>
                        </a:lnSpc>
                        <a:spcBef>
                          <a:spcPts val="1152"/>
                        </a:spcBef>
                        <a:spcAft>
                          <a:spcPts val="0"/>
                        </a:spcAft>
                        <a:buClrTx/>
                        <a:buSzTx/>
                        <a:buFontTx/>
                        <a:buNone/>
                        <a:tabLst/>
                        <a:defRPr/>
                      </a:pPr>
                      <a:r>
                        <a:rPr kumimoji="0" lang="en-US" sz="1800" b="0" i="0" u="none" strike="noStrike" kern="1200" cap="none" normalizeH="0" baseline="0" dirty="0" smtClean="0">
                          <a:ln>
                            <a:noFill/>
                          </a:ln>
                          <a:solidFill>
                            <a:srgbClr val="070605"/>
                          </a:solidFill>
                          <a:effectLst/>
                          <a:latin typeface="+mj-lt"/>
                          <a:ea typeface="ＭＳ Ｐゴシック"/>
                        </a:rPr>
                        <a:t>9.4</a:t>
                      </a:r>
                      <a:endParaRPr kumimoji="0" lang="en-US" sz="1800" b="0" i="0" u="none" strike="noStrike" cap="none" normalizeH="0" baseline="30000" dirty="0" smtClean="0">
                        <a:ln>
                          <a:noFill/>
                        </a:ln>
                        <a:solidFill>
                          <a:schemeClr val="tx1"/>
                        </a:solidFill>
                        <a:effectLst/>
                        <a:latin typeface="+mj-lt"/>
                        <a:ea typeface="ＭＳ Ｐゴシック" pitchFamily="34" charset="-128"/>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lvl="0" indent="-246888" algn="ctr" defTabSz="457200" rtl="0" eaLnBrk="0" fontAlgn="base" latinLnBrk="0" hangingPunct="0">
                        <a:lnSpc>
                          <a:spcPct val="100000"/>
                        </a:lnSpc>
                        <a:spcBef>
                          <a:spcPts val="1152"/>
                        </a:spcBef>
                        <a:spcAft>
                          <a:spcPts val="0"/>
                        </a:spcAft>
                        <a:buClrTx/>
                        <a:buSzTx/>
                        <a:buFontTx/>
                        <a:buNone/>
                        <a:tabLst/>
                        <a:defRPr/>
                      </a:pPr>
                      <a:r>
                        <a:rPr lang="en-US" sz="1800" b="0" i="0" u="none" strike="noStrike" dirty="0" smtClean="0">
                          <a:effectLst/>
                          <a:latin typeface="+mj-lt"/>
                        </a:rPr>
                        <a:t>15</a:t>
                      </a:r>
                      <a:endParaRPr kumimoji="0" lang="en-US" sz="1800" b="0" i="0" u="none" strike="noStrike" cap="none" normalizeH="0" baseline="30000" dirty="0" smtClean="0">
                        <a:ln>
                          <a:noFill/>
                        </a:ln>
                        <a:solidFill>
                          <a:schemeClr val="tx1"/>
                        </a:solidFill>
                        <a:effectLst/>
                        <a:latin typeface="+mj-lt"/>
                        <a:ea typeface="ＭＳ Ｐゴシック" pitchFamily="34" charset="-128"/>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lvl="0" indent="-246888" algn="ctr" defTabSz="457200" rtl="0" eaLnBrk="0" fontAlgn="base" latinLnBrk="0" hangingPunct="0">
                        <a:lnSpc>
                          <a:spcPct val="100000"/>
                        </a:lnSpc>
                        <a:spcBef>
                          <a:spcPts val="1152"/>
                        </a:spcBef>
                        <a:spcAft>
                          <a:spcPts val="0"/>
                        </a:spcAft>
                        <a:buClrTx/>
                        <a:buSzTx/>
                        <a:buFontTx/>
                        <a:buNone/>
                        <a:tabLst/>
                        <a:defRPr/>
                      </a:pPr>
                      <a:r>
                        <a:rPr lang="en-US" sz="1800" b="0" i="0" u="none" strike="noStrike" kern="1200" baseline="0" dirty="0" smtClean="0">
                          <a:ln>
                            <a:noFill/>
                          </a:ln>
                          <a:solidFill>
                            <a:srgbClr val="070605"/>
                          </a:solidFill>
                          <a:effectLst/>
                          <a:latin typeface="+mj-lt"/>
                          <a:ea typeface="ＭＳ Ｐゴシック"/>
                        </a:rPr>
                        <a:t>472</a:t>
                      </a:r>
                      <a:endParaRPr kumimoji="0" lang="en-US" sz="1800" b="0" i="0" u="none" strike="noStrike" cap="none" normalizeH="0" baseline="30000" dirty="0" smtClean="0">
                        <a:ln>
                          <a:noFill/>
                        </a:ln>
                        <a:solidFill>
                          <a:schemeClr val="tx1"/>
                        </a:solidFill>
                        <a:effectLst/>
                        <a:latin typeface="+mj-lt"/>
                        <a:ea typeface="ＭＳ Ｐゴシック" pitchFamily="34" charset="-128"/>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NA</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NA</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313528">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Asunaprevir</a:t>
                      </a:r>
                      <a:r>
                        <a:rPr kumimoji="0" lang="en-US" sz="1800" b="0" i="0" u="none" strike="noStrike" cap="none" normalizeH="0" baseline="30000" dirty="0" smtClean="0">
                          <a:ln>
                            <a:noFill/>
                          </a:ln>
                          <a:solidFill>
                            <a:schemeClr val="tx1"/>
                          </a:solidFill>
                          <a:effectLst/>
                          <a:latin typeface="+mj-lt"/>
                          <a:ea typeface="ＭＳ Ｐゴシック" pitchFamily="34" charset="-128"/>
                        </a:rPr>
                        <a:t>3</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4.0</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1.2</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230</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1162</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NA</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NA</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13528">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Grazoprevir</a:t>
                      </a:r>
                      <a:endParaRPr kumimoji="0" lang="en-US" sz="1800" b="0" i="0" u="none" strike="noStrike" cap="none" normalizeH="0" baseline="30000" dirty="0" smtClean="0">
                        <a:ln>
                          <a:noFill/>
                        </a:ln>
                        <a:solidFill>
                          <a:schemeClr val="tx1"/>
                        </a:solidFill>
                        <a:effectLst/>
                        <a:latin typeface="+mj-lt"/>
                        <a:ea typeface="ＭＳ Ｐゴシック" pitchFamily="34" charset="-128"/>
                      </a:endParaRP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0.38</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0.87</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defTabSz="457200" rtl="0" eaLnBrk="0" fontAlgn="base" latinLnBrk="0" hangingPunct="0">
                        <a:lnSpc>
                          <a:spcPct val="100000"/>
                        </a:lnSpc>
                        <a:spcBef>
                          <a:spcPts val="1152"/>
                        </a:spcBef>
                        <a:spcAft>
                          <a:spcPts val="0"/>
                        </a:spcAft>
                        <a:buClrTx/>
                        <a:buSzTx/>
                        <a:buFontTx/>
                        <a:buNone/>
                        <a:tabLst/>
                        <a:defRPr/>
                      </a:pPr>
                      <a:r>
                        <a:rPr lang="en-US" sz="1800" b="0" i="0" u="none" strike="noStrike" kern="1200" baseline="0" dirty="0" smtClean="0">
                          <a:ln>
                            <a:noFill/>
                          </a:ln>
                          <a:solidFill>
                            <a:srgbClr val="070605"/>
                          </a:solidFill>
                          <a:effectLst/>
                          <a:latin typeface="+mj-lt"/>
                          <a:ea typeface="ＭＳ Ｐゴシック"/>
                        </a:rPr>
                        <a:t>1.3</a:t>
                      </a:r>
                      <a:endParaRPr lang="en-US" sz="1800" b="0" i="0" u="none" strike="noStrike" baseline="30000" dirty="0" smtClean="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36</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1.2</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a:ln>
                            <a:noFill/>
                          </a:ln>
                          <a:solidFill>
                            <a:srgbClr val="070605"/>
                          </a:solidFill>
                          <a:effectLst/>
                          <a:latin typeface="+mj-lt"/>
                          <a:ea typeface="ＭＳ Ｐゴシック"/>
                        </a:rPr>
                        <a:t>0.89</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solidFill>
                  </a:tcPr>
                </a:tc>
              </a:tr>
              <a:tr h="313528">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GS-9451</a:t>
                      </a:r>
                      <a:r>
                        <a:rPr kumimoji="0" lang="en-US" sz="1800" b="0" i="0" u="none" strike="noStrike" cap="none" normalizeH="0" baseline="30000" dirty="0" smtClean="0">
                          <a:ln>
                            <a:noFill/>
                          </a:ln>
                          <a:solidFill>
                            <a:schemeClr val="tx1"/>
                          </a:solidFill>
                          <a:effectLst/>
                          <a:latin typeface="+mj-lt"/>
                          <a:ea typeface="ＭＳ Ｐゴシック" pitchFamily="34" charset="-128"/>
                        </a:rPr>
                        <a:t>4</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13</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dirty="0" smtClean="0">
                          <a:effectLst/>
                          <a:latin typeface="+mj-lt"/>
                        </a:rPr>
                        <a:t>5.4</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dirty="0" smtClean="0">
                          <a:effectLst/>
                          <a:latin typeface="+mj-lt"/>
                        </a:rPr>
                        <a:t>316</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NA</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NA</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246888" marR="0" indent="-246888" algn="ctr" rtl="0" eaLnBrk="0" fontAlgn="base" latinLnBrk="0" hangingPunct="0">
                        <a:spcBef>
                          <a:spcPts val="1152"/>
                        </a:spcBef>
                        <a:spcAft>
                          <a:spcPts val="0"/>
                        </a:spcAft>
                      </a:pPr>
                      <a:r>
                        <a:rPr lang="en-US" sz="1800" b="0" i="0" u="none" strike="noStrike" kern="1200" baseline="0" dirty="0" smtClean="0">
                          <a:ln>
                            <a:noFill/>
                          </a:ln>
                          <a:solidFill>
                            <a:srgbClr val="070605"/>
                          </a:solidFill>
                          <a:effectLst/>
                          <a:latin typeface="+mj-lt"/>
                          <a:ea typeface="ＭＳ Ｐゴシック"/>
                        </a:rPr>
                        <a:t>NA</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13528">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GS-9857</a:t>
                      </a:r>
                      <a:r>
                        <a:rPr kumimoji="0" lang="en-US" sz="1800" b="0" i="0" u="none" strike="noStrike" cap="none" normalizeH="0" baseline="30000" dirty="0" smtClean="0">
                          <a:ln>
                            <a:noFill/>
                          </a:ln>
                          <a:solidFill>
                            <a:schemeClr val="tx1"/>
                          </a:solidFill>
                          <a:effectLst/>
                          <a:latin typeface="+mj-lt"/>
                          <a:ea typeface="ＭＳ Ｐゴシック" pitchFamily="34" charset="-128"/>
                        </a:rPr>
                        <a:t>5</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r>
                        <a:rPr kumimoji="0" lang="en-US" sz="1800" b="0" i="0" u="none" strike="noStrike" cap="none" normalizeH="0" baseline="0" dirty="0" smtClean="0">
                          <a:ln>
                            <a:noFill/>
                          </a:ln>
                          <a:solidFill>
                            <a:schemeClr val="tx1"/>
                          </a:solidFill>
                          <a:effectLst/>
                          <a:latin typeface="+mj-lt"/>
                          <a:ea typeface="ＭＳ Ｐゴシック" pitchFamily="34" charset="-128"/>
                        </a:rPr>
                        <a:t>3.9</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dirty="0" smtClean="0">
                          <a:effectLst/>
                          <a:latin typeface="+mj-lt"/>
                        </a:rPr>
                        <a:t>3.3</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dirty="0" smtClean="0">
                          <a:effectLst/>
                          <a:latin typeface="+mj-lt"/>
                        </a:rPr>
                        <a:t>3.7</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dirty="0" smtClean="0">
                          <a:effectLst/>
                          <a:latin typeface="+mj-lt"/>
                        </a:rPr>
                        <a:t>6.1</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dirty="0" smtClean="0">
                          <a:effectLst/>
                          <a:latin typeface="+mj-lt"/>
                        </a:rPr>
                        <a:t>2.9</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246888" marR="0" indent="-246888" algn="ctr" rtl="0" eaLnBrk="0" fontAlgn="base" latinLnBrk="0" hangingPunct="0">
                        <a:spcBef>
                          <a:spcPts val="1152"/>
                        </a:spcBef>
                        <a:spcAft>
                          <a:spcPts val="0"/>
                        </a:spcAft>
                      </a:pPr>
                      <a:r>
                        <a:rPr lang="en-US" sz="1800" b="0" i="0" u="none" strike="noStrike" dirty="0" smtClean="0">
                          <a:effectLst/>
                          <a:latin typeface="+mj-lt"/>
                        </a:rPr>
                        <a:t>1.5</a:t>
                      </a:r>
                      <a:endParaRPr lang="en-US" sz="1800" b="0" i="0" u="none" strike="noStrike" dirty="0">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r>
              <a:tr h="313528">
                <a:tc gridSpan="7">
                  <a:txBody>
                    <a:bodyPr/>
                    <a:lstStyle/>
                    <a:p>
                      <a:pPr marL="247650" marR="0" lvl="0" indent="-247650" algn="l" defTabSz="914400" rtl="0" eaLnBrk="0" fontAlgn="base" latinLnBrk="0" hangingPunct="0">
                        <a:lnSpc>
                          <a:spcPct val="100000"/>
                        </a:lnSpc>
                        <a:spcBef>
                          <a:spcPts val="0"/>
                        </a:spcBef>
                        <a:spcAft>
                          <a:spcPct val="0"/>
                        </a:spcAft>
                        <a:buClrTx/>
                        <a:buSzTx/>
                        <a:buFont typeface="Arial" pitchFamily="34" charset="0"/>
                        <a:buNone/>
                        <a:tabLst/>
                        <a:defRPr/>
                      </a:pPr>
                      <a:r>
                        <a:rPr lang="en-US" sz="1400" baseline="30000" dirty="0" smtClean="0">
                          <a:solidFill>
                            <a:srgbClr val="070605"/>
                          </a:solidFill>
                          <a:latin typeface="+mn-lt"/>
                          <a:cs typeface="+mn-cs"/>
                        </a:rPr>
                        <a:t>a</a:t>
                      </a:r>
                      <a:r>
                        <a:rPr lang="en-US" sz="1400" dirty="0" smtClean="0">
                          <a:solidFill>
                            <a:srgbClr val="070605"/>
                          </a:solidFill>
                          <a:latin typeface="+mn-lt"/>
                          <a:cs typeface="+mn-cs"/>
                        </a:rPr>
                        <a:t>Study conducted at Southern Research Institute.</a:t>
                      </a:r>
                    </a:p>
                    <a:p>
                      <a:pPr marL="247650" marR="0" lvl="0" indent="-247650" algn="l" defTabSz="914400" rtl="0" eaLnBrk="0" fontAlgn="base" latinLnBrk="0" hangingPunct="0">
                        <a:lnSpc>
                          <a:spcPct val="100000"/>
                        </a:lnSpc>
                        <a:spcBef>
                          <a:spcPts val="0"/>
                        </a:spcBef>
                        <a:spcAft>
                          <a:spcPct val="0"/>
                        </a:spcAft>
                        <a:buClrTx/>
                        <a:buSzTx/>
                        <a:buFont typeface="Arial" pitchFamily="34" charset="0"/>
                        <a:buNone/>
                        <a:tabLst/>
                        <a:defRPr/>
                      </a:pPr>
                      <a:r>
                        <a:rPr lang="en-US" sz="1400" dirty="0" smtClean="0">
                          <a:solidFill>
                            <a:srgbClr val="070605"/>
                          </a:solidFill>
                          <a:latin typeface="+mn-lt"/>
                          <a:cs typeface="+mn-cs"/>
                        </a:rPr>
                        <a:t>NA,</a:t>
                      </a:r>
                      <a:r>
                        <a:rPr lang="en-US" sz="1400" baseline="0" dirty="0" smtClean="0">
                          <a:solidFill>
                            <a:srgbClr val="070605"/>
                          </a:solidFill>
                          <a:latin typeface="+mn-lt"/>
                          <a:cs typeface="+mn-cs"/>
                        </a:rPr>
                        <a:t> not available.</a:t>
                      </a:r>
                      <a:r>
                        <a:rPr lang="en-US" sz="1400" dirty="0" smtClean="0">
                          <a:solidFill>
                            <a:srgbClr val="070605"/>
                          </a:solidFill>
                          <a:latin typeface="+mn-lt"/>
                          <a:cs typeface="+mn-cs"/>
                        </a:rPr>
                        <a:t> </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pPr marL="247650" marR="0" lvl="0" indent="-247650" algn="ctr" defTabSz="914400" rtl="0" eaLnBrk="0" fontAlgn="base" latinLnBrk="0" hangingPunct="0">
                        <a:lnSpc>
                          <a:spcPct val="100000"/>
                        </a:lnSpc>
                        <a:spcBef>
                          <a:spcPct val="80000"/>
                        </a:spcBef>
                        <a:spcAft>
                          <a:spcPct val="0"/>
                        </a:spcAft>
                        <a:buClrTx/>
                        <a:buSzTx/>
                        <a:buFont typeface="Arial" pitchFamily="34" charset="0"/>
                        <a:buNone/>
                        <a:tabLst/>
                      </a:pPr>
                      <a:endParaRPr kumimoji="0" lang="en-US" sz="1800" b="0" i="0" u="none" strike="noStrike" cap="none" normalizeH="0" baseline="0" dirty="0" smtClean="0">
                        <a:ln>
                          <a:noFill/>
                        </a:ln>
                        <a:solidFill>
                          <a:schemeClr val="tx1"/>
                        </a:solidFill>
                        <a:effectLst/>
                        <a:latin typeface="+mj-lt"/>
                        <a:ea typeface="ＭＳ Ｐゴシック"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246888" marR="0" indent="-246888" algn="ctr" rtl="0" eaLnBrk="0" fontAlgn="base" latinLnBrk="0" hangingPunct="0">
                        <a:spcBef>
                          <a:spcPts val="1152"/>
                        </a:spcBef>
                        <a:spcAft>
                          <a:spcPts val="0"/>
                        </a:spcAft>
                      </a:pPr>
                      <a:endParaRPr lang="en-US" sz="1800" b="0" i="0" u="none" strike="noStrike" dirty="0">
                        <a:effectLst/>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246888" marR="0" indent="-246888" algn="ctr" rtl="0" eaLnBrk="0" fontAlgn="base" latinLnBrk="0" hangingPunct="0">
                        <a:spcBef>
                          <a:spcPts val="1152"/>
                        </a:spcBef>
                        <a:spcAft>
                          <a:spcPts val="0"/>
                        </a:spcAft>
                      </a:pPr>
                      <a:endParaRPr lang="en-US" sz="1800" b="0" i="0" u="none" strike="noStrike" dirty="0">
                        <a:effectLst/>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246888" marR="0" indent="-246888" algn="ctr" rtl="0" eaLnBrk="0" fontAlgn="base" latinLnBrk="0" hangingPunct="0">
                        <a:spcBef>
                          <a:spcPts val="1152"/>
                        </a:spcBef>
                        <a:spcAft>
                          <a:spcPts val="0"/>
                        </a:spcAft>
                      </a:pPr>
                      <a:endParaRPr lang="en-US" sz="1800" b="0" i="0" u="none" strike="noStrike" dirty="0">
                        <a:effectLst/>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246888" marR="0" indent="-246888" algn="ctr" rtl="0" eaLnBrk="0" fontAlgn="base" latinLnBrk="0" hangingPunct="0">
                        <a:spcBef>
                          <a:spcPts val="1152"/>
                        </a:spcBef>
                        <a:spcAft>
                          <a:spcPts val="0"/>
                        </a:spcAft>
                      </a:pPr>
                      <a:endParaRPr lang="en-US" sz="1800" b="0" i="0" u="none" strike="noStrike" dirty="0">
                        <a:effectLst/>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246888" marR="0" indent="-246888" algn="ctr" rtl="0" eaLnBrk="0" fontAlgn="base" latinLnBrk="0" hangingPunct="0">
                        <a:spcBef>
                          <a:spcPts val="1152"/>
                        </a:spcBef>
                        <a:spcAft>
                          <a:spcPts val="0"/>
                        </a:spcAft>
                      </a:pPr>
                      <a:endParaRPr lang="en-US" sz="1800" b="0" i="0" u="none" strike="noStrike" dirty="0">
                        <a:effectLst/>
                        <a:latin typeface="+mj-lt"/>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6" name="TextBox 5"/>
          <p:cNvSpPr txBox="1"/>
          <p:nvPr/>
        </p:nvSpPr>
        <p:spPr>
          <a:xfrm>
            <a:off x="411163" y="5671076"/>
            <a:ext cx="2347117" cy="861774"/>
          </a:xfrm>
          <a:prstGeom prst="rect">
            <a:avLst/>
          </a:prstGeom>
          <a:noFill/>
        </p:spPr>
        <p:txBody>
          <a:bodyPr wrap="none" rtlCol="0">
            <a:spAutoFit/>
          </a:bodyPr>
          <a:lstStyle/>
          <a:p>
            <a:pPr marL="342900" indent="-342900" defTabSz="914400" fontAlgn="auto">
              <a:spcBef>
                <a:spcPts val="0"/>
              </a:spcBef>
              <a:spcAft>
                <a:spcPts val="0"/>
              </a:spcAft>
              <a:buFont typeface="+mj-lt"/>
              <a:buAutoNum type="arabicPeriod"/>
            </a:pPr>
            <a:r>
              <a:rPr lang="da-DK" sz="1000" dirty="0" smtClean="0">
                <a:solidFill>
                  <a:srgbClr val="070605"/>
                </a:solidFill>
                <a:latin typeface="Calibri"/>
                <a:cs typeface="+mn-cs"/>
              </a:rPr>
              <a:t>Simeprevir </a:t>
            </a:r>
            <a:r>
              <a:rPr lang="da-DK" sz="1000" dirty="0">
                <a:solidFill>
                  <a:srgbClr val="070605"/>
                </a:solidFill>
                <a:latin typeface="Calibri"/>
                <a:cs typeface="+mn-cs"/>
              </a:rPr>
              <a:t>prescribing information</a:t>
            </a:r>
          </a:p>
          <a:p>
            <a:pPr marL="342900" indent="-342900" defTabSz="914400" fontAlgn="auto">
              <a:spcBef>
                <a:spcPts val="0"/>
              </a:spcBef>
              <a:spcAft>
                <a:spcPts val="0"/>
              </a:spcAft>
              <a:buFont typeface="+mj-lt"/>
              <a:buAutoNum type="arabicPeriod"/>
            </a:pPr>
            <a:r>
              <a:rPr lang="en-US" sz="1000" dirty="0" smtClean="0">
                <a:solidFill>
                  <a:srgbClr val="070605"/>
                </a:solidFill>
                <a:latin typeface="Calibri"/>
                <a:cs typeface="+mn-cs"/>
              </a:rPr>
              <a:t>Chase R, et al. </a:t>
            </a:r>
            <a:r>
              <a:rPr lang="en-US" sz="1000" dirty="0">
                <a:solidFill>
                  <a:srgbClr val="070605"/>
                </a:solidFill>
                <a:latin typeface="Calibri"/>
                <a:cs typeface="+mn-cs"/>
              </a:rPr>
              <a:t>I</a:t>
            </a:r>
            <a:r>
              <a:rPr lang="en-US" sz="1000" dirty="0" smtClean="0">
                <a:solidFill>
                  <a:srgbClr val="070605"/>
                </a:solidFill>
                <a:latin typeface="Calibri"/>
                <a:cs typeface="+mn-cs"/>
              </a:rPr>
              <a:t>APAC, 2013</a:t>
            </a:r>
          </a:p>
          <a:p>
            <a:pPr marL="342900" indent="-342900" defTabSz="914400" fontAlgn="auto">
              <a:spcBef>
                <a:spcPts val="0"/>
              </a:spcBef>
              <a:spcAft>
                <a:spcPts val="0"/>
              </a:spcAft>
              <a:buFont typeface="+mj-lt"/>
              <a:buAutoNum type="arabicPeriod"/>
            </a:pPr>
            <a:r>
              <a:rPr lang="en-US" sz="1000" dirty="0" smtClean="0">
                <a:solidFill>
                  <a:srgbClr val="070605"/>
                </a:solidFill>
                <a:latin typeface="Calibri"/>
                <a:cs typeface="+mn-cs"/>
              </a:rPr>
              <a:t>McPhee F, et al. AAC, 2012</a:t>
            </a:r>
          </a:p>
          <a:p>
            <a:pPr marL="342900" indent="-342900" defTabSz="914400" fontAlgn="auto">
              <a:spcBef>
                <a:spcPts val="0"/>
              </a:spcBef>
              <a:spcAft>
                <a:spcPts val="0"/>
              </a:spcAft>
              <a:buFont typeface="+mj-lt"/>
              <a:buAutoNum type="arabicPeriod"/>
            </a:pPr>
            <a:r>
              <a:rPr lang="en-US" sz="1000" dirty="0" smtClean="0">
                <a:solidFill>
                  <a:srgbClr val="070605"/>
                </a:solidFill>
                <a:latin typeface="Calibri"/>
                <a:cs typeface="+mn-cs"/>
              </a:rPr>
              <a:t>Yang H, et al. AAC, 2014</a:t>
            </a:r>
          </a:p>
          <a:p>
            <a:pPr marL="342900" indent="-342900" defTabSz="914400" fontAlgn="auto">
              <a:spcBef>
                <a:spcPts val="0"/>
              </a:spcBef>
              <a:spcAft>
                <a:spcPts val="0"/>
              </a:spcAft>
              <a:buFont typeface="+mj-lt"/>
              <a:buAutoNum type="arabicPeriod"/>
            </a:pPr>
            <a:r>
              <a:rPr lang="en-US" sz="1000" dirty="0" smtClean="0">
                <a:solidFill>
                  <a:srgbClr val="070605"/>
                </a:solidFill>
                <a:latin typeface="Calibri"/>
                <a:cs typeface="+mn-cs"/>
              </a:rPr>
              <a:t>Taylor J, et al. EASL, 2015</a:t>
            </a:r>
          </a:p>
        </p:txBody>
      </p:sp>
      <p:sp>
        <p:nvSpPr>
          <p:cNvPr id="9" name="Title 1"/>
          <p:cNvSpPr txBox="1">
            <a:spLocks/>
          </p:cNvSpPr>
          <p:nvPr/>
        </p:nvSpPr>
        <p:spPr bwMode="gray">
          <a:xfrm>
            <a:off x="411163" y="457200"/>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02060"/>
                </a:solidFill>
              </a:rPr>
              <a:t>Next Generation Direct-Acting Antivirals: ABT-493</a:t>
            </a:r>
            <a:endParaRPr lang="en-US" sz="2800" b="1" kern="0" dirty="0" smtClean="0">
              <a:solidFill>
                <a:srgbClr val="071D49"/>
              </a:solidFill>
            </a:endParaRPr>
          </a:p>
        </p:txBody>
      </p:sp>
      <p:sp>
        <p:nvSpPr>
          <p:cNvPr id="2" name="Rectangle 1"/>
          <p:cNvSpPr/>
          <p:nvPr/>
        </p:nvSpPr>
        <p:spPr>
          <a:xfrm>
            <a:off x="411161" y="1097280"/>
            <a:ext cx="8321675" cy="400110"/>
          </a:xfrm>
          <a:prstGeom prst="rect">
            <a:avLst/>
          </a:prstGeom>
        </p:spPr>
        <p:txBody>
          <a:bodyPr wrap="square">
            <a:spAutoFit/>
          </a:bodyPr>
          <a:lstStyle/>
          <a:p>
            <a:r>
              <a:rPr lang="en-US" altLang="en-US" sz="2000" dirty="0">
                <a:cs typeface="Calibri" pitchFamily="34" charset="0"/>
              </a:rPr>
              <a:t>ABT-493 </a:t>
            </a:r>
            <a:r>
              <a:rPr lang="en-US" altLang="en-US" sz="2000" dirty="0" smtClean="0">
                <a:cs typeface="Calibri" pitchFamily="34" charset="0"/>
              </a:rPr>
              <a:t>demonstrates potent activity </a:t>
            </a:r>
            <a:r>
              <a:rPr lang="en-US" altLang="en-US" sz="2000" dirty="0">
                <a:cs typeface="Calibri" pitchFamily="34" charset="0"/>
              </a:rPr>
              <a:t>against </a:t>
            </a:r>
            <a:r>
              <a:rPr lang="en-US" altLang="en-US" sz="2000" dirty="0" smtClean="0">
                <a:cs typeface="Calibri" pitchFamily="34" charset="0"/>
              </a:rPr>
              <a:t>major </a:t>
            </a:r>
            <a:r>
              <a:rPr lang="en-US" altLang="en-US" sz="2000" dirty="0">
                <a:cs typeface="Calibri" pitchFamily="34" charset="0"/>
              </a:rPr>
              <a:t>HCV </a:t>
            </a:r>
            <a:r>
              <a:rPr lang="en-US" altLang="en-US" sz="2000" dirty="0" smtClean="0">
                <a:cs typeface="Calibri" pitchFamily="34" charset="0"/>
              </a:rPr>
              <a:t>genotypes </a:t>
            </a:r>
            <a:r>
              <a:rPr lang="en-US" altLang="en-US" sz="2000" i="1" dirty="0">
                <a:cs typeface="Calibri" pitchFamily="34" charset="0"/>
              </a:rPr>
              <a:t>in </a:t>
            </a:r>
            <a:r>
              <a:rPr lang="en-US" altLang="en-US" sz="2000" i="1" dirty="0" smtClean="0">
                <a:cs typeface="Calibri" pitchFamily="34" charset="0"/>
              </a:rPr>
              <a:t>vitro</a:t>
            </a:r>
            <a:endParaRPr lang="en-US" sz="2000" dirty="0"/>
          </a:p>
        </p:txBody>
      </p:sp>
    </p:spTree>
    <p:extLst>
      <p:ext uri="{BB962C8B-B14F-4D97-AF65-F5344CB8AC3E}">
        <p14:creationId xmlns:p14="http://schemas.microsoft.com/office/powerpoint/2010/main" val="2186825987"/>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Group 123"/>
          <p:cNvGraphicFramePr>
            <a:graphicFrameLocks noGrp="1"/>
          </p:cNvGraphicFramePr>
          <p:nvPr>
            <p:extLst>
              <p:ext uri="{D42A27DB-BD31-4B8C-83A1-F6EECF244321}">
                <p14:modId xmlns:p14="http://schemas.microsoft.com/office/powerpoint/2010/main" val="1778662639"/>
              </p:ext>
            </p:extLst>
          </p:nvPr>
        </p:nvGraphicFramePr>
        <p:xfrm>
          <a:off x="411160" y="1810512"/>
          <a:ext cx="8309954" cy="3850792"/>
        </p:xfrm>
        <a:graphic>
          <a:graphicData uri="http://schemas.openxmlformats.org/drawingml/2006/table">
            <a:tbl>
              <a:tblPr/>
              <a:tblGrid>
                <a:gridCol w="1840506"/>
                <a:gridCol w="808681"/>
                <a:gridCol w="808681"/>
                <a:gridCol w="808681"/>
                <a:gridCol w="808681"/>
                <a:gridCol w="808681"/>
                <a:gridCol w="808681"/>
                <a:gridCol w="808681"/>
                <a:gridCol w="808681"/>
              </a:tblGrid>
              <a:tr h="304060">
                <a:tc rowSpan="2">
                  <a:txBody>
                    <a:bodyPr/>
                    <a:lstStyle>
                      <a:lvl1pPr marL="50800"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50800" marR="0" lvl="0" indent="0" algn="ctr" defTabSz="914400" rtl="0" eaLnBrk="1" fontAlgn="base" latinLnBrk="0" hangingPunct="1">
                        <a:lnSpc>
                          <a:spcPct val="100000"/>
                        </a:lnSpc>
                        <a:spcBef>
                          <a:spcPts val="0"/>
                        </a:spcBef>
                        <a:spcAft>
                          <a:spcPct val="0"/>
                        </a:spcAft>
                        <a:buClrTx/>
                        <a:buSzTx/>
                        <a:buFont typeface="Arial" charset="0"/>
                        <a:buNone/>
                        <a:tabLst/>
                      </a:pPr>
                      <a:r>
                        <a:rPr kumimoji="0" lang="en-US" altLang="en-US" sz="2000" b="1" i="0" u="none" strike="noStrike" kern="1200" cap="none" normalizeH="0" baseline="0" dirty="0" smtClean="0">
                          <a:ln>
                            <a:noFill/>
                          </a:ln>
                          <a:solidFill>
                            <a:schemeClr val="bg1"/>
                          </a:solidFill>
                          <a:effectLst/>
                          <a:latin typeface="Calibri" pitchFamily="34" charset="0"/>
                          <a:ea typeface="+mn-ea"/>
                          <a:cs typeface="Calibri" pitchFamily="34" charset="0"/>
                        </a:rPr>
                        <a:t>NS5A Inhibitor </a:t>
                      </a:r>
                      <a:endParaRPr kumimoji="0" lang="en-US" altLang="en-US" sz="2000" b="1" i="0" u="none" strike="noStrike" cap="none" normalizeH="0" baseline="0" dirty="0" smtClean="0">
                        <a:ln>
                          <a:noFill/>
                        </a:ln>
                        <a:solidFill>
                          <a:schemeClr val="bg1"/>
                        </a:solidFill>
                        <a:effectLst/>
                        <a:latin typeface="+mj-lt"/>
                        <a:cs typeface="Calibri" pitchFamily="34" charset="0"/>
                      </a:endParaRP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gridSpan="8">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ctr"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Stable HCV Replicon  EC</a:t>
                      </a:r>
                      <a:r>
                        <a:rPr kumimoji="0" lang="en-US" altLang="en-US" sz="2000" b="1" i="0" u="none" strike="noStrike" cap="none" normalizeH="0" baseline="-25000" dirty="0" smtClean="0">
                          <a:ln>
                            <a:noFill/>
                          </a:ln>
                          <a:solidFill>
                            <a:schemeClr val="bg1"/>
                          </a:solidFill>
                          <a:effectLst/>
                          <a:latin typeface="+mj-lt"/>
                          <a:cs typeface="Calibri" pitchFamily="34" charset="0"/>
                        </a:rPr>
                        <a:t>50</a:t>
                      </a:r>
                      <a:r>
                        <a:rPr kumimoji="0" lang="en-US" altLang="en-US" sz="2000" b="1" i="0" u="none" strike="noStrike" cap="none" normalizeH="0" baseline="0" dirty="0" smtClean="0">
                          <a:ln>
                            <a:noFill/>
                          </a:ln>
                          <a:solidFill>
                            <a:schemeClr val="bg1"/>
                          </a:solidFill>
                          <a:effectLst/>
                          <a:latin typeface="+mj-lt"/>
                          <a:cs typeface="Calibri" pitchFamily="34" charset="0"/>
                        </a:rPr>
                        <a:t> (pM)</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accent2"/>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04060">
                <a:tc vMerge="1">
                  <a:txBody>
                    <a:bodyPr/>
                    <a:lstStyle/>
                    <a:p>
                      <a:endParaRPr lang="en-US"/>
                    </a:p>
                  </a:txBody>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GT1a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GT1b</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GT2a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GT2b</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GT3a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GT4a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GT5a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2000" b="1" i="0" u="none" strike="noStrike" cap="none" normalizeH="0" baseline="0" dirty="0" smtClean="0">
                          <a:ln>
                            <a:noFill/>
                          </a:ln>
                          <a:solidFill>
                            <a:schemeClr val="bg1"/>
                          </a:solidFill>
                          <a:effectLst/>
                          <a:latin typeface="+mj-lt"/>
                          <a:cs typeface="Calibri" pitchFamily="34" charset="0"/>
                        </a:rPr>
                        <a:t>GT6a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accent2"/>
                    </a:solidFill>
                  </a:tcPr>
                </a:tc>
              </a:tr>
              <a:tr h="304060">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ABT-530</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2</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4</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2</a:t>
                      </a:r>
                      <a:r>
                        <a:rPr kumimoji="0" lang="en-US" altLang="en-US" sz="1800" b="1" i="0" u="none" strike="noStrike" cap="none" normalizeH="0" baseline="30000" dirty="0" smtClean="0">
                          <a:ln>
                            <a:noFill/>
                          </a:ln>
                          <a:solidFill>
                            <a:srgbClr val="0082BA"/>
                          </a:solidFill>
                          <a:effectLst/>
                          <a:latin typeface="+mj-lt"/>
                          <a:cs typeface="Calibri" pitchFamily="34" charset="0"/>
                        </a:rPr>
                        <a:t>a</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2</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2</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2</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1</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lvl1pPr algn="l" eaLnBrk="0" hangingPunct="0">
                        <a:spcBef>
                          <a:spcPct val="80000"/>
                        </a:spcBef>
                        <a:buFont typeface="Arial" charset="0"/>
                        <a:defRPr sz="2000">
                          <a:solidFill>
                            <a:schemeClr val="tx1"/>
                          </a:solidFill>
                          <a:latin typeface="Calibri" pitchFamily="34" charset="0"/>
                        </a:defRPr>
                      </a:lvl1pPr>
                      <a:lvl2pPr marL="742950" indent="-285750" algn="l" eaLnBrk="0" hangingPunct="0">
                        <a:spcBef>
                          <a:spcPct val="40000"/>
                        </a:spcBef>
                        <a:defRPr sz="2000">
                          <a:solidFill>
                            <a:schemeClr val="tx1"/>
                          </a:solidFill>
                          <a:latin typeface="Calibri" pitchFamily="34" charset="0"/>
                        </a:defRPr>
                      </a:lvl2pPr>
                      <a:lvl3pPr marL="1143000" indent="-228600" algn="l" eaLnBrk="0" hangingPunct="0">
                        <a:spcBef>
                          <a:spcPct val="20000"/>
                        </a:spcBef>
                        <a:buFont typeface="Arial" charset="0"/>
                        <a:defRPr sz="1900">
                          <a:solidFill>
                            <a:schemeClr val="tx1"/>
                          </a:solidFill>
                          <a:latin typeface="Calibri" pitchFamily="34" charset="0"/>
                        </a:defRPr>
                      </a:lvl3pPr>
                      <a:lvl4pPr marL="1600200" indent="-228600" algn="l" eaLnBrk="0" hangingPunct="0">
                        <a:spcBef>
                          <a:spcPct val="10000"/>
                        </a:spcBef>
                        <a:buFont typeface="Arial" charset="0"/>
                        <a:defRPr>
                          <a:solidFill>
                            <a:schemeClr val="tx1"/>
                          </a:solidFill>
                          <a:latin typeface="Calibri" pitchFamily="34" charset="0"/>
                        </a:defRPr>
                      </a:lvl4pPr>
                      <a:lvl5pPr marL="2057400" indent="-228600" algn="l" eaLnBrk="0" hangingPunct="0">
                        <a:spcBef>
                          <a:spcPct val="10000"/>
                        </a:spcBef>
                        <a:buFont typeface="Arial" charset="0"/>
                        <a:defRPr sz="1600">
                          <a:solidFill>
                            <a:schemeClr val="tx1"/>
                          </a:solidFill>
                          <a:latin typeface="Calibri" pitchFamily="34" charset="0"/>
                        </a:defRPr>
                      </a:lvl5pPr>
                      <a:lvl6pPr marL="2514600" indent="-228600" eaLnBrk="0" fontAlgn="base" hangingPunct="0">
                        <a:spcBef>
                          <a:spcPct val="10000"/>
                        </a:spcBef>
                        <a:spcAft>
                          <a:spcPct val="0"/>
                        </a:spcAft>
                        <a:buFont typeface="Arial" charset="0"/>
                        <a:defRPr sz="1600">
                          <a:solidFill>
                            <a:schemeClr val="tx1"/>
                          </a:solidFill>
                          <a:latin typeface="Calibri" pitchFamily="34" charset="0"/>
                        </a:defRPr>
                      </a:lvl6pPr>
                      <a:lvl7pPr marL="2971800" indent="-228600" eaLnBrk="0" fontAlgn="base" hangingPunct="0">
                        <a:spcBef>
                          <a:spcPct val="10000"/>
                        </a:spcBef>
                        <a:spcAft>
                          <a:spcPct val="0"/>
                        </a:spcAft>
                        <a:buFont typeface="Arial" charset="0"/>
                        <a:defRPr sz="1600">
                          <a:solidFill>
                            <a:schemeClr val="tx1"/>
                          </a:solidFill>
                          <a:latin typeface="Calibri" pitchFamily="34" charset="0"/>
                        </a:defRPr>
                      </a:lvl7pPr>
                      <a:lvl8pPr marL="3429000" indent="-228600" eaLnBrk="0" fontAlgn="base" hangingPunct="0">
                        <a:spcBef>
                          <a:spcPct val="10000"/>
                        </a:spcBef>
                        <a:spcAft>
                          <a:spcPct val="0"/>
                        </a:spcAft>
                        <a:buFont typeface="Arial" charset="0"/>
                        <a:defRPr sz="1600">
                          <a:solidFill>
                            <a:schemeClr val="tx1"/>
                          </a:solidFill>
                          <a:latin typeface="Calibri" pitchFamily="34" charset="0"/>
                        </a:defRPr>
                      </a:lvl8pPr>
                      <a:lvl9pPr marL="3886200" indent="-228600" eaLnBrk="0" fontAlgn="base" hangingPunct="0">
                        <a:spcBef>
                          <a:spcPct val="10000"/>
                        </a:spcBef>
                        <a:spcAft>
                          <a:spcPct val="0"/>
                        </a:spcAft>
                        <a:buFont typeface="Arial" charset="0"/>
                        <a:defRPr sz="1600">
                          <a:solidFill>
                            <a:schemeClr val="tx1"/>
                          </a:solidFill>
                          <a:latin typeface="Calibri" pitchFamily="34" charset="0"/>
                        </a:defRPr>
                      </a:lvl9pPr>
                    </a:lstStyle>
                    <a:p>
                      <a:pPr marL="0" marR="0" lvl="0" indent="0" algn="ctr" defTabSz="914400" rtl="0" eaLnBrk="1" fontAlgn="base" latinLnBrk="0" hangingPunct="1">
                        <a:lnSpc>
                          <a:spcPct val="100000"/>
                        </a:lnSpc>
                        <a:spcBef>
                          <a:spcPct val="80000"/>
                        </a:spcBef>
                        <a:spcAft>
                          <a:spcPct val="0"/>
                        </a:spcAft>
                        <a:buClrTx/>
                        <a:buSzTx/>
                        <a:buFont typeface="Arial" charset="0"/>
                        <a:buNone/>
                        <a:tabLst/>
                      </a:pPr>
                      <a:r>
                        <a:rPr kumimoji="0" lang="en-US" altLang="en-US" sz="1800" b="1" i="0" u="none" strike="noStrike" cap="none" normalizeH="0" baseline="0" dirty="0" smtClean="0">
                          <a:ln>
                            <a:noFill/>
                          </a:ln>
                          <a:solidFill>
                            <a:srgbClr val="0082BA"/>
                          </a:solidFill>
                          <a:effectLst/>
                          <a:latin typeface="+mj-lt"/>
                          <a:cs typeface="Calibri" pitchFamily="34" charset="0"/>
                        </a:rPr>
                        <a:t>3</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14617">
                <a:tc>
                  <a:txBody>
                    <a:bodyPr/>
                    <a:lstStyle/>
                    <a:p>
                      <a:pPr marL="0" marR="0" indent="0" algn="ctr" rtl="0" eaLnBrk="0" fontAlgn="base" latinLnBrk="0" hangingPunct="0">
                        <a:spcBef>
                          <a:spcPts val="1344"/>
                        </a:spcBef>
                        <a:spcAft>
                          <a:spcPts val="0"/>
                        </a:spcAft>
                      </a:pPr>
                      <a:r>
                        <a:rPr lang="en-US" sz="1800" b="0" i="0" u="none" strike="noStrike" kern="1200" baseline="0" dirty="0">
                          <a:ln>
                            <a:noFill/>
                          </a:ln>
                          <a:solidFill>
                            <a:schemeClr val="tx1"/>
                          </a:solidFill>
                          <a:effectLst/>
                          <a:latin typeface="+mj-lt"/>
                          <a:ea typeface="MS PGothic"/>
                        </a:rPr>
                        <a:t>Ombitasvir</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14</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5</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12</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4</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19</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2</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3</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366</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14617">
                <a:tc>
                  <a:txBody>
                    <a:bodyPr/>
                    <a:lstStyle/>
                    <a:p>
                      <a:pPr marL="0" marR="0" indent="0" algn="ctr" rtl="0" eaLnBrk="0" fontAlgn="base" latinLnBrk="0" hangingPunct="0">
                        <a:spcBef>
                          <a:spcPts val="1344"/>
                        </a:spcBef>
                        <a:spcAft>
                          <a:spcPts val="0"/>
                        </a:spcAft>
                      </a:pPr>
                      <a:r>
                        <a:rPr lang="en-US" sz="1800" b="0" i="0" u="none" strike="noStrike" kern="1200" baseline="0" dirty="0">
                          <a:ln>
                            <a:noFill/>
                          </a:ln>
                          <a:solidFill>
                            <a:schemeClr val="tx1"/>
                          </a:solidFill>
                          <a:effectLst/>
                          <a:latin typeface="+mj-lt"/>
                          <a:ea typeface="MS PGothic"/>
                        </a:rPr>
                        <a:t>Daclatasvir</a:t>
                      </a:r>
                      <a:r>
                        <a:rPr lang="en-US" sz="1800" b="0" i="0" u="none" strike="noStrike" kern="1200" baseline="30000" dirty="0">
                          <a:ln>
                            <a:noFill/>
                          </a:ln>
                          <a:solidFill>
                            <a:schemeClr val="tx1"/>
                          </a:solidFill>
                          <a:effectLst/>
                          <a:latin typeface="+mj-lt"/>
                          <a:ea typeface="MS PGothic"/>
                        </a:rPr>
                        <a:t>1</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22</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3</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13,000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dirty="0" smtClean="0">
                          <a:solidFill>
                            <a:schemeClr val="tx1"/>
                          </a:solidFill>
                          <a:effectLst/>
                          <a:latin typeface="+mj-lt"/>
                        </a:rPr>
                        <a:t>NA</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530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13</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5</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74</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14617">
                <a:tc>
                  <a:txBody>
                    <a:bodyPr/>
                    <a:lstStyle/>
                    <a:p>
                      <a:pPr marL="0" marR="0" indent="0" algn="ctr" rtl="0" eaLnBrk="0" fontAlgn="base" latinLnBrk="0" hangingPunct="0">
                        <a:spcBef>
                          <a:spcPts val="1344"/>
                        </a:spcBef>
                        <a:spcAft>
                          <a:spcPts val="0"/>
                        </a:spcAft>
                      </a:pPr>
                      <a:r>
                        <a:rPr lang="en-US" sz="1800" b="0" i="0" u="none" strike="noStrike" kern="1200" baseline="0" dirty="0">
                          <a:ln>
                            <a:noFill/>
                          </a:ln>
                          <a:solidFill>
                            <a:schemeClr val="tx1"/>
                          </a:solidFill>
                          <a:effectLst/>
                          <a:latin typeface="+mj-lt"/>
                          <a:ea typeface="MS PGothic"/>
                        </a:rPr>
                        <a:t>Ledipasvir</a:t>
                      </a:r>
                      <a:r>
                        <a:rPr lang="en-US" sz="1800" b="0" i="0" u="none" strike="noStrike" kern="1200" baseline="30000" dirty="0">
                          <a:ln>
                            <a:noFill/>
                          </a:ln>
                          <a:solidFill>
                            <a:schemeClr val="tx1"/>
                          </a:solidFill>
                          <a:effectLst/>
                          <a:latin typeface="+mj-lt"/>
                          <a:ea typeface="MS PGothic"/>
                        </a:rPr>
                        <a:t>2</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smtClean="0">
                          <a:ln>
                            <a:noFill/>
                          </a:ln>
                          <a:solidFill>
                            <a:schemeClr val="tx1"/>
                          </a:solidFill>
                          <a:effectLst/>
                          <a:latin typeface="+mj-lt"/>
                          <a:ea typeface="MS PGothic"/>
                        </a:rPr>
                        <a:t>31</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4</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21,000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dirty="0" smtClean="0">
                          <a:solidFill>
                            <a:schemeClr val="tx1"/>
                          </a:solidFill>
                          <a:effectLst/>
                          <a:latin typeface="+mj-lt"/>
                        </a:rPr>
                        <a:t>16,000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smtClean="0">
                          <a:ln>
                            <a:noFill/>
                          </a:ln>
                          <a:solidFill>
                            <a:schemeClr val="tx1"/>
                          </a:solidFill>
                          <a:effectLst/>
                          <a:latin typeface="+mj-lt"/>
                          <a:ea typeface="MS PGothic"/>
                        </a:rPr>
                        <a:t>168,000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smtClean="0">
                          <a:ln>
                            <a:noFill/>
                          </a:ln>
                          <a:solidFill>
                            <a:schemeClr val="tx1"/>
                          </a:solidFill>
                          <a:effectLst/>
                          <a:latin typeface="+mj-lt"/>
                          <a:ea typeface="MS PGothic"/>
                        </a:rPr>
                        <a:t>390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a:ln>
                            <a:noFill/>
                          </a:ln>
                          <a:solidFill>
                            <a:schemeClr val="tx1"/>
                          </a:solidFill>
                          <a:effectLst/>
                          <a:latin typeface="+mj-lt"/>
                          <a:ea typeface="MS PGothic"/>
                        </a:rPr>
                        <a:t>150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indent="0" algn="ctr" rtl="0" eaLnBrk="0" fontAlgn="base" latinLnBrk="0" hangingPunct="0">
                        <a:spcBef>
                          <a:spcPts val="1152"/>
                        </a:spcBef>
                        <a:spcAft>
                          <a:spcPts val="0"/>
                        </a:spcAft>
                      </a:pPr>
                      <a:r>
                        <a:rPr lang="en-US" sz="1800" b="0" i="0" u="none" strike="noStrike" kern="1200" baseline="0" dirty="0" smtClean="0">
                          <a:ln>
                            <a:noFill/>
                          </a:ln>
                          <a:solidFill>
                            <a:schemeClr val="tx1"/>
                          </a:solidFill>
                          <a:effectLst/>
                          <a:latin typeface="+mj-lt"/>
                          <a:ea typeface="MS PGothic"/>
                        </a:rPr>
                        <a:t>1100</a:t>
                      </a:r>
                      <a:endParaRPr lang="en-US" sz="1800" b="0" i="0" u="none" strike="noStrike" dirty="0">
                        <a:solidFill>
                          <a:schemeClr val="tx1"/>
                        </a:solidFill>
                        <a:effectLst/>
                        <a:latin typeface="+mj-lt"/>
                      </a:endParaRPr>
                    </a:p>
                  </a:txBody>
                  <a:tcPr marL="9525" marR="9525" marT="9525" marB="0" anchor="ctr">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04060">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Velpatasvir</a:t>
                      </a:r>
                      <a:r>
                        <a:rPr kumimoji="0" lang="en-US" sz="1800" b="0" i="0" u="none" strike="noStrike" cap="none" normalizeH="0" baseline="30000" dirty="0" smtClean="0">
                          <a:ln>
                            <a:noFill/>
                          </a:ln>
                          <a:solidFill>
                            <a:schemeClr val="tx1"/>
                          </a:solidFill>
                          <a:effectLst/>
                          <a:latin typeface="+mj-lt"/>
                          <a:ea typeface="MS PGothic" pitchFamily="34" charset="-128"/>
                        </a:rPr>
                        <a:t>3</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12</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15</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9</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8</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12</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9</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75</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6</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4060">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Elbasvir</a:t>
                      </a:r>
                      <a:r>
                        <a:rPr kumimoji="0" lang="en-US" sz="1800" b="0" i="0" u="none" strike="noStrike" cap="none" normalizeH="0" baseline="30000" dirty="0" smtClean="0">
                          <a:ln>
                            <a:noFill/>
                          </a:ln>
                          <a:solidFill>
                            <a:schemeClr val="tx1"/>
                          </a:solidFill>
                          <a:effectLst/>
                          <a:latin typeface="+mj-lt"/>
                          <a:ea typeface="MS PGothic" pitchFamily="34" charset="-128"/>
                        </a:rPr>
                        <a:t>4</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4</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3</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3</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3000</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20</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3</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3</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04060">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MK-8408</a:t>
                      </a:r>
                      <a:r>
                        <a:rPr kumimoji="0" lang="en-US" sz="1800" b="0" i="0" u="none" strike="noStrike" cap="none" normalizeH="0" baseline="30000" dirty="0" smtClean="0">
                          <a:ln>
                            <a:noFill/>
                          </a:ln>
                          <a:solidFill>
                            <a:schemeClr val="tx1"/>
                          </a:solidFill>
                          <a:effectLst/>
                          <a:latin typeface="+mj-lt"/>
                          <a:ea typeface="MS PGothic" pitchFamily="34" charset="-128"/>
                        </a:rPr>
                        <a:t>5</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4</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4</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r>
              <a:tr h="304060">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ACH-3102</a:t>
                      </a:r>
                      <a:r>
                        <a:rPr kumimoji="0" lang="en-US" sz="1800" b="0" i="0" u="none" strike="noStrike" cap="none" normalizeH="0" baseline="30000" dirty="0" smtClean="0">
                          <a:ln>
                            <a:noFill/>
                          </a:ln>
                          <a:solidFill>
                            <a:schemeClr val="tx1"/>
                          </a:solidFill>
                          <a:effectLst/>
                          <a:latin typeface="+mj-lt"/>
                          <a:ea typeface="MS PGothic" pitchFamily="34" charset="-128"/>
                        </a:rPr>
                        <a:t>6</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26</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5</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21</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~150</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NA</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NA</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NA</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NA</a:t>
                      </a:r>
                    </a:p>
                  </a:txBody>
                  <a:tcPr marL="0" marR="0" marT="0" marB="0" anchor="ctr" horzOverflow="overflow">
                    <a:lnL>
                      <a:noFill/>
                    </a:lnL>
                    <a:lnR>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chemeClr val="bg1">
                        <a:lumMod val="85000"/>
                      </a:schemeClr>
                    </a:solidFill>
                  </a:tcPr>
                </a:tc>
              </a:tr>
              <a:tr h="304060">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IDX719</a:t>
                      </a:r>
                      <a:r>
                        <a:rPr kumimoji="0" lang="en-US" sz="1800" b="0" i="0" u="none" strike="noStrike" cap="none" normalizeH="0" baseline="30000" dirty="0" smtClean="0">
                          <a:ln>
                            <a:noFill/>
                          </a:ln>
                          <a:solidFill>
                            <a:schemeClr val="tx1"/>
                          </a:solidFill>
                          <a:effectLst/>
                          <a:latin typeface="+mj-lt"/>
                          <a:ea typeface="MS PGothic" pitchFamily="34" charset="-128"/>
                        </a:rPr>
                        <a:t>7</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8</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3</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24</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NA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17</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2</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37</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r>
                        <a:rPr kumimoji="0" lang="en-US" sz="1800" b="0" i="0" u="none" strike="noStrike" cap="none" normalizeH="0" baseline="0" dirty="0" smtClean="0">
                          <a:ln>
                            <a:noFill/>
                          </a:ln>
                          <a:solidFill>
                            <a:schemeClr val="tx1"/>
                          </a:solidFill>
                          <a:effectLst/>
                          <a:latin typeface="+mj-lt"/>
                          <a:ea typeface="MS PGothic" pitchFamily="34" charset="-128"/>
                        </a:rPr>
                        <a:t>NA</a:t>
                      </a:r>
                    </a:p>
                  </a:txBody>
                  <a:tcPr marL="0" marR="0" marT="0" marB="0" anchor="ctr" horzOverflow="overflow">
                    <a:lnL>
                      <a:noFill/>
                    </a:lnL>
                    <a:lnR>
                      <a:noFill/>
                    </a:lnR>
                    <a:lnT w="12700" cap="flat" cmpd="sng" algn="ctr">
                      <a:no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r>
              <a:tr h="472981">
                <a:tc gridSpan="9">
                  <a:txBody>
                    <a:bodyPr/>
                    <a:lstStyle/>
                    <a:p>
                      <a:pPr marL="247650" marR="0" lvl="0" indent="-247650" algn="l" defTabSz="914400" rtl="0" eaLnBrk="0" fontAlgn="base" latinLnBrk="0" hangingPunct="0">
                        <a:lnSpc>
                          <a:spcPct val="100000"/>
                        </a:lnSpc>
                        <a:spcBef>
                          <a:spcPts val="0"/>
                        </a:spcBef>
                        <a:spcAft>
                          <a:spcPct val="0"/>
                        </a:spcAft>
                        <a:buClrTx/>
                        <a:buSzTx/>
                        <a:buFont typeface="Arial" pitchFamily="34" charset="0"/>
                        <a:buNone/>
                        <a:tabLst/>
                        <a:defRPr/>
                      </a:pPr>
                      <a:r>
                        <a:rPr lang="en-US" sz="1400" baseline="30000" dirty="0" smtClean="0">
                          <a:solidFill>
                            <a:srgbClr val="070605"/>
                          </a:solidFill>
                          <a:latin typeface="+mn-lt"/>
                          <a:cs typeface="+mn-cs"/>
                        </a:rPr>
                        <a:t>a</a:t>
                      </a:r>
                      <a:r>
                        <a:rPr lang="en-US" sz="1400" dirty="0" smtClean="0">
                          <a:solidFill>
                            <a:srgbClr val="070605"/>
                          </a:solidFill>
                          <a:latin typeface="+mn-lt"/>
                          <a:cs typeface="+mn-cs"/>
                        </a:rPr>
                        <a:t>Study conducted at Southern Research Institute.</a:t>
                      </a:r>
                    </a:p>
                    <a:p>
                      <a:pPr marL="247650" marR="0" lvl="0" indent="-247650" algn="l" defTabSz="914400" rtl="0" eaLnBrk="0" fontAlgn="base" latinLnBrk="0" hangingPunct="0">
                        <a:lnSpc>
                          <a:spcPct val="100000"/>
                        </a:lnSpc>
                        <a:spcBef>
                          <a:spcPts val="0"/>
                        </a:spcBef>
                        <a:spcAft>
                          <a:spcPct val="0"/>
                        </a:spcAft>
                        <a:buClrTx/>
                        <a:buSzTx/>
                        <a:buFont typeface="Arial" pitchFamily="34" charset="0"/>
                        <a:buNone/>
                        <a:tabLst/>
                        <a:defRPr/>
                      </a:pPr>
                      <a:r>
                        <a:rPr lang="en-US" sz="1400" dirty="0" smtClean="0">
                          <a:solidFill>
                            <a:srgbClr val="070605"/>
                          </a:solidFill>
                          <a:latin typeface="+mn-lt"/>
                          <a:cs typeface="+mn-cs"/>
                        </a:rPr>
                        <a:t>NA,</a:t>
                      </a:r>
                      <a:r>
                        <a:rPr lang="en-US" sz="1400" baseline="0" dirty="0" smtClean="0">
                          <a:solidFill>
                            <a:srgbClr val="070605"/>
                          </a:solidFill>
                          <a:latin typeface="+mn-lt"/>
                          <a:cs typeface="+mn-cs"/>
                        </a:rPr>
                        <a:t> not available.</a:t>
                      </a:r>
                      <a:r>
                        <a:rPr lang="en-US" sz="1400" dirty="0" smtClean="0">
                          <a:solidFill>
                            <a:srgbClr val="070605"/>
                          </a:solidFill>
                          <a:latin typeface="+mn-lt"/>
                          <a:cs typeface="+mn-cs"/>
                        </a:rPr>
                        <a:t> </a:t>
                      </a:r>
                    </a:p>
                  </a:txBody>
                  <a:tcPr marL="0" marR="0" marT="0" marB="0" anchor="ctr" horzOverflow="overflow">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hMerge="1">
                  <a:txBody>
                    <a:bodyPr/>
                    <a:lstStyle/>
                    <a:p>
                      <a:pPr marL="0" marR="0" lvl="0" indent="0" algn="ctr" defTabSz="914400" rtl="0" eaLnBrk="0" fontAlgn="base" latinLnBrk="0" hangingPunct="0">
                        <a:lnSpc>
                          <a:spcPct val="100000"/>
                        </a:lnSpc>
                        <a:spcBef>
                          <a:spcPct val="80000"/>
                        </a:spcBef>
                        <a:spcAft>
                          <a:spcPct val="0"/>
                        </a:spcAft>
                        <a:buClrTx/>
                        <a:buSzTx/>
                        <a:buFont typeface="Arial" charset="0"/>
                        <a:buNone/>
                        <a:tabLst/>
                      </a:pPr>
                      <a:endParaRPr kumimoji="0" lang="en-US" sz="1800" b="0" i="0" u="none" strike="noStrike" cap="none" normalizeH="0" baseline="0" dirty="0" smtClean="0">
                        <a:ln>
                          <a:noFill/>
                        </a:ln>
                        <a:solidFill>
                          <a:schemeClr val="tx1"/>
                        </a:solidFill>
                        <a:effectLst/>
                        <a:latin typeface="+mj-lt"/>
                        <a:ea typeface="MS PGothic" pitchFamily="34" charset="-128"/>
                      </a:endParaRPr>
                    </a:p>
                  </a:txBody>
                  <a:tcPr marL="0" marR="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8" name="Title 1"/>
          <p:cNvSpPr txBox="1">
            <a:spLocks/>
          </p:cNvSpPr>
          <p:nvPr/>
        </p:nvSpPr>
        <p:spPr bwMode="gray">
          <a:xfrm>
            <a:off x="411163" y="457200"/>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l" defTabSz="457200" rtl="0" eaLnBrk="0" fontAlgn="base" hangingPunct="0">
              <a:lnSpc>
                <a:spcPct val="90000"/>
              </a:lnSpc>
              <a:spcBef>
                <a:spcPct val="0"/>
              </a:spcBef>
              <a:spcAft>
                <a:spcPct val="0"/>
              </a:spcAft>
              <a:defRPr sz="1400">
                <a:solidFill>
                  <a:schemeClr val="folHlink"/>
                </a:solidFill>
                <a:latin typeface="+mj-lt"/>
                <a:ea typeface="+mj-ea"/>
                <a:cs typeface="+mj-cs"/>
              </a:defRPr>
            </a:lvl1pPr>
            <a:lvl2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2pPr>
            <a:lvl3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3pPr>
            <a:lvl4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4pPr>
            <a:lvl5pPr algn="l" defTabSz="457200" rtl="0" eaLnBrk="0" fontAlgn="base" hangingPunct="0">
              <a:lnSpc>
                <a:spcPct val="90000"/>
              </a:lnSpc>
              <a:spcBef>
                <a:spcPct val="0"/>
              </a:spcBef>
              <a:spcAft>
                <a:spcPct val="0"/>
              </a:spcAft>
              <a:defRPr sz="1400">
                <a:solidFill>
                  <a:schemeClr val="folHlink"/>
                </a:solidFill>
                <a:latin typeface="Calibri" pitchFamily="34" charset="0"/>
                <a:cs typeface="Arial" charset="0"/>
              </a:defRPr>
            </a:lvl5pPr>
            <a:lvl6pPr marL="457200" algn="l" defTabSz="457200" rtl="0" fontAlgn="base">
              <a:lnSpc>
                <a:spcPct val="90000"/>
              </a:lnSpc>
              <a:spcBef>
                <a:spcPct val="0"/>
              </a:spcBef>
              <a:spcAft>
                <a:spcPct val="0"/>
              </a:spcAft>
              <a:defRPr sz="1400">
                <a:solidFill>
                  <a:schemeClr val="folHlink"/>
                </a:solidFill>
                <a:latin typeface="Calibri" pitchFamily="34" charset="0"/>
                <a:cs typeface="Arial" charset="0"/>
              </a:defRPr>
            </a:lvl6pPr>
            <a:lvl7pPr marL="914400" algn="l" defTabSz="457200" rtl="0" fontAlgn="base">
              <a:lnSpc>
                <a:spcPct val="90000"/>
              </a:lnSpc>
              <a:spcBef>
                <a:spcPct val="0"/>
              </a:spcBef>
              <a:spcAft>
                <a:spcPct val="0"/>
              </a:spcAft>
              <a:defRPr sz="1400">
                <a:solidFill>
                  <a:schemeClr val="folHlink"/>
                </a:solidFill>
                <a:latin typeface="Calibri" pitchFamily="34" charset="0"/>
                <a:cs typeface="Arial" charset="0"/>
              </a:defRPr>
            </a:lvl7pPr>
            <a:lvl8pPr marL="1371600" algn="l" defTabSz="457200" rtl="0" fontAlgn="base">
              <a:lnSpc>
                <a:spcPct val="90000"/>
              </a:lnSpc>
              <a:spcBef>
                <a:spcPct val="0"/>
              </a:spcBef>
              <a:spcAft>
                <a:spcPct val="0"/>
              </a:spcAft>
              <a:defRPr sz="1400">
                <a:solidFill>
                  <a:schemeClr val="folHlink"/>
                </a:solidFill>
                <a:latin typeface="Calibri" pitchFamily="34" charset="0"/>
                <a:cs typeface="Arial" charset="0"/>
              </a:defRPr>
            </a:lvl8pPr>
            <a:lvl9pPr marL="1828800" algn="l" defTabSz="457200" rtl="0" fontAlgn="base">
              <a:lnSpc>
                <a:spcPct val="90000"/>
              </a:lnSpc>
              <a:spcBef>
                <a:spcPct val="0"/>
              </a:spcBef>
              <a:spcAft>
                <a:spcPct val="0"/>
              </a:spcAft>
              <a:defRPr sz="1400">
                <a:solidFill>
                  <a:schemeClr val="folHlink"/>
                </a:solidFill>
                <a:latin typeface="Calibri" pitchFamily="34" charset="0"/>
                <a:cs typeface="Arial" charset="0"/>
              </a:defRPr>
            </a:lvl9pPr>
          </a:lstStyle>
          <a:p>
            <a:pPr eaLnBrk="1" hangingPunct="1"/>
            <a:r>
              <a:rPr lang="en-US" sz="2800" b="1" kern="0" dirty="0" smtClean="0">
                <a:solidFill>
                  <a:srgbClr val="002060"/>
                </a:solidFill>
              </a:rPr>
              <a:t>Next Generation Direct-Acting Antivirals: ABT-530</a:t>
            </a:r>
            <a:endParaRPr lang="en-US" sz="2800" b="1" kern="0" dirty="0" smtClean="0">
              <a:solidFill>
                <a:srgbClr val="071D49"/>
              </a:solidFill>
            </a:endParaRPr>
          </a:p>
        </p:txBody>
      </p:sp>
      <p:grpSp>
        <p:nvGrpSpPr>
          <p:cNvPr id="4" name="Group 3"/>
          <p:cNvGrpSpPr/>
          <p:nvPr/>
        </p:nvGrpSpPr>
        <p:grpSpPr>
          <a:xfrm>
            <a:off x="411161" y="5825168"/>
            <a:ext cx="8309952" cy="707886"/>
            <a:chOff x="2708886" y="4658484"/>
            <a:chExt cx="8309952" cy="707886"/>
          </a:xfrm>
        </p:grpSpPr>
        <p:sp>
          <p:nvSpPr>
            <p:cNvPr id="10" name="Rectangle 9"/>
            <p:cNvSpPr/>
            <p:nvPr/>
          </p:nvSpPr>
          <p:spPr>
            <a:xfrm>
              <a:off x="2708886" y="4658484"/>
              <a:ext cx="4333084" cy="707886"/>
            </a:xfrm>
            <a:prstGeom prst="rect">
              <a:avLst/>
            </a:prstGeom>
          </p:spPr>
          <p:txBody>
            <a:bodyPr wrap="square">
              <a:spAutoFit/>
            </a:bodyPr>
            <a:lstStyle/>
            <a:p>
              <a:pPr marL="228600" indent="-228600" defTabSz="914400" fontAlgn="auto">
                <a:spcBef>
                  <a:spcPts val="0"/>
                </a:spcBef>
                <a:spcAft>
                  <a:spcPts val="0"/>
                </a:spcAft>
                <a:buFontTx/>
                <a:buAutoNum type="arabicPeriod"/>
              </a:pPr>
              <a:r>
                <a:rPr lang="da-DK" sz="1000" dirty="0" smtClean="0">
                  <a:solidFill>
                    <a:srgbClr val="070605"/>
                  </a:solidFill>
                  <a:latin typeface="Calibri"/>
                  <a:cs typeface="+mn-cs"/>
                </a:rPr>
                <a:t>Wang C, </a:t>
              </a:r>
              <a:r>
                <a:rPr lang="da-DK" sz="1000" dirty="0">
                  <a:solidFill>
                    <a:srgbClr val="070605"/>
                  </a:solidFill>
                  <a:latin typeface="Calibri"/>
                  <a:cs typeface="+mn-cs"/>
                </a:rPr>
                <a:t>et </a:t>
              </a:r>
              <a:r>
                <a:rPr lang="da-DK" sz="1000" dirty="0" smtClean="0">
                  <a:solidFill>
                    <a:srgbClr val="070605"/>
                  </a:solidFill>
                  <a:latin typeface="Calibri"/>
                  <a:cs typeface="+mn-cs"/>
                </a:rPr>
                <a:t>al. AAC, 2014</a:t>
              </a:r>
            </a:p>
            <a:p>
              <a:pPr marL="228600" indent="-228600" defTabSz="914400" fontAlgn="auto">
                <a:spcBef>
                  <a:spcPts val="0"/>
                </a:spcBef>
                <a:spcAft>
                  <a:spcPts val="0"/>
                </a:spcAft>
                <a:buFontTx/>
                <a:buAutoNum type="arabicPeriod"/>
              </a:pPr>
              <a:r>
                <a:rPr lang="da-DK" sz="1000" dirty="0" smtClean="0">
                  <a:solidFill>
                    <a:srgbClr val="070605"/>
                  </a:solidFill>
                  <a:latin typeface="Calibri"/>
                  <a:cs typeface="+mn-cs"/>
                </a:rPr>
                <a:t>Cheng G, </a:t>
              </a:r>
              <a:r>
                <a:rPr lang="da-DK" sz="1000" dirty="0">
                  <a:solidFill>
                    <a:srgbClr val="070605"/>
                  </a:solidFill>
                  <a:latin typeface="Calibri"/>
                  <a:cs typeface="+mn-cs"/>
                </a:rPr>
                <a:t>et al. </a:t>
              </a:r>
              <a:r>
                <a:rPr lang="da-DK" sz="1000" dirty="0" smtClean="0">
                  <a:solidFill>
                    <a:srgbClr val="070605"/>
                  </a:solidFill>
                  <a:latin typeface="Calibri"/>
                  <a:cs typeface="+mn-cs"/>
                </a:rPr>
                <a:t>EASL, </a:t>
              </a:r>
              <a:r>
                <a:rPr lang="da-DK" sz="1000" dirty="0">
                  <a:solidFill>
                    <a:srgbClr val="070605"/>
                  </a:solidFill>
                  <a:latin typeface="Calibri"/>
                  <a:cs typeface="+mn-cs"/>
                </a:rPr>
                <a:t>2012; Harvoni </a:t>
              </a:r>
              <a:r>
                <a:rPr lang="da-DK" sz="1000" dirty="0" smtClean="0">
                  <a:solidFill>
                    <a:srgbClr val="070605"/>
                  </a:solidFill>
                  <a:latin typeface="Calibri"/>
                  <a:cs typeface="+mn-cs"/>
                </a:rPr>
                <a:t>prescribing information.</a:t>
              </a:r>
            </a:p>
            <a:p>
              <a:pPr marL="228600" indent="-228600" defTabSz="914400" fontAlgn="auto">
                <a:spcBef>
                  <a:spcPts val="0"/>
                </a:spcBef>
                <a:spcAft>
                  <a:spcPts val="0"/>
                </a:spcAft>
                <a:buFontTx/>
                <a:buAutoNum type="arabicPeriod"/>
              </a:pPr>
              <a:r>
                <a:rPr lang="da-DK" sz="1000" dirty="0" smtClean="0">
                  <a:solidFill>
                    <a:srgbClr val="070605"/>
                  </a:solidFill>
                  <a:latin typeface="Calibri"/>
                  <a:cs typeface="+mn-cs"/>
                </a:rPr>
                <a:t>Cheng G, et </a:t>
              </a:r>
              <a:r>
                <a:rPr lang="da-DK" sz="1000" dirty="0">
                  <a:solidFill>
                    <a:srgbClr val="070605"/>
                  </a:solidFill>
                  <a:latin typeface="Calibri"/>
                  <a:cs typeface="+mn-cs"/>
                </a:rPr>
                <a:t>al. EASL, 2013</a:t>
              </a:r>
            </a:p>
            <a:p>
              <a:pPr marL="228600" indent="-228600" defTabSz="914400" fontAlgn="auto">
                <a:spcBef>
                  <a:spcPts val="0"/>
                </a:spcBef>
                <a:spcAft>
                  <a:spcPts val="0"/>
                </a:spcAft>
                <a:buFontTx/>
                <a:buAutoNum type="arabicPeriod"/>
              </a:pPr>
              <a:r>
                <a:rPr lang="da-DK" sz="1000" dirty="0" smtClean="0">
                  <a:solidFill>
                    <a:srgbClr val="070605"/>
                  </a:solidFill>
                  <a:latin typeface="Calibri"/>
                  <a:cs typeface="+mn-cs"/>
                </a:rPr>
                <a:t>Liu R, et al. EASL, 2012</a:t>
              </a:r>
            </a:p>
          </p:txBody>
        </p:sp>
        <p:sp>
          <p:nvSpPr>
            <p:cNvPr id="3" name="Rectangle 2"/>
            <p:cNvSpPr/>
            <p:nvPr/>
          </p:nvSpPr>
          <p:spPr>
            <a:xfrm>
              <a:off x="6446838" y="4812372"/>
              <a:ext cx="4572000" cy="553998"/>
            </a:xfrm>
            <a:prstGeom prst="rect">
              <a:avLst/>
            </a:prstGeom>
          </p:spPr>
          <p:txBody>
            <a:bodyPr>
              <a:spAutoFit/>
            </a:bodyPr>
            <a:lstStyle/>
            <a:p>
              <a:pPr marL="228600" indent="-228600" defTabSz="914400" fontAlgn="auto">
                <a:spcBef>
                  <a:spcPts val="0"/>
                </a:spcBef>
                <a:spcAft>
                  <a:spcPts val="0"/>
                </a:spcAft>
                <a:buFont typeface="+mj-lt"/>
                <a:buAutoNum type="arabicPeriod" startAt="5"/>
              </a:pPr>
              <a:r>
                <a:rPr lang="da-DK" sz="1000" dirty="0" smtClean="0">
                  <a:solidFill>
                    <a:srgbClr val="070605"/>
                  </a:solidFill>
                  <a:latin typeface="Calibri"/>
                </a:rPr>
                <a:t>Asante-Appiah E, </a:t>
              </a:r>
              <a:r>
                <a:rPr lang="da-DK" sz="1000" dirty="0">
                  <a:solidFill>
                    <a:srgbClr val="070605"/>
                  </a:solidFill>
                  <a:latin typeface="Calibri"/>
                </a:rPr>
                <a:t>AASLD, 2014</a:t>
              </a:r>
            </a:p>
            <a:p>
              <a:pPr marL="228600" indent="-228600" defTabSz="914400" fontAlgn="auto">
                <a:spcBef>
                  <a:spcPts val="0"/>
                </a:spcBef>
                <a:spcAft>
                  <a:spcPts val="0"/>
                </a:spcAft>
                <a:buFont typeface="+mj-lt"/>
                <a:buAutoNum type="arabicPeriod" startAt="5"/>
              </a:pPr>
              <a:r>
                <a:rPr lang="da-DK" sz="1000" dirty="0" smtClean="0">
                  <a:solidFill>
                    <a:srgbClr val="070605"/>
                  </a:solidFill>
                  <a:latin typeface="Calibri"/>
                </a:rPr>
                <a:t>Zhao Y, et </a:t>
              </a:r>
              <a:r>
                <a:rPr lang="da-DK" sz="1000" dirty="0">
                  <a:solidFill>
                    <a:srgbClr val="070605"/>
                  </a:solidFill>
                  <a:latin typeface="Calibri"/>
                </a:rPr>
                <a:t>al. EASL, 2012</a:t>
              </a:r>
            </a:p>
            <a:p>
              <a:pPr marL="228600" indent="-228600" defTabSz="914400" fontAlgn="auto">
                <a:spcBef>
                  <a:spcPts val="0"/>
                </a:spcBef>
                <a:spcAft>
                  <a:spcPts val="0"/>
                </a:spcAft>
                <a:buFont typeface="+mj-lt"/>
                <a:buAutoNum type="arabicPeriod" startAt="5"/>
              </a:pPr>
              <a:r>
                <a:rPr lang="da-DK" sz="1000" dirty="0" smtClean="0">
                  <a:solidFill>
                    <a:srgbClr val="070605"/>
                  </a:solidFill>
                  <a:latin typeface="Calibri"/>
                </a:rPr>
                <a:t>Dousson  C, et </a:t>
              </a:r>
              <a:r>
                <a:rPr lang="da-DK" sz="1000" dirty="0">
                  <a:solidFill>
                    <a:srgbClr val="070605"/>
                  </a:solidFill>
                  <a:latin typeface="Calibri"/>
                </a:rPr>
                <a:t>al. EASL, 2011 </a:t>
              </a:r>
            </a:p>
          </p:txBody>
        </p:sp>
      </p:grpSp>
      <p:sp>
        <p:nvSpPr>
          <p:cNvPr id="9" name="Rectangle 8"/>
          <p:cNvSpPr/>
          <p:nvPr/>
        </p:nvSpPr>
        <p:spPr>
          <a:xfrm>
            <a:off x="411161" y="1097280"/>
            <a:ext cx="8321675" cy="400110"/>
          </a:xfrm>
          <a:prstGeom prst="rect">
            <a:avLst/>
          </a:prstGeom>
        </p:spPr>
        <p:txBody>
          <a:bodyPr wrap="square">
            <a:spAutoFit/>
          </a:bodyPr>
          <a:lstStyle/>
          <a:p>
            <a:r>
              <a:rPr lang="en-US" altLang="en-US" sz="2000" dirty="0" smtClean="0">
                <a:cs typeface="Calibri" pitchFamily="34" charset="0"/>
              </a:rPr>
              <a:t>ABT-530 </a:t>
            </a:r>
            <a:r>
              <a:rPr lang="en-US" altLang="en-US" sz="2000" dirty="0">
                <a:cs typeface="Calibri" pitchFamily="34" charset="0"/>
              </a:rPr>
              <a:t>d</a:t>
            </a:r>
            <a:r>
              <a:rPr lang="en-US" altLang="en-US" sz="2000" dirty="0" smtClean="0">
                <a:cs typeface="Calibri" pitchFamily="34" charset="0"/>
              </a:rPr>
              <a:t>emonstrates </a:t>
            </a:r>
            <a:r>
              <a:rPr lang="en-US" altLang="en-US" sz="2000" dirty="0">
                <a:cs typeface="Calibri" pitchFamily="34" charset="0"/>
              </a:rPr>
              <a:t>p</a:t>
            </a:r>
            <a:r>
              <a:rPr lang="en-US" altLang="en-US" sz="2000" dirty="0" smtClean="0">
                <a:cs typeface="Calibri" pitchFamily="34" charset="0"/>
              </a:rPr>
              <a:t>otent pangenotypic activity </a:t>
            </a:r>
            <a:r>
              <a:rPr lang="en-US" altLang="en-US" sz="2000" dirty="0">
                <a:cs typeface="Calibri" pitchFamily="34" charset="0"/>
              </a:rPr>
              <a:t>against </a:t>
            </a:r>
            <a:r>
              <a:rPr lang="en-US" altLang="en-US" sz="2000" dirty="0" smtClean="0">
                <a:cs typeface="Calibri" pitchFamily="34" charset="0"/>
              </a:rPr>
              <a:t>HCV </a:t>
            </a:r>
            <a:r>
              <a:rPr lang="en-US" altLang="en-US" sz="2000" i="1" dirty="0" smtClean="0">
                <a:cs typeface="Calibri" pitchFamily="34" charset="0"/>
              </a:rPr>
              <a:t>in </a:t>
            </a:r>
            <a:r>
              <a:rPr lang="en-US" altLang="en-US" sz="2000" i="1" dirty="0">
                <a:cs typeface="Calibri" pitchFamily="34" charset="0"/>
              </a:rPr>
              <a:t>v</a:t>
            </a:r>
            <a:r>
              <a:rPr lang="en-US" altLang="en-US" sz="2000" i="1" dirty="0" smtClean="0">
                <a:cs typeface="Calibri" pitchFamily="34" charset="0"/>
              </a:rPr>
              <a:t>itro</a:t>
            </a:r>
            <a:endParaRPr lang="en-US" sz="2000" dirty="0"/>
          </a:p>
        </p:txBody>
      </p:sp>
    </p:spTree>
    <p:extLst>
      <p:ext uri="{BB962C8B-B14F-4D97-AF65-F5344CB8AC3E}">
        <p14:creationId xmlns:p14="http://schemas.microsoft.com/office/powerpoint/2010/main" val="1910591156"/>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1"/>
          <p:cNvSpPr>
            <a:spLocks noGrp="1"/>
          </p:cNvSpPr>
          <p:nvPr>
            <p:ph idx="1"/>
          </p:nvPr>
        </p:nvSpPr>
        <p:spPr>
          <a:xfrm>
            <a:off x="411163" y="3844265"/>
            <a:ext cx="8318500" cy="1858945"/>
          </a:xfrm>
        </p:spPr>
        <p:txBody>
          <a:bodyPr/>
          <a:lstStyle/>
          <a:p>
            <a:pPr marL="119062" lvl="2" indent="0" eaLnBrk="1" hangingPunct="1">
              <a:spcBef>
                <a:spcPts val="1200"/>
              </a:spcBef>
              <a:spcAft>
                <a:spcPts val="200"/>
              </a:spcAft>
              <a:buNone/>
            </a:pPr>
            <a:r>
              <a:rPr lang="en-US" b="1" dirty="0" smtClean="0"/>
              <a:t>Key Pharmacokinetics:</a:t>
            </a:r>
          </a:p>
          <a:p>
            <a:pPr marL="461962" lvl="2" indent="-342900" eaLnBrk="1" hangingPunct="1">
              <a:spcBef>
                <a:spcPts val="1200"/>
              </a:spcBef>
              <a:spcAft>
                <a:spcPts val="200"/>
              </a:spcAft>
              <a:buFont typeface="Arial" panose="020B0604020202020204" pitchFamily="34" charset="0"/>
              <a:buChar char="•"/>
            </a:pPr>
            <a:r>
              <a:rPr lang="en-US" dirty="0" smtClean="0"/>
              <a:t>Once-daily </a:t>
            </a:r>
            <a:r>
              <a:rPr lang="en-US" dirty="0"/>
              <a:t>oral </a:t>
            </a:r>
            <a:r>
              <a:rPr lang="en-US" dirty="0" smtClean="0"/>
              <a:t>dosing</a:t>
            </a:r>
          </a:p>
          <a:p>
            <a:pPr marL="461962" lvl="2" indent="-342900" eaLnBrk="1" hangingPunct="1">
              <a:spcBef>
                <a:spcPts val="1200"/>
              </a:spcBef>
              <a:spcAft>
                <a:spcPts val="200"/>
              </a:spcAft>
              <a:buFont typeface="Arial" panose="020B0604020202020204" pitchFamily="34" charset="0"/>
              <a:buChar char="•"/>
            </a:pPr>
            <a:r>
              <a:rPr lang="en-US" dirty="0" smtClean="0"/>
              <a:t>Minimal </a:t>
            </a:r>
            <a:r>
              <a:rPr lang="en-US" dirty="0"/>
              <a:t>metabolism and </a:t>
            </a:r>
            <a:r>
              <a:rPr lang="en-US" dirty="0">
                <a:solidFill>
                  <a:schemeClr val="tx1"/>
                </a:solidFill>
              </a:rPr>
              <a:t>primary biliary </a:t>
            </a:r>
            <a:r>
              <a:rPr lang="en-US" dirty="0" smtClean="0">
                <a:solidFill>
                  <a:schemeClr val="tx1"/>
                </a:solidFill>
              </a:rPr>
              <a:t>excretion</a:t>
            </a:r>
          </a:p>
          <a:p>
            <a:pPr marL="461962" lvl="2" indent="-342900" eaLnBrk="1" hangingPunct="1">
              <a:spcBef>
                <a:spcPts val="1200"/>
              </a:spcBef>
              <a:spcAft>
                <a:spcPts val="200"/>
              </a:spcAft>
              <a:buFont typeface="Arial" panose="020B0604020202020204" pitchFamily="34" charset="0"/>
              <a:buChar char="•"/>
            </a:pPr>
            <a:r>
              <a:rPr lang="en-US" dirty="0" smtClean="0">
                <a:solidFill>
                  <a:schemeClr val="tx1"/>
                </a:solidFill>
              </a:rPr>
              <a:t>No renal excretion (&lt;1%)</a:t>
            </a:r>
          </a:p>
        </p:txBody>
      </p:sp>
      <p:sp>
        <p:nvSpPr>
          <p:cNvPr id="24" name="Title 1"/>
          <p:cNvSpPr txBox="1">
            <a:spLocks/>
          </p:cNvSpPr>
          <p:nvPr/>
        </p:nvSpPr>
        <p:spPr bwMode="gray">
          <a:xfrm>
            <a:off x="411163" y="458058"/>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lnSpc>
                <a:spcPct val="90000"/>
              </a:lnSpc>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 </a:t>
            </a:r>
            <a:r>
              <a:rPr lang="en-US" sz="2800" b="1" kern="0" dirty="0" smtClean="0">
                <a:solidFill>
                  <a:srgbClr val="071D49"/>
                </a:solidFill>
                <a:latin typeface="+mj-lt"/>
                <a:ea typeface="+mj-ea"/>
                <a:cs typeface="+mj-cs"/>
              </a:rPr>
              <a:t>Part </a:t>
            </a:r>
            <a:r>
              <a:rPr kumimoji="0" lang="en-US" sz="2800" b="1" i="0" u="none" strike="noStrike" kern="0" cap="none" spc="0" normalizeH="0" baseline="0" noProof="0" dirty="0" smtClean="0">
                <a:ln>
                  <a:noFill/>
                </a:ln>
                <a:solidFill>
                  <a:srgbClr val="071D49"/>
                </a:solidFill>
                <a:effectLst/>
                <a:uLnTx/>
                <a:uFillTx/>
                <a:latin typeface="+mj-lt"/>
                <a:ea typeface="+mj-ea"/>
                <a:cs typeface="+mj-cs"/>
              </a:rPr>
              <a:t>1: Study </a:t>
            </a:r>
            <a:r>
              <a:rPr lang="en-US" sz="2800" b="1" kern="0" dirty="0" smtClean="0">
                <a:solidFill>
                  <a:srgbClr val="071D49"/>
                </a:solidFill>
                <a:latin typeface="+mj-lt"/>
                <a:ea typeface="+mj-ea"/>
                <a:cs typeface="+mj-cs"/>
              </a:rPr>
              <a:t>Design</a:t>
            </a:r>
            <a:endParaRPr lang="en-US" sz="2800" b="1" kern="0" baseline="30000" dirty="0" smtClean="0">
              <a:solidFill>
                <a:srgbClr val="071D49"/>
              </a:solidFill>
              <a:latin typeface="+mj-lt"/>
              <a:ea typeface="+mj-ea"/>
              <a:cs typeface="+mj-cs"/>
            </a:endParaRPr>
          </a:p>
        </p:txBody>
      </p:sp>
      <p:grpSp>
        <p:nvGrpSpPr>
          <p:cNvPr id="5" name="Group 4"/>
          <p:cNvGrpSpPr/>
          <p:nvPr/>
        </p:nvGrpSpPr>
        <p:grpSpPr>
          <a:xfrm>
            <a:off x="411480" y="1344648"/>
            <a:ext cx="8478081" cy="1828113"/>
            <a:chOff x="711036" y="1244774"/>
            <a:chExt cx="8478081" cy="1828113"/>
          </a:xfrm>
        </p:grpSpPr>
        <p:cxnSp>
          <p:nvCxnSpPr>
            <p:cNvPr id="42" name="Straight Connector 41"/>
            <p:cNvCxnSpPr/>
            <p:nvPr/>
          </p:nvCxnSpPr>
          <p:spPr>
            <a:xfrm>
              <a:off x="8659813" y="1665538"/>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1317292" y="1665538"/>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024521" y="1244774"/>
              <a:ext cx="599780" cy="307777"/>
            </a:xfrm>
            <a:prstGeom prst="rect">
              <a:avLst/>
            </a:prstGeom>
            <a:noFill/>
          </p:spPr>
          <p:txBody>
            <a:bodyPr wrap="none" rtlCol="0">
              <a:spAutoFit/>
            </a:bodyPr>
            <a:lstStyle/>
            <a:p>
              <a:r>
                <a:rPr lang="en-US" sz="1400" b="1" dirty="0" smtClean="0">
                  <a:latin typeface="+mj-lt"/>
                  <a:cs typeface="Arial" panose="020B0604020202020204" pitchFamily="34" charset="0"/>
                </a:rPr>
                <a:t>Day 1</a:t>
              </a:r>
              <a:endParaRPr lang="en-US" sz="1400" b="1" dirty="0">
                <a:latin typeface="+mj-lt"/>
                <a:cs typeface="Arial" panose="020B0604020202020204" pitchFamily="34" charset="0"/>
              </a:endParaRPr>
            </a:p>
          </p:txBody>
        </p:sp>
        <p:sp>
          <p:nvSpPr>
            <p:cNvPr id="34" name="TextBox 33"/>
            <p:cNvSpPr txBox="1"/>
            <p:nvPr/>
          </p:nvSpPr>
          <p:spPr>
            <a:xfrm>
              <a:off x="5252590" y="1244774"/>
              <a:ext cx="830677" cy="307777"/>
            </a:xfrm>
            <a:prstGeom prst="rect">
              <a:avLst/>
            </a:prstGeom>
            <a:noFill/>
          </p:spPr>
          <p:txBody>
            <a:bodyPr wrap="none" rtlCol="0">
              <a:spAutoFit/>
            </a:bodyPr>
            <a:lstStyle/>
            <a:p>
              <a:r>
                <a:rPr lang="en-US" sz="1400" b="1" dirty="0" smtClean="0">
                  <a:latin typeface="+mj-lt"/>
                  <a:cs typeface="Arial" panose="020B0604020202020204" pitchFamily="34" charset="0"/>
                </a:rPr>
                <a:t>Week 12</a:t>
              </a:r>
              <a:endParaRPr lang="en-US" sz="1400" b="1" dirty="0">
                <a:latin typeface="+mj-lt"/>
                <a:cs typeface="Arial" panose="020B0604020202020204" pitchFamily="34" charset="0"/>
              </a:endParaRPr>
            </a:p>
          </p:txBody>
        </p:sp>
        <p:sp>
          <p:nvSpPr>
            <p:cNvPr id="35" name="TextBox 34"/>
            <p:cNvSpPr txBox="1"/>
            <p:nvPr/>
          </p:nvSpPr>
          <p:spPr>
            <a:xfrm>
              <a:off x="8134533" y="1244774"/>
              <a:ext cx="1054584" cy="307777"/>
            </a:xfrm>
            <a:prstGeom prst="rect">
              <a:avLst/>
            </a:prstGeom>
            <a:noFill/>
          </p:spPr>
          <p:txBody>
            <a:bodyPr wrap="none" rtlCol="0">
              <a:spAutoFit/>
            </a:bodyPr>
            <a:lstStyle/>
            <a:p>
              <a:r>
                <a:rPr lang="en-US" sz="1400" b="1" dirty="0" smtClean="0">
                  <a:latin typeface="+mj-lt"/>
                  <a:cs typeface="Arial" panose="020B0604020202020204" pitchFamily="34" charset="0"/>
                </a:rPr>
                <a:t>PT Week 24</a:t>
              </a:r>
              <a:endParaRPr lang="en-US" sz="1400" b="1" dirty="0">
                <a:latin typeface="+mj-lt"/>
                <a:cs typeface="Arial" panose="020B0604020202020204" pitchFamily="34" charset="0"/>
              </a:endParaRPr>
            </a:p>
          </p:txBody>
        </p:sp>
        <p:sp>
          <p:nvSpPr>
            <p:cNvPr id="28" name="TextBox 27"/>
            <p:cNvSpPr txBox="1"/>
            <p:nvPr/>
          </p:nvSpPr>
          <p:spPr>
            <a:xfrm>
              <a:off x="6003538" y="1454804"/>
              <a:ext cx="2464585" cy="338554"/>
            </a:xfrm>
            <a:prstGeom prst="rect">
              <a:avLst/>
            </a:prstGeom>
            <a:noFill/>
          </p:spPr>
          <p:txBody>
            <a:bodyPr wrap="none" rtlCol="0">
              <a:spAutoFit/>
            </a:bodyPr>
            <a:lstStyle/>
            <a:p>
              <a:r>
                <a:rPr lang="en-US" sz="1600" b="1" dirty="0" smtClean="0">
                  <a:latin typeface="+mj-lt"/>
                  <a:cs typeface="Arial" panose="020B0604020202020204" pitchFamily="34" charset="0"/>
                </a:rPr>
                <a:t>Post-treatment (PT) period</a:t>
              </a:r>
              <a:endParaRPr lang="en-US" sz="1600" b="1" dirty="0">
                <a:latin typeface="+mj-lt"/>
                <a:cs typeface="Arial" panose="020B0604020202020204" pitchFamily="34" charset="0"/>
              </a:endParaRPr>
            </a:p>
          </p:txBody>
        </p:sp>
        <p:sp>
          <p:nvSpPr>
            <p:cNvPr id="44" name="TextBox 43"/>
            <p:cNvSpPr txBox="1"/>
            <p:nvPr/>
          </p:nvSpPr>
          <p:spPr>
            <a:xfrm>
              <a:off x="2576587" y="1437927"/>
              <a:ext cx="1671611" cy="338554"/>
            </a:xfrm>
            <a:prstGeom prst="rect">
              <a:avLst/>
            </a:prstGeom>
            <a:noFill/>
          </p:spPr>
          <p:txBody>
            <a:bodyPr wrap="none" rtlCol="0">
              <a:spAutoFit/>
            </a:bodyPr>
            <a:lstStyle/>
            <a:p>
              <a:r>
                <a:rPr lang="en-US" sz="1600" b="1" dirty="0" smtClean="0">
                  <a:latin typeface="+mj-lt"/>
                  <a:cs typeface="Arial" panose="020B0604020202020204" pitchFamily="34" charset="0"/>
                </a:rPr>
                <a:t>Treatment period</a:t>
              </a:r>
              <a:endParaRPr lang="en-US" sz="1600" b="1" dirty="0">
                <a:latin typeface="+mj-lt"/>
                <a:cs typeface="Arial" panose="020B0604020202020204" pitchFamily="34" charset="0"/>
              </a:endParaRPr>
            </a:p>
          </p:txBody>
        </p:sp>
        <p:cxnSp>
          <p:nvCxnSpPr>
            <p:cNvPr id="45" name="Straight Connector 44"/>
            <p:cNvCxnSpPr/>
            <p:nvPr/>
          </p:nvCxnSpPr>
          <p:spPr>
            <a:xfrm>
              <a:off x="5660692" y="1665538"/>
              <a:ext cx="0" cy="255639"/>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nvGrpSpPr>
            <p:cNvPr id="4" name="Group 3"/>
            <p:cNvGrpSpPr/>
            <p:nvPr/>
          </p:nvGrpSpPr>
          <p:grpSpPr>
            <a:xfrm>
              <a:off x="721393" y="2664434"/>
              <a:ext cx="7938420" cy="408453"/>
              <a:chOff x="721393" y="2082538"/>
              <a:chExt cx="7938420" cy="408453"/>
            </a:xfrm>
          </p:grpSpPr>
          <p:sp>
            <p:nvSpPr>
              <p:cNvPr id="36" name="TextBox 35"/>
              <p:cNvSpPr txBox="1"/>
              <p:nvPr/>
            </p:nvSpPr>
            <p:spPr>
              <a:xfrm>
                <a:off x="721393" y="2117487"/>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n=40</a:t>
                </a:r>
                <a:endParaRPr lang="en-US" sz="1600" b="1" dirty="0">
                  <a:latin typeface="+mj-lt"/>
                  <a:cs typeface="Arial" panose="020B0604020202020204" pitchFamily="34" charset="0"/>
                </a:endParaRPr>
              </a:p>
            </p:txBody>
          </p:sp>
          <p:sp>
            <p:nvSpPr>
              <p:cNvPr id="38" name="Rectangle 37"/>
              <p:cNvSpPr/>
              <p:nvPr/>
            </p:nvSpPr>
            <p:spPr bwMode="auto">
              <a:xfrm>
                <a:off x="1317292" y="2082538"/>
                <a:ext cx="4343400" cy="408453"/>
              </a:xfrm>
              <a:prstGeom prst="rect">
                <a:avLst/>
              </a:prstGeom>
              <a:solidFill>
                <a:srgbClr val="0082BA"/>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ABT-493 200 mg + ABT-530 120 mg</a:t>
                </a:r>
              </a:p>
            </p:txBody>
          </p:sp>
          <p:cxnSp>
            <p:nvCxnSpPr>
              <p:cNvPr id="48" name="Straight Arrow Connector 47"/>
              <p:cNvCxnSpPr>
                <a:stCxn id="38" idx="3"/>
              </p:cNvCxnSpPr>
              <p:nvPr/>
            </p:nvCxnSpPr>
            <p:spPr>
              <a:xfrm flipV="1">
                <a:off x="5660692" y="2286764"/>
                <a:ext cx="2999121" cy="1"/>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grpSp>
          <p:nvGrpSpPr>
            <p:cNvPr id="2" name="Group 1"/>
            <p:cNvGrpSpPr/>
            <p:nvPr/>
          </p:nvGrpSpPr>
          <p:grpSpPr>
            <a:xfrm>
              <a:off x="711036" y="2076807"/>
              <a:ext cx="7974782" cy="408453"/>
              <a:chOff x="711036" y="2731440"/>
              <a:chExt cx="7974782" cy="408453"/>
            </a:xfrm>
          </p:grpSpPr>
          <p:sp>
            <p:nvSpPr>
              <p:cNvPr id="37" name="TextBox 36"/>
              <p:cNvSpPr txBox="1"/>
              <p:nvPr/>
            </p:nvSpPr>
            <p:spPr>
              <a:xfrm>
                <a:off x="711036" y="2766601"/>
                <a:ext cx="606256" cy="338554"/>
              </a:xfrm>
              <a:prstGeom prst="rect">
                <a:avLst/>
              </a:prstGeom>
              <a:noFill/>
            </p:spPr>
            <p:txBody>
              <a:bodyPr wrap="none" rtlCol="0">
                <a:spAutoFit/>
              </a:bodyPr>
              <a:lstStyle/>
              <a:p>
                <a:r>
                  <a:rPr lang="en-US" sz="1600" b="1" dirty="0" smtClean="0">
                    <a:latin typeface="+mj-lt"/>
                    <a:cs typeface="Arial" panose="020B0604020202020204" pitchFamily="34" charset="0"/>
                  </a:rPr>
                  <a:t>n=39</a:t>
                </a:r>
                <a:endParaRPr lang="en-US" sz="1600" b="1" dirty="0">
                  <a:latin typeface="+mj-lt"/>
                  <a:cs typeface="Arial" panose="020B0604020202020204" pitchFamily="34" charset="0"/>
                </a:endParaRPr>
              </a:p>
            </p:txBody>
          </p:sp>
          <p:sp>
            <p:nvSpPr>
              <p:cNvPr id="39" name="Rectangle 38"/>
              <p:cNvSpPr/>
              <p:nvPr/>
            </p:nvSpPr>
            <p:spPr bwMode="auto">
              <a:xfrm>
                <a:off x="1317292" y="2731440"/>
                <a:ext cx="4343400" cy="408453"/>
              </a:xfrm>
              <a:prstGeom prst="rect">
                <a:avLst/>
              </a:prstGeom>
              <a:solidFill>
                <a:srgbClr val="6BBBAE"/>
              </a:solidFill>
              <a:ln w="2857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457200" rtl="0" eaLnBrk="1" fontAlgn="base" latinLnBrk="0" hangingPunct="1">
                  <a:lnSpc>
                    <a:spcPct val="9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mj-lt"/>
                  </a:rPr>
                  <a:t>ABT-493 200 mg + ABT-530 40 mg</a:t>
                </a:r>
              </a:p>
            </p:txBody>
          </p:sp>
          <p:cxnSp>
            <p:nvCxnSpPr>
              <p:cNvPr id="49" name="Straight Arrow Connector 48"/>
              <p:cNvCxnSpPr>
                <a:stCxn id="39" idx="3"/>
              </p:cNvCxnSpPr>
              <p:nvPr/>
            </p:nvCxnSpPr>
            <p:spPr>
              <a:xfrm>
                <a:off x="5660692" y="2935667"/>
                <a:ext cx="3025126" cy="0"/>
              </a:xfrm>
              <a:prstGeom prst="straightConnector1">
                <a:avLst/>
              </a:prstGeom>
              <a:ln w="28575">
                <a:solidFill>
                  <a:schemeClr val="tx1"/>
                </a:solidFill>
                <a:prstDash val="solid"/>
                <a:tailEnd type="arrow"/>
              </a:ln>
            </p:spPr>
            <p:style>
              <a:lnRef idx="1">
                <a:schemeClr val="accent1"/>
              </a:lnRef>
              <a:fillRef idx="0">
                <a:schemeClr val="accent1"/>
              </a:fillRef>
              <a:effectRef idx="0">
                <a:schemeClr val="accent1"/>
              </a:effectRef>
              <a:fontRef idx="minor">
                <a:schemeClr val="tx1"/>
              </a:fontRef>
            </p:style>
          </p:cxnSp>
        </p:grpSp>
      </p:grpSp>
      <p:cxnSp>
        <p:nvCxnSpPr>
          <p:cNvPr id="10" name="Straight Connector 9"/>
          <p:cNvCxnSpPr/>
          <p:nvPr/>
        </p:nvCxnSpPr>
        <p:spPr>
          <a:xfrm>
            <a:off x="1009607" y="1912978"/>
            <a:ext cx="4350636"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353007" y="1912978"/>
            <a:ext cx="1389888"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a:off x="6688935" y="1828155"/>
            <a:ext cx="137372" cy="173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6786137" y="1841449"/>
            <a:ext cx="137372" cy="173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a:off x="6866698" y="1912978"/>
            <a:ext cx="14904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11163" y="6221609"/>
            <a:ext cx="2565126" cy="307777"/>
          </a:xfrm>
          <a:prstGeom prst="rect">
            <a:avLst/>
          </a:prstGeom>
          <a:noFill/>
        </p:spPr>
        <p:txBody>
          <a:bodyPr wrap="none" rtlCol="0">
            <a:spAutoFit/>
          </a:bodyPr>
          <a:lstStyle/>
          <a:p>
            <a:r>
              <a:rPr lang="en-US" sz="1400" kern="0" dirty="0" smtClean="0"/>
              <a:t>ClinicalTrials.gov: NCT02243280.</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411163" y="458058"/>
            <a:ext cx="8321675" cy="495300"/>
          </a:xfrm>
        </p:spPr>
        <p:txBody>
          <a:bodyPr anchor="b"/>
          <a:lstStyle/>
          <a:p>
            <a:pPr eaLnBrk="1" hangingPunct="1"/>
            <a:r>
              <a:rPr lang="en-US" sz="2800" b="1" dirty="0" smtClean="0">
                <a:solidFill>
                  <a:srgbClr val="071D49"/>
                </a:solidFill>
              </a:rPr>
              <a:t>SURVEYOR-I Part 1: </a:t>
            </a:r>
            <a:br>
              <a:rPr lang="en-US" sz="2800" b="1" dirty="0" smtClean="0">
                <a:solidFill>
                  <a:srgbClr val="071D49"/>
                </a:solidFill>
              </a:rPr>
            </a:br>
            <a:r>
              <a:rPr lang="en-US" sz="2800" b="1" dirty="0" smtClean="0">
                <a:solidFill>
                  <a:srgbClr val="071D49"/>
                </a:solidFill>
              </a:rPr>
              <a:t>Key Eligibility Criteria and Endpoints</a:t>
            </a:r>
          </a:p>
        </p:txBody>
      </p:sp>
      <p:sp>
        <p:nvSpPr>
          <p:cNvPr id="16387" name="Content Placeholder 2"/>
          <p:cNvSpPr>
            <a:spLocks noGrp="1"/>
          </p:cNvSpPr>
          <p:nvPr>
            <p:ph idx="1"/>
          </p:nvPr>
        </p:nvSpPr>
        <p:spPr>
          <a:xfrm>
            <a:off x="411162" y="1097280"/>
            <a:ext cx="8580438" cy="5067300"/>
          </a:xfrm>
        </p:spPr>
        <p:txBody>
          <a:bodyPr/>
          <a:lstStyle/>
          <a:p>
            <a:pPr marL="0" indent="0" eaLnBrk="1" hangingPunct="1">
              <a:lnSpc>
                <a:spcPct val="100000"/>
              </a:lnSpc>
              <a:spcBef>
                <a:spcPts val="0"/>
              </a:spcBef>
              <a:spcAft>
                <a:spcPts val="600"/>
              </a:spcAft>
            </a:pPr>
            <a:r>
              <a:rPr lang="en-US" sz="2000" b="1" dirty="0">
                <a:solidFill>
                  <a:schemeClr val="tx1"/>
                </a:solidFill>
              </a:rPr>
              <a:t>Key inclusion criteria</a:t>
            </a:r>
          </a:p>
          <a:p>
            <a:pPr marL="457200" lvl="2" indent="-339725" eaLnBrk="1" hangingPunct="1">
              <a:spcBef>
                <a:spcPts val="0"/>
              </a:spcBef>
              <a:spcAft>
                <a:spcPts val="300"/>
              </a:spcAft>
              <a:buFont typeface="Arial" panose="020B0604020202020204" pitchFamily="34" charset="0"/>
              <a:buChar char="•"/>
            </a:pPr>
            <a:r>
              <a:rPr lang="en-US" sz="2000" dirty="0">
                <a:solidFill>
                  <a:schemeClr val="tx1"/>
                </a:solidFill>
              </a:rPr>
              <a:t>18 to 70 years of age, inclusive</a:t>
            </a:r>
          </a:p>
          <a:p>
            <a:pPr marL="457200" lvl="2" indent="-339725" eaLnBrk="1" hangingPunct="1">
              <a:spcBef>
                <a:spcPts val="0"/>
              </a:spcBef>
              <a:spcAft>
                <a:spcPts val="300"/>
              </a:spcAft>
              <a:buFont typeface="Arial" panose="020B0604020202020204" pitchFamily="34" charset="0"/>
              <a:buChar char="•"/>
            </a:pPr>
            <a:r>
              <a:rPr lang="en-US" sz="2000" dirty="0">
                <a:solidFill>
                  <a:schemeClr val="tx1"/>
                </a:solidFill>
              </a:rPr>
              <a:t>HCV </a:t>
            </a:r>
            <a:r>
              <a:rPr lang="en-US" sz="2000" dirty="0" smtClean="0">
                <a:solidFill>
                  <a:schemeClr val="tx1"/>
                </a:solidFill>
              </a:rPr>
              <a:t>GT1 </a:t>
            </a:r>
            <a:r>
              <a:rPr lang="en-US" sz="2000" dirty="0">
                <a:solidFill>
                  <a:schemeClr val="tx1"/>
                </a:solidFill>
              </a:rPr>
              <a:t>infection, HCV RNA </a:t>
            </a:r>
            <a:r>
              <a:rPr lang="en-US" sz="2000" dirty="0" smtClean="0">
                <a:solidFill>
                  <a:schemeClr val="tx1"/>
                </a:solidFill>
              </a:rPr>
              <a:t>&gt;10,000 </a:t>
            </a:r>
            <a:r>
              <a:rPr lang="en-US" sz="2000" dirty="0">
                <a:solidFill>
                  <a:schemeClr val="tx1"/>
                </a:solidFill>
              </a:rPr>
              <a:t>IU/mL</a:t>
            </a:r>
          </a:p>
          <a:p>
            <a:pPr marL="457200" lvl="2" indent="-339725" eaLnBrk="1" hangingPunct="1">
              <a:spcBef>
                <a:spcPts val="0"/>
              </a:spcBef>
              <a:spcAft>
                <a:spcPts val="300"/>
              </a:spcAft>
              <a:buFont typeface="Arial" panose="020B0604020202020204" pitchFamily="34" charset="0"/>
              <a:buChar char="•"/>
            </a:pPr>
            <a:r>
              <a:rPr lang="en-US" sz="2000" dirty="0">
                <a:solidFill>
                  <a:schemeClr val="tx1"/>
                </a:solidFill>
              </a:rPr>
              <a:t>HCV treatment-naïve or P</a:t>
            </a:r>
            <a:r>
              <a:rPr lang="en-US" sz="2000" dirty="0" smtClean="0">
                <a:solidFill>
                  <a:schemeClr val="tx1"/>
                </a:solidFill>
              </a:rPr>
              <a:t>egIFN/RBV null-responders </a:t>
            </a:r>
            <a:endParaRPr lang="en-US" sz="2000" dirty="0">
              <a:solidFill>
                <a:schemeClr val="tx1"/>
              </a:solidFill>
            </a:endParaRPr>
          </a:p>
          <a:p>
            <a:pPr marL="457200" lvl="2" indent="-339725" eaLnBrk="1" hangingPunct="1">
              <a:spcBef>
                <a:spcPts val="0"/>
              </a:spcBef>
              <a:spcAft>
                <a:spcPts val="300"/>
              </a:spcAft>
              <a:buFont typeface="Arial" panose="020B0604020202020204" pitchFamily="34" charset="0"/>
              <a:buChar char="•"/>
            </a:pPr>
            <a:r>
              <a:rPr lang="en-US" sz="2000" dirty="0">
                <a:solidFill>
                  <a:schemeClr val="tx1"/>
                </a:solidFill>
              </a:rPr>
              <a:t>Absence of cirrhosis </a:t>
            </a:r>
          </a:p>
          <a:p>
            <a:pPr marL="0" indent="0" eaLnBrk="1" hangingPunct="1">
              <a:lnSpc>
                <a:spcPct val="100000"/>
              </a:lnSpc>
              <a:spcBef>
                <a:spcPts val="1200"/>
              </a:spcBef>
              <a:spcAft>
                <a:spcPts val="600"/>
              </a:spcAft>
            </a:pPr>
            <a:r>
              <a:rPr lang="en-US" sz="2000" b="1" dirty="0">
                <a:solidFill>
                  <a:schemeClr val="tx1"/>
                </a:solidFill>
              </a:rPr>
              <a:t>Key exclusion criteria</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a:solidFill>
                  <a:schemeClr val="tx1"/>
                </a:solidFill>
              </a:rPr>
              <a:t>Previous use of any HCV DAAs</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a:solidFill>
                  <a:schemeClr val="tx1"/>
                </a:solidFill>
              </a:rPr>
              <a:t>ALT or AST &gt;5x ULN, CrCl &lt;50 ml/min, platelet count &lt;120 </a:t>
            </a:r>
            <a:r>
              <a:rPr lang="en-US" sz="2000" dirty="0" smtClean="0">
                <a:solidFill>
                  <a:schemeClr val="tx1"/>
                </a:solidFill>
                <a:sym typeface="Symbol"/>
              </a:rPr>
              <a:t> </a:t>
            </a:r>
            <a:r>
              <a:rPr lang="en-US" sz="2000" dirty="0" smtClean="0">
                <a:solidFill>
                  <a:schemeClr val="tx1"/>
                </a:solidFill>
              </a:rPr>
              <a:t>10</a:t>
            </a:r>
            <a:r>
              <a:rPr lang="en-US" sz="2000" baseline="30000" dirty="0" smtClean="0">
                <a:solidFill>
                  <a:schemeClr val="tx1"/>
                </a:solidFill>
              </a:rPr>
              <a:t>9</a:t>
            </a:r>
            <a:r>
              <a:rPr lang="en-US" sz="2000" dirty="0" smtClean="0">
                <a:solidFill>
                  <a:schemeClr val="tx1"/>
                </a:solidFill>
              </a:rPr>
              <a:t>/L</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a:solidFill>
                  <a:schemeClr val="tx1"/>
                </a:solidFill>
              </a:rPr>
              <a:t>Herbal </a:t>
            </a:r>
            <a:r>
              <a:rPr lang="en-US" sz="2000" dirty="0" smtClean="0">
                <a:solidFill>
                  <a:schemeClr val="tx1"/>
                </a:solidFill>
              </a:rPr>
              <a:t>supplements </a:t>
            </a:r>
            <a:r>
              <a:rPr lang="en-US" sz="2000" dirty="0">
                <a:solidFill>
                  <a:schemeClr val="tx1"/>
                </a:solidFill>
              </a:rPr>
              <a:t>and potent P-gp inducers </a:t>
            </a:r>
            <a:r>
              <a:rPr lang="en-US" sz="2000" dirty="0" smtClean="0">
                <a:solidFill>
                  <a:schemeClr val="tx1"/>
                </a:solidFill>
              </a:rPr>
              <a:t>were prohibited</a:t>
            </a:r>
          </a:p>
          <a:p>
            <a:pPr marL="117475" lvl="2" indent="0" eaLnBrk="1" hangingPunct="1">
              <a:lnSpc>
                <a:spcPct val="100000"/>
              </a:lnSpc>
              <a:spcBef>
                <a:spcPts val="1800"/>
              </a:spcBef>
              <a:spcAft>
                <a:spcPts val="300"/>
              </a:spcAft>
              <a:buNone/>
            </a:pPr>
            <a:r>
              <a:rPr lang="en-US" sz="2000" dirty="0">
                <a:solidFill>
                  <a:schemeClr val="tx1"/>
                </a:solidFill>
              </a:rPr>
              <a:t>*</a:t>
            </a:r>
            <a:r>
              <a:rPr lang="en-US" sz="2000" dirty="0" smtClean="0">
                <a:solidFill>
                  <a:schemeClr val="tx1"/>
                </a:solidFill>
              </a:rPr>
              <a:t>Commonly prescribed concomitant medications (e.g., PPIs) were allowed</a:t>
            </a:r>
          </a:p>
          <a:p>
            <a:pPr marL="0" indent="0" eaLnBrk="1" hangingPunct="1">
              <a:lnSpc>
                <a:spcPct val="100000"/>
              </a:lnSpc>
              <a:spcBef>
                <a:spcPts val="1800"/>
              </a:spcBef>
              <a:spcAft>
                <a:spcPts val="600"/>
              </a:spcAft>
            </a:pPr>
            <a:r>
              <a:rPr lang="en-US" sz="2000" b="1" dirty="0" smtClean="0">
                <a:solidFill>
                  <a:schemeClr val="tx1"/>
                </a:solidFill>
              </a:rPr>
              <a:t>Endpoints</a:t>
            </a:r>
          </a:p>
          <a:p>
            <a:pPr marL="457200" lvl="2" indent="-339725" eaLnBrk="1" hangingPunct="1">
              <a:spcBef>
                <a:spcPts val="0"/>
              </a:spcBef>
              <a:spcAft>
                <a:spcPts val="300"/>
              </a:spcAft>
              <a:buFont typeface="Arial" panose="020B0604020202020204" pitchFamily="34" charset="0"/>
              <a:buChar char="•"/>
            </a:pPr>
            <a:r>
              <a:rPr lang="en-US" sz="2000" dirty="0" smtClean="0">
                <a:solidFill>
                  <a:schemeClr val="tx1"/>
                </a:solidFill>
              </a:rPr>
              <a:t>Efficacy</a:t>
            </a:r>
            <a:r>
              <a:rPr lang="en-US" sz="2000" dirty="0">
                <a:solidFill>
                  <a:schemeClr val="tx1"/>
                </a:solidFill>
              </a:rPr>
              <a:t>: SVR12 (primary) and virologic failure</a:t>
            </a:r>
          </a:p>
          <a:p>
            <a:pPr marL="457200" lvl="2" indent="-339725" eaLnBrk="1" hangingPunct="1">
              <a:lnSpc>
                <a:spcPct val="100000"/>
              </a:lnSpc>
              <a:spcBef>
                <a:spcPts val="0"/>
              </a:spcBef>
              <a:spcAft>
                <a:spcPts val="300"/>
              </a:spcAft>
              <a:buFont typeface="Arial" panose="020B0604020202020204" pitchFamily="34" charset="0"/>
              <a:buChar char="•"/>
            </a:pPr>
            <a:r>
              <a:rPr lang="en-US" sz="2000" dirty="0" smtClean="0">
                <a:solidFill>
                  <a:schemeClr val="tx1"/>
                </a:solidFill>
              </a:rPr>
              <a:t>Safety: adverse </a:t>
            </a:r>
            <a:r>
              <a:rPr lang="en-US" sz="2000" dirty="0">
                <a:solidFill>
                  <a:schemeClr val="tx1"/>
                </a:solidFill>
              </a:rPr>
              <a:t>events (AEs) and laboratory </a:t>
            </a:r>
            <a:r>
              <a:rPr lang="en-US" sz="2000" dirty="0" smtClean="0">
                <a:solidFill>
                  <a:schemeClr val="tx1"/>
                </a:solidFill>
              </a:rPr>
              <a:t>abnormalities</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11480" y="457200"/>
            <a:ext cx="8321040" cy="493776"/>
          </a:xfrm>
        </p:spPr>
        <p:txBody>
          <a:bodyPr anchor="b"/>
          <a:lstStyle/>
          <a:p>
            <a:r>
              <a:rPr lang="en-US" b="1" dirty="0" smtClean="0"/>
              <a:t>SURVEYOR-I Part 1: </a:t>
            </a:r>
            <a:br>
              <a:rPr lang="en-US" b="1" dirty="0" smtClean="0"/>
            </a:br>
            <a:r>
              <a:rPr lang="en-US" b="1" dirty="0" smtClean="0"/>
              <a:t>Demographics </a:t>
            </a:r>
            <a:r>
              <a:rPr lang="en-US" b="1" dirty="0"/>
              <a:t>and </a:t>
            </a:r>
            <a:r>
              <a:rPr lang="en-US" b="1" dirty="0" smtClean="0"/>
              <a:t>Patient Characteristics</a:t>
            </a:r>
            <a:endParaRPr lang="en-US" b="1" dirty="0"/>
          </a:p>
        </p:txBody>
      </p:sp>
      <p:graphicFrame>
        <p:nvGraphicFramePr>
          <p:cNvPr id="6" name="Table 5"/>
          <p:cNvGraphicFramePr>
            <a:graphicFrameLocks noGrp="1"/>
          </p:cNvGraphicFramePr>
          <p:nvPr>
            <p:extLst>
              <p:ext uri="{D42A27DB-BD31-4B8C-83A1-F6EECF244321}">
                <p14:modId xmlns:p14="http://schemas.microsoft.com/office/powerpoint/2010/main" val="31955147"/>
              </p:ext>
            </p:extLst>
          </p:nvPr>
        </p:nvGraphicFramePr>
        <p:xfrm>
          <a:off x="411480" y="1097280"/>
          <a:ext cx="8321041" cy="5288089"/>
        </p:xfrm>
        <a:graphic>
          <a:graphicData uri="http://schemas.openxmlformats.org/drawingml/2006/table">
            <a:tbl>
              <a:tblPr firstRow="1" firstCol="1" bandRow="1">
                <a:effectLst/>
                <a:tableStyleId>{68D230F3-CF80-4859-8CE7-A43EE81993B5}</a:tableStyleId>
              </a:tblPr>
              <a:tblGrid>
                <a:gridCol w="4003013"/>
                <a:gridCol w="2159014"/>
                <a:gridCol w="2159014"/>
              </a:tblGrid>
              <a:tr h="741321">
                <a:tc>
                  <a:txBody>
                    <a:bodyPr/>
                    <a:lstStyle/>
                    <a:p>
                      <a:pPr>
                        <a:lnSpc>
                          <a:spcPts val="1700"/>
                        </a:lnSpc>
                      </a:pPr>
                      <a:endParaRPr lang="en-US" sz="1750" dirty="0">
                        <a:solidFill>
                          <a:schemeClr val="tx1"/>
                        </a:solidFill>
                        <a:effectLst/>
                        <a:latin typeface="+mj-lt"/>
                        <a:cs typeface="Times New Roman"/>
                      </a:endParaRPr>
                    </a:p>
                  </a:txBody>
                  <a:tcPr marL="61349" marR="61349" marT="0" marB="0">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00"/>
                        </a:lnSpc>
                        <a:spcBef>
                          <a:spcPts val="0"/>
                        </a:spcBef>
                        <a:spcAft>
                          <a:spcPts val="0"/>
                        </a:spcAft>
                      </a:pPr>
                      <a:r>
                        <a:rPr lang="en-US" sz="1800" b="1" dirty="0" smtClean="0">
                          <a:solidFill>
                            <a:schemeClr val="bg1"/>
                          </a:solidFill>
                          <a:effectLst/>
                          <a:latin typeface="+mj-lt"/>
                        </a:rPr>
                        <a:t>    </a:t>
                      </a:r>
                      <a:r>
                        <a:rPr lang="en-US" sz="1800" b="1" baseline="0" dirty="0" smtClean="0">
                          <a:solidFill>
                            <a:schemeClr val="bg1"/>
                          </a:solidFill>
                          <a:effectLst/>
                          <a:latin typeface="+mj-lt"/>
                        </a:rPr>
                        <a:t>  </a:t>
                      </a:r>
                      <a:r>
                        <a:rPr lang="en-US" sz="1800" b="1" dirty="0" smtClean="0">
                          <a:solidFill>
                            <a:schemeClr val="bg1"/>
                          </a:solidFill>
                          <a:effectLst/>
                          <a:latin typeface="+mj-lt"/>
                        </a:rPr>
                        <a:t>ABT-493 200 mg </a:t>
                      </a:r>
                    </a:p>
                    <a:p>
                      <a:pPr marL="0" marR="0" algn="ctr">
                        <a:lnSpc>
                          <a:spcPts val="1700"/>
                        </a:lnSpc>
                        <a:spcBef>
                          <a:spcPts val="0"/>
                        </a:spcBef>
                        <a:spcAft>
                          <a:spcPts val="0"/>
                        </a:spcAft>
                      </a:pPr>
                      <a:r>
                        <a:rPr lang="en-US" sz="1800" b="1" dirty="0" smtClean="0">
                          <a:solidFill>
                            <a:schemeClr val="bg1"/>
                          </a:solidFill>
                          <a:effectLst/>
                          <a:latin typeface="+mj-lt"/>
                        </a:rPr>
                        <a:t>+ ABT-530 40 mg</a:t>
                      </a:r>
                    </a:p>
                    <a:p>
                      <a:pPr marL="0" marR="0" algn="ctr">
                        <a:lnSpc>
                          <a:spcPts val="1700"/>
                        </a:lnSpc>
                        <a:spcBef>
                          <a:spcPts val="0"/>
                        </a:spcBef>
                        <a:spcAft>
                          <a:spcPts val="0"/>
                        </a:spcAft>
                      </a:pPr>
                      <a:r>
                        <a:rPr lang="en-US" sz="1800" b="1" dirty="0" smtClean="0">
                          <a:solidFill>
                            <a:schemeClr val="bg1"/>
                          </a:solidFill>
                          <a:effectLst/>
                          <a:latin typeface="+mj-lt"/>
                        </a:rPr>
                        <a:t>(n = 39)</a:t>
                      </a:r>
                      <a:endParaRPr lang="en-US" sz="1800" b="1" dirty="0" smtClean="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marL="0" marR="0" algn="ctr">
                        <a:lnSpc>
                          <a:spcPts val="1700"/>
                        </a:lnSpc>
                        <a:spcBef>
                          <a:spcPts val="0"/>
                        </a:spcBef>
                        <a:spcAft>
                          <a:spcPts val="0"/>
                        </a:spcAft>
                      </a:pPr>
                      <a:r>
                        <a:rPr lang="en-US" sz="1800" b="1" dirty="0" smtClean="0">
                          <a:solidFill>
                            <a:schemeClr val="bg1"/>
                          </a:solidFill>
                          <a:effectLst/>
                          <a:latin typeface="+mj-lt"/>
                        </a:rPr>
                        <a:t>   ABT-493 200 mg </a:t>
                      </a:r>
                    </a:p>
                    <a:p>
                      <a:pPr marL="0" marR="0" algn="ctr">
                        <a:lnSpc>
                          <a:spcPts val="1700"/>
                        </a:lnSpc>
                        <a:spcBef>
                          <a:spcPts val="0"/>
                        </a:spcBef>
                        <a:spcAft>
                          <a:spcPts val="0"/>
                        </a:spcAft>
                      </a:pPr>
                      <a:r>
                        <a:rPr lang="en-US" sz="1800" b="1" dirty="0" smtClean="0">
                          <a:solidFill>
                            <a:schemeClr val="bg1"/>
                          </a:solidFill>
                          <a:effectLst/>
                          <a:latin typeface="+mj-lt"/>
                        </a:rPr>
                        <a:t>+ ABT-530 120 mg</a:t>
                      </a:r>
                    </a:p>
                    <a:p>
                      <a:pPr marL="0" marR="0" algn="ctr">
                        <a:lnSpc>
                          <a:spcPts val="1700"/>
                        </a:lnSpc>
                        <a:spcBef>
                          <a:spcPts val="0"/>
                        </a:spcBef>
                        <a:spcAft>
                          <a:spcPts val="0"/>
                        </a:spcAft>
                      </a:pPr>
                      <a:r>
                        <a:rPr lang="en-US" sz="1800" b="1" dirty="0" smtClean="0">
                          <a:solidFill>
                            <a:schemeClr val="bg1"/>
                          </a:solidFill>
                          <a:effectLst/>
                          <a:latin typeface="+mj-lt"/>
                        </a:rPr>
                        <a:t>(n = 40)</a:t>
                      </a:r>
                      <a:endParaRPr lang="en-US" sz="1800" b="1" dirty="0">
                        <a:solidFill>
                          <a:schemeClr val="bg1"/>
                        </a:solidFill>
                        <a:effectLst/>
                        <a:latin typeface="+mj-lt"/>
                        <a:ea typeface="Calibri"/>
                        <a:cs typeface="Times New Roman"/>
                      </a:endParaRPr>
                    </a:p>
                  </a:txBody>
                  <a:tcPr marL="61349" marR="61349" marT="0" marB="0" anchor="ctr">
                    <a:lnL>
                      <a:noFill/>
                    </a:lnL>
                    <a:lnR>
                      <a:noFill/>
                    </a:ln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rgbClr val="0082BA"/>
                    </a:solidFill>
                  </a:tcPr>
                </a:tc>
              </a:tr>
              <a:tr h="284173">
                <a:tc>
                  <a:txBody>
                    <a:bodyPr/>
                    <a:lstStyle/>
                    <a:p>
                      <a:pPr marL="0" marR="0">
                        <a:lnSpc>
                          <a:spcPts val="1700"/>
                        </a:lnSpc>
                        <a:spcBef>
                          <a:spcPts val="0"/>
                        </a:spcBef>
                        <a:spcAft>
                          <a:spcPts val="0"/>
                        </a:spcAft>
                      </a:pPr>
                      <a:r>
                        <a:rPr lang="en-US" sz="1750" b="0" dirty="0" smtClean="0">
                          <a:effectLst/>
                          <a:latin typeface="+mj-lt"/>
                        </a:rPr>
                        <a:t>Male, n</a:t>
                      </a:r>
                      <a:r>
                        <a:rPr lang="en-US" sz="1750" b="0" baseline="0" dirty="0" smtClean="0">
                          <a:effectLst/>
                          <a:latin typeface="+mj-lt"/>
                        </a:rPr>
                        <a:t> (%)</a:t>
                      </a:r>
                      <a:endParaRPr lang="en-US" sz="175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18 (46)</a:t>
                      </a:r>
                    </a:p>
                  </a:txBody>
                  <a:tcPr marL="68580" marR="68580" marT="0" marB="0" anchor="ctr">
                    <a:lnT w="19050" cap="flat" cmpd="sng" algn="ctr">
                      <a:solidFill>
                        <a:schemeClr val="bg1">
                          <a:lumMod val="50000"/>
                        </a:schemeClr>
                      </a:solidFill>
                      <a:prstDash val="solid"/>
                      <a:round/>
                      <a:headEnd type="none" w="med" len="med"/>
                      <a:tailEnd type="none" w="med" len="med"/>
                    </a:lnT>
                  </a:tcP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23 (58)</a:t>
                      </a:r>
                    </a:p>
                  </a:txBody>
                  <a:tcPr marL="68580" marR="68580" marT="0" marB="0" anchor="ctr">
                    <a:lnT w="19050" cap="flat" cmpd="sng" algn="ctr">
                      <a:solidFill>
                        <a:schemeClr val="bg1">
                          <a:lumMod val="50000"/>
                        </a:schemeClr>
                      </a:solidFill>
                      <a:prstDash val="solid"/>
                      <a:round/>
                      <a:headEnd type="none" w="med" len="med"/>
                      <a:tailEnd type="none" w="med" len="med"/>
                    </a:lnT>
                  </a:tcPr>
                </a:tc>
              </a:tr>
              <a:tr h="284173">
                <a:tc>
                  <a:txBody>
                    <a:bodyPr/>
                    <a:lstStyle/>
                    <a:p>
                      <a:pPr marL="0" marR="0">
                        <a:lnSpc>
                          <a:spcPts val="1700"/>
                        </a:lnSpc>
                        <a:spcBef>
                          <a:spcPts val="0"/>
                        </a:spcBef>
                        <a:spcAft>
                          <a:spcPts val="0"/>
                        </a:spcAft>
                      </a:pPr>
                      <a:r>
                        <a:rPr lang="en-US" sz="1750" b="0" dirty="0" smtClean="0">
                          <a:effectLst/>
                          <a:latin typeface="+mj-lt"/>
                        </a:rPr>
                        <a:t>White race, n (%)</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35 (90)</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34 (85)</a:t>
                      </a:r>
                    </a:p>
                  </a:txBody>
                  <a:tcPr marL="68580" marR="68580" marT="0" marB="0" anchor="ctr"/>
                </a:tc>
              </a:tr>
              <a:tr h="284173">
                <a:tc>
                  <a:txBody>
                    <a:bodyPr/>
                    <a:lstStyle/>
                    <a:p>
                      <a:pPr marL="0" marR="0" indent="0">
                        <a:lnSpc>
                          <a:spcPts val="1700"/>
                        </a:lnSpc>
                        <a:spcBef>
                          <a:spcPts val="0"/>
                        </a:spcBef>
                        <a:spcAft>
                          <a:spcPts val="0"/>
                        </a:spcAft>
                      </a:pPr>
                      <a:r>
                        <a:rPr lang="en-US" sz="1750" b="0" dirty="0" smtClean="0">
                          <a:solidFill>
                            <a:schemeClr val="tx1"/>
                          </a:solidFill>
                          <a:effectLst/>
                          <a:latin typeface="+mj-lt"/>
                          <a:ea typeface="Calibri"/>
                          <a:cs typeface="Times New Roman"/>
                        </a:rPr>
                        <a:t>Hispanic</a:t>
                      </a:r>
                      <a:r>
                        <a:rPr lang="en-US" sz="1750" b="0" baseline="0" dirty="0" smtClean="0">
                          <a:solidFill>
                            <a:schemeClr val="tx1"/>
                          </a:solidFill>
                          <a:effectLst/>
                          <a:latin typeface="+mj-lt"/>
                          <a:ea typeface="Calibri"/>
                          <a:cs typeface="Times New Roman"/>
                        </a:rPr>
                        <a:t> or Latino ethnicity, n (%)</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9 (23)</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7 (18)</a:t>
                      </a:r>
                    </a:p>
                  </a:txBody>
                  <a:tcPr marL="68580" marR="68580" marT="0" marB="0" anchor="ctr"/>
                </a:tc>
              </a:tr>
              <a:tr h="284173">
                <a:tc>
                  <a:txBody>
                    <a:bodyPr/>
                    <a:lstStyle/>
                    <a:p>
                      <a:pPr marL="0" marR="0" indent="0">
                        <a:lnSpc>
                          <a:spcPts val="1700"/>
                        </a:lnSpc>
                        <a:spcBef>
                          <a:spcPts val="0"/>
                        </a:spcBef>
                        <a:spcAft>
                          <a:spcPts val="0"/>
                        </a:spcAft>
                      </a:pPr>
                      <a:r>
                        <a:rPr lang="en-US" sz="1750" b="0" dirty="0" smtClean="0">
                          <a:effectLst/>
                          <a:latin typeface="+mj-lt"/>
                        </a:rPr>
                        <a:t>Age, mean (range), years</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53 </a:t>
                      </a:r>
                      <a:r>
                        <a:rPr lang="en-US" sz="1750" dirty="0" smtClean="0">
                          <a:effectLst/>
                          <a:latin typeface="+mj-lt"/>
                          <a:ea typeface="Calibri"/>
                          <a:cs typeface="Times New Roman"/>
                        </a:rPr>
                        <a:t>(30</a:t>
                      </a:r>
                      <a:r>
                        <a:rPr lang="en-US" sz="1750" kern="1200" baseline="0" dirty="0" smtClean="0">
                          <a:solidFill>
                            <a:schemeClr val="tx1"/>
                          </a:solidFill>
                          <a:effectLst/>
                          <a:latin typeface="+mn-lt"/>
                          <a:ea typeface="Calibri"/>
                          <a:cs typeface="Times New Roman"/>
                        </a:rPr>
                        <a:t> </a:t>
                      </a:r>
                      <a:r>
                        <a:rPr lang="en-US" sz="1750" kern="1200" dirty="0" smtClean="0">
                          <a:solidFill>
                            <a:schemeClr val="tx1"/>
                          </a:solidFill>
                          <a:effectLst/>
                          <a:latin typeface="+mn-lt"/>
                          <a:ea typeface="Calibri"/>
                          <a:cs typeface="Times New Roman"/>
                        </a:rPr>
                        <a:t>– </a:t>
                      </a:r>
                      <a:r>
                        <a:rPr lang="en-US" sz="1750" dirty="0" smtClean="0">
                          <a:effectLst/>
                          <a:latin typeface="+mj-lt"/>
                          <a:ea typeface="Calibri"/>
                          <a:cs typeface="Times New Roman"/>
                        </a:rPr>
                        <a:t>70</a:t>
                      </a:r>
                      <a:r>
                        <a:rPr lang="en-US" sz="1750" dirty="0">
                          <a:effectLst/>
                          <a:latin typeface="+mj-lt"/>
                          <a:ea typeface="Calibri"/>
                          <a:cs typeface="Times New Roman"/>
                        </a:rPr>
                        <a:t>)</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52 </a:t>
                      </a:r>
                      <a:r>
                        <a:rPr lang="en-US" sz="1750" dirty="0" smtClean="0">
                          <a:effectLst/>
                          <a:latin typeface="+mj-lt"/>
                          <a:ea typeface="Calibri"/>
                          <a:cs typeface="Times New Roman"/>
                        </a:rPr>
                        <a:t>(26</a:t>
                      </a:r>
                      <a:r>
                        <a:rPr lang="en-US" sz="1750" baseline="0" dirty="0" smtClean="0">
                          <a:effectLst/>
                          <a:latin typeface="+mj-lt"/>
                          <a:ea typeface="Calibri"/>
                          <a:cs typeface="Times New Roman"/>
                        </a:rPr>
                        <a:t> </a:t>
                      </a:r>
                      <a:r>
                        <a:rPr lang="en-US" sz="1750" dirty="0" smtClean="0">
                          <a:effectLst/>
                          <a:latin typeface="+mj-lt"/>
                          <a:ea typeface="Calibri"/>
                          <a:cs typeface="Times New Roman"/>
                        </a:rPr>
                        <a:t>– 68</a:t>
                      </a:r>
                      <a:r>
                        <a:rPr lang="en-US" sz="1750" dirty="0">
                          <a:effectLst/>
                          <a:latin typeface="+mj-lt"/>
                          <a:ea typeface="Calibri"/>
                          <a:cs typeface="Times New Roman"/>
                        </a:rPr>
                        <a:t>)</a:t>
                      </a:r>
                    </a:p>
                  </a:txBody>
                  <a:tcPr marL="68580" marR="68580" marT="0" marB="0" anchor="ctr"/>
                </a:tc>
              </a:tr>
              <a:tr h="284173">
                <a:tc>
                  <a:txBody>
                    <a:bodyPr/>
                    <a:lstStyle/>
                    <a:p>
                      <a:pPr marL="0" marR="0">
                        <a:lnSpc>
                          <a:spcPts val="1700"/>
                        </a:lnSpc>
                        <a:spcBef>
                          <a:spcPts val="0"/>
                        </a:spcBef>
                        <a:spcAft>
                          <a:spcPts val="0"/>
                        </a:spcAft>
                      </a:pPr>
                      <a:r>
                        <a:rPr lang="en-US" sz="1750" b="0" dirty="0" smtClean="0">
                          <a:effectLst/>
                          <a:latin typeface="+mj-lt"/>
                        </a:rPr>
                        <a:t>BMI, mean ± SD, kg/m</a:t>
                      </a:r>
                      <a:r>
                        <a:rPr lang="en-US" sz="1750" b="0" baseline="30000" dirty="0" smtClean="0">
                          <a:effectLst/>
                          <a:latin typeface="+mj-lt"/>
                        </a:rPr>
                        <a:t>2</a:t>
                      </a:r>
                      <a:endParaRPr lang="en-US" sz="1750" b="0" baseline="30000" dirty="0">
                        <a:effectLst/>
                        <a:latin typeface="+mj-lt"/>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28 </a:t>
                      </a:r>
                      <a:r>
                        <a:rPr lang="en-US" sz="1750" b="0" kern="1200" dirty="0" smtClean="0">
                          <a:solidFill>
                            <a:schemeClr val="tx1"/>
                          </a:solidFill>
                          <a:effectLst/>
                          <a:latin typeface="+mn-lt"/>
                          <a:ea typeface="+mn-ea"/>
                          <a:cs typeface="+mn-cs"/>
                        </a:rPr>
                        <a:t>± </a:t>
                      </a:r>
                      <a:r>
                        <a:rPr lang="en-US" sz="1750" dirty="0" smtClean="0">
                          <a:effectLst/>
                          <a:latin typeface="+mj-lt"/>
                          <a:ea typeface="Calibri"/>
                          <a:cs typeface="Times New Roman"/>
                        </a:rPr>
                        <a:t>4.3</a:t>
                      </a:r>
                      <a:endParaRPr lang="en-US" sz="1750" dirty="0">
                        <a:effectLst/>
                        <a:latin typeface="+mj-lt"/>
                        <a:ea typeface="Calibri"/>
                        <a:cs typeface="Times New Roman"/>
                      </a:endParaRP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28 </a:t>
                      </a:r>
                      <a:r>
                        <a:rPr lang="en-US" sz="1750" b="0" kern="1200" dirty="0" smtClean="0">
                          <a:solidFill>
                            <a:schemeClr val="tx1"/>
                          </a:solidFill>
                          <a:effectLst/>
                          <a:latin typeface="+mn-lt"/>
                          <a:ea typeface="+mn-ea"/>
                          <a:cs typeface="+mn-cs"/>
                        </a:rPr>
                        <a:t>± </a:t>
                      </a:r>
                      <a:r>
                        <a:rPr lang="en-US" sz="1750" dirty="0" smtClean="0">
                          <a:effectLst/>
                          <a:latin typeface="+mj-lt"/>
                          <a:ea typeface="Calibri"/>
                          <a:cs typeface="Times New Roman"/>
                        </a:rPr>
                        <a:t>5</a:t>
                      </a:r>
                      <a:endParaRPr lang="en-US" sz="1750" dirty="0">
                        <a:effectLst/>
                        <a:latin typeface="+mj-lt"/>
                        <a:ea typeface="Calibri"/>
                        <a:cs typeface="Times New Roman"/>
                      </a:endParaRPr>
                    </a:p>
                  </a:txBody>
                  <a:tcPr marL="68580" marR="68580" marT="0" marB="0" anchor="ctr"/>
                </a:tc>
              </a:tr>
              <a:tr h="284173">
                <a:tc>
                  <a:txBody>
                    <a:bodyPr/>
                    <a:lstStyle/>
                    <a:p>
                      <a:pPr marL="0" marR="0">
                        <a:lnSpc>
                          <a:spcPts val="1700"/>
                        </a:lnSpc>
                        <a:spcBef>
                          <a:spcPts val="0"/>
                        </a:spcBef>
                        <a:spcAft>
                          <a:spcPts val="0"/>
                        </a:spcAft>
                      </a:pPr>
                      <a:r>
                        <a:rPr lang="en-US" sz="1750" b="0" dirty="0" smtClean="0">
                          <a:solidFill>
                            <a:schemeClr val="tx1"/>
                          </a:solidFill>
                          <a:effectLst/>
                          <a:latin typeface="+mj-lt"/>
                          <a:ea typeface="Calibri"/>
                          <a:cs typeface="Times New Roman"/>
                        </a:rPr>
                        <a:t>IL28B</a:t>
                      </a:r>
                      <a:r>
                        <a:rPr lang="en-US" sz="1750" b="0" baseline="0" dirty="0" smtClean="0">
                          <a:solidFill>
                            <a:schemeClr val="tx1"/>
                          </a:solidFill>
                          <a:effectLst/>
                          <a:latin typeface="+mj-lt"/>
                          <a:ea typeface="Calibri"/>
                          <a:cs typeface="Times New Roman"/>
                        </a:rPr>
                        <a:t> non-CC genotype, n (%)</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smtClean="0">
                          <a:effectLst/>
                          <a:latin typeface="+mj-lt"/>
                          <a:ea typeface="Calibri"/>
                          <a:cs typeface="Times New Roman"/>
                        </a:rPr>
                        <a:t>32 (82)</a:t>
                      </a:r>
                      <a:endParaRPr lang="en-US" sz="1750" baseline="30000" dirty="0">
                        <a:effectLst/>
                        <a:latin typeface="+mj-lt"/>
                        <a:ea typeface="Calibri"/>
                        <a:cs typeface="Times New Roman"/>
                      </a:endParaRP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31 (78)</a:t>
                      </a:r>
                    </a:p>
                  </a:txBody>
                  <a:tcPr marL="68580" marR="68580" marT="0" marB="0" anchor="ctr"/>
                </a:tc>
              </a:tr>
              <a:tr h="284173">
                <a:tc>
                  <a:txBody>
                    <a:bodyPr/>
                    <a:lstStyle/>
                    <a:p>
                      <a:pPr marL="0" marR="0">
                        <a:lnSpc>
                          <a:spcPts val="1700"/>
                        </a:lnSpc>
                        <a:spcBef>
                          <a:spcPts val="0"/>
                        </a:spcBef>
                        <a:spcAft>
                          <a:spcPts val="0"/>
                        </a:spcAft>
                      </a:pPr>
                      <a:r>
                        <a:rPr lang="en-US" sz="1750" b="0" dirty="0" smtClean="0">
                          <a:solidFill>
                            <a:schemeClr val="tx1"/>
                          </a:solidFill>
                          <a:effectLst/>
                          <a:latin typeface="+mj-lt"/>
                          <a:ea typeface="Calibri"/>
                          <a:cs typeface="Times New Roman"/>
                        </a:rPr>
                        <a:t>HCV RNA, mean </a:t>
                      </a:r>
                      <a:r>
                        <a:rPr lang="en-US" sz="1750" b="0" kern="1200" dirty="0" smtClean="0">
                          <a:solidFill>
                            <a:schemeClr val="tx1"/>
                          </a:solidFill>
                          <a:effectLst/>
                          <a:latin typeface="+mn-lt"/>
                          <a:ea typeface="+mn-ea"/>
                          <a:cs typeface="+mn-cs"/>
                        </a:rPr>
                        <a:t>± </a:t>
                      </a:r>
                      <a:r>
                        <a:rPr lang="en-US" sz="1750" b="0" dirty="0" smtClean="0">
                          <a:solidFill>
                            <a:schemeClr val="tx1"/>
                          </a:solidFill>
                          <a:effectLst/>
                          <a:latin typeface="+mj-lt"/>
                          <a:ea typeface="Calibri"/>
                          <a:cs typeface="Times New Roman"/>
                        </a:rPr>
                        <a:t>SD, log</a:t>
                      </a:r>
                      <a:r>
                        <a:rPr lang="en-US" sz="1750" b="0" baseline="-25000" dirty="0" smtClean="0">
                          <a:solidFill>
                            <a:schemeClr val="tx1"/>
                          </a:solidFill>
                          <a:effectLst/>
                          <a:latin typeface="+mj-lt"/>
                          <a:ea typeface="Calibri"/>
                          <a:cs typeface="Times New Roman"/>
                        </a:rPr>
                        <a:t>10</a:t>
                      </a:r>
                      <a:r>
                        <a:rPr lang="en-US" sz="1750" b="0" dirty="0" smtClean="0">
                          <a:solidFill>
                            <a:schemeClr val="tx1"/>
                          </a:solidFill>
                          <a:effectLst/>
                          <a:latin typeface="+mj-lt"/>
                          <a:ea typeface="Calibri"/>
                          <a:cs typeface="Times New Roman"/>
                        </a:rPr>
                        <a:t> IU/mL</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6.6 </a:t>
                      </a:r>
                      <a:r>
                        <a:rPr lang="en-US" sz="1750" b="0" kern="1200" dirty="0" smtClean="0">
                          <a:solidFill>
                            <a:schemeClr val="tx1"/>
                          </a:solidFill>
                          <a:effectLst/>
                          <a:latin typeface="+mn-lt"/>
                          <a:ea typeface="+mn-ea"/>
                          <a:cs typeface="+mn-cs"/>
                        </a:rPr>
                        <a:t>± </a:t>
                      </a:r>
                      <a:r>
                        <a:rPr lang="en-US" sz="1750" dirty="0" smtClean="0">
                          <a:effectLst/>
                          <a:latin typeface="+mj-lt"/>
                          <a:ea typeface="Calibri"/>
                          <a:cs typeface="Times New Roman"/>
                        </a:rPr>
                        <a:t>0.6</a:t>
                      </a:r>
                      <a:endParaRPr lang="en-US" sz="1750" dirty="0">
                        <a:effectLst/>
                        <a:latin typeface="+mj-lt"/>
                        <a:ea typeface="Calibri"/>
                        <a:cs typeface="Times New Roman"/>
                      </a:endParaRP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6.7 </a:t>
                      </a:r>
                      <a:r>
                        <a:rPr lang="en-US" sz="1750" b="0" kern="1200" dirty="0" smtClean="0">
                          <a:solidFill>
                            <a:schemeClr val="tx1"/>
                          </a:solidFill>
                          <a:effectLst/>
                          <a:latin typeface="+mn-lt"/>
                          <a:ea typeface="+mn-ea"/>
                          <a:cs typeface="+mn-cs"/>
                        </a:rPr>
                        <a:t>± </a:t>
                      </a:r>
                      <a:r>
                        <a:rPr lang="en-US" sz="1750" dirty="0" smtClean="0">
                          <a:effectLst/>
                          <a:latin typeface="+mj-lt"/>
                          <a:ea typeface="Calibri"/>
                          <a:cs typeface="Times New Roman"/>
                        </a:rPr>
                        <a:t>0.6</a:t>
                      </a:r>
                      <a:endParaRPr lang="en-US" sz="1750" dirty="0">
                        <a:effectLst/>
                        <a:latin typeface="+mj-lt"/>
                        <a:ea typeface="Calibri"/>
                        <a:cs typeface="Times New Roman"/>
                      </a:endParaRPr>
                    </a:p>
                  </a:txBody>
                  <a:tcPr marL="68580" marR="68580" marT="0" marB="0" anchor="ctr"/>
                </a:tc>
              </a:tr>
              <a:tr h="284173">
                <a:tc>
                  <a:txBody>
                    <a:bodyPr/>
                    <a:lstStyle/>
                    <a:p>
                      <a:pPr marL="0" marR="0">
                        <a:lnSpc>
                          <a:spcPts val="1700"/>
                        </a:lnSpc>
                        <a:spcBef>
                          <a:spcPts val="0"/>
                        </a:spcBef>
                        <a:spcAft>
                          <a:spcPts val="0"/>
                        </a:spcAft>
                      </a:pPr>
                      <a:r>
                        <a:rPr lang="en-US" sz="1750" b="0" dirty="0" smtClean="0">
                          <a:solidFill>
                            <a:schemeClr val="tx1"/>
                          </a:solidFill>
                          <a:effectLst/>
                          <a:latin typeface="+mj-lt"/>
                          <a:ea typeface="Calibri"/>
                          <a:cs typeface="Times New Roman"/>
                        </a:rPr>
                        <a:t>HCV GT</a:t>
                      </a:r>
                      <a:r>
                        <a:rPr lang="en-US" sz="1750" b="0" baseline="0" dirty="0" smtClean="0">
                          <a:solidFill>
                            <a:schemeClr val="tx1"/>
                          </a:solidFill>
                          <a:effectLst/>
                          <a:latin typeface="+mj-lt"/>
                          <a:ea typeface="Calibri"/>
                          <a:cs typeface="Times New Roman"/>
                        </a:rPr>
                        <a:t>1a, n (%)</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30 (77)</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34 (85)</a:t>
                      </a:r>
                    </a:p>
                  </a:txBody>
                  <a:tcPr marL="68580" marR="68580" marT="0" marB="0" anchor="ctr"/>
                </a:tc>
              </a:tr>
              <a:tr h="284173">
                <a:tc gridSpan="3">
                  <a:txBody>
                    <a:bodyPr/>
                    <a:lstStyle/>
                    <a:p>
                      <a:pPr marL="0" marR="0">
                        <a:lnSpc>
                          <a:spcPts val="1700"/>
                        </a:lnSpc>
                        <a:spcBef>
                          <a:spcPts val="0"/>
                        </a:spcBef>
                        <a:spcAft>
                          <a:spcPts val="0"/>
                        </a:spcAft>
                      </a:pPr>
                      <a:r>
                        <a:rPr lang="en-US" sz="1750" b="0" dirty="0" smtClean="0">
                          <a:solidFill>
                            <a:schemeClr val="tx1"/>
                          </a:solidFill>
                          <a:effectLst/>
                          <a:latin typeface="+mj-lt"/>
                          <a:ea typeface="Calibri"/>
                          <a:cs typeface="Times New Roman"/>
                        </a:rPr>
                        <a:t>Prior</a:t>
                      </a:r>
                      <a:r>
                        <a:rPr lang="en-US" sz="1750" b="0" baseline="0" dirty="0" smtClean="0">
                          <a:solidFill>
                            <a:schemeClr val="tx1"/>
                          </a:solidFill>
                          <a:effectLst/>
                          <a:latin typeface="+mj-lt"/>
                          <a:ea typeface="Calibri"/>
                          <a:cs typeface="Times New Roman"/>
                        </a:rPr>
                        <a:t> PegIFN/RBV experience, n</a:t>
                      </a:r>
                      <a:r>
                        <a:rPr lang="en-US" sz="1750" b="0" dirty="0" smtClean="0">
                          <a:solidFill>
                            <a:schemeClr val="tx1"/>
                          </a:solidFill>
                          <a:effectLst/>
                          <a:latin typeface="+mj-lt"/>
                          <a:ea typeface="Calibri"/>
                          <a:cs typeface="Times New Roman"/>
                        </a:rPr>
                        <a:t> (%)</a:t>
                      </a:r>
                      <a:endParaRPr lang="en-US" sz="1750" b="0" dirty="0">
                        <a:solidFill>
                          <a:schemeClr val="tx1"/>
                        </a:solidFill>
                        <a:effectLst/>
                        <a:latin typeface="+mj-lt"/>
                        <a:ea typeface="Calibri"/>
                        <a:cs typeface="Times New Roman"/>
                      </a:endParaRPr>
                    </a:p>
                  </a:txBody>
                  <a:tcPr marT="0" marB="0" anchor="ctr"/>
                </a:tc>
                <a:tc hMerge="1">
                  <a:txBody>
                    <a:bodyPr/>
                    <a:lstStyle/>
                    <a:p>
                      <a:endParaRPr lang="en-US"/>
                    </a:p>
                  </a:txBody>
                  <a:tcPr/>
                </a:tc>
                <a:tc hMerge="1">
                  <a:txBody>
                    <a:bodyPr/>
                    <a:lstStyle/>
                    <a:p>
                      <a:pPr algn="ctr" rtl="0" fontAlgn="ctr"/>
                      <a:endParaRPr lang="en-US" sz="1800" b="0" i="0" u="none" strike="noStrike" dirty="0">
                        <a:solidFill>
                          <a:srgbClr val="000000"/>
                        </a:solidFill>
                        <a:effectLst/>
                        <a:latin typeface="+mj-lt"/>
                      </a:endParaRPr>
                    </a:p>
                  </a:txBody>
                  <a:tcPr marT="0" marB="0"/>
                </a:tc>
              </a:tr>
              <a:tr h="284173">
                <a:tc>
                  <a:txBody>
                    <a:bodyPr/>
                    <a:lstStyle/>
                    <a:p>
                      <a:pPr marL="344488" marR="0" indent="0">
                        <a:lnSpc>
                          <a:spcPts val="1700"/>
                        </a:lnSpc>
                        <a:spcBef>
                          <a:spcPts val="0"/>
                        </a:spcBef>
                        <a:spcAft>
                          <a:spcPts val="0"/>
                        </a:spcAft>
                      </a:pPr>
                      <a:r>
                        <a:rPr lang="en-US" sz="1750" b="0" dirty="0" smtClean="0">
                          <a:solidFill>
                            <a:schemeClr val="tx1"/>
                          </a:solidFill>
                          <a:effectLst/>
                          <a:latin typeface="+mj-lt"/>
                          <a:ea typeface="Calibri"/>
                          <a:cs typeface="Times New Roman"/>
                        </a:rPr>
                        <a:t>Naïve</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25 (64)</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25 (63)</a:t>
                      </a:r>
                    </a:p>
                  </a:txBody>
                  <a:tcPr marL="68580" marR="68580" marT="0" marB="0" anchor="ctr"/>
                </a:tc>
              </a:tr>
              <a:tr h="284173">
                <a:tc>
                  <a:txBody>
                    <a:bodyPr/>
                    <a:lstStyle/>
                    <a:p>
                      <a:pPr marL="179388" marR="0" indent="0">
                        <a:lnSpc>
                          <a:spcPts val="1700"/>
                        </a:lnSpc>
                        <a:spcBef>
                          <a:spcPts val="0"/>
                        </a:spcBef>
                        <a:spcAft>
                          <a:spcPts val="0"/>
                        </a:spcAft>
                      </a:pPr>
                      <a:r>
                        <a:rPr lang="en-US" sz="1750" b="0" dirty="0" smtClean="0">
                          <a:effectLst/>
                          <a:latin typeface="+mj-lt"/>
                        </a:rPr>
                        <a:t>   Null</a:t>
                      </a:r>
                      <a:r>
                        <a:rPr lang="en-US" sz="1750" b="0" baseline="0" dirty="0" smtClean="0">
                          <a:effectLst/>
                          <a:latin typeface="+mj-lt"/>
                        </a:rPr>
                        <a:t>-responder</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14 (36)</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15 (37)</a:t>
                      </a:r>
                    </a:p>
                  </a:txBody>
                  <a:tcPr marL="68580" marR="68580" marT="0" marB="0" anchor="ctr"/>
                </a:tc>
              </a:tr>
              <a:tr h="284173">
                <a:tc>
                  <a:txBody>
                    <a:bodyPr/>
                    <a:lstStyle/>
                    <a:p>
                      <a:pPr marL="0" marR="0">
                        <a:lnSpc>
                          <a:spcPts val="1700"/>
                        </a:lnSpc>
                        <a:spcBef>
                          <a:spcPts val="0"/>
                        </a:spcBef>
                        <a:spcAft>
                          <a:spcPts val="0"/>
                        </a:spcAft>
                      </a:pPr>
                      <a:r>
                        <a:rPr lang="it-IT" sz="1750" b="0" dirty="0" smtClean="0">
                          <a:solidFill>
                            <a:schemeClr val="tx1"/>
                          </a:solidFill>
                          <a:effectLst/>
                          <a:latin typeface="+mj-lt"/>
                          <a:ea typeface="Calibri"/>
                          <a:cs typeface="Times New Roman"/>
                        </a:rPr>
                        <a:t>Baseline fibrosis stage,</a:t>
                      </a:r>
                      <a:r>
                        <a:rPr lang="it-IT" sz="1750" b="0" baseline="0" dirty="0" smtClean="0">
                          <a:solidFill>
                            <a:schemeClr val="tx1"/>
                          </a:solidFill>
                          <a:effectLst/>
                          <a:latin typeface="+mj-lt"/>
                          <a:ea typeface="Calibri"/>
                          <a:cs typeface="Times New Roman"/>
                        </a:rPr>
                        <a:t> n (%)</a:t>
                      </a:r>
                      <a:endParaRPr lang="en-US" sz="1750" b="0" dirty="0">
                        <a:solidFill>
                          <a:schemeClr val="tx1"/>
                        </a:solidFill>
                        <a:effectLst/>
                        <a:latin typeface="+mj-lt"/>
                        <a:ea typeface="Calibri"/>
                        <a:cs typeface="Times New Roman"/>
                      </a:endParaRPr>
                    </a:p>
                  </a:txBody>
                  <a:tcPr marT="0" marB="0" anchor="ctr"/>
                </a:tc>
                <a:tc>
                  <a:txBody>
                    <a:bodyPr/>
                    <a:lstStyle/>
                    <a:p>
                      <a:pPr algn="ctr" rtl="0" fontAlgn="ctr">
                        <a:lnSpc>
                          <a:spcPts val="1700"/>
                        </a:lnSpc>
                      </a:pPr>
                      <a:endParaRPr lang="en-US" sz="1750" b="0" i="0" u="none" strike="noStrike" dirty="0">
                        <a:solidFill>
                          <a:srgbClr val="000000"/>
                        </a:solidFill>
                        <a:effectLst/>
                        <a:latin typeface="+mj-lt"/>
                      </a:endParaRPr>
                    </a:p>
                  </a:txBody>
                  <a:tcPr marT="0" marB="0" anchor="ctr"/>
                </a:tc>
                <a:tc>
                  <a:txBody>
                    <a:bodyPr/>
                    <a:lstStyle/>
                    <a:p>
                      <a:pPr algn="ctr" rtl="0" fontAlgn="ctr">
                        <a:lnSpc>
                          <a:spcPts val="1700"/>
                        </a:lnSpc>
                      </a:pPr>
                      <a:endParaRPr lang="en-US" sz="1750" b="0" i="0" u="none" strike="noStrike" dirty="0">
                        <a:solidFill>
                          <a:srgbClr val="000000"/>
                        </a:solidFill>
                        <a:effectLst/>
                        <a:latin typeface="+mj-lt"/>
                      </a:endParaRPr>
                    </a:p>
                  </a:txBody>
                  <a:tcPr marT="0" marB="0" anchor="ctr"/>
                </a:tc>
              </a:tr>
              <a:tr h="284173">
                <a:tc>
                  <a:txBody>
                    <a:bodyPr/>
                    <a:lstStyle/>
                    <a:p>
                      <a:pPr marL="344488" marR="0" indent="0">
                        <a:lnSpc>
                          <a:spcPts val="1700"/>
                        </a:lnSpc>
                        <a:spcBef>
                          <a:spcPts val="0"/>
                        </a:spcBef>
                        <a:spcAft>
                          <a:spcPts val="0"/>
                        </a:spcAft>
                      </a:pPr>
                      <a:r>
                        <a:rPr lang="en-US" sz="1750" b="0" dirty="0" smtClean="0">
                          <a:solidFill>
                            <a:schemeClr val="tx1"/>
                          </a:solidFill>
                          <a:effectLst/>
                          <a:latin typeface="+mj-lt"/>
                          <a:ea typeface="Calibri"/>
                          <a:cs typeface="Times New Roman"/>
                        </a:rPr>
                        <a:t>F0 – F1</a:t>
                      </a: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27 (69)</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22 (55)</a:t>
                      </a:r>
                    </a:p>
                  </a:txBody>
                  <a:tcPr marL="68580" marR="68580" marT="0" marB="0" anchor="ctr"/>
                </a:tc>
              </a:tr>
              <a:tr h="284173">
                <a:tc>
                  <a:txBody>
                    <a:bodyPr/>
                    <a:lstStyle/>
                    <a:p>
                      <a:pPr marL="344488" marR="0" indent="0">
                        <a:lnSpc>
                          <a:spcPts val="1700"/>
                        </a:lnSpc>
                        <a:spcBef>
                          <a:spcPts val="0"/>
                        </a:spcBef>
                        <a:spcAft>
                          <a:spcPts val="0"/>
                        </a:spcAft>
                      </a:pPr>
                      <a:r>
                        <a:rPr lang="en-US" sz="1750" b="0" dirty="0" smtClean="0">
                          <a:solidFill>
                            <a:schemeClr val="tx1"/>
                          </a:solidFill>
                          <a:effectLst/>
                          <a:latin typeface="+mj-lt"/>
                          <a:ea typeface="Calibri"/>
                          <a:cs typeface="Times New Roman"/>
                        </a:rPr>
                        <a:t>F2</a:t>
                      </a:r>
                      <a:endParaRPr lang="en-US" sz="1750" b="0" dirty="0">
                        <a:solidFill>
                          <a:schemeClr val="tx1"/>
                        </a:solidFill>
                        <a:effectLst/>
                        <a:latin typeface="+mj-lt"/>
                        <a:ea typeface="Calibri"/>
                        <a:cs typeface="Times New Roman"/>
                      </a:endParaRPr>
                    </a:p>
                  </a:txBody>
                  <a:tcPr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5 (13)</a:t>
                      </a:r>
                    </a:p>
                  </a:txBody>
                  <a:tcPr marL="68580" marR="68580" marT="0" marB="0" anchor="ct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5 (13)</a:t>
                      </a:r>
                    </a:p>
                  </a:txBody>
                  <a:tcPr marL="68580" marR="68580" marT="0" marB="0" anchor="ctr"/>
                </a:tc>
              </a:tr>
              <a:tr h="284173">
                <a:tc>
                  <a:txBody>
                    <a:bodyPr/>
                    <a:lstStyle/>
                    <a:p>
                      <a:pPr marL="344488" marR="0" indent="0">
                        <a:lnSpc>
                          <a:spcPts val="1700"/>
                        </a:lnSpc>
                        <a:spcBef>
                          <a:spcPts val="0"/>
                        </a:spcBef>
                        <a:spcAft>
                          <a:spcPts val="0"/>
                        </a:spcAft>
                      </a:pPr>
                      <a:r>
                        <a:rPr lang="en-US" sz="1750" b="0" dirty="0" smtClean="0">
                          <a:solidFill>
                            <a:schemeClr val="tx1"/>
                          </a:solidFill>
                          <a:effectLst/>
                          <a:latin typeface="+mj-lt"/>
                          <a:ea typeface="Calibri"/>
                          <a:cs typeface="Times New Roman"/>
                        </a:rPr>
                        <a:t>F3</a:t>
                      </a:r>
                      <a:endParaRPr lang="en-US" sz="1750" b="0" dirty="0">
                        <a:solidFill>
                          <a:schemeClr val="tx1"/>
                        </a:solidFill>
                        <a:effectLst/>
                        <a:latin typeface="+mj-lt"/>
                        <a:ea typeface="Calibri"/>
                        <a:cs typeface="Times New Roman"/>
                      </a:endParaRPr>
                    </a:p>
                  </a:txBody>
                  <a:tcPr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7 (</a:t>
                      </a:r>
                      <a:r>
                        <a:rPr lang="en-US" sz="1750" dirty="0" smtClean="0">
                          <a:effectLst/>
                          <a:latin typeface="+mj-lt"/>
                          <a:ea typeface="Calibri"/>
                          <a:cs typeface="Times New Roman"/>
                        </a:rPr>
                        <a:t>18)</a:t>
                      </a:r>
                      <a:r>
                        <a:rPr lang="en-US" sz="1750" baseline="30000" dirty="0" smtClean="0">
                          <a:effectLst/>
                          <a:latin typeface="+mj-lt"/>
                          <a:ea typeface="Calibri"/>
                          <a:cs typeface="Times New Roman"/>
                        </a:rPr>
                        <a:t>a</a:t>
                      </a:r>
                      <a:endParaRPr lang="en-US" sz="1750" baseline="300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a:txBody>
                    <a:bodyPr/>
                    <a:lstStyle/>
                    <a:p>
                      <a:pPr marL="0" marR="0" algn="ctr">
                        <a:lnSpc>
                          <a:spcPts val="1700"/>
                        </a:lnSpc>
                        <a:spcBef>
                          <a:spcPts val="0"/>
                        </a:spcBef>
                        <a:spcAft>
                          <a:spcPts val="0"/>
                        </a:spcAft>
                        <a:tabLst>
                          <a:tab pos="1428750" algn="l"/>
                        </a:tabLst>
                      </a:pPr>
                      <a:r>
                        <a:rPr lang="en-US" sz="1750" dirty="0">
                          <a:effectLst/>
                          <a:latin typeface="+mj-lt"/>
                          <a:ea typeface="Calibri"/>
                          <a:cs typeface="Times New Roman"/>
                        </a:rPr>
                        <a:t>13 (32)</a:t>
                      </a:r>
                    </a:p>
                  </a:txBody>
                  <a:tcPr marL="68580" marR="68580" marT="0" marB="0" anchor="ctr">
                    <a:lnB w="19050" cap="flat" cmpd="sng" algn="ctr">
                      <a:solidFill>
                        <a:schemeClr val="bg1">
                          <a:lumMod val="50000"/>
                        </a:schemeClr>
                      </a:solidFill>
                      <a:prstDash val="solid"/>
                      <a:round/>
                      <a:headEnd type="none" w="med" len="med"/>
                      <a:tailEnd type="none" w="med" len="med"/>
                    </a:lnB>
                  </a:tcPr>
                </a:tc>
              </a:tr>
              <a:tr h="284173">
                <a:tc gridSpan="3">
                  <a:txBody>
                    <a:bodyPr/>
                    <a:lstStyle/>
                    <a:p>
                      <a:pPr marL="1588" marR="0" indent="0">
                        <a:lnSpc>
                          <a:spcPts val="1700"/>
                        </a:lnSpc>
                        <a:spcBef>
                          <a:spcPts val="0"/>
                        </a:spcBef>
                        <a:spcAft>
                          <a:spcPts val="0"/>
                        </a:spcAft>
                      </a:pPr>
                      <a:r>
                        <a:rPr lang="en-US" sz="1400" b="0" baseline="30000" dirty="0" smtClean="0">
                          <a:solidFill>
                            <a:schemeClr val="tx1"/>
                          </a:solidFill>
                          <a:effectLst/>
                          <a:latin typeface="+mj-lt"/>
                          <a:ea typeface="Calibri"/>
                          <a:cs typeface="Times New Roman"/>
                        </a:rPr>
                        <a:t>a</a:t>
                      </a:r>
                      <a:r>
                        <a:rPr lang="en-US" sz="1400" b="0" dirty="0" smtClean="0">
                          <a:solidFill>
                            <a:schemeClr val="tx1"/>
                          </a:solidFill>
                          <a:effectLst/>
                          <a:latin typeface="+mj-lt"/>
                          <a:ea typeface="Calibri"/>
                          <a:cs typeface="Times New Roman"/>
                        </a:rPr>
                        <a:t>Includes one</a:t>
                      </a:r>
                      <a:r>
                        <a:rPr lang="en-US" sz="1400" b="0" baseline="0" dirty="0" smtClean="0">
                          <a:solidFill>
                            <a:schemeClr val="tx1"/>
                          </a:solidFill>
                          <a:effectLst/>
                          <a:latin typeface="+mj-lt"/>
                          <a:ea typeface="Calibri"/>
                          <a:cs typeface="Times New Roman"/>
                        </a:rPr>
                        <a:t> patient with baseline F4 fibrosis stage.</a:t>
                      </a:r>
                      <a:endParaRPr lang="en-US" sz="1400" b="0" dirty="0">
                        <a:solidFill>
                          <a:schemeClr val="tx1"/>
                        </a:solidFill>
                        <a:effectLst/>
                        <a:latin typeface="+mj-lt"/>
                        <a:ea typeface="Calibri"/>
                        <a:cs typeface="Times New Roman"/>
                      </a:endParaRPr>
                    </a:p>
                  </a:txBody>
                  <a:tcPr marT="0" marB="0" anchor="ctr">
                    <a:lnT w="19050" cap="flat" cmpd="sng" algn="ctr">
                      <a:solidFill>
                        <a:schemeClr val="bg1">
                          <a:lumMod val="50000"/>
                        </a:schemeClr>
                      </a:solidFill>
                      <a:prstDash val="solid"/>
                      <a:round/>
                      <a:headEnd type="none" w="med" len="med"/>
                      <a:tailEnd type="none" w="med" len="med"/>
                    </a:lnT>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ts val="1700"/>
                        </a:lnSpc>
                        <a:spcBef>
                          <a:spcPts val="0"/>
                        </a:spcBef>
                        <a:spcAft>
                          <a:spcPts val="0"/>
                        </a:spcAft>
                        <a:tabLst>
                          <a:tab pos="1428750" algn="l"/>
                        </a:tabLst>
                      </a:pPr>
                      <a:endParaRPr lang="en-US" sz="1750" baseline="3000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c hMerge="1">
                  <a:txBody>
                    <a:bodyPr/>
                    <a:lstStyle/>
                    <a:p>
                      <a:pPr marL="0" marR="0" algn="ctr">
                        <a:lnSpc>
                          <a:spcPts val="1700"/>
                        </a:lnSpc>
                        <a:spcBef>
                          <a:spcPts val="0"/>
                        </a:spcBef>
                        <a:spcAft>
                          <a:spcPts val="0"/>
                        </a:spcAft>
                        <a:tabLst>
                          <a:tab pos="1428750" algn="l"/>
                        </a:tabLst>
                      </a:pPr>
                      <a:endParaRPr lang="en-US" sz="1750" dirty="0">
                        <a:effectLst/>
                        <a:latin typeface="+mj-lt"/>
                        <a:ea typeface="Calibri"/>
                        <a:cs typeface="Times New Roman"/>
                      </a:endParaRPr>
                    </a:p>
                  </a:txBody>
                  <a:tcPr marL="68580" marR="68580" marT="0" marB="0" anchor="ctr">
                    <a:lnB w="19050" cap="flat" cmpd="sng" algn="ctr">
                      <a:solidFill>
                        <a:schemeClr val="bg1">
                          <a:lumMod val="50000"/>
                        </a:schemeClr>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7532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bwMode="gray">
          <a:xfrm>
            <a:off x="411163" y="475398"/>
            <a:ext cx="8321675"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marL="0" marR="0" lvl="0" indent="0" algn="l" defTabSz="457200" rtl="0" eaLnBrk="1" fontAlgn="base" latinLnBrk="0" hangingPunct="1">
              <a:lnSpc>
                <a:spcPct val="90000"/>
              </a:lnSpc>
              <a:spcBef>
                <a:spcPct val="0"/>
              </a:spcBef>
              <a:spcAft>
                <a:spcPct val="0"/>
              </a:spcAft>
              <a:buClrTx/>
              <a:buSzTx/>
              <a:buFontTx/>
              <a:buNone/>
              <a:tabLst/>
              <a:defRPr/>
            </a:pPr>
            <a:r>
              <a:rPr kumimoji="0" lang="en-US" sz="2800" b="1" i="0" u="none" strike="noStrike" kern="0" cap="none" spc="0" normalizeH="0" baseline="0" noProof="0" dirty="0" smtClean="0">
                <a:ln>
                  <a:noFill/>
                </a:ln>
                <a:solidFill>
                  <a:srgbClr val="071D49"/>
                </a:solidFill>
                <a:effectLst/>
                <a:uLnTx/>
                <a:uFillTx/>
                <a:latin typeface="+mj-lt"/>
                <a:ea typeface="+mj-ea"/>
                <a:cs typeface="+mj-cs"/>
              </a:rPr>
              <a:t>SURVEYOR-I</a:t>
            </a:r>
            <a:r>
              <a:rPr kumimoji="0" lang="en-US" sz="2800" b="1" i="0" u="none" strike="noStrike" kern="0" cap="none" spc="0" normalizeH="0" noProof="0" dirty="0" smtClean="0">
                <a:ln>
                  <a:noFill/>
                </a:ln>
                <a:solidFill>
                  <a:srgbClr val="071D49"/>
                </a:solidFill>
                <a:effectLst/>
                <a:uLnTx/>
                <a:uFillTx/>
                <a:latin typeface="+mj-lt"/>
                <a:ea typeface="+mj-ea"/>
                <a:cs typeface="+mj-cs"/>
              </a:rPr>
              <a:t> Part 1</a:t>
            </a:r>
            <a:r>
              <a:rPr kumimoji="0" lang="en-US" sz="2800" b="1" i="0" u="none" strike="noStrike" kern="0" cap="none" spc="0" normalizeH="0" baseline="0" noProof="0" dirty="0" smtClean="0">
                <a:ln>
                  <a:noFill/>
                </a:ln>
                <a:solidFill>
                  <a:srgbClr val="071D49"/>
                </a:solidFill>
                <a:effectLst/>
                <a:uLnTx/>
                <a:uFillTx/>
                <a:latin typeface="+mj-lt"/>
                <a:ea typeface="+mj-ea"/>
                <a:cs typeface="+mj-cs"/>
              </a:rPr>
              <a:t>: ITT SVR12 Rates</a:t>
            </a:r>
          </a:p>
        </p:txBody>
      </p:sp>
      <p:graphicFrame>
        <p:nvGraphicFramePr>
          <p:cNvPr id="5" name="Object 4"/>
          <p:cNvGraphicFramePr>
            <a:graphicFrameLocks noChangeAspect="1"/>
          </p:cNvGraphicFramePr>
          <p:nvPr>
            <p:extLst>
              <p:ext uri="{D42A27DB-BD31-4B8C-83A1-F6EECF244321}">
                <p14:modId xmlns:p14="http://schemas.microsoft.com/office/powerpoint/2010/main" val="4070576202"/>
              </p:ext>
            </p:extLst>
          </p:nvPr>
        </p:nvGraphicFramePr>
        <p:xfrm>
          <a:off x="217488" y="920750"/>
          <a:ext cx="4346575" cy="4503738"/>
        </p:xfrm>
        <a:graphic>
          <a:graphicData uri="http://schemas.openxmlformats.org/presentationml/2006/ole">
            <mc:AlternateContent xmlns:mc="http://schemas.openxmlformats.org/markup-compatibility/2006">
              <mc:Choice xmlns:v="urn:schemas-microsoft-com:vml" Requires="v">
                <p:oleObj spid="_x0000_s39073" name="Prism 6" r:id="rId4" imgW="2844712" imgH="3204651" progId="Prism6.Document">
                  <p:embed/>
                </p:oleObj>
              </mc:Choice>
              <mc:Fallback>
                <p:oleObj name="Prism 6" r:id="rId4" imgW="2844712" imgH="3204651" progId="Prism6.Document">
                  <p:embed/>
                  <p:pic>
                    <p:nvPicPr>
                      <p:cNvPr id="0" name=""/>
                      <p:cNvPicPr>
                        <a:picLocks noChangeAspect="1" noChangeArrowheads="1"/>
                      </p:cNvPicPr>
                      <p:nvPr/>
                    </p:nvPicPr>
                    <p:blipFill>
                      <a:blip r:embed="rId5"/>
                      <a:srcRect/>
                      <a:stretch>
                        <a:fillRect/>
                      </a:stretch>
                    </p:blipFill>
                    <p:spPr bwMode="auto">
                      <a:xfrm>
                        <a:off x="217488" y="920750"/>
                        <a:ext cx="4346575" cy="4503738"/>
                      </a:xfrm>
                      <a:prstGeom prst="rect">
                        <a:avLst/>
                      </a:prstGeom>
                      <a:noFill/>
                      <a:ln>
                        <a:noFill/>
                      </a:ln>
                    </p:spPr>
                  </p:pic>
                </p:oleObj>
              </mc:Fallback>
            </mc:AlternateContent>
          </a:graphicData>
        </a:graphic>
      </p:graphicFrame>
      <p:sp>
        <p:nvSpPr>
          <p:cNvPr id="10" name="TextBox 9"/>
          <p:cNvSpPr txBox="1"/>
          <p:nvPr/>
        </p:nvSpPr>
        <p:spPr>
          <a:xfrm flipH="1">
            <a:off x="2694685" y="5266854"/>
            <a:ext cx="1871571" cy="923330"/>
          </a:xfrm>
          <a:prstGeom prst="rect">
            <a:avLst/>
          </a:prstGeom>
          <a:noFill/>
        </p:spPr>
        <p:txBody>
          <a:bodyPr wrap="square" rtlCol="0">
            <a:spAutoFit/>
          </a:bodyPr>
          <a:lstStyle/>
          <a:p>
            <a:pPr algn="ctr"/>
            <a:r>
              <a:rPr lang="en-US" b="1" dirty="0" smtClean="0"/>
              <a:t>ABT-493 200 mg</a:t>
            </a:r>
          </a:p>
          <a:p>
            <a:pPr algn="ctr"/>
            <a:r>
              <a:rPr lang="en-US" b="1" dirty="0" smtClean="0"/>
              <a:t>+</a:t>
            </a:r>
          </a:p>
          <a:p>
            <a:pPr algn="ctr"/>
            <a:r>
              <a:rPr lang="en-US" b="1" dirty="0" smtClean="0"/>
              <a:t>ABT-530 120 mg </a:t>
            </a:r>
            <a:endParaRPr lang="en-US" b="1" dirty="0"/>
          </a:p>
        </p:txBody>
      </p:sp>
      <p:sp>
        <p:nvSpPr>
          <p:cNvPr id="8" name="TextBox 7"/>
          <p:cNvSpPr txBox="1"/>
          <p:nvPr/>
        </p:nvSpPr>
        <p:spPr>
          <a:xfrm>
            <a:off x="411163" y="6203318"/>
            <a:ext cx="6351034" cy="323165"/>
          </a:xfrm>
          <a:prstGeom prst="rect">
            <a:avLst/>
          </a:prstGeom>
          <a:noFill/>
        </p:spPr>
        <p:txBody>
          <a:bodyPr wrap="none" rtlCol="0">
            <a:spAutoFit/>
          </a:bodyPr>
          <a:lstStyle/>
          <a:p>
            <a:r>
              <a:rPr lang="en-US" sz="1500" baseline="30000" dirty="0" smtClean="0"/>
              <a:t>a</a:t>
            </a:r>
            <a:r>
              <a:rPr lang="en-US" sz="1500" dirty="0" smtClean="0"/>
              <a:t>One</a:t>
            </a:r>
            <a:r>
              <a:rPr lang="en-US" sz="1500" dirty="0"/>
              <a:t> </a:t>
            </a:r>
            <a:r>
              <a:rPr lang="en-US" sz="1500" dirty="0" smtClean="0"/>
              <a:t>treatment-naïve patient with GT1a infection experienced virologic failure.</a:t>
            </a:r>
            <a:endParaRPr lang="en-US" sz="1500" dirty="0"/>
          </a:p>
        </p:txBody>
      </p:sp>
      <p:grpSp>
        <p:nvGrpSpPr>
          <p:cNvPr id="11" name="Group 10"/>
          <p:cNvGrpSpPr/>
          <p:nvPr/>
        </p:nvGrpSpPr>
        <p:grpSpPr>
          <a:xfrm>
            <a:off x="-8786" y="5338947"/>
            <a:ext cx="4516064" cy="877163"/>
            <a:chOff x="283788" y="5462402"/>
            <a:chExt cx="4516064" cy="877163"/>
          </a:xfrm>
        </p:grpSpPr>
        <p:grpSp>
          <p:nvGrpSpPr>
            <p:cNvPr id="12" name="Group 11"/>
            <p:cNvGrpSpPr/>
            <p:nvPr/>
          </p:nvGrpSpPr>
          <p:grpSpPr>
            <a:xfrm>
              <a:off x="1292767" y="5462402"/>
              <a:ext cx="3507085" cy="877163"/>
              <a:chOff x="583071" y="5367806"/>
              <a:chExt cx="3507085" cy="877163"/>
            </a:xfrm>
          </p:grpSpPr>
          <p:sp>
            <p:nvSpPr>
              <p:cNvPr id="14" name="TextBox 13"/>
              <p:cNvSpPr txBox="1"/>
              <p:nvPr/>
            </p:nvSpPr>
            <p:spPr>
              <a:xfrm flipH="1">
                <a:off x="2218585" y="5367806"/>
                <a:ext cx="1871571" cy="877163"/>
              </a:xfrm>
              <a:prstGeom prst="rect">
                <a:avLst/>
              </a:prstGeom>
              <a:noFill/>
            </p:spPr>
            <p:txBody>
              <a:bodyPr wrap="square" rtlCol="0">
                <a:spAutoFit/>
              </a:bodyPr>
              <a:lstStyle/>
              <a:p>
                <a:pPr algn="ctr"/>
                <a:r>
                  <a:rPr lang="en-US" sz="1700" b="1" dirty="0" smtClean="0"/>
                  <a:t>200 mg</a:t>
                </a:r>
              </a:p>
              <a:p>
                <a:pPr algn="ctr"/>
                <a:r>
                  <a:rPr lang="en-US" sz="1700" b="1" dirty="0" smtClean="0"/>
                  <a:t>+ </a:t>
                </a:r>
              </a:p>
              <a:p>
                <a:pPr algn="ctr"/>
                <a:r>
                  <a:rPr lang="en-US" sz="1700" b="1" dirty="0" smtClean="0"/>
                  <a:t>120 mg </a:t>
                </a:r>
                <a:endParaRPr lang="en-US" sz="1700" b="1" dirty="0"/>
              </a:p>
            </p:txBody>
          </p:sp>
          <p:sp>
            <p:nvSpPr>
              <p:cNvPr id="15" name="TextBox 14"/>
              <p:cNvSpPr txBox="1"/>
              <p:nvPr/>
            </p:nvSpPr>
            <p:spPr>
              <a:xfrm flipH="1">
                <a:off x="583071" y="5367806"/>
                <a:ext cx="1871571" cy="877163"/>
              </a:xfrm>
              <a:prstGeom prst="rect">
                <a:avLst/>
              </a:prstGeom>
              <a:noFill/>
            </p:spPr>
            <p:txBody>
              <a:bodyPr wrap="square" rtlCol="0">
                <a:spAutoFit/>
              </a:bodyPr>
              <a:lstStyle/>
              <a:p>
                <a:pPr algn="ctr"/>
                <a:r>
                  <a:rPr lang="en-US" sz="1700" b="1" dirty="0"/>
                  <a:t>2</a:t>
                </a:r>
                <a:r>
                  <a:rPr lang="en-US" sz="1700" b="1" dirty="0" smtClean="0"/>
                  <a:t>00 mg</a:t>
                </a:r>
              </a:p>
              <a:p>
                <a:pPr algn="ctr"/>
                <a:r>
                  <a:rPr lang="en-US" sz="1700" b="1" dirty="0" smtClean="0"/>
                  <a:t>+ </a:t>
                </a:r>
              </a:p>
              <a:p>
                <a:pPr algn="ctr"/>
                <a:r>
                  <a:rPr lang="en-US" sz="1700" b="1" dirty="0" smtClean="0"/>
                  <a:t>40 mg </a:t>
                </a:r>
                <a:endParaRPr lang="en-US" sz="1700" b="1" dirty="0"/>
              </a:p>
            </p:txBody>
          </p:sp>
        </p:grpSp>
        <p:sp>
          <p:nvSpPr>
            <p:cNvPr id="13" name="TextBox 12"/>
            <p:cNvSpPr txBox="1"/>
            <p:nvPr/>
          </p:nvSpPr>
          <p:spPr>
            <a:xfrm flipH="1">
              <a:off x="283788" y="5462402"/>
              <a:ext cx="1871571" cy="877163"/>
            </a:xfrm>
            <a:prstGeom prst="rect">
              <a:avLst/>
            </a:prstGeom>
            <a:noFill/>
          </p:spPr>
          <p:txBody>
            <a:bodyPr wrap="square" rtlCol="0">
              <a:spAutoFit/>
            </a:bodyPr>
            <a:lstStyle/>
            <a:p>
              <a:pPr algn="ctr"/>
              <a:r>
                <a:rPr lang="en-US" sz="1700" b="1" dirty="0" smtClean="0"/>
                <a:t>ABT-493</a:t>
              </a:r>
            </a:p>
            <a:p>
              <a:pPr algn="ctr"/>
              <a:r>
                <a:rPr lang="en-US" sz="1700" b="1" dirty="0" smtClean="0"/>
                <a:t>+ </a:t>
              </a:r>
            </a:p>
            <a:p>
              <a:pPr algn="ctr"/>
              <a:r>
                <a:rPr lang="en-US" sz="1700" b="1" dirty="0" smtClean="0"/>
                <a:t>ABT-530</a:t>
              </a:r>
              <a:endParaRPr lang="en-US" sz="1700" b="1" dirty="0"/>
            </a:p>
          </p:txBody>
        </p:sp>
      </p:grpSp>
      <p:sp>
        <p:nvSpPr>
          <p:cNvPr id="9" name="Rectangle 8"/>
          <p:cNvSpPr/>
          <p:nvPr/>
        </p:nvSpPr>
        <p:spPr>
          <a:xfrm>
            <a:off x="2729295" y="1042059"/>
            <a:ext cx="1982708" cy="516125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69159168"/>
      </p:ext>
    </p:extLst>
  </p:cSld>
  <p:clrMapOvr>
    <a:masterClrMapping/>
  </p:clrMapOvr>
  <p:timing>
    <p:tnLst>
      <p:par>
        <p:cTn id="1" dur="indefinite" restart="never" nodeType="tmRoot"/>
      </p:par>
    </p:tnLst>
  </p:timing>
</p:sld>
</file>

<file path=ppt/theme/theme1.xml><?xml version="1.0" encoding="utf-8"?>
<a:theme xmlns:a="http://schemas.openxmlformats.org/drawingml/2006/main" name="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AbbVie Design 2">
  <a:themeElements>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fontScheme name="AbbVie Design 2">
      <a:majorFont>
        <a:latin typeface="Calibri"/>
        <a:ea typeface=""/>
        <a:cs typeface="Arial"/>
      </a:majorFont>
      <a:minorFont>
        <a:latin typeface="Calibri"/>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AbbVie Design 2 1">
        <a:dk1>
          <a:srgbClr val="070605"/>
        </a:dk1>
        <a:lt1>
          <a:srgbClr val="FFFFFF"/>
        </a:lt1>
        <a:dk2>
          <a:srgbClr val="DC8633"/>
        </a:dk2>
        <a:lt2>
          <a:srgbClr val="702082"/>
        </a:lt2>
        <a:accent1>
          <a:srgbClr val="7DA1C4"/>
        </a:accent1>
        <a:accent2>
          <a:srgbClr val="6BBBAE"/>
        </a:accent2>
        <a:accent3>
          <a:srgbClr val="FFFFFF"/>
        </a:accent3>
        <a:accent4>
          <a:srgbClr val="050403"/>
        </a:accent4>
        <a:accent5>
          <a:srgbClr val="BFCDDE"/>
        </a:accent5>
        <a:accent6>
          <a:srgbClr val="60A99D"/>
        </a:accent6>
        <a:hlink>
          <a:srgbClr val="84BD00"/>
        </a:hlink>
        <a:folHlink>
          <a:srgbClr val="0082BA"/>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15B07D5E059447AF2966C8CDE00B2B" ma:contentTypeVersion="0" ma:contentTypeDescription="Create a new document." ma:contentTypeScope="" ma:versionID="886765e9423bc53a18bab50cddb9fd40">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8B03E3D-5001-474B-880A-9CF5C88FA7EF}">
  <ds:schemaRefs>
    <ds:schemaRef ds:uri="http://purl.org/dc/terms/"/>
    <ds:schemaRef ds:uri="http://purl.org/dc/dcmitype/"/>
    <ds:schemaRef ds:uri="http://www.w3.org/XML/1998/namespace"/>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C1CBB4B8-A047-4EB2-9199-FD064D2263CA}">
  <ds:schemaRefs>
    <ds:schemaRef ds:uri="http://schemas.microsoft.com/sharepoint/v3/contenttype/forms"/>
  </ds:schemaRefs>
</ds:datastoreItem>
</file>

<file path=customXml/itemProps3.xml><?xml version="1.0" encoding="utf-8"?>
<ds:datastoreItem xmlns:ds="http://schemas.openxmlformats.org/officeDocument/2006/customXml" ds:itemID="{C7B84349-33F8-41C9-80F2-FED59F197DE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0</TotalTime>
  <Words>2182</Words>
  <Application>Microsoft Office PowerPoint</Application>
  <PresentationFormat>Bildschirmpräsentation (4:3)</PresentationFormat>
  <Paragraphs>508</Paragraphs>
  <Slides>20</Slides>
  <Notes>19</Notes>
  <HiddenSlides>0</HiddenSlides>
  <MMClips>0</MMClips>
  <ScaleCrop>false</ScaleCrop>
  <HeadingPairs>
    <vt:vector size="6" baseType="variant">
      <vt:variant>
        <vt:lpstr>Design</vt:lpstr>
      </vt:variant>
      <vt:variant>
        <vt:i4>4</vt:i4>
      </vt:variant>
      <vt:variant>
        <vt:lpstr>Eingebettete OLE-Server</vt:lpstr>
      </vt:variant>
      <vt:variant>
        <vt:i4>2</vt:i4>
      </vt:variant>
      <vt:variant>
        <vt:lpstr>Folientitel</vt:lpstr>
      </vt:variant>
      <vt:variant>
        <vt:i4>20</vt:i4>
      </vt:variant>
    </vt:vector>
  </HeadingPairs>
  <TitlesOfParts>
    <vt:vector size="26" baseType="lpstr">
      <vt:lpstr>AbbVie Design 2</vt:lpstr>
      <vt:lpstr>1_AbbVie Design 2</vt:lpstr>
      <vt:lpstr>2_AbbVie Design 2</vt:lpstr>
      <vt:lpstr>3_AbbVie Design 2</vt:lpstr>
      <vt:lpstr>Prism 6</vt:lpstr>
      <vt:lpstr>Document</vt:lpstr>
      <vt:lpstr>SURVEYOR-I: 98% – 100% SVR4 in HCV Genotype 1 Non-Cirrhotic Treatment-Naïve or Pegylated Interferon/Ribavirin Null-Responders with the Combination of the Next Generation NS3/4A Protease Inhibitor ABT-493 and NS5A Inhibitor ABT-530  </vt:lpstr>
      <vt:lpstr>Disclosures</vt:lpstr>
      <vt:lpstr>Next Generation Direct-Acting Antivirals</vt:lpstr>
      <vt:lpstr>PowerPoint-Präsentation</vt:lpstr>
      <vt:lpstr>PowerPoint-Präsentation</vt:lpstr>
      <vt:lpstr>PowerPoint-Präsentation</vt:lpstr>
      <vt:lpstr>SURVEYOR-I Part 1:  Key Eligibility Criteria and Endpoints</vt:lpstr>
      <vt:lpstr>SURVEYOR-I Part 1:  Demographics and Patient Characteristics</vt:lpstr>
      <vt:lpstr>PowerPoint-Präsentation</vt:lpstr>
      <vt:lpstr>PowerPoint-Präsentation</vt:lpstr>
      <vt:lpstr>PowerPoint-Präsentation</vt:lpstr>
      <vt:lpstr>PowerPoint-Präsentation</vt:lpstr>
      <vt:lpstr>PowerPoint-Präsentation</vt:lpstr>
      <vt:lpstr>PowerPoint-Präsentation</vt:lpstr>
      <vt:lpstr>SURVEYOR-I Part 1: Summary of Adverse Events</vt:lpstr>
      <vt:lpstr>SURVEYOR-I Part 1: Laboratory Abnormalities</vt:lpstr>
      <vt:lpstr>PowerPoint-Präsentation</vt:lpstr>
      <vt:lpstr>PowerPoint-Präsentation</vt:lpstr>
      <vt:lpstr>Acknowledgments</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Integrated Efficacy Analysis of Four Phase 3 Studies in HCV Genotype 1a-Infected Patients Treated with ABT-450/r/Ombitasvir and Dasabuvir With or Without Ribavirin</dc:title>
  <dc:creator>Ford, Sharanya</dc:creator>
  <cp:lastModifiedBy>Brehm, Nadine</cp:lastModifiedBy>
  <cp:revision>1470</cp:revision>
  <cp:lastPrinted>2015-11-10T15:35:16Z</cp:lastPrinted>
  <dcterms:created xsi:type="dcterms:W3CDTF">2012-10-24T17:17:20Z</dcterms:created>
  <dcterms:modified xsi:type="dcterms:W3CDTF">2015-11-20T14:42:01Z</dcterms:modified>
  <cp:contentStatus>Endgültig</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0x0101005B15B07D5E059447AF2966C8CDE00B2B</vt:lpwstr>
  </property>
  <property fmtid="{D5CDD505-2E9C-101B-9397-08002B2CF9AE}" pid="3" name="_MarkAsFinal">
    <vt:bool>true</vt:bool>
  </property>
</Properties>
</file>