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7"/>
  </p:notesMasterIdLst>
  <p:sldIdLst>
    <p:sldId id="294" r:id="rId3"/>
    <p:sldId id="290" r:id="rId4"/>
    <p:sldId id="319" r:id="rId5"/>
    <p:sldId id="320" r:id="rId6"/>
    <p:sldId id="279" r:id="rId7"/>
    <p:sldId id="321" r:id="rId8"/>
    <p:sldId id="307" r:id="rId9"/>
    <p:sldId id="308" r:id="rId10"/>
    <p:sldId id="318" r:id="rId11"/>
    <p:sldId id="304" r:id="rId12"/>
    <p:sldId id="324" r:id="rId13"/>
    <p:sldId id="287" r:id="rId14"/>
    <p:sldId id="272" r:id="rId15"/>
    <p:sldId id="322" r:id="rId1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8" userDrawn="1">
          <p15:clr>
            <a:srgbClr val="A4A3A4"/>
          </p15:clr>
        </p15:guide>
        <p15:guide id="4" orient="horz" pos="4080" userDrawn="1">
          <p15:clr>
            <a:srgbClr val="A4A3A4"/>
          </p15:clr>
        </p15:guide>
        <p15:guide id="5" pos="3000" userDrawn="1">
          <p15:clr>
            <a:srgbClr val="A4A3A4"/>
          </p15:clr>
        </p15:guide>
        <p15:guide id="6" orient="horz" pos="1368" userDrawn="1">
          <p15:clr>
            <a:srgbClr val="A4A3A4"/>
          </p15:clr>
        </p15:guide>
        <p15:guide id="7" orient="horz" pos="336" userDrawn="1">
          <p15:clr>
            <a:srgbClr val="A4A3A4"/>
          </p15:clr>
        </p15:guide>
        <p15:guide id="8" pos="2880">
          <p15:clr>
            <a:srgbClr val="A4A3A4"/>
          </p15:clr>
        </p15:guide>
        <p15:guide id="10" orient="horz" pos="864" userDrawn="1">
          <p15:clr>
            <a:srgbClr val="A4A3A4"/>
          </p15:clr>
        </p15:guide>
        <p15:guide id="11" orient="horz" pos="600" userDrawn="1">
          <p15:clr>
            <a:srgbClr val="A4A3A4"/>
          </p15:clr>
        </p15:guide>
        <p15:guide id="12" pos="3720" userDrawn="1">
          <p15:clr>
            <a:srgbClr val="A4A3A4"/>
          </p15:clr>
        </p15:guide>
        <p15:guide id="13" orient="horz" pos="5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 Bergen, PhD (AS)" initials="JBP(" lastIdx="30" clrIdx="0">
    <p:extLst/>
  </p:cmAuthor>
  <p:cmAuthor id="2" name="BMS" initials="MJ" lastIdx="13" clrIdx="1"/>
  <p:cmAuthor id="3" name="Jimenezexposito, Mariajesus" initials="JM" lastIdx="19" clrIdx="2">
    <p:extLst/>
  </p:cmAuthor>
  <p:cmAuthor id="4" name="Richard Boehme" initials="RB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76092"/>
    <a:srgbClr val="4F81BD"/>
    <a:srgbClr val="77933C"/>
    <a:srgbClr val="9BBB55"/>
    <a:srgbClr val="9BBB59"/>
    <a:srgbClr val="95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705" autoAdjust="0"/>
    <p:restoredTop sz="94434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716" y="66"/>
      </p:cViewPr>
      <p:guideLst>
        <p:guide orient="horz" pos="2088"/>
        <p:guide orient="horz" pos="4080"/>
        <p:guide pos="3000"/>
        <p:guide orient="horz" pos="1368"/>
        <p:guide orient="horz" pos="336"/>
        <p:guide pos="2880"/>
        <p:guide orient="horz" pos="864"/>
        <p:guide orient="horz" pos="600"/>
        <p:guide pos="3720"/>
        <p:guide orient="horz" pos="5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1962" y="-8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6412412946297"/>
          <c:y val="9.7058750009190023E-2"/>
          <c:w val="0.82295038250149177"/>
          <c:h val="0.861904908945205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-5.5201629208113695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</c:f>
                <c:numCache>
                  <c:formatCode>General</c:formatCode>
                  <c:ptCount val="1"/>
                  <c:pt idx="0">
                    <c:v>8.4</c:v>
                  </c:pt>
                </c:numCache>
              </c:numRef>
            </c:plus>
            <c:minus>
              <c:numRef>
                <c:f>Sheet1!$G$2</c:f>
                <c:numCache>
                  <c:formatCode>General</c:formatCode>
                  <c:ptCount val="1"/>
                  <c:pt idx="0">
                    <c:v>12.9</c:v>
                  </c:pt>
                </c:numCache>
              </c:numRef>
            </c:minus>
            <c:spPr>
              <a:ln w="15875"/>
            </c:spPr>
          </c:errBars>
          <c:cat>
            <c:strRef>
              <c:f>Sheet1!$A$2</c:f>
              <c:strCache>
                <c:ptCount val="1"/>
                <c:pt idx="0">
                  <c:v>Overall</c:v>
                </c:pt>
              </c:strCache>
            </c:strRef>
          </c:cat>
          <c:val>
            <c:numRef>
              <c:f>Sheet1!$B$2</c:f>
              <c:numCache>
                <c:formatCode>0.0</c:formatCode>
                <c:ptCount val="1"/>
                <c:pt idx="0">
                  <c:v>85.7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5.2287581699346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>
                    <a:solidFill>
                      <a:schemeClr val="tx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</c:f>
                <c:numCache>
                  <c:formatCode>General</c:formatCode>
                  <c:ptCount val="1"/>
                  <c:pt idx="0">
                    <c:v>8.4</c:v>
                  </c:pt>
                </c:numCache>
              </c:numRef>
            </c:plus>
            <c:minus>
              <c:numRef>
                <c:f>Sheet1!$G$2</c:f>
                <c:numCache>
                  <c:formatCode>General</c:formatCode>
                  <c:ptCount val="1"/>
                  <c:pt idx="0">
                    <c:v>12.9</c:v>
                  </c:pt>
                </c:numCache>
              </c:numRef>
            </c:minus>
            <c:spPr>
              <a:ln w="15875"/>
            </c:spPr>
          </c:errBars>
          <c:cat>
            <c:strRef>
              <c:f>Sheet1!$A$2</c:f>
              <c:strCache>
                <c:ptCount val="1"/>
                <c:pt idx="0">
                  <c:v>Overall</c:v>
                </c:pt>
              </c:strCache>
            </c:strRef>
          </c:cat>
          <c:val>
            <c:numRef>
              <c:f>Sheet1!$C$2</c:f>
              <c:numCache>
                <c:formatCode>0.0</c:formatCode>
                <c:ptCount val="1"/>
                <c:pt idx="0">
                  <c:v>87.9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0415741302938218E-3"/>
                  <c:y val="-3.7348272642390289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 algn="ctr">
                    <a:defRPr lang="en-US"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Sheet1!$L$2</c:f>
                <c:numCache>
                  <c:formatCode>General</c:formatCode>
                  <c:ptCount val="1"/>
                  <c:pt idx="0">
                    <c:v>6.5</c:v>
                  </c:pt>
                </c:numCache>
              </c:numRef>
            </c:plus>
            <c:minus>
              <c:numRef>
                <c:f>Sheet1!$M$2</c:f>
                <c:numCache>
                  <c:formatCode>General</c:formatCode>
                  <c:ptCount val="1"/>
                  <c:pt idx="0">
                    <c:v>9.3000000000000007</c:v>
                  </c:pt>
                </c:numCache>
              </c:numRef>
            </c:minus>
            <c:spPr>
              <a:ln w="15875"/>
            </c:spPr>
          </c:errBars>
          <c:cat>
            <c:strRef>
              <c:f>Sheet1!$A$2</c:f>
              <c:strCache>
                <c:ptCount val="1"/>
                <c:pt idx="0">
                  <c:v>Overall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29"/>
        <c:axId val="238929056"/>
        <c:axId val="238929448"/>
      </c:barChart>
      <c:catAx>
        <c:axId val="238929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38929448"/>
        <c:crosses val="autoZero"/>
        <c:auto val="1"/>
        <c:lblAlgn val="ctr"/>
        <c:lblOffset val="100"/>
        <c:noMultiLvlLbl val="0"/>
      </c:catAx>
      <c:valAx>
        <c:axId val="238929448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>
                <a:shade val="95000"/>
                <a:satMod val="10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3892905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3026264437131297E-2"/>
          <c:y val="0.10276871298082488"/>
          <c:w val="0.90938605524822913"/>
          <c:h val="0.74954046166880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Sheet1!$F$2:$F$8</c:f>
                <c:numCache>
                  <c:formatCode>General</c:formatCode>
                  <c:ptCount val="7"/>
                </c:numCache>
              </c:numRef>
            </c:plus>
            <c:minus>
              <c:numRef>
                <c:f>Sheet1!$G$2:$G$8</c:f>
                <c:numCache>
                  <c:formatCode>General</c:formatCode>
                  <c:ptCount val="7"/>
                </c:numCache>
              </c:numRef>
            </c:minus>
            <c:spPr>
              <a:ln w="15875"/>
            </c:spPr>
          </c:errBars>
          <c:cat>
            <c:strRef>
              <c:f>Sheet1!$A$2:$A$8</c:f>
              <c:strCache>
                <c:ptCount val="7"/>
                <c:pt idx="0">
                  <c:v>Cirrhosisᵃ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  <c:pt idx="4">
                  <c:v>&lt; 10</c:v>
                </c:pt>
                <c:pt idx="5">
                  <c:v>10 to 15</c:v>
                </c:pt>
                <c:pt idx="6">
                  <c:v>&gt; 15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88.1</c:v>
                </c:pt>
                <c:pt idx="1">
                  <c:v>100</c:v>
                </c:pt>
                <c:pt idx="2">
                  <c:v>80</c:v>
                </c:pt>
                <c:pt idx="3">
                  <c:v>75</c:v>
                </c:pt>
                <c:pt idx="4">
                  <c:v>100</c:v>
                </c:pt>
                <c:pt idx="5">
                  <c:v>80</c:v>
                </c:pt>
                <c:pt idx="6">
                  <c:v>80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Sheet1!$I$2:$I$2</c:f>
                <c:numCache>
                  <c:formatCode>General</c:formatCode>
                  <c:ptCount val="1"/>
                </c:numCache>
              </c:numRef>
            </c:plus>
            <c:minus>
              <c:numRef>
                <c:f>Sheet1!$J$2:$J$2</c:f>
                <c:numCache>
                  <c:formatCode>General</c:formatCode>
                  <c:ptCount val="1"/>
                </c:numCache>
              </c:numRef>
            </c:minus>
            <c:spPr>
              <a:ln w="15875"/>
            </c:spPr>
          </c:errBars>
          <c:cat>
            <c:strRef>
              <c:f>Sheet1!$A$2:$A$8</c:f>
              <c:strCache>
                <c:ptCount val="7"/>
                <c:pt idx="0">
                  <c:v>Cirrhosisᵃ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  <c:pt idx="4">
                  <c:v>&lt; 10</c:v>
                </c:pt>
                <c:pt idx="5">
                  <c:v>10 to 15</c:v>
                </c:pt>
                <c:pt idx="6">
                  <c:v>&gt; 15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86.2</c:v>
                </c:pt>
                <c:pt idx="1">
                  <c:v>84.6</c:v>
                </c:pt>
                <c:pt idx="2">
                  <c:v>85.7</c:v>
                </c:pt>
                <c:pt idx="3">
                  <c:v>100</c:v>
                </c:pt>
                <c:pt idx="4">
                  <c:v>88.9</c:v>
                </c:pt>
                <c:pt idx="5">
                  <c:v>88.2</c:v>
                </c:pt>
                <c:pt idx="6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38930232"/>
        <c:axId val="295854568"/>
      </c:barChart>
      <c:catAx>
        <c:axId val="238930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de-DE"/>
          </a:p>
        </c:txPr>
        <c:crossAx val="295854568"/>
        <c:crosses val="autoZero"/>
        <c:auto val="1"/>
        <c:lblAlgn val="ctr"/>
        <c:lblOffset val="100"/>
        <c:noMultiLvlLbl val="0"/>
      </c:catAx>
      <c:valAx>
        <c:axId val="295854568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238930232"/>
        <c:crosses val="autoZero"/>
        <c:crossBetween val="between"/>
        <c:majorUnit val="20"/>
        <c:minorUnit val="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3026264437131297E-2"/>
          <c:y val="0.10276871298082488"/>
          <c:w val="0.90938605524822913"/>
          <c:h val="0.74954046166880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Sheet1!$F$2:$F$5</c:f>
                <c:numCache>
                  <c:formatCode>General</c:formatCode>
                  <c:ptCount val="4"/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</c:numCache>
              </c:numRef>
            </c:minus>
            <c:spPr>
              <a:ln w="15875"/>
            </c:spPr>
          </c:errBars>
          <c:cat>
            <c:strRef>
              <c:f>Sheet1!$A$2:$A$9</c:f>
              <c:strCache>
                <c:ptCount val="8"/>
                <c:pt idx="0">
                  <c:v>&lt; 2 × 10⁶</c:v>
                </c:pt>
                <c:pt idx="1">
                  <c:v>≥ 2 × 10⁶</c:v>
                </c:pt>
                <c:pt idx="4">
                  <c:v>Naive</c:v>
                </c:pt>
                <c:pt idx="5">
                  <c:v>Exp'd</c:v>
                </c:pt>
                <c:pt idx="6">
                  <c:v>12 wks</c:v>
                </c:pt>
                <c:pt idx="7">
                  <c:v>24 wks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83.3</c:v>
                </c:pt>
                <c:pt idx="1">
                  <c:v>100</c:v>
                </c:pt>
                <c:pt idx="2">
                  <c:v>100</c:v>
                </c:pt>
                <c:pt idx="3">
                  <c:v>83.3</c:v>
                </c:pt>
                <c:pt idx="4">
                  <c:v>90.5</c:v>
                </c:pt>
                <c:pt idx="5">
                  <c:v>82.1</c:v>
                </c:pt>
                <c:pt idx="6">
                  <c:v>85.7</c:v>
                </c:pt>
                <c:pt idx="7">
                  <c:v>85.7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Sheet1!$I$2:$I$3</c:f>
                <c:numCache>
                  <c:formatCode>General</c:formatCode>
                  <c:ptCount val="2"/>
                </c:numCache>
              </c:numRef>
            </c:plus>
            <c:minus>
              <c:numRef>
                <c:f>Sheet1!$J$2:$J$3</c:f>
                <c:numCache>
                  <c:formatCode>General</c:formatCode>
                  <c:ptCount val="2"/>
                </c:numCache>
              </c:numRef>
            </c:minus>
            <c:spPr>
              <a:ln w="15875"/>
            </c:spPr>
          </c:errBars>
          <c:cat>
            <c:strRef>
              <c:f>Sheet1!$A$2:$A$9</c:f>
              <c:strCache>
                <c:ptCount val="8"/>
                <c:pt idx="0">
                  <c:v>&lt; 2 × 10⁶</c:v>
                </c:pt>
                <c:pt idx="1">
                  <c:v>≥ 2 × 10⁶</c:v>
                </c:pt>
                <c:pt idx="4">
                  <c:v>Naive</c:v>
                </c:pt>
                <c:pt idx="5">
                  <c:v>Exp'd</c:v>
                </c:pt>
                <c:pt idx="6">
                  <c:v>12 wks</c:v>
                </c:pt>
                <c:pt idx="7">
                  <c:v>24 wks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90</c:v>
                </c:pt>
                <c:pt idx="1">
                  <c:v>91.7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81</c:v>
                </c:pt>
                <c:pt idx="6">
                  <c:v>71.400000000000006</c:v>
                </c:pt>
                <c:pt idx="7">
                  <c:v>92.3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38930624"/>
        <c:axId val="295856136"/>
      </c:barChart>
      <c:catAx>
        <c:axId val="23893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295856136"/>
        <c:crosses val="autoZero"/>
        <c:auto val="1"/>
        <c:lblAlgn val="ctr"/>
        <c:lblOffset val="100"/>
        <c:noMultiLvlLbl val="0"/>
      </c:catAx>
      <c:valAx>
        <c:axId val="2958561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238930624"/>
        <c:crosses val="autoZero"/>
        <c:crossBetween val="between"/>
        <c:majorUnit val="20"/>
        <c:minorUnit val="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4DDA09FC-1534-4FD1-B9A6-D83C8F75697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4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E3CB1BD3-EC1E-4E4C-A0CB-B9CBB1A27C2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0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Author</a:t>
            </a:r>
            <a:r>
              <a:rPr lang="en-US" baseline="0" dirty="0" smtClean="0"/>
              <a:t> Information: AASLD EU 237 GT3 </a:t>
            </a:r>
            <a:r>
              <a:rPr lang="en-US" baseline="0" dirty="0" err="1" smtClean="0"/>
              <a:t>subanalysis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Datavision</a:t>
            </a:r>
            <a:r>
              <a:rPr lang="en-US" baseline="0" dirty="0" smtClean="0"/>
              <a:t> Resourcing Form-updated.docx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364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Presenter’s Note:  There were 2 deaths on</a:t>
            </a:r>
            <a:r>
              <a:rPr lang="en-US" baseline="0" dirty="0" smtClean="0"/>
              <a:t> treatment (on or before Day 175).  One other death occurred on study, outside of treatment (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liver-related, non-HCC)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rt-adae-aediscgeno3.rtf;</a:t>
            </a:r>
          </a:p>
          <a:p>
            <a:r>
              <a:rPr lang="en-US" dirty="0" smtClean="0"/>
              <a:t>rt-adae-aediscrelprogmedgeno3.rtf;</a:t>
            </a:r>
          </a:p>
          <a:p>
            <a:r>
              <a:rPr lang="en-US" dirty="0" smtClean="0"/>
              <a:t>rl-adae-ae.rtf;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Total AEs:</a:t>
            </a:r>
            <a:r>
              <a:rPr lang="en-US" baseline="0" dirty="0" smtClean="0"/>
              <a:t> 23.2.6 (rt-adae-aebyprogmedgeno3.rtf; 24 Sep)</a:t>
            </a:r>
            <a:endParaRPr lang="en-US" dirty="0" smtClean="0"/>
          </a:p>
          <a:p>
            <a:r>
              <a:rPr lang="en-US" dirty="0" smtClean="0"/>
              <a:t>SAE: Table 27.2.6 (rt-adae-saebyprogmedgeno3.rtf; 24 Sep)</a:t>
            </a:r>
          </a:p>
          <a:p>
            <a:r>
              <a:rPr lang="en-US" dirty="0" smtClean="0"/>
              <a:t>Treatment-related SAE: Table 26.2.6 (rt-adae-progrelsaebyprogmedgeno3.rtf; 24 Sep)</a:t>
            </a:r>
          </a:p>
          <a:p>
            <a:r>
              <a:rPr lang="en-US" dirty="0" smtClean="0"/>
              <a:t>AE d/c: Table 28.6 (rt-adae-aediscgeno3.rtf; 24 Sep)</a:t>
            </a:r>
          </a:p>
          <a:p>
            <a:r>
              <a:rPr lang="en-US" dirty="0" smtClean="0"/>
              <a:t>Treatment-related AE d/c: Table 29.6 (rt-adae-aediscrelprogmedgeno3.rtf; 24 Sep)</a:t>
            </a:r>
          </a:p>
          <a:p>
            <a:r>
              <a:rPr lang="en-US" dirty="0" smtClean="0"/>
              <a:t>Deaths:</a:t>
            </a:r>
            <a:r>
              <a:rPr lang="en-US" baseline="0" dirty="0" smtClean="0"/>
              <a:t> Listing 12 (</a:t>
            </a:r>
            <a:r>
              <a:rPr lang="en-US" baseline="0" dirty="0" err="1" smtClean="0"/>
              <a:t>rl</a:t>
            </a:r>
            <a:r>
              <a:rPr lang="en-US" baseline="0" dirty="0" smtClean="0"/>
              <a:t>-</a:t>
            </a:r>
            <a:r>
              <a:rPr lang="en-US" baseline="0" dirty="0" err="1" smtClean="0"/>
              <a:t>adae</a:t>
            </a:r>
            <a:r>
              <a:rPr lang="en-US" baseline="0" dirty="0" smtClean="0"/>
              <a:t>-death; 24 Sept) cross-check with Listing 3 (rl-adhcv-baseline.rtf; 22 Oct), PIDs: 0014-00098; 0020-00181; cross-check with Listing 11 (rl-adae-ae.rtf; 29 Sep) for relatedness</a:t>
            </a:r>
            <a:endParaRPr lang="en-US" dirty="0" smtClean="0"/>
          </a:p>
          <a:p>
            <a:r>
              <a:rPr lang="en-US" dirty="0" smtClean="0"/>
              <a:t>AE &gt;5%: Table 25.2.6 (rt-adae-aebyprogmed5pctgeno3.rtf; 25 Sep)</a:t>
            </a:r>
          </a:p>
          <a:p>
            <a:r>
              <a:rPr lang="en-US" dirty="0" smtClean="0"/>
              <a:t>Labs: Table 32.6 (rt-adlb-hemowtoxgrdgeno3.rtf; 15</a:t>
            </a:r>
            <a:r>
              <a:rPr lang="en-US" baseline="0" dirty="0" smtClean="0"/>
              <a:t> Oct)</a:t>
            </a:r>
            <a:r>
              <a:rPr lang="en-US" dirty="0" smtClean="0"/>
              <a:t> and Table 33.6 (rt-adlb-chemwtoxgrdgeno3.rtf; 15 Oct)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67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SVR12 vs GT3: Table 11.1A (rt-adeff-primbysubgrp-MITT2; Oct 13)</a:t>
            </a:r>
          </a:p>
          <a:p>
            <a:r>
              <a:rPr lang="en-US" baseline="0" dirty="0" smtClean="0"/>
              <a:t>SVR12 vs Cirrhosis, C-P Class, MELD Score: Table 11.6A  (rt-adeff-primbysubgrpgeno3-MITT2.rtf; Oct 13)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44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199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olidFill>
                  <a:schemeClr val="tx1"/>
                </a:solidFill>
              </a:rPr>
              <a:t>Presenter’s Note:  </a:t>
            </a:r>
            <a:r>
              <a:rPr lang="en-US" dirty="0" smtClean="0">
                <a:solidFill>
                  <a:schemeClr val="tx1"/>
                </a:solidFill>
              </a:rPr>
              <a:t>Addition of RBV and extending treatment to 16 weeks is being evaluated for patients with cirrhosis (ALLY-3+)</a:t>
            </a:r>
            <a:endParaRPr lang="en-US" baseline="300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53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578"/>
              </a:spcAft>
            </a:pPr>
            <a:endParaRPr lang="en-US" sz="11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UNITY-2, Muir, AASLD 2014, Oral LB-2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786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5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Presenter’s Note:  Deaths include all deaths on study.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651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025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6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UNITY-2, Muir, AASLD 2014, Oral LB-2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986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Presenter’s Note:  There were 2 deaths on</a:t>
            </a:r>
            <a:r>
              <a:rPr lang="en-US" baseline="0" dirty="0" smtClean="0"/>
              <a:t> treatment (on or before Day 175).  One other death occurred on study, outside of treatment (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liver-related, non-HCC)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9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8"/>
            <a:ext cx="7772400" cy="1470025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3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70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580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93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5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5"/>
            <a:ext cx="7772400" cy="1470025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18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8"/>
            <a:ext cx="7772400" cy="1470025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3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70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783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55804"/>
            <a:ext cx="7772400" cy="147637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9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0415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5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917576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72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6138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2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3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21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2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731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55804"/>
            <a:ext cx="7772400" cy="147637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9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115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3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6525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7894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0034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7516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591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3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5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sz="3200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2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47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2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3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sz="3200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75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2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841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3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348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269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902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5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sz="3200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3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5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80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656" y="287565"/>
            <a:ext cx="7772400" cy="228707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Safety and Efficacy of </a:t>
            </a:r>
            <a:r>
              <a:rPr lang="en-US" dirty="0" err="1" smtClean="0"/>
              <a:t>Daclatasvir</a:t>
            </a:r>
            <a:r>
              <a:rPr lang="en-US" dirty="0" smtClean="0"/>
              <a:t> </a:t>
            </a:r>
            <a:r>
              <a:rPr lang="en-US" dirty="0"/>
              <a:t>Plus </a:t>
            </a:r>
            <a:r>
              <a:rPr lang="en-US" dirty="0" err="1"/>
              <a:t>Sofosbuvir</a:t>
            </a:r>
            <a:r>
              <a:rPr lang="en-US" dirty="0"/>
              <a:t> With or Without Ribavirin </a:t>
            </a:r>
            <a:r>
              <a:rPr lang="en-US" dirty="0" smtClean="0"/>
              <a:t>for the Treatment of Chronic HCV </a:t>
            </a:r>
            <a:r>
              <a:rPr lang="en-US" dirty="0"/>
              <a:t>Genotype </a:t>
            </a:r>
            <a:r>
              <a:rPr lang="en-US" dirty="0" smtClean="0"/>
              <a:t>3 Infection: </a:t>
            </a:r>
            <a:r>
              <a:rPr lang="en-US" dirty="0"/>
              <a:t>Interim Results of a Multicenter </a:t>
            </a:r>
            <a:r>
              <a:rPr lang="en-US" dirty="0" smtClean="0"/>
              <a:t>European Compassionate </a:t>
            </a:r>
            <a:r>
              <a:rPr lang="en-US" dirty="0"/>
              <a:t>Use </a:t>
            </a:r>
            <a:r>
              <a:rPr lang="en-US" dirty="0" smtClean="0"/>
              <a:t>Program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71450" y="2952750"/>
            <a:ext cx="8786813" cy="3562350"/>
          </a:xfrm>
        </p:spPr>
        <p:txBody>
          <a:bodyPr>
            <a:noAutofit/>
          </a:bodyPr>
          <a:lstStyle/>
          <a:p>
            <a:r>
              <a:rPr lang="en-GB" sz="2000" dirty="0" err="1" smtClean="0"/>
              <a:t>Welzel</a:t>
            </a:r>
            <a:r>
              <a:rPr lang="en-GB" sz="2000" dirty="0" smtClean="0"/>
              <a:t> TM,</a:t>
            </a:r>
            <a:r>
              <a:rPr lang="en-GB" sz="2000" baseline="30000" dirty="0" smtClean="0"/>
              <a:t>1</a:t>
            </a:r>
            <a:r>
              <a:rPr lang="en-GB" sz="2000" dirty="0" smtClean="0"/>
              <a:t> Petersen J,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 </a:t>
            </a:r>
            <a:r>
              <a:rPr lang="en-GB" sz="2000" dirty="0" err="1" smtClean="0"/>
              <a:t>Ferenci</a:t>
            </a:r>
            <a:r>
              <a:rPr lang="en-GB" sz="2000" dirty="0" smtClean="0"/>
              <a:t> P,</a:t>
            </a:r>
            <a:r>
              <a:rPr lang="en-GB" sz="2000" baseline="30000" dirty="0" smtClean="0"/>
              <a:t>3</a:t>
            </a:r>
            <a:r>
              <a:rPr lang="en-GB" sz="2000" dirty="0" smtClean="0"/>
              <a:t> </a:t>
            </a:r>
            <a:r>
              <a:rPr lang="en-GB" sz="2000" dirty="0" err="1" smtClean="0"/>
              <a:t>Gschwantler</a:t>
            </a:r>
            <a:r>
              <a:rPr lang="en-GB" sz="2000" dirty="0" smtClean="0"/>
              <a:t> M,</a:t>
            </a:r>
            <a:r>
              <a:rPr lang="en-GB" sz="2000" baseline="30000" dirty="0" smtClean="0"/>
              <a:t>4</a:t>
            </a:r>
            <a:r>
              <a:rPr lang="en-GB" sz="2000" dirty="0" smtClean="0"/>
              <a:t> Herzer K,</a:t>
            </a:r>
            <a:r>
              <a:rPr lang="en-GB" sz="2000" baseline="30000" dirty="0" smtClean="0"/>
              <a:t>5</a:t>
            </a:r>
            <a:r>
              <a:rPr lang="en-GB" sz="2000" dirty="0" smtClean="0"/>
              <a:t> </a:t>
            </a:r>
            <a:r>
              <a:rPr lang="en-GB" sz="2000" dirty="0" err="1" smtClean="0"/>
              <a:t>Cornberg</a:t>
            </a:r>
            <a:r>
              <a:rPr lang="en-GB" sz="2000" dirty="0" smtClean="0"/>
              <a:t> M,</a:t>
            </a:r>
            <a:r>
              <a:rPr lang="en-GB" sz="2000" baseline="30000" dirty="0" smtClean="0"/>
              <a:t>6</a:t>
            </a: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smtClean="0"/>
              <a:t>Schott E,</a:t>
            </a:r>
            <a:r>
              <a:rPr lang="en-GB" sz="2000" baseline="30000" dirty="0" smtClean="0"/>
              <a:t>7  </a:t>
            </a:r>
            <a:r>
              <a:rPr lang="en-GB" sz="2000" dirty="0" smtClean="0"/>
              <a:t>Berg T,</a:t>
            </a:r>
            <a:r>
              <a:rPr lang="en-GB" sz="2000" baseline="30000" dirty="0" smtClean="0"/>
              <a:t>8</a:t>
            </a:r>
            <a:r>
              <a:rPr lang="en-GB" sz="2000" dirty="0" smtClean="0"/>
              <a:t> Spengler U,</a:t>
            </a:r>
            <a:r>
              <a:rPr lang="en-GB" sz="2000" baseline="30000" dirty="0" smtClean="0"/>
              <a:t>9</a:t>
            </a:r>
            <a:r>
              <a:rPr lang="en-GB" sz="2000" dirty="0" smtClean="0"/>
              <a:t> Weiland O,</a:t>
            </a:r>
            <a:r>
              <a:rPr lang="en-GB" sz="2000" baseline="30000" dirty="0" smtClean="0"/>
              <a:t>10</a:t>
            </a:r>
            <a:r>
              <a:rPr lang="en-GB" sz="2000" dirty="0" smtClean="0"/>
              <a:t> van der </a:t>
            </a:r>
            <a:r>
              <a:rPr lang="en-GB" sz="2000" dirty="0" err="1" smtClean="0"/>
              <a:t>Valk</a:t>
            </a:r>
            <a:r>
              <a:rPr lang="en-GB" sz="2000" dirty="0" smtClean="0"/>
              <a:t> M,</a:t>
            </a:r>
            <a:r>
              <a:rPr lang="en-GB" sz="2000" baseline="30000" dirty="0" smtClean="0"/>
              <a:t>11</a:t>
            </a:r>
            <a:r>
              <a:rPr lang="en-GB" sz="2000" dirty="0" smtClean="0"/>
              <a:t> </a:t>
            </a:r>
            <a:r>
              <a:rPr lang="en-GB" sz="2000" dirty="0" err="1" smtClean="0"/>
              <a:t>Geier</a:t>
            </a:r>
            <a:r>
              <a:rPr lang="en-GB" sz="2000" dirty="0" smtClean="0"/>
              <a:t> A,</a:t>
            </a:r>
            <a:r>
              <a:rPr lang="en-GB" sz="2000" baseline="30000" dirty="0" smtClean="0">
                <a:solidFill>
                  <a:schemeClr val="tx1"/>
                </a:solidFill>
              </a:rPr>
              <a:t>12</a:t>
            </a: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err="1" smtClean="0"/>
              <a:t>Rockstroh</a:t>
            </a:r>
            <a:r>
              <a:rPr lang="en-GB" sz="2000" dirty="0" smtClean="0"/>
              <a:t> JK,</a:t>
            </a:r>
            <a:r>
              <a:rPr lang="en-GB" sz="2000" baseline="30000" dirty="0" smtClean="0"/>
              <a:t>9</a:t>
            </a:r>
            <a:r>
              <a:rPr lang="en-GB" sz="2000" dirty="0"/>
              <a:t> </a:t>
            </a:r>
            <a:r>
              <a:rPr lang="en-GB" sz="2000" dirty="0" smtClean="0"/>
              <a:t>Peck-</a:t>
            </a:r>
            <a:r>
              <a:rPr lang="en-GB" sz="2000" dirty="0" err="1" smtClean="0"/>
              <a:t>Radosavljevic</a:t>
            </a:r>
            <a:r>
              <a:rPr lang="en-GB" sz="2000" dirty="0" smtClean="0"/>
              <a:t> M,</a:t>
            </a:r>
            <a:r>
              <a:rPr lang="en-GB" sz="2000" baseline="30000" dirty="0" smtClean="0"/>
              <a:t>3</a:t>
            </a:r>
            <a:r>
              <a:rPr lang="en-GB" sz="2000" dirty="0" smtClean="0"/>
              <a:t> Zhao Y,</a:t>
            </a:r>
            <a:r>
              <a:rPr lang="en-GB" sz="2000" baseline="30000" dirty="0" smtClean="0"/>
              <a:t>13</a:t>
            </a:r>
            <a:r>
              <a:rPr lang="en-GB" sz="2000" dirty="0" smtClean="0"/>
              <a:t> Jimenez-</a:t>
            </a:r>
            <a:r>
              <a:rPr lang="en-GB" sz="2000" dirty="0" err="1" smtClean="0"/>
              <a:t>Exposito</a:t>
            </a:r>
            <a:r>
              <a:rPr lang="en-GB" sz="2000" dirty="0" smtClean="0"/>
              <a:t> MJ,</a:t>
            </a:r>
            <a:r>
              <a:rPr lang="en-GB" sz="2000" baseline="30000" dirty="0" smtClean="0"/>
              <a:t>14</a:t>
            </a:r>
            <a:r>
              <a:rPr lang="en-GB" sz="2000" dirty="0" smtClean="0"/>
              <a:t> </a:t>
            </a:r>
            <a:r>
              <a:rPr lang="en-GB" sz="2000" dirty="0" err="1" smtClean="0"/>
              <a:t>Zeuzem</a:t>
            </a:r>
            <a:r>
              <a:rPr lang="en-GB" sz="2000" dirty="0" smtClean="0"/>
              <a:t> S</a:t>
            </a:r>
            <a:r>
              <a:rPr lang="en-GB" sz="2000" baseline="30000" dirty="0" smtClean="0"/>
              <a:t>1</a:t>
            </a:r>
          </a:p>
          <a:p>
            <a:endParaRPr lang="en-GB" baseline="30000" dirty="0"/>
          </a:p>
          <a:p>
            <a:endParaRPr lang="en-GB" sz="1400" baseline="30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aseline="30000" dirty="0"/>
              <a:t>1</a:t>
            </a:r>
            <a:r>
              <a:rPr lang="en-US" sz="1400" dirty="0"/>
              <a:t>Universitätsklinikum der Johann Wolfgang Goethe </a:t>
            </a:r>
            <a:r>
              <a:rPr lang="en-US" sz="1400" dirty="0" err="1"/>
              <a:t>Universität</a:t>
            </a:r>
            <a:r>
              <a:rPr lang="en-US" sz="1400" dirty="0"/>
              <a:t>, Frankfurt, Germany; </a:t>
            </a:r>
            <a:r>
              <a:rPr lang="en-US" sz="1400" baseline="30000" dirty="0"/>
              <a:t>2</a:t>
            </a:r>
            <a:r>
              <a:rPr lang="en-US" sz="1400" dirty="0"/>
              <a:t>IFI </a:t>
            </a:r>
            <a:r>
              <a:rPr lang="en-US" sz="1400" dirty="0" err="1"/>
              <a:t>Institut</a:t>
            </a:r>
            <a:r>
              <a:rPr lang="en-US" sz="1400" dirty="0"/>
              <a:t> </a:t>
            </a:r>
            <a:r>
              <a:rPr lang="en-US" sz="1400" dirty="0" err="1"/>
              <a:t>für</a:t>
            </a:r>
            <a:r>
              <a:rPr lang="en-US" sz="1400" dirty="0"/>
              <a:t> </a:t>
            </a:r>
            <a:r>
              <a:rPr lang="en-US" sz="1400" dirty="0" err="1"/>
              <a:t>Interdisziplinäre</a:t>
            </a:r>
            <a:r>
              <a:rPr lang="en-US" sz="1400" dirty="0"/>
              <a:t> </a:t>
            </a:r>
            <a:r>
              <a:rPr lang="en-US" sz="1400" dirty="0" err="1"/>
              <a:t>Medizin</a:t>
            </a:r>
            <a:r>
              <a:rPr lang="en-US" sz="1400" dirty="0"/>
              <a:t>, Hamburg, Germany; </a:t>
            </a:r>
            <a:r>
              <a:rPr lang="en-US" sz="1400" baseline="30000" dirty="0" smtClean="0"/>
              <a:t>3</a:t>
            </a:r>
            <a:r>
              <a:rPr lang="en-US" sz="1400" dirty="0"/>
              <a:t>Medizinische </a:t>
            </a:r>
            <a:r>
              <a:rPr lang="en-US" sz="1400" dirty="0" err="1"/>
              <a:t>Universität</a:t>
            </a:r>
            <a:r>
              <a:rPr lang="en-US" sz="1400" dirty="0"/>
              <a:t> Wien, Vienna, </a:t>
            </a:r>
            <a:r>
              <a:rPr lang="en-US" sz="1400" dirty="0" smtClean="0"/>
              <a:t>Austria</a:t>
            </a:r>
            <a:r>
              <a:rPr lang="en-US" sz="1400" dirty="0" smtClean="0">
                <a:latin typeface="ArialUnicodeMS"/>
              </a:rPr>
              <a:t>; </a:t>
            </a:r>
            <a:r>
              <a:rPr lang="en-US" sz="1400" baseline="30000" dirty="0" smtClean="0"/>
              <a:t>4</a:t>
            </a:r>
            <a:r>
              <a:rPr lang="en-US" sz="1400" dirty="0" smtClean="0"/>
              <a:t>Wilhelminenspital</a:t>
            </a:r>
            <a:r>
              <a:rPr lang="en-US" sz="1400" dirty="0"/>
              <a:t>, Vienna, Austria; </a:t>
            </a:r>
            <a:r>
              <a:rPr lang="en-US" sz="1400" baseline="30000" dirty="0" smtClean="0"/>
              <a:t>5</a:t>
            </a:r>
            <a:r>
              <a:rPr lang="de-DE" sz="1400" dirty="0" smtClean="0"/>
              <a:t>Universitätsklinikum </a:t>
            </a:r>
            <a:r>
              <a:rPr lang="de-DE" sz="1400" dirty="0"/>
              <a:t>Essen (AöR), Essen, </a:t>
            </a:r>
            <a:r>
              <a:rPr lang="de-DE" sz="1400" dirty="0" smtClean="0"/>
              <a:t>Germany</a:t>
            </a:r>
            <a:r>
              <a:rPr lang="de-DE" sz="1400" dirty="0" smtClean="0">
                <a:latin typeface="ArialUnicodeMS"/>
              </a:rPr>
              <a:t>; </a:t>
            </a:r>
            <a:r>
              <a:rPr lang="en-US" sz="1400" baseline="30000" dirty="0" smtClean="0"/>
              <a:t>6</a:t>
            </a:r>
            <a:r>
              <a:rPr lang="en-US" sz="1400" dirty="0" smtClean="0"/>
              <a:t>Medizinische </a:t>
            </a:r>
            <a:r>
              <a:rPr lang="en-US" sz="1400" dirty="0" err="1"/>
              <a:t>Hochschule</a:t>
            </a:r>
            <a:r>
              <a:rPr lang="en-US" sz="1400" dirty="0"/>
              <a:t> Hannover, Hannover, Germany; </a:t>
            </a:r>
            <a:r>
              <a:rPr lang="en-US" sz="1400" baseline="30000" dirty="0" smtClean="0"/>
              <a:t>7</a:t>
            </a:r>
            <a:r>
              <a:rPr lang="de-DE" sz="1400" dirty="0"/>
              <a:t>Charité Universitätmedizin Berlin, Berlin, </a:t>
            </a:r>
            <a:r>
              <a:rPr lang="de-DE" sz="1400" dirty="0" smtClean="0"/>
              <a:t>Germany</a:t>
            </a:r>
            <a:r>
              <a:rPr lang="de-DE" sz="1400" dirty="0" smtClean="0">
                <a:latin typeface="ArialUnicodeMS"/>
              </a:rPr>
              <a:t>; </a:t>
            </a:r>
            <a:r>
              <a:rPr lang="de-DE" sz="1400" baseline="30000" dirty="0" smtClean="0"/>
              <a:t>8</a:t>
            </a:r>
            <a:r>
              <a:rPr lang="en-US" sz="1400" dirty="0" err="1"/>
              <a:t>Universitätsklinikum</a:t>
            </a:r>
            <a:r>
              <a:rPr lang="en-US" sz="1400" dirty="0"/>
              <a:t> Leipzig, Leipzig, </a:t>
            </a:r>
            <a:r>
              <a:rPr lang="en-US" sz="1400" dirty="0" smtClean="0"/>
              <a:t>Germany</a:t>
            </a:r>
            <a:r>
              <a:rPr lang="en-US" sz="1400" dirty="0" smtClean="0">
                <a:latin typeface="ArialUnicodeMS"/>
              </a:rPr>
              <a:t>; </a:t>
            </a:r>
            <a:r>
              <a:rPr lang="en-US" sz="1400" baseline="30000" dirty="0" smtClean="0"/>
              <a:t>9</a:t>
            </a:r>
            <a:r>
              <a:rPr lang="en-US" sz="1400" dirty="0"/>
              <a:t>Universitätsklinikum Bonn, Bonn, </a:t>
            </a:r>
            <a:r>
              <a:rPr lang="en-US" sz="1400" dirty="0" smtClean="0"/>
              <a:t>Germany</a:t>
            </a:r>
            <a:r>
              <a:rPr lang="en-US" sz="1400" dirty="0" smtClean="0">
                <a:latin typeface="ArialUnicodeMS"/>
              </a:rPr>
              <a:t>; </a:t>
            </a:r>
            <a:r>
              <a:rPr lang="en-US" sz="1400" baseline="30000" dirty="0" smtClean="0"/>
              <a:t>10</a:t>
            </a:r>
            <a:r>
              <a:rPr lang="en-US" sz="1400" dirty="0" smtClean="0"/>
              <a:t>Karolinska University Hospital, </a:t>
            </a:r>
            <a:r>
              <a:rPr lang="en-US" sz="1400" dirty="0" err="1" smtClean="0"/>
              <a:t>Karolinska</a:t>
            </a:r>
            <a:r>
              <a:rPr lang="en-US" sz="1400" dirty="0" smtClean="0"/>
              <a:t> </a:t>
            </a:r>
            <a:r>
              <a:rPr lang="en-US" sz="1400" dirty="0" err="1" smtClean="0"/>
              <a:t>Institutet</a:t>
            </a:r>
            <a:r>
              <a:rPr lang="en-US" sz="1400" dirty="0"/>
              <a:t>, </a:t>
            </a:r>
            <a:r>
              <a:rPr lang="en-US" sz="1400" dirty="0" smtClean="0"/>
              <a:t>Stockholm, </a:t>
            </a:r>
            <a:r>
              <a:rPr lang="en-US" sz="1400" dirty="0"/>
              <a:t>Sweden</a:t>
            </a:r>
            <a:r>
              <a:rPr lang="en-US" sz="1400" dirty="0" smtClean="0"/>
              <a:t>; </a:t>
            </a:r>
            <a:r>
              <a:rPr lang="en-US" sz="1400" baseline="30000" dirty="0" smtClean="0"/>
              <a:t>11</a:t>
            </a:r>
            <a:r>
              <a:rPr lang="en-US" sz="1400" dirty="0" smtClean="0"/>
              <a:t>Academic </a:t>
            </a:r>
            <a:r>
              <a:rPr lang="en-US" sz="1400" dirty="0"/>
              <a:t>Medical Center, Amsterdam, Netherlands</a:t>
            </a:r>
            <a:r>
              <a:rPr lang="en-US" sz="1400" dirty="0" smtClean="0"/>
              <a:t>;  </a:t>
            </a:r>
            <a:r>
              <a:rPr lang="en-US" sz="1400" baseline="30000" dirty="0" smtClean="0"/>
              <a:t>12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Universitätsklinikum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Würzburg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Würzburg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Germany; </a:t>
            </a:r>
            <a:r>
              <a:rPr lang="en-US" sz="1400" baseline="30000" dirty="0" smtClean="0"/>
              <a:t>13</a:t>
            </a:r>
            <a:r>
              <a:rPr lang="en-US" sz="1400" dirty="0" smtClean="0"/>
              <a:t>Bristol-Myers </a:t>
            </a:r>
            <a:r>
              <a:rPr lang="en-US" sz="1400" dirty="0"/>
              <a:t>Squibb, </a:t>
            </a:r>
            <a:r>
              <a:rPr lang="en-US" sz="1400" dirty="0" smtClean="0"/>
              <a:t>Hopewell, </a:t>
            </a:r>
            <a:r>
              <a:rPr lang="en-US" sz="1400" dirty="0"/>
              <a:t>NJ, </a:t>
            </a:r>
            <a:r>
              <a:rPr lang="en-US" sz="1400" dirty="0" smtClean="0"/>
              <a:t>USA; </a:t>
            </a:r>
            <a:r>
              <a:rPr lang="en-US" sz="1400" baseline="30000" dirty="0" smtClean="0"/>
              <a:t>14</a:t>
            </a:r>
            <a:r>
              <a:rPr lang="en-US" sz="1400" dirty="0" smtClean="0"/>
              <a:t>Bristol-Myers </a:t>
            </a:r>
            <a:r>
              <a:rPr lang="en-US" sz="1400" dirty="0"/>
              <a:t>Squibb, Princeton, NJ, </a:t>
            </a:r>
            <a:r>
              <a:rPr lang="en-US" sz="1400" dirty="0" smtClean="0"/>
              <a:t>USA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6826" y="6187490"/>
            <a:ext cx="36360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The Liver Meeting 2015®</a:t>
            </a:r>
          </a:p>
          <a:p>
            <a:pPr algn="ctr"/>
            <a:r>
              <a:rPr lang="en-US" sz="1600" dirty="0" smtClean="0">
                <a:solidFill>
                  <a:srgbClr val="003399"/>
                </a:solidFill>
              </a:rPr>
              <a:t>San Francisco, CA, 13–17 November 2015</a:t>
            </a:r>
            <a:endParaRPr lang="en-GB" sz="1600" dirty="0">
              <a:solidFill>
                <a:srgbClr val="003399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645497" y="6400800"/>
            <a:ext cx="2404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Mercury-</a:t>
            </a:r>
            <a:r>
              <a:rPr lang="de-DE" sz="1200" dirty="0" err="1" smtClean="0"/>
              <a:t>Nr</a:t>
            </a:r>
            <a:r>
              <a:rPr lang="de-DE" sz="1200" dirty="0" smtClean="0"/>
              <a:t>: </a:t>
            </a:r>
            <a:r>
              <a:rPr lang="de-DE" sz="1200" dirty="0" err="1" smtClean="0"/>
              <a:t>1392DE15NP07880</a:t>
            </a:r>
            <a:r>
              <a:rPr lang="de-DE" sz="1200" dirty="0" smtClean="0"/>
              <a:t>-03</a:t>
            </a:r>
          </a:p>
          <a:p>
            <a:r>
              <a:rPr lang="de-DE" sz="1200" dirty="0" smtClean="0"/>
              <a:t>Date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preparation</a:t>
            </a:r>
            <a:r>
              <a:rPr lang="de-DE" sz="1200" dirty="0" smtClean="0"/>
              <a:t>: Nov-2015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19567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5000"/>
              </a:lnSpc>
            </a:pPr>
            <a:r>
              <a:rPr lang="en-US" kern="0" dirty="0" smtClean="0"/>
              <a:t>On-Treatment Safety Summary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976343"/>
              </p:ext>
            </p:extLst>
          </p:nvPr>
        </p:nvGraphicFramePr>
        <p:xfrm>
          <a:off x="314188" y="1073580"/>
          <a:ext cx="8464824" cy="5760718"/>
        </p:xfrm>
        <a:graphic>
          <a:graphicData uri="http://schemas.openxmlformats.org/drawingml/2006/table">
            <a:tbl>
              <a:tblPr firstRow="1" bandRow="1">
                <a:effectLst/>
              </a:tblPr>
              <a:tblGrid>
                <a:gridCol w="3561222"/>
                <a:gridCol w="817267"/>
                <a:gridCol w="817267"/>
                <a:gridCol w="817267"/>
                <a:gridCol w="817267"/>
                <a:gridCol w="817267"/>
                <a:gridCol w="817267"/>
              </a:tblGrid>
              <a:tr h="6792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Patients, n (%)</a:t>
                      </a:r>
                      <a:endParaRPr lang="en-US" sz="1800" b="1" baseline="300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62</a:t>
                      </a:r>
                      <a:endParaRPr lang="en-US" sz="1800" b="1" baseline="0" noProof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 + RBV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40</a:t>
                      </a:r>
                      <a:endParaRPr lang="en-US" sz="1800" b="1" baseline="0" noProof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 pitchFamily="34" charset="0"/>
                        </a:rPr>
                        <a:t>All Patients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 pitchFamily="34" charset="0"/>
                        </a:rPr>
                        <a:t>N = 102</a:t>
                      </a:r>
                      <a:endParaRPr kumimoji="0" lang="en-US" sz="1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497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Total AEs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(70)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AEs</a:t>
                      </a:r>
                      <a:endParaRPr lang="en-US" sz="1600" b="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(23)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(18)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21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(21)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0" marR="0" indent="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Treatment-related serious AEs</a:t>
                      </a:r>
                      <a:endParaRPr lang="en-US" sz="16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(3)</a:t>
                      </a: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(4)</a:t>
                      </a: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0" marR="0" indent="0" algn="l" defTabSz="383385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AEs leading to discontinuation or death</a:t>
                      </a:r>
                      <a:endParaRPr lang="en-US" sz="1600" b="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(5)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(8)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(6)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Death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-290513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Most frequent AEs (≥5% of patients)</a:t>
                      </a: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-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(13)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(10)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-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(6)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(15)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-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Anemia</a:t>
                      </a: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(28)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517494">
                <a:tc>
                  <a:txBody>
                    <a:bodyPr/>
                    <a:lstStyle/>
                    <a:p>
                      <a:pPr marL="0" marR="0" indent="0" algn="l" defTabSz="383385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Treatment-emergent grade 3 or 4 laboratory abnormalities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0" marR="0" indent="2905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Hemoglobin &lt; 90 g/L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0" marR="0" indent="2905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 &gt; 5 × ULN</a:t>
                      </a:r>
                      <a:endParaRPr lang="en-US" sz="1600" b="0" i="0" u="none" strike="noStrike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0" marR="0" indent="2905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AST &gt; 5 × ULN</a:t>
                      </a:r>
                      <a:endParaRPr lang="en-US" sz="1600" b="0" i="0" u="none" strike="noStrike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0" marR="0" indent="2905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bilirubin &gt; 2.5 × ULN</a:t>
                      </a:r>
                      <a:endParaRPr lang="en-US" sz="1600" b="0" i="0" u="none" strike="noStrike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0" marR="0" indent="2905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Creatinine &gt; 1.8 × ULN</a:t>
                      </a:r>
                      <a:endParaRPr lang="en-US" sz="1600" b="0" i="0" u="none" strike="noStrike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058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5"/>
            <a:ext cx="341760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02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5000"/>
              </a:lnSpc>
            </a:pPr>
            <a:r>
              <a:rPr lang="en-US" kern="0" dirty="0"/>
              <a:t>On-Treatment Safety Summary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63876"/>
              </p:ext>
            </p:extLst>
          </p:nvPr>
        </p:nvGraphicFramePr>
        <p:xfrm>
          <a:off x="266060" y="1157808"/>
          <a:ext cx="8664028" cy="4732676"/>
        </p:xfrm>
        <a:graphic>
          <a:graphicData uri="http://schemas.openxmlformats.org/drawingml/2006/table">
            <a:tbl>
              <a:tblPr firstRow="1" bandRow="1">
                <a:effectLst/>
              </a:tblPr>
              <a:tblGrid>
                <a:gridCol w="3749040"/>
                <a:gridCol w="822960"/>
                <a:gridCol w="822960"/>
                <a:gridCol w="817267"/>
                <a:gridCol w="817267"/>
                <a:gridCol w="817267"/>
                <a:gridCol w="817267"/>
              </a:tblGrid>
              <a:tr h="6792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Patients, n (%)</a:t>
                      </a:r>
                      <a:endParaRPr lang="en-US" sz="1800" b="1" baseline="300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62</a:t>
                      </a:r>
                      <a:endParaRPr lang="en-US" sz="1800" b="1" baseline="0" noProof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 + RBV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40</a:t>
                      </a:r>
                      <a:endParaRPr lang="en-US" sz="1800" b="1" baseline="0" noProof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 pitchFamily="34" charset="0"/>
                        </a:rPr>
                        <a:t>All Patients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 pitchFamily="34" charset="0"/>
                        </a:rPr>
                        <a:t>N = 102</a:t>
                      </a:r>
                      <a:endParaRPr kumimoji="0" lang="en-US" sz="1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497">
                <a:tc>
                  <a:txBody>
                    <a:bodyPr/>
                    <a:lstStyle/>
                    <a:p>
                      <a:pPr marL="0" marR="0" indent="0" algn="l" defTabSz="383385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Treatment-emergent serious AEs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Pancytopenia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Hepatocellular carcinoma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Hepatic encephalopathy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Circulatory collapse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0" marR="0" indent="0" algn="l" defTabSz="383385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AEs leading to discontinuation or </a:t>
                      </a:r>
                      <a:r>
                        <a:rPr lang="en-US" sz="1600" b="0" noProof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  <a:r>
                        <a:rPr lang="en-US" sz="1600" b="0" baseline="30000" noProof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  <a:endParaRPr lang="en-US" sz="1600" b="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Multiorgan</a:t>
                      </a: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i="1" kern="1200" baseline="0" noProof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failure</a:t>
                      </a:r>
                      <a:r>
                        <a:rPr lang="en-US" sz="1600" i="1" kern="1200" baseline="30000" noProof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en-US" sz="1600" i="1" kern="1200" baseline="30000" noProof="0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1600" kern="1200" baseline="3000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General physical health deterioration</a:t>
                      </a: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Pneumonia</a:t>
                      </a: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Hepatic encephalopathy</a:t>
                      </a: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572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600" kern="120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Dyspnea</a:t>
                      </a: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600" kern="120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87497">
                <a:tc>
                  <a:txBody>
                    <a:bodyPr/>
                    <a:lstStyle/>
                    <a:p>
                      <a:pPr marL="290513" marR="0" indent="1588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baseline="0" noProof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Circulatory collapse</a:t>
                      </a: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(3)</a:t>
                      </a: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600" kern="120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Includes more than 1 event in some patients.</a:t>
                      </a:r>
                      <a:br>
                        <a:rPr lang="en-US" sz="12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i="0" u="none" strike="noStrike" kern="120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Deaths: </a:t>
                      </a:r>
                      <a:r>
                        <a:rPr lang="en-US" sz="1200" b="0" i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multiorgan</a:t>
                      </a:r>
                      <a:r>
                        <a:rPr lang="en-US" sz="12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failure/pneumonia (n=1), </a:t>
                      </a:r>
                      <a:r>
                        <a:rPr lang="en-US" sz="1200" b="0" i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multiorgan</a:t>
                      </a:r>
                      <a:r>
                        <a:rPr lang="en-US" sz="12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failure/liver failure (n=1); none were considered treatment-related.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  </a:t>
                      </a:r>
                      <a:r>
                        <a:rPr lang="en-US" sz="12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Reported as treatment-related.</a:t>
                      </a:r>
                      <a:endParaRPr lang="en-US" sz="1200" b="0" i="0" u="none" strike="noStrike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26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 smtClean="0"/>
              <a:t>Summary and Conclusion</a:t>
            </a:r>
            <a:endParaRPr lang="en-US" dirty="0"/>
          </a:p>
        </p:txBody>
      </p:sp>
      <p:sp>
        <p:nvSpPr>
          <p:cNvPr id="27" name="Content Placeholder 1"/>
          <p:cNvSpPr>
            <a:spLocks noGrp="1"/>
          </p:cNvSpPr>
          <p:nvPr>
            <p:ph sz="quarter" idx="13"/>
          </p:nvPr>
        </p:nvSpPr>
        <p:spPr>
          <a:xfrm>
            <a:off x="289491" y="1009702"/>
            <a:ext cx="8330253" cy="534037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100" dirty="0" smtClean="0"/>
              <a:t>In </a:t>
            </a:r>
            <a:r>
              <a:rPr lang="en-US" sz="2100" dirty="0"/>
              <a:t>a real-life clinical setting, </a:t>
            </a:r>
            <a:r>
              <a:rPr lang="en-US" sz="2100" dirty="0" smtClean="0"/>
              <a:t>DCV </a:t>
            </a:r>
            <a:r>
              <a:rPr lang="en-US" sz="2100" dirty="0"/>
              <a:t>+ SOF ± RBV</a:t>
            </a:r>
            <a:r>
              <a:rPr lang="en-US" sz="2100" dirty="0" smtClean="0"/>
              <a:t> achieved high SVR rates (87%) in HCV GT 3–infected patients at high risk of hepatic decompensation or death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900" dirty="0" smtClean="0"/>
              <a:t>87% </a:t>
            </a:r>
            <a:r>
              <a:rPr lang="en-US" sz="1900" dirty="0"/>
              <a:t>SVR12 in </a:t>
            </a:r>
            <a:r>
              <a:rPr lang="en-US" sz="1900" dirty="0" smtClean="0"/>
              <a:t>cirrhotic patients (including </a:t>
            </a:r>
            <a:r>
              <a:rPr lang="en-US" sz="1900" dirty="0"/>
              <a:t>decompensated cirrhosis)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900" dirty="0" smtClean="0"/>
              <a:t>Comparable SVR12 rates with or without RBV in the regimen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100" dirty="0"/>
              <a:t>Improvements in liver </a:t>
            </a:r>
            <a:r>
              <a:rPr lang="en-US" sz="2100" dirty="0" smtClean="0"/>
              <a:t>function were observed </a:t>
            </a:r>
            <a:endParaRPr lang="en-US" sz="21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100" dirty="0" smtClean="0"/>
              <a:t>DCV </a:t>
            </a:r>
            <a:r>
              <a:rPr lang="en-US" sz="2100" dirty="0"/>
              <a:t>+ SOF ± RBV was generally </a:t>
            </a:r>
            <a:r>
              <a:rPr lang="en-US" sz="2100" dirty="0" smtClean="0"/>
              <a:t>safe and well tolerated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900" dirty="0"/>
              <a:t>F</a:t>
            </a:r>
            <a:r>
              <a:rPr lang="en-US" sz="1900" dirty="0" smtClean="0"/>
              <a:t>ew discontinuations due to AEs, treatment-related serious AEs, or grade 3/4 laboratory abnormalities </a:t>
            </a:r>
            <a:endParaRPr lang="en-US" sz="19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100" dirty="0" smtClean="0"/>
              <a:t>These findings suggest that DCV + SOF </a:t>
            </a:r>
            <a:r>
              <a:rPr lang="en-US" sz="2100" dirty="0" smtClean="0">
                <a:sym typeface="Symbol"/>
              </a:rPr>
              <a:t> RBV is an effective and well tolerated oral treatment for patients with GT 3 infection, including those with most advanced disease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5"/>
            <a:ext cx="341760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91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 smtClean="0"/>
              <a:t>Acknowledgments</a:t>
            </a: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67370" y="1202094"/>
            <a:ext cx="8609260" cy="25042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100" dirty="0"/>
              <a:t>The authors thank the patients and their families, and physicians and research staff at all program sites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100" dirty="0"/>
              <a:t>Editorial support was provided </a:t>
            </a:r>
            <a:r>
              <a:rPr lang="en-US" sz="2100" dirty="0" smtClean="0"/>
              <a:t>by </a:t>
            </a:r>
            <a:r>
              <a:rPr lang="en-US" sz="2100" dirty="0"/>
              <a:t>J</a:t>
            </a:r>
            <a:r>
              <a:rPr lang="en-US" sz="2100" dirty="0" smtClean="0"/>
              <a:t> Bergen of Articulate </a:t>
            </a:r>
            <a:r>
              <a:rPr lang="en-US" sz="2100" dirty="0"/>
              <a:t>Science and </a:t>
            </a:r>
            <a:r>
              <a:rPr lang="en-US" sz="2100" dirty="0" smtClean="0"/>
              <a:t>was funded by </a:t>
            </a:r>
            <a:r>
              <a:rPr lang="en-US" sz="2100" dirty="0"/>
              <a:t>Bristol-Myers </a:t>
            </a:r>
            <a:r>
              <a:rPr lang="en-US" sz="2100" dirty="0" smtClean="0"/>
              <a:t>Squibb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100" dirty="0"/>
              <a:t>ClinicalTrials.gov registration number NCT02097966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100" dirty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100" dirty="0" smtClean="0"/>
          </a:p>
          <a:p>
            <a:pPr marL="355600" lvl="1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</a:pPr>
            <a:endParaRPr lang="en-GB" sz="2100" dirty="0" smtClean="0"/>
          </a:p>
          <a:p>
            <a:pPr marL="355600" lvl="1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GB" sz="2100" dirty="0" smtClean="0"/>
              <a:t> </a:t>
            </a:r>
            <a:endParaRPr lang="en-US" sz="2100" dirty="0" smtClean="0"/>
          </a:p>
          <a:p>
            <a:pPr marL="355600" lvl="1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</a:pPr>
            <a:endParaRPr lang="en-US" sz="2100" dirty="0" smtClean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5"/>
            <a:ext cx="341760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12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0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5000"/>
              </a:lnSpc>
            </a:pPr>
            <a:r>
              <a:rPr lang="en-US" kern="0" dirty="0" smtClean="0">
                <a:solidFill>
                  <a:prstClr val="white"/>
                </a:solidFill>
              </a:rPr>
              <a:t>Characteristics of Patients With </a:t>
            </a:r>
            <a:r>
              <a:rPr lang="en-US" kern="0" dirty="0" err="1" smtClean="0">
                <a:solidFill>
                  <a:prstClr val="white"/>
                </a:solidFill>
              </a:rPr>
              <a:t>Virologic</a:t>
            </a:r>
            <a:r>
              <a:rPr lang="en-US" kern="0" dirty="0" smtClean="0">
                <a:solidFill>
                  <a:prstClr val="white"/>
                </a:solidFill>
              </a:rPr>
              <a:t> Failure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395492"/>
              </p:ext>
            </p:extLst>
          </p:nvPr>
        </p:nvGraphicFramePr>
        <p:xfrm>
          <a:off x="297180" y="1158302"/>
          <a:ext cx="8549640" cy="5067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/>
                <a:gridCol w="1380744"/>
                <a:gridCol w="1175766"/>
                <a:gridCol w="981075"/>
                <a:gridCol w="876300"/>
                <a:gridCol w="742950"/>
                <a:gridCol w="704850"/>
                <a:gridCol w="1407795"/>
                <a:gridCol w="914400"/>
              </a:tblGrid>
              <a:tr h="3553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Baseline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Characteristics</a:t>
                      </a:r>
                      <a:r>
                        <a:rPr lang="en-US" sz="2000" b="1" baseline="3000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2000" b="1" baseline="30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2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</a:tr>
              <a:tr h="7037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Pt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Reason for 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Virologic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Failure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Prior HCV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Therapy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HCV RNA 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(log</a:t>
                      </a:r>
                      <a:r>
                        <a:rPr kumimoji="0" lang="en-US" sz="12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10 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IU/mL)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Fibrosis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Stage/ Cirrhosis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Child-Pugh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Class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MELD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Score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Treatment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Regimen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Therapy Duration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(Weeks)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</a:tr>
              <a:tr h="481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Relapse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>
                          <a:latin typeface="+mn-lt"/>
                        </a:rPr>
                        <a:t>Experienced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5.2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F3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DCV+SOF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Relapse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Experienced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5.6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DCV+SOF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Relapse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-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Cirrhosis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DCV+SOF+RBV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Relapse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6.0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Cirrhosis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DCV+SOF+RBV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</a:t>
                      </a:r>
                      <a:r>
                        <a:rPr lang="en-US" sz="1600" baseline="30000" dirty="0" smtClean="0"/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Relapse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>
                          <a:latin typeface="+mn-lt"/>
                        </a:rPr>
                        <a:t>Experienced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Cirrhosis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DCV+SOF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24</a:t>
                      </a:r>
                      <a:endParaRPr lang="en-US" sz="1600" baseline="300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Relapse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6.6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Cirrhosis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DCV+SOF+RBV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Virologic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breakthrough</a:t>
                      </a:r>
                      <a:r>
                        <a:rPr kumimoji="0" lang="en-US" sz="1600" b="0" i="0" u="none" strike="noStrike" kern="1200" cap="none" spc="0" normalizeH="0" baseline="3000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600" baseline="30000" dirty="0" smtClean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5.7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Cirrhosis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DCV+SOF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24</a:t>
                      </a:r>
                      <a:endParaRPr lang="en-US" sz="1600" baseline="300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0080">
                <a:tc gridSpan="9">
                  <a:txBody>
                    <a:bodyPr/>
                    <a:lstStyle/>
                    <a:p>
                      <a:pPr marL="57150" marR="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30000" dirty="0" smtClean="0">
                          <a:latin typeface="Calibri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en-US" sz="1200" b="0" baseline="0" dirty="0" smtClean="0">
                          <a:latin typeface="Calibri"/>
                          <a:ea typeface="Calibri"/>
                          <a:cs typeface="Times New Roman"/>
                        </a:rPr>
                        <a:t>No patients were HIV/HCV </a:t>
                      </a:r>
                      <a:r>
                        <a:rPr lang="en-US" sz="1200" b="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coinfected</a:t>
                      </a:r>
                      <a:r>
                        <a:rPr lang="en-US" sz="1200" b="0" baseline="0" dirty="0" smtClean="0">
                          <a:latin typeface="Calibri"/>
                          <a:ea typeface="Calibri"/>
                          <a:cs typeface="Times New Roman"/>
                        </a:rPr>
                        <a:t> or liver transplant recipients; </a:t>
                      </a:r>
                    </a:p>
                    <a:p>
                      <a:pPr marL="57150" marR="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30000" dirty="0" smtClean="0">
                          <a:latin typeface="Calibri"/>
                          <a:ea typeface="Calibri"/>
                          <a:cs typeface="Times New Roman"/>
                        </a:rPr>
                        <a:t>b </a:t>
                      </a:r>
                      <a:r>
                        <a:rPr lang="en-US" sz="1200" b="0" baseline="0" dirty="0" smtClean="0">
                          <a:latin typeface="Calibri"/>
                          <a:ea typeface="Calibri"/>
                          <a:cs typeface="Times New Roman"/>
                        </a:rPr>
                        <a:t>Discontinuation due to AE at Week 7; HCV RNA &gt; LLOQ at posttreatment Week 12;</a:t>
                      </a:r>
                    </a:p>
                    <a:p>
                      <a:pPr marL="57150" marR="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baseline="300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c </a:t>
                      </a:r>
                      <a:r>
                        <a:rPr lang="en-US" sz="1200" b="0" baseline="0" dirty="0" smtClean="0">
                          <a:latin typeface="Calibri"/>
                          <a:ea typeface="Calibri"/>
                          <a:cs typeface="Times New Roman"/>
                        </a:rPr>
                        <a:t>Patient never undetectable during treatment.</a:t>
                      </a:r>
                      <a:endParaRPr lang="en-US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600" dirty="0"/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endParaRPr lang="en-US" sz="16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600" dirty="0"/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600" baseline="30000" dirty="0"/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68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6" y="6515175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5"/>
          <p:cNvSpPr txBox="1">
            <a:spLocks/>
          </p:cNvSpPr>
          <p:nvPr/>
        </p:nvSpPr>
        <p:spPr>
          <a:xfrm>
            <a:off x="0" y="-1"/>
            <a:ext cx="9144000" cy="919163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>
                <a:solidFill>
                  <a:prstClr val="white"/>
                </a:solidFill>
              </a:rPr>
              <a:t>Background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76225" y="1267780"/>
            <a:ext cx="8629650" cy="420169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>
                <a:solidFill>
                  <a:schemeClr val="tx1"/>
                </a:solidFill>
              </a:rPr>
              <a:t>Treatment of HCV genotype </a:t>
            </a: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(GT) 3-infected patients is a challenge, with urgent need of effective antiviral therapies</a:t>
            </a:r>
            <a:r>
              <a:rPr lang="en-US" baseline="30000" dirty="0" smtClean="0">
                <a:solidFill>
                  <a:schemeClr val="tx1"/>
                </a:solidFill>
              </a:rPr>
              <a:t>1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>
                <a:solidFill>
                  <a:schemeClr val="tx1"/>
                </a:solidFill>
              </a:rPr>
              <a:t>The pan-genotypic, 12-week, all-oral, RBV-free regimen of DCV</a:t>
            </a:r>
            <a:r>
              <a:rPr lang="en-US" baseline="30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SOF achieved 96% SVR12 rates in GT 3-infected </a:t>
            </a:r>
            <a:r>
              <a:rPr lang="en-US" dirty="0" err="1" smtClean="0">
                <a:solidFill>
                  <a:schemeClr val="tx1"/>
                </a:solidFill>
              </a:rPr>
              <a:t>noncirrhotic</a:t>
            </a:r>
            <a:r>
              <a:rPr lang="en-US" dirty="0" smtClean="0">
                <a:solidFill>
                  <a:schemeClr val="tx1"/>
                </a:solidFill>
              </a:rPr>
              <a:t> patients (ALLY-3)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>
                <a:solidFill>
                  <a:schemeClr val="tx1"/>
                </a:solidFill>
              </a:rPr>
              <a:t>Optimized treatment for GT 3-infected patients with advanced liver disease remains a medical need 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Here </a:t>
            </a:r>
            <a:r>
              <a:rPr lang="en-US" dirty="0">
                <a:solidFill>
                  <a:schemeClr val="tx1"/>
                </a:solidFill>
              </a:rPr>
              <a:t>we report </a:t>
            </a:r>
            <a:r>
              <a:rPr lang="en-US" dirty="0" smtClean="0">
                <a:solidFill>
                  <a:schemeClr val="tx1"/>
                </a:solidFill>
              </a:rPr>
              <a:t>interim findings </a:t>
            </a:r>
            <a:r>
              <a:rPr lang="en-US" dirty="0">
                <a:solidFill>
                  <a:schemeClr val="tx1"/>
                </a:solidFill>
              </a:rPr>
              <a:t>on the combination of DCV + SOF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 </a:t>
            </a:r>
            <a:r>
              <a:rPr lang="en-US" dirty="0">
                <a:solidFill>
                  <a:schemeClr val="tx1"/>
                </a:solidFill>
              </a:rPr>
              <a:t>RBV in HCV </a:t>
            </a:r>
            <a:r>
              <a:rPr lang="en-US" dirty="0" smtClean="0">
                <a:solidFill>
                  <a:schemeClr val="tx1"/>
                </a:solidFill>
              </a:rPr>
              <a:t>GT </a:t>
            </a:r>
            <a:r>
              <a:rPr lang="en-US" dirty="0">
                <a:solidFill>
                  <a:schemeClr val="tx1"/>
                </a:solidFill>
              </a:rPr>
              <a:t>3-infected patients with advanced liver disease enrolled in the European DCV compassionate </a:t>
            </a:r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>
                <a:solidFill>
                  <a:schemeClr val="tx1"/>
                </a:solidFill>
              </a:rPr>
              <a:t>program (</a:t>
            </a:r>
            <a:r>
              <a:rPr lang="en-US" dirty="0" smtClean="0">
                <a:solidFill>
                  <a:schemeClr val="tx1"/>
                </a:solidFill>
              </a:rPr>
              <a:t>CUP; AI444-237)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/>
        </p:nvSpPr>
        <p:spPr>
          <a:xfrm>
            <a:off x="276225" y="6081644"/>
            <a:ext cx="7995707" cy="215444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0"/>
              </a:spcBef>
              <a:buClrTx/>
              <a:buNone/>
            </a:pPr>
            <a:r>
              <a:rPr lang="en-GB" sz="1400" dirty="0" smtClean="0">
                <a:solidFill>
                  <a:prstClr val="black"/>
                </a:solidFill>
              </a:rPr>
              <a:t>RBV, ribavirin; DCV, daclatasvir (NS5A inhibitor); SOF, sofosbuvir, (NS5B inhibitor); DAA, direct-acting antiviral.</a:t>
            </a:r>
          </a:p>
        </p:txBody>
      </p:sp>
      <p:sp>
        <p:nvSpPr>
          <p:cNvPr id="10" name="TextBox 8"/>
          <p:cNvSpPr txBox="1"/>
          <p:nvPr/>
        </p:nvSpPr>
        <p:spPr>
          <a:xfrm>
            <a:off x="183371" y="6312383"/>
            <a:ext cx="861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AutoNum type="arabicPeriod"/>
            </a:pPr>
            <a:r>
              <a:rPr lang="da-DK" sz="1200" dirty="0" smtClean="0"/>
              <a:t>Pol </a:t>
            </a:r>
            <a:r>
              <a:rPr lang="da-DK" sz="1200" dirty="0"/>
              <a:t>S, </a:t>
            </a:r>
            <a:r>
              <a:rPr lang="da-DK" sz="1200" i="1" dirty="0"/>
              <a:t>et al. Liver Intl </a:t>
            </a:r>
            <a:r>
              <a:rPr lang="da-DK" sz="1200" dirty="0" smtClean="0"/>
              <a:t>2014;34:(18–23); 2. </a:t>
            </a:r>
            <a:r>
              <a:rPr lang="en-US" sz="1200" dirty="0" smtClean="0"/>
              <a:t>Nelson</a:t>
            </a:r>
            <a:r>
              <a:rPr lang="en-US" sz="1200" dirty="0" smtClean="0">
                <a:cs typeface="Myriad Pro"/>
              </a:rPr>
              <a:t> </a:t>
            </a:r>
            <a:r>
              <a:rPr lang="en-US" sz="1200" dirty="0">
                <a:cs typeface="Myriad Pro"/>
              </a:rPr>
              <a:t>D, </a:t>
            </a:r>
            <a:r>
              <a:rPr lang="en-US" sz="1200" i="1" dirty="0">
                <a:cs typeface="Myriad Pro"/>
              </a:rPr>
              <a:t>et al. </a:t>
            </a:r>
            <a:r>
              <a:rPr lang="en-US" sz="1200" i="1" dirty="0" smtClean="0">
                <a:cs typeface="Myriad Pro"/>
              </a:rPr>
              <a:t>Hepatology; </a:t>
            </a:r>
            <a:r>
              <a:rPr lang="en-US" sz="1200" dirty="0" smtClean="0">
                <a:cs typeface="Myriad Pro"/>
              </a:rPr>
              <a:t>2015;61(4):1127–1135; 3. EU CUP, AI444-237; ClinicalTrials.gov identifier </a:t>
            </a:r>
            <a:r>
              <a:rPr lang="en-US" sz="1200" dirty="0" smtClean="0"/>
              <a:t>NCT02097966.</a:t>
            </a:r>
            <a:endParaRPr lang="en-US" sz="1200" dirty="0" smtClean="0"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3427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-1"/>
            <a:ext cx="9144000" cy="919163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>
                <a:solidFill>
                  <a:prstClr val="white"/>
                </a:solidFill>
              </a:rPr>
              <a:t>European DCV Compassionate Use Program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Content Placeholder 6"/>
          <p:cNvSpPr txBox="1">
            <a:spLocks/>
          </p:cNvSpPr>
          <p:nvPr/>
        </p:nvSpPr>
        <p:spPr>
          <a:xfrm>
            <a:off x="528036" y="4667369"/>
            <a:ext cx="4517802" cy="19396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1800" b="1" dirty="0" smtClean="0">
                <a:solidFill>
                  <a:prstClr val="black"/>
                </a:solidFill>
              </a:rPr>
              <a:t>Inclusion criteria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700" dirty="0">
                <a:solidFill>
                  <a:prstClr val="black"/>
                </a:solidFill>
              </a:rPr>
              <a:t>Age ≥ 18 </a:t>
            </a:r>
            <a:r>
              <a:rPr lang="en-US" sz="1700" dirty="0" smtClean="0">
                <a:solidFill>
                  <a:prstClr val="black"/>
                </a:solidFill>
              </a:rPr>
              <a:t>years with no treatment options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700" dirty="0" smtClean="0">
                <a:solidFill>
                  <a:prstClr val="black"/>
                </a:solidFill>
              </a:rPr>
              <a:t>High </a:t>
            </a:r>
            <a:r>
              <a:rPr lang="en-US" sz="1700" dirty="0">
                <a:solidFill>
                  <a:prstClr val="black"/>
                </a:solidFill>
              </a:rPr>
              <a:t>risk of hepatic decompensation or death within 12 months if left untreated</a:t>
            </a:r>
          </a:p>
          <a:p>
            <a:pPr marL="517525" lvl="2" indent="-247650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dirty="0">
                <a:solidFill>
                  <a:prstClr val="black"/>
                </a:solidFill>
              </a:rPr>
              <a:t>Or urgent need of viral </a:t>
            </a:r>
            <a:r>
              <a:rPr lang="en-US" dirty="0" smtClean="0">
                <a:solidFill>
                  <a:prstClr val="black"/>
                </a:solidFill>
              </a:rPr>
              <a:t>clearance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(extrahepatic </a:t>
            </a:r>
            <a:r>
              <a:rPr lang="en-US" dirty="0">
                <a:solidFill>
                  <a:prstClr val="black"/>
                </a:solidFill>
              </a:rPr>
              <a:t>manifestations/comorbidities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" name="Content Placeholder 7"/>
          <p:cNvSpPr txBox="1">
            <a:spLocks/>
          </p:cNvSpPr>
          <p:nvPr/>
        </p:nvSpPr>
        <p:spPr>
          <a:xfrm>
            <a:off x="4985259" y="4667369"/>
            <a:ext cx="3892523" cy="143999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1800" b="1" dirty="0" smtClean="0">
                <a:solidFill>
                  <a:prstClr val="black"/>
                </a:solidFill>
              </a:rPr>
              <a:t>Exclusion criteria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700" dirty="0">
                <a:solidFill>
                  <a:prstClr val="black"/>
                </a:solidFill>
              </a:rPr>
              <a:t>Creatinine clearance </a:t>
            </a:r>
            <a:r>
              <a:rPr lang="en-US" sz="1700" dirty="0" smtClean="0">
                <a:solidFill>
                  <a:prstClr val="black"/>
                </a:solidFill>
              </a:rPr>
              <a:t>≤ 30 </a:t>
            </a:r>
            <a:r>
              <a:rPr lang="en-US" sz="1700" dirty="0">
                <a:solidFill>
                  <a:prstClr val="black"/>
                </a:solidFill>
              </a:rPr>
              <a:t>mL/min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700" dirty="0">
                <a:solidFill>
                  <a:prstClr val="black"/>
                </a:solidFill>
              </a:rPr>
              <a:t>Pregnancy or not using </a:t>
            </a:r>
            <a:r>
              <a:rPr lang="en-US" sz="1700" dirty="0" smtClean="0">
                <a:solidFill>
                  <a:prstClr val="black"/>
                </a:solidFill>
              </a:rPr>
              <a:t>contraception</a:t>
            </a:r>
            <a:endParaRPr lang="en-US" sz="1700" dirty="0"/>
          </a:p>
        </p:txBody>
      </p:sp>
      <p:sp>
        <p:nvSpPr>
          <p:cNvPr id="6" name="Rectangle 5"/>
          <p:cNvSpPr/>
          <p:nvPr/>
        </p:nvSpPr>
        <p:spPr>
          <a:xfrm>
            <a:off x="387275" y="1020872"/>
            <a:ext cx="85311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GB" sz="2000" b="1" dirty="0">
                <a:solidFill>
                  <a:prstClr val="black"/>
                </a:solidFill>
              </a:rPr>
              <a:t>Primary objective:</a:t>
            </a:r>
            <a:r>
              <a:rPr lang="en-GB" sz="2000" dirty="0">
                <a:solidFill>
                  <a:prstClr val="black"/>
                </a:solidFill>
              </a:rPr>
              <a:t> To provide </a:t>
            </a:r>
            <a:r>
              <a:rPr lang="en-GB" sz="2000" dirty="0" smtClean="0">
                <a:solidFill>
                  <a:prstClr val="black"/>
                </a:solidFill>
              </a:rPr>
              <a:t>access to DCV to </a:t>
            </a:r>
            <a:r>
              <a:rPr lang="en-GB" sz="2000" dirty="0">
                <a:solidFill>
                  <a:prstClr val="black"/>
                </a:solidFill>
              </a:rPr>
              <a:t>patients with life-threatening chronic HCV infection who have no other treatment options</a:t>
            </a:r>
          </a:p>
        </p:txBody>
      </p:sp>
      <p:sp>
        <p:nvSpPr>
          <p:cNvPr id="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6" y="6515175"/>
            <a:ext cx="263213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87275" y="1885972"/>
            <a:ext cx="8490507" cy="2589188"/>
            <a:chOff x="387275" y="1605394"/>
            <a:chExt cx="8490507" cy="2705009"/>
          </a:xfrm>
        </p:grpSpPr>
        <p:grpSp>
          <p:nvGrpSpPr>
            <p:cNvPr id="2" name="Group 1"/>
            <p:cNvGrpSpPr/>
            <p:nvPr/>
          </p:nvGrpSpPr>
          <p:grpSpPr>
            <a:xfrm>
              <a:off x="394961" y="1731424"/>
              <a:ext cx="8369029" cy="2564277"/>
              <a:chOff x="394961" y="1290595"/>
              <a:chExt cx="8369029" cy="2564277"/>
            </a:xfrm>
          </p:grpSpPr>
          <p:grpSp>
            <p:nvGrpSpPr>
              <p:cNvPr id="44" name="Group 3"/>
              <p:cNvGrpSpPr/>
              <p:nvPr/>
            </p:nvGrpSpPr>
            <p:grpSpPr>
              <a:xfrm>
                <a:off x="486889" y="1290595"/>
                <a:ext cx="8277101" cy="2135410"/>
                <a:chOff x="119194" y="924872"/>
                <a:chExt cx="8860721" cy="2187704"/>
              </a:xfrm>
            </p:grpSpPr>
            <p:sp>
              <p:nvSpPr>
                <p:cNvPr id="49" name="TextBox 15"/>
                <p:cNvSpPr txBox="1"/>
                <p:nvPr/>
              </p:nvSpPr>
              <p:spPr>
                <a:xfrm>
                  <a:off x="2530124" y="924872"/>
                  <a:ext cx="1197653" cy="3953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Week 24</a:t>
                  </a:r>
                  <a:r>
                    <a:rPr lang="en-GB" baseline="30000" dirty="0" smtClean="0">
                      <a:solidFill>
                        <a:prstClr val="black"/>
                      </a:solidFill>
                    </a:rPr>
                    <a:t>#</a:t>
                  </a:r>
                  <a:endParaRPr lang="en-US" baseline="300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TextBox 16"/>
                <p:cNvSpPr txBox="1"/>
                <p:nvPr/>
              </p:nvSpPr>
              <p:spPr>
                <a:xfrm>
                  <a:off x="4032725" y="924872"/>
                  <a:ext cx="10033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Week 36</a:t>
                  </a:r>
                  <a:endParaRPr lang="en-US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TextBox 18"/>
                <p:cNvSpPr txBox="1"/>
                <p:nvPr/>
              </p:nvSpPr>
              <p:spPr>
                <a:xfrm>
                  <a:off x="119194" y="924872"/>
                  <a:ext cx="7077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Day 1</a:t>
                  </a:r>
                  <a:endParaRPr lang="en-US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355762" y="1571175"/>
                  <a:ext cx="2756262" cy="573981"/>
                </a:xfrm>
                <a:prstGeom prst="rect">
                  <a:avLst/>
                </a:prstGeom>
                <a:solidFill>
                  <a:srgbClr val="77933C"/>
                </a:solidFill>
                <a:ln w="12700" cap="flat" cmpd="sng" algn="ctr">
                  <a:solidFill>
                    <a:srgbClr val="FFFFFF"/>
                  </a:solidFill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>
                  <a:bevelT h="25400"/>
                </a:sp3d>
              </p:spPr>
              <p:txBody>
                <a:bodyPr lIns="64008" rIns="0"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en-US" sz="1900" b="1" dirty="0" smtClean="0">
                      <a:solidFill>
                        <a:prstClr val="white"/>
                      </a:solidFill>
                    </a:rPr>
                    <a:t>DCV (60 mg)*</a:t>
                  </a:r>
                  <a:r>
                    <a:rPr lang="en-US" sz="1900" b="1" baseline="30000" dirty="0" smtClean="0">
                      <a:solidFill>
                        <a:prstClr val="white"/>
                      </a:solidFill>
                    </a:rPr>
                    <a:t> </a:t>
                  </a:r>
                  <a:r>
                    <a:rPr lang="en-US" sz="1900" b="1" dirty="0" smtClean="0">
                      <a:solidFill>
                        <a:prstClr val="white"/>
                      </a:solidFill>
                    </a:rPr>
                    <a:t> + </a:t>
                  </a:r>
                </a:p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en-US" sz="1900" b="1" dirty="0" smtClean="0">
                      <a:solidFill>
                        <a:prstClr val="white"/>
                      </a:solidFill>
                    </a:rPr>
                    <a:t>SOF (400 mg) ± RBV</a:t>
                  </a:r>
                  <a:r>
                    <a:rPr lang="en-US" sz="1900" b="1" baseline="30000" dirty="0" smtClean="0">
                      <a:solidFill>
                        <a:prstClr val="white"/>
                      </a:solidFill>
                    </a:rPr>
                    <a:t>#</a:t>
                  </a:r>
                </a:p>
              </p:txBody>
            </p: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370556" y="1390516"/>
                  <a:ext cx="8268785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370556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3122451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4537480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sp>
              <p:nvSpPr>
                <p:cNvPr id="59" name="Rectangle 58"/>
                <p:cNvSpPr/>
                <p:nvPr/>
              </p:nvSpPr>
              <p:spPr>
                <a:xfrm>
                  <a:off x="3139731" y="1571175"/>
                  <a:ext cx="1378131" cy="573981"/>
                </a:xfrm>
                <a:prstGeom prst="rect">
                  <a:avLst/>
                </a:prstGeom>
                <a:solidFill>
                  <a:sysClr val="window" lastClr="FFFFFF">
                    <a:lumMod val="75000"/>
                  </a:sysClr>
                </a:solidFill>
                <a:ln w="12700" cap="flat" cmpd="sng" algn="ctr">
                  <a:solidFill>
                    <a:srgbClr val="FFFFFF"/>
                  </a:solidFill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>
                  <a:bevelT h="25400"/>
                </a:sp3d>
              </p:spPr>
              <p:txBody>
                <a:bodyPr lIns="64008" rIns="0"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b="1" dirty="0" smtClean="0">
                      <a:solidFill>
                        <a:prstClr val="black"/>
                      </a:solidFill>
                    </a:rPr>
                    <a:t>Follow-Up</a:t>
                  </a:r>
                </a:p>
              </p:txBody>
            </p:sp>
            <p:grpSp>
              <p:nvGrpSpPr>
                <p:cNvPr id="60" name="Group 37"/>
                <p:cNvGrpSpPr/>
                <p:nvPr/>
              </p:nvGrpSpPr>
              <p:grpSpPr>
                <a:xfrm>
                  <a:off x="3093123" y="2200613"/>
                  <a:ext cx="2888578" cy="911963"/>
                  <a:chOff x="6104801" y="3930176"/>
                  <a:chExt cx="2395740" cy="726417"/>
                </a:xfrm>
              </p:grpSpPr>
              <p:sp>
                <p:nvSpPr>
                  <p:cNvPr id="69" name="Text Box 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04801" y="4103702"/>
                    <a:ext cx="2395740" cy="5528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wrap="square" lIns="90000" tIns="46800" rIns="90000" bIns="4680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800" b="1" kern="0" dirty="0" smtClean="0">
                        <a:solidFill>
                          <a:prstClr val="black"/>
                        </a:solidFill>
                        <a:latin typeface="Calibri"/>
                      </a:rPr>
                      <a:t>SVR12</a:t>
                    </a:r>
                    <a:r>
                      <a:rPr lang="en-US" sz="1800" b="1" kern="0" baseline="30000" dirty="0" smtClean="0">
                        <a:solidFill>
                          <a:prstClr val="black"/>
                        </a:solidFill>
                        <a:latin typeface="Calibri"/>
                      </a:rPr>
                      <a:t>‡</a:t>
                    </a:r>
                  </a:p>
                  <a:p>
                    <a:pPr algn="ctr">
                      <a:defRPr/>
                    </a:pPr>
                    <a:r>
                      <a:rPr lang="en-US" sz="1800" b="1" kern="0" dirty="0" smtClean="0">
                        <a:solidFill>
                          <a:prstClr val="black"/>
                        </a:solidFill>
                        <a:latin typeface="Calibri"/>
                      </a:rPr>
                      <a:t>Primary endpoint</a:t>
                    </a:r>
                    <a:endParaRPr lang="en-US" sz="1800" b="1" kern="0" baseline="30000" dirty="0" smtClean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70" name="Straight Arrow Connector 69"/>
                  <p:cNvCxnSpPr/>
                  <p:nvPr/>
                </p:nvCxnSpPr>
                <p:spPr>
                  <a:xfrm flipH="1" flipV="1">
                    <a:off x="7306268" y="3930176"/>
                    <a:ext cx="2" cy="202140"/>
                  </a:xfrm>
                  <a:prstGeom prst="straightConnector1">
                    <a:avLst/>
                  </a:pr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/>
                </p:spPr>
              </p:cxnSp>
            </p:grpSp>
            <p:sp>
              <p:nvSpPr>
                <p:cNvPr id="61" name="Rectangle 60"/>
                <p:cNvSpPr/>
                <p:nvPr/>
              </p:nvSpPr>
              <p:spPr>
                <a:xfrm>
                  <a:off x="4545015" y="1571175"/>
                  <a:ext cx="4079267" cy="573981"/>
                </a:xfrm>
                <a:prstGeom prst="rect">
                  <a:avLst/>
                </a:prstGeom>
                <a:solidFill>
                  <a:sysClr val="window" lastClr="FFFFFF">
                    <a:lumMod val="75000"/>
                  </a:sysClr>
                </a:solidFill>
                <a:ln w="12700" cap="flat" cmpd="sng" algn="ctr">
                  <a:solidFill>
                    <a:srgbClr val="FFFFFF"/>
                  </a:solidFill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>
                  <a:bevelT h="25400"/>
                </a:sp3d>
              </p:spPr>
              <p:txBody>
                <a:bodyPr lIns="64008" rIns="0"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b="1" dirty="0" smtClean="0">
                      <a:solidFill>
                        <a:prstClr val="black"/>
                      </a:solidFill>
                    </a:rPr>
                    <a:t>Additional Optional Follow-Up</a:t>
                  </a:r>
                </a:p>
              </p:txBody>
            </p: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5958674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sp>
              <p:nvSpPr>
                <p:cNvPr id="63" name="TextBox 16"/>
                <p:cNvSpPr txBox="1"/>
                <p:nvPr/>
              </p:nvSpPr>
              <p:spPr>
                <a:xfrm>
                  <a:off x="5453946" y="924872"/>
                  <a:ext cx="10033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Week 48</a:t>
                  </a:r>
                  <a:endParaRPr lang="en-US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" name="TextBox 16"/>
                <p:cNvSpPr txBox="1"/>
                <p:nvPr/>
              </p:nvSpPr>
              <p:spPr>
                <a:xfrm>
                  <a:off x="7976563" y="924872"/>
                  <a:ext cx="10033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Week 72</a:t>
                  </a:r>
                  <a:endParaRPr lang="en-US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643231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grpSp>
              <p:nvGrpSpPr>
                <p:cNvPr id="66" name="Group 43"/>
                <p:cNvGrpSpPr/>
                <p:nvPr/>
              </p:nvGrpSpPr>
              <p:grpSpPr>
                <a:xfrm>
                  <a:off x="5528060" y="2200616"/>
                  <a:ext cx="1134538" cy="598460"/>
                  <a:chOff x="6942201" y="3930164"/>
                  <a:chExt cx="940968" cy="476697"/>
                </a:xfrm>
              </p:grpSpPr>
              <p:sp>
                <p:nvSpPr>
                  <p:cNvPr id="67" name="Text Box 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42201" y="4103689"/>
                    <a:ext cx="940968" cy="303172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wrap="square" lIns="90000" tIns="46800" rIns="90000" bIns="4680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defRPr/>
                    </a:pPr>
                    <a:r>
                      <a:rPr lang="en-US" sz="1800" b="1" kern="0" dirty="0" smtClean="0">
                        <a:solidFill>
                          <a:prstClr val="black"/>
                        </a:solidFill>
                        <a:latin typeface="Calibri"/>
                      </a:rPr>
                      <a:t>SVR24</a:t>
                    </a:r>
                    <a:endParaRPr lang="en-US" sz="1800" b="1" kern="0" baseline="30000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68" name="Straight Arrow Connector 67"/>
                  <p:cNvCxnSpPr/>
                  <p:nvPr/>
                </p:nvCxnSpPr>
                <p:spPr>
                  <a:xfrm flipH="1" flipV="1">
                    <a:off x="7306268" y="3930164"/>
                    <a:ext cx="2" cy="202138"/>
                  </a:xfrm>
                  <a:prstGeom prst="straightConnector1">
                    <a:avLst/>
                  </a:pr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/>
                </p:spPr>
              </p:cxnSp>
            </p:grpSp>
          </p:grpSp>
          <p:sp>
            <p:nvSpPr>
              <p:cNvPr id="72" name="Rectangle 71"/>
              <p:cNvSpPr/>
              <p:nvPr/>
            </p:nvSpPr>
            <p:spPr>
              <a:xfrm>
                <a:off x="394961" y="3340401"/>
                <a:ext cx="3269643" cy="5144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96838" indent="-96838"/>
                <a:r>
                  <a:rPr lang="en-GB" sz="1600" baseline="30000" dirty="0">
                    <a:solidFill>
                      <a:prstClr val="black"/>
                    </a:solidFill>
                  </a:rPr>
                  <a:t>#</a:t>
                </a:r>
                <a:r>
                  <a:rPr lang="en-GB" sz="1300" dirty="0" smtClean="0">
                    <a:solidFill>
                      <a:prstClr val="black"/>
                    </a:solidFill>
                  </a:rPr>
                  <a:t>Addition of RBV and shorter duration of treatment at the discretion of the physician </a:t>
                </a:r>
                <a:endParaRPr lang="en-US" sz="13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94962" y="3077244"/>
                <a:ext cx="3045529" cy="305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aseline="30000" dirty="0">
                    <a:solidFill>
                      <a:prstClr val="black"/>
                    </a:solidFill>
                  </a:rPr>
                  <a:t>*</a:t>
                </a:r>
                <a:r>
                  <a:rPr lang="en-GB" sz="1300" dirty="0">
                    <a:solidFill>
                      <a:prstClr val="black"/>
                    </a:solidFill>
                  </a:rPr>
                  <a:t>Dose adjusted for concomitant </a:t>
                </a:r>
                <a:r>
                  <a:rPr lang="en-GB" sz="1300" dirty="0" smtClean="0">
                    <a:solidFill>
                      <a:prstClr val="black"/>
                    </a:solidFill>
                  </a:rPr>
                  <a:t>ARVs</a:t>
                </a:r>
                <a:endParaRPr lang="en-GB" sz="13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387275" y="1605394"/>
              <a:ext cx="8490507" cy="2705009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713667" y="4034310"/>
            <a:ext cx="413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2">
              <a:spcAft>
                <a:spcPts val="600"/>
              </a:spcAft>
              <a:buSzPct val="110000"/>
            </a:pPr>
            <a:r>
              <a:rPr lang="en-US" sz="1600" b="1" kern="0" baseline="30000" dirty="0" smtClean="0">
                <a:solidFill>
                  <a:prstClr val="black"/>
                </a:solidFill>
              </a:rPr>
              <a:t>‡</a:t>
            </a:r>
            <a:r>
              <a:rPr lang="en-GB" sz="1200" dirty="0" smtClean="0">
                <a:solidFill>
                  <a:prstClr val="black"/>
                </a:solidFill>
              </a:rPr>
              <a:t>HCV </a:t>
            </a:r>
            <a:r>
              <a:rPr lang="en-GB" sz="1200" dirty="0">
                <a:solidFill>
                  <a:prstClr val="black"/>
                </a:solidFill>
              </a:rPr>
              <a:t>RNA &lt; LLOQ, TD or TND at post treatment Week 12 (next value carried backward approach)</a:t>
            </a:r>
          </a:p>
        </p:txBody>
      </p:sp>
    </p:spTree>
    <p:extLst>
      <p:ext uri="{BB962C8B-B14F-4D97-AF65-F5344CB8AC3E}">
        <p14:creationId xmlns:p14="http://schemas.microsoft.com/office/powerpoint/2010/main" val="306229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59865" y="1276477"/>
            <a:ext cx="3307921" cy="1020626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prstClr val="white"/>
                </a:solidFill>
              </a:rPr>
              <a:t>All Treated                             GT 3-Infected Patients </a:t>
            </a:r>
          </a:p>
          <a:p>
            <a:pPr algn="ctr"/>
            <a:r>
              <a:rPr lang="en-GB" sz="2000" b="1" dirty="0" smtClean="0">
                <a:solidFill>
                  <a:prstClr val="white"/>
                </a:solidFill>
              </a:rPr>
              <a:t>N </a:t>
            </a:r>
            <a:r>
              <a:rPr lang="en-GB" sz="2000" b="1" dirty="0">
                <a:solidFill>
                  <a:prstClr val="white"/>
                </a:solidFill>
              </a:rPr>
              <a:t>= </a:t>
            </a:r>
            <a:r>
              <a:rPr lang="en-GB" sz="2000" b="1" dirty="0" smtClean="0">
                <a:solidFill>
                  <a:prstClr val="white"/>
                </a:solidFill>
              </a:rPr>
              <a:t>102</a:t>
            </a:r>
            <a:endParaRPr lang="en-GB" sz="20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773480" y="2832412"/>
            <a:ext cx="2364618" cy="613919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prstClr val="white"/>
                </a:solidFill>
              </a:rPr>
              <a:t>Efficacy Population</a:t>
            </a:r>
          </a:p>
          <a:p>
            <a:pPr algn="ctr"/>
            <a:r>
              <a:rPr lang="en-GB" sz="2000" b="1" dirty="0">
                <a:solidFill>
                  <a:prstClr val="white"/>
                </a:solidFill>
              </a:rPr>
              <a:t>N = </a:t>
            </a:r>
            <a:r>
              <a:rPr lang="en-GB" sz="2000" b="1" dirty="0" smtClean="0">
                <a:solidFill>
                  <a:prstClr val="white"/>
                </a:solidFill>
              </a:rPr>
              <a:t>82</a:t>
            </a:r>
            <a:endParaRPr lang="en-GB" sz="20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00759" y="2668938"/>
            <a:ext cx="3656723" cy="982038"/>
          </a:xfrm>
          <a:prstGeom prst="roundRect">
            <a:avLst>
              <a:gd name="adj" fmla="val 6062"/>
            </a:avLst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marL="0" lvl="1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</a:pPr>
            <a:r>
              <a:rPr lang="en-GB" sz="1400" b="1" i="1" dirty="0" smtClean="0">
                <a:solidFill>
                  <a:prstClr val="black"/>
                </a:solidFill>
              </a:rPr>
              <a:t>Excluded from this interim analysis, N = 20</a:t>
            </a:r>
            <a:r>
              <a:rPr lang="en-GB" sz="1400" b="1" i="1" baseline="30000" dirty="0" smtClean="0">
                <a:solidFill>
                  <a:prstClr val="black"/>
                </a:solidFill>
              </a:rPr>
              <a:t>a</a:t>
            </a:r>
          </a:p>
          <a:p>
            <a:pPr marL="233363" lvl="1" indent="-233363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GB" sz="1400" i="1" dirty="0" smtClean="0">
                <a:solidFill>
                  <a:prstClr val="black"/>
                </a:solidFill>
              </a:rPr>
              <a:t>Did </a:t>
            </a:r>
            <a:r>
              <a:rPr lang="en-GB" sz="1400" i="1" dirty="0">
                <a:solidFill>
                  <a:prstClr val="black"/>
                </a:solidFill>
              </a:rPr>
              <a:t>not </a:t>
            </a:r>
            <a:r>
              <a:rPr lang="en-GB" sz="1400" i="1" dirty="0" smtClean="0">
                <a:solidFill>
                  <a:prstClr val="black"/>
                </a:solidFill>
              </a:rPr>
              <a:t>reach posttreatment Week 12, n = 7 </a:t>
            </a:r>
          </a:p>
          <a:p>
            <a:pPr marL="233363" lvl="1" indent="-233363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GB" sz="1400" i="1" dirty="0">
                <a:solidFill>
                  <a:prstClr val="black"/>
                </a:solidFill>
              </a:rPr>
              <a:t>Missing data </a:t>
            </a:r>
            <a:r>
              <a:rPr lang="en-GB" sz="1400" i="1" dirty="0" smtClean="0">
                <a:solidFill>
                  <a:prstClr val="black"/>
                </a:solidFill>
              </a:rPr>
              <a:t>(not caused by </a:t>
            </a:r>
            <a:r>
              <a:rPr lang="en-GB" sz="1400" i="1" dirty="0">
                <a:solidFill>
                  <a:prstClr val="black"/>
                </a:solidFill>
              </a:rPr>
              <a:t>death or </a:t>
            </a:r>
            <a:r>
              <a:rPr lang="en-GB" sz="1400" i="1" dirty="0" smtClean="0">
                <a:solidFill>
                  <a:prstClr val="black"/>
                </a:solidFill>
              </a:rPr>
              <a:t>treatment discontinuation </a:t>
            </a:r>
            <a:r>
              <a:rPr lang="en-GB" sz="1400" i="1" dirty="0">
                <a:solidFill>
                  <a:prstClr val="black"/>
                </a:solidFill>
              </a:rPr>
              <a:t>due to AE), </a:t>
            </a:r>
            <a:r>
              <a:rPr lang="en-GB" sz="1400" i="1" dirty="0" smtClean="0">
                <a:solidFill>
                  <a:prstClr val="black"/>
                </a:solidFill>
              </a:rPr>
              <a:t>n = 13</a:t>
            </a:r>
            <a:endParaRPr lang="en-GB" sz="1400" i="1" baseline="30000" dirty="0">
              <a:solidFill>
                <a:prstClr val="black"/>
              </a:solidFill>
            </a:endParaRPr>
          </a:p>
          <a:p>
            <a:pPr marL="0" lvl="1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</a:pPr>
            <a:endParaRPr lang="en-GB" sz="1400" i="1" dirty="0" smtClean="0">
              <a:solidFill>
                <a:prstClr val="black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359211" y="1302546"/>
            <a:ext cx="2218118" cy="601819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prstClr val="white"/>
                </a:solidFill>
              </a:rPr>
              <a:t>Safety Population</a:t>
            </a:r>
          </a:p>
          <a:p>
            <a:pPr algn="ctr"/>
            <a:r>
              <a:rPr lang="en-GB" sz="2000" b="1" dirty="0">
                <a:solidFill>
                  <a:prstClr val="white"/>
                </a:solidFill>
              </a:rPr>
              <a:t>N = </a:t>
            </a:r>
            <a:r>
              <a:rPr lang="en-GB" sz="2000" b="1" dirty="0" smtClean="0">
                <a:solidFill>
                  <a:prstClr val="white"/>
                </a:solidFill>
              </a:rPr>
              <a:t>102</a:t>
            </a:r>
            <a:endParaRPr lang="en-GB" sz="2000" b="1" dirty="0">
              <a:solidFill>
                <a:prstClr val="white"/>
              </a:solidFill>
            </a:endParaRPr>
          </a:p>
        </p:txBody>
      </p:sp>
      <p:sp>
        <p:nvSpPr>
          <p:cNvPr id="69" name="Title 5"/>
          <p:cNvSpPr txBox="1">
            <a:spLocks/>
          </p:cNvSpPr>
          <p:nvPr/>
        </p:nvSpPr>
        <p:spPr>
          <a:xfrm>
            <a:off x="0" y="-1"/>
            <a:ext cx="9144000" cy="919163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5000"/>
              </a:lnSpc>
            </a:pPr>
            <a:r>
              <a:rPr lang="en-US" sz="3000" kern="0" dirty="0">
                <a:solidFill>
                  <a:prstClr val="white"/>
                </a:solidFill>
              </a:rPr>
              <a:t>Populations and Statistical </a:t>
            </a:r>
            <a:r>
              <a:rPr lang="en-US" sz="3000" kern="0" dirty="0" smtClean="0">
                <a:solidFill>
                  <a:prstClr val="white"/>
                </a:solidFill>
              </a:rPr>
              <a:t>Analysis</a:t>
            </a:r>
            <a:br>
              <a:rPr lang="en-US" sz="3000" kern="0" dirty="0" smtClean="0">
                <a:solidFill>
                  <a:prstClr val="white"/>
                </a:solidFill>
              </a:rPr>
            </a:br>
            <a:r>
              <a:rPr lang="en-US" sz="3000" kern="0" dirty="0" smtClean="0">
                <a:solidFill>
                  <a:prstClr val="white"/>
                </a:solidFill>
              </a:rPr>
              <a:t>(Interim Analysis)</a:t>
            </a:r>
            <a:endParaRPr lang="en-US" sz="3000" dirty="0">
              <a:solidFill>
                <a:prstClr val="white"/>
              </a:solidFill>
            </a:endParaRPr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>
            <a:off x="1630713" y="1786790"/>
            <a:ext cx="82915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4404575" y="2668937"/>
            <a:ext cx="1661376" cy="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1"/>
          <p:cNvSpPr txBox="1">
            <a:spLocks/>
          </p:cNvSpPr>
          <p:nvPr/>
        </p:nvSpPr>
        <p:spPr>
          <a:xfrm>
            <a:off x="333285" y="3823204"/>
            <a:ext cx="8728611" cy="2378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300"/>
              </a:spcAft>
              <a:buSzPct val="110000"/>
              <a:buFont typeface="Arial" pitchFamily="34" charset="0"/>
              <a:buChar char="■"/>
            </a:pPr>
            <a:r>
              <a:rPr lang="en-GB" sz="2000" b="1" dirty="0">
                <a:solidFill>
                  <a:schemeClr val="tx1"/>
                </a:solidFill>
              </a:rPr>
              <a:t>Primary Efficacy Analysis (</a:t>
            </a:r>
            <a:r>
              <a:rPr lang="en-GB" sz="2000" b="1" dirty="0" err="1">
                <a:solidFill>
                  <a:schemeClr val="tx1"/>
                </a:solidFill>
              </a:rPr>
              <a:t>mITT</a:t>
            </a:r>
            <a:r>
              <a:rPr lang="en-GB" sz="2000" b="1" dirty="0">
                <a:solidFill>
                  <a:schemeClr val="tx1"/>
                </a:solidFill>
              </a:rPr>
              <a:t>):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10000"/>
            </a:pPr>
            <a:r>
              <a:rPr lang="en-GB" sz="1800" dirty="0">
                <a:solidFill>
                  <a:schemeClr val="tx1"/>
                </a:solidFill>
              </a:rPr>
              <a:t>Patients with missing data who died, </a:t>
            </a:r>
            <a:r>
              <a:rPr lang="en-GB" sz="1800" dirty="0" smtClean="0">
                <a:solidFill>
                  <a:schemeClr val="tx1"/>
                </a:solidFill>
              </a:rPr>
              <a:t>discontinued treatment due </a:t>
            </a:r>
            <a:r>
              <a:rPr lang="en-GB" sz="1800" dirty="0">
                <a:solidFill>
                  <a:schemeClr val="tx1"/>
                </a:solidFill>
              </a:rPr>
              <a:t>to AEs, or </a:t>
            </a:r>
            <a:r>
              <a:rPr lang="en-GB" sz="1800" dirty="0" smtClean="0">
                <a:solidFill>
                  <a:schemeClr val="tx1"/>
                </a:solidFill>
              </a:rPr>
              <a:t>had </a:t>
            </a:r>
            <a:r>
              <a:rPr lang="en-GB" sz="1800" dirty="0" err="1" smtClean="0">
                <a:solidFill>
                  <a:schemeClr val="tx1"/>
                </a:solidFill>
              </a:rPr>
              <a:t>virologic</a:t>
            </a:r>
            <a:r>
              <a:rPr lang="en-GB" sz="1800" dirty="0" smtClean="0">
                <a:solidFill>
                  <a:schemeClr val="tx1"/>
                </a:solidFill>
              </a:rPr>
              <a:t> breakthrough/relapse </a:t>
            </a:r>
            <a:r>
              <a:rPr lang="en-GB" sz="1800" dirty="0">
                <a:solidFill>
                  <a:schemeClr val="tx1"/>
                </a:solidFill>
              </a:rPr>
              <a:t>before </a:t>
            </a:r>
            <a:r>
              <a:rPr lang="en-GB" sz="1800" dirty="0" smtClean="0">
                <a:solidFill>
                  <a:schemeClr val="tx1"/>
                </a:solidFill>
              </a:rPr>
              <a:t>posttreatment </a:t>
            </a:r>
            <a:r>
              <a:rPr lang="en-GB" sz="1800" dirty="0">
                <a:solidFill>
                  <a:schemeClr val="tx1"/>
                </a:solidFill>
              </a:rPr>
              <a:t>Week </a:t>
            </a:r>
            <a:r>
              <a:rPr lang="en-GB" sz="1800" dirty="0" smtClean="0">
                <a:solidFill>
                  <a:schemeClr val="tx1"/>
                </a:solidFill>
              </a:rPr>
              <a:t>12 </a:t>
            </a:r>
            <a:r>
              <a:rPr lang="en-GB" sz="1800" dirty="0">
                <a:solidFill>
                  <a:schemeClr val="tx1"/>
                </a:solidFill>
              </a:rPr>
              <a:t>were classified as failures  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SzPct val="110000"/>
              <a:buFont typeface="Arial" pitchFamily="34" charset="0"/>
              <a:buChar char="■"/>
            </a:pPr>
            <a:r>
              <a:rPr lang="en-GB" sz="2000" b="1" dirty="0">
                <a:solidFill>
                  <a:schemeClr val="tx1"/>
                </a:solidFill>
              </a:rPr>
              <a:t>Safety Analysis: 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SzPct val="110000"/>
            </a:pPr>
            <a:r>
              <a:rPr lang="en-GB" sz="1800" dirty="0">
                <a:solidFill>
                  <a:schemeClr val="tx1"/>
                </a:solidFill>
              </a:rPr>
              <a:t>Clinical (</a:t>
            </a:r>
            <a:r>
              <a:rPr lang="en-GB" sz="1800" dirty="0" smtClean="0">
                <a:solidFill>
                  <a:schemeClr val="tx1"/>
                </a:solidFill>
              </a:rPr>
              <a:t>AEs, serious AEs, AEs </a:t>
            </a:r>
            <a:r>
              <a:rPr lang="en-GB" sz="1800" dirty="0">
                <a:solidFill>
                  <a:schemeClr val="tx1"/>
                </a:solidFill>
              </a:rPr>
              <a:t>leading to discontinuation, and </a:t>
            </a:r>
            <a:r>
              <a:rPr lang="en-GB" sz="1800" dirty="0" smtClean="0">
                <a:solidFill>
                  <a:schemeClr val="tx1"/>
                </a:solidFill>
              </a:rPr>
              <a:t>deaths) </a:t>
            </a:r>
            <a:r>
              <a:rPr lang="en-GB" sz="1800" dirty="0">
                <a:solidFill>
                  <a:schemeClr val="tx1"/>
                </a:solidFill>
              </a:rPr>
              <a:t>and laboratory abnormalities</a:t>
            </a:r>
          </a:p>
        </p:txBody>
      </p:sp>
      <p:cxnSp>
        <p:nvCxnSpPr>
          <p:cNvPr id="51" name="Elbow Connector 50"/>
          <p:cNvCxnSpPr/>
          <p:nvPr/>
        </p:nvCxnSpPr>
        <p:spPr>
          <a:xfrm flipV="1">
            <a:off x="5790591" y="1469973"/>
            <a:ext cx="545815" cy="316817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rot="16200000" flipH="1">
            <a:off x="5636908" y="2230485"/>
            <a:ext cx="1004928" cy="14684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429" y="6574307"/>
            <a:ext cx="8823764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114300">
              <a:lnSpc>
                <a:spcPct val="90000"/>
              </a:lnSpc>
              <a:buClr>
                <a:srgbClr val="003399"/>
              </a:buClr>
              <a:tabLst>
                <a:tab pos="288925" algn="l"/>
              </a:tabLst>
            </a:pPr>
            <a:r>
              <a:rPr lang="en-GB" sz="1600" baseline="30000" dirty="0" smtClean="0">
                <a:solidFill>
                  <a:prstClr val="black"/>
                </a:solidFill>
              </a:rPr>
              <a:t>a</a:t>
            </a:r>
            <a:r>
              <a:rPr lang="en-GB" sz="1200" baseline="30000" dirty="0" smtClean="0">
                <a:solidFill>
                  <a:prstClr val="black"/>
                </a:solidFill>
              </a:rPr>
              <a:t>  </a:t>
            </a:r>
            <a:r>
              <a:rPr lang="en-GB" sz="1200" dirty="0" smtClean="0">
                <a:solidFill>
                  <a:prstClr val="black"/>
                </a:solidFill>
              </a:rPr>
              <a:t>All patients had </a:t>
            </a:r>
            <a:r>
              <a:rPr lang="en-GB" sz="1200" dirty="0">
                <a:solidFill>
                  <a:prstClr val="black"/>
                </a:solidFill>
              </a:rPr>
              <a:t>HCV RNA &lt; </a:t>
            </a:r>
            <a:r>
              <a:rPr lang="en-GB" sz="1200" dirty="0" smtClean="0">
                <a:solidFill>
                  <a:prstClr val="black"/>
                </a:solidFill>
              </a:rPr>
              <a:t>LLOQ, </a:t>
            </a:r>
            <a:r>
              <a:rPr lang="en-GB" sz="1200" dirty="0">
                <a:solidFill>
                  <a:prstClr val="black"/>
                </a:solidFill>
              </a:rPr>
              <a:t>TD or </a:t>
            </a:r>
            <a:r>
              <a:rPr lang="en-GB" sz="1200" dirty="0" smtClean="0">
                <a:solidFill>
                  <a:prstClr val="black"/>
                </a:solidFill>
              </a:rPr>
              <a:t>TND, </a:t>
            </a:r>
            <a:r>
              <a:rPr lang="en-GB" sz="1200" dirty="0">
                <a:solidFill>
                  <a:prstClr val="black"/>
                </a:solidFill>
              </a:rPr>
              <a:t>at </a:t>
            </a:r>
            <a:r>
              <a:rPr lang="en-GB" sz="1200" dirty="0" smtClean="0">
                <a:solidFill>
                  <a:prstClr val="black"/>
                </a:solidFill>
              </a:rPr>
              <a:t>EOT (Week 24) or at the last </a:t>
            </a:r>
            <a:r>
              <a:rPr lang="en-GB" sz="1200" dirty="0">
                <a:solidFill>
                  <a:prstClr val="black"/>
                </a:solidFill>
              </a:rPr>
              <a:t>available </a:t>
            </a:r>
            <a:r>
              <a:rPr lang="en-GB" sz="1200" dirty="0" smtClean="0">
                <a:solidFill>
                  <a:prstClr val="black"/>
                </a:solidFill>
              </a:rPr>
              <a:t>assessment.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93319" y="1354063"/>
            <a:ext cx="1428213" cy="882366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</a:rPr>
              <a:t>All Treated </a:t>
            </a:r>
            <a:endParaRPr lang="en-GB" b="1" dirty="0" smtClean="0">
              <a:solidFill>
                <a:prstClr val="white"/>
              </a:solidFill>
            </a:endParaRPr>
          </a:p>
          <a:p>
            <a:pPr algn="ctr"/>
            <a:r>
              <a:rPr lang="en-GB" b="1" dirty="0" smtClean="0">
                <a:solidFill>
                  <a:prstClr val="white"/>
                </a:solidFill>
              </a:rPr>
              <a:t>Patients</a:t>
            </a:r>
            <a:endParaRPr lang="en-GB" b="1" dirty="0">
              <a:solidFill>
                <a:prstClr val="white"/>
              </a:solidFill>
            </a:endParaRPr>
          </a:p>
          <a:p>
            <a:pPr algn="ctr"/>
            <a:r>
              <a:rPr lang="en-GB" b="1" dirty="0">
                <a:solidFill>
                  <a:prstClr val="white"/>
                </a:solidFill>
              </a:rPr>
              <a:t>N = 485</a:t>
            </a:r>
          </a:p>
        </p:txBody>
      </p:sp>
    </p:spTree>
    <p:extLst>
      <p:ext uri="{BB962C8B-B14F-4D97-AF65-F5344CB8AC3E}">
        <p14:creationId xmlns:p14="http://schemas.microsoft.com/office/powerpoint/2010/main" val="21290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5000"/>
              </a:lnSpc>
            </a:pPr>
            <a:r>
              <a:rPr lang="en-US" kern="0" dirty="0" smtClean="0"/>
              <a:t>Demographics and Baseline Characteristics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088207"/>
              </p:ext>
            </p:extLst>
          </p:nvPr>
        </p:nvGraphicFramePr>
        <p:xfrm>
          <a:off x="85742" y="854689"/>
          <a:ext cx="8978160" cy="5935572"/>
        </p:xfrm>
        <a:graphic>
          <a:graphicData uri="http://schemas.openxmlformats.org/drawingml/2006/table">
            <a:tbl>
              <a:tblPr firstRow="1" bandRow="1"/>
              <a:tblGrid>
                <a:gridCol w="3656352"/>
                <a:gridCol w="886968"/>
                <a:gridCol w="886968"/>
                <a:gridCol w="886968"/>
                <a:gridCol w="886968"/>
                <a:gridCol w="886968"/>
                <a:gridCol w="886968"/>
              </a:tblGrid>
              <a:tr h="5103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Parameter</a:t>
                      </a:r>
                      <a:endParaRPr lang="en-US" sz="2000" b="1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62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 + RBV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40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Patients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= 102</a:t>
                      </a:r>
                      <a:endParaRPr lang="en-US" sz="1600" b="1" baseline="300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median (range) </a:t>
                      </a:r>
                      <a:r>
                        <a:rPr lang="en-US" sz="16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yr</a:t>
                      </a:r>
                      <a:endParaRPr lang="en-US" sz="1600" baseline="300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54.5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(33–75)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(31–62)</a:t>
                      </a: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55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(31–75)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Male,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(70)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White,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  <a:endParaRPr lang="en-US" sz="16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56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(90)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 log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median (range)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5.4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(0–6.9)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(0–7.1)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5.6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(0–7.1)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119063" marR="0" indent="115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 ≥ 2,000,000 IU/mL, n (%)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(13)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(33)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Cirrhosis, n (%)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(82)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(90)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(85)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22860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strike="noStrike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Child-Pugh class, n (%)</a:t>
                      </a:r>
                      <a:r>
                        <a:rPr lang="en-US" sz="1600" strike="noStrike" baseline="30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a,c</a:t>
                      </a:r>
                      <a:endParaRPr lang="en-US" sz="1600" strike="noStrike" baseline="300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314"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/>
                        <a:t>23</a:t>
                      </a:r>
                      <a:endParaRPr lang="en-GB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(45)</a:t>
                      </a:r>
                      <a:endParaRPr lang="en-GB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(47)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314"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/>
                        <a:t>18</a:t>
                      </a:r>
                      <a:endParaRPr lang="en-GB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(35)</a:t>
                      </a:r>
                      <a:endParaRPr lang="en-GB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(44)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314"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/>
                        <a:t>9</a:t>
                      </a:r>
                      <a:endParaRPr lang="en-GB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(18)</a:t>
                      </a:r>
                      <a:endParaRPr lang="en-GB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(6)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457200" marR="0" lvl="1" indent="-2317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MELD score median (range)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10.0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(6–20)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11.0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(6–22)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10.0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(6–22)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457200" marR="0" lvl="1" indent="-2317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MELD score &gt; 15, n (%)</a:t>
                      </a:r>
                      <a:r>
                        <a:rPr lang="en-US" sz="1600" baseline="30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a,c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(12)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ALT, median (range) IU/L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(15–372)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(19–211)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(15–372)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Total bilirubin, median (range) </a:t>
                      </a:r>
                      <a:r>
                        <a:rPr lang="en-US" sz="1600" baseline="0" dirty="0" err="1" smtClean="0">
                          <a:solidFill>
                            <a:srgbClr val="000000"/>
                          </a:solidFill>
                          <a:latin typeface="Symbol" panose="05050102010706020507" pitchFamily="18" charset="2"/>
                          <a:ea typeface="Times New Roman"/>
                          <a:cs typeface="Arial" pitchFamily="34" charset="0"/>
                        </a:rPr>
                        <a:t>m</a:t>
                      </a:r>
                      <a:r>
                        <a:rPr lang="en-US" sz="16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mol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/L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(5–99)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(7–74)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(5–99)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Albumin, median (range) g/L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(18–50)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(22–50)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(18–50)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Platelet count, median (range) × 10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/L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(23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–378)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(32–273)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(23–378)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111125" marR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Prior HCV therapy,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(55)</a:t>
                      </a:r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Liver transplant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recipient, n (%)</a:t>
                      </a:r>
                      <a:endParaRPr lang="en-US" sz="1600" baseline="300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594">
                <a:tc>
                  <a:txBody>
                    <a:bodyPr/>
                    <a:lstStyle/>
                    <a:p>
                      <a:pPr marL="111125" marR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HIV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coinfection,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(15)</a:t>
                      </a:r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726">
                <a:tc>
                  <a:txBody>
                    <a:bodyPr/>
                    <a:lstStyle/>
                    <a:p>
                      <a:pPr marL="111125" marR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HBV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coinfection,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(6)</a:t>
                      </a:r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0352">
                <a:tc gridSpan="7">
                  <a:txBody>
                    <a:bodyPr/>
                    <a:lstStyle/>
                    <a:p>
                      <a:pPr marL="73025" marR="0" indent="-73025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Excludes patients with missing data; 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Cirrhosis diagnosed by liver biopsy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(Metavir &gt; F3, Ishak &gt; 4, or the equivalent), n=9; </a:t>
                      </a:r>
                      <a:r>
                        <a:rPr lang="en-US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FibroScan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b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(&gt; 14.6 kPa), n=48; or FIB-4 score (&gt; 3.25), n=30. Cirrhosis status indeterminate/not reported, n=8: DCV + SOF, n=5; DCV + SOF + RBV, n=3;</a:t>
                      </a:r>
                    </a:p>
                    <a:p>
                      <a:pPr marL="73025" marR="0" indent="-73025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</a:t>
                      </a:r>
                      <a:r>
                        <a:rPr lang="en-US" sz="12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Percentages based on cirrhotic patients.</a:t>
                      </a:r>
                      <a:endParaRPr lang="en-US" sz="1200" baseline="30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77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Chart 31"/>
          <p:cNvGraphicFramePr/>
          <p:nvPr>
            <p:extLst/>
          </p:nvPr>
        </p:nvGraphicFramePr>
        <p:xfrm>
          <a:off x="1514319" y="1037980"/>
          <a:ext cx="5038109" cy="340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itle 5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5000"/>
              </a:lnSpc>
            </a:pPr>
            <a:r>
              <a:rPr lang="en-US" kern="0" dirty="0" smtClean="0">
                <a:solidFill>
                  <a:prstClr val="white"/>
                </a:solidFill>
              </a:rPr>
              <a:t>Primary Efficacy Analysis – SVR12 (</a:t>
            </a:r>
            <a:r>
              <a:rPr lang="en-US" kern="0" dirty="0" err="1" smtClean="0">
                <a:solidFill>
                  <a:prstClr val="white"/>
                </a:solidFill>
              </a:rPr>
              <a:t>mITT</a:t>
            </a:r>
            <a:r>
              <a:rPr lang="en-US" kern="0" dirty="0" smtClean="0">
                <a:solidFill>
                  <a:prstClr val="white"/>
                </a:solidFill>
              </a:rPr>
              <a:t>)</a:t>
            </a:r>
          </a:p>
        </p:txBody>
      </p:sp>
      <p:sp>
        <p:nvSpPr>
          <p:cNvPr id="3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3" y="6515175"/>
            <a:ext cx="263214" cy="276999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6</a:t>
            </a:r>
          </a:p>
        </p:txBody>
      </p:sp>
      <p:graphicFrame>
        <p:nvGraphicFramePr>
          <p:cNvPr id="41" name="Content Placeholder 4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47319023"/>
              </p:ext>
            </p:extLst>
          </p:nvPr>
        </p:nvGraphicFramePr>
        <p:xfrm>
          <a:off x="834014" y="4549964"/>
          <a:ext cx="5452728" cy="13716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20240"/>
                <a:gridCol w="914400"/>
                <a:gridCol w="301752"/>
                <a:gridCol w="914400"/>
                <a:gridCol w="301752"/>
                <a:gridCol w="914400"/>
                <a:gridCol w="185784"/>
              </a:tblGrid>
              <a:tr h="233544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Not Achieving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SVR12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0" indent="171450" algn="l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Breakthrough</a:t>
                      </a:r>
                      <a:endParaRPr lang="en-US" sz="15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Relapse</a:t>
                      </a:r>
                      <a:endParaRPr lang="en-US" sz="15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Discontinuation (AE)</a:t>
                      </a:r>
                      <a:endParaRPr lang="en-US" sz="15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0" marR="0" indent="1714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baseline="0" dirty="0" err="1" smtClean="0">
                          <a:solidFill>
                            <a:schemeClr val="tx1"/>
                          </a:solidFill>
                        </a:rPr>
                        <a:t>Death</a:t>
                      </a:r>
                      <a:r>
                        <a:rPr lang="en-US" sz="1500" b="0" baseline="300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500" b="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972491" y="3675765"/>
            <a:ext cx="511969" cy="516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u="sng" kern="0" dirty="0" smtClean="0">
                <a:solidFill>
                  <a:prstClr val="white"/>
                </a:solidFill>
              </a:rPr>
              <a:t>42</a:t>
            </a:r>
          </a:p>
          <a:p>
            <a:pPr algn="ctr">
              <a:lnSpc>
                <a:spcPct val="75000"/>
              </a:lnSpc>
              <a:defRPr/>
            </a:pPr>
            <a:r>
              <a:rPr lang="en-GB" kern="0" dirty="0" smtClean="0">
                <a:solidFill>
                  <a:prstClr val="white"/>
                </a:solidFill>
              </a:rPr>
              <a:t>49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50829" y="3685723"/>
            <a:ext cx="585830" cy="516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u="sng" kern="0" dirty="0" smtClean="0">
                <a:solidFill>
                  <a:prstClr val="white"/>
                </a:solidFill>
              </a:rPr>
              <a:t>71</a:t>
            </a:r>
          </a:p>
          <a:p>
            <a:pPr algn="ctr">
              <a:lnSpc>
                <a:spcPct val="75000"/>
              </a:lnSpc>
              <a:defRPr/>
            </a:pPr>
            <a:r>
              <a:rPr lang="en-GB" kern="0" dirty="0" smtClean="0">
                <a:solidFill>
                  <a:prstClr val="white"/>
                </a:solidFill>
              </a:rPr>
              <a:t>82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33276" y="3685009"/>
            <a:ext cx="589672" cy="516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u="sng" kern="0" dirty="0" smtClean="0">
                <a:solidFill>
                  <a:prstClr val="white"/>
                </a:solidFill>
              </a:rPr>
              <a:t>29</a:t>
            </a:r>
          </a:p>
          <a:p>
            <a:pPr algn="ctr">
              <a:lnSpc>
                <a:spcPct val="75000"/>
              </a:lnSpc>
              <a:defRPr/>
            </a:pPr>
            <a:r>
              <a:rPr lang="en-GB" kern="0" dirty="0" smtClean="0">
                <a:solidFill>
                  <a:prstClr val="white"/>
                </a:solidFill>
              </a:rPr>
              <a:t>33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821231" y="2110617"/>
            <a:ext cx="1887077" cy="1388930"/>
            <a:chOff x="6649781" y="2329937"/>
            <a:chExt cx="1887077" cy="1388930"/>
          </a:xfrm>
        </p:grpSpPr>
        <p:sp>
          <p:nvSpPr>
            <p:cNvPr id="19" name="Rectangle 33"/>
            <p:cNvSpPr>
              <a:spLocks noChangeArrowheads="1"/>
            </p:cNvSpPr>
            <p:nvPr/>
          </p:nvSpPr>
          <p:spPr bwMode="auto">
            <a:xfrm>
              <a:off x="6649781" y="2364430"/>
              <a:ext cx="220236" cy="223860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solidFill>
                  <a:prstClr val="black"/>
                </a:solidFill>
              </a:endParaRPr>
            </a:p>
          </p:txBody>
        </p:sp>
        <p:sp>
          <p:nvSpPr>
            <p:cNvPr id="20" name="Rectangle 34"/>
            <p:cNvSpPr>
              <a:spLocks noChangeArrowheads="1"/>
            </p:cNvSpPr>
            <p:nvPr/>
          </p:nvSpPr>
          <p:spPr bwMode="auto">
            <a:xfrm>
              <a:off x="6948649" y="2329937"/>
              <a:ext cx="98264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dirty="0" smtClean="0">
                  <a:solidFill>
                    <a:srgbClr val="000000"/>
                  </a:solidFill>
                  <a:latin typeface="Calibri" pitchFamily="34" charset="0"/>
                </a:rPr>
                <a:t>DCV + SOF</a:t>
              </a:r>
              <a:endParaRPr lang="en-US" altLang="en-US" dirty="0" smtClean="0">
                <a:solidFill>
                  <a:prstClr val="black"/>
                </a:solidFill>
              </a:endParaRPr>
            </a:p>
          </p:txBody>
        </p:sp>
        <p:sp>
          <p:nvSpPr>
            <p:cNvPr id="21" name="Rectangle 35"/>
            <p:cNvSpPr>
              <a:spLocks noChangeArrowheads="1"/>
            </p:cNvSpPr>
            <p:nvPr/>
          </p:nvSpPr>
          <p:spPr bwMode="auto">
            <a:xfrm>
              <a:off x="6649781" y="2901653"/>
              <a:ext cx="220236" cy="22386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solidFill>
                  <a:prstClr val="black"/>
                </a:solidFill>
              </a:endParaRPr>
            </a:p>
          </p:txBody>
        </p:sp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6954309" y="2878449"/>
              <a:ext cx="158254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dirty="0" smtClean="0">
                  <a:solidFill>
                    <a:srgbClr val="000000"/>
                  </a:solidFill>
                  <a:latin typeface="Calibri" pitchFamily="34" charset="0"/>
                </a:rPr>
                <a:t>DCV + SOF + RBV</a:t>
              </a:r>
              <a:endParaRPr lang="en-US" altLang="en-US" dirty="0" smtClean="0">
                <a:solidFill>
                  <a:prstClr val="black"/>
                </a:solidFill>
              </a:endParaRPr>
            </a:p>
          </p:txBody>
        </p:sp>
        <p:sp>
          <p:nvSpPr>
            <p:cNvPr id="23" name="Rectangle 37"/>
            <p:cNvSpPr>
              <a:spLocks noChangeArrowheads="1"/>
            </p:cNvSpPr>
            <p:nvPr/>
          </p:nvSpPr>
          <p:spPr bwMode="auto">
            <a:xfrm>
              <a:off x="6651116" y="3469449"/>
              <a:ext cx="220236" cy="223860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solidFill>
                  <a:prstClr val="black"/>
                </a:solidFill>
              </a:endParaRPr>
            </a:p>
          </p:txBody>
        </p:sp>
        <p:sp>
          <p:nvSpPr>
            <p:cNvPr id="24" name="Rectangle 38"/>
            <p:cNvSpPr>
              <a:spLocks noChangeArrowheads="1"/>
            </p:cNvSpPr>
            <p:nvPr/>
          </p:nvSpPr>
          <p:spPr bwMode="auto">
            <a:xfrm>
              <a:off x="6948649" y="3441868"/>
              <a:ext cx="104560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dirty="0" smtClean="0">
                  <a:solidFill>
                    <a:srgbClr val="000000"/>
                  </a:solidFill>
                  <a:latin typeface="Calibri" pitchFamily="34" charset="0"/>
                </a:rPr>
                <a:t>All Patients</a:t>
              </a:r>
              <a:endParaRPr lang="en-US" altLang="en-US" dirty="0" smtClean="0">
                <a:solidFill>
                  <a:prstClr val="black"/>
                </a:solidFill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103076" y="6161270"/>
            <a:ext cx="9040924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2200" indent="-1092200">
              <a:lnSpc>
                <a:spcPct val="110000"/>
              </a:lnSpc>
            </a:pPr>
            <a:r>
              <a:rPr lang="en-US" sz="1200" dirty="0" smtClean="0">
                <a:solidFill>
                  <a:prstClr val="black"/>
                </a:solidFill>
              </a:rPr>
              <a:t>Breakthrough: confirmed on-treatment HCV RNA ≥ 1 log</a:t>
            </a:r>
            <a:r>
              <a:rPr lang="en-US" sz="1200" baseline="-25000" dirty="0" smtClean="0">
                <a:solidFill>
                  <a:prstClr val="black"/>
                </a:solidFill>
              </a:rPr>
              <a:t>10</a:t>
            </a:r>
            <a:r>
              <a:rPr lang="en-US" sz="1200" dirty="0" smtClean="0">
                <a:solidFill>
                  <a:prstClr val="black"/>
                </a:solidFill>
              </a:rPr>
              <a:t> IU/mL over nadir, or ≥ LLOQ if previously &lt; LLOQ, TD or TND; </a:t>
            </a:r>
          </a:p>
          <a:p>
            <a:pPr marL="79375" indent="-79375">
              <a:lnSpc>
                <a:spcPct val="110000"/>
              </a:lnSpc>
            </a:pPr>
            <a:r>
              <a:rPr lang="en-US" sz="1200" dirty="0" smtClean="0">
                <a:solidFill>
                  <a:prstClr val="black"/>
                </a:solidFill>
              </a:rPr>
              <a:t>Relapse: confirmed HCV RNA ≥ LLOQ during any posttreatment visit following HCV RNA &lt; LLOQ, TD or TND, at end-of-treatment;</a:t>
            </a:r>
          </a:p>
          <a:p>
            <a:pPr marL="79375" indent="-79375">
              <a:lnSpc>
                <a:spcPct val="110000"/>
              </a:lnSpc>
            </a:pPr>
            <a:r>
              <a:rPr lang="en-US" sz="1200" baseline="30000" dirty="0">
                <a:solidFill>
                  <a:prstClr val="black"/>
                </a:solidFill>
              </a:rPr>
              <a:t>a</a:t>
            </a:r>
            <a:r>
              <a:rPr lang="en-US" sz="1200" dirty="0" smtClean="0">
                <a:solidFill>
                  <a:prstClr val="black"/>
                </a:solidFill>
              </a:rPr>
              <a:t> Includes 1 patient who died during follow-up period; HCV RNA &lt; LLOQ at post-treatment Week 10.  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75396" y="2516401"/>
            <a:ext cx="285244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HCV RNA &lt; LLOQ, TD or TND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sz="1600" dirty="0">
                <a:solidFill>
                  <a:prstClr val="black"/>
                </a:solidFill>
              </a:rPr>
              <a:t>% ± 95% </a:t>
            </a:r>
            <a:r>
              <a:rPr lang="en-US" sz="1600" dirty="0" smtClean="0">
                <a:solidFill>
                  <a:prstClr val="black"/>
                </a:solidFill>
              </a:rPr>
              <a:t>CI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31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hart 25"/>
          <p:cNvGraphicFramePr/>
          <p:nvPr>
            <p:extLst>
              <p:ext uri="{D42A27DB-BD31-4B8C-83A1-F6EECF244321}">
                <p14:modId xmlns:p14="http://schemas.microsoft.com/office/powerpoint/2010/main" val="751374117"/>
              </p:ext>
            </p:extLst>
          </p:nvPr>
        </p:nvGraphicFramePr>
        <p:xfrm>
          <a:off x="340303" y="1991498"/>
          <a:ext cx="8641772" cy="3431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itle 5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5000"/>
              </a:lnSpc>
            </a:pPr>
            <a:r>
              <a:rPr lang="en-US" kern="0" dirty="0" smtClean="0">
                <a:solidFill>
                  <a:prstClr val="white"/>
                </a:solidFill>
              </a:rPr>
              <a:t>SVR12 (</a:t>
            </a:r>
            <a:r>
              <a:rPr lang="en-US" kern="0" dirty="0" err="1" smtClean="0">
                <a:solidFill>
                  <a:prstClr val="white"/>
                </a:solidFill>
              </a:rPr>
              <a:t>mITT</a:t>
            </a:r>
            <a:r>
              <a:rPr lang="en-US" kern="0" dirty="0">
                <a:solidFill>
                  <a:prstClr val="white"/>
                </a:solidFill>
              </a:rPr>
              <a:t>) </a:t>
            </a:r>
            <a:r>
              <a:rPr lang="en-US" kern="0" dirty="0" smtClean="0">
                <a:solidFill>
                  <a:prstClr val="white"/>
                </a:solidFill>
              </a:rPr>
              <a:t>in Patients With Cirrhosis</a:t>
            </a:r>
          </a:p>
        </p:txBody>
      </p:sp>
      <p:sp>
        <p:nvSpPr>
          <p:cNvPr id="3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3" y="6515175"/>
            <a:ext cx="263214" cy="276999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</a:t>
            </a:r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3024683" y="1423665"/>
            <a:ext cx="220236" cy="223860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>
              <a:solidFill>
                <a:prstClr val="black"/>
              </a:solidFill>
            </a:endParaRPr>
          </a:p>
        </p:txBody>
      </p:sp>
      <p:sp>
        <p:nvSpPr>
          <p:cNvPr id="20" name="Rectangle 34"/>
          <p:cNvSpPr>
            <a:spLocks noChangeArrowheads="1"/>
          </p:cNvSpPr>
          <p:nvPr/>
        </p:nvSpPr>
        <p:spPr bwMode="auto">
          <a:xfrm>
            <a:off x="3323551" y="1397096"/>
            <a:ext cx="9826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dirty="0" smtClean="0">
                <a:solidFill>
                  <a:srgbClr val="000000"/>
                </a:solidFill>
                <a:latin typeface="Calibri" pitchFamily="34" charset="0"/>
              </a:rPr>
              <a:t>DCV + SOF</a:t>
            </a:r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21" name="Rectangle 35"/>
          <p:cNvSpPr>
            <a:spLocks noChangeArrowheads="1"/>
          </p:cNvSpPr>
          <p:nvPr/>
        </p:nvSpPr>
        <p:spPr bwMode="auto">
          <a:xfrm>
            <a:off x="4922611" y="1423665"/>
            <a:ext cx="220236" cy="22386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>
              <a:solidFill>
                <a:prstClr val="black"/>
              </a:solidFill>
            </a:endParaRPr>
          </a:p>
        </p:txBody>
      </p:sp>
      <p:sp>
        <p:nvSpPr>
          <p:cNvPr id="22" name="Rectangle 36"/>
          <p:cNvSpPr>
            <a:spLocks noChangeArrowheads="1"/>
          </p:cNvSpPr>
          <p:nvPr/>
        </p:nvSpPr>
        <p:spPr bwMode="auto">
          <a:xfrm>
            <a:off x="5227139" y="1397096"/>
            <a:ext cx="15825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dirty="0" smtClean="0">
                <a:solidFill>
                  <a:srgbClr val="000000"/>
                </a:solidFill>
                <a:latin typeface="Calibri" pitchFamily="34" charset="0"/>
              </a:rPr>
              <a:t>DCV + SOF + RBV</a:t>
            </a:r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-1305764" y="3434814"/>
            <a:ext cx="3121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HCV RNA &lt; LLOQ, TD or TND, %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13626" y="4421264"/>
            <a:ext cx="380233" cy="466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37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prstClr val="white"/>
                </a:solidFill>
              </a:rPr>
              <a:t>42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71008" y="4421264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25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prstClr val="white"/>
                </a:solidFill>
              </a:rPr>
              <a:t>29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32113" y="4423412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19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prstClr val="white"/>
                </a:solidFill>
              </a:rPr>
              <a:t>19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47264" y="4421264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12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prstClr val="white"/>
                </a:solidFill>
              </a:rPr>
              <a:t>15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24085" y="4421264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12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prstClr val="white"/>
                </a:solidFill>
              </a:rPr>
              <a:t>14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22109" y="4423412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16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prstClr val="white"/>
                </a:solidFill>
              </a:rPr>
              <a:t>20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18863" y="4421264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6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>
                <a:solidFill>
                  <a:prstClr val="white"/>
                </a:solidFill>
              </a:rPr>
              <a:t>8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05715" y="5481481"/>
            <a:ext cx="2103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Child-Pugh </a:t>
            </a:r>
            <a:r>
              <a:rPr lang="en-US" dirty="0">
                <a:solidFill>
                  <a:prstClr val="black"/>
                </a:solidFill>
              </a:rPr>
              <a:t>Class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911980" y="5481481"/>
            <a:ext cx="2817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MELD </a:t>
            </a:r>
            <a:r>
              <a:rPr lang="en-US" dirty="0">
                <a:solidFill>
                  <a:prstClr val="black"/>
                </a:solidFill>
              </a:rPr>
              <a:t>Score </a:t>
            </a:r>
            <a:r>
              <a:rPr lang="en-US" dirty="0" err="1" smtClean="0">
                <a:solidFill>
                  <a:prstClr val="black"/>
                </a:solidFill>
              </a:rPr>
              <a:t>Category</a:t>
            </a:r>
            <a:r>
              <a:rPr lang="en-US" baseline="30000" dirty="0" err="1" smtClean="0">
                <a:solidFill>
                  <a:prstClr val="black"/>
                </a:solidFill>
              </a:rPr>
              <a:t>b</a:t>
            </a:r>
            <a:endParaRPr lang="en-US" baseline="30000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697821" y="4421264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11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prstClr val="white"/>
                </a:solidFill>
              </a:rPr>
              <a:t>13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87345" y="4421264"/>
            <a:ext cx="28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>
                <a:solidFill>
                  <a:prstClr val="white"/>
                </a:solidFill>
              </a:rPr>
              <a:t>2</a:t>
            </a:r>
          </a:p>
          <a:p>
            <a:pPr algn="ctr">
              <a:lnSpc>
                <a:spcPct val="80000"/>
              </a:lnSpc>
            </a:pPr>
            <a:r>
              <a:rPr lang="en-US" sz="1500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888797" y="4421264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4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354279" y="4421264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2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194254" y="4423412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15</a:t>
            </a:r>
            <a:endParaRPr lang="en-US" sz="1500" u="sng" dirty="0">
              <a:solidFill>
                <a:prstClr val="white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prstClr val="white"/>
                </a:solidFill>
              </a:rPr>
              <a:t>17</a:t>
            </a:r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2432789" y="5423685"/>
            <a:ext cx="2728605" cy="0"/>
          </a:xfrm>
          <a:prstGeom prst="line">
            <a:avLst/>
          </a:prstGeom>
          <a:gradFill rotWithShape="1">
            <a:gsLst>
              <a:gs pos="0">
                <a:srgbClr val="E5FCFF"/>
              </a:gs>
              <a:gs pos="100000">
                <a:schemeClr val="hlink"/>
              </a:gs>
            </a:gsLst>
            <a:lin ang="189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5769105" y="5423685"/>
            <a:ext cx="2817295" cy="0"/>
          </a:xfrm>
          <a:prstGeom prst="line">
            <a:avLst/>
          </a:prstGeom>
          <a:gradFill rotWithShape="1">
            <a:gsLst>
              <a:gs pos="0">
                <a:srgbClr val="E5FCFF"/>
              </a:gs>
              <a:gs pos="100000">
                <a:schemeClr val="hlink"/>
              </a:gs>
            </a:gsLst>
            <a:lin ang="189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124043" y="4421264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>
                <a:solidFill>
                  <a:prstClr val="white"/>
                </a:solidFill>
              </a:rPr>
              <a:t>8</a:t>
            </a:r>
          </a:p>
          <a:p>
            <a:pPr algn="ctr">
              <a:lnSpc>
                <a:spcPct val="80000"/>
              </a:lnSpc>
            </a:pPr>
            <a:r>
              <a:rPr lang="en-US" sz="1500" dirty="0">
                <a:solidFill>
                  <a:prstClr val="white"/>
                </a:solidFill>
              </a:rPr>
              <a:t>9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601836" y="4421264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prstClr val="white"/>
                </a:solidFill>
              </a:rPr>
              <a:t>17</a:t>
            </a: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prstClr val="white"/>
                </a:solidFill>
              </a:rPr>
              <a:t>17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0873" y="6127461"/>
            <a:ext cx="8851202" cy="6848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0650" indent="-120650">
              <a:spcAft>
                <a:spcPts val="300"/>
              </a:spcAft>
            </a:pPr>
            <a:r>
              <a:rPr lang="en-US" sz="1600" baseline="30000" dirty="0"/>
              <a:t>a</a:t>
            </a:r>
            <a:r>
              <a:rPr lang="en-US" sz="1200" baseline="30000" dirty="0" smtClean="0"/>
              <a:t> </a:t>
            </a:r>
            <a:r>
              <a:rPr lang="en-US" sz="1200" dirty="0" smtClean="0"/>
              <a:t> Excludes 4 patients with indeterminate cirrhosis status (1 DCV+SOF; 3 DCV+SOF+RBV); all achieved SVR12; cirrhosis </a:t>
            </a:r>
            <a:r>
              <a:rPr lang="en-US" sz="1200" dirty="0"/>
              <a:t>was absent in 5 patients (4 DCV+SOF; 1 DCV+SOF+RBV); all except 1 (DCV+SOF) achieved </a:t>
            </a:r>
            <a:r>
              <a:rPr lang="en-US" sz="1200" dirty="0" smtClean="0"/>
              <a:t>SVR12;</a:t>
            </a:r>
          </a:p>
          <a:p>
            <a:pPr marL="120650" indent="-120650">
              <a:spcAft>
                <a:spcPts val="300"/>
              </a:spcAft>
            </a:pPr>
            <a:r>
              <a:rPr lang="en-US" sz="1600" baseline="30000" dirty="0" smtClean="0"/>
              <a:t>b</a:t>
            </a:r>
            <a:r>
              <a:rPr lang="en-US" sz="1200" dirty="0" smtClean="0"/>
              <a:t> </a:t>
            </a:r>
            <a:r>
              <a:rPr lang="en-US" sz="1200" spc="-30" dirty="0" smtClean="0"/>
              <a:t>Excludes 1 cirrhotic patient with missing baseline MELD data; patient discontinued therapy at Week 4 due to AE (non-SVR12). </a:t>
            </a:r>
          </a:p>
        </p:txBody>
      </p:sp>
    </p:spTree>
    <p:extLst>
      <p:ext uri="{BB962C8B-B14F-4D97-AF65-F5344CB8AC3E}">
        <p14:creationId xmlns:p14="http://schemas.microsoft.com/office/powerpoint/2010/main" val="139807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5000"/>
              </a:lnSpc>
            </a:pPr>
            <a:r>
              <a:rPr lang="en-US" kern="0" dirty="0" smtClean="0"/>
              <a:t>SVR12 </a:t>
            </a:r>
            <a:r>
              <a:rPr lang="en-US" kern="0" dirty="0"/>
              <a:t>(</a:t>
            </a:r>
            <a:r>
              <a:rPr lang="en-US" kern="0" dirty="0" err="1" smtClean="0"/>
              <a:t>mITT</a:t>
            </a:r>
            <a:r>
              <a:rPr lang="en-US" kern="0" dirty="0" smtClean="0"/>
              <a:t>) by Subgroup</a:t>
            </a:r>
          </a:p>
        </p:txBody>
      </p:sp>
      <p:sp>
        <p:nvSpPr>
          <p:cNvPr id="4" name="Rectangle 33"/>
          <p:cNvSpPr>
            <a:spLocks noChangeArrowheads="1"/>
          </p:cNvSpPr>
          <p:nvPr/>
        </p:nvSpPr>
        <p:spPr bwMode="auto">
          <a:xfrm>
            <a:off x="3024683" y="1400805"/>
            <a:ext cx="220236" cy="223860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5" name="Rectangle 34"/>
          <p:cNvSpPr>
            <a:spLocks noChangeArrowheads="1"/>
          </p:cNvSpPr>
          <p:nvPr/>
        </p:nvSpPr>
        <p:spPr bwMode="auto">
          <a:xfrm>
            <a:off x="3323551" y="1397096"/>
            <a:ext cx="9826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DCV + SOF</a:t>
            </a:r>
            <a:endParaRPr kumimoji="0" lang="en-US" alt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4922611" y="1423665"/>
            <a:ext cx="220236" cy="22386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5227139" y="1397096"/>
            <a:ext cx="15825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DCV + SOF + RBV</a:t>
            </a:r>
            <a:endParaRPr kumimoji="0" lang="en-US" alt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436324088"/>
              </p:ext>
            </p:extLst>
          </p:nvPr>
        </p:nvGraphicFramePr>
        <p:xfrm>
          <a:off x="530803" y="1990400"/>
          <a:ext cx="8173434" cy="3431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1079295" y="3440735"/>
            <a:ext cx="3121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HCV RNA &lt; LLOQ, TD or TND,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97083" y="4382804"/>
            <a:ext cx="380233" cy="466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35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42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5533" y="4382804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18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20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89162" y="4382804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7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>
                <a:solidFill>
                  <a:schemeClr val="bg1"/>
                </a:solidFill>
                <a:latin typeface="Calibri"/>
              </a:rPr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7955" y="4382804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11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12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98667" y="4382804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3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>
                <a:solidFill>
                  <a:schemeClr val="bg1"/>
                </a:solidFill>
                <a:latin typeface="Calibri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86887" y="4382804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4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>
                <a:solidFill>
                  <a:schemeClr val="bg1"/>
                </a:solidFill>
                <a:latin typeface="Calibri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10148" y="4382804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19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21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08110" y="4382804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12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12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55347" y="4382804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23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28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5334" y="4382804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17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21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54935" y="4388645"/>
            <a:ext cx="28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5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6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31159" y="4390343"/>
            <a:ext cx="28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5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smtClean="0">
                <a:solidFill>
                  <a:schemeClr val="bg1"/>
                </a:solidFill>
                <a:latin typeface="Calibri"/>
              </a:rPr>
              <a:t>5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43310" y="5390470"/>
            <a:ext cx="1806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alibri"/>
              </a:rPr>
              <a:t>HCV RNA, IU/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mL</a:t>
            </a:r>
            <a:r>
              <a:rPr lang="en-US" baseline="30000" dirty="0" err="1" smtClean="0">
                <a:solidFill>
                  <a:prstClr val="black"/>
                </a:solidFill>
                <a:latin typeface="Calibri"/>
              </a:rPr>
              <a:t>a</a:t>
            </a:r>
            <a:endParaRPr lang="en-US" baseline="30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42847" y="5398869"/>
            <a:ext cx="1257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alibri"/>
              </a:rPr>
              <a:t>Prior HCV therapy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811184" y="5364273"/>
            <a:ext cx="1645920" cy="0"/>
          </a:xfrm>
          <a:prstGeom prst="line">
            <a:avLst/>
          </a:prstGeom>
          <a:noFill/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>
            <a:off x="1202813" y="5364273"/>
            <a:ext cx="1645920" cy="0"/>
          </a:xfrm>
          <a:prstGeom prst="line">
            <a:avLst/>
          </a:prstGeom>
          <a:noFill/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31" name="Straight Connector 30"/>
          <p:cNvCxnSpPr/>
          <p:nvPr/>
        </p:nvCxnSpPr>
        <p:spPr>
          <a:xfrm>
            <a:off x="4922611" y="5364273"/>
            <a:ext cx="1645920" cy="0"/>
          </a:xfrm>
          <a:prstGeom prst="line">
            <a:avLst/>
          </a:prstGeom>
          <a:noFill/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005223" y="5398869"/>
            <a:ext cx="1257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alibri"/>
              </a:rPr>
              <a:t>Duration of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treatment</a:t>
            </a:r>
            <a:r>
              <a:rPr lang="en-US" baseline="30000" dirty="0" err="1" smtClean="0">
                <a:solidFill>
                  <a:prstClr val="black"/>
                </a:solidFill>
                <a:latin typeface="Calibri"/>
              </a:rPr>
              <a:t>b</a:t>
            </a:r>
            <a:endParaRPr lang="en-US" baseline="30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34384" y="4389039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6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7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32345" y="4389039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5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7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19933" y="4389039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36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42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99162" y="4389039"/>
            <a:ext cx="38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500" u="sng" dirty="0" smtClean="0">
                <a:solidFill>
                  <a:schemeClr val="bg1"/>
                </a:solidFill>
                <a:latin typeface="Calibri"/>
              </a:rPr>
              <a:t>24</a:t>
            </a:r>
            <a:endParaRPr lang="en-US" sz="1500" u="sng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80000"/>
              </a:lnSpc>
            </a:pPr>
            <a:r>
              <a:rPr lang="en-US" sz="1500" dirty="0" smtClean="0">
                <a:solidFill>
                  <a:schemeClr val="bg1"/>
                </a:solidFill>
                <a:latin typeface="Calibri"/>
              </a:rPr>
              <a:t>26</a:t>
            </a:r>
            <a:endParaRPr lang="en-US" sz="15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547" y="6194107"/>
            <a:ext cx="8750311" cy="62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114300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tabLst>
                <a:tab pos="114300" algn="l"/>
              </a:tabLst>
            </a:pPr>
            <a:r>
              <a:rPr lang="en-GB" sz="1600" baseline="30000" dirty="0" smtClean="0"/>
              <a:t>a</a:t>
            </a:r>
            <a:r>
              <a:rPr lang="en-GB" sz="1400" baseline="30000" dirty="0" smtClean="0"/>
              <a:t> </a:t>
            </a:r>
            <a:r>
              <a:rPr lang="en-GB" sz="1200" dirty="0" smtClean="0"/>
              <a:t>Excludes 1 patient with missing data at baseline (relapse).</a:t>
            </a:r>
            <a:endParaRPr lang="en-GB" sz="1200" baseline="30000" dirty="0" smtClean="0"/>
          </a:p>
          <a:p>
            <a:pPr marL="114300" lvl="1" indent="-114300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tabLst>
                <a:tab pos="114300" algn="l"/>
              </a:tabLst>
            </a:pPr>
            <a:r>
              <a:rPr lang="en-GB" sz="1600" baseline="30000" dirty="0" smtClean="0"/>
              <a:t>b</a:t>
            </a:r>
            <a:r>
              <a:rPr lang="en-GB" sz="1200" dirty="0" smtClean="0"/>
              <a:t> </a:t>
            </a:r>
            <a:r>
              <a:rPr lang="en-US" sz="1200" dirty="0" smtClean="0"/>
              <a:t>Duration </a:t>
            </a:r>
            <a:r>
              <a:rPr lang="en-US" sz="1200" dirty="0"/>
              <a:t>of therapy estimated based on time of exposure to </a:t>
            </a:r>
            <a:r>
              <a:rPr lang="en-US" sz="1200" dirty="0" smtClean="0"/>
              <a:t>program therapy: 6 patients initiated SOF + RBV before adding DCV; </a:t>
            </a:r>
            <a:br>
              <a:rPr lang="en-US" sz="1200" dirty="0" smtClean="0"/>
            </a:br>
            <a:r>
              <a:rPr lang="en-US" sz="1200" dirty="0" smtClean="0"/>
              <a:t>12 </a:t>
            </a:r>
            <a:r>
              <a:rPr lang="en-US" sz="1200" dirty="0"/>
              <a:t>week arm includes 4 patients who received treatment </a:t>
            </a:r>
            <a:r>
              <a:rPr lang="en-GB" sz="1200" dirty="0" smtClean="0"/>
              <a:t>&lt;10 Weeks (3 D/C due to AEs; 1 death); 1 achieved SVR12.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2794327" y="5001624"/>
            <a:ext cx="13163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500" dirty="0" smtClean="0"/>
              <a:t>Liver </a:t>
            </a:r>
            <a:r>
              <a:rPr lang="en-US" sz="1500" dirty="0" err="1" smtClean="0"/>
              <a:t>txp</a:t>
            </a:r>
            <a:r>
              <a:rPr lang="en-US" sz="1500" dirty="0" smtClean="0"/>
              <a:t> recipients</a:t>
            </a:r>
            <a:endParaRPr lang="en-US" sz="1500" dirty="0"/>
          </a:p>
        </p:txBody>
      </p:sp>
      <p:sp>
        <p:nvSpPr>
          <p:cNvPr id="37" name="TextBox 36"/>
          <p:cNvSpPr txBox="1"/>
          <p:nvPr/>
        </p:nvSpPr>
        <p:spPr>
          <a:xfrm>
            <a:off x="3709880" y="5001624"/>
            <a:ext cx="131633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500" dirty="0" smtClean="0"/>
              <a:t>HIV </a:t>
            </a:r>
            <a:br>
              <a:rPr lang="en-US" sz="1500" dirty="0" smtClean="0"/>
            </a:br>
            <a:r>
              <a:rPr lang="en-US" sz="1500" dirty="0" err="1" smtClean="0"/>
              <a:t>coinfected</a:t>
            </a:r>
            <a:r>
              <a:rPr lang="en-US" sz="1500" dirty="0" smtClean="0"/>
              <a:t> patients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74140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5"/>
          <p:cNvSpPr txBox="1">
            <a:spLocks/>
          </p:cNvSpPr>
          <p:nvPr/>
        </p:nvSpPr>
        <p:spPr>
          <a:xfrm>
            <a:off x="0" y="-1"/>
            <a:ext cx="9144000" cy="819151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85000"/>
              </a:lnSpc>
              <a:spcBef>
                <a:spcPts val="0"/>
              </a:spcBef>
            </a:pPr>
            <a:r>
              <a:rPr lang="en-US" sz="3000" dirty="0">
                <a:solidFill>
                  <a:prstClr val="white"/>
                </a:solidFill>
                <a:ea typeface="+mn-ea"/>
                <a:cs typeface="+mn-cs"/>
              </a:rPr>
              <a:t>Changes in Liver Disease Parameters </a:t>
            </a:r>
            <a:r>
              <a:rPr lang="en-US" sz="3000" dirty="0" smtClean="0">
                <a:solidFill>
                  <a:prstClr val="white"/>
                </a:solidFill>
                <a:ea typeface="+mn-ea"/>
                <a:cs typeface="+mn-cs"/>
              </a:rPr>
              <a:t>From </a:t>
            </a:r>
            <a:br>
              <a:rPr lang="en-US" sz="3000" dirty="0" smtClean="0">
                <a:solidFill>
                  <a:prstClr val="white"/>
                </a:solidFill>
                <a:ea typeface="+mn-ea"/>
                <a:cs typeface="+mn-cs"/>
              </a:rPr>
            </a:br>
            <a:r>
              <a:rPr lang="en-US" sz="3000" dirty="0" smtClean="0">
                <a:solidFill>
                  <a:prstClr val="white"/>
                </a:solidFill>
                <a:ea typeface="+mn-ea"/>
                <a:cs typeface="+mn-cs"/>
              </a:rPr>
              <a:t>Baseline </a:t>
            </a:r>
            <a:r>
              <a:rPr lang="en-US" sz="3000" dirty="0">
                <a:solidFill>
                  <a:prstClr val="white"/>
                </a:solidFill>
                <a:ea typeface="+mn-ea"/>
                <a:cs typeface="+mn-cs"/>
              </a:rPr>
              <a:t>to </a:t>
            </a:r>
            <a:r>
              <a:rPr lang="en-US" sz="3000" dirty="0" smtClean="0">
                <a:solidFill>
                  <a:prstClr val="white"/>
                </a:solidFill>
                <a:ea typeface="+mn-ea"/>
                <a:cs typeface="+mn-cs"/>
              </a:rPr>
              <a:t>Post-Treatment </a:t>
            </a:r>
            <a:r>
              <a:rPr lang="en-US" sz="3000" dirty="0">
                <a:solidFill>
                  <a:prstClr val="white"/>
                </a:solidFill>
                <a:ea typeface="+mn-ea"/>
                <a:cs typeface="+mn-cs"/>
              </a:rPr>
              <a:t>Week 12</a:t>
            </a:r>
          </a:p>
        </p:txBody>
      </p:sp>
      <p:sp>
        <p:nvSpPr>
          <p:cNvPr id="2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5"/>
            <a:ext cx="341760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1925" y="6562725"/>
            <a:ext cx="2626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Data indicate median, IQR, range.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5113" y="858838"/>
            <a:ext cx="8489950" cy="5777546"/>
            <a:chOff x="265113" y="858838"/>
            <a:chExt cx="8489950" cy="5777546"/>
          </a:xfrm>
        </p:grpSpPr>
        <p:grpSp>
          <p:nvGrpSpPr>
            <p:cNvPr id="9" name="Group 8"/>
            <p:cNvGrpSpPr/>
            <p:nvPr/>
          </p:nvGrpSpPr>
          <p:grpSpPr>
            <a:xfrm>
              <a:off x="265113" y="858838"/>
              <a:ext cx="8489950" cy="5665787"/>
              <a:chOff x="265113" y="896938"/>
              <a:chExt cx="8489950" cy="5665787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326034" y="4857099"/>
                <a:ext cx="905868" cy="28857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2695609" y="4807113"/>
                <a:ext cx="905868" cy="3286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7073650" y="5526502"/>
                <a:ext cx="905868" cy="26469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5711170" y="5516563"/>
                <a:ext cx="905868" cy="26870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7061446" y="2807369"/>
                <a:ext cx="905868" cy="18320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5702971" y="2573309"/>
                <a:ext cx="905868" cy="35838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699086" y="2634279"/>
                <a:ext cx="905868" cy="22458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339516" y="1961147"/>
                <a:ext cx="905868" cy="6790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3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94832188"/>
                  </p:ext>
                </p:extLst>
              </p:nvPr>
            </p:nvGraphicFramePr>
            <p:xfrm>
              <a:off x="265113" y="896938"/>
              <a:ext cx="4105275" cy="27336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26" name="Prism Project" r:id="rId4" imgW="4104000" imgH="2736000" progId="">
                      <p:embed/>
                    </p:oleObj>
                  </mc:Choice>
                  <mc:Fallback>
                    <p:oleObj name="Prism Project" r:id="rId4" imgW="4104000" imgH="2736000" progId="">
                      <p:embed/>
                      <p:pic>
                        <p:nvPicPr>
                          <p:cNvPr id="0" name="Picture 3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5113" y="896938"/>
                            <a:ext cx="4105275" cy="27336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80653993"/>
                  </p:ext>
                </p:extLst>
              </p:nvPr>
            </p:nvGraphicFramePr>
            <p:xfrm>
              <a:off x="4611688" y="909638"/>
              <a:ext cx="4141787" cy="27336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27" name="Prism Project" r:id="rId6" imgW="4140000" imgH="2736000" progId="">
                      <p:embed/>
                    </p:oleObj>
                  </mc:Choice>
                  <mc:Fallback>
                    <p:oleObj name="Prism Project" r:id="rId6" imgW="4140000" imgH="2736000" progId="">
                      <p:embed/>
                      <p:pic>
                        <p:nvPicPr>
                          <p:cNvPr id="0" name="Picture 3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11688" y="909638"/>
                            <a:ext cx="4141787" cy="27336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19735492"/>
                  </p:ext>
                </p:extLst>
              </p:nvPr>
            </p:nvGraphicFramePr>
            <p:xfrm>
              <a:off x="341313" y="3827463"/>
              <a:ext cx="4029075" cy="27336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28" name="Prism Project" r:id="rId8" imgW="4032000" imgH="2736000" progId="">
                      <p:embed/>
                    </p:oleObj>
                  </mc:Choice>
                  <mc:Fallback>
                    <p:oleObj name="Prism Project" r:id="rId8" imgW="4032000" imgH="2736000" progId="">
                      <p:embed/>
                      <p:pic>
                        <p:nvPicPr>
                          <p:cNvPr id="0" name="Picture 35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1313" y="3827463"/>
                            <a:ext cx="4029075" cy="27336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72537010"/>
                  </p:ext>
                </p:extLst>
              </p:nvPr>
            </p:nvGraphicFramePr>
            <p:xfrm>
              <a:off x="4576763" y="3829050"/>
              <a:ext cx="4178300" cy="27336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29" name="Prism Project" r:id="rId10" imgW="4176000" imgH="2736000" progId="">
                      <p:embed/>
                    </p:oleObj>
                  </mc:Choice>
                  <mc:Fallback>
                    <p:oleObj name="Prism Project" r:id="rId10" imgW="4176000" imgH="2736000" progId="">
                      <p:embed/>
                      <p:pic>
                        <p:nvPicPr>
                          <p:cNvPr id="0" name="Picture 35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76763" y="3829050"/>
                            <a:ext cx="4178300" cy="27336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4" name="Group 13"/>
              <p:cNvGrpSpPr/>
              <p:nvPr/>
            </p:nvGrpSpPr>
            <p:grpSpPr>
              <a:xfrm>
                <a:off x="1049100" y="1680329"/>
                <a:ext cx="119380" cy="212606"/>
                <a:chOff x="1046480" y="1680329"/>
                <a:chExt cx="119380" cy="212606"/>
              </a:xfrm>
            </p:grpSpPr>
            <p:cxnSp>
              <p:nvCxnSpPr>
                <p:cNvPr id="15" name="Straight Connector 14"/>
                <p:cNvCxnSpPr/>
                <p:nvPr/>
              </p:nvCxnSpPr>
              <p:spPr>
                <a:xfrm>
                  <a:off x="1046480" y="1866900"/>
                  <a:ext cx="115570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050290" y="1729740"/>
                  <a:ext cx="115570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1104900" y="1809750"/>
                  <a:ext cx="0" cy="8318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flipH="1">
                  <a:off x="1074420" y="1771769"/>
                  <a:ext cx="60960" cy="609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H="1">
                  <a:off x="1077595" y="1680329"/>
                  <a:ext cx="60960" cy="609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1729726" y="1672709"/>
                <a:ext cx="119380" cy="212606"/>
                <a:chOff x="1046480" y="1680329"/>
                <a:chExt cx="119380" cy="212606"/>
              </a:xfrm>
            </p:grpSpPr>
            <p:cxnSp>
              <p:nvCxnSpPr>
                <p:cNvPr id="25" name="Straight Connector 24"/>
                <p:cNvCxnSpPr/>
                <p:nvPr/>
              </p:nvCxnSpPr>
              <p:spPr>
                <a:xfrm>
                  <a:off x="1046480" y="1866900"/>
                  <a:ext cx="115570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1050290" y="1729740"/>
                  <a:ext cx="115570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1102519" y="1809750"/>
                  <a:ext cx="0" cy="8318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74420" y="1771769"/>
                  <a:ext cx="60960" cy="609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flipH="1">
                  <a:off x="1077595" y="1680329"/>
                  <a:ext cx="60960" cy="609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TextBox 34"/>
              <p:cNvSpPr txBox="1"/>
              <p:nvPr/>
            </p:nvSpPr>
            <p:spPr>
              <a:xfrm>
                <a:off x="1947888" y="3835538"/>
                <a:ext cx="1061509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Albumin</a:t>
                </a:r>
                <a:endParaRPr lang="en-US" sz="20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272253" y="3835686"/>
                <a:ext cx="1083886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Platelets</a:t>
                </a:r>
                <a:endParaRPr lang="en-US" sz="20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250070" y="910948"/>
                <a:ext cx="547394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ALT</a:t>
                </a:r>
                <a:endParaRPr lang="en-US" sz="2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071258" y="911096"/>
                <a:ext cx="1615892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Total Bilirubin</a:t>
                </a:r>
                <a:endParaRPr lang="en-US" sz="2000" dirty="0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1352216" y="3365718"/>
              <a:ext cx="8402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 = 100</a:t>
              </a:r>
              <a:endParaRPr lang="en-US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95458" y="3365718"/>
              <a:ext cx="7654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 = 69</a:t>
              </a:r>
              <a:endParaRPr lang="en-US" sz="16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14319" y="6297830"/>
              <a:ext cx="7654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 = 87</a:t>
              </a:r>
              <a:endParaRPr lang="en-US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795458" y="6297830"/>
              <a:ext cx="7654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 = 60</a:t>
              </a:r>
              <a:endParaRPr lang="en-US" sz="16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83119" y="3378418"/>
              <a:ext cx="7654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 = 75</a:t>
              </a:r>
              <a:endParaRPr lang="en-US" sz="1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164258" y="3378418"/>
              <a:ext cx="7654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 = 56</a:t>
              </a:r>
              <a:endParaRPr lang="en-US" sz="1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49270" y="6286718"/>
              <a:ext cx="8373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 = 101</a:t>
              </a:r>
              <a:endParaRPr lang="en-US" sz="16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164258" y="6286718"/>
              <a:ext cx="7654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 = 70</a:t>
              </a:r>
              <a:endParaRPr lang="en-US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27622" y="2383632"/>
            <a:ext cx="6651193" cy="3289856"/>
            <a:chOff x="1327622" y="2383632"/>
            <a:chExt cx="6651193" cy="3289856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1345867" y="2383632"/>
              <a:ext cx="896112" cy="2381"/>
            </a:xfrm>
            <a:prstGeom prst="line">
              <a:avLst/>
            </a:prstGeom>
            <a:ln w="2667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2703030" y="2739504"/>
              <a:ext cx="896112" cy="2381"/>
            </a:xfrm>
            <a:prstGeom prst="line">
              <a:avLst/>
            </a:prstGeom>
            <a:ln w="2667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1327622" y="4990139"/>
              <a:ext cx="896112" cy="2381"/>
            </a:xfrm>
            <a:prstGeom prst="line">
              <a:avLst/>
            </a:prstGeom>
            <a:ln w="2667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2695595" y="4884878"/>
              <a:ext cx="896112" cy="2381"/>
            </a:xfrm>
            <a:prstGeom prst="line">
              <a:avLst/>
            </a:prstGeom>
            <a:ln w="2667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5707849" y="2769269"/>
              <a:ext cx="896112" cy="2381"/>
            </a:xfrm>
            <a:prstGeom prst="line">
              <a:avLst/>
            </a:prstGeom>
            <a:ln w="2667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7064125" y="2894655"/>
              <a:ext cx="896112" cy="2381"/>
            </a:xfrm>
            <a:prstGeom prst="line">
              <a:avLst/>
            </a:prstGeom>
            <a:ln w="2667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5717751" y="5671107"/>
              <a:ext cx="896112" cy="2381"/>
            </a:xfrm>
            <a:prstGeom prst="line">
              <a:avLst/>
            </a:prstGeom>
            <a:ln w="2667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7082703" y="5586168"/>
              <a:ext cx="896112" cy="2381"/>
            </a:xfrm>
            <a:prstGeom prst="line">
              <a:avLst/>
            </a:prstGeom>
            <a:ln w="2667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637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SL 2012">
  <a:themeElements>
    <a:clrScheme name="Joy Hep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7933C"/>
      </a:accent3>
      <a:accent4>
        <a:srgbClr val="604A7B"/>
      </a:accent4>
      <a:accent5>
        <a:srgbClr val="E46C0A"/>
      </a:accent5>
      <a:accent6>
        <a:srgbClr val="31859B"/>
      </a:accent6>
      <a:hlink>
        <a:srgbClr val="5F0060"/>
      </a:hlink>
      <a:folHlink>
        <a:srgbClr val="0000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EASL 2012">
  <a:themeElements>
    <a:clrScheme name="Joy Hep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7933C"/>
      </a:accent3>
      <a:accent4>
        <a:srgbClr val="604A7B"/>
      </a:accent4>
      <a:accent5>
        <a:srgbClr val="E46C0A"/>
      </a:accent5>
      <a:accent6>
        <a:srgbClr val="31859B"/>
      </a:accent6>
      <a:hlink>
        <a:srgbClr val="5F0060"/>
      </a:hlink>
      <a:folHlink>
        <a:srgbClr val="0000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Joy HepC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77933C"/>
    </a:accent3>
    <a:accent4>
      <a:srgbClr val="604A7B"/>
    </a:accent4>
    <a:accent5>
      <a:srgbClr val="E46C0A"/>
    </a:accent5>
    <a:accent6>
      <a:srgbClr val="31859B"/>
    </a:accent6>
    <a:hlink>
      <a:srgbClr val="5F0060"/>
    </a:hlink>
    <a:folHlink>
      <a:srgbClr val="0000BF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Joy HepC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77933C"/>
    </a:accent3>
    <a:accent4>
      <a:srgbClr val="604A7B"/>
    </a:accent4>
    <a:accent5>
      <a:srgbClr val="E46C0A"/>
    </a:accent5>
    <a:accent6>
      <a:srgbClr val="31859B"/>
    </a:accent6>
    <a:hlink>
      <a:srgbClr val="5F0060"/>
    </a:hlink>
    <a:folHlink>
      <a:srgbClr val="0000BF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2254</Words>
  <Application>Microsoft Office PowerPoint</Application>
  <PresentationFormat>Bildschirmpräsentation (4:3)</PresentationFormat>
  <Paragraphs>627</Paragraphs>
  <Slides>14</Slides>
  <Notes>12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5" baseType="lpstr">
      <vt:lpstr>MS PGothic</vt:lpstr>
      <vt:lpstr>Arial</vt:lpstr>
      <vt:lpstr>ArialUnicodeMS</vt:lpstr>
      <vt:lpstr>Calibri</vt:lpstr>
      <vt:lpstr>Myriad Pro</vt:lpstr>
      <vt:lpstr>Symbol</vt:lpstr>
      <vt:lpstr>Times New Roman</vt:lpstr>
      <vt:lpstr>Wingdings</vt:lpstr>
      <vt:lpstr>EASL 2012</vt:lpstr>
      <vt:lpstr>4_EASL 2012</vt:lpstr>
      <vt:lpstr>Prism Project</vt:lpstr>
      <vt:lpstr>Safety and Efficacy of Daclatasvir Plus Sofosbuvir With or Without Ribavirin for the Treatment of Chronic HCV Genotype 3 Infection: Interim Results of a Multicenter European Compassionate Use Program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Daclatasvir Plus Sofosbuvir With or Without Ribavirin in Patients Infected With HCV Genotype 3: Interim Results of a Multicenter Compassionate Use Program in Europe</dc:title>
  <dc:creator>Jeff Bergen</dc:creator>
  <cp:lastModifiedBy>Laschinsky, Nina</cp:lastModifiedBy>
  <cp:revision>584</cp:revision>
  <cp:lastPrinted>2015-08-31T15:46:49Z</cp:lastPrinted>
  <dcterms:created xsi:type="dcterms:W3CDTF">2015-07-17T19:17:36Z</dcterms:created>
  <dcterms:modified xsi:type="dcterms:W3CDTF">2015-11-18T06:50:49Z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