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51A9A-D9CC-4659-A5F0-0F647206A85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B097-84A1-4CAA-A15B-2C402AC7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8A09-8F94-4A6E-B67E-F5E3BF3AF5A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EA93-9C74-4ED2-9EFC-955F08ED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26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4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EA93-9C74-4ED2-9EFC-955F08ED46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A13C-2F82-4811-97B8-DE282087E7C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CA-6A77-40E3-9D26-C9AC2BF8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A13C-2F82-4811-97B8-DE282087E7C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8FCA-6A77-40E3-9D26-C9AC2BF8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smtClean="0"/>
              <a:t>Safety and Efficacy of the Fixed-Dose Combination Regimen of MK-3682 / Grazoprevir / MK-8408 (Ruzasvir) in Cirrhotic or Non-cirrhotic Patients with Chronic HCV GT1 Infection who Previously Failed a Direct-acting Antiviral Regimen (C-SURGE)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No Impact of Baseline Y93 RAVs </a:t>
            </a:r>
            <a:br>
              <a:rPr lang="en-US" b="1" smtClean="0"/>
            </a:br>
            <a:r>
              <a:rPr lang="en-US" b="1" smtClean="0"/>
              <a:t>in NS5A on SVR4 (Resistance Analysis Population)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NS5A or NS3 RAVs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7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Disclosures and Acknowledgements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21368B"/>
                </a:solidFill>
              </a:rPr>
              <a:t>MK3 </a:t>
            </a:r>
            <a:r>
              <a:rPr lang="en-US" b="1" smtClean="0">
                <a:solidFill>
                  <a:srgbClr val="21368B"/>
                </a:solidFill>
              </a:rPr>
              <a:t/>
            </a:r>
            <a:br>
              <a:rPr lang="en-US" b="1" smtClean="0">
                <a:solidFill>
                  <a:srgbClr val="21368B"/>
                </a:solidFill>
              </a:rPr>
            </a:br>
            <a:r>
              <a:rPr lang="en-US" sz="3600" b="1" smtClean="0">
                <a:solidFill>
                  <a:srgbClr val="21368B"/>
                </a:solidFill>
              </a:rPr>
              <a:t>(MK-3682 + Grazoprevir + Ruzasvir)</a:t>
            </a:r>
            <a:endParaRPr lang="en-US" sz="3600" b="1" dirty="0">
              <a:solidFill>
                <a:srgbClr val="21368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and Aim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Efficacy (Full Analysis Set*)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Efficacy (mFAS*)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7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No Impact of Baseline NS5A or </a:t>
            </a:r>
            <a:br>
              <a:rPr lang="en-US" b="1" smtClean="0"/>
            </a:br>
            <a:r>
              <a:rPr lang="en-US" b="1" smtClean="0"/>
              <a:t>NS3 RAVs on SVR4 (Resistance Analysis Population)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FBD6BB21-80D0-4174-ADC3-7657AF85B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8A7DA4-4F6B-4504-8FBB-B93E7ECA44A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303EE40-B17E-4F2A-902B-0B4CD3F5351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d353fcf7-205b-40c5-a3af-4cf3a5e9c355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2AEAE37-F1BC-48FC-BEC0-B0517033D02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465380A-A2C8-4980-A704-7D32C9FBA2E1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509149B4-8FCB-420A-A591-B1E1947EAA5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Safety and Efficacy of the Fixed-Dose Combination Regimen of MK-3682 / Grazoprevir / MK-8408 (Ruzasvir) in Cirrhotic or Non-cirrhotic Patients with Chronic HCV GT1 Infection who Previously Failed a Direct-acting Antiviral Regimen (C-SURGE) </vt:lpstr>
      <vt:lpstr>Disclosures and Acknowledgements</vt:lpstr>
      <vt:lpstr>MK3  (MK-3682 + Grazoprevir + Ruzasvir)</vt:lpstr>
      <vt:lpstr>Background and Aim</vt:lpstr>
      <vt:lpstr>PowerPoint Presentation</vt:lpstr>
      <vt:lpstr>PowerPoint Presentation</vt:lpstr>
      <vt:lpstr>Efficacy (Full Analysis Set*)</vt:lpstr>
      <vt:lpstr>Efficacy (mFAS*)</vt:lpstr>
      <vt:lpstr>No Impact of Baseline NS5A or  NS3 RAVs on SVR4 (Resistance Analysis Population)</vt:lpstr>
      <vt:lpstr>No Impact of Baseline Y93 RAVs  in NS5A on SVR4 (Resistance Analysis Population)</vt:lpstr>
      <vt:lpstr>Baseline NS5A or NS3 RAVs</vt:lpstr>
      <vt:lpstr>PowerPoint Presentation</vt:lpstr>
      <vt:lpstr>Conclusions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Efficacy of the Fixed-Dose Combination Regimen of MK-3682 / Grazoprevir / MK-8408 (Ruzasvir) in Cirrhotic or Non-cirrhotic Patients with Chronic HCV GT1 Infection who Previously Failed a Direct-acting Antiviral Regimen (C-SURGE)</dc:title>
  <dc:creator>Merck &amp; Co., Inc.</dc:creator>
  <cp:lastModifiedBy>Merck &amp; Co., Inc.</cp:lastModifiedBy>
  <cp:revision>2</cp:revision>
  <dcterms:created xsi:type="dcterms:W3CDTF">2016-11-13T16:46:24Z</dcterms:created>
  <dcterms:modified xsi:type="dcterms:W3CDTF">2016-11-15T14:17:37Z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f9a3dd01-146f-406b-984e-f14c80acb3e4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679788303</vt:i4>
  </property>
  <property fmtid="{D5CDD505-2E9C-101B-9397-08002B2CF9AE}" pid="11" name="_NewReviewCycle">
    <vt:lpwstr/>
  </property>
  <property fmtid="{D5CDD505-2E9C-101B-9397-08002B2CF9AE}" pid="12" name="_EmailSubject">
    <vt:lpwstr>AASLD 2016 MSD Präsentationen und Poster - Teil 2 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-375046687</vt:i4>
  </property>
</Properties>
</file>