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  <p:sldMasterId id="2147483802" r:id="rId2"/>
  </p:sldMasterIdLst>
  <p:notesMasterIdLst>
    <p:notesMasterId r:id="rId15"/>
  </p:notesMasterIdLst>
  <p:handoutMasterIdLst>
    <p:handoutMasterId r:id="rId16"/>
  </p:handoutMasterIdLst>
  <p:sldIdLst>
    <p:sldId id="1301" r:id="rId3"/>
    <p:sldId id="1303" r:id="rId4"/>
    <p:sldId id="1307" r:id="rId5"/>
    <p:sldId id="1306" r:id="rId6"/>
    <p:sldId id="1276" r:id="rId7"/>
    <p:sldId id="1278" r:id="rId8"/>
    <p:sldId id="1287" r:id="rId9"/>
    <p:sldId id="1313" r:id="rId10"/>
    <p:sldId id="1314" r:id="rId11"/>
    <p:sldId id="1308" r:id="rId12"/>
    <p:sldId id="1282" r:id="rId13"/>
    <p:sldId id="1293" r:id="rId1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grevera" initials="gg" lastIdx="32" clrIdx="0"/>
  <p:cmAuthor id="1" name="Adelphi User" initials="AU" lastIdx="7" clrIdx="1"/>
  <p:cmAuthor id="2" name="smarsha4" initials="SRM" lastIdx="3" clrIdx="2"/>
  <p:cmAuthor id="3" name="Boecher" initials="B" lastIdx="2" clrIdx="3"/>
  <p:cmAuthor id="4" name="Adelphi" initials="AU" lastIdx="10" clrIdx="4"/>
  <p:cmAuthor id="5" name="soyemit" initials="s" lastIdx="2" clrIdx="5"/>
  <p:cmAuthor id="6" name="Gregory  Grevera" initials="" lastIdx="7" clrIdx="6"/>
  <p:cmAuthor id="7" name="User" initials="U" lastIdx="34" clrIdx="7"/>
  <p:cmAuthor id="8" name="Windows User" initials="WU" lastIdx="3" clrIdx="8"/>
  <p:cmAuthor id="9" name="jkort" initials="j" lastIdx="2" clrIdx="9"/>
  <p:cmAuthor id="10" name="Elgadi, Dr., Mabrouk Bi-CA-B" initials="ME" lastIdx="8" clrIdx="10"/>
  <p:cmAuthor id="11" name="jsabo" initials="JPSabo" lastIdx="1" clrIdx="1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66"/>
    <a:srgbClr val="000000"/>
    <a:srgbClr val="00D661"/>
    <a:srgbClr val="FEEFE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68" autoAdjust="0"/>
    <p:restoredTop sz="97473" autoAdjust="0"/>
  </p:normalViewPr>
  <p:slideViewPr>
    <p:cSldViewPr snapToGrid="0" showGuides="1">
      <p:cViewPr varScale="1">
        <p:scale>
          <a:sx n="70" d="100"/>
          <a:sy n="70" d="100"/>
        </p:scale>
        <p:origin x="-1596" y="-90"/>
      </p:cViewPr>
      <p:guideLst>
        <p:guide orient="horz" pos="310"/>
        <p:guide orient="horz" pos="2293"/>
        <p:guide orient="horz" pos="792"/>
        <p:guide orient="horz" pos="4233"/>
        <p:guide orient="horz" pos="3083"/>
        <p:guide orient="horz" pos="1246"/>
        <p:guide orient="horz" pos="2644"/>
        <p:guide orient="horz" pos="2033"/>
        <p:guide pos="1388"/>
        <p:guide pos="5527"/>
        <p:guide pos="2881"/>
        <p:guide pos="5411"/>
        <p:guide pos="24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 showGuides="1">
      <p:cViewPr varScale="1">
        <p:scale>
          <a:sx n="78" d="100"/>
          <a:sy n="78" d="100"/>
        </p:scale>
        <p:origin x="-3366" y="-10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autoTitleDeleted val="1"/>
    <c:plotArea>
      <c:layout>
        <c:manualLayout>
          <c:layoutTarget val="inner"/>
          <c:xMode val="edge"/>
          <c:yMode val="edge"/>
          <c:x val="0.23213006287831686"/>
          <c:y val="4.1230459271667755E-2"/>
          <c:w val="0.6844225654895747"/>
          <c:h val="0.80969601550833203"/>
        </c:manualLayout>
      </c:layout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7"/>
            <c:spPr>
              <a:ln>
                <a:solidFill>
                  <a:schemeClr val="tx1"/>
                </a:solidFill>
              </a:ln>
            </c:spPr>
          </c:marker>
          <c:dPt>
            <c:idx val="0"/>
            <c:spPr>
              <a:ln w="28575">
                <a:solidFill>
                  <a:schemeClr val="tx1"/>
                </a:solidFill>
              </a:ln>
            </c:spPr>
          </c:dPt>
          <c:xVal>
            <c:strRef>
              <c:f>Sheet1!$A$2:$A$4</c:f>
              <c:strCache>
                <c:ptCount val="3"/>
                <c:pt idx="0">
                  <c:v>FDV alone</c:v>
                </c:pt>
                <c:pt idx="1">
                  <c:v>AUC</c:v>
                </c:pt>
                <c:pt idx="2">
                  <c:v>FDV+DRV/r</c:v>
                </c:pt>
              </c:strCache>
            </c:strRef>
          </c:xVal>
          <c:yVal>
            <c:numRef>
              <c:f>Sheet1!$B$2:$B$4</c:f>
              <c:numCache>
                <c:formatCode>General</c:formatCode>
                <c:ptCount val="3"/>
              </c:numCache>
            </c:numRef>
          </c:y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7"/>
            <c:spPr>
              <a:ln>
                <a:solidFill>
                  <a:schemeClr val="tx1"/>
                </a:solidFill>
              </a:ln>
            </c:spPr>
          </c:marker>
          <c:xVal>
            <c:strRef>
              <c:f>Sheet1!$A$2:$A$4</c:f>
              <c:strCache>
                <c:ptCount val="3"/>
                <c:pt idx="0">
                  <c:v>FDV alone</c:v>
                </c:pt>
                <c:pt idx="1">
                  <c:v>AUC</c:v>
                </c:pt>
                <c:pt idx="2">
                  <c:v>FDV+DRV/r</c:v>
                </c:pt>
              </c:strCache>
            </c:strRef>
          </c:xVal>
          <c:yVal>
            <c:numRef>
              <c:f>Sheet1!$C$2:$C$4</c:f>
              <c:numCache>
                <c:formatCode>General</c:formatCode>
                <c:ptCount val="3"/>
                <c:pt idx="0">
                  <c:v>56100</c:v>
                </c:pt>
                <c:pt idx="2">
                  <c:v>150000</c:v>
                </c:pt>
              </c:numCache>
            </c:numRef>
          </c:y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chemeClr val="tx1"/>
                </a:solidFill>
              </a:ln>
            </c:spPr>
          </c:marker>
          <c:xVal>
            <c:strRef>
              <c:f>Sheet1!$A$2:$A$4</c:f>
              <c:strCache>
                <c:ptCount val="3"/>
                <c:pt idx="0">
                  <c:v>FDV alone</c:v>
                </c:pt>
                <c:pt idx="1">
                  <c:v>AUC</c:v>
                </c:pt>
                <c:pt idx="2">
                  <c:v>FDV+DRV/r</c:v>
                </c:pt>
              </c:strCache>
            </c:strRef>
          </c:xVal>
          <c:yVal>
            <c:numRef>
              <c:f>Sheet1!$D$2:$D$4</c:f>
              <c:numCache>
                <c:formatCode>General</c:formatCode>
                <c:ptCount val="3"/>
                <c:pt idx="0">
                  <c:v>56400</c:v>
                </c:pt>
                <c:pt idx="2">
                  <c:v>142000</c:v>
                </c:pt>
              </c:numCache>
            </c:numRef>
          </c:y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chemeClr val="tx1"/>
                </a:solidFill>
              </a:ln>
            </c:spPr>
          </c:marker>
          <c:xVal>
            <c:strRef>
              <c:f>Sheet1!$A$2:$A$4</c:f>
              <c:strCache>
                <c:ptCount val="3"/>
                <c:pt idx="0">
                  <c:v>FDV alone</c:v>
                </c:pt>
                <c:pt idx="1">
                  <c:v>AUC</c:v>
                </c:pt>
                <c:pt idx="2">
                  <c:v>FDV+DRV/r</c:v>
                </c:pt>
              </c:strCache>
            </c:strRef>
          </c:xVal>
          <c:yVal>
            <c:numRef>
              <c:f>Sheet1!$E$2:$E$4</c:f>
              <c:numCache>
                <c:formatCode>General</c:formatCode>
                <c:ptCount val="3"/>
                <c:pt idx="0">
                  <c:v>86200</c:v>
                </c:pt>
                <c:pt idx="2">
                  <c:v>90600</c:v>
                </c:pt>
              </c:numCache>
            </c:numRef>
          </c:y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7"/>
            <c:spPr>
              <a:ln>
                <a:solidFill>
                  <a:schemeClr val="tx1"/>
                </a:solidFill>
              </a:ln>
            </c:spPr>
          </c:marker>
          <c:xVal>
            <c:strRef>
              <c:f>Sheet1!$A$2:$A$4</c:f>
              <c:strCache>
                <c:ptCount val="3"/>
                <c:pt idx="0">
                  <c:v>FDV alone</c:v>
                </c:pt>
                <c:pt idx="1">
                  <c:v>AUC</c:v>
                </c:pt>
                <c:pt idx="2">
                  <c:v>FDV+DRV/r</c:v>
                </c:pt>
              </c:strCache>
            </c:strRef>
          </c:xVal>
          <c:yVal>
            <c:numRef>
              <c:f>Sheet1!$F$2:$F$4</c:f>
              <c:numCache>
                <c:formatCode>General</c:formatCode>
                <c:ptCount val="3"/>
                <c:pt idx="0">
                  <c:v>44200</c:v>
                </c:pt>
                <c:pt idx="2">
                  <c:v>106000</c:v>
                </c:pt>
              </c:numCache>
            </c:numRef>
          </c:y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Column5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7"/>
            <c:spPr>
              <a:ln>
                <a:solidFill>
                  <a:schemeClr val="tx1"/>
                </a:solidFill>
              </a:ln>
            </c:spPr>
          </c:marker>
          <c:xVal>
            <c:strRef>
              <c:f>Sheet1!$A$2:$A$4</c:f>
              <c:strCache>
                <c:ptCount val="3"/>
                <c:pt idx="0">
                  <c:v>FDV alone</c:v>
                </c:pt>
                <c:pt idx="1">
                  <c:v>AUC</c:v>
                </c:pt>
                <c:pt idx="2">
                  <c:v>FDV+DRV/r</c:v>
                </c:pt>
              </c:strCache>
            </c:strRef>
          </c:xVal>
          <c:yVal>
            <c:numRef>
              <c:f>Sheet1!$G$2:$G$4</c:f>
              <c:numCache>
                <c:formatCode>General</c:formatCode>
                <c:ptCount val="3"/>
                <c:pt idx="0">
                  <c:v>26100</c:v>
                </c:pt>
                <c:pt idx="2">
                  <c:v>47100</c:v>
                </c:pt>
              </c:numCache>
            </c:numRef>
          </c:y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Column6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x"/>
            <c:size val="7"/>
            <c:spPr>
              <a:ln>
                <a:solidFill>
                  <a:schemeClr val="tx1"/>
                </a:solidFill>
              </a:ln>
            </c:spPr>
          </c:marker>
          <c:xVal>
            <c:strRef>
              <c:f>Sheet1!$A$2:$A$4</c:f>
              <c:strCache>
                <c:ptCount val="3"/>
                <c:pt idx="0">
                  <c:v>FDV alone</c:v>
                </c:pt>
                <c:pt idx="1">
                  <c:v>AUC</c:v>
                </c:pt>
                <c:pt idx="2">
                  <c:v>FDV+DRV/r</c:v>
                </c:pt>
              </c:strCache>
            </c:strRef>
          </c:xVal>
          <c:yVal>
            <c:numRef>
              <c:f>Sheet1!$H$2:$H$4</c:f>
              <c:numCache>
                <c:formatCode>General</c:formatCode>
                <c:ptCount val="3"/>
                <c:pt idx="2">
                  <c:v>211000</c:v>
                </c:pt>
              </c:numCache>
            </c:numRef>
          </c:y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Column7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x"/>
            <c:size val="7"/>
            <c:spPr>
              <a:ln>
                <a:solidFill>
                  <a:schemeClr val="tx1"/>
                </a:solidFill>
              </a:ln>
            </c:spPr>
          </c:marker>
          <c:xVal>
            <c:strRef>
              <c:f>Sheet1!$A$2:$A$4</c:f>
              <c:strCache>
                <c:ptCount val="3"/>
                <c:pt idx="0">
                  <c:v>FDV alone</c:v>
                </c:pt>
                <c:pt idx="1">
                  <c:v>AUC</c:v>
                </c:pt>
                <c:pt idx="2">
                  <c:v>FDV+DRV/r</c:v>
                </c:pt>
              </c:strCache>
            </c:strRef>
          </c:xVal>
          <c:yVal>
            <c:numRef>
              <c:f>Sheet1!$I$2:$I$4</c:f>
              <c:numCache>
                <c:formatCode>General</c:formatCode>
                <c:ptCount val="3"/>
                <c:pt idx="2">
                  <c:v>78100</c:v>
                </c:pt>
              </c:numCache>
            </c:numRef>
          </c:y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Column8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7"/>
            <c:spPr>
              <a:ln>
                <a:solidFill>
                  <a:schemeClr val="tx1"/>
                </a:solidFill>
              </a:ln>
            </c:spPr>
          </c:marker>
          <c:trendline>
            <c:trendlineType val="linear"/>
          </c:trendline>
          <c:xVal>
            <c:strRef>
              <c:f>Sheet1!$A$2:$A$4</c:f>
              <c:strCache>
                <c:ptCount val="3"/>
                <c:pt idx="0">
                  <c:v>FDV alone</c:v>
                </c:pt>
                <c:pt idx="1">
                  <c:v>AUC</c:v>
                </c:pt>
                <c:pt idx="2">
                  <c:v>FDV+DRV/r</c:v>
                </c:pt>
              </c:strCache>
            </c:strRef>
          </c:xVal>
          <c:yVal>
            <c:numRef>
              <c:f>Sheet1!$J$2:$J$4</c:f>
              <c:numCache>
                <c:formatCode>General</c:formatCode>
                <c:ptCount val="3"/>
                <c:pt idx="2">
                  <c:v>140000</c:v>
                </c:pt>
              </c:numCache>
            </c:numRef>
          </c:y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Column9</c:v>
                </c:pt>
              </c:strCache>
            </c:strRef>
          </c:tx>
          <c:spPr>
            <a:ln w="28575">
              <a:solidFill>
                <a:srgbClr val="000000"/>
              </a:solidFill>
            </a:ln>
          </c:spPr>
          <c:marker>
            <c:symbol val="x"/>
            <c:size val="7"/>
            <c:spPr>
              <a:ln>
                <a:solidFill>
                  <a:srgbClr val="000000"/>
                </a:solidFill>
              </a:ln>
            </c:spPr>
          </c:marker>
          <c:xVal>
            <c:strRef>
              <c:f>Sheet1!$A$2:$A$4</c:f>
              <c:strCache>
                <c:ptCount val="3"/>
                <c:pt idx="0">
                  <c:v>FDV alone</c:v>
                </c:pt>
                <c:pt idx="1">
                  <c:v>AUC</c:v>
                </c:pt>
                <c:pt idx="2">
                  <c:v>FDV+DRV/r</c:v>
                </c:pt>
              </c:strCache>
            </c:strRef>
          </c:xVal>
          <c:yVal>
            <c:numRef>
              <c:f>Sheet1!$K$2:$K$4</c:f>
              <c:numCache>
                <c:formatCode>General</c:formatCode>
                <c:ptCount val="3"/>
                <c:pt idx="2">
                  <c:v>173000</c:v>
                </c:pt>
              </c:numCache>
            </c:numRef>
          </c:y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Column10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x"/>
            <c:size val="7"/>
            <c:spPr>
              <a:ln>
                <a:solidFill>
                  <a:schemeClr val="tx1"/>
                </a:solidFill>
              </a:ln>
            </c:spPr>
          </c:marker>
          <c:xVal>
            <c:strRef>
              <c:f>Sheet1!$A$2:$A$4</c:f>
              <c:strCache>
                <c:ptCount val="3"/>
                <c:pt idx="0">
                  <c:v>FDV alone</c:v>
                </c:pt>
                <c:pt idx="1">
                  <c:v>AUC</c:v>
                </c:pt>
                <c:pt idx="2">
                  <c:v>FDV+DRV/r</c:v>
                </c:pt>
              </c:strCache>
            </c:strRef>
          </c:xVal>
          <c:yVal>
            <c:numRef>
              <c:f>Sheet1!$L$2:$L$4</c:f>
              <c:numCache>
                <c:formatCode>General</c:formatCode>
                <c:ptCount val="3"/>
                <c:pt idx="2">
                  <c:v>49500</c:v>
                </c:pt>
              </c:numCache>
            </c:numRef>
          </c:y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Column11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x"/>
            <c:size val="7"/>
            <c:spPr>
              <a:ln>
                <a:solidFill>
                  <a:schemeClr val="tx1"/>
                </a:solidFill>
              </a:ln>
            </c:spPr>
          </c:marker>
          <c:xVal>
            <c:strRef>
              <c:f>Sheet1!$A$2:$A$4</c:f>
              <c:strCache>
                <c:ptCount val="3"/>
                <c:pt idx="0">
                  <c:v>FDV alone</c:v>
                </c:pt>
                <c:pt idx="1">
                  <c:v>AUC</c:v>
                </c:pt>
                <c:pt idx="2">
                  <c:v>FDV+DRV/r</c:v>
                </c:pt>
              </c:strCache>
            </c:strRef>
          </c:xVal>
          <c:yVal>
            <c:numRef>
              <c:f>Sheet1!$M$2:$M$4</c:f>
              <c:numCache>
                <c:formatCode>General</c:formatCode>
                <c:ptCount val="3"/>
                <c:pt idx="2">
                  <c:v>145000</c:v>
                </c:pt>
              </c:numCache>
            </c:numRef>
          </c:yVal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Column12</c:v>
                </c:pt>
              </c:strCache>
            </c:strRef>
          </c:tx>
          <c:spPr>
            <a:ln w="28575">
              <a:noFill/>
            </a:ln>
          </c:spPr>
          <c:marker>
            <c:spPr>
              <a:ln>
                <a:solidFill>
                  <a:schemeClr val="tx1"/>
                </a:solidFill>
              </a:ln>
            </c:spPr>
          </c:marker>
          <c:xVal>
            <c:strRef>
              <c:f>Sheet1!$A$2:$A$4</c:f>
              <c:strCache>
                <c:ptCount val="3"/>
                <c:pt idx="0">
                  <c:v>FDV alone</c:v>
                </c:pt>
                <c:pt idx="1">
                  <c:v>AUC</c:v>
                </c:pt>
                <c:pt idx="2">
                  <c:v>FDV+DRV/r</c:v>
                </c:pt>
              </c:strCache>
            </c:strRef>
          </c:xVal>
          <c:yVal>
            <c:numRef>
              <c:f>Sheet1!$N$2:$N$4</c:f>
              <c:numCache>
                <c:formatCode>General</c:formatCode>
                <c:ptCount val="3"/>
                <c:pt idx="2">
                  <c:v>55500</c:v>
                </c:pt>
              </c:numCache>
            </c:numRef>
          </c:yVal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Column13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x"/>
            <c:size val="7"/>
            <c:spPr>
              <a:ln>
                <a:solidFill>
                  <a:schemeClr val="tx1"/>
                </a:solidFill>
              </a:ln>
            </c:spPr>
          </c:marker>
          <c:xVal>
            <c:strRef>
              <c:f>Sheet1!$A$2:$A$4</c:f>
              <c:strCache>
                <c:ptCount val="3"/>
                <c:pt idx="0">
                  <c:v>FDV alone</c:v>
                </c:pt>
                <c:pt idx="1">
                  <c:v>AUC</c:v>
                </c:pt>
                <c:pt idx="2">
                  <c:v>FDV+DRV/r</c:v>
                </c:pt>
              </c:strCache>
            </c:strRef>
          </c:xVal>
          <c:yVal>
            <c:numRef>
              <c:f>Sheet1!$O$2:$O$4</c:f>
              <c:numCache>
                <c:formatCode>General</c:formatCode>
                <c:ptCount val="3"/>
                <c:pt idx="2">
                  <c:v>257000</c:v>
                </c:pt>
              </c:numCache>
            </c:numRef>
          </c:yVal>
        </c:ser>
        <c:ser>
          <c:idx val="14"/>
          <c:order val="14"/>
          <c:tx>
            <c:strRef>
              <c:f>Sheet1!$P$1</c:f>
              <c:strCache>
                <c:ptCount val="1"/>
                <c:pt idx="0">
                  <c:v>Column14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7"/>
            <c:spPr>
              <a:ln>
                <a:solidFill>
                  <a:schemeClr val="tx1"/>
                </a:solidFill>
              </a:ln>
            </c:spPr>
          </c:marker>
          <c:xVal>
            <c:strRef>
              <c:f>Sheet1!$A$2:$A$4</c:f>
              <c:strCache>
                <c:ptCount val="3"/>
                <c:pt idx="0">
                  <c:v>FDV alone</c:v>
                </c:pt>
                <c:pt idx="1">
                  <c:v>AUC</c:v>
                </c:pt>
                <c:pt idx="2">
                  <c:v>FDV+DRV/r</c:v>
                </c:pt>
              </c:strCache>
            </c:strRef>
          </c:xVal>
          <c:yVal>
            <c:numRef>
              <c:f>Sheet1!$P$2:$P$4</c:f>
              <c:numCache>
                <c:formatCode>General</c:formatCode>
                <c:ptCount val="3"/>
                <c:pt idx="2">
                  <c:v>174000</c:v>
                </c:pt>
              </c:numCache>
            </c:numRef>
          </c:yVal>
        </c:ser>
        <c:axId val="127440768"/>
        <c:axId val="127447040"/>
      </c:scatterChart>
      <c:valAx>
        <c:axId val="127440768"/>
        <c:scaling>
          <c:orientation val="minMax"/>
          <c:max val="3.5"/>
          <c:min val="0"/>
        </c:scaling>
        <c:axPos val="b"/>
        <c:numFmt formatCode="General" sourceLinked="1"/>
        <c:majorTickMark val="none"/>
        <c:tickLblPos val="none"/>
        <c:spPr>
          <a:ln w="9525">
            <a:solidFill>
              <a:schemeClr val="tx1"/>
            </a:solidFill>
          </a:ln>
        </c:spPr>
        <c:crossAx val="127447040"/>
        <c:crosses val="autoZero"/>
        <c:crossBetween val="midCat"/>
        <c:majorUnit val="0.5"/>
        <c:minorUnit val="0.1"/>
      </c:valAx>
      <c:valAx>
        <c:axId val="127447040"/>
        <c:scaling>
          <c:orientation val="minMax"/>
          <c:max val="300000"/>
          <c:min val="0"/>
        </c:scaling>
        <c:axPos val="l"/>
        <c:numFmt formatCode="General" sourceLinked="1"/>
        <c:tickLblPos val="nextTo"/>
        <c:spPr>
          <a:noFill/>
          <a:ln w="9525">
            <a:solidFill>
              <a:schemeClr val="tx1"/>
            </a:solidFill>
          </a:ln>
        </c:spPr>
        <c:txPr>
          <a:bodyPr/>
          <a:lstStyle/>
          <a:p>
            <a:pPr>
              <a:defRPr sz="1000" b="1">
                <a:latin typeface="Arial" pitchFamily="34" charset="0"/>
                <a:cs typeface="Arial" pitchFamily="34" charset="0"/>
              </a:defRPr>
            </a:pPr>
            <a:endParaRPr lang="de-DE"/>
          </a:p>
        </c:txPr>
        <c:crossAx val="127440768"/>
        <c:crosses val="autoZero"/>
        <c:crossBetween val="midCat"/>
        <c:majorUnit val="50000"/>
      </c:valAx>
      <c:spPr>
        <a:noFill/>
        <a:ln w="9525"/>
      </c:spPr>
    </c:plotArea>
    <c:plotVisOnly val="1"/>
    <c:dispBlanksAs val="gap"/>
  </c:chart>
  <c:spPr>
    <a:noFill/>
  </c:spPr>
  <c:txPr>
    <a:bodyPr/>
    <a:lstStyle/>
    <a:p>
      <a:pPr>
        <a:defRPr sz="1800"/>
      </a:pPr>
      <a:endParaRPr lang="de-DE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411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2"/>
            <a:ext cx="2945659" cy="496411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200"/>
            </a:lvl1pPr>
          </a:lstStyle>
          <a:p>
            <a:fld id="{1F439E9F-CD31-4990-B9AE-F65ED9C48421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3"/>
            <a:ext cx="2945659" cy="496411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3"/>
            <a:ext cx="2945659" cy="496411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200"/>
            </a:lvl1pPr>
          </a:lstStyle>
          <a:p>
            <a:fld id="{F7A290F7-1676-414B-B140-D34B066029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901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411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6411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200"/>
            </a:lvl1pPr>
          </a:lstStyle>
          <a:p>
            <a:fld id="{5D9091AD-BB2F-4128-BF56-BCF98089C6ED}" type="datetimeFigureOut">
              <a:rPr lang="en-GB" smtClean="0"/>
              <a:pPr/>
              <a:t>03/03/2013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6" rIns="91411" bIns="4570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1411" tIns="45706" rIns="91411" bIns="4570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3"/>
            <a:ext cx="2945659" cy="496411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3"/>
            <a:ext cx="2945659" cy="496411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200"/>
            </a:lvl1pPr>
          </a:lstStyle>
          <a:p>
            <a:fld id="{2FDF7443-C58B-4783-84B8-4FFBED15B9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59716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FF546-821E-4940-9323-491B52CCF34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F7443-C58B-4783-84B8-4FFBED15B996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4937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F7443-C58B-4783-84B8-4FFBED15B996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771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F7443-C58B-4783-84B8-4FFBED15B996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79833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396" indent="-171396"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  <a:p>
            <a:pPr marL="171396" indent="-171396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F7443-C58B-4783-84B8-4FFBED15B996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14633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F7443-C58B-4783-84B8-4FFBED15B996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35577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F7443-C58B-4783-84B8-4FFBED15B996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46337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F7443-C58B-4783-84B8-4FFBED15B996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4633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396" indent="-171396">
              <a:buFont typeface="Arial" pitchFamily="34" charset="0"/>
              <a:buChar char="•"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F7443-C58B-4783-84B8-4FFBED15B996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3520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20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21" name="Line 9"/>
            <p:cNvSpPr>
              <a:spLocks noChangeShapeType="1"/>
            </p:cNvSpPr>
            <p:nvPr/>
          </p:nvSpPr>
          <p:spPr bwMode="auto">
            <a:xfrm flipH="1">
              <a:off x="0" y="3978"/>
              <a:ext cx="5760" cy="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>
              <a:off x="222" y="0"/>
              <a:ext cx="0" cy="432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3" name="Line 11"/>
            <p:cNvSpPr>
              <a:spLocks noChangeShapeType="1"/>
            </p:cNvSpPr>
            <p:nvPr/>
          </p:nvSpPr>
          <p:spPr bwMode="auto">
            <a:xfrm>
              <a:off x="5538" y="0"/>
              <a:ext cx="0" cy="432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 flipH="1">
              <a:off x="0" y="874"/>
              <a:ext cx="5760" cy="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Rectangle 1"/>
          <p:cNvSpPr/>
          <p:nvPr userDrawn="1"/>
        </p:nvSpPr>
        <p:spPr bwMode="auto">
          <a:xfrm>
            <a:off x="1031846" y="1711354"/>
            <a:ext cx="7071919" cy="255864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ISansCond" pitchFamily="2" charset="0"/>
            </a:endParaRP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15903" y="4335011"/>
            <a:ext cx="6116638" cy="430887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ct val="0"/>
              </a:spcBef>
              <a:buNone/>
              <a:defRPr>
                <a:solidFill>
                  <a:schemeClr val="tx1"/>
                </a:solidFill>
                <a:sym typeface="Symbol" pitchFamily="18" charset="2"/>
              </a:defRPr>
            </a:lvl1pPr>
          </a:lstStyle>
          <a:p>
            <a:r>
              <a:rPr lang="en-US" dirty="0" smtClean="0">
                <a:sym typeface="Symbol" pitchFamily="18" charset="2"/>
              </a:rPr>
              <a:t>Click to edit Master subtitle style</a:t>
            </a:r>
            <a:endParaRPr lang="en-GB" dirty="0">
              <a:sym typeface="Symbol" pitchFamily="18" charset="2"/>
            </a:endParaRP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515903" y="2887061"/>
            <a:ext cx="6118225" cy="430887"/>
          </a:xfrm>
          <a:noFill/>
        </p:spPr>
        <p:txBody>
          <a:bodyPr anchor="ctr">
            <a:spAutoFit/>
          </a:bodyPr>
          <a:lstStyle>
            <a:lvl1pPr algn="ct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21538093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1258888"/>
            <a:ext cx="4140200" cy="48656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258888"/>
            <a:ext cx="4141788" cy="48656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9C1711-2FD2-431D-96D2-6BBE7F69805E}" type="datetime4">
              <a:rPr lang="en-GB" smtClean="0"/>
              <a:pPr/>
              <a:t>03 March 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CONFIDENTIAL-for internal use only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66E2A-3574-4B07-BA75-6E4888AD410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1884119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89AF8A-FDA5-48B3-A758-2C2C0F902941}" type="datetime4">
              <a:rPr lang="en-GB" smtClean="0"/>
              <a:pPr/>
              <a:t>03 March 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CONFIDENTIAL-for internal use only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888F6-4C29-4EC1-9DC7-DA01F766BE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71906370"/>
      </p:ext>
    </p:extLst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8B36A9-E26E-4361-BF5A-CCA643759359}" type="datetime4">
              <a:rPr lang="en-GB" smtClean="0"/>
              <a:pPr/>
              <a:t>03 March 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CONFIDENTIAL-for internal use only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AF1719-27E8-4D41-A23D-D6B6C7DBD83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2437567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1258888"/>
            <a:ext cx="8434388" cy="48656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E9EC67-B066-4892-89FD-DEA7411D8937}" type="datetime4">
              <a:rPr lang="en-GB" smtClean="0"/>
              <a:pPr/>
              <a:t>03 March 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CONFIDENTIAL-for internal use only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3D4F5A-828E-4C1F-97F1-56B26F936F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61416514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solidFill>
            <a:schemeClr val="accent1">
              <a:lumMod val="75000"/>
            </a:schemeClr>
          </a:solidFill>
        </p:spPr>
        <p:txBody>
          <a:bodyPr/>
          <a:lstStyle>
            <a:lvl1pPr algn="l">
              <a:defRPr sz="3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1B4108-2D2D-4D4D-A3A8-2A0341F3BF75}" type="datetime4">
              <a:rPr lang="en-GB" smtClean="0"/>
              <a:pPr/>
              <a:t>03 March 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CONFIDENTIAL-for internal use only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FCFD0-733D-495A-B2A8-A63CA10A31A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41949578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1258888"/>
            <a:ext cx="4140200" cy="48656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258888"/>
            <a:ext cx="4141788" cy="48656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9C1711-2FD2-431D-96D2-6BBE7F69805E}" type="datetime4">
              <a:rPr lang="en-GB" smtClean="0"/>
              <a:pPr/>
              <a:t>03 March 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CONFIDENTIAL-for internal use only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66E2A-3574-4B07-BA75-6E4888AD410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47524754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89AF8A-FDA5-48B3-A758-2C2C0F902941}" type="datetime4">
              <a:rPr lang="en-GB" smtClean="0"/>
              <a:pPr/>
              <a:t>03 March 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CONFIDENTIAL-for internal use only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888F6-4C29-4EC1-9DC7-DA01F766BE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98304021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8B36A9-E26E-4361-BF5A-CCA643759359}" type="datetime4">
              <a:rPr lang="en-GB" smtClean="0"/>
              <a:pPr/>
              <a:t>03 March 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CONFIDENTIAL-for internal use only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AF1719-27E8-4D41-A23D-D6B6C7DBD83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48674534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20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21" name="Line 9"/>
            <p:cNvSpPr>
              <a:spLocks noChangeShapeType="1"/>
            </p:cNvSpPr>
            <p:nvPr/>
          </p:nvSpPr>
          <p:spPr bwMode="auto">
            <a:xfrm flipH="1">
              <a:off x="0" y="3978"/>
              <a:ext cx="5760" cy="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BISansCond" pitchFamily="2" charset="0"/>
              </a:endParaRPr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>
              <a:off x="222" y="0"/>
              <a:ext cx="0" cy="432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BISansCond" pitchFamily="2" charset="0"/>
              </a:endParaRPr>
            </a:p>
          </p:txBody>
        </p:sp>
        <p:sp>
          <p:nvSpPr>
            <p:cNvPr id="64523" name="Line 11"/>
            <p:cNvSpPr>
              <a:spLocks noChangeShapeType="1"/>
            </p:cNvSpPr>
            <p:nvPr/>
          </p:nvSpPr>
          <p:spPr bwMode="auto">
            <a:xfrm>
              <a:off x="5538" y="0"/>
              <a:ext cx="0" cy="432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BISansCond" pitchFamily="2" charset="0"/>
              </a:endParaRPr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 flipH="1">
              <a:off x="0" y="874"/>
              <a:ext cx="5760" cy="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BISansCond" pitchFamily="2" charset="0"/>
              </a:endParaRPr>
            </a:p>
          </p:txBody>
        </p:sp>
      </p:grpSp>
      <p:sp>
        <p:nvSpPr>
          <p:cNvPr id="2" name="Rectangle 1"/>
          <p:cNvSpPr/>
          <p:nvPr userDrawn="1"/>
        </p:nvSpPr>
        <p:spPr bwMode="auto">
          <a:xfrm>
            <a:off x="1031846" y="1711354"/>
            <a:ext cx="7071919" cy="255864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smtClean="0">
              <a:solidFill>
                <a:srgbClr val="000000"/>
              </a:solidFill>
              <a:latin typeface="BISansCond" pitchFamily="2" charset="0"/>
            </a:endParaRP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15903" y="4335011"/>
            <a:ext cx="6116638" cy="430887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ct val="0"/>
              </a:spcBef>
              <a:buNone/>
              <a:defRPr>
                <a:solidFill>
                  <a:schemeClr val="tx1"/>
                </a:solidFill>
                <a:sym typeface="Symbol" pitchFamily="18" charset="2"/>
              </a:defRPr>
            </a:lvl1pPr>
          </a:lstStyle>
          <a:p>
            <a:r>
              <a:rPr lang="en-US" dirty="0" smtClean="0">
                <a:sym typeface="Symbol" pitchFamily="18" charset="2"/>
              </a:rPr>
              <a:t>Click to edit Master subtitle style</a:t>
            </a:r>
            <a:endParaRPr lang="en-GB" dirty="0">
              <a:sym typeface="Symbol" pitchFamily="18" charset="2"/>
            </a:endParaRP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515903" y="2887061"/>
            <a:ext cx="6118225" cy="430887"/>
          </a:xfrm>
          <a:noFill/>
        </p:spPr>
        <p:txBody>
          <a:bodyPr anchor="ctr">
            <a:spAutoFit/>
          </a:bodyPr>
          <a:lstStyle>
            <a:lvl1pPr algn="ct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39931630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1258888"/>
            <a:ext cx="8434388" cy="48656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E9EC67-B066-4892-89FD-DEA7411D8937}" type="datetime4">
              <a:rPr lang="en-GB" smtClean="0"/>
              <a:pPr/>
              <a:t>03 March 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CONFIDENTIAL-for internal use only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3D4F5A-828E-4C1F-97F1-56B26F936F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3824223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solidFill>
            <a:schemeClr val="accent1">
              <a:lumMod val="75000"/>
            </a:schemeClr>
          </a:solidFill>
        </p:spPr>
        <p:txBody>
          <a:bodyPr/>
          <a:lstStyle>
            <a:lvl1pPr algn="l">
              <a:defRPr sz="3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1B4108-2D2D-4D4D-A3A8-2A0341F3BF75}" type="datetime4">
              <a:rPr lang="en-GB" smtClean="0"/>
              <a:pPr/>
              <a:t>03 March 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CONFIDENTIAL-for internal use only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FCFD0-733D-495A-B2A8-A63CA10A31A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81601621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Rectangle 92"/>
          <p:cNvSpPr>
            <a:spLocks noChangeArrowheads="1"/>
          </p:cNvSpPr>
          <p:nvPr/>
        </p:nvSpPr>
        <p:spPr bwMode="auto">
          <a:xfrm>
            <a:off x="0" y="0"/>
            <a:ext cx="9144000" cy="9890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149895"/>
            <a:ext cx="6780213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120" name="Rectangle 9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93050" y="6451600"/>
            <a:ext cx="900113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000000"/>
                </a:solidFill>
              </a:defRPr>
            </a:lvl1pPr>
          </a:lstStyle>
          <a:p>
            <a:fld id="{67700ACD-79DB-4733-ADCE-406927013C4A}" type="datetime4">
              <a:rPr lang="en-GB" smtClean="0"/>
              <a:pPr/>
              <a:t>03 March 2013</a:t>
            </a:fld>
            <a:endParaRPr lang="en-GB"/>
          </a:p>
        </p:txBody>
      </p:sp>
      <p:sp>
        <p:nvSpPr>
          <p:cNvPr id="1121" name="Rectangle 9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775" y="6423025"/>
            <a:ext cx="647858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GB" smtClean="0"/>
              <a:t>CONFIDENTIAL-for internal use only</a:t>
            </a:r>
            <a:endParaRPr lang="en-GB"/>
          </a:p>
        </p:txBody>
      </p:sp>
      <p:sp>
        <p:nvSpPr>
          <p:cNvPr id="105883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93050" y="6602413"/>
            <a:ext cx="900113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fld id="{DDFD4C58-1D5A-4F78-9513-99DC59780F5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8229600" cy="4868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84665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</p:sldLayoutIdLst>
  <p:transition spd="med">
    <p:wipe dir="r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baseline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BISansCond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BISansCond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BISansCond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BISansCond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BISansCond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BISansCond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BISansCond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BISansCond" pitchFamily="2" charset="0"/>
        </a:defRPr>
      </a:lvl9pPr>
    </p:titleStyle>
    <p:bodyStyle>
      <a:lvl1pPr marL="342900" indent="-342900" algn="l" defTabSz="8610600" rtl="0" eaLnBrk="1" fontAlgn="base" hangingPunct="1">
        <a:spcBef>
          <a:spcPts val="0"/>
        </a:spcBef>
        <a:spcAft>
          <a:spcPts val="600"/>
        </a:spcAft>
        <a:buClrTx/>
        <a:buFont typeface="Arial" pitchFamily="34" charset="0"/>
        <a:buChar char="•"/>
        <a:defRPr sz="2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36575" marR="0" indent="-360363" algn="l" defTabSz="8610600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Char char="‒"/>
        <a:tabLst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542925" indent="-265113" algn="l" defTabSz="8610600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BISansCond" pitchFamily="2" charset="0"/>
        <a:buChar char="–"/>
        <a:defRPr sz="2000">
          <a:solidFill>
            <a:schemeClr val="tx1"/>
          </a:solidFill>
          <a:latin typeface="+mn-lt"/>
        </a:defRPr>
      </a:lvl3pPr>
      <a:lvl4pPr marL="819150" marR="0" indent="-274638" algn="l" defTabSz="8610600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 typeface="Arial" pitchFamily="34" charset="0"/>
        <a:buChar char="•"/>
        <a:tabLst/>
        <a:defRPr sz="16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085850" marR="0" indent="-265113" algn="l" defTabSz="8610600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 typeface="BISansCond" pitchFamily="2" charset="0"/>
        <a:buChar char="–"/>
        <a:tabLst/>
        <a:defRPr sz="1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435100" indent="-157163" algn="l" defTabSz="8610600" rtl="0" eaLnBrk="1" fontAlgn="base" hangingPunct="1">
        <a:spcBef>
          <a:spcPts val="0"/>
        </a:spcBef>
        <a:spcAft>
          <a:spcPts val="600"/>
        </a:spcAft>
        <a:buFont typeface="BISansCond" pitchFamily="2" charset="0"/>
        <a:buChar char="–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2000250" indent="-265113" algn="l" defTabSz="8610600" rtl="0" eaLnBrk="1" fontAlgn="base" hangingPunct="1">
        <a:spcBef>
          <a:spcPct val="0"/>
        </a:spcBef>
        <a:spcAft>
          <a:spcPct val="0"/>
        </a:spcAft>
        <a:buFont typeface="BISansCond" pitchFamily="2" charset="0"/>
        <a:buChar char="–"/>
        <a:defRPr sz="2000">
          <a:solidFill>
            <a:schemeClr val="tx1"/>
          </a:solidFill>
          <a:latin typeface="+mn-lt"/>
        </a:defRPr>
      </a:lvl7pPr>
      <a:lvl8pPr marL="2457450" indent="-265113" algn="l" defTabSz="8610600" rtl="0" eaLnBrk="1" fontAlgn="base" hangingPunct="1">
        <a:spcBef>
          <a:spcPct val="0"/>
        </a:spcBef>
        <a:spcAft>
          <a:spcPct val="0"/>
        </a:spcAft>
        <a:buFont typeface="BISansCond" pitchFamily="2" charset="0"/>
        <a:buChar char="–"/>
        <a:defRPr sz="2000">
          <a:solidFill>
            <a:schemeClr val="tx1"/>
          </a:solidFill>
          <a:latin typeface="+mn-lt"/>
        </a:defRPr>
      </a:lvl8pPr>
      <a:lvl9pPr marL="2914650" indent="-265113" algn="l" defTabSz="8610600" rtl="0" eaLnBrk="1" fontAlgn="base" hangingPunct="1">
        <a:spcBef>
          <a:spcPct val="0"/>
        </a:spcBef>
        <a:spcAft>
          <a:spcPct val="0"/>
        </a:spcAft>
        <a:buFont typeface="BISansCond" pitchFamily="2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Rectangle 92"/>
          <p:cNvSpPr>
            <a:spLocks noChangeArrowheads="1"/>
          </p:cNvSpPr>
          <p:nvPr/>
        </p:nvSpPr>
        <p:spPr bwMode="auto">
          <a:xfrm>
            <a:off x="0" y="0"/>
            <a:ext cx="9144000" cy="9890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000000"/>
              </a:solidFill>
              <a:latin typeface="BISansCond" pitchFamily="2" charset="0"/>
            </a:endParaRPr>
          </a:p>
        </p:txBody>
      </p:sp>
      <p:sp>
        <p:nvSpPr>
          <p:cNvPr id="106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149895"/>
            <a:ext cx="6780213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120" name="Rectangle 9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93050" y="6451600"/>
            <a:ext cx="900113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700ACD-79DB-4733-ADCE-406927013C4A}" type="datetime4">
              <a:rPr lang="en-GB" smtClean="0">
                <a:latin typeface="BISansCond" pitchFamily="2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03 March 2013</a:t>
            </a:fld>
            <a:endParaRPr lang="en-GB">
              <a:latin typeface="BISansCond" pitchFamily="2" charset="0"/>
            </a:endParaRPr>
          </a:p>
        </p:txBody>
      </p:sp>
      <p:sp>
        <p:nvSpPr>
          <p:cNvPr id="1121" name="Rectangle 9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775" y="6423025"/>
            <a:ext cx="647858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mtClean="0">
                <a:latin typeface="BISansCond" pitchFamily="2" charset="0"/>
              </a:rPr>
              <a:t>CONFIDENTIAL-for internal use only</a:t>
            </a:r>
            <a:endParaRPr lang="en-GB">
              <a:latin typeface="BISansCond" pitchFamily="2" charset="0"/>
            </a:endParaRPr>
          </a:p>
        </p:txBody>
      </p:sp>
      <p:sp>
        <p:nvSpPr>
          <p:cNvPr id="105883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93050" y="6602413"/>
            <a:ext cx="900113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DDFD4C58-1D5A-4F78-9513-99DC59780F5D}" type="slidenum">
              <a:rPr lang="en-GB">
                <a:latin typeface="BISansCond" pitchFamily="2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latin typeface="BISansCond" pitchFamily="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8229600" cy="4868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24838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baseline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BISansCond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BISansCond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BISansCond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BISansCond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BISansCond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BISansCond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BISansCond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BISansCond" pitchFamily="2" charset="0"/>
        </a:defRPr>
      </a:lvl9pPr>
    </p:titleStyle>
    <p:bodyStyle>
      <a:lvl1pPr marL="342900" indent="-342900" algn="l" defTabSz="8610600" rtl="0" eaLnBrk="1" fontAlgn="base" hangingPunct="1">
        <a:spcBef>
          <a:spcPts val="0"/>
        </a:spcBef>
        <a:spcAft>
          <a:spcPts val="600"/>
        </a:spcAft>
        <a:buClrTx/>
        <a:buFont typeface="Arial" pitchFamily="34" charset="0"/>
        <a:buChar char="•"/>
        <a:defRPr sz="2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36575" marR="0" indent="-360363" algn="l" defTabSz="8610600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Tx/>
        <a:buChar char="‒"/>
        <a:tabLst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542925" indent="-265113" algn="l" defTabSz="8610600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BISansCond" pitchFamily="2" charset="0"/>
        <a:buChar char="–"/>
        <a:defRPr sz="2000">
          <a:solidFill>
            <a:schemeClr val="tx1"/>
          </a:solidFill>
          <a:latin typeface="+mn-lt"/>
        </a:defRPr>
      </a:lvl3pPr>
      <a:lvl4pPr marL="819150" marR="0" indent="-274638" algn="l" defTabSz="8610600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 typeface="Arial" pitchFamily="34" charset="0"/>
        <a:buChar char="•"/>
        <a:tabLst/>
        <a:defRPr sz="16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085850" marR="0" indent="-265113" algn="l" defTabSz="8610600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 typeface="BISansCond" pitchFamily="2" charset="0"/>
        <a:buChar char="–"/>
        <a:tabLst/>
        <a:defRPr sz="1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435100" indent="-157163" algn="l" defTabSz="8610600" rtl="0" eaLnBrk="1" fontAlgn="base" hangingPunct="1">
        <a:spcBef>
          <a:spcPts val="0"/>
        </a:spcBef>
        <a:spcAft>
          <a:spcPts val="600"/>
        </a:spcAft>
        <a:buFont typeface="BISansCond" pitchFamily="2" charset="0"/>
        <a:buChar char="–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2000250" indent="-265113" algn="l" defTabSz="8610600" rtl="0" eaLnBrk="1" fontAlgn="base" hangingPunct="1">
        <a:spcBef>
          <a:spcPct val="0"/>
        </a:spcBef>
        <a:spcAft>
          <a:spcPct val="0"/>
        </a:spcAft>
        <a:buFont typeface="BISansCond" pitchFamily="2" charset="0"/>
        <a:buChar char="–"/>
        <a:defRPr sz="2000">
          <a:solidFill>
            <a:schemeClr val="tx1"/>
          </a:solidFill>
          <a:latin typeface="+mn-lt"/>
        </a:defRPr>
      </a:lvl7pPr>
      <a:lvl8pPr marL="2457450" indent="-265113" algn="l" defTabSz="8610600" rtl="0" eaLnBrk="1" fontAlgn="base" hangingPunct="1">
        <a:spcBef>
          <a:spcPct val="0"/>
        </a:spcBef>
        <a:spcAft>
          <a:spcPct val="0"/>
        </a:spcAft>
        <a:buFont typeface="BISansCond" pitchFamily="2" charset="0"/>
        <a:buChar char="–"/>
        <a:defRPr sz="2000">
          <a:solidFill>
            <a:schemeClr val="tx1"/>
          </a:solidFill>
          <a:latin typeface="+mn-lt"/>
        </a:defRPr>
      </a:lvl8pPr>
      <a:lvl9pPr marL="2914650" indent="-265113" algn="l" defTabSz="8610600" rtl="0" eaLnBrk="1" fontAlgn="base" hangingPunct="1">
        <a:spcBef>
          <a:spcPct val="0"/>
        </a:spcBef>
        <a:spcAft>
          <a:spcPct val="0"/>
        </a:spcAft>
        <a:buFont typeface="BISansCond" pitchFamily="2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15903" y="4335011"/>
            <a:ext cx="6116638" cy="984885"/>
          </a:xfrm>
        </p:spPr>
        <p:txBody>
          <a:bodyPr/>
          <a:lstStyle/>
          <a:p>
            <a:r>
              <a:rPr lang="en-GB" sz="1600" dirty="0" smtClean="0"/>
              <a:t>John P Sabo,</a:t>
            </a:r>
            <a:r>
              <a:rPr lang="en-GB" sz="1600" baseline="30000" dirty="0" smtClean="0"/>
              <a:t>1</a:t>
            </a:r>
            <a:r>
              <a:rPr lang="en-GB" sz="1600" dirty="0" smtClean="0"/>
              <a:t> </a:t>
            </a:r>
            <a:r>
              <a:rPr lang="en-GB" sz="1600" b="1" dirty="0" smtClean="0"/>
              <a:t>Jens Kort,</a:t>
            </a:r>
            <a:r>
              <a:rPr lang="en-GB" sz="1600" b="1" baseline="30000" dirty="0" smtClean="0"/>
              <a:t>1</a:t>
            </a:r>
            <a:r>
              <a:rPr lang="en-GB" sz="1600" b="1" dirty="0" smtClean="0"/>
              <a:t> </a:t>
            </a:r>
            <a:r>
              <a:rPr lang="en-GB" sz="1600" dirty="0" smtClean="0"/>
              <a:t>Manuel Haschke,</a:t>
            </a:r>
            <a:r>
              <a:rPr lang="en-GB" sz="1600" baseline="30000" dirty="0" smtClean="0"/>
              <a:t>2</a:t>
            </a:r>
            <a:r>
              <a:rPr lang="en-GB" sz="1600" dirty="0" smtClean="0"/>
              <a:t> </a:t>
            </a:r>
          </a:p>
          <a:p>
            <a:r>
              <a:rPr lang="en-GB" sz="1600" dirty="0" smtClean="0"/>
              <a:t>Charles Ballow,</a:t>
            </a:r>
            <a:r>
              <a:rPr lang="en-GB" sz="1600" baseline="30000" dirty="0" smtClean="0"/>
              <a:t>3</a:t>
            </a:r>
            <a:r>
              <a:rPr lang="en-GB" sz="1600" dirty="0" smtClean="0"/>
              <a:t> Birgit Girlich,</a:t>
            </a:r>
            <a:r>
              <a:rPr lang="en-GB" sz="1600" baseline="30000" dirty="0" smtClean="0"/>
              <a:t>4</a:t>
            </a:r>
            <a:r>
              <a:rPr lang="en-GB" sz="1600" dirty="0" smtClean="0"/>
              <a:t> Ulrich Feifel,</a:t>
            </a:r>
            <a:r>
              <a:rPr lang="en-GB" sz="1600" baseline="30000" dirty="0" smtClean="0"/>
              <a:t>5</a:t>
            </a:r>
            <a:r>
              <a:rPr lang="en-GB" sz="1600" dirty="0" smtClean="0"/>
              <a:t> </a:t>
            </a:r>
          </a:p>
          <a:p>
            <a:r>
              <a:rPr lang="en-GB" sz="1600" dirty="0" smtClean="0"/>
              <a:t>Benjamin Lang,</a:t>
            </a:r>
            <a:r>
              <a:rPr lang="en-GB" sz="1600" baseline="30000" dirty="0" smtClean="0"/>
              <a:t>6</a:t>
            </a:r>
            <a:r>
              <a:rPr lang="en-GB" sz="1600" dirty="0" smtClean="0"/>
              <a:t> Michael Schobelock,</a:t>
            </a:r>
            <a:r>
              <a:rPr lang="en-GB" sz="1600" baseline="30000" dirty="0" smtClean="0"/>
              <a:t>1</a:t>
            </a:r>
            <a:r>
              <a:rPr lang="en-GB" sz="1600" dirty="0" smtClean="0"/>
              <a:t> </a:t>
            </a:r>
            <a:r>
              <a:rPr lang="en-GB" sz="1600" dirty="0" err="1" smtClean="0"/>
              <a:t>Mabrouk</a:t>
            </a:r>
            <a:r>
              <a:rPr lang="en-GB" sz="1600" dirty="0" smtClean="0"/>
              <a:t> Elgadi</a:t>
            </a:r>
            <a:r>
              <a:rPr lang="en-GB" sz="1600" baseline="30000" dirty="0" smtClean="0"/>
              <a:t>7</a:t>
            </a:r>
            <a:endParaRPr lang="en-GB" sz="1600" baseline="30000" dirty="0"/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095553" y="2240730"/>
            <a:ext cx="6944264" cy="1723549"/>
          </a:xfrm>
        </p:spPr>
        <p:txBody>
          <a:bodyPr/>
          <a:lstStyle/>
          <a:p>
            <a:r>
              <a:rPr lang="de-DE" dirty="0" smtClean="0"/>
              <a:t>Pharmacokinetic interactions of darunavir/ritonavir, efavirenz, and tenofovir with the HCV protease inhibitor faldaprevir in healthy volunteers</a:t>
            </a:r>
            <a:endParaRPr lang="de-DE" dirty="0"/>
          </a:p>
        </p:txBody>
      </p:sp>
      <p:sp>
        <p:nvSpPr>
          <p:cNvPr id="3" name="TextBox 2"/>
          <p:cNvSpPr txBox="1"/>
          <p:nvPr/>
        </p:nvSpPr>
        <p:spPr>
          <a:xfrm>
            <a:off x="593554" y="5378502"/>
            <a:ext cx="79444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baseline="30000" dirty="0"/>
              <a:t>1</a:t>
            </a:r>
            <a:r>
              <a:rPr lang="en-US" sz="1200" i="1" dirty="0"/>
              <a:t>Boehringer </a:t>
            </a:r>
            <a:r>
              <a:rPr lang="en-US" sz="1200" i="1" dirty="0" err="1"/>
              <a:t>Ingelheim</a:t>
            </a:r>
            <a:r>
              <a:rPr lang="en-US" sz="1200" i="1" dirty="0"/>
              <a:t> </a:t>
            </a:r>
            <a:r>
              <a:rPr lang="en-US" sz="1200" i="1" dirty="0" smtClean="0"/>
              <a:t>Pharmaceuticals, Inc. </a:t>
            </a:r>
            <a:r>
              <a:rPr lang="en-US" sz="1200" i="1" dirty="0"/>
              <a:t>Ridgefield, CT, USA;</a:t>
            </a:r>
            <a:r>
              <a:rPr lang="en-US" sz="1200" i="1" baseline="30000" dirty="0"/>
              <a:t>  2</a:t>
            </a:r>
            <a:r>
              <a:rPr lang="en-US" sz="1200" i="1" dirty="0"/>
              <a:t>University Hospital Basel, Basel, Switzerland; </a:t>
            </a:r>
            <a:r>
              <a:rPr lang="en-US" sz="1200" i="1" baseline="30000" dirty="0"/>
              <a:t>3</a:t>
            </a:r>
            <a:r>
              <a:rPr lang="en-US" sz="1200" i="1" dirty="0"/>
              <a:t>Buffalo Clinical Research </a:t>
            </a:r>
            <a:r>
              <a:rPr lang="en-US" sz="1200" i="1" dirty="0" smtClean="0"/>
              <a:t>Center, </a:t>
            </a:r>
            <a:r>
              <a:rPr lang="en-US" sz="1200" i="1" dirty="0"/>
              <a:t>Buffalo, NY, USA; </a:t>
            </a:r>
            <a:r>
              <a:rPr lang="en-US" sz="1200" i="1" baseline="30000" dirty="0"/>
              <a:t>4</a:t>
            </a:r>
            <a:r>
              <a:rPr lang="en-GB" sz="1200" i="1" dirty="0" err="1"/>
              <a:t>Boehringer</a:t>
            </a:r>
            <a:r>
              <a:rPr lang="en-GB" sz="1200" i="1" dirty="0"/>
              <a:t> </a:t>
            </a:r>
            <a:r>
              <a:rPr lang="en-GB" sz="1200" i="1" dirty="0" err="1"/>
              <a:t>Ingelheim</a:t>
            </a:r>
            <a:r>
              <a:rPr lang="en-GB" sz="1200" i="1" dirty="0"/>
              <a:t> (</a:t>
            </a:r>
            <a:r>
              <a:rPr lang="en-GB" sz="1200" i="1" dirty="0" err="1"/>
              <a:t>Schweiz</a:t>
            </a:r>
            <a:r>
              <a:rPr lang="en-GB" sz="1200" i="1" dirty="0"/>
              <a:t>) GmbH, Basel, Switzerland; </a:t>
            </a:r>
            <a:r>
              <a:rPr lang="en-GB" sz="1200" i="1" baseline="30000" dirty="0"/>
              <a:t>5</a:t>
            </a:r>
            <a:r>
              <a:rPr lang="en-GB" sz="1200" i="1" dirty="0"/>
              <a:t>Boehringer </a:t>
            </a:r>
            <a:r>
              <a:rPr lang="en-GB" sz="1200" i="1" dirty="0" err="1"/>
              <a:t>Ingelheim</a:t>
            </a:r>
            <a:r>
              <a:rPr lang="en-GB" sz="1200" i="1" dirty="0"/>
              <a:t> Pharmaceuticals GmbH &amp; Co KG, </a:t>
            </a:r>
            <a:r>
              <a:rPr lang="en-GB" sz="1200" i="1" dirty="0" err="1"/>
              <a:t>Ingelheim</a:t>
            </a:r>
            <a:r>
              <a:rPr lang="en-GB" sz="1200" i="1" dirty="0"/>
              <a:t>, Germany; </a:t>
            </a:r>
            <a:r>
              <a:rPr lang="en-GB" sz="1200" i="1" dirty="0" smtClean="0"/>
              <a:t/>
            </a:r>
            <a:br>
              <a:rPr lang="en-GB" sz="1200" i="1" dirty="0" smtClean="0"/>
            </a:br>
            <a:r>
              <a:rPr lang="en-GB" sz="1200" i="1" baseline="30000" dirty="0" smtClean="0"/>
              <a:t>6</a:t>
            </a:r>
            <a:r>
              <a:rPr lang="en-GB" sz="1200" i="1" dirty="0" smtClean="0"/>
              <a:t>Boehringer </a:t>
            </a:r>
            <a:r>
              <a:rPr lang="en-GB" sz="1200" i="1" dirty="0" err="1"/>
              <a:t>Ingelheim</a:t>
            </a:r>
            <a:r>
              <a:rPr lang="en-GB" sz="1200" i="1" dirty="0"/>
              <a:t> Pharmaceuticals GmbH &amp; Co KG, </a:t>
            </a:r>
            <a:r>
              <a:rPr lang="en-GB" sz="1200" i="1" dirty="0" err="1"/>
              <a:t>Biberach</a:t>
            </a:r>
            <a:r>
              <a:rPr lang="en-GB" sz="1200" i="1" dirty="0"/>
              <a:t>, Germany; </a:t>
            </a:r>
            <a:r>
              <a:rPr lang="en-GB" sz="1200" i="1" dirty="0" smtClean="0"/>
              <a:t/>
            </a:r>
            <a:br>
              <a:rPr lang="en-GB" sz="1200" i="1" dirty="0" smtClean="0"/>
            </a:br>
            <a:r>
              <a:rPr lang="en-GB" sz="1200" i="1" baseline="30000" dirty="0" smtClean="0"/>
              <a:t>7</a:t>
            </a:r>
            <a:r>
              <a:rPr lang="en-GB" sz="1200" i="1" dirty="0" smtClean="0"/>
              <a:t>Boehringer </a:t>
            </a:r>
            <a:r>
              <a:rPr lang="en-GB" sz="1200" i="1" dirty="0" err="1"/>
              <a:t>Ingelheim</a:t>
            </a:r>
            <a:r>
              <a:rPr lang="en-GB" sz="1200" i="1" dirty="0"/>
              <a:t> (Canada) Ltd, Burlington, Ontario, </a:t>
            </a:r>
            <a:r>
              <a:rPr lang="en-GB" sz="1200" i="1" dirty="0" smtClean="0"/>
              <a:t>Canada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732065" y="6492569"/>
            <a:ext cx="56830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i="1" dirty="0" smtClean="0">
                <a:solidFill>
                  <a:srgbClr val="000000"/>
                </a:solidFill>
              </a:rPr>
              <a:t>20th Conference </a:t>
            </a:r>
            <a:r>
              <a:rPr lang="en-GB" sz="1200" i="1" dirty="0">
                <a:solidFill>
                  <a:srgbClr val="000000"/>
                </a:solidFill>
              </a:rPr>
              <a:t>on </a:t>
            </a:r>
            <a:r>
              <a:rPr lang="en-GB" sz="1200" i="1" dirty="0" smtClean="0">
                <a:solidFill>
                  <a:srgbClr val="000000"/>
                </a:solidFill>
              </a:rPr>
              <a:t>Retroviruses </a:t>
            </a:r>
            <a:r>
              <a:rPr lang="en-GB" sz="1200" i="1" dirty="0">
                <a:solidFill>
                  <a:srgbClr val="000000"/>
                </a:solidFill>
              </a:rPr>
              <a:t>and Opportunistic </a:t>
            </a:r>
            <a:r>
              <a:rPr lang="en-GB" sz="1200" i="1" dirty="0" smtClean="0">
                <a:solidFill>
                  <a:srgbClr val="000000"/>
                </a:solidFill>
              </a:rPr>
              <a:t>Infections, </a:t>
            </a:r>
            <a:r>
              <a:rPr lang="en-GB" sz="1200" i="1" dirty="0">
                <a:solidFill>
                  <a:srgbClr val="000000"/>
                </a:solidFill>
              </a:rPr>
              <a:t>March </a:t>
            </a:r>
            <a:r>
              <a:rPr lang="en-GB" sz="1200" i="1" dirty="0" smtClean="0">
                <a:solidFill>
                  <a:srgbClr val="000000"/>
                </a:solidFill>
              </a:rPr>
              <a:t>3–6, </a:t>
            </a:r>
            <a:r>
              <a:rPr lang="en-GB" sz="1200" i="1" dirty="0">
                <a:solidFill>
                  <a:srgbClr val="000000"/>
                </a:solidFill>
              </a:rPr>
              <a:t>2013</a:t>
            </a:r>
            <a:endParaRPr lang="en-US" sz="12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99625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r>
              <a:rPr lang="en-US" sz="2400" dirty="0" smtClean="0"/>
              <a:t> No serious adverse events were reported</a:t>
            </a:r>
          </a:p>
          <a:p>
            <a:endParaRPr lang="en-US" sz="2400" dirty="0" smtClean="0"/>
          </a:p>
          <a:p>
            <a:r>
              <a:rPr lang="en-US" sz="2400" dirty="0" smtClean="0"/>
              <a:t> Adverse events were mild or moderate in intensity</a:t>
            </a:r>
          </a:p>
          <a:p>
            <a:endParaRPr lang="en-US" sz="2400" dirty="0" smtClean="0"/>
          </a:p>
          <a:p>
            <a:r>
              <a:rPr lang="en-US" sz="2400" dirty="0" smtClean="0"/>
              <a:t>Most frequent adverse events: </a:t>
            </a:r>
            <a:endParaRPr lang="en-US" sz="2000" dirty="0"/>
          </a:p>
          <a:p>
            <a:pPr lvl="1"/>
            <a:r>
              <a:rPr lang="en-US" sz="1800" dirty="0" smtClean="0"/>
              <a:t>Diarrhea, nausea, headache, jaundice (with FDV 240 mg BID), dizziness (EFV-FDV study), and rash (n=2 in EFV-FDV study, n=1 in TFV-FDV study)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4 subjects discontinued early: </a:t>
            </a:r>
            <a:r>
              <a:rPr lang="en-US" sz="2000" dirty="0" smtClean="0"/>
              <a:t>3 owing to rash and 1 owing to myalgia (without </a:t>
            </a:r>
            <a:r>
              <a:rPr lang="en-US" sz="2000" dirty="0" err="1"/>
              <a:t>creatine</a:t>
            </a:r>
            <a:r>
              <a:rPr lang="en-US" sz="2000" dirty="0"/>
              <a:t> </a:t>
            </a:r>
            <a:r>
              <a:rPr lang="en-US" sz="2000" dirty="0" smtClean="0"/>
              <a:t>kinase elevation)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Conclusions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100" b="1" dirty="0" smtClean="0"/>
              <a:t>Effects </a:t>
            </a:r>
            <a:r>
              <a:rPr lang="en-GB" sz="2100" b="1" dirty="0"/>
              <a:t>of </a:t>
            </a:r>
            <a:r>
              <a:rPr lang="en-GB" sz="2100" b="1" dirty="0" smtClean="0"/>
              <a:t>faldaprevir </a:t>
            </a:r>
            <a:r>
              <a:rPr lang="en-GB" sz="2100" b="1" dirty="0"/>
              <a:t>on ARV </a:t>
            </a:r>
            <a:r>
              <a:rPr lang="en-GB" sz="2100" b="1" dirty="0" smtClean="0"/>
              <a:t>pharmacokinetics: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100" dirty="0" smtClean="0"/>
              <a:t>Co-administration with FDV led to small increases in exposure (AUC) of DRV/r (↑15%) and TFV (↑ 22%) compared with the ARVs given alone</a:t>
            </a:r>
            <a:endParaRPr lang="en-GB" sz="2100" dirty="0"/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GB" sz="1900" dirty="0"/>
              <a:t>These </a:t>
            </a:r>
            <a:r>
              <a:rPr lang="en-GB" sz="1900" dirty="0" smtClean="0"/>
              <a:t>small increases are </a:t>
            </a:r>
            <a:r>
              <a:rPr lang="en-GB" sz="1900" dirty="0"/>
              <a:t>not considered to be clinically relevant </a:t>
            </a:r>
            <a:endParaRPr lang="en-GB" sz="1900" dirty="0" smtClean="0"/>
          </a:p>
          <a:p>
            <a:pPr marL="277812" lvl="2" indent="0">
              <a:lnSpc>
                <a:spcPct val="110000"/>
              </a:lnSpc>
              <a:spcBef>
                <a:spcPts val="0"/>
              </a:spcBef>
              <a:buNone/>
            </a:pPr>
            <a:endParaRPr lang="en-GB" sz="1900" dirty="0"/>
          </a:p>
          <a:p>
            <a:pPr marL="0" indent="0">
              <a:spcBef>
                <a:spcPts val="600"/>
              </a:spcBef>
              <a:buNone/>
            </a:pPr>
            <a:r>
              <a:rPr lang="en-GB" sz="2100" b="1" dirty="0"/>
              <a:t>Effects of ARVs on </a:t>
            </a:r>
            <a:r>
              <a:rPr lang="en-GB" sz="2100" b="1" dirty="0" err="1" smtClean="0"/>
              <a:t>faldaprevir</a:t>
            </a:r>
            <a:r>
              <a:rPr lang="en-GB" sz="2100" b="1" dirty="0" smtClean="0"/>
              <a:t> exposure:</a:t>
            </a:r>
            <a:endParaRPr lang="en-US" sz="2100" b="1" dirty="0"/>
          </a:p>
          <a:p>
            <a:r>
              <a:rPr lang="en-GB" sz="2100" dirty="0" smtClean="0"/>
              <a:t>FDV AUC increased by 130% with </a:t>
            </a:r>
            <a:r>
              <a:rPr lang="en-GB" sz="2100" dirty="0"/>
              <a:t>DRV/r, </a:t>
            </a:r>
            <a:r>
              <a:rPr lang="en-GB" sz="2100" dirty="0" smtClean="0"/>
              <a:t>decreased by 22</a:t>
            </a:r>
            <a:r>
              <a:rPr lang="en-GB" sz="2100" dirty="0"/>
              <a:t>% with </a:t>
            </a:r>
            <a:r>
              <a:rPr lang="en-GB" sz="2100" dirty="0" smtClean="0"/>
              <a:t>TFV, </a:t>
            </a:r>
            <a:r>
              <a:rPr lang="en-GB" sz="2100" dirty="0"/>
              <a:t>and </a:t>
            </a:r>
            <a:r>
              <a:rPr lang="en-GB" sz="2100" dirty="0" smtClean="0"/>
              <a:t>decreased by 35% with EFV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GB" sz="1900" dirty="0" smtClean="0"/>
              <a:t>the </a:t>
            </a:r>
            <a:r>
              <a:rPr lang="en-GB" sz="1900" dirty="0"/>
              <a:t>decrease in </a:t>
            </a:r>
            <a:r>
              <a:rPr lang="en-GB" sz="1900" dirty="0" smtClean="0"/>
              <a:t>FDV exposure </a:t>
            </a:r>
            <a:r>
              <a:rPr lang="en-GB" sz="1900" dirty="0"/>
              <a:t>with EFV </a:t>
            </a:r>
            <a:r>
              <a:rPr lang="en-GB" sz="1900" dirty="0" smtClean="0"/>
              <a:t>can be attributed to CYP3A4 induction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GB" sz="1900" dirty="0" smtClean="0"/>
              <a:t>the increase in FDV exposure with DRV/r can be attributed to CYP3A4 inhibition</a:t>
            </a:r>
          </a:p>
          <a:p>
            <a:pPr marL="277812" lvl="2" indent="0">
              <a:lnSpc>
                <a:spcPct val="110000"/>
              </a:lnSpc>
              <a:spcBef>
                <a:spcPts val="0"/>
              </a:spcBef>
              <a:buNone/>
            </a:pPr>
            <a:endParaRPr lang="en-GB" sz="1900" dirty="0">
              <a:ea typeface="+mn-ea"/>
            </a:endParaRPr>
          </a:p>
          <a:p>
            <a:pPr marL="77787" indent="0">
              <a:lnSpc>
                <a:spcPct val="110000"/>
              </a:lnSpc>
              <a:buNone/>
            </a:pPr>
            <a:r>
              <a:rPr lang="en-GB" sz="2100" b="1" dirty="0" smtClean="0">
                <a:ea typeface="+mn-ea"/>
              </a:rPr>
              <a:t>Implications for the </a:t>
            </a:r>
            <a:r>
              <a:rPr lang="en-GB" sz="2100" b="1" dirty="0" err="1" smtClean="0">
                <a:ea typeface="+mn-ea"/>
              </a:rPr>
              <a:t>STARTVerso</a:t>
            </a:r>
            <a:r>
              <a:rPr lang="en-GB" sz="2100" b="1" dirty="0" smtClean="0">
                <a:ea typeface="+mn-ea"/>
              </a:rPr>
              <a:t> </a:t>
            </a:r>
            <a:r>
              <a:rPr lang="en-GB" sz="2100" b="1" dirty="0">
                <a:ea typeface="+mn-ea"/>
              </a:rPr>
              <a:t>4 Phase III trial </a:t>
            </a:r>
            <a:r>
              <a:rPr lang="en-GB" sz="2100" b="1" dirty="0"/>
              <a:t>in </a:t>
            </a:r>
            <a:r>
              <a:rPr lang="en-GB" sz="2100" b="1" dirty="0" smtClean="0"/>
              <a:t>patients co-infected with HCV </a:t>
            </a:r>
            <a:r>
              <a:rPr lang="en-GB" sz="2100" b="1" dirty="0"/>
              <a:t>GT-1 </a:t>
            </a:r>
            <a:r>
              <a:rPr lang="en-GB" sz="2100" b="1" dirty="0" smtClean="0"/>
              <a:t>and HIV:</a:t>
            </a:r>
            <a:endParaRPr lang="en-GB" sz="2100" b="1" strike="sngStrike" dirty="0"/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2100" dirty="0" smtClean="0"/>
              <a:t>As the </a:t>
            </a:r>
            <a:r>
              <a:rPr lang="en-GB" sz="2100" dirty="0"/>
              <a:t>effects of DRV/r and EFV on FDV exposure may be clinically </a:t>
            </a:r>
            <a:r>
              <a:rPr lang="en-GB" sz="2100" dirty="0" smtClean="0"/>
              <a:t>meaningful, the following was </a:t>
            </a:r>
            <a:r>
              <a:rPr lang="en-GB" sz="2100" dirty="0"/>
              <a:t>implemented in </a:t>
            </a:r>
            <a:r>
              <a:rPr lang="en-GB" sz="2100" dirty="0" err="1" smtClean="0"/>
              <a:t>STARTVerso</a:t>
            </a:r>
            <a:r>
              <a:rPr lang="en-GB" sz="2100" dirty="0" smtClean="0"/>
              <a:t> 4:</a:t>
            </a:r>
            <a:endParaRPr lang="en-GB" sz="2100" baseline="30000" dirty="0" smtClean="0"/>
          </a:p>
          <a:p>
            <a:pPr lvl="2">
              <a:lnSpc>
                <a:spcPct val="110000"/>
              </a:lnSpc>
            </a:pPr>
            <a:r>
              <a:rPr lang="en-GB" sz="1900" dirty="0" smtClean="0"/>
              <a:t>Patients taking DRV/r were allocated to FDV 120 mg QD treatment group</a:t>
            </a:r>
          </a:p>
          <a:p>
            <a:pPr lvl="2">
              <a:lnSpc>
                <a:spcPct val="110000"/>
              </a:lnSpc>
            </a:pPr>
            <a:r>
              <a:rPr lang="en-GB" sz="1900" dirty="0" smtClean="0"/>
              <a:t>Patients taking EFV were allocated to FDV 240 mg QD treatment group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6076507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Study participants</a:t>
            </a:r>
          </a:p>
          <a:p>
            <a:endParaRPr lang="en-GB" dirty="0" smtClean="0"/>
          </a:p>
          <a:p>
            <a:r>
              <a:rPr lang="en-GB" dirty="0" smtClean="0"/>
              <a:t>Study investigators and their study staff</a:t>
            </a:r>
          </a:p>
          <a:p>
            <a:pPr lvl="2"/>
            <a:r>
              <a:rPr lang="en-GB" dirty="0" smtClean="0"/>
              <a:t>Trial 1: </a:t>
            </a:r>
            <a:r>
              <a:rPr lang="en-GB" dirty="0" err="1" smtClean="0"/>
              <a:t>Rainard</a:t>
            </a:r>
            <a:r>
              <a:rPr lang="en-GB" dirty="0" smtClean="0"/>
              <a:t> </a:t>
            </a:r>
            <a:r>
              <a:rPr lang="en-GB" dirty="0" err="1" smtClean="0"/>
              <a:t>Fuhr</a:t>
            </a:r>
            <a:r>
              <a:rPr lang="en-GB" dirty="0" smtClean="0"/>
              <a:t>, Berlin, Germany</a:t>
            </a:r>
          </a:p>
          <a:p>
            <a:pPr lvl="2"/>
            <a:r>
              <a:rPr lang="en-GB" dirty="0" smtClean="0"/>
              <a:t>Trial 2: Manuel </a:t>
            </a:r>
            <a:r>
              <a:rPr lang="en-GB" dirty="0" err="1" smtClean="0"/>
              <a:t>Haschke</a:t>
            </a:r>
            <a:r>
              <a:rPr lang="en-GB" dirty="0" smtClean="0"/>
              <a:t> and Manuel </a:t>
            </a:r>
            <a:r>
              <a:rPr lang="en-GB" dirty="0" err="1" smtClean="0"/>
              <a:t>Battegay</a:t>
            </a:r>
            <a:r>
              <a:rPr lang="en-GB" dirty="0" smtClean="0"/>
              <a:t>, Basel, Switzerland</a:t>
            </a:r>
          </a:p>
          <a:p>
            <a:pPr lvl="2"/>
            <a:r>
              <a:rPr lang="en-GB" dirty="0" smtClean="0"/>
              <a:t>Trial 3: Charles H </a:t>
            </a:r>
            <a:r>
              <a:rPr lang="en-GB" dirty="0" err="1" smtClean="0"/>
              <a:t>Ballow</a:t>
            </a:r>
            <a:r>
              <a:rPr lang="en-GB" dirty="0" smtClean="0"/>
              <a:t>, Buffalo, NY, USA</a:t>
            </a:r>
          </a:p>
          <a:p>
            <a:endParaRPr lang="en-US" dirty="0" smtClean="0"/>
          </a:p>
          <a:p>
            <a:r>
              <a:rPr lang="en-US" dirty="0" smtClean="0"/>
              <a:t>Boehringer Ingelheim (BI) for sponsoring the studies and the </a:t>
            </a:r>
            <a:br>
              <a:rPr lang="en-US" dirty="0" smtClean="0"/>
            </a:br>
            <a:r>
              <a:rPr lang="en-US" dirty="0" smtClean="0"/>
              <a:t>BI study teams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395012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27614"/>
            <a:ext cx="6780213" cy="676275"/>
          </a:xfrm>
        </p:spPr>
        <p:txBody>
          <a:bodyPr anchor="ctr"/>
          <a:lstStyle/>
          <a:p>
            <a:r>
              <a:rPr lang="en-GB" sz="2800" dirty="0" smtClean="0"/>
              <a:t>Presenter disclosure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4F5A-828E-4C1F-97F1-56B26F936F09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330049" y="1128442"/>
            <a:ext cx="6533216" cy="1295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Jens </a:t>
            </a:r>
            <a:r>
              <a:rPr kumimoji="0" lang="en-US" altLang="en-US" sz="240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Kort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, MD, PhD</a:t>
            </a:r>
            <a:b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+mj-ea"/>
                <a:cs typeface="Arial" charset="0"/>
              </a:rPr>
            </a:br>
            <a:r>
              <a:rPr lang="en-GB" sz="2400" kern="0" dirty="0">
                <a:latin typeface="Arial" charset="0"/>
              </a:rPr>
              <a:t>Boehringer Ingelheim </a:t>
            </a:r>
            <a:r>
              <a:rPr lang="en-GB" sz="2400" kern="0" dirty="0" smtClean="0">
                <a:latin typeface="Arial" charset="0"/>
              </a:rPr>
              <a:t>Pharmaceuticals, Inc. Ridgefield, CT</a:t>
            </a:r>
            <a:r>
              <a:rPr kumimoji="0" lang="en-GB" alt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, USA</a:t>
            </a:r>
            <a:endParaRPr kumimoji="0" lang="en-US" altLang="en-US" sz="24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8" name="Rectangle 3"/>
          <p:cNvSpPr txBox="1">
            <a:spLocks noGrp="1" noChangeArrowheads="1"/>
          </p:cNvSpPr>
          <p:nvPr>
            <p:ph idx="1"/>
          </p:nvPr>
        </p:nvSpPr>
        <p:spPr>
          <a:xfrm>
            <a:off x="1256145" y="2881005"/>
            <a:ext cx="6696364" cy="372140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 algn="ctr" defTabSz="914400">
              <a:spcBef>
                <a:spcPct val="0"/>
              </a:spcBef>
              <a:spcAft>
                <a:spcPct val="10000"/>
              </a:spcAft>
              <a:buNone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I am an employee of</a:t>
            </a:r>
            <a:b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</a:br>
            <a:r>
              <a:rPr kumimoji="0" lang="en-GB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Boehringer Ingelheim Pharmaceuticals, </a:t>
            </a:r>
            <a:r>
              <a:rPr lang="en-US" sz="2400" dirty="0" smtClean="0"/>
              <a:t>Inc</a:t>
            </a:r>
            <a:r>
              <a:rPr lang="en-US" sz="2400" dirty="0"/>
              <a:t>.</a:t>
            </a:r>
            <a:r>
              <a:rPr kumimoji="0" lang="en-GB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AND</a:t>
            </a:r>
          </a:p>
          <a:p>
            <a:pPr marL="0" lvl="0" indent="0" algn="ctr" defTabSz="914400">
              <a:spcBef>
                <a:spcPct val="0"/>
              </a:spcBef>
              <a:spcAft>
                <a:spcPct val="10000"/>
              </a:spcAft>
              <a:buNone/>
              <a:defRPr/>
            </a:pPr>
            <a:r>
              <a:rPr lang="en-US" sz="2400" dirty="0">
                <a:latin typeface="Arial" charset="0"/>
              </a:rPr>
              <a:t>My presentation includes information on </a:t>
            </a:r>
            <a:r>
              <a:rPr lang="en-US" sz="2400" dirty="0" smtClean="0">
                <a:latin typeface="Arial" charset="0"/>
              </a:rPr>
              <a:t>faldaprevir </a:t>
            </a:r>
            <a:r>
              <a:rPr lang="en-US" sz="2400" dirty="0">
                <a:latin typeface="Arial" charset="0"/>
              </a:rPr>
              <a:t>which is an investigational compound and is not yet approved</a:t>
            </a:r>
          </a:p>
        </p:txBody>
      </p:sp>
    </p:spTree>
    <p:extLst>
      <p:ext uri="{BB962C8B-B14F-4D97-AF65-F5344CB8AC3E}">
        <p14:creationId xmlns="" xmlns:p14="http://schemas.microsoft.com/office/powerpoint/2010/main" val="3213683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Introduction to faldaprevir (FDV)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endParaRPr lang="en-GB" sz="2000" dirty="0" smtClean="0"/>
          </a:p>
          <a:p>
            <a:pPr>
              <a:spcBef>
                <a:spcPts val="600"/>
              </a:spcBef>
            </a:pP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356344" y="1258888"/>
            <a:ext cx="4436819" cy="4865687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GB" sz="2000" dirty="0"/>
              <a:t>FDV is a potent and selective </a:t>
            </a:r>
            <a:r>
              <a:rPr lang="en-GB" sz="2000" dirty="0" smtClean="0"/>
              <a:t>inhibitor </a:t>
            </a:r>
            <a:r>
              <a:rPr lang="en-GB" sz="2000" dirty="0"/>
              <a:t>of the </a:t>
            </a:r>
            <a:r>
              <a:rPr lang="en-GB" sz="2000" dirty="0" smtClean="0"/>
              <a:t>HCV </a:t>
            </a:r>
            <a:r>
              <a:rPr lang="en-GB" sz="2000" dirty="0"/>
              <a:t>NS3/A4 protease </a:t>
            </a:r>
          </a:p>
          <a:p>
            <a:pPr lvl="1">
              <a:spcBef>
                <a:spcPts val="600"/>
              </a:spcBef>
            </a:pPr>
            <a:r>
              <a:rPr lang="en-GB" sz="1800" dirty="0" smtClean="0"/>
              <a:t>The pharmacokinetics of FDV allow for oral once daily administration</a:t>
            </a:r>
            <a:endParaRPr lang="en-GB" sz="1800" dirty="0"/>
          </a:p>
          <a:p>
            <a:pPr>
              <a:spcBef>
                <a:spcPts val="600"/>
              </a:spcBef>
            </a:pPr>
            <a:r>
              <a:rPr lang="en-GB" sz="2000" dirty="0"/>
              <a:t>Phase </a:t>
            </a:r>
            <a:r>
              <a:rPr lang="en-GB" sz="2000" dirty="0" err="1"/>
              <a:t>IIb</a:t>
            </a:r>
            <a:r>
              <a:rPr lang="en-GB" sz="2000" dirty="0"/>
              <a:t> data demonstrated potent antiviral activity against HCV </a:t>
            </a:r>
            <a:r>
              <a:rPr lang="en-GB" sz="2000" dirty="0" smtClean="0"/>
              <a:t>GT-1 for: </a:t>
            </a:r>
            <a:endParaRPr lang="en-GB" sz="2000" dirty="0"/>
          </a:p>
          <a:p>
            <a:pPr lvl="1">
              <a:spcBef>
                <a:spcPts val="600"/>
              </a:spcBef>
            </a:pPr>
            <a:r>
              <a:rPr lang="en-GB" sz="1800" dirty="0"/>
              <a:t>FDV combined with </a:t>
            </a:r>
            <a:r>
              <a:rPr lang="en-GB" sz="1800" dirty="0" err="1"/>
              <a:t>PegIFN</a:t>
            </a:r>
            <a:r>
              <a:rPr lang="en-GB" sz="1800" dirty="0"/>
              <a:t>/RBV</a:t>
            </a:r>
          </a:p>
          <a:p>
            <a:pPr lvl="1">
              <a:spcBef>
                <a:spcPts val="600"/>
              </a:spcBef>
            </a:pPr>
            <a:r>
              <a:rPr lang="en-GB" sz="1800" dirty="0"/>
              <a:t>An IFN-free combination of FDV with </a:t>
            </a:r>
            <a:r>
              <a:rPr lang="en-GB" sz="1800" dirty="0" smtClean="0"/>
              <a:t>BI </a:t>
            </a:r>
            <a:r>
              <a:rPr lang="en-GB" sz="1800" dirty="0"/>
              <a:t>207127 and RBV </a:t>
            </a:r>
          </a:p>
          <a:p>
            <a:pPr>
              <a:spcBef>
                <a:spcPts val="600"/>
              </a:spcBef>
            </a:pPr>
            <a:r>
              <a:rPr lang="en-GB" sz="2000" dirty="0"/>
              <a:t>Both FDV clinical development programs are in Phase </a:t>
            </a:r>
            <a:r>
              <a:rPr lang="en-GB" sz="2000" dirty="0" smtClean="0"/>
              <a:t>III</a:t>
            </a:r>
            <a:endParaRPr lang="en-GB" sz="2000" dirty="0"/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802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9894" b="98940" l="12610" r="97654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35937" y="1600200"/>
            <a:ext cx="2936232" cy="243681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4356344" y="6083288"/>
            <a:ext cx="45099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err="1" smtClean="0">
                <a:solidFill>
                  <a:prstClr val="black"/>
                </a:solidFill>
                <a:cs typeface="Arial" pitchFamily="34" charset="0"/>
              </a:rPr>
              <a:t>Llinàs</a:t>
            </a:r>
            <a:r>
              <a:rPr lang="en-GB" sz="1000" dirty="0" smtClean="0">
                <a:solidFill>
                  <a:prstClr val="black"/>
                </a:solidFill>
                <a:cs typeface="Arial" pitchFamily="34" charset="0"/>
              </a:rPr>
              <a:t>-Brunet M, et al. J Med </a:t>
            </a:r>
            <a:r>
              <a:rPr lang="en-GB" sz="1000" dirty="0" err="1" smtClean="0">
                <a:solidFill>
                  <a:prstClr val="black"/>
                </a:solidFill>
                <a:cs typeface="Arial" pitchFamily="34" charset="0"/>
              </a:rPr>
              <a:t>Chem</a:t>
            </a:r>
            <a:r>
              <a:rPr lang="en-GB" sz="1000" dirty="0" smtClean="0">
                <a:solidFill>
                  <a:prstClr val="black"/>
                </a:solidFill>
                <a:cs typeface="Arial" pitchFamily="34" charset="0"/>
              </a:rPr>
              <a:t> 2010;53:6466–6476;</a:t>
            </a:r>
            <a:br>
              <a:rPr lang="en-GB" sz="1000" dirty="0" smtClean="0">
                <a:solidFill>
                  <a:prstClr val="black"/>
                </a:solidFill>
                <a:cs typeface="Arial" pitchFamily="34" charset="0"/>
              </a:rPr>
            </a:br>
            <a:r>
              <a:rPr lang="en-GB" sz="1000" dirty="0" smtClean="0">
                <a:solidFill>
                  <a:prstClr val="black"/>
                </a:solidFill>
                <a:cs typeface="Arial" pitchFamily="34" charset="0"/>
              </a:rPr>
              <a:t>Lemke CT, et al. J </a:t>
            </a:r>
            <a:r>
              <a:rPr lang="en-GB" sz="1000" dirty="0" err="1" smtClean="0">
                <a:solidFill>
                  <a:prstClr val="black"/>
                </a:solidFill>
                <a:cs typeface="Arial" pitchFamily="34" charset="0"/>
              </a:rPr>
              <a:t>Biol</a:t>
            </a:r>
            <a:r>
              <a:rPr lang="en-GB" sz="1000" dirty="0" smtClean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en-GB" sz="1000" dirty="0" err="1" smtClean="0">
                <a:solidFill>
                  <a:prstClr val="black"/>
                </a:solidFill>
                <a:cs typeface="Arial" pitchFamily="34" charset="0"/>
              </a:rPr>
              <a:t>Chem</a:t>
            </a:r>
            <a:r>
              <a:rPr lang="en-GB" sz="1000" dirty="0" smtClean="0">
                <a:solidFill>
                  <a:prstClr val="black"/>
                </a:solidFill>
                <a:cs typeface="Arial" pitchFamily="34" charset="0"/>
              </a:rPr>
              <a:t> 2011;286:11434–11443;</a:t>
            </a:r>
            <a:br>
              <a:rPr lang="en-GB" sz="1000" dirty="0" smtClean="0">
                <a:solidFill>
                  <a:prstClr val="black"/>
                </a:solidFill>
                <a:cs typeface="Arial" pitchFamily="34" charset="0"/>
              </a:rPr>
            </a:br>
            <a:r>
              <a:rPr lang="en-GB" sz="1000" dirty="0" err="1" smtClean="0">
                <a:solidFill>
                  <a:prstClr val="black"/>
                </a:solidFill>
                <a:cs typeface="Arial" pitchFamily="34" charset="0"/>
              </a:rPr>
              <a:t>Sulkowski</a:t>
            </a:r>
            <a:r>
              <a:rPr lang="en-GB" sz="1000" dirty="0" smtClean="0">
                <a:solidFill>
                  <a:prstClr val="black"/>
                </a:solidFill>
                <a:cs typeface="Arial" pitchFamily="34" charset="0"/>
              </a:rPr>
              <a:t> MS, et al. </a:t>
            </a:r>
            <a:r>
              <a:rPr lang="en-GB" sz="1000" dirty="0" err="1" smtClean="0">
                <a:solidFill>
                  <a:prstClr val="black"/>
                </a:solidFill>
                <a:cs typeface="Arial" pitchFamily="34" charset="0"/>
              </a:rPr>
              <a:t>Hepatology</a:t>
            </a:r>
            <a:r>
              <a:rPr lang="en-GB" sz="1000" dirty="0" smtClean="0">
                <a:solidFill>
                  <a:prstClr val="black"/>
                </a:solidFill>
                <a:cs typeface="Arial" pitchFamily="34" charset="0"/>
              </a:rPr>
              <a:t> 2013 Jan 28 [</a:t>
            </a:r>
            <a:r>
              <a:rPr lang="en-GB" sz="1000" dirty="0" err="1" smtClean="0">
                <a:solidFill>
                  <a:prstClr val="black"/>
                </a:solidFill>
                <a:cs typeface="Arial" pitchFamily="34" charset="0"/>
              </a:rPr>
              <a:t>Epub</a:t>
            </a:r>
            <a:r>
              <a:rPr lang="en-GB" sz="1000" dirty="0" smtClean="0">
                <a:solidFill>
                  <a:prstClr val="black"/>
                </a:solidFill>
                <a:cs typeface="Arial" pitchFamily="34" charset="0"/>
              </a:rPr>
              <a:t> ahead of print];</a:t>
            </a:r>
            <a:br>
              <a:rPr lang="en-GB" sz="1000" dirty="0" smtClean="0">
                <a:solidFill>
                  <a:prstClr val="black"/>
                </a:solidFill>
                <a:cs typeface="Arial" pitchFamily="34" charset="0"/>
              </a:rPr>
            </a:br>
            <a:r>
              <a:rPr lang="en-GB" sz="1000" dirty="0" err="1" smtClean="0">
                <a:solidFill>
                  <a:prstClr val="black"/>
                </a:solidFill>
                <a:cs typeface="Arial" pitchFamily="34" charset="0"/>
              </a:rPr>
              <a:t>Zeuzem</a:t>
            </a:r>
            <a:r>
              <a:rPr lang="en-GB" sz="1000" dirty="0" smtClean="0">
                <a:solidFill>
                  <a:prstClr val="black"/>
                </a:solidFill>
                <a:cs typeface="Arial" pitchFamily="34" charset="0"/>
              </a:rPr>
              <a:t> S, et al. </a:t>
            </a:r>
            <a:r>
              <a:rPr lang="en-GB" sz="1000" dirty="0">
                <a:solidFill>
                  <a:prstClr val="black"/>
                </a:solidFill>
                <a:cs typeface="Arial" pitchFamily="34" charset="0"/>
              </a:rPr>
              <a:t>AASLD Congress November </a:t>
            </a:r>
            <a:r>
              <a:rPr lang="en-GB" sz="1000" dirty="0" smtClean="0">
                <a:solidFill>
                  <a:prstClr val="black"/>
                </a:solidFill>
                <a:cs typeface="Arial" pitchFamily="34" charset="0"/>
              </a:rPr>
              <a:t>9–13</a:t>
            </a:r>
            <a:r>
              <a:rPr lang="en-GB" sz="1000" dirty="0">
                <a:solidFill>
                  <a:prstClr val="black"/>
                </a:solidFill>
                <a:cs typeface="Arial" pitchFamily="34" charset="0"/>
              </a:rPr>
              <a:t>, 2012 [</a:t>
            </a:r>
            <a:r>
              <a:rPr lang="en-GB" sz="1000" dirty="0" smtClean="0">
                <a:solidFill>
                  <a:prstClr val="black"/>
                </a:solidFill>
                <a:cs typeface="Arial" pitchFamily="34" charset="0"/>
              </a:rPr>
              <a:t>Abstract </a:t>
            </a:r>
            <a:r>
              <a:rPr lang="en-GB" sz="1000" dirty="0">
                <a:solidFill>
                  <a:prstClr val="black"/>
                </a:solidFill>
                <a:cs typeface="Arial" pitchFamily="34" charset="0"/>
              </a:rPr>
              <a:t>No. 232</a:t>
            </a:r>
            <a:r>
              <a:rPr lang="en-GB" sz="1000" dirty="0" smtClean="0">
                <a:solidFill>
                  <a:prstClr val="black"/>
                </a:solidFill>
                <a:cs typeface="Arial" pitchFamily="34" charset="0"/>
              </a:rPr>
              <a:t>].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8558" y="6088179"/>
            <a:ext cx="4881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prstClr val="black"/>
                </a:solidFill>
                <a:cs typeface="Arial" pitchFamily="34" charset="0"/>
              </a:rPr>
              <a:t>GT, genotype; HCV</a:t>
            </a:r>
            <a:r>
              <a:rPr lang="en-GB" sz="1000" dirty="0">
                <a:solidFill>
                  <a:prstClr val="black"/>
                </a:solidFill>
                <a:cs typeface="Arial" pitchFamily="34" charset="0"/>
              </a:rPr>
              <a:t>, hepatitis C virus; </a:t>
            </a:r>
            <a:endParaRPr lang="en-GB" sz="1000" dirty="0" smtClean="0">
              <a:solidFill>
                <a:prstClr val="black"/>
              </a:solidFill>
              <a:cs typeface="Arial" pitchFamily="34" charset="0"/>
            </a:endParaRPr>
          </a:p>
          <a:p>
            <a:r>
              <a:rPr lang="en-GB" sz="1000" dirty="0" smtClean="0">
                <a:solidFill>
                  <a:prstClr val="black"/>
                </a:solidFill>
                <a:cs typeface="Arial" pitchFamily="34" charset="0"/>
              </a:rPr>
              <a:t>IFN, interferon alpha; RBV, ribavirin</a:t>
            </a:r>
            <a:endParaRPr lang="en-GB" sz="10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4966" y="4229873"/>
            <a:ext cx="3362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FDV: </a:t>
            </a:r>
            <a:r>
              <a:rPr lang="en-GB" b="1" dirty="0">
                <a:solidFill>
                  <a:prstClr val="black"/>
                </a:solidFill>
                <a:cs typeface="Arial" pitchFamily="34" charset="0"/>
              </a:rPr>
              <a:t>Interaction with </a:t>
            </a: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/>
            </a:r>
            <a:br>
              <a:rPr lang="en-GB" b="1" dirty="0" smtClean="0">
                <a:solidFill>
                  <a:prstClr val="black"/>
                </a:solidFill>
                <a:cs typeface="Arial" pitchFamily="34" charset="0"/>
              </a:rPr>
            </a:b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NS3/4A </a:t>
            </a:r>
            <a:r>
              <a:rPr lang="en-GB" b="1" dirty="0">
                <a:solidFill>
                  <a:prstClr val="black"/>
                </a:solidFill>
                <a:cs typeface="Arial" pitchFamily="34" charset="0"/>
              </a:rPr>
              <a:t>protease </a:t>
            </a:r>
          </a:p>
          <a:p>
            <a:pPr algn="ctr"/>
            <a:r>
              <a:rPr lang="en-GB" sz="1200" b="1" i="1" dirty="0">
                <a:solidFill>
                  <a:prstClr val="black"/>
                </a:solidFill>
                <a:cs typeface="Arial" pitchFamily="34" charset="0"/>
              </a:rPr>
              <a:t>Green = </a:t>
            </a:r>
            <a:r>
              <a:rPr lang="en-GB" sz="1200" b="1" i="1" dirty="0" smtClean="0">
                <a:solidFill>
                  <a:prstClr val="black"/>
                </a:solidFill>
                <a:cs typeface="Arial" pitchFamily="34" charset="0"/>
              </a:rPr>
              <a:t>hydrophobic </a:t>
            </a:r>
            <a:br>
              <a:rPr lang="en-GB" sz="1200" b="1" i="1" dirty="0" smtClean="0">
                <a:solidFill>
                  <a:prstClr val="black"/>
                </a:solidFill>
                <a:cs typeface="Arial" pitchFamily="34" charset="0"/>
              </a:rPr>
            </a:br>
            <a:r>
              <a:rPr lang="en-GB" sz="1200" b="1" i="1" dirty="0" smtClean="0">
                <a:solidFill>
                  <a:prstClr val="black"/>
                </a:solidFill>
                <a:cs typeface="Arial" pitchFamily="34" charset="0"/>
              </a:rPr>
              <a:t>Blue </a:t>
            </a:r>
            <a:r>
              <a:rPr lang="en-GB" sz="1200" b="1" i="1" dirty="0">
                <a:solidFill>
                  <a:prstClr val="black"/>
                </a:solidFill>
                <a:cs typeface="Arial" pitchFamily="34" charset="0"/>
              </a:rPr>
              <a:t>= mildly </a:t>
            </a:r>
            <a:r>
              <a:rPr lang="en-GB" sz="1200" b="1" i="1" dirty="0" smtClean="0">
                <a:solidFill>
                  <a:prstClr val="black"/>
                </a:solidFill>
                <a:cs typeface="Arial" pitchFamily="34" charset="0"/>
              </a:rPr>
              <a:t>polar </a:t>
            </a:r>
            <a:br>
              <a:rPr lang="en-GB" sz="1200" b="1" i="1" dirty="0" smtClean="0">
                <a:solidFill>
                  <a:prstClr val="black"/>
                </a:solidFill>
                <a:cs typeface="Arial" pitchFamily="34" charset="0"/>
              </a:rPr>
            </a:br>
            <a:r>
              <a:rPr lang="en-GB" sz="1200" b="1" i="1" dirty="0" smtClean="0">
                <a:solidFill>
                  <a:prstClr val="black"/>
                </a:solidFill>
                <a:cs typeface="Arial" pitchFamily="34" charset="0"/>
              </a:rPr>
              <a:t>Purple </a:t>
            </a:r>
            <a:r>
              <a:rPr lang="en-GB" sz="1200" b="1" i="1" dirty="0">
                <a:solidFill>
                  <a:prstClr val="black"/>
                </a:solidFill>
                <a:cs typeface="Arial" pitchFamily="34" charset="0"/>
              </a:rPr>
              <a:t>= H bonding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7852" y="6450086"/>
            <a:ext cx="4088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BI 207127 is a non-nucleoside inhibitor of HCV RNA polymerase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14202123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49895"/>
            <a:ext cx="7225366" cy="676275"/>
          </a:xfrm>
        </p:spPr>
        <p:txBody>
          <a:bodyPr/>
          <a:lstStyle/>
          <a:p>
            <a:r>
              <a:rPr lang="en-GB" dirty="0" smtClean="0"/>
              <a:t>Background and study objective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/>
              <a:t>FDV is a substrate and moderate inhibitor of CYP3A4, a mild inhibitor of CYP2C9, and an inhibitor of UGT1A1</a:t>
            </a:r>
          </a:p>
          <a:p>
            <a:pPr lvl="2"/>
            <a:r>
              <a:rPr lang="en-GB" sz="1800" dirty="0" smtClean="0"/>
              <a:t>Using </a:t>
            </a:r>
            <a:r>
              <a:rPr lang="en-GB" sz="1800" dirty="0" err="1" smtClean="0"/>
              <a:t>efavirenz</a:t>
            </a:r>
            <a:r>
              <a:rPr lang="en-GB" sz="1800" dirty="0" smtClean="0"/>
              <a:t> as a probe for CYP2B6, no relevant interaction was observed</a:t>
            </a:r>
            <a:r>
              <a:rPr lang="en-GB" sz="1800" baseline="30000" dirty="0" smtClean="0"/>
              <a:t>1</a:t>
            </a:r>
          </a:p>
          <a:p>
            <a:pPr lvl="0"/>
            <a:endParaRPr lang="en-GB" sz="2000" dirty="0" smtClean="0"/>
          </a:p>
          <a:p>
            <a:pPr lvl="0"/>
            <a:r>
              <a:rPr lang="en-GB" sz="2000" dirty="0" smtClean="0"/>
              <a:t>Objective of current analysis: to evaluate the multiple-dose pharmacokinetic drug interaction potential between FDV and ARVs commonly used for the treatment of HIV, specifically: </a:t>
            </a:r>
          </a:p>
          <a:p>
            <a:pPr lvl="2"/>
            <a:r>
              <a:rPr lang="en-GB" sz="1800" dirty="0" smtClean="0"/>
              <a:t>FDV and </a:t>
            </a:r>
            <a:r>
              <a:rPr lang="en-GB" sz="1800" dirty="0" err="1" smtClean="0"/>
              <a:t>darunavir</a:t>
            </a:r>
            <a:r>
              <a:rPr lang="en-GB" sz="1800" dirty="0" smtClean="0"/>
              <a:t>/ritonavir</a:t>
            </a:r>
          </a:p>
          <a:p>
            <a:pPr lvl="2"/>
            <a:r>
              <a:rPr lang="en-GB" sz="1800" dirty="0" smtClean="0"/>
              <a:t>FDV and </a:t>
            </a:r>
            <a:r>
              <a:rPr lang="en-GB" sz="1800" dirty="0" err="1" smtClean="0"/>
              <a:t>efavirenz</a:t>
            </a:r>
            <a:endParaRPr lang="en-GB" sz="1800" dirty="0" smtClean="0"/>
          </a:p>
          <a:p>
            <a:pPr lvl="2"/>
            <a:r>
              <a:rPr lang="en-GB" sz="1800" dirty="0" smtClean="0"/>
              <a:t>FDV and </a:t>
            </a:r>
            <a:r>
              <a:rPr lang="en-GB" sz="1800" dirty="0" err="1" smtClean="0"/>
              <a:t>tenofovir</a:t>
            </a:r>
            <a:endParaRPr lang="en-GB" sz="1800" dirty="0" smtClean="0"/>
          </a:p>
          <a:p>
            <a:pPr lvl="2"/>
            <a:endParaRPr lang="en-GB" sz="1800" dirty="0" smtClean="0"/>
          </a:p>
          <a:p>
            <a:pPr lvl="2"/>
            <a:r>
              <a:rPr lang="en-GB" sz="1800" dirty="0" smtClean="0"/>
              <a:t>Results of these drug-interaction studies were utilized to inform dosing of </a:t>
            </a:r>
            <a:r>
              <a:rPr lang="en-GB" sz="1800" dirty="0" err="1" smtClean="0"/>
              <a:t>faldaprevir</a:t>
            </a:r>
            <a:r>
              <a:rPr lang="en-GB" sz="1800" dirty="0" smtClean="0"/>
              <a:t> when co-administered with these </a:t>
            </a:r>
            <a:r>
              <a:rPr lang="en-GB" sz="1800" dirty="0" err="1" smtClean="0"/>
              <a:t>ARVs</a:t>
            </a:r>
            <a:r>
              <a:rPr lang="en-GB" sz="1800" dirty="0" smtClean="0"/>
              <a:t> in </a:t>
            </a:r>
            <a:r>
              <a:rPr lang="en-GB" sz="1800" dirty="0" err="1" smtClean="0"/>
              <a:t>STARTVerso</a:t>
            </a:r>
            <a:r>
              <a:rPr lang="en-GB" sz="1800" dirty="0" smtClean="0"/>
              <a:t> 4</a:t>
            </a:r>
          </a:p>
          <a:p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865520" y="6540923"/>
            <a:ext cx="29963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baseline="30000" dirty="0" smtClean="0">
                <a:solidFill>
                  <a:srgbClr val="000000"/>
                </a:solidFill>
                <a:cs typeface="Arial" pitchFamily="34" charset="0"/>
              </a:rPr>
              <a:t>1</a:t>
            </a:r>
            <a:r>
              <a:rPr lang="en-US" sz="1000" dirty="0" smtClean="0">
                <a:solidFill>
                  <a:srgbClr val="000000"/>
                </a:solidFill>
                <a:cs typeface="Arial" pitchFamily="34" charset="0"/>
              </a:rPr>
              <a:t>Sabo JP, et al. 52</a:t>
            </a:r>
            <a:r>
              <a:rPr lang="en-US" sz="1000" baseline="30000" dirty="0" smtClean="0">
                <a:solidFill>
                  <a:srgbClr val="000000"/>
                </a:solidFill>
                <a:cs typeface="Arial" pitchFamily="34" charset="0"/>
              </a:rPr>
              <a:t>nd</a:t>
            </a:r>
            <a:r>
              <a:rPr lang="en-US" sz="1000" dirty="0" smtClean="0">
                <a:solidFill>
                  <a:srgbClr val="000000"/>
                </a:solidFill>
                <a:cs typeface="Arial" pitchFamily="34" charset="0"/>
              </a:rPr>
              <a:t>  ICAAC 2012, Poster A-1248</a:t>
            </a:r>
            <a:endParaRPr lang="en-US" sz="1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8558" y="6540743"/>
            <a:ext cx="48815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prstClr val="black"/>
                </a:solidFill>
                <a:cs typeface="Arial" pitchFamily="34" charset="0"/>
              </a:rPr>
              <a:t>ARV, antiretroviral; CYP, cytochrome P450; UGT, UDP </a:t>
            </a:r>
            <a:r>
              <a:rPr lang="en-GB" sz="1000" dirty="0" err="1" smtClean="0">
                <a:solidFill>
                  <a:prstClr val="black"/>
                </a:solidFill>
                <a:cs typeface="Arial" pitchFamily="34" charset="0"/>
              </a:rPr>
              <a:t>glucoronosyltransferase</a:t>
            </a:r>
            <a:endParaRPr lang="en-GB" sz="1000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59606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Faldaprevir</a:t>
            </a:r>
            <a:r>
              <a:rPr lang="en-GB" dirty="0" smtClean="0"/>
              <a:t>: ARV DDI study designs </a:t>
            </a:r>
            <a:br>
              <a:rPr lang="en-GB" dirty="0" smtClean="0"/>
            </a:br>
            <a:r>
              <a:rPr lang="en-GB" dirty="0" smtClean="0"/>
              <a:t>in healthy volunteers</a:t>
            </a:r>
            <a:endParaRPr lang="en-GB" dirty="0"/>
          </a:p>
        </p:txBody>
      </p:sp>
      <p:sp>
        <p:nvSpPr>
          <p:cNvPr id="106" name="TextBox 105"/>
          <p:cNvSpPr txBox="1"/>
          <p:nvPr/>
        </p:nvSpPr>
        <p:spPr>
          <a:xfrm>
            <a:off x="285525" y="6390802"/>
            <a:ext cx="8713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aseline="30000" dirty="0" err="1" smtClean="0">
                <a:solidFill>
                  <a:srgbClr val="000000"/>
                </a:solidFill>
                <a:cs typeface="Arial" pitchFamily="34" charset="0"/>
              </a:rPr>
              <a:t>a</a:t>
            </a:r>
            <a:r>
              <a:rPr lang="en-GB" sz="1000" dirty="0" err="1" smtClean="0">
                <a:solidFill>
                  <a:srgbClr val="000000"/>
                </a:solidFill>
                <a:cs typeface="Arial" pitchFamily="34" charset="0"/>
              </a:rPr>
              <a:t>FDV</a:t>
            </a:r>
            <a:r>
              <a:rPr lang="en-GB" sz="1000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GB" sz="1000" dirty="0">
                <a:solidFill>
                  <a:srgbClr val="000000"/>
                </a:solidFill>
                <a:cs typeface="Arial" pitchFamily="34" charset="0"/>
              </a:rPr>
              <a:t>480 mg </a:t>
            </a:r>
            <a:r>
              <a:rPr lang="en-GB" sz="1000" dirty="0" smtClean="0">
                <a:solidFill>
                  <a:srgbClr val="000000"/>
                </a:solidFill>
                <a:cs typeface="Arial" pitchFamily="34" charset="0"/>
              </a:rPr>
              <a:t>loading dose used. </a:t>
            </a:r>
            <a:r>
              <a:rPr lang="en-GB" sz="1000" baseline="30000" dirty="0" err="1" smtClean="0">
                <a:solidFill>
                  <a:srgbClr val="000000"/>
                </a:solidFill>
                <a:cs typeface="Arial" pitchFamily="34" charset="0"/>
              </a:rPr>
              <a:t>b</a:t>
            </a:r>
            <a:r>
              <a:rPr lang="en-GB" sz="1000" dirty="0" err="1" smtClean="0">
                <a:solidFill>
                  <a:srgbClr val="000000"/>
                </a:solidFill>
                <a:cs typeface="Arial" pitchFamily="34" charset="0"/>
              </a:rPr>
              <a:t>One</a:t>
            </a:r>
            <a:r>
              <a:rPr lang="en-GB" sz="1000" dirty="0" smtClean="0">
                <a:solidFill>
                  <a:srgbClr val="000000"/>
                </a:solidFill>
                <a:cs typeface="Arial" pitchFamily="34" charset="0"/>
              </a:rPr>
              <a:t> dose on Day 22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/>
              <a:t>QD, once daily; BID, </a:t>
            </a:r>
            <a:r>
              <a:rPr lang="en-GB" sz="1000" dirty="0" smtClean="0"/>
              <a:t>twice daily; </a:t>
            </a:r>
            <a:r>
              <a:rPr lang="en-GB" sz="1000" dirty="0">
                <a:cs typeface="Arial" pitchFamily="34" charset="0"/>
              </a:rPr>
              <a:t>MDZ, midazolam; </a:t>
            </a:r>
            <a:r>
              <a:rPr lang="en-GB" sz="1000" dirty="0" smtClean="0">
                <a:solidFill>
                  <a:srgbClr val="000000"/>
                </a:solidFill>
                <a:cs typeface="Arial" pitchFamily="34" charset="0"/>
              </a:rPr>
              <a:t>DRV</a:t>
            </a:r>
            <a:r>
              <a:rPr lang="en-GB" sz="1000" dirty="0">
                <a:solidFill>
                  <a:srgbClr val="000000"/>
                </a:solidFill>
                <a:cs typeface="Arial" pitchFamily="34" charset="0"/>
              </a:rPr>
              <a:t>, </a:t>
            </a:r>
            <a:r>
              <a:rPr lang="en-GB" sz="1000" dirty="0" smtClean="0">
                <a:cs typeface="Arial" pitchFamily="34" charset="0"/>
              </a:rPr>
              <a:t>darunavir; </a:t>
            </a:r>
            <a:r>
              <a:rPr lang="en-GB" sz="1000" dirty="0">
                <a:cs typeface="Arial" pitchFamily="34" charset="0"/>
              </a:rPr>
              <a:t>EFV, </a:t>
            </a:r>
            <a:r>
              <a:rPr lang="en-US" sz="1000" dirty="0" err="1" smtClean="0"/>
              <a:t>efavirenz</a:t>
            </a:r>
            <a:r>
              <a:rPr lang="en-US" sz="1000" dirty="0" smtClean="0"/>
              <a:t>;</a:t>
            </a:r>
            <a:r>
              <a:rPr lang="en-GB" sz="1000" dirty="0" smtClean="0">
                <a:cs typeface="Arial" pitchFamily="34" charset="0"/>
              </a:rPr>
              <a:t> </a:t>
            </a:r>
            <a:r>
              <a:rPr lang="en-GB" sz="1000" dirty="0" smtClean="0">
                <a:solidFill>
                  <a:srgbClr val="000000"/>
                </a:solidFill>
                <a:cs typeface="Arial" pitchFamily="34" charset="0"/>
              </a:rPr>
              <a:t>r, ritonavir; TDF, </a:t>
            </a:r>
            <a:r>
              <a:rPr lang="en-GB" sz="1000" dirty="0" err="1" smtClean="0"/>
              <a:t>tenofovir</a:t>
            </a:r>
            <a:r>
              <a:rPr lang="en-GB" sz="1000" dirty="0" smtClean="0"/>
              <a:t> </a:t>
            </a:r>
            <a:r>
              <a:rPr lang="en-GB" sz="1000" dirty="0" err="1" smtClean="0"/>
              <a:t>disoproxil</a:t>
            </a:r>
            <a:r>
              <a:rPr lang="en-GB" sz="1000" dirty="0" smtClean="0"/>
              <a:t> </a:t>
            </a:r>
            <a:r>
              <a:rPr lang="en-GB" sz="1000" dirty="0" err="1" smtClean="0"/>
              <a:t>fumarate</a:t>
            </a:r>
            <a:endParaRPr lang="en-US" sz="1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15132" y="1060545"/>
            <a:ext cx="8448639" cy="151936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9" name="Group 68"/>
          <p:cNvGrpSpPr/>
          <p:nvPr/>
        </p:nvGrpSpPr>
        <p:grpSpPr>
          <a:xfrm>
            <a:off x="672905" y="1394734"/>
            <a:ext cx="7933094" cy="231755"/>
            <a:chOff x="543318" y="1475044"/>
            <a:chExt cx="8174610" cy="276999"/>
          </a:xfrm>
        </p:grpSpPr>
        <p:sp>
          <p:nvSpPr>
            <p:cNvPr id="78" name="TextBox 77"/>
            <p:cNvSpPr txBox="1"/>
            <p:nvPr/>
          </p:nvSpPr>
          <p:spPr>
            <a:xfrm>
              <a:off x="543318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</a:t>
              </a:r>
              <a:endParaRPr lang="en-GB" sz="12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286464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3</a:t>
              </a:r>
              <a:endParaRPr lang="en-GB" sz="12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658037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4</a:t>
              </a:r>
              <a:endParaRPr lang="en-GB" sz="12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029610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5</a:t>
              </a:r>
              <a:endParaRPr lang="en-GB" sz="12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401184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6</a:t>
              </a:r>
              <a:endParaRPr lang="en-GB" sz="12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772757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7</a:t>
              </a:r>
              <a:endParaRPr lang="en-GB" sz="12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5002196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13</a:t>
              </a:r>
              <a:endParaRPr lang="en-GB" sz="12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144330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8</a:t>
              </a:r>
              <a:endParaRPr lang="en-GB" sz="12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3515903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9</a:t>
              </a:r>
              <a:endParaRPr lang="en-GB" sz="12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630623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12</a:t>
              </a:r>
              <a:endParaRPr lang="en-GB" sz="12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887476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10</a:t>
              </a:r>
              <a:endParaRPr lang="en-GB" sz="12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259050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11</a:t>
              </a:r>
              <a:endParaRPr lang="en-GB" sz="12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373769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14</a:t>
              </a:r>
              <a:endParaRPr lang="en-GB" sz="12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745342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15</a:t>
              </a:r>
              <a:endParaRPr lang="en-GB" sz="120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488489" y="1475044"/>
              <a:ext cx="371573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17</a:t>
              </a:r>
              <a:endParaRPr lang="en-GB" sz="12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116916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16</a:t>
              </a:r>
              <a:endParaRPr lang="en-GB" sz="1200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860062" y="1475044"/>
              <a:ext cx="371573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18</a:t>
              </a:r>
              <a:endParaRPr lang="en-GB" sz="120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7231635" y="1475044"/>
              <a:ext cx="371573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19</a:t>
              </a:r>
              <a:endParaRPr lang="en-GB" sz="12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603208" y="1475044"/>
              <a:ext cx="371573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20</a:t>
              </a:r>
              <a:endParaRPr lang="en-GB" sz="12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8346355" y="1475044"/>
              <a:ext cx="371573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22</a:t>
              </a:r>
              <a:endParaRPr lang="en-GB" sz="1200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7974782" y="1475044"/>
              <a:ext cx="371573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21</a:t>
              </a:r>
              <a:endParaRPr lang="en-GB" sz="1200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914891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2</a:t>
              </a:r>
              <a:endParaRPr lang="en-GB" sz="1200" dirty="0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672904" y="1077217"/>
            <a:ext cx="5769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Trial </a:t>
            </a:r>
            <a:r>
              <a:rPr lang="en-GB" sz="1600" dirty="0" smtClean="0"/>
              <a:t>1: BI 1220.49 (n=14)</a:t>
            </a:r>
            <a:endParaRPr lang="en-GB" sz="1600" dirty="0"/>
          </a:p>
          <a:p>
            <a:endParaRPr lang="en-GB" sz="1600" dirty="0"/>
          </a:p>
        </p:txBody>
      </p:sp>
      <p:cxnSp>
        <p:nvCxnSpPr>
          <p:cNvPr id="75" name="Straight Arrow Connector 74"/>
          <p:cNvCxnSpPr>
            <a:stCxn id="71" idx="0"/>
          </p:cNvCxnSpPr>
          <p:nvPr/>
        </p:nvCxnSpPr>
        <p:spPr>
          <a:xfrm>
            <a:off x="3775885" y="1721526"/>
            <a:ext cx="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ight Arrow 3"/>
          <p:cNvSpPr/>
          <p:nvPr/>
        </p:nvSpPr>
        <p:spPr>
          <a:xfrm>
            <a:off x="687698" y="1670033"/>
            <a:ext cx="5749774" cy="367558"/>
          </a:xfrm>
          <a:prstGeom prst="rightArrow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2149013" y="1721526"/>
            <a:ext cx="32537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DRV/r </a:t>
            </a:r>
            <a:r>
              <a:rPr lang="en-GB" sz="1100" b="1" dirty="0"/>
              <a:t>800/100</a:t>
            </a:r>
            <a:r>
              <a:rPr lang="en-GB" sz="1200" b="1" dirty="0"/>
              <a:t> mg </a:t>
            </a:r>
            <a:r>
              <a:rPr lang="en-GB" sz="1200" b="1" dirty="0" smtClean="0"/>
              <a:t>QD, Days </a:t>
            </a:r>
            <a:r>
              <a:rPr lang="en-GB" sz="1200" b="1" dirty="0"/>
              <a:t>1–16</a:t>
            </a:r>
          </a:p>
        </p:txBody>
      </p:sp>
      <p:sp>
        <p:nvSpPr>
          <p:cNvPr id="6" name="Right Arrow 5"/>
          <p:cNvSpPr/>
          <p:nvPr/>
        </p:nvSpPr>
        <p:spPr>
          <a:xfrm>
            <a:off x="3621942" y="2100554"/>
            <a:ext cx="2799517" cy="332112"/>
          </a:xfrm>
          <a:prstGeom prst="rightArrow">
            <a:avLst>
              <a:gd name="adj1" fmla="val 50000"/>
              <a:gd name="adj2" fmla="val 48264"/>
            </a:avLst>
          </a:prstGeom>
          <a:solidFill>
            <a:srgbClr val="00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3914977" y="2119998"/>
            <a:ext cx="24300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rgbClr val="FFFF00"/>
                </a:solidFill>
              </a:rPr>
              <a:t>FDV 240</a:t>
            </a:r>
            <a:r>
              <a:rPr lang="en-GB" sz="1200" b="1" baseline="30000" dirty="0" smtClean="0">
                <a:solidFill>
                  <a:srgbClr val="FFFF00"/>
                </a:solidFill>
              </a:rPr>
              <a:t>a</a:t>
            </a:r>
            <a:r>
              <a:rPr lang="en-GB" sz="1200" b="1" dirty="0" smtClean="0">
                <a:solidFill>
                  <a:srgbClr val="FFFF00"/>
                </a:solidFill>
              </a:rPr>
              <a:t> mg QD, Days </a:t>
            </a:r>
            <a:r>
              <a:rPr lang="en-GB" sz="1200" b="1" dirty="0">
                <a:solidFill>
                  <a:srgbClr val="FFFF00"/>
                </a:solidFill>
              </a:rPr>
              <a:t>9</a:t>
            </a:r>
            <a:r>
              <a:rPr lang="en-GB" sz="1200" b="1" dirty="0" smtClean="0">
                <a:solidFill>
                  <a:srgbClr val="FFFF00"/>
                </a:solidFill>
              </a:rPr>
              <a:t>–16</a:t>
            </a:r>
            <a:endParaRPr lang="en-GB" sz="1200" b="1" dirty="0">
              <a:solidFill>
                <a:srgbClr val="FFFF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704" y="2670425"/>
            <a:ext cx="8448639" cy="19026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2" name="Group 61"/>
          <p:cNvGrpSpPr/>
          <p:nvPr/>
        </p:nvGrpSpPr>
        <p:grpSpPr>
          <a:xfrm>
            <a:off x="716124" y="2968934"/>
            <a:ext cx="7933094" cy="217881"/>
            <a:chOff x="543318" y="1475044"/>
            <a:chExt cx="8174610" cy="276999"/>
          </a:xfrm>
          <a:noFill/>
        </p:grpSpPr>
        <p:sp>
          <p:nvSpPr>
            <p:cNvPr id="12" name="TextBox 11"/>
            <p:cNvSpPr txBox="1"/>
            <p:nvPr/>
          </p:nvSpPr>
          <p:spPr>
            <a:xfrm>
              <a:off x="543318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</a:t>
              </a:r>
              <a:endParaRPr lang="en-GB" sz="12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286464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3</a:t>
              </a:r>
              <a:endParaRPr lang="en-GB" sz="12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58037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4</a:t>
              </a:r>
              <a:endParaRPr lang="en-GB" sz="12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029610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5</a:t>
              </a:r>
              <a:endParaRPr lang="en-GB" sz="12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01184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6</a:t>
              </a:r>
              <a:endParaRPr lang="en-GB" sz="12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72757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7</a:t>
              </a:r>
              <a:endParaRPr lang="en-GB" sz="12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002196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13</a:t>
              </a:r>
              <a:endParaRPr lang="en-GB" sz="12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144330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8</a:t>
              </a:r>
              <a:endParaRPr lang="en-GB" sz="1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515903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9</a:t>
              </a:r>
              <a:endParaRPr lang="en-GB" sz="12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630623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12</a:t>
              </a:r>
              <a:endParaRPr lang="en-GB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887476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10</a:t>
              </a:r>
              <a:endParaRPr lang="en-GB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59050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11</a:t>
              </a:r>
              <a:endParaRPr lang="en-GB" sz="1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373769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14</a:t>
              </a:r>
              <a:endParaRPr lang="en-GB" sz="12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45342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15</a:t>
              </a:r>
              <a:endParaRPr lang="en-GB" sz="12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488489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17</a:t>
              </a:r>
              <a:endParaRPr lang="en-GB" sz="12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116916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16</a:t>
              </a:r>
              <a:endParaRPr lang="en-GB" sz="1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860062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18</a:t>
              </a:r>
              <a:endParaRPr lang="en-GB" sz="12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231635" y="1475044"/>
              <a:ext cx="371573" cy="27699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19</a:t>
              </a:r>
              <a:endParaRPr lang="en-GB" sz="12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603208" y="1475044"/>
              <a:ext cx="371573" cy="27699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20</a:t>
              </a:r>
              <a:endParaRPr lang="en-GB" sz="12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346355" y="1475044"/>
              <a:ext cx="371573" cy="27699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22</a:t>
              </a:r>
              <a:endParaRPr lang="en-GB" sz="12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974782" y="1475044"/>
              <a:ext cx="371573" cy="27699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21</a:t>
              </a:r>
              <a:endParaRPr lang="en-GB" sz="12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914891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2</a:t>
              </a:r>
              <a:endParaRPr lang="en-GB" sz="1200" dirty="0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716123" y="2670426"/>
            <a:ext cx="5769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Trial </a:t>
            </a:r>
            <a:r>
              <a:rPr lang="en-GB" sz="1600" dirty="0" smtClean="0"/>
              <a:t>2: BI 1220.20 (n=15)</a:t>
            </a:r>
            <a:endParaRPr lang="en-GB" dirty="0"/>
          </a:p>
        </p:txBody>
      </p:sp>
      <p:grpSp>
        <p:nvGrpSpPr>
          <p:cNvPr id="35" name="Group 34"/>
          <p:cNvGrpSpPr/>
          <p:nvPr/>
        </p:nvGrpSpPr>
        <p:grpSpPr>
          <a:xfrm>
            <a:off x="463276" y="4014546"/>
            <a:ext cx="996921" cy="455109"/>
            <a:chOff x="503352" y="4293501"/>
            <a:chExt cx="996921" cy="506831"/>
          </a:xfrm>
        </p:grpSpPr>
        <p:sp>
          <p:nvSpPr>
            <p:cNvPr id="129" name="TextBox 128"/>
            <p:cNvSpPr txBox="1"/>
            <p:nvPr/>
          </p:nvSpPr>
          <p:spPr>
            <a:xfrm>
              <a:off x="503352" y="4384834"/>
              <a:ext cx="996921" cy="41549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b="1" dirty="0" smtClean="0"/>
                <a:t>Oral MDZ </a:t>
              </a:r>
              <a:br>
                <a:rPr lang="en-GB" sz="1050" b="1" dirty="0" smtClean="0"/>
              </a:br>
              <a:r>
                <a:rPr lang="en-GB" sz="1050" b="1" dirty="0" smtClean="0"/>
                <a:t>7.5 mg QD</a:t>
              </a:r>
              <a:endParaRPr lang="en-GB" sz="1050" b="1" dirty="0"/>
            </a:p>
          </p:txBody>
        </p:sp>
        <p:sp>
          <p:nvSpPr>
            <p:cNvPr id="130" name="Down Arrow 129"/>
            <p:cNvSpPr/>
            <p:nvPr/>
          </p:nvSpPr>
          <p:spPr>
            <a:xfrm flipV="1">
              <a:off x="905374" y="4293501"/>
              <a:ext cx="149011" cy="99973"/>
            </a:xfrm>
            <a:prstGeom prst="downArrow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122" name="Right Arrow 121"/>
          <p:cNvSpPr/>
          <p:nvPr/>
        </p:nvSpPr>
        <p:spPr>
          <a:xfrm>
            <a:off x="3961480" y="3248237"/>
            <a:ext cx="3245357" cy="345554"/>
          </a:xfrm>
          <a:prstGeom prst="rightArrow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Right Arrow 157"/>
          <p:cNvSpPr/>
          <p:nvPr/>
        </p:nvSpPr>
        <p:spPr>
          <a:xfrm>
            <a:off x="1076720" y="3634732"/>
            <a:ext cx="6108140" cy="336428"/>
          </a:xfrm>
          <a:prstGeom prst="rightArrow">
            <a:avLst>
              <a:gd name="adj1" fmla="val 50000"/>
              <a:gd name="adj2" fmla="val 43597"/>
            </a:avLst>
          </a:prstGeom>
          <a:solidFill>
            <a:srgbClr val="00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4081784" y="3291719"/>
            <a:ext cx="2574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EFV 600 </a:t>
            </a:r>
            <a:r>
              <a:rPr lang="en-GB" sz="1200" b="1" dirty="0"/>
              <a:t>mg </a:t>
            </a:r>
            <a:r>
              <a:rPr lang="en-GB" sz="1200" b="1" dirty="0" smtClean="0"/>
              <a:t>QD, </a:t>
            </a:r>
            <a:r>
              <a:rPr lang="en-GB" sz="1100" b="1" dirty="0" smtClean="0"/>
              <a:t>Days</a:t>
            </a:r>
            <a:r>
              <a:rPr lang="en-GB" sz="1200" b="1" dirty="0" smtClean="0"/>
              <a:t> 10–18</a:t>
            </a:r>
            <a:endParaRPr lang="en-GB" sz="12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1934987" y="3678580"/>
            <a:ext cx="45074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FFFF00"/>
                </a:solidFill>
              </a:rPr>
              <a:t>FDV 240</a:t>
            </a:r>
            <a:r>
              <a:rPr lang="en-GB" sz="1200" b="1" baseline="30000" dirty="0" smtClean="0">
                <a:solidFill>
                  <a:srgbClr val="FFFF00"/>
                </a:solidFill>
              </a:rPr>
              <a:t>a</a:t>
            </a:r>
            <a:r>
              <a:rPr lang="en-GB" sz="1200" b="1" dirty="0" smtClean="0">
                <a:solidFill>
                  <a:srgbClr val="FFFF00"/>
                </a:solidFill>
              </a:rPr>
              <a:t> mg BID Days 2–18</a:t>
            </a:r>
            <a:endParaRPr lang="en-GB" sz="1200" b="1" dirty="0">
              <a:solidFill>
                <a:srgbClr val="FFFF00"/>
              </a:solidFill>
            </a:endParaRPr>
          </a:p>
        </p:txBody>
      </p:sp>
      <p:grpSp>
        <p:nvGrpSpPr>
          <p:cNvPr id="159" name="Group 158"/>
          <p:cNvGrpSpPr/>
          <p:nvPr/>
        </p:nvGrpSpPr>
        <p:grpSpPr>
          <a:xfrm>
            <a:off x="3282721" y="4043340"/>
            <a:ext cx="996921" cy="455109"/>
            <a:chOff x="503352" y="4293501"/>
            <a:chExt cx="996921" cy="506831"/>
          </a:xfrm>
        </p:grpSpPr>
        <p:sp>
          <p:nvSpPr>
            <p:cNvPr id="160" name="TextBox 159"/>
            <p:cNvSpPr txBox="1"/>
            <p:nvPr/>
          </p:nvSpPr>
          <p:spPr>
            <a:xfrm>
              <a:off x="503352" y="4384834"/>
              <a:ext cx="996921" cy="41549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b="1" dirty="0" smtClean="0"/>
                <a:t>Oral MDZ </a:t>
              </a:r>
              <a:br>
                <a:rPr lang="en-GB" sz="1050" b="1" dirty="0" smtClean="0"/>
              </a:br>
              <a:r>
                <a:rPr lang="en-GB" sz="1050" b="1" dirty="0" smtClean="0"/>
                <a:t>7.5 mg QD</a:t>
              </a:r>
              <a:endParaRPr lang="en-GB" sz="1050" b="1" dirty="0"/>
            </a:p>
          </p:txBody>
        </p:sp>
        <p:sp>
          <p:nvSpPr>
            <p:cNvPr id="161" name="Down Arrow 160"/>
            <p:cNvSpPr/>
            <p:nvPr/>
          </p:nvSpPr>
          <p:spPr>
            <a:xfrm flipV="1">
              <a:off x="905374" y="4293501"/>
              <a:ext cx="149011" cy="99973"/>
            </a:xfrm>
            <a:prstGeom prst="downArrow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6528078" y="4043340"/>
            <a:ext cx="996921" cy="455109"/>
            <a:chOff x="503352" y="4293501"/>
            <a:chExt cx="996921" cy="506831"/>
          </a:xfrm>
        </p:grpSpPr>
        <p:sp>
          <p:nvSpPr>
            <p:cNvPr id="163" name="TextBox 162"/>
            <p:cNvSpPr txBox="1"/>
            <p:nvPr/>
          </p:nvSpPr>
          <p:spPr>
            <a:xfrm>
              <a:off x="503352" y="4384834"/>
              <a:ext cx="996921" cy="41549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b="1" dirty="0" smtClean="0"/>
                <a:t>Oral MDZ </a:t>
              </a:r>
              <a:br>
                <a:rPr lang="en-GB" sz="1050" b="1" dirty="0" smtClean="0"/>
              </a:br>
              <a:r>
                <a:rPr lang="en-GB" sz="1050" b="1" dirty="0" smtClean="0"/>
                <a:t>7.5 mg QD</a:t>
              </a:r>
              <a:endParaRPr lang="en-GB" sz="1050" b="1" dirty="0"/>
            </a:p>
          </p:txBody>
        </p:sp>
        <p:sp>
          <p:nvSpPr>
            <p:cNvPr id="164" name="Down Arrow 163"/>
            <p:cNvSpPr/>
            <p:nvPr/>
          </p:nvSpPr>
          <p:spPr>
            <a:xfrm flipV="1">
              <a:off x="905374" y="4293501"/>
              <a:ext cx="149011" cy="99973"/>
            </a:xfrm>
            <a:prstGeom prst="downArrow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107" name="Rectangle 106"/>
          <p:cNvSpPr/>
          <p:nvPr/>
        </p:nvSpPr>
        <p:spPr>
          <a:xfrm>
            <a:off x="410703" y="4645474"/>
            <a:ext cx="8448639" cy="1352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8" name="Group 107"/>
          <p:cNvGrpSpPr/>
          <p:nvPr/>
        </p:nvGrpSpPr>
        <p:grpSpPr>
          <a:xfrm>
            <a:off x="687698" y="4977908"/>
            <a:ext cx="7933094" cy="242642"/>
            <a:chOff x="543318" y="1475044"/>
            <a:chExt cx="8174610" cy="276999"/>
          </a:xfrm>
        </p:grpSpPr>
        <p:sp>
          <p:nvSpPr>
            <p:cNvPr id="109" name="TextBox 108"/>
            <p:cNvSpPr txBox="1"/>
            <p:nvPr/>
          </p:nvSpPr>
          <p:spPr>
            <a:xfrm>
              <a:off x="543318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</a:t>
              </a:r>
              <a:endParaRPr lang="en-GB" sz="12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286464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3</a:t>
              </a:r>
              <a:endParaRPr lang="en-GB" sz="1200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658037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4</a:t>
              </a:r>
              <a:endParaRPr lang="en-GB" sz="1200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2029610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5</a:t>
              </a:r>
              <a:endParaRPr lang="en-GB" sz="1200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2401184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6</a:t>
              </a:r>
              <a:endParaRPr lang="en-GB" sz="1200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2772757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7</a:t>
              </a:r>
              <a:endParaRPr lang="en-GB" sz="1200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5002196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13</a:t>
              </a:r>
              <a:endParaRPr lang="en-GB" sz="1200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144330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8</a:t>
              </a:r>
              <a:endParaRPr lang="en-GB" sz="1200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515903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9</a:t>
              </a:r>
              <a:endParaRPr lang="en-GB" sz="1200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4630623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12</a:t>
              </a:r>
              <a:endParaRPr lang="en-GB" sz="120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887476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10</a:t>
              </a:r>
              <a:endParaRPr lang="en-GB" sz="120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259050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11</a:t>
              </a:r>
              <a:endParaRPr lang="en-GB" sz="120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373769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14</a:t>
              </a:r>
              <a:endParaRPr lang="en-GB" sz="1200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745342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15</a:t>
              </a:r>
              <a:endParaRPr lang="en-GB" sz="1200" dirty="0"/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6488489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17</a:t>
              </a:r>
              <a:endParaRPr lang="en-GB" sz="1200" dirty="0"/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6116916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16</a:t>
              </a:r>
              <a:endParaRPr lang="en-GB" sz="1200" dirty="0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6860062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18</a:t>
              </a:r>
              <a:endParaRPr lang="en-GB" sz="1200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7231635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19</a:t>
              </a:r>
              <a:endParaRPr lang="en-GB" sz="1200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7603208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20</a:t>
              </a:r>
              <a:endParaRPr lang="en-GB" sz="1200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8346355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22</a:t>
              </a:r>
              <a:endParaRPr lang="en-GB" sz="1200" dirty="0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7974782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21</a:t>
              </a:r>
              <a:endParaRPr lang="en-GB" sz="1200" dirty="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914891" y="1475044"/>
              <a:ext cx="37157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2</a:t>
              </a:r>
              <a:endParaRPr lang="en-GB" sz="1200" dirty="0"/>
            </a:p>
          </p:txBody>
        </p:sp>
      </p:grpSp>
      <p:sp>
        <p:nvSpPr>
          <p:cNvPr id="170" name="TextBox 169"/>
          <p:cNvSpPr txBox="1"/>
          <p:nvPr/>
        </p:nvSpPr>
        <p:spPr>
          <a:xfrm>
            <a:off x="687697" y="4645475"/>
            <a:ext cx="5769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Trial </a:t>
            </a:r>
            <a:r>
              <a:rPr lang="en-GB" sz="1600" dirty="0" smtClean="0"/>
              <a:t>3: BI 1220.50 (n=16)</a:t>
            </a:r>
            <a:endParaRPr lang="en-GB" dirty="0"/>
          </a:p>
        </p:txBody>
      </p:sp>
      <p:cxnSp>
        <p:nvCxnSpPr>
          <p:cNvPr id="171" name="Straight Arrow Connector 170"/>
          <p:cNvCxnSpPr/>
          <p:nvPr/>
        </p:nvCxnSpPr>
        <p:spPr>
          <a:xfrm>
            <a:off x="2725660" y="5467427"/>
            <a:ext cx="7936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ight Arrow 171"/>
          <p:cNvSpPr/>
          <p:nvPr/>
        </p:nvSpPr>
        <p:spPr>
          <a:xfrm>
            <a:off x="687697" y="5283650"/>
            <a:ext cx="5408927" cy="367558"/>
          </a:xfrm>
          <a:prstGeom prst="rightArrow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" name="Right Arrow 172"/>
          <p:cNvSpPr/>
          <p:nvPr/>
        </p:nvSpPr>
        <p:spPr>
          <a:xfrm>
            <a:off x="3211864" y="5616646"/>
            <a:ext cx="5381022" cy="336428"/>
          </a:xfrm>
          <a:prstGeom prst="rightArrow">
            <a:avLst>
              <a:gd name="adj1" fmla="val 50000"/>
              <a:gd name="adj2" fmla="val 43597"/>
            </a:avLst>
          </a:prstGeom>
          <a:solidFill>
            <a:srgbClr val="00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TextBox 173"/>
          <p:cNvSpPr txBox="1"/>
          <p:nvPr/>
        </p:nvSpPr>
        <p:spPr>
          <a:xfrm>
            <a:off x="4256895" y="5660455"/>
            <a:ext cx="25947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rgbClr val="FFFF00"/>
                </a:solidFill>
              </a:rPr>
              <a:t>FDV 240</a:t>
            </a:r>
            <a:r>
              <a:rPr lang="en-GB" sz="1200" b="1" baseline="30000" dirty="0" smtClean="0">
                <a:solidFill>
                  <a:srgbClr val="FFFF00"/>
                </a:solidFill>
              </a:rPr>
              <a:t>a</a:t>
            </a:r>
            <a:r>
              <a:rPr lang="en-GB" sz="1200" b="1" dirty="0" smtClean="0">
                <a:solidFill>
                  <a:srgbClr val="FFFF00"/>
                </a:solidFill>
              </a:rPr>
              <a:t> </a:t>
            </a:r>
            <a:r>
              <a:rPr lang="en-GB" sz="1200" b="1" dirty="0">
                <a:solidFill>
                  <a:srgbClr val="FFFF00"/>
                </a:solidFill>
              </a:rPr>
              <a:t>mg BID on Days </a:t>
            </a:r>
            <a:r>
              <a:rPr lang="en-GB" sz="1200" b="1" dirty="0" smtClean="0">
                <a:solidFill>
                  <a:srgbClr val="FFFF00"/>
                </a:solidFill>
              </a:rPr>
              <a:t>8–22</a:t>
            </a:r>
            <a:r>
              <a:rPr lang="en-GB" sz="1200" b="1" baseline="30000" dirty="0">
                <a:solidFill>
                  <a:srgbClr val="FFFF00"/>
                </a:solidFill>
              </a:rPr>
              <a:t>b</a:t>
            </a:r>
            <a:endParaRPr lang="en-GB" sz="1200" b="1" dirty="0">
              <a:solidFill>
                <a:srgbClr val="FFFF00"/>
              </a:solidFill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1966717" y="5328929"/>
            <a:ext cx="2379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TDF </a:t>
            </a:r>
            <a:r>
              <a:rPr lang="en-GB" sz="1200" b="1" dirty="0"/>
              <a:t>300 mg </a:t>
            </a:r>
            <a:r>
              <a:rPr lang="en-GB" sz="1200" b="1" dirty="0" smtClean="0"/>
              <a:t>QD </a:t>
            </a:r>
            <a:r>
              <a:rPr lang="en-GB" sz="1200" b="1" dirty="0"/>
              <a:t>Days </a:t>
            </a:r>
            <a:r>
              <a:rPr lang="en-GB" sz="1200" b="1" dirty="0" smtClean="0"/>
              <a:t>1–15</a:t>
            </a:r>
            <a:endParaRPr lang="en-GB" sz="1200" dirty="0"/>
          </a:p>
        </p:txBody>
      </p:sp>
    </p:spTree>
    <p:extLst>
      <p:ext uri="{BB962C8B-B14F-4D97-AF65-F5344CB8AC3E}">
        <p14:creationId xmlns="" xmlns:p14="http://schemas.microsoft.com/office/powerpoint/2010/main" val="14175554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 dirty="0" smtClean="0"/>
              <a:t>Pharmacokinetics of DRV/r and TFV: </a:t>
            </a:r>
            <a:br>
              <a:rPr lang="en-GB" b="1" dirty="0" smtClean="0"/>
            </a:br>
            <a:r>
              <a:rPr lang="en-GB" b="1" dirty="0" smtClean="0"/>
              <a:t>Effect </a:t>
            </a:r>
            <a:r>
              <a:rPr lang="en-GB" b="1" dirty="0"/>
              <a:t>of </a:t>
            </a:r>
            <a:r>
              <a:rPr lang="en-GB" b="1" dirty="0" smtClean="0"/>
              <a:t>FDV</a:t>
            </a:r>
            <a:endParaRPr lang="en-GB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="" xmlns:p14="http://schemas.microsoft.com/office/powerpoint/2010/main" val="1488578418"/>
              </p:ext>
            </p:extLst>
          </p:nvPr>
        </p:nvGraphicFramePr>
        <p:xfrm>
          <a:off x="382588" y="1978025"/>
          <a:ext cx="8088312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212"/>
                <a:gridCol w="500332"/>
                <a:gridCol w="2047256"/>
                <a:gridCol w="2047256"/>
                <a:gridCol w="2047256"/>
              </a:tblGrid>
              <a:tr h="301625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Treatment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GMR (90% CI) </a:t>
                      </a:r>
                      <a:endParaRPr lang="en-GB" sz="1600" b="1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aseline="-25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73050">
                <a:tc>
                  <a:txBody>
                    <a:bodyPr/>
                    <a:lstStyle/>
                    <a:p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GB" sz="1600" b="1" baseline="-25000" dirty="0" smtClean="0">
                          <a:solidFill>
                            <a:schemeClr val="tx1"/>
                          </a:solidFill>
                        </a:rPr>
                        <a:t>max</a:t>
                      </a:r>
                      <a:endParaRPr lang="en-GB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AUC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GB" sz="1600" b="1" baseline="-2500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endParaRPr lang="en-GB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2777"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DRV/r + FDV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1.28 (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1.16–1.43)</a:t>
                      </a:r>
                      <a:endParaRPr lang="en-GB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1.15 (1.01–1.31)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0.88 (0.69–1.13)</a:t>
                      </a:r>
                    </a:p>
                  </a:txBody>
                  <a:tcPr marL="68580" marR="68580" marT="0" marB="0" anchor="ctr"/>
                </a:tc>
              </a:tr>
              <a:tr h="292735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TFV + </a:t>
                      </a:r>
                      <a:r>
                        <a:rPr lang="en-GB" sz="1600" dirty="0" smtClean="0"/>
                        <a:t>FDV 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16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0.95 (0.85–1.05)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7345" algn="l"/>
                        </a:tabLs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1.22 (1.12–1.33)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7345" algn="l"/>
                        </a:tabLs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1.47 (1.35–1.61)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87117" y="6391085"/>
            <a:ext cx="86141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AUC, area under the plasma concentration–time curve; CI, confidence interval; </a:t>
            </a:r>
            <a:r>
              <a:rPr lang="en-GB" sz="1000" dirty="0" err="1" smtClean="0"/>
              <a:t>C</a:t>
            </a:r>
            <a:r>
              <a:rPr lang="en-GB" sz="1000" baseline="-25000" dirty="0" err="1" smtClean="0"/>
              <a:t>max</a:t>
            </a:r>
            <a:r>
              <a:rPr lang="en-GB" sz="1000" dirty="0" smtClean="0"/>
              <a:t>, maximum plasma concentration; </a:t>
            </a:r>
            <a:br>
              <a:rPr lang="en-GB" sz="1000" dirty="0" smtClean="0"/>
            </a:br>
            <a:r>
              <a:rPr lang="en-GB" sz="1000" dirty="0" err="1" smtClean="0"/>
              <a:t>C</a:t>
            </a:r>
            <a:r>
              <a:rPr lang="en-GB" sz="1000" baseline="-25000" dirty="0" err="1" smtClean="0"/>
              <a:t>min</a:t>
            </a:r>
            <a:r>
              <a:rPr lang="en-GB" sz="1000" dirty="0" smtClean="0"/>
              <a:t>, minimum plasma concentration; GMR, geometric mean ratio; </a:t>
            </a:r>
            <a:r>
              <a:rPr lang="en-GB" sz="1000" dirty="0" err="1" smtClean="0"/>
              <a:t>ss</a:t>
            </a:r>
            <a:r>
              <a:rPr lang="en-GB" sz="1000" dirty="0" smtClean="0"/>
              <a:t>, steady state</a:t>
            </a:r>
            <a:endParaRPr lang="en-GB" sz="1000" dirty="0"/>
          </a:p>
        </p:txBody>
      </p:sp>
    </p:spTree>
    <p:extLst>
      <p:ext uri="{BB962C8B-B14F-4D97-AF65-F5344CB8AC3E}">
        <p14:creationId xmlns="" xmlns:p14="http://schemas.microsoft.com/office/powerpoint/2010/main" val="40494421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Pharmacokinetics </a:t>
            </a:r>
            <a:r>
              <a:rPr lang="en-US" dirty="0" smtClean="0"/>
              <a:t>of MDZ:  </a:t>
            </a:r>
            <a:br>
              <a:rPr lang="en-US" dirty="0" smtClean="0"/>
            </a:br>
            <a:r>
              <a:rPr lang="en-US" dirty="0" smtClean="0"/>
              <a:t>Effect of FDV, and FDV plus EFV</a:t>
            </a:r>
            <a:endParaRPr lang="en-GB" dirty="0"/>
          </a:p>
        </p:txBody>
      </p:sp>
      <p:graphicFrame>
        <p:nvGraphicFramePr>
          <p:cNvPr id="11" name="Content Placeholder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473284941"/>
              </p:ext>
            </p:extLst>
          </p:nvPr>
        </p:nvGraphicFramePr>
        <p:xfrm>
          <a:off x="448698" y="2032627"/>
          <a:ext cx="8091489" cy="140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313"/>
                <a:gridCol w="733246"/>
                <a:gridCol w="2725965"/>
                <a:gridCol w="2725965"/>
              </a:tblGrid>
              <a:tr h="2904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/>
                        <a:t>Treatment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GMR (90% CI)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2419">
                <a:tc>
                  <a:txBody>
                    <a:bodyPr/>
                    <a:lstStyle/>
                    <a:p>
                      <a:endParaRPr lang="en-GB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en-GB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GB" sz="1600" b="1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  <a:endParaRPr lang="en-GB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AUC  </a:t>
                      </a:r>
                      <a:endParaRPr lang="en-GB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914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MDZ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FDV 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1.11 (0.85–1.44)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2.24 (1.87–2.69)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MDZ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FDV + EFV </a:t>
                      </a:r>
                      <a:endParaRPr lang="en-GB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GB" sz="16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GB" sz="1600" kern="1200" baseline="30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0.41 (0.27–0.62)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0.39 (0.30–0.51)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3494" y="6542675"/>
            <a:ext cx="8039100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baseline="30000" dirty="0" smtClean="0"/>
              <a:t>a</a:t>
            </a:r>
            <a:r>
              <a:rPr lang="en-GB" sz="1000" dirty="0" smtClean="0"/>
              <a:t>n=14 </a:t>
            </a:r>
            <a:r>
              <a:rPr lang="en-GB" sz="1000" dirty="0"/>
              <a:t>for </a:t>
            </a:r>
            <a:r>
              <a:rPr lang="en-GB" sz="1000" dirty="0" smtClean="0"/>
              <a:t>MDZ + FDV + EFV, n=15 </a:t>
            </a:r>
            <a:r>
              <a:rPr lang="en-GB" sz="1000" dirty="0"/>
              <a:t>for </a:t>
            </a:r>
            <a:r>
              <a:rPr lang="en-GB" sz="1000" dirty="0" smtClean="0"/>
              <a:t>MDZ alone</a:t>
            </a:r>
            <a:endParaRPr lang="en-GB" sz="1000" dirty="0"/>
          </a:p>
        </p:txBody>
      </p:sp>
    </p:spTree>
    <p:extLst>
      <p:ext uri="{BB962C8B-B14F-4D97-AF65-F5344CB8AC3E}">
        <p14:creationId xmlns="" xmlns:p14="http://schemas.microsoft.com/office/powerpoint/2010/main" val="34659284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164175538"/>
              </p:ext>
            </p:extLst>
          </p:nvPr>
        </p:nvGraphicFramePr>
        <p:xfrm>
          <a:off x="2371060" y="1257300"/>
          <a:ext cx="3474212" cy="2735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GB" dirty="0" smtClean="0"/>
              <a:t>Pharmacokinetics of FDV: </a:t>
            </a:r>
            <a:br>
              <a:rPr lang="en-GB" dirty="0" smtClean="0"/>
            </a:br>
            <a:r>
              <a:rPr lang="en-GB" dirty="0" smtClean="0"/>
              <a:t>Effects of DRV/r</a:t>
            </a:r>
            <a:endParaRPr lang="en-GB" dirty="0"/>
          </a:p>
        </p:txBody>
      </p:sp>
      <p:graphicFrame>
        <p:nvGraphicFramePr>
          <p:cNvPr id="18" name="Content Placeholder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551268362"/>
              </p:ext>
            </p:extLst>
          </p:nvPr>
        </p:nvGraphicFramePr>
        <p:xfrm>
          <a:off x="464647" y="4435552"/>
          <a:ext cx="8088312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641"/>
                <a:gridCol w="609600"/>
                <a:gridCol w="1583473"/>
                <a:gridCol w="1635512"/>
                <a:gridCol w="1483086"/>
              </a:tblGrid>
              <a:tr h="2793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Treatment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b="0" baseline="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baseline="0" dirty="0" err="1" smtClean="0"/>
                        <a:t>gMean</a:t>
                      </a:r>
                      <a:endParaRPr lang="en-GB" sz="1400" b="1" baseline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-25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65941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N </a:t>
                      </a:r>
                      <a:endParaRPr lang="en-GB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GB" sz="1400" b="1" baseline="-25000" dirty="0" smtClean="0">
                          <a:solidFill>
                            <a:schemeClr val="tx1"/>
                          </a:solidFill>
                        </a:rPr>
                        <a:t> max 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</a:rPr>
                        <a:t>ng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</a:rPr>
                        <a:t>mL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AUC 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</a:rPr>
                        <a:t>ng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∙</a:t>
                      </a:r>
                      <a:r>
                        <a:rPr lang="en-GB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</a:rPr>
                        <a:t>mL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err="1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GB" sz="1400" b="1" baseline="-25000" dirty="0" err="1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GB" sz="1400" b="1" baseline="-25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</a:rPr>
                        <a:t>ng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</a:rPr>
                        <a:t>mL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14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594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FDV+ DRV/r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FDV alone</a:t>
                      </a:r>
                      <a:endParaRPr lang="en-GB" sz="1400" kern="1200" baseline="30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8780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5360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115000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50100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2660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695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659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</a:t>
                      </a:r>
                      <a:r>
                        <a:rPr lang="en-GB" sz="140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Change in FDV with DRV/r</a:t>
                      </a:r>
                      <a:endParaRPr lang="en-GB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↑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64%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↑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129%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↑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283%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7037" y="6058829"/>
            <a:ext cx="80391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baseline="30000" dirty="0" err="1" smtClean="0"/>
              <a:t>a</a:t>
            </a:r>
            <a:r>
              <a:rPr lang="en-GB" sz="1000" dirty="0" err="1" smtClean="0"/>
              <a:t>Baseline</a:t>
            </a:r>
            <a:r>
              <a:rPr lang="en-GB" sz="1000" dirty="0" smtClean="0"/>
              <a:t> </a:t>
            </a:r>
            <a:r>
              <a:rPr lang="en-GB" sz="1000" dirty="0" err="1" smtClean="0"/>
              <a:t>ss</a:t>
            </a:r>
            <a:r>
              <a:rPr lang="en-GB" sz="1000" dirty="0" smtClean="0"/>
              <a:t> FDV </a:t>
            </a:r>
            <a:r>
              <a:rPr lang="en-GB" sz="1000" dirty="0"/>
              <a:t>PK parameters derived from male </a:t>
            </a:r>
            <a:r>
              <a:rPr lang="en-GB" sz="1000" dirty="0" smtClean="0"/>
              <a:t>volunteers in study </a:t>
            </a:r>
            <a:r>
              <a:rPr lang="en-GB" sz="1000" dirty="0"/>
              <a:t>1220.06 (n=5</a:t>
            </a:r>
            <a:r>
              <a:rPr lang="en-GB" sz="1000" dirty="0" smtClean="0"/>
              <a:t>), as the design of study 1220.49 did not enable the </a:t>
            </a:r>
            <a:r>
              <a:rPr lang="en-GB" sz="1000" dirty="0"/>
              <a:t>effect of DRV/r on </a:t>
            </a:r>
            <a:r>
              <a:rPr lang="en-GB" sz="1000" dirty="0" smtClean="0"/>
              <a:t>FDV to be evaluated directly. </a:t>
            </a:r>
          </a:p>
          <a:p>
            <a:r>
              <a:rPr lang="en-GB" sz="1000" dirty="0" smtClean="0"/>
              <a:t>PK values are geometric means.</a:t>
            </a:r>
          </a:p>
        </p:txBody>
      </p:sp>
      <p:sp>
        <p:nvSpPr>
          <p:cNvPr id="5" name="TextBox 4"/>
          <p:cNvSpPr txBox="1"/>
          <p:nvPr/>
        </p:nvSpPr>
        <p:spPr>
          <a:xfrm rot="16200000">
            <a:off x="1559316" y="2120002"/>
            <a:ext cx="15712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 smtClean="0">
                <a:latin typeface="Arial" pitchFamily="34" charset="0"/>
                <a:cs typeface="Arial" pitchFamily="34" charset="0"/>
              </a:rPr>
              <a:t>FDV   AUC (</a:t>
            </a:r>
            <a:r>
              <a:rPr lang="en-GB" sz="1100" b="1" dirty="0" err="1" smtClean="0">
                <a:latin typeface="Arial" pitchFamily="34" charset="0"/>
                <a:cs typeface="Arial" pitchFamily="34" charset="0"/>
              </a:rPr>
              <a:t>ng·h/mL</a:t>
            </a:r>
            <a:r>
              <a:rPr lang="en-GB" sz="1100" b="1" dirty="0" smtClean="0">
                <a:latin typeface="Arial" pitchFamily="34" charset="0"/>
                <a:cs typeface="Arial" pitchFamily="34" charset="0"/>
              </a:rPr>
              <a:t>)</a:t>
            </a:r>
            <a:endParaRPr lang="en-GB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130930" y="978678"/>
            <a:ext cx="2418940" cy="3372560"/>
            <a:chOff x="759870" y="1206246"/>
            <a:chExt cx="2418940" cy="3372560"/>
          </a:xfrm>
        </p:grpSpPr>
        <p:sp>
          <p:nvSpPr>
            <p:cNvPr id="12" name="TextBox 11"/>
            <p:cNvSpPr txBox="1"/>
            <p:nvPr/>
          </p:nvSpPr>
          <p:spPr>
            <a:xfrm>
              <a:off x="1196905" y="1206246"/>
              <a:ext cx="16325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/>
                <a:t>FDV ± DRV/</a:t>
              </a:r>
              <a:r>
                <a:rPr lang="en-GB" sz="1600" b="1" dirty="0" err="1" smtClean="0"/>
                <a:t>r</a:t>
              </a:r>
              <a:r>
                <a:rPr lang="en-GB" sz="1600" b="1" baseline="30000" dirty="0" err="1" smtClean="0"/>
                <a:t>a</a:t>
              </a:r>
              <a:r>
                <a:rPr lang="en-GB" sz="1600" b="1" dirty="0" smtClean="0"/>
                <a:t> </a:t>
              </a:r>
              <a:endParaRPr lang="en-GB" sz="16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9870" y="4005572"/>
              <a:ext cx="111209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latin typeface="Arial" pitchFamily="34" charset="0"/>
                  <a:cs typeface="Arial" pitchFamily="34" charset="0"/>
                </a:rPr>
                <a:t>FDV 240 mg QD alone</a:t>
              </a:r>
            </a:p>
            <a:p>
              <a:pPr algn="ctr"/>
              <a:r>
                <a:rPr lang="en-GB" sz="1000" b="1" dirty="0" smtClean="0">
                  <a:latin typeface="Arial" pitchFamily="34" charset="0"/>
                  <a:cs typeface="Arial" pitchFamily="34" charset="0"/>
                </a:rPr>
                <a:t>(1220.6)</a:t>
              </a:r>
              <a:endParaRPr lang="en-GB" sz="1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976083" y="4024808"/>
              <a:ext cx="120272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>
                  <a:latin typeface="Arial" pitchFamily="34" charset="0"/>
                  <a:cs typeface="Arial" pitchFamily="34" charset="0"/>
                </a:rPr>
                <a:t>FDV </a:t>
              </a:r>
              <a:r>
                <a:rPr lang="en-GB" sz="1000" b="1" dirty="0" smtClean="0">
                  <a:latin typeface="Arial" pitchFamily="34" charset="0"/>
                  <a:cs typeface="Arial" pitchFamily="34" charset="0"/>
                </a:rPr>
                <a:t>240 mg </a:t>
              </a:r>
              <a:r>
                <a:rPr lang="en-GB" sz="1000" b="1" dirty="0">
                  <a:latin typeface="Arial" pitchFamily="34" charset="0"/>
                  <a:cs typeface="Arial" pitchFamily="34" charset="0"/>
                </a:rPr>
                <a:t>QD </a:t>
              </a:r>
              <a:r>
                <a:rPr lang="en-GB" sz="1000" b="1" dirty="0" smtClean="0">
                  <a:latin typeface="Arial" pitchFamily="34" charset="0"/>
                  <a:cs typeface="Arial" pitchFamily="34" charset="0"/>
                </a:rPr>
                <a:t>+ DRV/r</a:t>
              </a:r>
            </a:p>
            <a:p>
              <a:pPr algn="ctr"/>
              <a:r>
                <a:rPr lang="en-GB" sz="1000" b="1" dirty="0" smtClean="0">
                  <a:latin typeface="Arial" pitchFamily="34" charset="0"/>
                  <a:cs typeface="Arial" pitchFamily="34" charset="0"/>
                </a:rPr>
                <a:t>(1220.49)</a:t>
              </a:r>
              <a:endParaRPr lang="en-GB" sz="1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1993900" y="4018726"/>
              <a:ext cx="0" cy="6543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178810" y="4005572"/>
              <a:ext cx="0" cy="6543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2659067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GB" dirty="0" smtClean="0"/>
              <a:t>Pharmacokinetics of FDV: </a:t>
            </a:r>
            <a:br>
              <a:rPr lang="en-GB" dirty="0" smtClean="0"/>
            </a:br>
            <a:r>
              <a:rPr lang="en-GB" dirty="0" smtClean="0"/>
              <a:t>Effects of EFV, and TFV</a:t>
            </a:r>
            <a:endParaRPr lang="en-GB" dirty="0"/>
          </a:p>
        </p:txBody>
      </p:sp>
      <p:graphicFrame>
        <p:nvGraphicFramePr>
          <p:cNvPr id="18" name="Content Placeholder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551268362"/>
              </p:ext>
            </p:extLst>
          </p:nvPr>
        </p:nvGraphicFramePr>
        <p:xfrm>
          <a:off x="501651" y="1977708"/>
          <a:ext cx="8088312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9595"/>
                <a:gridCol w="603849"/>
                <a:gridCol w="1906437"/>
                <a:gridCol w="1811547"/>
                <a:gridCol w="1996884"/>
              </a:tblGrid>
              <a:tr h="2793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Treatment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b="0" baseline="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baseline="0" dirty="0" smtClean="0"/>
                        <a:t>GMR (90% CI)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-25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65941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N </a:t>
                      </a:r>
                      <a:endParaRPr lang="en-GB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GB" sz="1400" b="1" baseline="-25000" dirty="0" smtClean="0">
                          <a:solidFill>
                            <a:schemeClr val="tx1"/>
                          </a:solidFill>
                        </a:rPr>
                        <a:t> max</a:t>
                      </a:r>
                      <a:endParaRPr lang="en-GB" sz="14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AUC  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GB" sz="1400" b="1" baseline="-25000" dirty="0" smtClean="0">
                          <a:solidFill>
                            <a:schemeClr val="tx1"/>
                          </a:solidFill>
                        </a:rPr>
                        <a:t>min </a:t>
                      </a:r>
                      <a:endParaRPr lang="en-GB" sz="14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70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FDV + EFV +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MDZ</a:t>
                      </a:r>
                      <a:r>
                        <a:rPr lang="en-GB" sz="1400" kern="1200" baseline="300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GB" sz="1400" kern="1200" baseline="30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n-GB" sz="14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1400" kern="1200" baseline="30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0.72 (0.61–0.84)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0.65 (0.53–0.79)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0.54 (0.40–0.73)</a:t>
                      </a:r>
                    </a:p>
                  </a:txBody>
                  <a:tcPr marL="68580" marR="68580" marT="0" marB="0" anchor="ctr"/>
                </a:tc>
              </a:tr>
              <a:tr h="2570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7345" algn="l"/>
                        </a:tabLs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FDV + TFV</a:t>
                      </a:r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7345" algn="l"/>
                        </a:tabLs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r>
                        <a:rPr lang="en-GB" sz="14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1400" kern="1200" baseline="30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7345" algn="l"/>
                        </a:tabLs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0.82 (0.72–0.93)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7345" algn="l"/>
                        </a:tabLs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0.78 (0.71–0.85)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7345" algn="l"/>
                        </a:tabLs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0.75 (</a:t>
                      </a:r>
                      <a:r>
                        <a:rPr lang="en-GB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0.69–0.83)</a:t>
                      </a:r>
                      <a:endParaRPr lang="en-GB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2588" y="6319778"/>
            <a:ext cx="80391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000" baseline="30000" dirty="0" err="1" smtClean="0"/>
              <a:t>a</a:t>
            </a:r>
            <a:r>
              <a:rPr lang="en-GB" sz="1000" dirty="0" err="1" smtClean="0"/>
              <a:t>MDZ</a:t>
            </a:r>
            <a:r>
              <a:rPr lang="en-GB" sz="1000" dirty="0" smtClean="0"/>
              <a:t> </a:t>
            </a:r>
            <a:r>
              <a:rPr lang="en-GB" sz="1000" dirty="0"/>
              <a:t>was co-administered as a probe </a:t>
            </a:r>
            <a:r>
              <a:rPr lang="en-GB" sz="1000" dirty="0" smtClean="0"/>
              <a:t>substrate. </a:t>
            </a:r>
            <a:br>
              <a:rPr lang="en-GB" sz="1000" dirty="0" smtClean="0"/>
            </a:br>
            <a:r>
              <a:rPr lang="en-GB" sz="1000" baseline="30000" dirty="0" err="1" smtClean="0"/>
              <a:t>b</a:t>
            </a:r>
            <a:r>
              <a:rPr lang="en-GB" sz="1000" dirty="0" err="1" smtClean="0"/>
              <a:t>n</a:t>
            </a:r>
            <a:r>
              <a:rPr lang="en-GB" sz="1000" dirty="0" smtClean="0"/>
              <a:t>=14 </a:t>
            </a:r>
            <a:r>
              <a:rPr lang="en-GB" sz="1000" dirty="0"/>
              <a:t>for FDV + </a:t>
            </a:r>
            <a:r>
              <a:rPr lang="en-GB" sz="1000" dirty="0" smtClean="0"/>
              <a:t>EFV + MDZ, n=15 </a:t>
            </a:r>
            <a:r>
              <a:rPr lang="en-GB" sz="1000" dirty="0"/>
              <a:t>for </a:t>
            </a:r>
            <a:r>
              <a:rPr lang="en-GB" sz="1000" dirty="0" smtClean="0"/>
              <a:t>FDV alone. </a:t>
            </a:r>
            <a:r>
              <a:rPr lang="en-GB" sz="1000" baseline="30000" dirty="0" err="1" smtClean="0"/>
              <a:t>c</a:t>
            </a:r>
            <a:r>
              <a:rPr lang="en-GB" sz="1000" dirty="0" err="1" smtClean="0"/>
              <a:t>n</a:t>
            </a:r>
            <a:r>
              <a:rPr lang="en-GB" sz="1000" dirty="0" smtClean="0"/>
              <a:t>=16 for FDV + TFV, n=14 for FDV alone</a:t>
            </a:r>
          </a:p>
        </p:txBody>
      </p:sp>
    </p:spTree>
    <p:extLst>
      <p:ext uri="{BB962C8B-B14F-4D97-AF65-F5344CB8AC3E}">
        <p14:creationId xmlns="" xmlns:p14="http://schemas.microsoft.com/office/powerpoint/2010/main" val="2659067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 corporate template">
  <a:themeElements>
    <a:clrScheme name="Custom 3">
      <a:dk1>
        <a:srgbClr val="000000"/>
      </a:dk1>
      <a:lt1>
        <a:srgbClr val="FFFFFF"/>
      </a:lt1>
      <a:dk2>
        <a:srgbClr val="8EB4DA"/>
      </a:dk2>
      <a:lt2>
        <a:srgbClr val="EBEBEB"/>
      </a:lt2>
      <a:accent1>
        <a:srgbClr val="003366"/>
      </a:accent1>
      <a:accent2>
        <a:srgbClr val="0066CC"/>
      </a:accent2>
      <a:accent3>
        <a:srgbClr val="FFFFFF"/>
      </a:accent3>
      <a:accent4>
        <a:srgbClr val="000000"/>
      </a:accent4>
      <a:accent5>
        <a:srgbClr val="AAADB8"/>
      </a:accent5>
      <a:accent6>
        <a:srgbClr val="005CB9"/>
      </a:accent6>
      <a:hlink>
        <a:srgbClr val="FF9900"/>
      </a:hlink>
      <a:folHlink>
        <a:srgbClr val="669999"/>
      </a:folHlink>
    </a:clrScheme>
    <a:fontScheme name="Arial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ISansCond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ISansCond" pitchFamily="2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8EB4DA"/>
        </a:dk2>
        <a:lt2>
          <a:srgbClr val="EBEBEB"/>
        </a:lt2>
        <a:accent1>
          <a:srgbClr val="003366"/>
        </a:accent1>
        <a:accent2>
          <a:srgbClr val="0066CC"/>
        </a:accent2>
        <a:accent3>
          <a:srgbClr val="FFFFFF"/>
        </a:accent3>
        <a:accent4>
          <a:srgbClr val="000000"/>
        </a:accent4>
        <a:accent5>
          <a:srgbClr val="AAADB8"/>
        </a:accent5>
        <a:accent6>
          <a:srgbClr val="005CB9"/>
        </a:accent6>
        <a:hlink>
          <a:srgbClr val="FF9900"/>
        </a:hlink>
        <a:folHlink>
          <a:srgbClr val="66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I corporate template">
  <a:themeElements>
    <a:clrScheme name="Custom 3">
      <a:dk1>
        <a:srgbClr val="000000"/>
      </a:dk1>
      <a:lt1>
        <a:srgbClr val="FFFFFF"/>
      </a:lt1>
      <a:dk2>
        <a:srgbClr val="8EB4DA"/>
      </a:dk2>
      <a:lt2>
        <a:srgbClr val="EBEBEB"/>
      </a:lt2>
      <a:accent1>
        <a:srgbClr val="003366"/>
      </a:accent1>
      <a:accent2>
        <a:srgbClr val="0066CC"/>
      </a:accent2>
      <a:accent3>
        <a:srgbClr val="FFFFFF"/>
      </a:accent3>
      <a:accent4>
        <a:srgbClr val="000000"/>
      </a:accent4>
      <a:accent5>
        <a:srgbClr val="AAADB8"/>
      </a:accent5>
      <a:accent6>
        <a:srgbClr val="005CB9"/>
      </a:accent6>
      <a:hlink>
        <a:srgbClr val="FF9900"/>
      </a:hlink>
      <a:folHlink>
        <a:srgbClr val="669999"/>
      </a:folHlink>
    </a:clrScheme>
    <a:fontScheme name="Arial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ISansCond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ISansCond" pitchFamily="2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8EB4DA"/>
        </a:dk2>
        <a:lt2>
          <a:srgbClr val="EBEBEB"/>
        </a:lt2>
        <a:accent1>
          <a:srgbClr val="003366"/>
        </a:accent1>
        <a:accent2>
          <a:srgbClr val="0066CC"/>
        </a:accent2>
        <a:accent3>
          <a:srgbClr val="FFFFFF"/>
        </a:accent3>
        <a:accent4>
          <a:srgbClr val="000000"/>
        </a:accent4>
        <a:accent5>
          <a:srgbClr val="AAADB8"/>
        </a:accent5>
        <a:accent6>
          <a:srgbClr val="005CB9"/>
        </a:accent6>
        <a:hlink>
          <a:srgbClr val="FF9900"/>
        </a:hlink>
        <a:folHlink>
          <a:srgbClr val="66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1112</Words>
  <Application>Microsoft Office PowerPoint</Application>
  <PresentationFormat>On-screen Show (4:3)</PresentationFormat>
  <Paragraphs>242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BI corporate template</vt:lpstr>
      <vt:lpstr>2_BI corporate template</vt:lpstr>
      <vt:lpstr>Pharmacokinetic interactions of darunavir/ritonavir, efavirenz, and tenofovir with the HCV protease inhibitor faldaprevir in healthy volunteers</vt:lpstr>
      <vt:lpstr>Presenter disclosure</vt:lpstr>
      <vt:lpstr>Introduction to faldaprevir (FDV)</vt:lpstr>
      <vt:lpstr>Background and study objective</vt:lpstr>
      <vt:lpstr>Faldaprevir: ARV DDI study designs  in healthy volunteers</vt:lpstr>
      <vt:lpstr>Pharmacokinetics of DRV/r and TFV:  Effect of FDV</vt:lpstr>
      <vt:lpstr>Pharmacokinetics of MDZ:   Effect of FDV, and FDV plus EFV</vt:lpstr>
      <vt:lpstr>Pharmacokinetics of FDV:  Effects of DRV/r</vt:lpstr>
      <vt:lpstr>Pharmacokinetics of FDV:  Effects of EFV, and TFV</vt:lpstr>
      <vt:lpstr>Safety findings</vt:lpstr>
      <vt:lpstr>Conclusions</vt:lpstr>
      <vt:lpstr>Acknowledgments</vt:lpstr>
    </vt:vector>
  </TitlesOfParts>
  <Company>AdelphiGroup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 1</dc:creator>
  <cp:lastModifiedBy>gallijo</cp:lastModifiedBy>
  <cp:revision>535</cp:revision>
  <cp:lastPrinted>2013-02-25T14:08:03Z</cp:lastPrinted>
  <dcterms:created xsi:type="dcterms:W3CDTF">2012-01-24T10:49:57Z</dcterms:created>
  <dcterms:modified xsi:type="dcterms:W3CDTF">2013-03-03T14:23:28Z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273863454</vt:i4>
  </property>
  <property fmtid="{D5CDD505-2E9C-101B-9397-08002B2CF9AE}" pid="4" name="_EmailSubject">
    <vt:lpwstr>CROI presentations</vt:lpwstr>
  </property>
  <property fmtid="{D5CDD505-2E9C-101B-9397-08002B2CF9AE}" pid="5" name="_AuthorEmail">
    <vt:lpwstr>john-paul.gallivan@boehringer-ingelheim.com</vt:lpwstr>
  </property>
  <property fmtid="{D5CDD505-2E9C-101B-9397-08002B2CF9AE}" pid="6" name="_AuthorEmailDisplayName">
    <vt:lpwstr>Gallivan,Dr.,John-Paul (TA_CIV) BIP-DE-I</vt:lpwstr>
  </property>
  <property fmtid="{D5CDD505-2E9C-101B-9397-08002B2CF9AE}" pid="7" name="_PreviousAdHocReviewCycleID">
    <vt:i4>1016343372</vt:i4>
  </property>
</Properties>
</file>