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328" r:id="rId2"/>
    <p:sldId id="260" r:id="rId3"/>
    <p:sldId id="275" r:id="rId4"/>
    <p:sldId id="306" r:id="rId5"/>
    <p:sldId id="277" r:id="rId6"/>
    <p:sldId id="283" r:id="rId7"/>
    <p:sldId id="374" r:id="rId8"/>
    <p:sldId id="375" r:id="rId9"/>
    <p:sldId id="376" r:id="rId10"/>
    <p:sldId id="370" r:id="rId11"/>
    <p:sldId id="342" r:id="rId12"/>
    <p:sldId id="353" r:id="rId13"/>
    <p:sldId id="355" r:id="rId14"/>
    <p:sldId id="395" r:id="rId15"/>
    <p:sldId id="310" r:id="rId16"/>
    <p:sldId id="392" r:id="rId17"/>
    <p:sldId id="396" r:id="rId18"/>
    <p:sldId id="32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56" userDrawn="1">
          <p15:clr>
            <a:srgbClr val="A4A3A4"/>
          </p15:clr>
        </p15:guide>
        <p15:guide id="2" pos="4656" userDrawn="1">
          <p15:clr>
            <a:srgbClr val="A4A3A4"/>
          </p15:clr>
        </p15:guide>
        <p15:guide id="3" orient="horz" pos="3349" userDrawn="1">
          <p15:clr>
            <a:srgbClr val="A4A3A4"/>
          </p15:clr>
        </p15:guide>
        <p15:guide id="4" pos="3504" userDrawn="1">
          <p15:clr>
            <a:srgbClr val="A4A3A4"/>
          </p15:clr>
        </p15:guide>
        <p15:guide id="5" pos="1992" userDrawn="1">
          <p15:clr>
            <a:srgbClr val="A4A3A4"/>
          </p15:clr>
        </p15:guide>
        <p15:guide id="6" orient="horz" pos="1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 S Pang" initials="PSP" lastIdx="10" clrIdx="0"/>
  <p:cmAuthor id="2" name="Mark Sulkowski" initials="" lastIdx="9" clrIdx="1"/>
  <p:cmAuthor id="3" name="Luisa Stamm" initials="LS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CAE1"/>
    <a:srgbClr val="00B050"/>
    <a:srgbClr val="66A45C"/>
    <a:srgbClr val="FFC000"/>
    <a:srgbClr val="CD4643"/>
    <a:srgbClr val="7878DE"/>
    <a:srgbClr val="EA7137"/>
    <a:srgbClr val="F07842"/>
    <a:srgbClr val="245EA4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02" autoAdjust="0"/>
    <p:restoredTop sz="88028" autoAdjust="0"/>
  </p:normalViewPr>
  <p:slideViewPr>
    <p:cSldViewPr snapToGrid="0" showGuides="1">
      <p:cViewPr>
        <p:scale>
          <a:sx n="150" d="100"/>
          <a:sy n="150" d="100"/>
        </p:scale>
        <p:origin x="235" y="1944"/>
      </p:cViewPr>
      <p:guideLst>
        <p:guide orient="horz" pos="2856"/>
        <p:guide orient="horz" pos="3349"/>
        <p:guide orient="horz" pos="1824"/>
        <p:guide pos="4656"/>
        <p:guide pos="3504"/>
        <p:guide pos="19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79916905645302E-2"/>
          <c:y val="7.6312745139260105E-2"/>
          <c:w val="0.88847228545936197"/>
          <c:h val="0.81963829007670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1859C"/>
            </a:solidFill>
            <a:ln w="25518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245EA4"/>
              </a:solidFill>
              <a:ln w="25518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96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80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Sheet1!$E$9:$E$14</c:f>
                <c:numCache>
                  <c:formatCode>General</c:formatCode>
                  <c:ptCount val="6"/>
                  <c:pt idx="0">
                    <c:v>1.9</c:v>
                  </c:pt>
                  <c:pt idx="2">
                    <c:v>3</c:v>
                  </c:pt>
                  <c:pt idx="3">
                    <c:v>2</c:v>
                  </c:pt>
                  <c:pt idx="4">
                    <c:v>1.9</c:v>
                  </c:pt>
                  <c:pt idx="5">
                    <c:v>4.3</c:v>
                  </c:pt>
                </c:numCache>
              </c:numRef>
            </c:plus>
            <c:minus>
              <c:numRef>
                <c:f>Sheet1!$F$9:$F$14</c:f>
                <c:numCache>
                  <c:formatCode>General</c:formatCode>
                  <c:ptCount val="6"/>
                  <c:pt idx="0">
                    <c:v>2.7</c:v>
                  </c:pt>
                  <c:pt idx="2">
                    <c:v>4.9000000000000004</c:v>
                  </c:pt>
                  <c:pt idx="3">
                    <c:v>3.7</c:v>
                  </c:pt>
                  <c:pt idx="4">
                    <c:v>2.5</c:v>
                  </c:pt>
                  <c:pt idx="5">
                    <c:v>8.6</c:v>
                  </c:pt>
                </c:numCache>
              </c:numRef>
            </c:minus>
            <c:spPr>
              <a:ln>
                <a:solidFill>
                  <a:schemeClr val="bg1">
                    <a:lumMod val="50000"/>
                  </a:schemeClr>
                </a:solidFill>
              </a:ln>
            </c:spPr>
          </c:errBar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95.8</c:v>
                </c:pt>
                <c:pt idx="1">
                  <c:v>94.7</c:v>
                </c:pt>
                <c:pt idx="2">
                  <c:v>96.8</c:v>
                </c:pt>
                <c:pt idx="3">
                  <c:v>96.3</c:v>
                </c:pt>
                <c:pt idx="4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4"/>
        <c:axId val="352102272"/>
        <c:axId val="352231808"/>
      </c:barChart>
      <c:catAx>
        <c:axId val="35210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4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231808"/>
        <c:crosses val="autoZero"/>
        <c:auto val="1"/>
        <c:lblAlgn val="ctr"/>
        <c:lblOffset val="100"/>
        <c:noMultiLvlLbl val="0"/>
      </c:catAx>
      <c:valAx>
        <c:axId val="35223180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102272"/>
        <c:crosses val="autoZero"/>
        <c:crossBetween val="between"/>
        <c:majorUnit val="20"/>
      </c:valAx>
      <c:spPr>
        <a:noFill/>
        <a:ln w="258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79916905645302E-2"/>
          <c:y val="7.6312745139260105E-2"/>
          <c:w val="0.88847228545936197"/>
          <c:h val="0.81963829007670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1859C"/>
            </a:solidFill>
            <a:ln w="25518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245EA4"/>
              </a:solidFill>
              <a:ln w="25518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96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80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Sheet1!$E$9:$E$14</c:f>
                <c:numCache>
                  <c:formatCode>General</c:formatCode>
                  <c:ptCount val="6"/>
                  <c:pt idx="0">
                    <c:v>1.9</c:v>
                  </c:pt>
                  <c:pt idx="2">
                    <c:v>3</c:v>
                  </c:pt>
                  <c:pt idx="3">
                    <c:v>2</c:v>
                  </c:pt>
                  <c:pt idx="4">
                    <c:v>1.9</c:v>
                  </c:pt>
                  <c:pt idx="5">
                    <c:v>4.3</c:v>
                  </c:pt>
                </c:numCache>
              </c:numRef>
            </c:plus>
            <c:minus>
              <c:numRef>
                <c:f>Sheet1!$F$9:$F$14</c:f>
                <c:numCache>
                  <c:formatCode>General</c:formatCode>
                  <c:ptCount val="6"/>
                  <c:pt idx="0">
                    <c:v>2.7</c:v>
                  </c:pt>
                  <c:pt idx="2">
                    <c:v>4.9000000000000004</c:v>
                  </c:pt>
                  <c:pt idx="3">
                    <c:v>3.7</c:v>
                  </c:pt>
                  <c:pt idx="4">
                    <c:v>2.5</c:v>
                  </c:pt>
                  <c:pt idx="5">
                    <c:v>8.6</c:v>
                  </c:pt>
                </c:numCache>
              </c:numRef>
            </c:minus>
            <c:spPr>
              <a:ln>
                <a:solidFill>
                  <a:schemeClr val="bg1">
                    <a:lumMod val="50000"/>
                  </a:schemeClr>
                </a:solidFill>
              </a:ln>
            </c:spPr>
          </c:errBar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95.8</c:v>
                </c:pt>
                <c:pt idx="1">
                  <c:v>94.7</c:v>
                </c:pt>
                <c:pt idx="2">
                  <c:v>96.8</c:v>
                </c:pt>
                <c:pt idx="3">
                  <c:v>96.3</c:v>
                </c:pt>
                <c:pt idx="4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4"/>
        <c:axId val="354674176"/>
        <c:axId val="356676352"/>
      </c:barChart>
      <c:catAx>
        <c:axId val="35467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4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676352"/>
        <c:crosses val="autoZero"/>
        <c:auto val="1"/>
        <c:lblAlgn val="ctr"/>
        <c:lblOffset val="100"/>
        <c:noMultiLvlLbl val="0"/>
      </c:catAx>
      <c:valAx>
        <c:axId val="35667635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674176"/>
        <c:crosses val="autoZero"/>
        <c:crossBetween val="between"/>
        <c:majorUnit val="20"/>
      </c:valAx>
      <c:spPr>
        <a:noFill/>
        <a:ln w="258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79916905645302E-2"/>
          <c:y val="7.6312745139260105E-2"/>
          <c:w val="0.88847228545936197"/>
          <c:h val="0.81963829007670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1859C"/>
            </a:solidFill>
            <a:ln w="25518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245EA4"/>
              </a:solidFill>
              <a:ln w="25518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96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80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Sheet1!$E$9:$E$13</c:f>
                <c:numCache>
                  <c:formatCode>General</c:formatCode>
                  <c:ptCount val="5"/>
                  <c:pt idx="0">
                    <c:v>1.9</c:v>
                  </c:pt>
                  <c:pt idx="1">
                    <c:v>3</c:v>
                  </c:pt>
                  <c:pt idx="2">
                    <c:v>2</c:v>
                  </c:pt>
                  <c:pt idx="3">
                    <c:v>1.9</c:v>
                  </c:pt>
                  <c:pt idx="4">
                    <c:v>4.3</c:v>
                  </c:pt>
                </c:numCache>
              </c:numRef>
            </c:plus>
            <c:minus>
              <c:numRef>
                <c:f>Sheet1!$F$9:$F$13</c:f>
                <c:numCache>
                  <c:formatCode>General</c:formatCode>
                  <c:ptCount val="5"/>
                  <c:pt idx="0">
                    <c:v>2.7</c:v>
                  </c:pt>
                  <c:pt idx="1">
                    <c:v>4.9000000000000004</c:v>
                  </c:pt>
                  <c:pt idx="2">
                    <c:v>3.7</c:v>
                  </c:pt>
                  <c:pt idx="3">
                    <c:v>2.5</c:v>
                  </c:pt>
                  <c:pt idx="4">
                    <c:v>8.6</c:v>
                  </c:pt>
                </c:numCache>
              </c:numRef>
            </c:minus>
            <c:spPr>
              <a:ln>
                <a:solidFill>
                  <a:schemeClr val="bg1">
                    <a:lumMod val="50000"/>
                  </a:schemeClr>
                </a:solidFill>
              </a:ln>
            </c:spPr>
          </c:errBar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95.8</c:v>
                </c:pt>
                <c:pt idx="1">
                  <c:v>94.7</c:v>
                </c:pt>
                <c:pt idx="2">
                  <c:v>96.8</c:v>
                </c:pt>
                <c:pt idx="3">
                  <c:v>96.3</c:v>
                </c:pt>
                <c:pt idx="4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4"/>
        <c:axId val="369903488"/>
        <c:axId val="369905024"/>
      </c:barChart>
      <c:catAx>
        <c:axId val="36990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4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905024"/>
        <c:crosses val="autoZero"/>
        <c:auto val="1"/>
        <c:lblAlgn val="ctr"/>
        <c:lblOffset val="100"/>
        <c:noMultiLvlLbl val="0"/>
      </c:catAx>
      <c:valAx>
        <c:axId val="369905024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903488"/>
        <c:crosses val="autoZero"/>
        <c:crossBetween val="between"/>
        <c:majorUnit val="20"/>
      </c:valAx>
      <c:spPr>
        <a:noFill/>
        <a:ln w="258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79916905645302E-2"/>
          <c:y val="7.6312745139260105E-2"/>
          <c:w val="0.88847228545936197"/>
          <c:h val="0.81963829007670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1859C"/>
            </a:solidFill>
            <a:ln w="25518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245EA4"/>
              </a:solidFill>
              <a:ln w="25518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D68C8A"/>
              </a:solidFill>
              <a:ln w="25518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53735"/>
              </a:solidFill>
              <a:ln w="25518">
                <a:noFill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96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80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Sheet1!$E$9:$E$13</c:f>
                <c:numCache>
                  <c:formatCode>General</c:formatCode>
                  <c:ptCount val="5"/>
                  <c:pt idx="0">
                    <c:v>1.9</c:v>
                  </c:pt>
                  <c:pt idx="1">
                    <c:v>3</c:v>
                  </c:pt>
                  <c:pt idx="2">
                    <c:v>2</c:v>
                  </c:pt>
                  <c:pt idx="3">
                    <c:v>1.9</c:v>
                  </c:pt>
                  <c:pt idx="4">
                    <c:v>4.3</c:v>
                  </c:pt>
                </c:numCache>
              </c:numRef>
            </c:plus>
            <c:minus>
              <c:numRef>
                <c:f>Sheet1!$F$9:$F$13</c:f>
                <c:numCache>
                  <c:formatCode>General</c:formatCode>
                  <c:ptCount val="5"/>
                  <c:pt idx="0">
                    <c:v>2.7</c:v>
                  </c:pt>
                  <c:pt idx="1">
                    <c:v>4.9000000000000004</c:v>
                  </c:pt>
                  <c:pt idx="2">
                    <c:v>3.7</c:v>
                  </c:pt>
                  <c:pt idx="3">
                    <c:v>3.1</c:v>
                  </c:pt>
                  <c:pt idx="4">
                    <c:v>8.6</c:v>
                  </c:pt>
                </c:numCache>
              </c:numRef>
            </c:minus>
            <c:spPr>
              <a:ln>
                <a:solidFill>
                  <a:schemeClr val="bg1">
                    <a:lumMod val="50000"/>
                  </a:schemeClr>
                </a:solidFill>
              </a:ln>
            </c:spPr>
          </c:errBar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95.8</c:v>
                </c:pt>
                <c:pt idx="1">
                  <c:v>94.7</c:v>
                </c:pt>
                <c:pt idx="2">
                  <c:v>96.8</c:v>
                </c:pt>
                <c:pt idx="3">
                  <c:v>96.3</c:v>
                </c:pt>
                <c:pt idx="4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4"/>
        <c:axId val="84085760"/>
        <c:axId val="84087552"/>
      </c:barChart>
      <c:catAx>
        <c:axId val="8408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4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87552"/>
        <c:crosses val="autoZero"/>
        <c:auto val="1"/>
        <c:lblAlgn val="ctr"/>
        <c:lblOffset val="100"/>
        <c:noMultiLvlLbl val="0"/>
      </c:catAx>
      <c:valAx>
        <c:axId val="8408755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91">
            <a:solidFill>
              <a:srgbClr val="000000"/>
            </a:solidFill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85760"/>
        <c:crosses val="autoZero"/>
        <c:crossBetween val="between"/>
        <c:majorUnit val="20"/>
      </c:valAx>
      <c:spPr>
        <a:noFill/>
        <a:ln w="258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32996836934"/>
          <c:y val="1.6679123396937501E-2"/>
          <c:w val="0.85141211109811898"/>
          <c:h val="0.8324309296228270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Pt>
            <c:idx val="0"/>
            <c:marker>
              <c:symbol val="diamond"/>
              <c:size val="9"/>
            </c:marker>
            <c:bubble3D val="0"/>
          </c:dPt>
          <c:dPt>
            <c:idx val="3"/>
            <c:bubble3D val="0"/>
          </c:dPt>
          <c:dPt>
            <c:idx val="11"/>
            <c:bubble3D val="0"/>
          </c:dPt>
          <c:dPt>
            <c:idx val="14"/>
            <c:bubble3D val="0"/>
          </c:dPt>
          <c:errBars>
            <c:errDir val="x"/>
            <c:errBarType val="both"/>
            <c:errValType val="cust"/>
            <c:noEndCap val="1"/>
            <c:plus>
              <c:numRef>
                <c:f>'Forest Plot'!$G$2:$G$26</c:f>
                <c:numCache>
                  <c:formatCode>General</c:formatCode>
                  <c:ptCount val="25"/>
                  <c:pt idx="0">
                    <c:v>1.9000000000000059</c:v>
                  </c:pt>
                  <c:pt idx="1">
                    <c:v>2</c:v>
                  </c:pt>
                  <c:pt idx="2">
                    <c:v>4</c:v>
                  </c:pt>
                  <c:pt idx="3">
                    <c:v>4.9000000000000057</c:v>
                  </c:pt>
                  <c:pt idx="4">
                    <c:v>0.80000000000001104</c:v>
                  </c:pt>
                  <c:pt idx="5">
                    <c:v>2.2000000000000028</c:v>
                  </c:pt>
                  <c:pt idx="6">
                    <c:v>3.100000000000009</c:v>
                  </c:pt>
                  <c:pt idx="7">
                    <c:v>0</c:v>
                  </c:pt>
                  <c:pt idx="8">
                    <c:v>0</c:v>
                  </c:pt>
                  <c:pt idx="9">
                    <c:v>2.100000000000009</c:v>
                  </c:pt>
                  <c:pt idx="10">
                    <c:v>2</c:v>
                  </c:pt>
                  <c:pt idx="11">
                    <c:v>3.7999999999999972</c:v>
                  </c:pt>
                  <c:pt idx="12">
                    <c:v>1.2000000000000031</c:v>
                  </c:pt>
                  <c:pt idx="13">
                    <c:v>1.7999999999999969</c:v>
                  </c:pt>
                  <c:pt idx="14">
                    <c:v>6.5</c:v>
                  </c:pt>
                  <c:pt idx="15">
                    <c:v>1.9000000000000059</c:v>
                  </c:pt>
                  <c:pt idx="16">
                    <c:v>4.2999999999999972</c:v>
                  </c:pt>
                  <c:pt idx="17">
                    <c:v>3</c:v>
                  </c:pt>
                  <c:pt idx="18">
                    <c:v>2</c:v>
                  </c:pt>
                  <c:pt idx="19">
                    <c:v>3</c:v>
                  </c:pt>
                  <c:pt idx="20">
                    <c:v>1.9000000000000059</c:v>
                  </c:pt>
                  <c:pt idx="21">
                    <c:v>3.3000000000000109</c:v>
                  </c:pt>
                  <c:pt idx="22">
                    <c:v>4.7000000000000028</c:v>
                  </c:pt>
                  <c:pt idx="23">
                    <c:v>1.9000000000000059</c:v>
                  </c:pt>
                </c:numCache>
              </c:numRef>
            </c:plus>
            <c:minus>
              <c:numRef>
                <c:f>'Forest Plot'!$F$2:$F$26</c:f>
                <c:numCache>
                  <c:formatCode>General</c:formatCode>
                  <c:ptCount val="25"/>
                  <c:pt idx="0">
                    <c:v>2.7000000000000028</c:v>
                  </c:pt>
                  <c:pt idx="1">
                    <c:v>3</c:v>
                  </c:pt>
                  <c:pt idx="2">
                    <c:v>9</c:v>
                  </c:pt>
                  <c:pt idx="3">
                    <c:v>7.0999999999999943</c:v>
                  </c:pt>
                  <c:pt idx="4">
                    <c:v>2.399999999999991</c:v>
                  </c:pt>
                  <c:pt idx="5">
                    <c:v>3.2999999999999972</c:v>
                  </c:pt>
                  <c:pt idx="6">
                    <c:v>7.0999999999999943</c:v>
                  </c:pt>
                  <c:pt idx="7">
                    <c:v>36.9</c:v>
                  </c:pt>
                  <c:pt idx="8">
                    <c:v>9.7000000000000011</c:v>
                  </c:pt>
                  <c:pt idx="9">
                    <c:v>3</c:v>
                  </c:pt>
                  <c:pt idx="10">
                    <c:v>3.0999999999999939</c:v>
                  </c:pt>
                  <c:pt idx="11">
                    <c:v>7.6000000000000076</c:v>
                  </c:pt>
                  <c:pt idx="12">
                    <c:v>5.5</c:v>
                  </c:pt>
                  <c:pt idx="13">
                    <c:v>3.5</c:v>
                  </c:pt>
                  <c:pt idx="14">
                    <c:v>10</c:v>
                  </c:pt>
                  <c:pt idx="15">
                    <c:v>3.0999999999999939</c:v>
                  </c:pt>
                  <c:pt idx="16">
                    <c:v>8.6000000000000014</c:v>
                  </c:pt>
                  <c:pt idx="17">
                    <c:v>4.9000000000000057</c:v>
                  </c:pt>
                  <c:pt idx="18">
                    <c:v>3.7000000000000028</c:v>
                  </c:pt>
                  <c:pt idx="19">
                    <c:v>4.8000000000000096</c:v>
                  </c:pt>
                  <c:pt idx="20">
                    <c:v>4.2000000000000028</c:v>
                  </c:pt>
                  <c:pt idx="21">
                    <c:v>14.4</c:v>
                  </c:pt>
                  <c:pt idx="22">
                    <c:v>12.8</c:v>
                  </c:pt>
                  <c:pt idx="23">
                    <c:v>2.9000000000000061</c:v>
                  </c:pt>
                </c:numCache>
              </c:numRef>
            </c:minus>
            <c:spPr>
              <a:ln w="15875">
                <a:solidFill>
                  <a:schemeClr val="tx1"/>
                </a:solidFill>
              </a:ln>
              <a:effectLst/>
            </c:spPr>
          </c:errBars>
          <c:xVal>
            <c:numRef>
              <c:f>'Forest Plot'!$E$2:$E$26</c:f>
              <c:numCache>
                <c:formatCode>General</c:formatCode>
                <c:ptCount val="25"/>
                <c:pt idx="0">
                  <c:v>95.8</c:v>
                </c:pt>
                <c:pt idx="1">
                  <c:v>96</c:v>
                </c:pt>
                <c:pt idx="2">
                  <c:v>94.9</c:v>
                </c:pt>
                <c:pt idx="3">
                  <c:v>89.6</c:v>
                </c:pt>
                <c:pt idx="4">
                  <c:v>99.1</c:v>
                </c:pt>
                <c:pt idx="5">
                  <c:v>95.6</c:v>
                </c:pt>
                <c:pt idx="6">
                  <c:v>96.1</c:v>
                </c:pt>
                <c:pt idx="7">
                  <c:v>100</c:v>
                </c:pt>
                <c:pt idx="8">
                  <c:v>100</c:v>
                </c:pt>
                <c:pt idx="9">
                  <c:v>95.3</c:v>
                </c:pt>
                <c:pt idx="10">
                  <c:v>96.1</c:v>
                </c:pt>
                <c:pt idx="11">
                  <c:v>94.7</c:v>
                </c:pt>
                <c:pt idx="12">
                  <c:v>98.8</c:v>
                </c:pt>
                <c:pt idx="13">
                  <c:v>97.3</c:v>
                </c:pt>
                <c:pt idx="14">
                  <c:v>88.4</c:v>
                </c:pt>
                <c:pt idx="15">
                  <c:v>96.3</c:v>
                </c:pt>
                <c:pt idx="16">
                  <c:v>94</c:v>
                </c:pt>
                <c:pt idx="17">
                  <c:v>94.7</c:v>
                </c:pt>
                <c:pt idx="18">
                  <c:v>96.8</c:v>
                </c:pt>
                <c:pt idx="19">
                  <c:v>94.4</c:v>
                </c:pt>
                <c:pt idx="20">
                  <c:v>97.3</c:v>
                </c:pt>
                <c:pt idx="21">
                  <c:v>96.6</c:v>
                </c:pt>
                <c:pt idx="22">
                  <c:v>94.6</c:v>
                </c:pt>
                <c:pt idx="23">
                  <c:v>96</c:v>
                </c:pt>
              </c:numCache>
            </c:numRef>
          </c:xVal>
          <c:yVal>
            <c:numRef>
              <c:f>'Forest Plot'!$D$2:$D$26</c:f>
              <c:numCache>
                <c:formatCode>General</c:formatCode>
                <c:ptCount val="25"/>
                <c:pt idx="0">
                  <c:v>24</c:v>
                </c:pt>
                <c:pt idx="1">
                  <c:v>23</c:v>
                </c:pt>
                <c:pt idx="2">
                  <c:v>22</c:v>
                </c:pt>
                <c:pt idx="3">
                  <c:v>21</c:v>
                </c:pt>
                <c:pt idx="4">
                  <c:v>20</c:v>
                </c:pt>
                <c:pt idx="5">
                  <c:v>19</c:v>
                </c:pt>
                <c:pt idx="6">
                  <c:v>18</c:v>
                </c:pt>
                <c:pt idx="7">
                  <c:v>17</c:v>
                </c:pt>
                <c:pt idx="8">
                  <c:v>16</c:v>
                </c:pt>
                <c:pt idx="9">
                  <c:v>15</c:v>
                </c:pt>
                <c:pt idx="10">
                  <c:v>14</c:v>
                </c:pt>
                <c:pt idx="11">
                  <c:v>13</c:v>
                </c:pt>
                <c:pt idx="12">
                  <c:v>12</c:v>
                </c:pt>
                <c:pt idx="13">
                  <c:v>11</c:v>
                </c:pt>
                <c:pt idx="14">
                  <c:v>10</c:v>
                </c:pt>
                <c:pt idx="15">
                  <c:v>9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5</c:v>
                </c:pt>
                <c:pt idx="20">
                  <c:v>4</c:v>
                </c:pt>
                <c:pt idx="21">
                  <c:v>3</c:v>
                </c:pt>
                <c:pt idx="22">
                  <c:v>2</c:v>
                </c:pt>
                <c:pt idx="23">
                  <c:v>1</c:v>
                </c:pt>
                <c:pt idx="24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148992"/>
        <c:axId val="84150528"/>
      </c:scatterChart>
      <c:valAx>
        <c:axId val="84148992"/>
        <c:scaling>
          <c:orientation val="minMax"/>
          <c:max val="100"/>
          <c:min val="6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4150528"/>
        <c:crossesAt val="0"/>
        <c:crossBetween val="midCat"/>
        <c:majorUnit val="10"/>
      </c:valAx>
      <c:valAx>
        <c:axId val="84150528"/>
        <c:scaling>
          <c:orientation val="minMax"/>
          <c:max val="24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crossAx val="84148992"/>
        <c:crossesAt val="95.8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32996836934"/>
          <c:y val="1.6679123396937501E-2"/>
          <c:w val="0.85141211109811898"/>
          <c:h val="0.8324309296228270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Pt>
            <c:idx val="0"/>
            <c:marker>
              <c:symbol val="diamond"/>
              <c:size val="9"/>
            </c:marker>
            <c:bubble3D val="0"/>
          </c:dPt>
          <c:dPt>
            <c:idx val="3"/>
            <c:bubble3D val="0"/>
          </c:dPt>
          <c:dPt>
            <c:idx val="11"/>
            <c:bubble3D val="0"/>
          </c:dPt>
          <c:dPt>
            <c:idx val="14"/>
            <c:bubble3D val="0"/>
          </c:dPt>
          <c:errBars>
            <c:errDir val="x"/>
            <c:errBarType val="both"/>
            <c:errValType val="cust"/>
            <c:noEndCap val="1"/>
            <c:plus>
              <c:numRef>
                <c:f>'Forest Plot'!$G$2:$G$26</c:f>
                <c:numCache>
                  <c:formatCode>General</c:formatCode>
                  <c:ptCount val="25"/>
                  <c:pt idx="0">
                    <c:v>1.9000000000000059</c:v>
                  </c:pt>
                  <c:pt idx="1">
                    <c:v>2</c:v>
                  </c:pt>
                  <c:pt idx="2">
                    <c:v>4</c:v>
                  </c:pt>
                  <c:pt idx="3">
                    <c:v>4.9000000000000057</c:v>
                  </c:pt>
                  <c:pt idx="4">
                    <c:v>0.80000000000001104</c:v>
                  </c:pt>
                  <c:pt idx="5">
                    <c:v>2.2000000000000028</c:v>
                  </c:pt>
                  <c:pt idx="6">
                    <c:v>3.100000000000009</c:v>
                  </c:pt>
                  <c:pt idx="7">
                    <c:v>0</c:v>
                  </c:pt>
                  <c:pt idx="8">
                    <c:v>0</c:v>
                  </c:pt>
                  <c:pt idx="9">
                    <c:v>2.100000000000009</c:v>
                  </c:pt>
                  <c:pt idx="10">
                    <c:v>2</c:v>
                  </c:pt>
                  <c:pt idx="11">
                    <c:v>3.7999999999999972</c:v>
                  </c:pt>
                  <c:pt idx="12">
                    <c:v>1.2000000000000031</c:v>
                  </c:pt>
                  <c:pt idx="13">
                    <c:v>1.7999999999999969</c:v>
                  </c:pt>
                  <c:pt idx="14">
                    <c:v>6.5</c:v>
                  </c:pt>
                  <c:pt idx="15">
                    <c:v>1.9000000000000059</c:v>
                  </c:pt>
                  <c:pt idx="16">
                    <c:v>4.2999999999999972</c:v>
                  </c:pt>
                  <c:pt idx="17">
                    <c:v>3</c:v>
                  </c:pt>
                  <c:pt idx="18">
                    <c:v>2</c:v>
                  </c:pt>
                  <c:pt idx="19">
                    <c:v>3</c:v>
                  </c:pt>
                  <c:pt idx="20">
                    <c:v>1.9000000000000059</c:v>
                  </c:pt>
                  <c:pt idx="21">
                    <c:v>3.3000000000000109</c:v>
                  </c:pt>
                  <c:pt idx="22">
                    <c:v>4.7000000000000028</c:v>
                  </c:pt>
                  <c:pt idx="23">
                    <c:v>1.9000000000000059</c:v>
                  </c:pt>
                </c:numCache>
              </c:numRef>
            </c:plus>
            <c:minus>
              <c:numRef>
                <c:f>'Forest Plot'!$F$2:$F$26</c:f>
                <c:numCache>
                  <c:formatCode>General</c:formatCode>
                  <c:ptCount val="25"/>
                  <c:pt idx="0">
                    <c:v>2.7000000000000028</c:v>
                  </c:pt>
                  <c:pt idx="1">
                    <c:v>3</c:v>
                  </c:pt>
                  <c:pt idx="2">
                    <c:v>9</c:v>
                  </c:pt>
                  <c:pt idx="3">
                    <c:v>7.0999999999999943</c:v>
                  </c:pt>
                  <c:pt idx="4">
                    <c:v>2.399999999999991</c:v>
                  </c:pt>
                  <c:pt idx="5">
                    <c:v>3.2999999999999972</c:v>
                  </c:pt>
                  <c:pt idx="6">
                    <c:v>7.0999999999999943</c:v>
                  </c:pt>
                  <c:pt idx="7">
                    <c:v>36.9</c:v>
                  </c:pt>
                  <c:pt idx="8">
                    <c:v>9.7000000000000011</c:v>
                  </c:pt>
                  <c:pt idx="9">
                    <c:v>3</c:v>
                  </c:pt>
                  <c:pt idx="10">
                    <c:v>3.0999999999999939</c:v>
                  </c:pt>
                  <c:pt idx="11">
                    <c:v>7.6000000000000076</c:v>
                  </c:pt>
                  <c:pt idx="12">
                    <c:v>5.5</c:v>
                  </c:pt>
                  <c:pt idx="13">
                    <c:v>3.5</c:v>
                  </c:pt>
                  <c:pt idx="14">
                    <c:v>10</c:v>
                  </c:pt>
                  <c:pt idx="15">
                    <c:v>3.0999999999999939</c:v>
                  </c:pt>
                  <c:pt idx="16">
                    <c:v>8.6000000000000014</c:v>
                  </c:pt>
                  <c:pt idx="17">
                    <c:v>4.9000000000000057</c:v>
                  </c:pt>
                  <c:pt idx="18">
                    <c:v>3.7000000000000028</c:v>
                  </c:pt>
                  <c:pt idx="19">
                    <c:v>4.8000000000000096</c:v>
                  </c:pt>
                  <c:pt idx="20">
                    <c:v>4.2000000000000028</c:v>
                  </c:pt>
                  <c:pt idx="21">
                    <c:v>14.4</c:v>
                  </c:pt>
                  <c:pt idx="22">
                    <c:v>12.8</c:v>
                  </c:pt>
                  <c:pt idx="23">
                    <c:v>2.9000000000000061</c:v>
                  </c:pt>
                </c:numCache>
              </c:numRef>
            </c:minus>
            <c:spPr>
              <a:ln w="15875">
                <a:solidFill>
                  <a:schemeClr val="tx1"/>
                </a:solidFill>
              </a:ln>
              <a:effectLst/>
            </c:spPr>
          </c:errBars>
          <c:xVal>
            <c:numRef>
              <c:f>'Forest Plot'!$E$2:$E$26</c:f>
              <c:numCache>
                <c:formatCode>General</c:formatCode>
                <c:ptCount val="25"/>
                <c:pt idx="0">
                  <c:v>95.8</c:v>
                </c:pt>
                <c:pt idx="1">
                  <c:v>96</c:v>
                </c:pt>
                <c:pt idx="2">
                  <c:v>94.9</c:v>
                </c:pt>
                <c:pt idx="3">
                  <c:v>89.6</c:v>
                </c:pt>
                <c:pt idx="4">
                  <c:v>99.1</c:v>
                </c:pt>
                <c:pt idx="5">
                  <c:v>95.6</c:v>
                </c:pt>
                <c:pt idx="6">
                  <c:v>96.1</c:v>
                </c:pt>
                <c:pt idx="7">
                  <c:v>100</c:v>
                </c:pt>
                <c:pt idx="8">
                  <c:v>100</c:v>
                </c:pt>
                <c:pt idx="9">
                  <c:v>95.3</c:v>
                </c:pt>
                <c:pt idx="10">
                  <c:v>96.1</c:v>
                </c:pt>
                <c:pt idx="11">
                  <c:v>94.7</c:v>
                </c:pt>
                <c:pt idx="12">
                  <c:v>98.8</c:v>
                </c:pt>
                <c:pt idx="13">
                  <c:v>97.3</c:v>
                </c:pt>
                <c:pt idx="14">
                  <c:v>88.4</c:v>
                </c:pt>
                <c:pt idx="15">
                  <c:v>96.3</c:v>
                </c:pt>
                <c:pt idx="16">
                  <c:v>94</c:v>
                </c:pt>
                <c:pt idx="17">
                  <c:v>94.7</c:v>
                </c:pt>
                <c:pt idx="18">
                  <c:v>96.8</c:v>
                </c:pt>
                <c:pt idx="19">
                  <c:v>94.4</c:v>
                </c:pt>
                <c:pt idx="20">
                  <c:v>97.3</c:v>
                </c:pt>
                <c:pt idx="21">
                  <c:v>96.6</c:v>
                </c:pt>
                <c:pt idx="22">
                  <c:v>94.6</c:v>
                </c:pt>
                <c:pt idx="23">
                  <c:v>96</c:v>
                </c:pt>
              </c:numCache>
            </c:numRef>
          </c:xVal>
          <c:yVal>
            <c:numRef>
              <c:f>'Forest Plot'!$D$2:$D$26</c:f>
              <c:numCache>
                <c:formatCode>General</c:formatCode>
                <c:ptCount val="25"/>
                <c:pt idx="0">
                  <c:v>24</c:v>
                </c:pt>
                <c:pt idx="1">
                  <c:v>23</c:v>
                </c:pt>
                <c:pt idx="2">
                  <c:v>22</c:v>
                </c:pt>
                <c:pt idx="3">
                  <c:v>21</c:v>
                </c:pt>
                <c:pt idx="4">
                  <c:v>20</c:v>
                </c:pt>
                <c:pt idx="5">
                  <c:v>19</c:v>
                </c:pt>
                <c:pt idx="6">
                  <c:v>18</c:v>
                </c:pt>
                <c:pt idx="7">
                  <c:v>17</c:v>
                </c:pt>
                <c:pt idx="8">
                  <c:v>16</c:v>
                </c:pt>
                <c:pt idx="9">
                  <c:v>15</c:v>
                </c:pt>
                <c:pt idx="10">
                  <c:v>14</c:v>
                </c:pt>
                <c:pt idx="11">
                  <c:v>13</c:v>
                </c:pt>
                <c:pt idx="12">
                  <c:v>12</c:v>
                </c:pt>
                <c:pt idx="13">
                  <c:v>11</c:v>
                </c:pt>
                <c:pt idx="14">
                  <c:v>10</c:v>
                </c:pt>
                <c:pt idx="15">
                  <c:v>9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5</c:v>
                </c:pt>
                <c:pt idx="20">
                  <c:v>4</c:v>
                </c:pt>
                <c:pt idx="21">
                  <c:v>3</c:v>
                </c:pt>
                <c:pt idx="22">
                  <c:v>2</c:v>
                </c:pt>
                <c:pt idx="23">
                  <c:v>1</c:v>
                </c:pt>
                <c:pt idx="24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888960"/>
        <c:axId val="84890752"/>
      </c:scatterChart>
      <c:valAx>
        <c:axId val="84888960"/>
        <c:scaling>
          <c:orientation val="minMax"/>
          <c:max val="100"/>
          <c:min val="6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4890752"/>
        <c:crossesAt val="0"/>
        <c:crossBetween val="midCat"/>
        <c:majorUnit val="10"/>
      </c:valAx>
      <c:valAx>
        <c:axId val="84890752"/>
        <c:scaling>
          <c:orientation val="minMax"/>
          <c:max val="24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crossAx val="84888960"/>
        <c:crossesAt val="95.8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EFV+FTC+TDF</c:v>
                </c:pt>
              </c:strCache>
            </c:strRef>
          </c:tx>
          <c:spPr>
            <a:ln w="28575" cap="rnd">
              <a:solidFill>
                <a:srgbClr val="CD4643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rgbClr val="CD4643"/>
              </a:solidFill>
              <a:ln w="9525">
                <a:solidFill>
                  <a:srgbClr val="CD4643"/>
                </a:solidFill>
              </a:ln>
              <a:effectLst/>
            </c:spPr>
          </c:marker>
          <c:dPt>
            <c:idx val="16"/>
            <c:bubble3D val="0"/>
          </c:dPt>
          <c:errBars>
            <c:errDir val="y"/>
            <c:errBarType val="both"/>
            <c:errValType val="cust"/>
            <c:noEndCap val="0"/>
            <c:plus>
              <c:numRef>
                <c:f>Sheet1!$H$2:$H$18</c:f>
                <c:numCache>
                  <c:formatCode>General</c:formatCode>
                  <c:ptCount val="17"/>
                  <c:pt idx="0">
                    <c:v>30.77</c:v>
                  </c:pt>
                  <c:pt idx="1">
                    <c:v>31.77</c:v>
                  </c:pt>
                  <c:pt idx="2">
                    <c:v>30.16</c:v>
                  </c:pt>
                  <c:pt idx="4">
                    <c:v>29.88</c:v>
                  </c:pt>
                  <c:pt idx="6">
                    <c:v>30.27</c:v>
                  </c:pt>
                  <c:pt idx="8">
                    <c:v>30.45</c:v>
                  </c:pt>
                  <c:pt idx="10">
                    <c:v>27.78</c:v>
                  </c:pt>
                  <c:pt idx="12">
                    <c:v>29.24</c:v>
                  </c:pt>
                  <c:pt idx="16">
                    <c:v>29.32</c:v>
                  </c:pt>
                </c:numCache>
              </c:numRef>
            </c:plus>
            <c:minus>
              <c:numRef>
                <c:f>Sheet1!$H$2:$H$18</c:f>
                <c:numCache>
                  <c:formatCode>General</c:formatCode>
                  <c:ptCount val="17"/>
                  <c:pt idx="0">
                    <c:v>30.77</c:v>
                  </c:pt>
                  <c:pt idx="1">
                    <c:v>31.77</c:v>
                  </c:pt>
                  <c:pt idx="2">
                    <c:v>30.16</c:v>
                  </c:pt>
                  <c:pt idx="4">
                    <c:v>29.88</c:v>
                  </c:pt>
                  <c:pt idx="6">
                    <c:v>30.27</c:v>
                  </c:pt>
                  <c:pt idx="8">
                    <c:v>30.45</c:v>
                  </c:pt>
                  <c:pt idx="10">
                    <c:v>27.78</c:v>
                  </c:pt>
                  <c:pt idx="12">
                    <c:v>29.24</c:v>
                  </c:pt>
                  <c:pt idx="16">
                    <c:v>29.32</c:v>
                  </c:pt>
                </c:numCache>
              </c:numRef>
            </c:minus>
            <c:spPr>
              <a:noFill/>
              <a:ln w="12700" cap="flat" cmpd="sng" algn="ctr">
                <a:solidFill>
                  <a:srgbClr val="CD4643"/>
                </a:solidFill>
                <a:round/>
              </a:ln>
              <a:effectLst/>
            </c:spPr>
          </c:errBars>
          <c:xVal>
            <c:numRef>
              <c:f>Sheet1!$A$2:$A$18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4">
                  <c:v>5</c:v>
                </c:pt>
                <c:pt idx="6">
                  <c:v>7</c:v>
                </c:pt>
                <c:pt idx="8">
                  <c:v>9</c:v>
                </c:pt>
                <c:pt idx="10">
                  <c:v>11</c:v>
                </c:pt>
                <c:pt idx="12">
                  <c:v>13</c:v>
                </c:pt>
                <c:pt idx="16">
                  <c:v>19</c:v>
                </c:pt>
              </c:numCache>
            </c:numRef>
          </c:xVal>
          <c:yVal>
            <c:numRef>
              <c:f>Sheet1!$B$2:$B$18</c:f>
              <c:numCache>
                <c:formatCode>General</c:formatCode>
                <c:ptCount val="17"/>
                <c:pt idx="0">
                  <c:v>104.6</c:v>
                </c:pt>
                <c:pt idx="1">
                  <c:v>102.7</c:v>
                </c:pt>
                <c:pt idx="2">
                  <c:v>102.8</c:v>
                </c:pt>
                <c:pt idx="4">
                  <c:v>101</c:v>
                </c:pt>
                <c:pt idx="6">
                  <c:v>100.9</c:v>
                </c:pt>
                <c:pt idx="8">
                  <c:v>99.8</c:v>
                </c:pt>
                <c:pt idx="10">
                  <c:v>98.5</c:v>
                </c:pt>
                <c:pt idx="12">
                  <c:v>98.9</c:v>
                </c:pt>
                <c:pt idx="16">
                  <c:v>103.4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RAL+FTC+TDF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x"/>
            <c:size val="10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noFill/>
              </a:ln>
              <a:effectLst/>
            </c:spPr>
          </c:marker>
          <c:dPt>
            <c:idx val="16"/>
            <c:marker>
              <c:spPr>
                <a:solidFill>
                  <a:srgbClr val="7878DE"/>
                </a:solidFill>
                <a:ln w="9525">
                  <a:noFill/>
                </a:ln>
                <a:effectLst/>
              </c:spPr>
            </c:marker>
            <c:bubble3D val="0"/>
          </c:dPt>
          <c:errBars>
            <c:errDir val="y"/>
            <c:errBarType val="both"/>
            <c:errValType val="cust"/>
            <c:noEndCap val="0"/>
            <c:plus>
              <c:numRef>
                <c:f>Sheet1!$I$2:$I$18</c:f>
                <c:numCache>
                  <c:formatCode>General</c:formatCode>
                  <c:ptCount val="17"/>
                  <c:pt idx="0">
                    <c:v>30.23</c:v>
                  </c:pt>
                  <c:pt idx="1">
                    <c:v>30.33</c:v>
                  </c:pt>
                  <c:pt idx="2">
                    <c:v>31.01</c:v>
                  </c:pt>
                  <c:pt idx="4">
                    <c:v>30.67</c:v>
                  </c:pt>
                  <c:pt idx="6">
                    <c:v>30.35</c:v>
                  </c:pt>
                  <c:pt idx="8">
                    <c:v>31.45</c:v>
                  </c:pt>
                  <c:pt idx="10">
                    <c:v>29.99</c:v>
                  </c:pt>
                  <c:pt idx="12">
                    <c:v>28.42</c:v>
                  </c:pt>
                  <c:pt idx="16">
                    <c:v>28.57</c:v>
                  </c:pt>
                </c:numCache>
              </c:numRef>
            </c:plus>
            <c:minus>
              <c:numRef>
                <c:f>Sheet1!$I$2:$I$18</c:f>
                <c:numCache>
                  <c:formatCode>General</c:formatCode>
                  <c:ptCount val="17"/>
                  <c:pt idx="0">
                    <c:v>30.23</c:v>
                  </c:pt>
                  <c:pt idx="1">
                    <c:v>30.33</c:v>
                  </c:pt>
                  <c:pt idx="2">
                    <c:v>31.01</c:v>
                  </c:pt>
                  <c:pt idx="4">
                    <c:v>30.67</c:v>
                  </c:pt>
                  <c:pt idx="6">
                    <c:v>30.35</c:v>
                  </c:pt>
                  <c:pt idx="8">
                    <c:v>31.45</c:v>
                  </c:pt>
                  <c:pt idx="10">
                    <c:v>29.99</c:v>
                  </c:pt>
                  <c:pt idx="12">
                    <c:v>28.42</c:v>
                  </c:pt>
                  <c:pt idx="16">
                    <c:v>28.57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round/>
              </a:ln>
              <a:effectLst/>
            </c:spPr>
          </c:errBars>
          <c:xVal>
            <c:numRef>
              <c:f>Sheet1!$C$2:$C$18</c:f>
              <c:numCache>
                <c:formatCode>General</c:formatCode>
                <c:ptCount val="17"/>
                <c:pt idx="0">
                  <c:v>1.1499999999999999</c:v>
                </c:pt>
                <c:pt idx="1">
                  <c:v>2.15</c:v>
                </c:pt>
                <c:pt idx="2">
                  <c:v>3.15</c:v>
                </c:pt>
                <c:pt idx="4">
                  <c:v>5.1499999999999986</c:v>
                </c:pt>
                <c:pt idx="6">
                  <c:v>7.1499999999999986</c:v>
                </c:pt>
                <c:pt idx="8">
                  <c:v>9.15</c:v>
                </c:pt>
                <c:pt idx="10">
                  <c:v>11.15</c:v>
                </c:pt>
                <c:pt idx="12">
                  <c:v>13.45</c:v>
                </c:pt>
                <c:pt idx="16">
                  <c:v>19.149999999999999</c:v>
                </c:pt>
              </c:numCache>
            </c:numRef>
          </c:xVal>
          <c:yVal>
            <c:numRef>
              <c:f>Sheet1!$D$2:$D$18</c:f>
              <c:numCache>
                <c:formatCode>General</c:formatCode>
                <c:ptCount val="17"/>
                <c:pt idx="0">
                  <c:v>99.2</c:v>
                </c:pt>
                <c:pt idx="1">
                  <c:v>97.6</c:v>
                </c:pt>
                <c:pt idx="2">
                  <c:v>96.8</c:v>
                </c:pt>
                <c:pt idx="4">
                  <c:v>96.1</c:v>
                </c:pt>
                <c:pt idx="6">
                  <c:v>95.1</c:v>
                </c:pt>
                <c:pt idx="8">
                  <c:v>94.3</c:v>
                </c:pt>
                <c:pt idx="10">
                  <c:v>93.4</c:v>
                </c:pt>
                <c:pt idx="12">
                  <c:v>93.4</c:v>
                </c:pt>
                <c:pt idx="16">
                  <c:v>93.1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Sheet1!$F$1</c:f>
              <c:strCache>
                <c:ptCount val="1"/>
                <c:pt idx="0">
                  <c:v>RPV+FTC+TDF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Sheet1!$J$2:$J$18</c:f>
                <c:numCache>
                  <c:formatCode>General</c:formatCode>
                  <c:ptCount val="17"/>
                  <c:pt idx="0">
                    <c:v>32.979999999999997</c:v>
                  </c:pt>
                  <c:pt idx="1">
                    <c:v>38.979999999999997</c:v>
                  </c:pt>
                  <c:pt idx="2">
                    <c:v>29.95</c:v>
                  </c:pt>
                  <c:pt idx="4">
                    <c:v>30.76</c:v>
                  </c:pt>
                  <c:pt idx="6">
                    <c:v>29.47</c:v>
                  </c:pt>
                  <c:pt idx="8">
                    <c:v>30.03</c:v>
                  </c:pt>
                  <c:pt idx="10">
                    <c:v>31.07</c:v>
                  </c:pt>
                  <c:pt idx="12">
                    <c:v>29.85</c:v>
                  </c:pt>
                  <c:pt idx="16">
                    <c:v>36.19</c:v>
                  </c:pt>
                </c:numCache>
              </c:numRef>
            </c:plus>
            <c:minus>
              <c:numRef>
                <c:f>Sheet1!$J$2:$J$18</c:f>
                <c:numCache>
                  <c:formatCode>General</c:formatCode>
                  <c:ptCount val="17"/>
                  <c:pt idx="0">
                    <c:v>32.979999999999997</c:v>
                  </c:pt>
                  <c:pt idx="1">
                    <c:v>38.979999999999997</c:v>
                  </c:pt>
                  <c:pt idx="2">
                    <c:v>29.95</c:v>
                  </c:pt>
                  <c:pt idx="4">
                    <c:v>30.76</c:v>
                  </c:pt>
                  <c:pt idx="6">
                    <c:v>29.47</c:v>
                  </c:pt>
                  <c:pt idx="8">
                    <c:v>30.03</c:v>
                  </c:pt>
                  <c:pt idx="10">
                    <c:v>31.07</c:v>
                  </c:pt>
                  <c:pt idx="12">
                    <c:v>29.85</c:v>
                  </c:pt>
                  <c:pt idx="16">
                    <c:v>36.19</c:v>
                  </c:pt>
                </c:numCache>
              </c:numRef>
            </c:minus>
            <c:spPr>
              <a:noFill/>
              <a:ln w="12700" cap="flat" cmpd="sng" algn="ctr">
                <a:solidFill>
                  <a:srgbClr val="00B050"/>
                </a:solidFill>
                <a:round/>
              </a:ln>
              <a:effectLst/>
            </c:spPr>
          </c:errBars>
          <c:xVal>
            <c:numRef>
              <c:f>Sheet1!$E$2:$E$18</c:f>
              <c:numCache>
                <c:formatCode>General</c:formatCode>
                <c:ptCount val="17"/>
                <c:pt idx="0">
                  <c:v>1.3</c:v>
                </c:pt>
                <c:pt idx="1">
                  <c:v>2.2999999999999998</c:v>
                </c:pt>
                <c:pt idx="2">
                  <c:v>3.3</c:v>
                </c:pt>
                <c:pt idx="4">
                  <c:v>5.3</c:v>
                </c:pt>
                <c:pt idx="6">
                  <c:v>7.3</c:v>
                </c:pt>
                <c:pt idx="8">
                  <c:v>9.3000000000000007</c:v>
                </c:pt>
                <c:pt idx="10">
                  <c:v>11.3</c:v>
                </c:pt>
                <c:pt idx="12">
                  <c:v>13.3</c:v>
                </c:pt>
                <c:pt idx="16">
                  <c:v>19.3</c:v>
                </c:pt>
              </c:numCache>
            </c:numRef>
          </c:xVal>
          <c:yVal>
            <c:numRef>
              <c:f>Sheet1!$F$2:$F$18</c:f>
              <c:numCache>
                <c:formatCode>General</c:formatCode>
                <c:ptCount val="17"/>
                <c:pt idx="0">
                  <c:v>97.5</c:v>
                </c:pt>
                <c:pt idx="1">
                  <c:v>100.5</c:v>
                </c:pt>
                <c:pt idx="2">
                  <c:v>94.7</c:v>
                </c:pt>
                <c:pt idx="4">
                  <c:v>95.8</c:v>
                </c:pt>
                <c:pt idx="6">
                  <c:v>93.9</c:v>
                </c:pt>
                <c:pt idx="8">
                  <c:v>95.6</c:v>
                </c:pt>
                <c:pt idx="10">
                  <c:v>96.4</c:v>
                </c:pt>
                <c:pt idx="12">
                  <c:v>95</c:v>
                </c:pt>
                <c:pt idx="16">
                  <c:v>99.4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456576"/>
        <c:axId val="86458368"/>
      </c:scatterChart>
      <c:valAx>
        <c:axId val="8645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58368"/>
        <c:crosses val="autoZero"/>
        <c:crossBetween val="midCat"/>
        <c:majorUnit val="1"/>
      </c:valAx>
      <c:valAx>
        <c:axId val="86458368"/>
        <c:scaling>
          <c:orientation val="minMax"/>
          <c:min val="6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56576"/>
        <c:crosses val="autoZero"/>
        <c:crossBetween val="midCat"/>
        <c:majorUnit val="10"/>
        <c:minorUnit val="0.05"/>
      </c:valAx>
      <c:spPr>
        <a:noFill/>
        <a:ln>
          <a:noFill/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0.31694</cdr:x>
      <cdr:y>0.90624</cdr:y>
    </cdr:from>
    <cdr:to>
      <cdr:x>0.94552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0915" y="2974684"/>
          <a:ext cx="1885908" cy="3077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 anchor="b">
          <a:noAutofit/>
        </a:bodyPr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0.31694</cdr:x>
      <cdr:y>0.90624</cdr:y>
    </cdr:from>
    <cdr:to>
      <cdr:x>0.94552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0915" y="2974684"/>
          <a:ext cx="1885908" cy="3077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 anchor="b">
          <a:noAutofit/>
        </a:bodyPr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0.31694</cdr:x>
      <cdr:y>0.90624</cdr:y>
    </cdr:from>
    <cdr:to>
      <cdr:x>0.94552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0915" y="2974684"/>
          <a:ext cx="1885908" cy="3077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 anchor="b">
          <a:noAutofit/>
        </a:bodyPr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0.31694</cdr:x>
      <cdr:y>0.90624</cdr:y>
    </cdr:from>
    <cdr:to>
      <cdr:x>0.94552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0915" y="2974684"/>
          <a:ext cx="1885908" cy="3077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 anchor="b">
          <a:noAutofit/>
        </a:bodyPr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259AE-E839-C04C-9416-D2670F0523CB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24FDA-A717-E84A-9949-721A61C51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76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1FA27-4B4C-4006-8D4E-FB7BB31508B8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3896-9F7B-4049-841F-639197E05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4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8238" y="688975"/>
            <a:ext cx="4679950" cy="3511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0909" tIns="45455" rIns="90909" bIns="4545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68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7FC97-0195-45A8-81C9-1BE5C5876BC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8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FBAFEB-0FF0-46CF-A337-62AC37061C8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149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11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09" indent="-285734" defTabSz="931811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937" indent="-228587" defTabSz="931811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111" indent="-228587" defTabSz="931811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287" indent="-228587" defTabSz="931811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461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635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811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985" indent="-228587" defTabSz="9318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E475FB2D-A2ED-47AE-880F-DD7FA052873C}" type="slidenum">
              <a:rPr 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444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2D2890-884F-47AB-9319-FACE301E57A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633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4A913C6-AFBF-42D6-9EEA-AD906DAFCA10}" type="slidenum">
              <a:rPr lang="en-US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92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Pooled mono analysis</a:t>
            </a:r>
            <a:r>
              <a:rPr lang="en-US" baseline="0" dirty="0" smtClean="0"/>
              <a:t> 16% BL RAVS</a:t>
            </a:r>
          </a:p>
          <a:p>
            <a:r>
              <a:rPr lang="en-US" baseline="0" dirty="0" smtClean="0"/>
              <a:t>96% of those without BL RAVS achieved SVR (just a difference of numbers)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03896-9F7B-4049-841F-639197E05F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24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A5C083B-3316-48E2-A9C9-B8D92804D6AB}" type="slidenum">
              <a:rPr lang="en-US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59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A5C083B-3316-48E2-A9C9-B8D92804D6AB}" type="slidenum">
              <a:rPr lang="en-US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 userDrawn="1"/>
        </p:nvSpPr>
        <p:spPr>
          <a:xfrm>
            <a:off x="685800" y="6497638"/>
            <a:ext cx="6858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4592"/>
            <a:ext cx="7924800" cy="78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4F1D4BA5-5302-4CB5-AC6D-38B3FFDBB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6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2" y="0"/>
            <a:ext cx="9166225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3175" y="3581400"/>
            <a:ext cx="9170988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3175" y="3429000"/>
            <a:ext cx="9170988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3175" y="3516313"/>
            <a:ext cx="9170988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 userDrawn="1"/>
        </p:nvSpPr>
        <p:spPr bwMode="auto">
          <a:xfrm>
            <a:off x="609600" y="6497642"/>
            <a:ext cx="7924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0000"/>
                </a:solidFill>
                <a:ea typeface="MS PGothic"/>
                <a:cs typeface="Arial" charset="0"/>
              </a:rPr>
              <a:t>CROI 2015, Seattle</a:t>
            </a:r>
            <a:endParaRPr lang="en-US" sz="1600" b="1" dirty="0">
              <a:solidFill>
                <a:srgbClr val="000000"/>
              </a:solidFill>
              <a:ea typeface="MS PGothic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0712" y="457200"/>
            <a:ext cx="79248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712" y="4114800"/>
            <a:ext cx="79248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85800" y="5029200"/>
            <a:ext cx="79248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64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5100"/>
            <a:ext cx="79248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76400"/>
            <a:ext cx="77025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685800" y="1066800"/>
            <a:ext cx="79248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685800" y="1143000"/>
            <a:ext cx="79248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97638"/>
            <a:ext cx="6858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685800" y="6407154"/>
            <a:ext cx="61722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7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>
              <a:solidFill>
                <a:srgbClr val="000000"/>
              </a:solidFill>
              <a:ea typeface="MS PGothic"/>
              <a:cs typeface="Arial" charset="0"/>
            </a:endParaRPr>
          </a:p>
        </p:txBody>
      </p:sp>
      <p:sp>
        <p:nvSpPr>
          <p:cNvPr id="7171" name="Rectangle 20"/>
          <p:cNvSpPr>
            <a:spLocks noChangeArrowheads="1"/>
          </p:cNvSpPr>
          <p:nvPr/>
        </p:nvSpPr>
        <p:spPr bwMode="auto">
          <a:xfrm>
            <a:off x="-1456266" y="1555270"/>
            <a:ext cx="8001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ea typeface="MS PGothic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b="1">
              <a:solidFill>
                <a:srgbClr val="000000"/>
              </a:solidFill>
              <a:ea typeface="MS PGothic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ea typeface="MS PGothic"/>
              <a:cs typeface="Arial" charset="0"/>
            </a:endParaRPr>
          </a:p>
        </p:txBody>
      </p:sp>
      <p:sp>
        <p:nvSpPr>
          <p:cNvPr id="7173" name="Title 3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cap="all" dirty="0" smtClean="0"/>
              <a:t>L</a:t>
            </a:r>
            <a:r>
              <a:rPr lang="en-US" dirty="0" smtClean="0"/>
              <a:t>edipasvir</a:t>
            </a:r>
            <a:r>
              <a:rPr lang="en-US" cap="all" dirty="0" smtClean="0"/>
              <a:t>/s</a:t>
            </a:r>
            <a:r>
              <a:rPr lang="en-US" dirty="0" smtClean="0"/>
              <a:t>ofosbuvir for </a:t>
            </a:r>
            <a:r>
              <a:rPr lang="en-US" cap="all" dirty="0" smtClean="0"/>
              <a:t>12 </a:t>
            </a:r>
            <a:r>
              <a:rPr lang="en-US" dirty="0" smtClean="0"/>
              <a:t>Weeks in Patients </a:t>
            </a:r>
            <a:r>
              <a:rPr lang="en-US" dirty="0" err="1" smtClean="0"/>
              <a:t>Coinfected</a:t>
            </a:r>
            <a:r>
              <a:rPr lang="en-US" dirty="0" smtClean="0"/>
              <a:t> With</a:t>
            </a:r>
            <a:r>
              <a:rPr lang="en-US" cap="all" dirty="0" smtClean="0"/>
              <a:t> </a:t>
            </a:r>
            <a:r>
              <a:rPr lang="en-US" cap="all" dirty="0"/>
              <a:t>HCV </a:t>
            </a:r>
            <a:r>
              <a:rPr lang="en-US" dirty="0" smtClean="0"/>
              <a:t>and</a:t>
            </a:r>
            <a:r>
              <a:rPr lang="en-US" cap="all" dirty="0" smtClean="0"/>
              <a:t> hiv-1:</a:t>
            </a:r>
            <a:br>
              <a:rPr lang="en-US" cap="all" dirty="0" smtClean="0"/>
            </a:br>
            <a:r>
              <a:rPr lang="en-US" cap="all" dirty="0" smtClean="0"/>
              <a:t>ION-4</a:t>
            </a:r>
            <a:endParaRPr lang="en-US" dirty="0"/>
          </a:p>
        </p:txBody>
      </p:sp>
      <p:sp>
        <p:nvSpPr>
          <p:cNvPr id="717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Susanna </a:t>
            </a:r>
            <a:r>
              <a:rPr lang="en-US" sz="1600" dirty="0" smtClean="0"/>
              <a:t>Naggie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, </a:t>
            </a:r>
            <a:r>
              <a:rPr lang="en-US" sz="1600" dirty="0"/>
              <a:t>Curtis </a:t>
            </a:r>
            <a:r>
              <a:rPr lang="en-US" sz="1600" dirty="0" smtClean="0"/>
              <a:t>Cooper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, </a:t>
            </a:r>
            <a:r>
              <a:rPr lang="en-US" sz="1600" dirty="0"/>
              <a:t>Michael </a:t>
            </a:r>
            <a:r>
              <a:rPr lang="en-US" sz="1600" dirty="0" smtClean="0"/>
              <a:t>Saag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, Luisa </a:t>
            </a:r>
            <a:r>
              <a:rPr lang="en-US" sz="1600" dirty="0"/>
              <a:t>M. </a:t>
            </a:r>
            <a:r>
              <a:rPr lang="en-US" sz="1600" dirty="0" smtClean="0"/>
              <a:t>Stamm</a:t>
            </a:r>
            <a:r>
              <a:rPr lang="en-US" sz="1600" baseline="30000" dirty="0"/>
              <a:t>4</a:t>
            </a:r>
            <a:r>
              <a:rPr lang="en-US" sz="1600" dirty="0" smtClean="0"/>
              <a:t>, </a:t>
            </a:r>
            <a:r>
              <a:rPr lang="en-US" sz="1600" dirty="0"/>
              <a:t>Jenny C. Yang</a:t>
            </a:r>
            <a:r>
              <a:rPr lang="en-US" sz="1600" baseline="30000" dirty="0"/>
              <a:t>4</a:t>
            </a:r>
            <a:r>
              <a:rPr lang="en-US" sz="1600" dirty="0"/>
              <a:t>, </a:t>
            </a:r>
            <a:r>
              <a:rPr lang="en-US" sz="1600" dirty="0" smtClean="0"/>
              <a:t>Phillip </a:t>
            </a:r>
            <a:r>
              <a:rPr lang="en-US" sz="1600" dirty="0"/>
              <a:t>S. </a:t>
            </a:r>
            <a:r>
              <a:rPr lang="en-US" sz="1600" dirty="0" smtClean="0"/>
              <a:t>Pang</a:t>
            </a:r>
            <a:r>
              <a:rPr lang="en-US" sz="1600" baseline="30000" dirty="0" smtClean="0"/>
              <a:t>4</a:t>
            </a:r>
            <a:r>
              <a:rPr lang="en-US" sz="1600" dirty="0" smtClean="0"/>
              <a:t>, </a:t>
            </a:r>
            <a:r>
              <a:rPr lang="en-US" sz="1600" dirty="0"/>
              <a:t>John G. </a:t>
            </a:r>
            <a:r>
              <a:rPr lang="en-US" sz="1600" dirty="0" smtClean="0"/>
              <a:t>McHutchison</a:t>
            </a:r>
            <a:r>
              <a:rPr lang="en-US" sz="1600" baseline="30000" dirty="0" smtClean="0"/>
              <a:t>4</a:t>
            </a:r>
            <a:r>
              <a:rPr lang="en-US" sz="1600" dirty="0" smtClean="0"/>
              <a:t>, Douglas Dieterich</a:t>
            </a:r>
            <a:r>
              <a:rPr lang="en-US" sz="1600" baseline="30000" dirty="0" smtClean="0"/>
              <a:t>5</a:t>
            </a:r>
            <a:r>
              <a:rPr lang="en-US" sz="1600" dirty="0" smtClean="0"/>
              <a:t>, </a:t>
            </a:r>
            <a:r>
              <a:rPr lang="en-US" sz="1600" dirty="0"/>
              <a:t>Mark </a:t>
            </a:r>
            <a:r>
              <a:rPr lang="en-US" sz="1600" dirty="0" smtClean="0"/>
              <a:t>Sulkowski</a:t>
            </a:r>
            <a:r>
              <a:rPr lang="en-US" sz="1600" baseline="30000" dirty="0" smtClean="0"/>
              <a:t>6</a:t>
            </a:r>
            <a:endParaRPr lang="en-US" sz="1600" dirty="0"/>
          </a:p>
          <a:p>
            <a:endParaRPr lang="en-US" sz="16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5029200"/>
            <a:ext cx="7961050" cy="1202924"/>
          </a:xfrm>
        </p:spPr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Duke Clinical Research Institute, Durham, NC; </a:t>
            </a:r>
            <a:r>
              <a:rPr lang="en-US" baseline="30000" dirty="0" smtClean="0"/>
              <a:t>2</a:t>
            </a:r>
            <a:r>
              <a:rPr lang="en-US" dirty="0"/>
              <a:t>University of Ottawa, The Ottawa Hospital, Ottawa, ON</a:t>
            </a:r>
            <a:r>
              <a:rPr lang="en-US" dirty="0" smtClean="0"/>
              <a:t>; </a:t>
            </a:r>
            <a:r>
              <a:rPr lang="en-US" baseline="30000" dirty="0" smtClean="0"/>
              <a:t>3</a:t>
            </a:r>
            <a:r>
              <a:rPr lang="en-US" dirty="0" smtClean="0"/>
              <a:t>University </a:t>
            </a:r>
            <a:r>
              <a:rPr lang="en-US" dirty="0"/>
              <a:t>of Alabama at Birmingham, Birmingham, AL</a:t>
            </a:r>
            <a:r>
              <a:rPr lang="en-US" dirty="0" smtClean="0"/>
              <a:t>; </a:t>
            </a:r>
            <a:br>
              <a:rPr lang="en-US" dirty="0" smtClean="0"/>
            </a:br>
            <a:r>
              <a:rPr lang="en-US" baseline="30000" dirty="0" smtClean="0"/>
              <a:t>4</a:t>
            </a:r>
            <a:r>
              <a:rPr lang="en-US" dirty="0" smtClean="0"/>
              <a:t>Gilead </a:t>
            </a:r>
            <a:r>
              <a:rPr lang="en-US" dirty="0"/>
              <a:t>Sciences, Inc., Foster City</a:t>
            </a:r>
            <a:r>
              <a:rPr lang="en-US" dirty="0" smtClean="0"/>
              <a:t>, CA; </a:t>
            </a:r>
            <a:r>
              <a:rPr lang="en-US" baseline="30000" dirty="0" smtClean="0"/>
              <a:t>5</a:t>
            </a:r>
            <a:r>
              <a:rPr lang="en-US" dirty="0" smtClean="0"/>
              <a:t>Icahn </a:t>
            </a:r>
            <a:r>
              <a:rPr lang="en-US" dirty="0"/>
              <a:t>School of Medicine at Mount Sinai, New York, </a:t>
            </a:r>
            <a:r>
              <a:rPr lang="en-US" dirty="0" smtClean="0"/>
              <a:t>NY; </a:t>
            </a:r>
            <a:r>
              <a:rPr lang="en-US" baseline="30000" dirty="0"/>
              <a:t>6</a:t>
            </a:r>
            <a:r>
              <a:rPr lang="en-US" dirty="0"/>
              <a:t>Johns Hopkins </a:t>
            </a:r>
            <a:r>
              <a:rPr lang="en-US" dirty="0" smtClean="0"/>
              <a:t>University School of Medicine, </a:t>
            </a:r>
            <a:r>
              <a:rPr lang="en-US" dirty="0"/>
              <a:t>Baltimore, MD</a:t>
            </a:r>
          </a:p>
        </p:txBody>
      </p:sp>
    </p:spTree>
    <p:extLst>
      <p:ext uri="{BB962C8B-B14F-4D97-AF65-F5344CB8AC3E}">
        <p14:creationId xmlns:p14="http://schemas.microsoft.com/office/powerpoint/2010/main" val="3987431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852213"/>
              </p:ext>
            </p:extLst>
          </p:nvPr>
        </p:nvGraphicFramePr>
        <p:xfrm>
          <a:off x="969492" y="2283489"/>
          <a:ext cx="7656663" cy="3282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5348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Naïve vs Experienced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2705" y="1738779"/>
            <a:ext cx="94474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3569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Cirrhosis Status</a:t>
            </a:r>
          </a:p>
        </p:txBody>
      </p:sp>
      <p:sp>
        <p:nvSpPr>
          <p:cNvPr id="11" name="TextBox 17"/>
          <p:cNvSpPr txBox="1"/>
          <p:nvPr/>
        </p:nvSpPr>
        <p:spPr>
          <a:xfrm>
            <a:off x="1209705" y="5318554"/>
            <a:ext cx="20312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LDV/SOF </a:t>
            </a:r>
            <a:b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</a:b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12 Weeks</a:t>
            </a:r>
            <a:endParaRPr lang="en-US" sz="14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392251" y="5318554"/>
            <a:ext cx="133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Experienced</a:t>
            </a: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3353614" y="5318554"/>
            <a:ext cx="6902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Naïve</a:t>
            </a: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5787762" y="5318554"/>
            <a:ext cx="12484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No Cirrhosis</a:t>
            </a:r>
          </a:p>
        </p:txBody>
      </p:sp>
      <p:sp>
        <p:nvSpPr>
          <p:cNvPr id="15" name="TextBox 23"/>
          <p:cNvSpPr txBox="1">
            <a:spLocks noChangeArrowheads="1"/>
          </p:cNvSpPr>
          <p:nvPr/>
        </p:nvSpPr>
        <p:spPr bwMode="auto">
          <a:xfrm>
            <a:off x="7344199" y="5318554"/>
            <a:ext cx="8855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Cirrhosis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1837088" y="4673327"/>
            <a:ext cx="1015839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321/335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3191269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142/150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554397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179/185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9462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63/67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04496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258/268</a:t>
            </a:r>
          </a:p>
        </p:txBody>
      </p:sp>
      <p:sp>
        <p:nvSpPr>
          <p:cNvPr id="21" name="TextBox 26"/>
          <p:cNvSpPr txBox="1">
            <a:spLocks noChangeArrowheads="1"/>
          </p:cNvSpPr>
          <p:nvPr/>
        </p:nvSpPr>
        <p:spPr bwMode="auto">
          <a:xfrm rot="16200000">
            <a:off x="-496420" y="3763564"/>
            <a:ext cx="2708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0" kern="0" dirty="0" smtClean="0">
                <a:solidFill>
                  <a:srgbClr val="000000"/>
                </a:solidFill>
              </a:rPr>
              <a:t>SVR12 (%)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5799" y="145868"/>
            <a:ext cx="8152037" cy="78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 smtClean="0"/>
              <a:t>Results: SVR12 by Prior Treatment Experience and Cirrhosis Status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200" dirty="0">
                <a:solidFill>
                  <a:schemeClr val="bg2"/>
                </a:solidFill>
              </a:rPr>
              <a:t>HIV-HCV (ION-4)</a:t>
            </a:r>
            <a:endParaRPr lang="en-US" sz="2200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Error </a:t>
            </a:r>
            <a:r>
              <a:rPr lang="en-US" dirty="0">
                <a:solidFill>
                  <a:srgbClr val="000000"/>
                </a:solidFill>
              </a:rPr>
              <a:t>bars represent 95% confidence </a:t>
            </a:r>
            <a:r>
              <a:rPr lang="en-US" dirty="0" smtClean="0">
                <a:solidFill>
                  <a:srgbClr val="000000"/>
                </a:solidFill>
              </a:rPr>
              <a:t>intervals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12705" y="1738779"/>
            <a:ext cx="1040222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85000" y="6492879"/>
            <a:ext cx="2133600" cy="365125"/>
          </a:xfrm>
        </p:spPr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763334"/>
              </p:ext>
            </p:extLst>
          </p:nvPr>
        </p:nvGraphicFramePr>
        <p:xfrm>
          <a:off x="657933" y="1243504"/>
          <a:ext cx="6371908" cy="5099223"/>
        </p:xfrm>
        <a:graphic>
          <a:graphicData uri="http://schemas.openxmlformats.org/drawingml/2006/table">
            <a:tbl>
              <a:tblPr firstRow="1" bandRow="1"/>
              <a:tblGrid>
                <a:gridCol w="2286000"/>
                <a:gridCol w="153988"/>
                <a:gridCol w="3931920"/>
              </a:tblGrid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EA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LDV/SOF 12 Weeks,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N=335</a:t>
                      </a:r>
                    </a:p>
                  </a:txBody>
                  <a:tcPr marT="5144" marB="5144" anchor="ctr">
                    <a:lnL w="12700" cap="flat" cmpd="sng" algn="ctr">
                      <a:solidFill>
                        <a:srgbClr val="F3EA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</a:tr>
              <a:tr h="19803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Overall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 marL="102870" marR="25718" marT="5144" marB="5144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Sex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F6EF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Race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Black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117475" indent="-117475"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Non-Black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5ED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117475" indent="-117475"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HCV Genotype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5ED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 HCV RNA (IU/mL)</a:t>
                      </a: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&lt;800,000</a:t>
                      </a:r>
                      <a:endParaRPr lang="en-US" sz="1200" b="0" i="0" u="none" strike="noStrike" baseline="300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5ED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≥800,000</a:t>
                      </a:r>
                      <a:endParaRPr lang="en-US" sz="1200" b="0" i="0" u="none" strike="noStrike" baseline="300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 BMI (kg/m</a:t>
                      </a:r>
                      <a:r>
                        <a:rPr lang="en-US" sz="1300" b="1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IL28B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Cirrhosis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Prior HCV Treatment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ARV Regimen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EFV + FTC + TDF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RAL + FTC + TDF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RPV + FTC + TDF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Baseline CD4 (cells/</a:t>
                      </a:r>
                      <a:r>
                        <a:rPr kumimoji="0" lang="el-GR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μ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L)</a:t>
                      </a:r>
                      <a:endParaRPr lang="en-US" sz="1300" dirty="0" smtClean="0"/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&lt;350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≥350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72078"/>
              </p:ext>
            </p:extLst>
          </p:nvPr>
        </p:nvGraphicFramePr>
        <p:xfrm>
          <a:off x="3583568" y="1409857"/>
          <a:ext cx="3092303" cy="5816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  <a:noFill/>
        </p:spPr>
        <p:txBody>
          <a:bodyPr/>
          <a:lstStyle/>
          <a:p>
            <a:r>
              <a:rPr lang="en-US" dirty="0"/>
              <a:t>Results: SVR12 </a:t>
            </a:r>
            <a:r>
              <a:rPr lang="en-US" dirty="0" smtClean="0"/>
              <a:t>in Subgroups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248612" y="6581001"/>
            <a:ext cx="1983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SVR12, % (95% CI)</a:t>
            </a:r>
            <a:endParaRPr lang="en-US" sz="1200" b="1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827699"/>
              </p:ext>
            </p:extLst>
          </p:nvPr>
        </p:nvGraphicFramePr>
        <p:xfrm>
          <a:off x="657933" y="1243504"/>
          <a:ext cx="6371908" cy="5099223"/>
        </p:xfrm>
        <a:graphic>
          <a:graphicData uri="http://schemas.openxmlformats.org/drawingml/2006/table">
            <a:tbl>
              <a:tblPr firstRow="1" bandRow="1"/>
              <a:tblGrid>
                <a:gridCol w="2286000"/>
                <a:gridCol w="153988"/>
                <a:gridCol w="3931920"/>
              </a:tblGrid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EA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LDV/SOF 12 Weeks,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N=335</a:t>
                      </a:r>
                    </a:p>
                  </a:txBody>
                  <a:tcPr marT="5144" marB="5144" anchor="ctr">
                    <a:lnL w="12700" cap="flat" cmpd="sng" algn="ctr">
                      <a:solidFill>
                        <a:srgbClr val="F3EA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</a:tr>
              <a:tr h="198039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Overall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 marL="102870" marR="25718" marT="5144" marB="5144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Sex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F6EF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Race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Black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marL="117475" indent="-117475"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Non-Black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5ED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117475" indent="-117475"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HCV Genotype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5ED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 HCV RNA (IU/mL)</a:t>
                      </a: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&lt;800,000</a:t>
                      </a:r>
                      <a:endParaRPr lang="en-US" sz="1200" b="0" i="0" u="none" strike="noStrike" baseline="300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5ED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≥800,000</a:t>
                      </a:r>
                      <a:endParaRPr lang="en-US" sz="1200" b="0" i="0" u="none" strike="noStrike" baseline="300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Baseline BMI (kg/m</a:t>
                      </a:r>
                      <a:r>
                        <a:rPr lang="en-US" sz="1300" b="1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IL28B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TT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Cirrhosis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Prior HCV Treatment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ARV Regimen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EFV + FTC + TDF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RAL + FTC + TDF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RPV + FTC + TDF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rowSpan="2"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Baseline CD4 (cells/</a:t>
                      </a:r>
                      <a:r>
                        <a:rPr kumimoji="0" lang="el-GR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μ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L)</a:t>
                      </a:r>
                      <a:endParaRPr lang="en-US" sz="1300" dirty="0" smtClean="0"/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&lt;350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≥350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336641"/>
              </p:ext>
            </p:extLst>
          </p:nvPr>
        </p:nvGraphicFramePr>
        <p:xfrm>
          <a:off x="3583568" y="1409857"/>
          <a:ext cx="3092303" cy="5816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  <a:noFill/>
        </p:spPr>
        <p:txBody>
          <a:bodyPr/>
          <a:lstStyle/>
          <a:p>
            <a:r>
              <a:rPr lang="en-US" dirty="0"/>
              <a:t>Results: SVR12 </a:t>
            </a:r>
            <a:r>
              <a:rPr lang="en-US" dirty="0" smtClean="0"/>
              <a:t>in Subgroups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248612" y="6581001"/>
            <a:ext cx="1983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SVR12, % (95% CI)</a:t>
            </a:r>
            <a:endParaRPr lang="en-US" sz="1200" b="1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96643" y="1999708"/>
            <a:ext cx="1802978" cy="464360"/>
          </a:xfrm>
          <a:prstGeom prst="rect">
            <a:avLst/>
          </a:prstGeom>
          <a:solidFill>
            <a:srgbClr val="FFE697"/>
          </a:solidFill>
        </p:spPr>
        <p:txBody>
          <a:bodyPr wrap="square" rtlCol="0" anchor="b">
            <a:noAutofit/>
          </a:bodyPr>
          <a:lstStyle/>
          <a:p>
            <a:r>
              <a:rPr lang="en-US" sz="1200" dirty="0" smtClean="0"/>
              <a:t>Statistically significant</a:t>
            </a:r>
            <a:br>
              <a:rPr lang="en-US" sz="1200" dirty="0" smtClean="0"/>
            </a:br>
            <a:r>
              <a:rPr lang="en-US" sz="1200" dirty="0" smtClean="0"/>
              <a:t>in multivariate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591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 and Other Exploratory Analyses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r>
              <a:rPr lang="en-US" sz="2400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8717" y="1236133"/>
            <a:ext cx="7740650" cy="47371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 difference in SVR in HCV mono-infected ION program (12 weeks) for black (89/90, 99%) versus non-black (431/448, 96%)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LDV and SOF population PK levels</a:t>
            </a:r>
          </a:p>
          <a:p>
            <a:pPr lvl="1"/>
            <a:r>
              <a:rPr lang="en-US" dirty="0" smtClean="0"/>
              <a:t>Similar across the different ARV regimens</a:t>
            </a:r>
          </a:p>
          <a:p>
            <a:pPr lvl="1"/>
            <a:r>
              <a:rPr lang="en-US" dirty="0" smtClean="0"/>
              <a:t>Similar between black and non-black patients</a:t>
            </a:r>
          </a:p>
          <a:p>
            <a:pPr lvl="1"/>
            <a:r>
              <a:rPr lang="en-US" dirty="0" smtClean="0"/>
              <a:t>Similar between patients who relapsed and those who achieved SVR</a:t>
            </a:r>
            <a:endParaRPr lang="en-US" dirty="0"/>
          </a:p>
          <a:p>
            <a:r>
              <a:rPr lang="en-US" dirty="0" smtClean="0"/>
              <a:t>GWAS and whole genome sequencing analysis underway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400800"/>
            <a:ext cx="7870371" cy="457200"/>
          </a:xfrm>
        </p:spPr>
        <p:txBody>
          <a:bodyPr/>
          <a:lstStyle/>
          <a:p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Lennox et al. AASLD 2014 Oral abstract #237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HCV Sequence </a:t>
            </a:r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422400"/>
            <a:ext cx="7867650" cy="46736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Deep </a:t>
            </a:r>
            <a:r>
              <a:rPr lang="en-US" dirty="0"/>
              <a:t>sequencing of NS5A at baseline identified </a:t>
            </a:r>
            <a:r>
              <a:rPr lang="en-US" dirty="0" smtClean="0"/>
              <a:t>67 (20</a:t>
            </a:r>
            <a:r>
              <a:rPr lang="en-US" dirty="0"/>
              <a:t>%) </a:t>
            </a:r>
            <a:r>
              <a:rPr lang="en-US" dirty="0" smtClean="0"/>
              <a:t>patients </a:t>
            </a:r>
            <a:r>
              <a:rPr lang="en-US" dirty="0"/>
              <a:t>with NS5A </a:t>
            </a:r>
            <a:r>
              <a:rPr lang="en-US" dirty="0" smtClean="0"/>
              <a:t>variants (RAVs)</a:t>
            </a:r>
            <a:endParaRPr lang="en-US" sz="2000" dirty="0"/>
          </a:p>
          <a:p>
            <a:pPr lvl="1"/>
            <a:r>
              <a:rPr lang="en-US" sz="2400" dirty="0" smtClean="0"/>
              <a:t>63 (94%) of patients with NS5A RAVs achieved SVR12</a:t>
            </a:r>
          </a:p>
          <a:p>
            <a:pPr lvl="0"/>
            <a:r>
              <a:rPr lang="en-US" dirty="0" smtClean="0"/>
              <a:t>Post-treatment </a:t>
            </a:r>
            <a:r>
              <a:rPr lang="en-US" dirty="0"/>
              <a:t>NS5A RAVs were observed in </a:t>
            </a:r>
            <a:r>
              <a:rPr lang="en-US" dirty="0" smtClean="0"/>
              <a:t>10 of the 12 patients </a:t>
            </a:r>
            <a:r>
              <a:rPr lang="en-US" dirty="0"/>
              <a:t>with virologic failure </a:t>
            </a:r>
            <a:endParaRPr lang="en-US" dirty="0" smtClean="0"/>
          </a:p>
          <a:p>
            <a:pPr lvl="0"/>
            <a:r>
              <a:rPr lang="en-US" dirty="0" smtClean="0"/>
              <a:t>No </a:t>
            </a:r>
            <a:r>
              <a:rPr lang="en-US" dirty="0"/>
              <a:t>NS5B S282T was observed in any </a:t>
            </a:r>
            <a:r>
              <a:rPr lang="en-US" dirty="0" smtClean="0"/>
              <a:t>patient </a:t>
            </a:r>
            <a:r>
              <a:rPr lang="en-US" dirty="0"/>
              <a:t>at baseline or virologic </a:t>
            </a:r>
            <a:r>
              <a:rPr lang="en-US" dirty="0" smtClean="0"/>
              <a:t>failure   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Results: Safety Summary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59342" y="6238775"/>
            <a:ext cx="8509001" cy="457200"/>
          </a:xfrm>
        </p:spPr>
        <p:txBody>
          <a:bodyPr/>
          <a:lstStyle/>
          <a:p>
            <a:r>
              <a:rPr lang="en-US" dirty="0"/>
              <a:t>*Serious AEs in &gt;1 patient were hepatocellular </a:t>
            </a:r>
            <a:r>
              <a:rPr lang="en-US" dirty="0" smtClean="0"/>
              <a:t>carcinoma (n=2) </a:t>
            </a:r>
            <a:r>
              <a:rPr lang="en-US" dirty="0"/>
              <a:t>and portal vein </a:t>
            </a:r>
            <a:r>
              <a:rPr lang="en-US" dirty="0" smtClean="0"/>
              <a:t>thrombosis (n=2) </a:t>
            </a:r>
            <a:r>
              <a:rPr lang="en-US" dirty="0"/>
              <a:t>in patients with cirrhosis.</a:t>
            </a:r>
          </a:p>
          <a:p>
            <a:r>
              <a:rPr lang="en-US" baseline="30000" dirty="0">
                <a:latin typeface="Arial" charset="0"/>
              </a:rPr>
              <a:t>†</a:t>
            </a:r>
            <a:r>
              <a:rPr lang="en-US" dirty="0">
                <a:latin typeface="Arial" charset="0"/>
              </a:rPr>
              <a:t>Confirmed IV drug user developed </a:t>
            </a:r>
            <a:r>
              <a:rPr lang="en-US" i="1" dirty="0"/>
              <a:t>Staphylococcus aureus</a:t>
            </a:r>
            <a:r>
              <a:rPr lang="en-US" dirty="0"/>
              <a:t> </a:t>
            </a:r>
            <a:r>
              <a:rPr lang="en-US" dirty="0" smtClean="0"/>
              <a:t>sepsis</a:t>
            </a:r>
            <a:r>
              <a:rPr lang="en-US" dirty="0"/>
              <a:t>, endocarditis with associated </a:t>
            </a:r>
            <a:r>
              <a:rPr lang="en-US" dirty="0" smtClean="0"/>
              <a:t>embolic </a:t>
            </a:r>
            <a:r>
              <a:rPr lang="en-US" dirty="0"/>
              <a:t>brain abscesses, and multi-organ </a:t>
            </a:r>
            <a:r>
              <a:rPr lang="en-US" dirty="0" smtClean="0"/>
              <a:t>system failure.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6868" name="Rectangle 52"/>
          <p:cNvSpPr>
            <a:spLocks noChangeArrowheads="1"/>
          </p:cNvSpPr>
          <p:nvPr/>
        </p:nvSpPr>
        <p:spPr bwMode="auto">
          <a:xfrm>
            <a:off x="1343025" y="3017838"/>
            <a:ext cx="387508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080188" y="1205495"/>
            <a:ext cx="651436" cy="43752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Group 6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620592"/>
              </p:ext>
            </p:extLst>
          </p:nvPr>
        </p:nvGraphicFramePr>
        <p:xfrm>
          <a:off x="1343025" y="1462699"/>
          <a:ext cx="6528989" cy="311027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28256"/>
                <a:gridCol w="3319006"/>
                <a:gridCol w="2281727"/>
              </a:tblGrid>
              <a:tr h="618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359" marR="82359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Patients, n (%)</a:t>
                      </a:r>
                    </a:p>
                  </a:txBody>
                  <a:tcPr marL="82359" marR="82359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LDV/SOF 12 Weeks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N=335</a:t>
                      </a:r>
                    </a:p>
                  </a:txBody>
                  <a:tcPr marL="82359" marR="82359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45EA4"/>
                    </a:solidFill>
                  </a:tcPr>
                </a:tc>
              </a:tr>
              <a:tr h="383321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Overall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safety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2359" marR="82359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45E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AEs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257 (77)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8332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Grade 3‒4 AE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(4)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8332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Serious AE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(2)*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8332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Treatment D/C due to AE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8332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Death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(&lt;1)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†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7548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2359" marR="8235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Grade 3‒4 laboratory abnormality</a:t>
                      </a:r>
                    </a:p>
                  </a:txBody>
                  <a:tcPr marL="82359" marR="82359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 (11)</a:t>
                      </a:r>
                      <a:endParaRPr lang="en-US" sz="1600" baseline="30000" dirty="0"/>
                    </a:p>
                  </a:txBody>
                  <a:tcPr marL="82359" marR="82359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854710" y="4808321"/>
            <a:ext cx="7702550" cy="8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kern="0" dirty="0" smtClean="0"/>
              <a:t>Stable CD4 counts through treatment and follow-up phase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kern="0" dirty="0" smtClean="0"/>
              <a:t>No patient had confirmed HIV virologic rebound</a:t>
            </a:r>
            <a:endParaRPr lang="en-US" altLang="en-US" sz="20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Results: Adverse Events (≥5%)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AF55B-10BB-4B6F-A997-7C400CA5ECA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6868" name="Rectangle 52"/>
          <p:cNvSpPr>
            <a:spLocks noChangeArrowheads="1"/>
          </p:cNvSpPr>
          <p:nvPr/>
        </p:nvSpPr>
        <p:spPr bwMode="auto">
          <a:xfrm>
            <a:off x="1343025" y="3017838"/>
            <a:ext cx="387508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graphicFrame>
        <p:nvGraphicFramePr>
          <p:cNvPr id="11" name="Group 6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027742"/>
              </p:ext>
            </p:extLst>
          </p:nvPr>
        </p:nvGraphicFramePr>
        <p:xfrm>
          <a:off x="1049866" y="1617497"/>
          <a:ext cx="6821721" cy="449543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032931"/>
                <a:gridCol w="2788790"/>
              </a:tblGrid>
              <a:tr h="86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Patients, n (%)</a:t>
                      </a:r>
                    </a:p>
                  </a:txBody>
                  <a:tcPr marL="82359" marR="82359" anchor="b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LDV/SOF 12 Weeks</a:t>
                      </a:r>
                      <a:br>
                        <a:rPr lang="en-US" sz="20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N=335</a:t>
                      </a:r>
                    </a:p>
                  </a:txBody>
                  <a:tcPr marL="82359" marR="82359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45EA4"/>
                    </a:solidFill>
                  </a:tcPr>
                </a:tc>
              </a:tr>
              <a:tr h="6057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 (25)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57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(21)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57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Diarrhea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(11)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57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(10)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57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Arthralgia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(7)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57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Upper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respiratory </a:t>
                      </a: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tract infection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(5)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8080188" y="1268125"/>
            <a:ext cx="651436" cy="43752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69" y="167640"/>
            <a:ext cx="7924800" cy="787400"/>
          </a:xfrm>
        </p:spPr>
        <p:txBody>
          <a:bodyPr/>
          <a:lstStyle/>
          <a:p>
            <a:r>
              <a:rPr lang="en-US" dirty="0" smtClean="0"/>
              <a:t>Results: Renal Function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3308115" y="1218889"/>
            <a:ext cx="2516884" cy="1043314"/>
            <a:chOff x="3318331" y="1258996"/>
            <a:chExt cx="2516884" cy="1043314"/>
          </a:xfrm>
        </p:grpSpPr>
        <p:grpSp>
          <p:nvGrpSpPr>
            <p:cNvPr id="40" name="Group 39"/>
            <p:cNvGrpSpPr/>
            <p:nvPr/>
          </p:nvGrpSpPr>
          <p:grpSpPr>
            <a:xfrm>
              <a:off x="3318331" y="1580509"/>
              <a:ext cx="2516884" cy="721801"/>
              <a:chOff x="3318331" y="1580509"/>
              <a:chExt cx="2516884" cy="721801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3774429" y="1605899"/>
                <a:ext cx="2060786" cy="640695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dirty="0">
                    <a:solidFill>
                      <a:srgbClr val="000000"/>
                    </a:solidFill>
                  </a:rPr>
                  <a:t>EFV+FTC+TDF (n=160)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dirty="0">
                    <a:solidFill>
                      <a:srgbClr val="000000"/>
                    </a:solidFill>
                  </a:rPr>
                  <a:t>RAL+FTC+TDF (</a:t>
                </a:r>
                <a:r>
                  <a:rPr lang="en-US" sz="1400" dirty="0" smtClean="0">
                    <a:solidFill>
                      <a:srgbClr val="000000"/>
                    </a:solidFill>
                  </a:rPr>
                  <a:t>n=146)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dirty="0" smtClean="0">
                    <a:solidFill>
                      <a:srgbClr val="000000"/>
                    </a:solidFill>
                  </a:rPr>
                  <a:t>RPV+FTC+TDF (n=29)</a:t>
                </a:r>
                <a:endParaRPr lang="en-US" sz="14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3318331" y="1580509"/>
                <a:ext cx="480559" cy="721801"/>
                <a:chOff x="3318331" y="1580509"/>
                <a:chExt cx="480559" cy="721801"/>
              </a:xfrm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3318331" y="1580509"/>
                  <a:ext cx="480559" cy="120071"/>
                  <a:chOff x="3191069" y="1276518"/>
                  <a:chExt cx="510074" cy="151921"/>
                </a:xfrm>
              </p:grpSpPr>
              <p:sp>
                <p:nvSpPr>
                  <p:cNvPr id="59" name="Isosceles Triangle 58"/>
                  <p:cNvSpPr/>
                  <p:nvPr/>
                </p:nvSpPr>
                <p:spPr bwMode="auto">
                  <a:xfrm>
                    <a:off x="3365424" y="1276518"/>
                    <a:ext cx="161365" cy="151921"/>
                  </a:xfrm>
                  <a:prstGeom prst="triangle">
                    <a:avLst/>
                  </a:prstGeom>
                  <a:solidFill>
                    <a:srgbClr val="CD4643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25000"/>
                      </a:spcAft>
                      <a:buFontTx/>
                      <a:buChar char="•"/>
                    </a:pPr>
                    <a:endParaRPr lang="en-US" sz="1400" b="1" baseline="-250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60" name="Freeform 59"/>
                  <p:cNvSpPr/>
                  <p:nvPr/>
                </p:nvSpPr>
                <p:spPr bwMode="auto">
                  <a:xfrm>
                    <a:off x="3191069" y="1352479"/>
                    <a:ext cx="510074" cy="0"/>
                  </a:xfrm>
                  <a:custGeom>
                    <a:avLst/>
                    <a:gdLst>
                      <a:gd name="connsiteX0" fmla="*/ 0 w 510074"/>
                      <a:gd name="connsiteY0" fmla="*/ 0 h 0"/>
                      <a:gd name="connsiteX1" fmla="*/ 510074 w 510074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10074">
                        <a:moveTo>
                          <a:pt x="0" y="0"/>
                        </a:moveTo>
                        <a:lnTo>
                          <a:pt x="510074" y="0"/>
                        </a:lnTo>
                      </a:path>
                    </a:pathLst>
                  </a:custGeom>
                  <a:noFill/>
                  <a:ln w="28575" cap="flat" cmpd="sng" algn="ctr">
                    <a:solidFill>
                      <a:srgbClr val="CD464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25000"/>
                      </a:spcAft>
                      <a:buFontTx/>
                      <a:buChar char="•"/>
                    </a:pPr>
                    <a:endParaRPr lang="en-US" sz="1400" b="1" baseline="-250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6" name="Group 45"/>
                <p:cNvGrpSpPr/>
                <p:nvPr/>
              </p:nvGrpSpPr>
              <p:grpSpPr>
                <a:xfrm>
                  <a:off x="3318331" y="2174294"/>
                  <a:ext cx="480559" cy="128016"/>
                  <a:chOff x="7573995" y="1742467"/>
                  <a:chExt cx="480559" cy="128016"/>
                </a:xfrm>
              </p:grpSpPr>
              <p:sp>
                <p:nvSpPr>
                  <p:cNvPr id="57" name="Oval 56"/>
                  <p:cNvSpPr/>
                  <p:nvPr/>
                </p:nvSpPr>
                <p:spPr bwMode="auto">
                  <a:xfrm>
                    <a:off x="7750266" y="1742467"/>
                    <a:ext cx="128016" cy="128016"/>
                  </a:xfrm>
                  <a:prstGeom prst="ellipse">
                    <a:avLst/>
                  </a:prstGeom>
                  <a:solidFill>
                    <a:srgbClr val="00B050"/>
                  </a:solidFill>
                  <a:ln w="9525" cap="flat" cmpd="sng" algn="ctr">
                    <a:solidFill>
                      <a:srgbClr val="00B05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25000"/>
                      </a:spcAft>
                      <a:buFontTx/>
                      <a:buChar char="•"/>
                    </a:pPr>
                    <a:endParaRPr lang="en-US" sz="1400" b="1" baseline="-250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" name="Freeform 57"/>
                  <p:cNvSpPr/>
                  <p:nvPr/>
                </p:nvSpPr>
                <p:spPr bwMode="auto">
                  <a:xfrm>
                    <a:off x="7573995" y="1806475"/>
                    <a:ext cx="480559" cy="0"/>
                  </a:xfrm>
                  <a:custGeom>
                    <a:avLst/>
                    <a:gdLst>
                      <a:gd name="connsiteX0" fmla="*/ 0 w 510074"/>
                      <a:gd name="connsiteY0" fmla="*/ 0 h 0"/>
                      <a:gd name="connsiteX1" fmla="*/ 510074 w 510074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10074">
                        <a:moveTo>
                          <a:pt x="0" y="0"/>
                        </a:moveTo>
                        <a:lnTo>
                          <a:pt x="510074" y="0"/>
                        </a:lnTo>
                      </a:path>
                    </a:pathLst>
                  </a:custGeom>
                  <a:solidFill>
                    <a:srgbClr val="92D050"/>
                  </a:solidFill>
                  <a:ln w="28575" cap="flat" cmpd="sng" algn="ctr">
                    <a:solidFill>
                      <a:srgbClr val="00B05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25000"/>
                      </a:spcAft>
                      <a:buFontTx/>
                      <a:buChar char="•"/>
                    </a:pPr>
                    <a:endParaRPr lang="en-US" sz="1400" b="1" baseline="-250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3318331" y="1867986"/>
                  <a:ext cx="480559" cy="128016"/>
                  <a:chOff x="7811520" y="1692416"/>
                  <a:chExt cx="480559" cy="128016"/>
                </a:xfrm>
              </p:grpSpPr>
              <p:sp>
                <p:nvSpPr>
                  <p:cNvPr id="55" name="Rectangle 54"/>
                  <p:cNvSpPr/>
                  <p:nvPr/>
                </p:nvSpPr>
                <p:spPr bwMode="auto">
                  <a:xfrm>
                    <a:off x="7987791" y="1692416"/>
                    <a:ext cx="128016" cy="128016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25000"/>
                      </a:spcAft>
                      <a:buFontTx/>
                      <a:buChar char="•"/>
                    </a:pPr>
                    <a:endParaRPr lang="en-US" sz="1400" b="1" baseline="-250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" name="Freeform 55"/>
                  <p:cNvSpPr/>
                  <p:nvPr/>
                </p:nvSpPr>
                <p:spPr bwMode="auto">
                  <a:xfrm>
                    <a:off x="7811520" y="1756424"/>
                    <a:ext cx="480559" cy="0"/>
                  </a:xfrm>
                  <a:custGeom>
                    <a:avLst/>
                    <a:gdLst>
                      <a:gd name="connsiteX0" fmla="*/ 0 w 510074"/>
                      <a:gd name="connsiteY0" fmla="*/ 0 h 0"/>
                      <a:gd name="connsiteX1" fmla="*/ 510074 w 510074"/>
                      <a:gd name="connsiteY1" fmla="*/ 0 h 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510074">
                        <a:moveTo>
                          <a:pt x="0" y="0"/>
                        </a:moveTo>
                        <a:lnTo>
                          <a:pt x="510074" y="0"/>
                        </a:lnTo>
                      </a:path>
                    </a:pathLst>
                  </a:custGeom>
                  <a:solidFill>
                    <a:schemeClr val="accent6">
                      <a:lumMod val="60000"/>
                      <a:lumOff val="40000"/>
                    </a:schemeClr>
                  </a:solidFill>
                  <a:ln w="28575" cap="flat" cmpd="sng" algn="ctr">
                    <a:solidFill>
                      <a:schemeClr val="accent6">
                        <a:lumMod val="60000"/>
                        <a:lumOff val="4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25000"/>
                      </a:spcAft>
                      <a:buFontTx/>
                      <a:buChar char="•"/>
                    </a:pPr>
                    <a:endParaRPr lang="en-US" sz="1400" b="1" baseline="-2500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48" name="Group 47"/>
            <p:cNvGrpSpPr/>
            <p:nvPr/>
          </p:nvGrpSpPr>
          <p:grpSpPr>
            <a:xfrm>
              <a:off x="3814266" y="1258996"/>
              <a:ext cx="1708030" cy="265507"/>
              <a:chOff x="5837208" y="1111956"/>
              <a:chExt cx="1708030" cy="265507"/>
            </a:xfrm>
          </p:grpSpPr>
          <p:sp>
            <p:nvSpPr>
              <p:cNvPr id="49" name="Freeform 48"/>
              <p:cNvSpPr/>
              <p:nvPr/>
            </p:nvSpPr>
            <p:spPr bwMode="auto">
              <a:xfrm>
                <a:off x="5837208" y="1355425"/>
                <a:ext cx="1708030" cy="0"/>
              </a:xfrm>
              <a:custGeom>
                <a:avLst/>
                <a:gdLst>
                  <a:gd name="connsiteX0" fmla="*/ 0 w 1708030"/>
                  <a:gd name="connsiteY0" fmla="*/ 0 h 0"/>
                  <a:gd name="connsiteX1" fmla="*/ 1708030 w 170803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08030">
                    <a:moveTo>
                      <a:pt x="0" y="0"/>
                    </a:moveTo>
                    <a:lnTo>
                      <a:pt x="1708030" y="0"/>
                    </a:ln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25000"/>
                  </a:spcAft>
                  <a:buFontTx/>
                  <a:buChar char="•"/>
                </a:pPr>
                <a:endParaRPr lang="en-US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184406" y="1111956"/>
                <a:ext cx="1013635" cy="265507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</a:rPr>
                  <a:t>LDV/SOF +</a:t>
                </a: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935869" y="1839411"/>
            <a:ext cx="7316870" cy="3011378"/>
            <a:chOff x="935869" y="1839411"/>
            <a:chExt cx="7316870" cy="3011378"/>
          </a:xfrm>
        </p:grpSpPr>
        <p:graphicFrame>
          <p:nvGraphicFramePr>
            <p:cNvPr id="8" name="Chart 7"/>
            <p:cNvGraphicFramePr/>
            <p:nvPr>
              <p:extLst>
                <p:ext uri="{D42A27DB-BD31-4B8C-83A1-F6EECF244321}">
                  <p14:modId xmlns:p14="http://schemas.microsoft.com/office/powerpoint/2010/main" val="2445636221"/>
                </p:ext>
              </p:extLst>
            </p:nvPr>
          </p:nvGraphicFramePr>
          <p:xfrm>
            <a:off x="1439802" y="1839411"/>
            <a:ext cx="6812937" cy="25996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rot="16200000">
              <a:off x="63013" y="2877329"/>
              <a:ext cx="2269573" cy="523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2075" tIns="46038" rIns="92075" bIns="46038" numCol="1" anchor="b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rgbClr val="000000"/>
                  </a:solidFill>
                  <a:cs typeface="Arial" pitchFamily="34" charset="0"/>
                </a:rPr>
                <a:t>Creatinine</a:t>
              </a:r>
              <a:r>
                <a:rPr lang="en-US" sz="1400" dirty="0" smtClean="0">
                  <a:solidFill>
                    <a:srgbClr val="000000"/>
                  </a:solidFill>
                  <a:cs typeface="Arial" pitchFamily="34" charset="0"/>
                </a:rPr>
                <a:t> Clearance</a:t>
              </a:r>
              <a:r>
                <a:rPr lang="en-US" sz="1400" dirty="0">
                  <a:solidFill>
                    <a:srgbClr val="000000"/>
                  </a:solidFill>
                  <a:cs typeface="Arial" pitchFamily="34" charset="0"/>
                </a:rPr>
                <a:t/>
              </a:r>
              <a:br>
                <a:rPr lang="en-US" sz="1400" dirty="0">
                  <a:solidFill>
                    <a:srgbClr val="000000"/>
                  </a:solidFill>
                  <a:cs typeface="Arial" pitchFamily="34" charset="0"/>
                </a:rPr>
              </a:br>
              <a:r>
                <a:rPr lang="en-US" sz="1400" dirty="0">
                  <a:solidFill>
                    <a:srgbClr val="000000"/>
                  </a:solidFill>
                  <a:cs typeface="Arial" pitchFamily="34" charset="0"/>
                </a:rPr>
                <a:t>(mL/min), mean ± SD 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1817914" y="4542370"/>
              <a:ext cx="5573487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2075" tIns="46038" rIns="92075" bIns="46038" numCol="1" anchor="b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cs typeface="Arial" pitchFamily="34" charset="0"/>
                </a:rPr>
                <a:t>Week</a:t>
              </a:r>
            </a:p>
          </p:txBody>
        </p:sp>
        <p:sp>
          <p:nvSpPr>
            <p:cNvPr id="3" name="Freeform 2"/>
            <p:cNvSpPr/>
            <p:nvPr/>
          </p:nvSpPr>
          <p:spPr bwMode="auto">
            <a:xfrm rot="5400000">
              <a:off x="2174489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 rot="5400000">
              <a:off x="2471964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 rot="5400000">
              <a:off x="2757476" y="4323037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 rot="5400000">
              <a:off x="3352821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 bwMode="auto">
            <a:xfrm rot="5400000">
              <a:off x="3943953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 bwMode="auto">
            <a:xfrm rot="5400000">
              <a:off x="4537123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 bwMode="auto">
            <a:xfrm rot="5400000">
              <a:off x="5126560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 rot="5400000">
              <a:off x="5721402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 rot="5400000">
              <a:off x="7491748" y="4320656"/>
              <a:ext cx="59734" cy="0"/>
            </a:xfrm>
            <a:custGeom>
              <a:avLst/>
              <a:gdLst>
                <a:gd name="connsiteX0" fmla="*/ 0 w 59734"/>
                <a:gd name="connsiteY0" fmla="*/ 0 h 0"/>
                <a:gd name="connsiteX1" fmla="*/ 59734 w 5973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734">
                  <a:moveTo>
                    <a:pt x="0" y="0"/>
                  </a:moveTo>
                  <a:lnTo>
                    <a:pt x="5973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</a:pPr>
              <a:endParaRPr lang="en-US" sz="3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18247" y="4320656"/>
              <a:ext cx="372218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BL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367018" y="4320656"/>
              <a:ext cx="26962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54614" y="4320656"/>
              <a:ext cx="26962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44115" y="4320656"/>
              <a:ext cx="26962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41137" y="4320656"/>
              <a:ext cx="26962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32268" y="4320656"/>
              <a:ext cx="26962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982868" y="4320656"/>
              <a:ext cx="354584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75087" y="4320656"/>
              <a:ext cx="354584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258562" y="4320656"/>
              <a:ext cx="526106" cy="276999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FU-4</a:t>
              </a:r>
            </a:p>
          </p:txBody>
        </p:sp>
      </p:grpSp>
      <p:sp>
        <p:nvSpPr>
          <p:cNvPr id="61" name="Content Placeholder 12"/>
          <p:cNvSpPr txBox="1">
            <a:spLocks/>
          </p:cNvSpPr>
          <p:nvPr/>
        </p:nvSpPr>
        <p:spPr bwMode="auto">
          <a:xfrm>
            <a:off x="789214" y="5006533"/>
            <a:ext cx="7717971" cy="179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850" smtClean="0"/>
              <a:t>4 patients (1%) had change in creatinine ≥ 0.4 mg/dL</a:t>
            </a:r>
          </a:p>
          <a:p>
            <a:pPr lvl="1">
              <a:spcBef>
                <a:spcPts val="600"/>
              </a:spcBef>
            </a:pPr>
            <a:r>
              <a:rPr lang="en-US" sz="1650" smtClean="0"/>
              <a:t>2 completed treatment with no ART change</a:t>
            </a:r>
            <a:endParaRPr lang="en-US" altLang="en-US" sz="1650" smtClean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650" smtClean="0"/>
              <a:t>1 had dose reduction of TDF, 1 discontinued TDF 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266008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649" y="1676400"/>
            <a:ext cx="7724321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200" dirty="0" smtClean="0"/>
              <a:t>In this Phase 3 study of 335 HIV/HCV-</a:t>
            </a:r>
            <a:r>
              <a:rPr lang="en-US" sz="2200" dirty="0" err="1" smtClean="0"/>
              <a:t>coinfected</a:t>
            </a:r>
            <a:r>
              <a:rPr lang="en-US" sz="2200" dirty="0" smtClean="0"/>
              <a:t> patients,  96% achieved SVR12 after 12 weeks of a once-daily, single-tablet regimen of LDV/SOF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Prior HCV treatment status or the presence or absence of cirrhosis did not impact outcome	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In contrast to larger studies among </a:t>
            </a:r>
            <a:r>
              <a:rPr lang="en-US" sz="2000" dirty="0" err="1" smtClean="0"/>
              <a:t>monoinfected</a:t>
            </a:r>
            <a:r>
              <a:rPr lang="en-US" sz="2000" dirty="0" smtClean="0"/>
              <a:t> patients, a lower response rate was observed among </a:t>
            </a:r>
            <a:r>
              <a:rPr lang="en-US" sz="2000" dirty="0" err="1" smtClean="0"/>
              <a:t>coinfected</a:t>
            </a:r>
            <a:r>
              <a:rPr lang="en-US" sz="2000" dirty="0" smtClean="0"/>
              <a:t> black patients treated with LDV/SOF (SVR12 90%)</a:t>
            </a:r>
          </a:p>
          <a:p>
            <a:pPr marL="457200" lvl="1" indent="0">
              <a:spcBef>
                <a:spcPts val="6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LDV/SOF was well tolerated, with no treatment discontinuations due to adverse </a:t>
            </a:r>
            <a:r>
              <a:rPr lang="en-US" sz="2200" dirty="0" smtClean="0"/>
              <a:t>events and </a:t>
            </a:r>
            <a:r>
              <a:rPr lang="en-US" sz="2200" dirty="0"/>
              <a:t>no adverse impact on HIV disease or its treatment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200" dirty="0"/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endParaRPr lang="en-US" sz="20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36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FDC, fixed-dose combination.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31152" y="-692726"/>
            <a:ext cx="708121" cy="16779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755650" y="1567540"/>
            <a:ext cx="4121150" cy="4419600"/>
          </a:xfrm>
        </p:spPr>
        <p:txBody>
          <a:bodyPr/>
          <a:lstStyle/>
          <a:p>
            <a:pPr eaLnBrk="1" hangingPunct="1">
              <a:spcBef>
                <a:spcPts val="450"/>
              </a:spcBef>
              <a:spcAft>
                <a:spcPts val="600"/>
              </a:spcAft>
              <a:defRPr/>
            </a:pPr>
            <a:r>
              <a:rPr lang="en-US" sz="2000" b="1" dirty="0" err="1" smtClean="0">
                <a:solidFill>
                  <a:srgbClr val="000000"/>
                </a:solidFill>
              </a:rPr>
              <a:t>Ledipasvir</a:t>
            </a:r>
            <a:endParaRPr lang="en-US" sz="2000" b="1" dirty="0">
              <a:solidFill>
                <a:srgbClr val="000000"/>
              </a:solidFill>
            </a:endParaRPr>
          </a:p>
          <a:p>
            <a:pPr marL="628650" lvl="1" indent="-287338">
              <a:spcBef>
                <a:spcPts val="45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Once-daily, oral, 90-mg </a:t>
            </a:r>
            <a:b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NS5A inhibitor</a:t>
            </a:r>
          </a:p>
          <a:p>
            <a:pPr marL="628650" lvl="1" indent="-287338">
              <a:spcBef>
                <a:spcPts val="450"/>
              </a:spcBef>
              <a:spcAft>
                <a:spcPts val="60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spcBef>
                <a:spcPts val="450"/>
              </a:spcBef>
              <a:spcAft>
                <a:spcPts val="600"/>
              </a:spcAft>
              <a:defRPr/>
            </a:pPr>
            <a:r>
              <a:rPr lang="en-US" sz="2000" b="1" dirty="0" err="1">
                <a:solidFill>
                  <a:srgbClr val="000000"/>
                </a:solidFill>
                <a:cs typeface="Arial" pitchFamily="34" charset="0"/>
              </a:rPr>
              <a:t>Sofosbuvir</a:t>
            </a:r>
            <a:endParaRPr lang="en-US" sz="2000" b="1" dirty="0">
              <a:solidFill>
                <a:srgbClr val="000000"/>
              </a:solidFill>
              <a:cs typeface="Arial" pitchFamily="34" charset="0"/>
            </a:endParaRPr>
          </a:p>
          <a:p>
            <a:pPr marL="630238" indent="-284163" eaLnBrk="1" hangingPunct="1">
              <a:spcBef>
                <a:spcPts val="450"/>
              </a:spcBef>
              <a:spcAft>
                <a:spcPts val="600"/>
              </a:spcAft>
              <a:buClrTx/>
              <a:buFont typeface="Arial" pitchFamily="34" charset="0"/>
              <a:buChar char="‒"/>
              <a:tabLst>
                <a:tab pos="568325" algn="l"/>
              </a:tabLst>
              <a:defRPr/>
            </a:pPr>
            <a:r>
              <a:rPr lang="en-US" sz="1800" dirty="0">
                <a:solidFill>
                  <a:srgbClr val="000000"/>
                </a:solidFill>
                <a:cs typeface="Arial" pitchFamily="34" charset="0"/>
              </a:rPr>
              <a:t>Once-daily, oral, 400-mg </a:t>
            </a:r>
            <a:br>
              <a:rPr lang="en-US" sz="18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US" sz="1800" dirty="0">
                <a:solidFill>
                  <a:srgbClr val="000000"/>
                </a:solidFill>
                <a:cs typeface="Arial" pitchFamily="34" charset="0"/>
              </a:rPr>
              <a:t>NS5B inhibitor</a:t>
            </a:r>
          </a:p>
          <a:p>
            <a:pPr marL="346075" indent="0" eaLnBrk="1" hangingPunct="1">
              <a:spcBef>
                <a:spcPts val="450"/>
              </a:spcBef>
              <a:spcAft>
                <a:spcPts val="600"/>
              </a:spcAft>
              <a:buClrTx/>
              <a:buNone/>
              <a:tabLst>
                <a:tab pos="568325" algn="l"/>
              </a:tabLst>
              <a:defRPr/>
            </a:pPr>
            <a:endParaRPr lang="en-US" sz="1200" dirty="0">
              <a:solidFill>
                <a:srgbClr val="000000"/>
              </a:solidFill>
              <a:cs typeface="Arial" pitchFamily="34" charset="0"/>
            </a:endParaRPr>
          </a:p>
          <a:p>
            <a:pPr eaLnBrk="1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rgbClr val="000000"/>
                </a:solidFill>
              </a:rPr>
              <a:t>Ledipasvir</a:t>
            </a:r>
            <a:r>
              <a:rPr lang="en-US" sz="2000" b="1" dirty="0">
                <a:solidFill>
                  <a:srgbClr val="000000"/>
                </a:solidFill>
              </a:rPr>
              <a:t>/</a:t>
            </a:r>
            <a:r>
              <a:rPr lang="en-US" sz="2000" b="1" dirty="0" err="1">
                <a:solidFill>
                  <a:srgbClr val="000000"/>
                </a:solidFill>
              </a:rPr>
              <a:t>Sofosbuvir</a:t>
            </a:r>
            <a:r>
              <a:rPr lang="en-US" sz="2000" b="1" dirty="0">
                <a:solidFill>
                  <a:srgbClr val="000000"/>
                </a:solidFill>
              </a:rPr>
              <a:t> FDC</a:t>
            </a:r>
          </a:p>
          <a:p>
            <a:pPr marL="627063" lvl="1" indent="-169863" eaLnBrk="1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Once-daily, oral, fixed-dose </a:t>
            </a:r>
            <a:b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(90/400 mg) combination tablet</a:t>
            </a:r>
            <a:endParaRPr lang="en-US" sz="1800" b="1" dirty="0">
              <a:solidFill>
                <a:srgbClr val="FF0000"/>
              </a:solidFill>
              <a:ea typeface="ＭＳ Ｐゴシック" pitchFamily="34" charset="-128"/>
              <a:cs typeface="Arial" pitchFamily="34" charset="0"/>
            </a:endParaRPr>
          </a:p>
          <a:p>
            <a:pPr marL="627063" lvl="1" indent="-169863" eaLnBrk="1" hangingPunct="1">
              <a:spcBef>
                <a:spcPts val="45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Single-tablet regimen for </a:t>
            </a:r>
            <a:b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hepatitis </a:t>
            </a:r>
            <a:r>
              <a:rPr lang="en-US" sz="1800" dirty="0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C</a:t>
            </a:r>
            <a:endParaRPr lang="en-US" sz="18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654102" y="1231515"/>
            <a:ext cx="777394" cy="20781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53799" y="1423939"/>
            <a:ext cx="608061" cy="2155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254949" y="2155152"/>
            <a:ext cx="808181" cy="80818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884888" y="1193031"/>
            <a:ext cx="3702242" cy="37022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800345" y="1624061"/>
            <a:ext cx="1524000" cy="11930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720522" y="1238299"/>
            <a:ext cx="1701030" cy="56187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039434" y="1554788"/>
            <a:ext cx="1385454" cy="23090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71037" y="5146864"/>
            <a:ext cx="245421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SOF </a:t>
            </a:r>
            <a:br>
              <a:rPr lang="en-US" sz="2000" b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nucleotide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polymerase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inhibitor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460627" y="5485392"/>
            <a:ext cx="177395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LDV</a:t>
            </a:r>
            <a:br>
              <a:rPr lang="en-US" sz="2000" b="1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NS5A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inhibitor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54966" y="5362138"/>
            <a:ext cx="245421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SOF </a:t>
            </a:r>
            <a:br>
              <a:rPr lang="en-US" sz="2000" b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nucleotide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polymerase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inhibitor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212199" y="4984729"/>
            <a:ext cx="245421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SOF </a:t>
            </a:r>
            <a:br>
              <a:rPr lang="en-US" sz="2000" b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nucleotide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polymerase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cs typeface="Arial" pitchFamily="34" charset="0"/>
              </a:rPr>
              <a:t>inhibitor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724791" y="1568550"/>
            <a:ext cx="4042064" cy="4513466"/>
            <a:chOff x="4997535" y="1677410"/>
            <a:chExt cx="3844316" cy="4513466"/>
          </a:xfrm>
        </p:grpSpPr>
        <p:grpSp>
          <p:nvGrpSpPr>
            <p:cNvPr id="61" name="Group 60"/>
            <p:cNvGrpSpPr/>
            <p:nvPr/>
          </p:nvGrpSpPr>
          <p:grpSpPr>
            <a:xfrm>
              <a:off x="5067300" y="1677410"/>
              <a:ext cx="3774551" cy="1096962"/>
              <a:chOff x="5067300" y="1677410"/>
              <a:chExt cx="3774551" cy="1096962"/>
            </a:xfrm>
          </p:grpSpPr>
          <p:sp>
            <p:nvSpPr>
              <p:cNvPr id="76" name="TextBox 75"/>
              <p:cNvSpPr txBox="1">
                <a:spLocks noChangeArrowheads="1"/>
              </p:cNvSpPr>
              <p:nvPr/>
            </p:nvSpPr>
            <p:spPr bwMode="auto">
              <a:xfrm>
                <a:off x="5067300" y="1677410"/>
                <a:ext cx="1829098" cy="1096962"/>
              </a:xfrm>
              <a:prstGeom prst="homePlate">
                <a:avLst>
                  <a:gd name="adj" fmla="val 51200"/>
                </a:avLst>
              </a:prstGeom>
              <a:solidFill>
                <a:srgbClr val="0066A8"/>
              </a:solidFill>
              <a:ln>
                <a:noFill/>
              </a:ln>
              <a:extLst/>
            </p:spPr>
            <p:txBody>
              <a:bodyPr lIns="182880" tIns="91440" bIns="91440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dirty="0">
                    <a:solidFill>
                      <a:srgbClr val="FFFFFF"/>
                    </a:solidFill>
                  </a:rPr>
                  <a:t>LDV</a:t>
                </a:r>
                <a:br>
                  <a:rPr lang="en-US" sz="1600" dirty="0">
                    <a:solidFill>
                      <a:srgbClr val="FFFFFF"/>
                    </a:solidFill>
                  </a:rPr>
                </a:br>
                <a:r>
                  <a:rPr lang="en-US" sz="1600" dirty="0">
                    <a:solidFill>
                      <a:srgbClr val="FFFFFF"/>
                    </a:solidFill>
                  </a:rPr>
                  <a:t>NS5A </a:t>
                </a:r>
                <a:br>
                  <a:rPr lang="en-US" sz="1600" dirty="0">
                    <a:solidFill>
                      <a:srgbClr val="FFFFFF"/>
                    </a:solidFill>
                  </a:rPr>
                </a:br>
                <a:r>
                  <a:rPr lang="en-US" sz="1600" dirty="0" smtClean="0">
                    <a:solidFill>
                      <a:srgbClr val="FFFFFF"/>
                    </a:solidFill>
                  </a:rPr>
                  <a:t>inhibitor</a:t>
                </a:r>
                <a:endParaRPr lang="en-US" sz="1200" dirty="0">
                  <a:solidFill>
                    <a:srgbClr val="FFFFFF"/>
                  </a:solidFill>
                </a:endParaRPr>
              </a:p>
            </p:txBody>
          </p:sp>
          <p:graphicFrame>
            <p:nvGraphicFramePr>
              <p:cNvPr id="77" name="Object 1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6880473" y="1883645"/>
              <a:ext cx="1961378" cy="6407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9" name="CS ChemDraw Drawing" r:id="rId4" imgW="3925443" imgH="1282827" progId="">
                      <p:embed/>
                    </p:oleObj>
                  </mc:Choice>
                  <mc:Fallback>
                    <p:oleObj name="CS ChemDraw Drawing" r:id="rId4" imgW="3925443" imgH="1282827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80473" y="1883645"/>
                            <a:ext cx="1961378" cy="64072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2" name="Group 23"/>
            <p:cNvGrpSpPr>
              <a:grpSpLocks/>
            </p:cNvGrpSpPr>
            <p:nvPr/>
          </p:nvGrpSpPr>
          <p:grpSpPr bwMode="auto">
            <a:xfrm>
              <a:off x="5067300" y="5039311"/>
              <a:ext cx="3519487" cy="1151565"/>
              <a:chOff x="5100979" y="4923684"/>
              <a:chExt cx="3518922" cy="1151896"/>
            </a:xfrm>
          </p:grpSpPr>
          <p:grpSp>
            <p:nvGrpSpPr>
              <p:cNvPr id="70" name="Group 25"/>
              <p:cNvGrpSpPr>
                <a:grpSpLocks/>
              </p:cNvGrpSpPr>
              <p:nvPr/>
            </p:nvGrpSpPr>
            <p:grpSpPr bwMode="auto">
              <a:xfrm>
                <a:off x="6473946" y="4924331"/>
                <a:ext cx="2145955" cy="1151249"/>
                <a:chOff x="6469236" y="2936009"/>
                <a:chExt cx="2145955" cy="1151249"/>
              </a:xfrm>
            </p:grpSpPr>
            <p:sp>
              <p:nvSpPr>
                <p:cNvPr id="73" name="TextBox 72"/>
                <p:cNvSpPr txBox="1">
                  <a:spLocks noChangeArrowheads="1"/>
                </p:cNvSpPr>
                <p:nvPr/>
              </p:nvSpPr>
              <p:spPr bwMode="auto">
                <a:xfrm>
                  <a:off x="6469236" y="2936009"/>
                  <a:ext cx="2131670" cy="1097280"/>
                </a:xfrm>
                <a:prstGeom prst="chevron">
                  <a:avLst>
                    <a:gd name="adj" fmla="val 48891"/>
                  </a:avLst>
                </a:prstGeom>
                <a:solidFill>
                  <a:srgbClr val="F15F31"/>
                </a:solidFill>
                <a:ln>
                  <a:noFill/>
                </a:ln>
                <a:extLst/>
              </p:spPr>
              <p:txBody>
                <a:bodyPr tIns="91440" bIns="91440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600" dirty="0">
                    <a:ln>
                      <a:solidFill>
                        <a:srgbClr val="FFC000"/>
                      </a:solidFill>
                    </a:ln>
                    <a:solidFill>
                      <a:srgbClr val="FFFFFF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4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7050795" y="3338111"/>
                  <a:ext cx="1476260" cy="7491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b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b="1" dirty="0">
                    <a:solidFill>
                      <a:srgbClr val="FFFFFF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75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7118734" y="2936009"/>
                  <a:ext cx="1496457" cy="1097280"/>
                </a:xfrm>
                <a:prstGeom prst="rect">
                  <a:avLst/>
                </a:prstGeom>
                <a:solidFill>
                  <a:srgbClr val="F15F3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9144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rgbClr val="FFFFFF"/>
                      </a:solidFill>
                      <a:cs typeface="Arial" pitchFamily="34" charset="0"/>
                    </a:rPr>
                    <a:t>SOF </a:t>
                  </a:r>
                  <a:r>
                    <a:rPr lang="en-US" sz="1600" b="1" dirty="0">
                      <a:solidFill>
                        <a:srgbClr val="FFFFFF"/>
                      </a:solidFill>
                      <a:cs typeface="Arial" pitchFamily="34" charset="0"/>
                    </a:rPr>
                    <a:t/>
                  </a:r>
                  <a:br>
                    <a:rPr lang="en-US" sz="1600" b="1" dirty="0">
                      <a:solidFill>
                        <a:srgbClr val="FFFFFF"/>
                      </a:solidFill>
                      <a:cs typeface="Arial" pitchFamily="34" charset="0"/>
                    </a:rPr>
                  </a:br>
                  <a:r>
                    <a:rPr lang="en-US" sz="1600" b="1" dirty="0" smtClean="0">
                      <a:solidFill>
                        <a:srgbClr val="FFFFFF"/>
                      </a:solidFill>
                      <a:cs typeface="Arial" pitchFamily="34" charset="0"/>
                    </a:rPr>
                    <a:t>nucleotide </a:t>
                  </a:r>
                  <a:r>
                    <a:rPr lang="en-US" sz="1600" b="1" dirty="0">
                      <a:solidFill>
                        <a:srgbClr val="FFFFFF"/>
                      </a:solidFill>
                      <a:cs typeface="Arial" pitchFamily="34" charset="0"/>
                    </a:rPr>
                    <a:t>polymerase </a:t>
                  </a:r>
                  <a:r>
                    <a:rPr lang="en-US" sz="1600" b="1" dirty="0" smtClean="0">
                      <a:solidFill>
                        <a:srgbClr val="FFFFFF"/>
                      </a:solidFill>
                      <a:cs typeface="Arial" pitchFamily="34" charset="0"/>
                    </a:rPr>
                    <a:t>inhibitor</a:t>
                  </a:r>
                  <a:endParaRPr lang="en-US" sz="1200" b="1" dirty="0">
                    <a:solidFill>
                      <a:srgbClr val="FFFFFF"/>
                    </a:solidFill>
                    <a:cs typeface="Arial" pitchFamily="34" charset="0"/>
                  </a:endParaRPr>
                </a:p>
              </p:txBody>
            </p:sp>
          </p:grpSp>
          <p:sp>
            <p:nvSpPr>
              <p:cNvPr id="71" name="TextBox 70"/>
              <p:cNvSpPr txBox="1">
                <a:spLocks noChangeArrowheads="1"/>
              </p:cNvSpPr>
              <p:nvPr/>
            </p:nvSpPr>
            <p:spPr bwMode="auto">
              <a:xfrm>
                <a:off x="5100979" y="4923684"/>
                <a:ext cx="1920240" cy="1097280"/>
              </a:xfrm>
              <a:prstGeom prst="homePlate">
                <a:avLst>
                  <a:gd name="adj" fmla="val 48188"/>
                </a:avLst>
              </a:prstGeom>
              <a:solidFill>
                <a:srgbClr val="0066A8"/>
              </a:solidFill>
              <a:ln>
                <a:noFill/>
              </a:ln>
              <a:extLst/>
            </p:spPr>
            <p:txBody>
              <a:bodyPr lIns="182880" tIns="91440" bIns="91440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dirty="0">
                    <a:solidFill>
                      <a:srgbClr val="FFFFFF"/>
                    </a:solidFill>
                  </a:rPr>
                  <a:t>LDV</a:t>
                </a:r>
                <a:br>
                  <a:rPr lang="en-US" sz="1600" dirty="0">
                    <a:solidFill>
                      <a:srgbClr val="FFFFFF"/>
                    </a:solidFill>
                  </a:rPr>
                </a:br>
                <a:r>
                  <a:rPr lang="en-US" sz="1600" dirty="0">
                    <a:solidFill>
                      <a:srgbClr val="FFFFFF"/>
                    </a:solidFill>
                  </a:rPr>
                  <a:t>NS5A </a:t>
                </a:r>
                <a:br>
                  <a:rPr lang="en-US" sz="1600" dirty="0">
                    <a:solidFill>
                      <a:srgbClr val="FFFFFF"/>
                    </a:solidFill>
                  </a:rPr>
                </a:br>
                <a:r>
                  <a:rPr lang="en-US" sz="1600" dirty="0" smtClean="0">
                    <a:solidFill>
                      <a:srgbClr val="FFFFFF"/>
                    </a:solidFill>
                  </a:rPr>
                  <a:t>inhibitor</a:t>
                </a:r>
                <a:endParaRPr lang="en-US" sz="1600" dirty="0">
                  <a:ln>
                    <a:solidFill>
                      <a:srgbClr val="FFC000"/>
                    </a:solidFill>
                  </a:ln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</p:grpSp>
        <p:graphicFrame>
          <p:nvGraphicFramePr>
            <p:cNvPr id="65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4997535" y="3423339"/>
            <a:ext cx="1535083" cy="838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0" name="CS ChemDraw Drawing" r:id="rId6" imgW="2261937" imgH="1241659" progId="ChemDraw.Document.6.0">
                    <p:embed/>
                  </p:oleObj>
                </mc:Choice>
                <mc:Fallback>
                  <p:oleObj name="CS ChemDraw Drawing" r:id="rId6" imgW="2261937" imgH="1241659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7535" y="3423339"/>
                          <a:ext cx="1535083" cy="8383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6" name="Group 25"/>
            <p:cNvGrpSpPr>
              <a:grpSpLocks/>
            </p:cNvGrpSpPr>
            <p:nvPr/>
          </p:nvGrpSpPr>
          <p:grpSpPr bwMode="auto">
            <a:xfrm>
              <a:off x="6440487" y="3347963"/>
              <a:ext cx="2146300" cy="1130781"/>
              <a:chOff x="6469236" y="2956150"/>
              <a:chExt cx="2145955" cy="1131108"/>
            </a:xfrm>
          </p:grpSpPr>
          <p:sp>
            <p:nvSpPr>
              <p:cNvPr id="67" name="TextBox 66"/>
              <p:cNvSpPr txBox="1">
                <a:spLocks noChangeArrowheads="1"/>
              </p:cNvSpPr>
              <p:nvPr/>
            </p:nvSpPr>
            <p:spPr bwMode="auto">
              <a:xfrm>
                <a:off x="6469236" y="2956150"/>
                <a:ext cx="2131670" cy="1097280"/>
              </a:xfrm>
              <a:prstGeom prst="chevron">
                <a:avLst>
                  <a:gd name="adj" fmla="val 48891"/>
                </a:avLst>
              </a:prstGeom>
              <a:solidFill>
                <a:srgbClr val="F15F31"/>
              </a:solidFill>
              <a:ln>
                <a:noFill/>
              </a:ln>
              <a:extLst/>
            </p:spPr>
            <p:txBody>
              <a:bodyPr tIns="91440" bIns="91440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dirty="0">
                  <a:ln>
                    <a:solidFill>
                      <a:srgbClr val="FFC000"/>
                    </a:solidFill>
                  </a:ln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7050795" y="3338111"/>
                <a:ext cx="1476260" cy="749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b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 dirty="0">
                  <a:solidFill>
                    <a:srgbClr val="FFFFFF"/>
                  </a:solidFill>
                  <a:cs typeface="Arial" pitchFamily="34" charset="0"/>
                </a:endParaRPr>
              </a:p>
            </p:txBody>
          </p:sp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7118734" y="2956150"/>
                <a:ext cx="1496457" cy="1097280"/>
              </a:xfrm>
              <a:prstGeom prst="rect">
                <a:avLst/>
              </a:prstGeom>
              <a:solidFill>
                <a:srgbClr val="F15F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rgbClr val="FFFFFF"/>
                    </a:solidFill>
                    <a:cs typeface="Arial" pitchFamily="34" charset="0"/>
                  </a:rPr>
                  <a:t>SOF </a:t>
                </a:r>
                <a:r>
                  <a:rPr lang="en-US" sz="1600" b="1" dirty="0">
                    <a:solidFill>
                      <a:srgbClr val="FFFFFF"/>
                    </a:solidFill>
                    <a:cs typeface="Arial" pitchFamily="34" charset="0"/>
                  </a:rPr>
                  <a:t/>
                </a:r>
                <a:br>
                  <a:rPr lang="en-US" sz="1600" b="1" dirty="0">
                    <a:solidFill>
                      <a:srgbClr val="FFFFFF"/>
                    </a:solidFill>
                    <a:cs typeface="Arial" pitchFamily="34" charset="0"/>
                  </a:rPr>
                </a:br>
                <a:r>
                  <a:rPr lang="en-US" sz="1600" b="1" dirty="0" smtClean="0">
                    <a:solidFill>
                      <a:srgbClr val="FFFFFF"/>
                    </a:solidFill>
                    <a:cs typeface="Arial" pitchFamily="34" charset="0"/>
                  </a:rPr>
                  <a:t>nucleotide </a:t>
                </a:r>
                <a:r>
                  <a:rPr lang="en-US" sz="1600" b="1" dirty="0">
                    <a:solidFill>
                      <a:srgbClr val="FFFFFF"/>
                    </a:solidFill>
                    <a:cs typeface="Arial" pitchFamily="34" charset="0"/>
                  </a:rPr>
                  <a:t>polymerase </a:t>
                </a:r>
                <a:r>
                  <a:rPr lang="en-US" sz="1600" b="1" dirty="0" smtClean="0">
                    <a:solidFill>
                      <a:srgbClr val="FFFFFF"/>
                    </a:solidFill>
                    <a:cs typeface="Arial" pitchFamily="34" charset="0"/>
                  </a:rPr>
                  <a:t>inhibitor</a:t>
                </a:r>
                <a:endParaRPr lang="en-US" sz="1200" b="1" dirty="0">
                  <a:solidFill>
                    <a:srgbClr val="FFFFFF"/>
                  </a:solidFill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615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Background and Aims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dirty="0" smtClean="0"/>
          </a:p>
        </p:txBody>
      </p:sp>
      <p:sp>
        <p:nvSpPr>
          <p:cNvPr id="133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altLang="en-US" sz="2200" dirty="0" smtClean="0"/>
              <a:t>Liver-related complications remain a leading cause of death among HIV/HCV-</a:t>
            </a:r>
            <a:r>
              <a:rPr lang="en-US" altLang="en-US" sz="2200" dirty="0" err="1" smtClean="0"/>
              <a:t>coinfected</a:t>
            </a:r>
            <a:r>
              <a:rPr lang="en-US" altLang="en-US" sz="2200" dirty="0" smtClean="0"/>
              <a:t> patients.</a:t>
            </a:r>
            <a:r>
              <a:rPr lang="en-US" altLang="en-US" sz="2200" baseline="30000" dirty="0" smtClean="0"/>
              <a:t>1</a:t>
            </a:r>
          </a:p>
          <a:p>
            <a:pPr>
              <a:spcAft>
                <a:spcPts val="0"/>
              </a:spcAft>
            </a:pPr>
            <a:endParaRPr lang="en-US" altLang="en-US" sz="2200" dirty="0"/>
          </a:p>
          <a:p>
            <a:pPr>
              <a:spcAft>
                <a:spcPts val="0"/>
              </a:spcAft>
            </a:pPr>
            <a:r>
              <a:rPr lang="en-US" altLang="en-US" sz="2200" dirty="0" smtClean="0"/>
              <a:t>Safe and effective oral treatments compatible with multiple </a:t>
            </a:r>
            <a:r>
              <a:rPr lang="en-US" altLang="en-US" sz="2200" dirty="0" err="1" smtClean="0"/>
              <a:t>antiretrovirals</a:t>
            </a:r>
            <a:r>
              <a:rPr lang="en-US" altLang="en-US" sz="2200" dirty="0" smtClean="0"/>
              <a:t> are needed for the eradication of HCV in HIV/HCV-</a:t>
            </a:r>
            <a:r>
              <a:rPr lang="en-US" altLang="en-US" sz="2200" dirty="0" err="1" smtClean="0"/>
              <a:t>coinfected</a:t>
            </a:r>
            <a:r>
              <a:rPr lang="en-US" altLang="en-US" sz="2200" dirty="0" smtClean="0"/>
              <a:t> patients.</a:t>
            </a:r>
          </a:p>
          <a:p>
            <a:pPr>
              <a:spcAft>
                <a:spcPts val="0"/>
              </a:spcAft>
            </a:pPr>
            <a:endParaRPr lang="en-US" sz="2200" dirty="0" smtClean="0"/>
          </a:p>
          <a:p>
            <a:pPr>
              <a:spcAft>
                <a:spcPts val="0"/>
              </a:spcAft>
            </a:pPr>
            <a:r>
              <a:rPr lang="en-US" sz="2200" dirty="0" smtClean="0"/>
              <a:t>Aim of this study was to evaluate the efficacy and safety of LDV/SOF for the treatment of HCV in patients </a:t>
            </a:r>
            <a:r>
              <a:rPr lang="en-US" sz="2200" dirty="0" err="1" smtClean="0"/>
              <a:t>coinfected</a:t>
            </a:r>
            <a:r>
              <a:rPr lang="en-US" sz="2200" dirty="0" smtClean="0"/>
              <a:t> with HIV-1, currently on antiretroviral therapy.</a:t>
            </a:r>
          </a:p>
          <a:p>
            <a:pPr marL="0" indent="0">
              <a:spcAft>
                <a:spcPts val="0"/>
              </a:spcAft>
              <a:buNone/>
            </a:pPr>
            <a:endParaRPr lang="en-US" sz="2200" dirty="0" smtClean="0"/>
          </a:p>
          <a:p>
            <a:pPr marL="0" indent="0">
              <a:spcAft>
                <a:spcPts val="0"/>
              </a:spcAft>
              <a:buNone/>
            </a:pPr>
            <a:endParaRPr lang="en-US" sz="2200" dirty="0" smtClean="0"/>
          </a:p>
          <a:p>
            <a:pPr>
              <a:spcAft>
                <a:spcPts val="0"/>
              </a:spcAft>
            </a:pPr>
            <a:endParaRPr lang="en-US" sz="2200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aseline="30000" dirty="0" smtClean="0"/>
              <a:t>1</a:t>
            </a:r>
            <a:r>
              <a:rPr lang="en-US" dirty="0" smtClean="0"/>
              <a:t>Smith, CJ et al. Lancet 2014; 384:241-8.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28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Study Design</a:t>
            </a:r>
            <a:br>
              <a:rPr lang="en-US" dirty="0" smtClean="0"/>
            </a:br>
            <a:r>
              <a:rPr lang="en-US" sz="2400" dirty="0" smtClean="0">
                <a:solidFill>
                  <a:schemeClr val="bg2"/>
                </a:solidFill>
              </a:rPr>
              <a:t>HIV-HCV (ION-4)</a:t>
            </a: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5080" y="3245704"/>
            <a:ext cx="7702550" cy="286248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 smtClean="0"/>
              <a:t>Phase 3, multicenter, open-label study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dirty="0" smtClean="0"/>
              <a:t>NCT02073656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altLang="en-US" sz="1800" dirty="0" smtClean="0"/>
              <a:t>HCV GT 1 or 4 patients in US, Canada, and New Zealand</a:t>
            </a:r>
          </a:p>
          <a:p>
            <a:pPr>
              <a:spcBef>
                <a:spcPts val="600"/>
              </a:spcBef>
            </a:pPr>
            <a:r>
              <a:rPr lang="en-US" altLang="en-US" sz="1800" dirty="0" smtClean="0"/>
              <a:t>Broad inclusion criteria</a:t>
            </a:r>
          </a:p>
          <a:p>
            <a:pPr lvl="1">
              <a:spcBef>
                <a:spcPts val="600"/>
              </a:spcBef>
            </a:pPr>
            <a:r>
              <a:rPr lang="en-US" altLang="en-US" sz="1600" dirty="0"/>
              <a:t>HCV </a:t>
            </a:r>
            <a:r>
              <a:rPr lang="en-US" altLang="en-US" sz="1600" dirty="0" smtClean="0"/>
              <a:t>treatment-naïve </a:t>
            </a:r>
            <a:r>
              <a:rPr lang="en-US" altLang="en-US" sz="1600" dirty="0"/>
              <a:t>or </a:t>
            </a:r>
            <a:r>
              <a:rPr lang="en-US" altLang="en-US" sz="1600" dirty="0" smtClean="0"/>
              <a:t>treatment-experienced</a:t>
            </a:r>
            <a:endParaRPr lang="en-US" altLang="en-US" sz="1600" dirty="0"/>
          </a:p>
          <a:p>
            <a:pPr lvl="1">
              <a:spcBef>
                <a:spcPts val="600"/>
              </a:spcBef>
            </a:pPr>
            <a:r>
              <a:rPr lang="en-US" altLang="en-US" sz="1600" dirty="0" smtClean="0"/>
              <a:t>20% with compensated cirrhosis</a:t>
            </a:r>
          </a:p>
          <a:p>
            <a:pPr lvl="1">
              <a:spcBef>
                <a:spcPts val="600"/>
              </a:spcBef>
            </a:pPr>
            <a:r>
              <a:rPr lang="en-US" altLang="en-US" sz="1600" dirty="0" smtClean="0"/>
              <a:t>Platelets </a:t>
            </a:r>
            <a:r>
              <a:rPr lang="en-US" sz="1600" dirty="0" smtClean="0">
                <a:cs typeface="Arial" pitchFamily="34" charset="0"/>
              </a:rPr>
              <a:t>≥5</a:t>
            </a:r>
            <a:r>
              <a:rPr lang="en-US" sz="1600" dirty="0" smtClean="0"/>
              <a:t>0,000/mm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; h</a:t>
            </a:r>
            <a:r>
              <a:rPr lang="en-US" altLang="en-US" sz="1600" dirty="0" smtClean="0"/>
              <a:t>emoglobin ≥10 mg/</a:t>
            </a:r>
            <a:r>
              <a:rPr lang="en-US" altLang="en-US" sz="1600" dirty="0" err="1" smtClean="0"/>
              <a:t>dL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CrCl </a:t>
            </a:r>
            <a:r>
              <a:rPr lang="en-US" altLang="en-US" sz="1600" dirty="0" smtClean="0"/>
              <a:t>≥60 mL/min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HIV-1 positive, HIV RNA &lt;50 copies/mL; CD4 cell count &gt;100 cells/mm</a:t>
            </a:r>
            <a:r>
              <a:rPr lang="en-US" sz="1600" baseline="30000" dirty="0" smtClean="0"/>
              <a:t>3</a:t>
            </a:r>
            <a:r>
              <a:rPr lang="en-US" altLang="en-US" sz="1600" dirty="0" smtClean="0"/>
              <a:t>  </a:t>
            </a:r>
          </a:p>
          <a:p>
            <a:pPr>
              <a:spcBef>
                <a:spcPts val="600"/>
              </a:spcBef>
            </a:pPr>
            <a:r>
              <a:rPr lang="en-US" altLang="en-US" sz="1800" dirty="0" smtClean="0"/>
              <a:t>ART regimens included </a:t>
            </a:r>
            <a:r>
              <a:rPr lang="en-US" sz="1800" dirty="0"/>
              <a:t>emtricitabine and </a:t>
            </a:r>
            <a:r>
              <a:rPr lang="en-US" sz="1800" dirty="0" err="1"/>
              <a:t>tenofovir</a:t>
            </a:r>
            <a:r>
              <a:rPr lang="en-US" sz="1800" dirty="0"/>
              <a:t> disoproxil fumarate </a:t>
            </a:r>
            <a:r>
              <a:rPr lang="en-US" sz="1800" dirty="0" smtClean="0"/>
              <a:t>plus </a:t>
            </a:r>
            <a:r>
              <a:rPr lang="en-US" sz="1800" dirty="0" err="1" smtClean="0"/>
              <a:t>efavirenz</a:t>
            </a:r>
            <a:r>
              <a:rPr lang="en-US" sz="1800" dirty="0"/>
              <a:t>, </a:t>
            </a:r>
            <a:r>
              <a:rPr lang="en-US" sz="1800" dirty="0" err="1"/>
              <a:t>raltegravir</a:t>
            </a:r>
            <a:r>
              <a:rPr lang="en-US" sz="1800" dirty="0"/>
              <a:t>, or </a:t>
            </a:r>
            <a:r>
              <a:rPr lang="en-US" sz="1800" dirty="0" err="1" smtClean="0"/>
              <a:t>rilpivirine</a:t>
            </a:r>
            <a:endParaRPr lang="en-US" alt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2522" y="6424613"/>
            <a:ext cx="8027667" cy="382587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endParaRPr lang="en-US" sz="12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373947" y="1427402"/>
            <a:ext cx="6396106" cy="1463443"/>
            <a:chOff x="972148" y="1427402"/>
            <a:chExt cx="6396106" cy="1463443"/>
          </a:xfrm>
        </p:grpSpPr>
        <p:cxnSp>
          <p:nvCxnSpPr>
            <p:cNvPr id="17" name="Straight Connector 42"/>
            <p:cNvCxnSpPr>
              <a:cxnSpLocks noChangeShapeType="1"/>
            </p:cNvCxnSpPr>
            <p:nvPr/>
          </p:nvCxnSpPr>
          <p:spPr bwMode="auto">
            <a:xfrm flipV="1">
              <a:off x="4330226" y="2543980"/>
              <a:ext cx="25237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diamond" w="lg" len="lg"/>
            </a:ln>
          </p:spPr>
        </p:cxn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1336310" y="1430577"/>
              <a:ext cx="101258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>
                  <a:solidFill>
                    <a:srgbClr val="7F7F7F"/>
                  </a:solidFill>
                  <a:cs typeface="Arial" charset="0"/>
                </a:rPr>
                <a:t>Wk</a:t>
              </a:r>
              <a:r>
                <a:rPr lang="en-US" sz="1400" b="1" dirty="0">
                  <a:solidFill>
                    <a:srgbClr val="7F7F7F"/>
                  </a:solidFill>
                  <a:cs typeface="Arial" charset="0"/>
                </a:rPr>
                <a:t> 0</a:t>
              </a:r>
            </a:p>
          </p:txBody>
        </p:sp>
        <p:sp>
          <p:nvSpPr>
            <p:cNvPr id="7" name="Text Box 23"/>
            <p:cNvSpPr txBox="1">
              <a:spLocks noChangeArrowheads="1"/>
            </p:cNvSpPr>
            <p:nvPr/>
          </p:nvSpPr>
          <p:spPr bwMode="auto">
            <a:xfrm>
              <a:off x="3945154" y="1427402"/>
              <a:ext cx="101258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7F7F7F"/>
                  </a:solidFill>
                  <a:cs typeface="Arial" charset="0"/>
                </a:rPr>
                <a:t>Wk 12</a:t>
              </a:r>
            </a:p>
          </p:txBody>
        </p:sp>
        <p:sp>
          <p:nvSpPr>
            <p:cNvPr id="8" name="Freeform 66"/>
            <p:cNvSpPr>
              <a:spLocks/>
            </p:cNvSpPr>
            <p:nvPr/>
          </p:nvSpPr>
          <p:spPr bwMode="auto">
            <a:xfrm>
              <a:off x="1834538" y="1732202"/>
              <a:ext cx="2507263" cy="127000"/>
            </a:xfrm>
            <a:custGeom>
              <a:avLst/>
              <a:gdLst>
                <a:gd name="T0" fmla="*/ 316236 w 2663825"/>
                <a:gd name="T1" fmla="*/ 0 h 127000"/>
                <a:gd name="T2" fmla="*/ 316236 w 2663825"/>
                <a:gd name="T3" fmla="*/ 127000 h 127000"/>
                <a:gd name="T4" fmla="*/ 0 w 2663825"/>
                <a:gd name="T5" fmla="*/ 127000 h 127000"/>
                <a:gd name="T6" fmla="*/ 0 w 2663825"/>
                <a:gd name="T7" fmla="*/ 3175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254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Freeform 66"/>
            <p:cNvSpPr>
              <a:spLocks/>
            </p:cNvSpPr>
            <p:nvPr/>
          </p:nvSpPr>
          <p:spPr bwMode="auto">
            <a:xfrm>
              <a:off x="1834538" y="1732202"/>
              <a:ext cx="5014527" cy="127000"/>
            </a:xfrm>
            <a:custGeom>
              <a:avLst/>
              <a:gdLst>
                <a:gd name="T0" fmla="*/ 316236 w 2663825"/>
                <a:gd name="T1" fmla="*/ 0 h 127000"/>
                <a:gd name="T2" fmla="*/ 316236 w 2663825"/>
                <a:gd name="T3" fmla="*/ 127000 h 127000"/>
                <a:gd name="T4" fmla="*/ 0 w 2663825"/>
                <a:gd name="T5" fmla="*/ 127000 h 127000"/>
                <a:gd name="T6" fmla="*/ 0 w 2663825"/>
                <a:gd name="T7" fmla="*/ 3175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254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6355674" y="1427402"/>
              <a:ext cx="101258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7F7F7F"/>
                  </a:solidFill>
                  <a:cs typeface="Arial" charset="0"/>
                </a:rPr>
                <a:t>Wk 24</a:t>
              </a:r>
            </a:p>
          </p:txBody>
        </p:sp>
        <p:sp>
          <p:nvSpPr>
            <p:cNvPr id="11" name="TextBox 24"/>
            <p:cNvSpPr txBox="1">
              <a:spLocks noChangeArrowheads="1"/>
            </p:cNvSpPr>
            <p:nvPr/>
          </p:nvSpPr>
          <p:spPr bwMode="auto">
            <a:xfrm>
              <a:off x="6397596" y="2154026"/>
              <a:ext cx="92873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SVR12</a:t>
              </a:r>
            </a:p>
          </p:txBody>
        </p:sp>
        <p:sp>
          <p:nvSpPr>
            <p:cNvPr id="13" name="AutoShape 8"/>
            <p:cNvSpPr>
              <a:spLocks noChangeArrowheads="1"/>
            </p:cNvSpPr>
            <p:nvPr/>
          </p:nvSpPr>
          <p:spPr bwMode="auto">
            <a:xfrm>
              <a:off x="1834671" y="2209472"/>
              <a:ext cx="2507505" cy="681373"/>
            </a:xfrm>
            <a:prstGeom prst="rect">
              <a:avLst/>
            </a:prstGeom>
            <a:solidFill>
              <a:srgbClr val="EA7137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40" tIns="91440" rIns="91440" bIns="91440" anchor="ctr"/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 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LDV/SOF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972148" y="2209472"/>
              <a:ext cx="789381" cy="681373"/>
            </a:xfrm>
            <a:prstGeom prst="rect">
              <a:avLst/>
            </a:prstGeom>
            <a:solidFill>
              <a:srgbClr val="B8B8B8"/>
            </a:solidFill>
            <a:ln w="9525">
              <a:noFill/>
              <a:miter lim="800000"/>
              <a:headEnd/>
              <a:tailEnd/>
            </a:ln>
          </p:spPr>
          <p:txBody>
            <a:bodyPr wrap="none" tIns="91440" rIns="91440" bIns="91440" anchor="ctr"/>
            <a:lstStyle/>
            <a:p>
              <a:pPr>
                <a:lnSpc>
                  <a:spcPct val="90000"/>
                </a:lnSpc>
              </a:pPr>
              <a:r>
                <a:rPr lang="en-US" sz="1600" b="1" dirty="0" smtClean="0">
                  <a:solidFill>
                    <a:srgbClr val="FFFFFF"/>
                  </a:solidFill>
                </a:rPr>
                <a:t>N=335</a:t>
              </a:r>
              <a:endParaRPr lang="en-US" sz="16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7871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Endpoints</a:t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efficacy endpoint: SVR12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HCV RNA &lt;LLOQ at post-treatment Week 12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HCV RNA analyzed by COBAS </a:t>
            </a:r>
            <a:r>
              <a:rPr lang="en-US" sz="1800" dirty="0" err="1" smtClean="0"/>
              <a:t>TaqMan</a:t>
            </a:r>
            <a:r>
              <a:rPr lang="en-US" sz="1800" dirty="0" smtClean="0"/>
              <a:t> HCV Test v2.0 HPS, with LLOQ of 25 IU/mL</a:t>
            </a:r>
            <a:r>
              <a:rPr lang="en-US" sz="2200" dirty="0" smtClean="0"/>
              <a:t>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Safety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cs typeface="Arial" charset="0"/>
              </a:rPr>
              <a:t>Adverse events and </a:t>
            </a:r>
            <a:r>
              <a:rPr lang="en-US" sz="2000" dirty="0" smtClean="0">
                <a:cs typeface="Arial" charset="0"/>
              </a:rPr>
              <a:t>discontinuations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>
                <a:cs typeface="Arial" charset="0"/>
              </a:rPr>
              <a:t>Maintenance of HIV-1 RNA &lt;50 copies/mL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>
                <a:cs typeface="Arial" charset="0"/>
              </a:rPr>
              <a:t>Serum creatinine</a:t>
            </a:r>
          </a:p>
          <a:p>
            <a:pPr marL="914400" lvl="2" indent="0">
              <a:spcBef>
                <a:spcPts val="600"/>
              </a:spcBef>
              <a:spcAft>
                <a:spcPts val="300"/>
              </a:spcAft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587829" y="167640"/>
            <a:ext cx="8530771" cy="787400"/>
          </a:xfrm>
        </p:spPr>
        <p:txBody>
          <a:bodyPr/>
          <a:lstStyle/>
          <a:p>
            <a:r>
              <a:rPr lang="en-US" sz="2500" dirty="0" smtClean="0"/>
              <a:t>Results: Demographics and Baseline Characteristics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 smtClean="0">
              <a:solidFill>
                <a:schemeClr val="bg2"/>
              </a:solidFill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E0F8-0A89-4091-83A8-6BE681F4289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11160"/>
              </p:ext>
            </p:extLst>
          </p:nvPr>
        </p:nvGraphicFramePr>
        <p:xfrm>
          <a:off x="1965960" y="1285821"/>
          <a:ext cx="5212080" cy="53991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383280"/>
                <a:gridCol w="1828800"/>
              </a:tblGrid>
              <a:tr h="4572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LDV/SOF 12 weeks</a:t>
                      </a:r>
                    </a:p>
                    <a:p>
                      <a:pPr algn="ctr"/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N=335</a:t>
                      </a:r>
                    </a:p>
                  </a:txBody>
                  <a:tcPr marL="45720" marR="45720" marT="9144" marB="914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7137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Mean age, y (range)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 (26-72)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Male, n (%)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276 (82)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Black, n (%)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 (34)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Hispanic</a:t>
                      </a:r>
                      <a:r>
                        <a:rPr lang="en-US" sz="1400" baseline="0" dirty="0" smtClean="0"/>
                        <a:t> or Latino, n (%)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 (17)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BMI, kg/m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(range)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(18-66)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IL28B CC, n (%)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 (24)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GT 1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327 (98) </a:t>
                      </a: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HCV</a:t>
                      </a:r>
                      <a:r>
                        <a:rPr lang="en-US" sz="1400" baseline="0" dirty="0" smtClean="0"/>
                        <a:t> treatment experienced, n (%)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185 (55)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Cirrhosis, n (%)</a:t>
                      </a: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 (20)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Mean</a:t>
                      </a:r>
                      <a:r>
                        <a:rPr lang="en-US" sz="1400" baseline="0" dirty="0" smtClean="0"/>
                        <a:t> HCV RNA, log</a:t>
                      </a:r>
                      <a:r>
                        <a:rPr lang="en-US" sz="1400" baseline="-25000" dirty="0" smtClean="0"/>
                        <a:t>10</a:t>
                      </a:r>
                      <a:r>
                        <a:rPr lang="en-US" sz="1400" baseline="0" dirty="0" smtClean="0"/>
                        <a:t> IU/mL ± SD</a:t>
                      </a:r>
                      <a:endParaRPr lang="en-US" sz="1400" dirty="0"/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 </a:t>
                      </a:r>
                      <a:r>
                        <a:rPr lang="en-US" sz="1400" baseline="0" dirty="0" smtClean="0"/>
                        <a:t>± 0.6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Median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CD4 cell count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cells/µL (range)</a:t>
                      </a: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628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(106-2069)</a:t>
                      </a:r>
                      <a:endParaRPr 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HIV ARV Regimen</a:t>
                      </a: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Efavirenz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+ FTC + TDF</a:t>
                      </a: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(48)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Raltegravir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+ FTC + TDF </a:t>
                      </a: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146 (44)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29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Rilpivirine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+ FTC + TDF  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(9)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" marB="9144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1972733" y="2413000"/>
            <a:ext cx="5215467" cy="287867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199" y="3403600"/>
            <a:ext cx="5215467" cy="1286933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72732" y="5393267"/>
            <a:ext cx="5215467" cy="1286933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25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0"/>
          <p:cNvGraphicFramePr>
            <a:graphicFrameLocks/>
          </p:cNvGraphicFramePr>
          <p:nvPr>
            <p:extLst/>
          </p:nvPr>
        </p:nvGraphicFramePr>
        <p:xfrm>
          <a:off x="969492" y="2283489"/>
          <a:ext cx="7656663" cy="3282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5348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Naïve vs Experienced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2705" y="1738779"/>
            <a:ext cx="1040222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3569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Cirrhosis Status</a:t>
            </a:r>
          </a:p>
        </p:txBody>
      </p:sp>
      <p:sp>
        <p:nvSpPr>
          <p:cNvPr id="11" name="TextBox 17"/>
          <p:cNvSpPr txBox="1"/>
          <p:nvPr/>
        </p:nvSpPr>
        <p:spPr>
          <a:xfrm>
            <a:off x="1209705" y="5318554"/>
            <a:ext cx="20312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LDV/SOF </a:t>
            </a:r>
            <a:b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</a:b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12 Weeks</a:t>
            </a:r>
            <a:endParaRPr lang="en-US" sz="14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392251" y="5318554"/>
            <a:ext cx="133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Experienced</a:t>
            </a: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3353614" y="5318554"/>
            <a:ext cx="6902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Naïve</a:t>
            </a: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5787762" y="5318554"/>
            <a:ext cx="12484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No Cirrhosis</a:t>
            </a:r>
          </a:p>
        </p:txBody>
      </p:sp>
      <p:sp>
        <p:nvSpPr>
          <p:cNvPr id="15" name="TextBox 23"/>
          <p:cNvSpPr txBox="1">
            <a:spLocks noChangeArrowheads="1"/>
          </p:cNvSpPr>
          <p:nvPr/>
        </p:nvSpPr>
        <p:spPr bwMode="auto">
          <a:xfrm>
            <a:off x="7344199" y="5318554"/>
            <a:ext cx="8855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Cirrhosis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1837088" y="4673327"/>
            <a:ext cx="1015839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321/335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3191269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142/150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554397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179/185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9462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63/67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04496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258/268</a:t>
            </a:r>
          </a:p>
        </p:txBody>
      </p:sp>
      <p:sp>
        <p:nvSpPr>
          <p:cNvPr id="21" name="TextBox 26"/>
          <p:cNvSpPr txBox="1">
            <a:spLocks noChangeArrowheads="1"/>
          </p:cNvSpPr>
          <p:nvPr/>
        </p:nvSpPr>
        <p:spPr bwMode="auto">
          <a:xfrm rot="16200000">
            <a:off x="-496420" y="3763564"/>
            <a:ext cx="2708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0" kern="0" dirty="0" smtClean="0">
                <a:solidFill>
                  <a:srgbClr val="000000"/>
                </a:solidFill>
              </a:rPr>
              <a:t>SVR12 (%)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5799" y="145868"/>
            <a:ext cx="8152037" cy="787400"/>
          </a:xfrm>
        </p:spPr>
        <p:txBody>
          <a:bodyPr/>
          <a:lstStyle/>
          <a:p>
            <a:r>
              <a:rPr lang="en-US" dirty="0" smtClean="0"/>
              <a:t>Results: SVR12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Error </a:t>
            </a:r>
            <a:r>
              <a:rPr lang="en-US" dirty="0">
                <a:solidFill>
                  <a:srgbClr val="000000"/>
                </a:solidFill>
              </a:rPr>
              <a:t>bars represent 95% confidence </a:t>
            </a:r>
            <a:r>
              <a:rPr lang="en-US" dirty="0" smtClean="0">
                <a:solidFill>
                  <a:srgbClr val="000000"/>
                </a:solidFill>
              </a:rPr>
              <a:t>intervals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974848" y="1377696"/>
            <a:ext cx="5730240" cy="46939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 smtClean="0">
              <a:solidFill>
                <a:srgbClr val="000000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85000" y="6492879"/>
            <a:ext cx="2133600" cy="365125"/>
          </a:xfrm>
        </p:spPr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0"/>
          <p:cNvGraphicFramePr>
            <a:graphicFrameLocks/>
          </p:cNvGraphicFramePr>
          <p:nvPr>
            <p:extLst/>
          </p:nvPr>
        </p:nvGraphicFramePr>
        <p:xfrm>
          <a:off x="969492" y="2283489"/>
          <a:ext cx="7656663" cy="3282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5348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Naïve vs Experienced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2705" y="1738779"/>
            <a:ext cx="94474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3569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Cirrhosis Status</a:t>
            </a:r>
          </a:p>
        </p:txBody>
      </p:sp>
      <p:sp>
        <p:nvSpPr>
          <p:cNvPr id="11" name="TextBox 17"/>
          <p:cNvSpPr txBox="1"/>
          <p:nvPr/>
        </p:nvSpPr>
        <p:spPr>
          <a:xfrm>
            <a:off x="1209705" y="5318554"/>
            <a:ext cx="20312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LDV/SOF </a:t>
            </a:r>
            <a:b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</a:b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12 Weeks</a:t>
            </a:r>
            <a:endParaRPr lang="en-US" sz="14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392251" y="5318554"/>
            <a:ext cx="133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Experienced</a:t>
            </a: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3353614" y="5318554"/>
            <a:ext cx="6902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Naïve</a:t>
            </a: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5787762" y="5318554"/>
            <a:ext cx="12484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No Cirrhosis</a:t>
            </a:r>
          </a:p>
        </p:txBody>
      </p:sp>
      <p:sp>
        <p:nvSpPr>
          <p:cNvPr id="15" name="TextBox 23"/>
          <p:cNvSpPr txBox="1">
            <a:spLocks noChangeArrowheads="1"/>
          </p:cNvSpPr>
          <p:nvPr/>
        </p:nvSpPr>
        <p:spPr bwMode="auto">
          <a:xfrm>
            <a:off x="7344199" y="5318554"/>
            <a:ext cx="8855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Cirrhosis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1837088" y="4673327"/>
            <a:ext cx="1015839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321/335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3191269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142/150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554397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179/185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9462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63/67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04496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258/268</a:t>
            </a:r>
          </a:p>
        </p:txBody>
      </p:sp>
      <p:sp>
        <p:nvSpPr>
          <p:cNvPr id="21" name="TextBox 26"/>
          <p:cNvSpPr txBox="1">
            <a:spLocks noChangeArrowheads="1"/>
          </p:cNvSpPr>
          <p:nvPr/>
        </p:nvSpPr>
        <p:spPr bwMode="auto">
          <a:xfrm rot="16200000">
            <a:off x="-496420" y="3763564"/>
            <a:ext cx="2708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0" kern="0" dirty="0" smtClean="0">
                <a:solidFill>
                  <a:srgbClr val="000000"/>
                </a:solidFill>
              </a:rPr>
              <a:t>SVR12 (%)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5799" y="145868"/>
            <a:ext cx="8152037" cy="787400"/>
          </a:xfrm>
        </p:spPr>
        <p:txBody>
          <a:bodyPr/>
          <a:lstStyle/>
          <a:p>
            <a:r>
              <a:rPr lang="en-US" dirty="0" smtClean="0"/>
              <a:t>Results: SVR12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>
                <a:solidFill>
                  <a:schemeClr val="bg2"/>
                </a:solidFill>
              </a:rPr>
              <a:t>HIV-HCV (ION-4)</a:t>
            </a:r>
            <a:endParaRPr lang="en-US" sz="2400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Error </a:t>
            </a:r>
            <a:r>
              <a:rPr lang="en-US" dirty="0">
                <a:solidFill>
                  <a:srgbClr val="000000"/>
                </a:solidFill>
              </a:rPr>
              <a:t>bars represent 95% confidence </a:t>
            </a:r>
            <a:r>
              <a:rPr lang="en-US" dirty="0" smtClean="0">
                <a:solidFill>
                  <a:srgbClr val="000000"/>
                </a:solidFill>
              </a:rPr>
              <a:t>intervals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974848" y="1377696"/>
            <a:ext cx="5730240" cy="46939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 smtClean="0">
              <a:solidFill>
                <a:srgbClr val="0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948783" y="3345258"/>
            <a:ext cx="5446607" cy="1780538"/>
            <a:chOff x="1851247" y="3515946"/>
            <a:chExt cx="5446607" cy="1780538"/>
          </a:xfrm>
        </p:grpSpPr>
        <p:sp>
          <p:nvSpPr>
            <p:cNvPr id="26" name="Rectangle 25"/>
            <p:cNvSpPr/>
            <p:nvPr/>
          </p:nvSpPr>
          <p:spPr bwMode="auto">
            <a:xfrm>
              <a:off x="1851247" y="5031308"/>
              <a:ext cx="786213" cy="265176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ct val="25000"/>
                </a:spcAft>
                <a:buFontTx/>
                <a:buChar char="•"/>
              </a:pPr>
              <a:endParaRPr lang="en-US" sz="3600" b="1" baseline="-25000" smtClean="0">
                <a:solidFill>
                  <a:srgbClr val="000000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flipV="1">
              <a:off x="2471742" y="4298371"/>
              <a:ext cx="9016" cy="737391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136"/>
            <p:cNvSpPr>
              <a:spLocks noChangeArrowheads="1"/>
            </p:cNvSpPr>
            <p:nvPr/>
          </p:nvSpPr>
          <p:spPr bwMode="auto">
            <a:xfrm>
              <a:off x="2075405" y="3515946"/>
              <a:ext cx="5222449" cy="101795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wrap="none" tIns="91440" bIns="91440" anchor="ctr"/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1400" b="1" dirty="0" smtClean="0">
                  <a:solidFill>
                    <a:srgbClr val="000000"/>
                  </a:solidFill>
                </a:rPr>
                <a:t>10 relapses 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1400" b="1" dirty="0" smtClean="0">
                  <a:solidFill>
                    <a:srgbClr val="000000"/>
                  </a:solidFill>
                </a:rPr>
                <a:t>2 on-treatment failures (noncompliance, per investigators)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1400" b="1" dirty="0" smtClean="0">
                  <a:solidFill>
                    <a:srgbClr val="000000"/>
                  </a:solidFill>
                </a:rPr>
                <a:t>1 lost to follow-up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1400" b="1" dirty="0" smtClean="0">
                  <a:solidFill>
                    <a:srgbClr val="000000"/>
                  </a:solidFill>
                </a:rPr>
                <a:t>1 death (IVDU-related endocarditis/sepsis)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812705" y="1738779"/>
            <a:ext cx="1040222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85000" y="6492879"/>
            <a:ext cx="2133600" cy="365125"/>
          </a:xfrm>
        </p:spPr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794059"/>
              </p:ext>
            </p:extLst>
          </p:nvPr>
        </p:nvGraphicFramePr>
        <p:xfrm>
          <a:off x="969492" y="2283489"/>
          <a:ext cx="7656663" cy="3282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5348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Naïve vs Experienced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2705" y="1738779"/>
            <a:ext cx="94474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3569" y="1738779"/>
            <a:ext cx="2423160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Cirrhosis Status</a:t>
            </a:r>
          </a:p>
        </p:txBody>
      </p:sp>
      <p:sp>
        <p:nvSpPr>
          <p:cNvPr id="11" name="TextBox 17"/>
          <p:cNvSpPr txBox="1"/>
          <p:nvPr/>
        </p:nvSpPr>
        <p:spPr>
          <a:xfrm>
            <a:off x="1209705" y="5318554"/>
            <a:ext cx="20312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LDV/SOF </a:t>
            </a:r>
            <a:b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</a:br>
            <a:r>
              <a:rPr lang="en-US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12 Weeks</a:t>
            </a:r>
            <a:endParaRPr lang="en-US" sz="14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392251" y="5318554"/>
            <a:ext cx="133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Experienced</a:t>
            </a: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3353614" y="5318554"/>
            <a:ext cx="6902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Naïve</a:t>
            </a: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5787762" y="5318554"/>
            <a:ext cx="12484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No Cirrhosis</a:t>
            </a:r>
          </a:p>
        </p:txBody>
      </p:sp>
      <p:sp>
        <p:nvSpPr>
          <p:cNvPr id="15" name="TextBox 23"/>
          <p:cNvSpPr txBox="1">
            <a:spLocks noChangeArrowheads="1"/>
          </p:cNvSpPr>
          <p:nvPr/>
        </p:nvSpPr>
        <p:spPr bwMode="auto">
          <a:xfrm>
            <a:off x="7344199" y="5318554"/>
            <a:ext cx="8855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0" kern="0" dirty="0" smtClean="0">
                <a:solidFill>
                  <a:srgbClr val="000000"/>
                </a:solidFill>
              </a:rPr>
              <a:t>Cirrhosis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1837088" y="4673327"/>
            <a:ext cx="1015839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321/335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3191269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142/150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554397" y="4673327"/>
            <a:ext cx="1014984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FFFF"/>
                </a:solidFill>
              </a:rPr>
              <a:t>179/185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9462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63/67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04496" y="4799264"/>
            <a:ext cx="1014984" cy="34872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panose="020B0604020202020204" pitchFamily="34" charset="0"/>
              </a:rPr>
              <a:t>258/268</a:t>
            </a:r>
          </a:p>
        </p:txBody>
      </p:sp>
      <p:sp>
        <p:nvSpPr>
          <p:cNvPr id="21" name="TextBox 26"/>
          <p:cNvSpPr txBox="1">
            <a:spLocks noChangeArrowheads="1"/>
          </p:cNvSpPr>
          <p:nvPr/>
        </p:nvSpPr>
        <p:spPr bwMode="auto">
          <a:xfrm rot="16200000">
            <a:off x="-496420" y="3763564"/>
            <a:ext cx="2708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600" b="0" kern="0" dirty="0" smtClean="0">
                <a:solidFill>
                  <a:srgbClr val="000000"/>
                </a:solidFill>
              </a:rPr>
              <a:t>SVR12 (%)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5799" y="145868"/>
            <a:ext cx="8152037" cy="787400"/>
          </a:xfrm>
        </p:spPr>
        <p:txBody>
          <a:bodyPr/>
          <a:lstStyle/>
          <a:p>
            <a:r>
              <a:rPr lang="en-US" dirty="0" smtClean="0"/>
              <a:t>Results: SVR12 by Prior Treatment Experience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>
                <a:solidFill>
                  <a:srgbClr val="808080"/>
                </a:solidFill>
              </a:rPr>
              <a:t>HIV-HCV</a:t>
            </a:r>
            <a:r>
              <a:rPr lang="en-US" sz="2400" dirty="0">
                <a:solidFill>
                  <a:schemeClr val="bg2"/>
                </a:solidFill>
              </a:rPr>
              <a:t> (ION-4)</a:t>
            </a:r>
            <a:endParaRPr lang="en-US" sz="2400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Error </a:t>
            </a:r>
            <a:r>
              <a:rPr lang="en-US" dirty="0">
                <a:solidFill>
                  <a:srgbClr val="000000"/>
                </a:solidFill>
              </a:rPr>
              <a:t>bars represent 95% confidence </a:t>
            </a:r>
            <a:r>
              <a:rPr lang="en-US" dirty="0" smtClean="0">
                <a:solidFill>
                  <a:srgbClr val="000000"/>
                </a:solidFill>
              </a:rPr>
              <a:t>intervals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779008" y="1377696"/>
            <a:ext cx="2926080" cy="46939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 smtClean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12705" y="1738779"/>
            <a:ext cx="1040222" cy="365760"/>
          </a:xfrm>
          <a:prstGeom prst="rect">
            <a:avLst/>
          </a:prstGeom>
          <a:solidFill>
            <a:srgbClr val="245EA4"/>
          </a:solidFill>
        </p:spPr>
        <p:txBody>
          <a:bodyPr wrap="square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</a:rPr>
              <a:t>Overall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85000" y="6492879"/>
            <a:ext cx="2133600" cy="365125"/>
          </a:xfrm>
        </p:spPr>
        <p:txBody>
          <a:bodyPr/>
          <a:lstStyle/>
          <a:p>
            <a:pPr>
              <a:defRPr/>
            </a:pPr>
            <a:fld id="{4F1D4BA5-5302-4CB5-AC6D-38B3FFDBB93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5055</TotalTime>
  <Words>1239</Words>
  <Application>Microsoft Office PowerPoint</Application>
  <PresentationFormat>On-screen Show (4:3)</PresentationFormat>
  <Paragraphs>346</Paragraphs>
  <Slides>18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7_Default Design</vt:lpstr>
      <vt:lpstr>CS ChemDraw Drawing</vt:lpstr>
      <vt:lpstr>Ledipasvir/sofosbuvir for 12 Weeks in Patients Coinfected With HCV and hiv-1: ION-4</vt:lpstr>
      <vt:lpstr>Background</vt:lpstr>
      <vt:lpstr>Background and Aims HIV-HCV (ION-4)</vt:lpstr>
      <vt:lpstr>Study Design HIV-HCV (ION-4)</vt:lpstr>
      <vt:lpstr>Endpoints HIV-HCV (ION-4)</vt:lpstr>
      <vt:lpstr>Results: Demographics and Baseline Characteristics HIV-HCV (ION-4)</vt:lpstr>
      <vt:lpstr>Results: SVR12 HIV-HCV (ION-4)</vt:lpstr>
      <vt:lpstr>Results: SVR12 HIV-HCV (ION-4)</vt:lpstr>
      <vt:lpstr>Results: SVR12 by Prior Treatment Experience HIV-HCV (ION-4)</vt:lpstr>
      <vt:lpstr>Results: SVR12 by Prior Treatment Experience and Cirrhosis Status HIV-HCV (ION-4)</vt:lpstr>
      <vt:lpstr>Results: SVR12 in Subgroups HIV-HCV (ION-4)</vt:lpstr>
      <vt:lpstr>Results: SVR12 in Subgroups HIV-HCV (ION-4)</vt:lpstr>
      <vt:lpstr>PK and Other Exploratory Analyses HIV-HCV (ION-4) </vt:lpstr>
      <vt:lpstr>Results: HCV Sequence Analysis HIV-HCV (ION-4)</vt:lpstr>
      <vt:lpstr>Results: Safety Summary HIV-HCV (ION-4)</vt:lpstr>
      <vt:lpstr>Results: Adverse Events (≥5%) HIV-HCV (ION-4)</vt:lpstr>
      <vt:lpstr>Results: Renal Function HIV-HCV (ION-4)</vt:lpstr>
      <vt:lpstr>Conclusions HIV-HCV (ION-4)</vt:lpstr>
    </vt:vector>
  </TitlesOfParts>
  <Company>DJE Holdings,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Schmelz, Gretchen</dc:creator>
  <cp:lastModifiedBy>Bill Guyer</cp:lastModifiedBy>
  <cp:revision>728</cp:revision>
  <cp:lastPrinted>2015-02-20T15:47:47Z</cp:lastPrinted>
  <dcterms:created xsi:type="dcterms:W3CDTF">2014-10-16T21:26:01Z</dcterms:created>
  <dcterms:modified xsi:type="dcterms:W3CDTF">2015-02-26T17:14:56Z</dcterms:modified>
</cp:coreProperties>
</file>