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230" r:id="rId1"/>
  </p:sldMasterIdLst>
  <p:notesMasterIdLst>
    <p:notesMasterId r:id="rId25"/>
  </p:notesMasterIdLst>
  <p:handoutMasterIdLst>
    <p:handoutMasterId r:id="rId26"/>
  </p:handoutMasterIdLst>
  <p:sldIdLst>
    <p:sldId id="1379" r:id="rId2"/>
    <p:sldId id="1464" r:id="rId3"/>
    <p:sldId id="1494" r:id="rId4"/>
    <p:sldId id="1571" r:id="rId5"/>
    <p:sldId id="1572" r:id="rId6"/>
    <p:sldId id="1573" r:id="rId7"/>
    <p:sldId id="1574" r:id="rId8"/>
    <p:sldId id="1575" r:id="rId9"/>
    <p:sldId id="1576" r:id="rId10"/>
    <p:sldId id="1577" r:id="rId11"/>
    <p:sldId id="1578" r:id="rId12"/>
    <p:sldId id="1579" r:id="rId13"/>
    <p:sldId id="1580" r:id="rId14"/>
    <p:sldId id="1581" r:id="rId15"/>
    <p:sldId id="1582" r:id="rId16"/>
    <p:sldId id="1584" r:id="rId17"/>
    <p:sldId id="1585" r:id="rId18"/>
    <p:sldId id="1586" r:id="rId19"/>
    <p:sldId id="1587" r:id="rId20"/>
    <p:sldId id="1588" r:id="rId21"/>
    <p:sldId id="1589" r:id="rId22"/>
    <p:sldId id="1590" r:id="rId23"/>
    <p:sldId id="1591" r:id="rId24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44" userDrawn="1">
          <p15:clr>
            <a:srgbClr val="A4A3A4"/>
          </p15:clr>
        </p15:guide>
        <p15:guide id="2" pos="3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ileen Lawson" initials="EL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3333CC"/>
    <a:srgbClr val="FBB040"/>
    <a:srgbClr val="BFBFBF"/>
    <a:srgbClr val="CCCCFF"/>
    <a:srgbClr val="9999FF"/>
    <a:srgbClr val="F5B605"/>
    <a:srgbClr val="00B4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1" autoAdjust="0"/>
    <p:restoredTop sz="94531" autoAdjust="0"/>
  </p:normalViewPr>
  <p:slideViewPr>
    <p:cSldViewPr snapToGrid="0">
      <p:cViewPr>
        <p:scale>
          <a:sx n="98" d="100"/>
          <a:sy n="98" d="100"/>
        </p:scale>
        <p:origin x="-276" y="-162"/>
      </p:cViewPr>
      <p:guideLst>
        <p:guide orient="horz" pos="3144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1974" y="-78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t" anchorCtr="0" compatLnSpc="1">
            <a:prstTxWarp prst="textNoShape">
              <a:avLst/>
            </a:prstTxWarp>
          </a:bodyPr>
          <a:lstStyle>
            <a:lvl1pPr algn="l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5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t" anchorCtr="0" compatLnSpc="1">
            <a:prstTxWarp prst="textNoShape">
              <a:avLst/>
            </a:prstTxWarp>
          </a:bodyPr>
          <a:lstStyle>
            <a:lvl1pPr algn="r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5075"/>
            <a:ext cx="30527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b" anchorCtr="0" compatLnSpc="1">
            <a:prstTxWarp prst="textNoShape">
              <a:avLst/>
            </a:prstTxWarp>
          </a:bodyPr>
          <a:lstStyle>
            <a:lvl1pPr algn="l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55075"/>
            <a:ext cx="30527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b" anchorCtr="0" compatLnSpc="1">
            <a:prstTxWarp prst="textNoShape">
              <a:avLst/>
            </a:prstTxWarp>
          </a:bodyPr>
          <a:lstStyle>
            <a:lvl1pPr algn="r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4D6BDD6-E047-489A-8399-EBC687A4C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91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t" anchorCtr="0" compatLnSpc="1">
            <a:prstTxWarp prst="textNoShape">
              <a:avLst/>
            </a:prstTxWarp>
          </a:bodyPr>
          <a:lstStyle>
            <a:lvl1pPr algn="l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5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t" anchorCtr="0" compatLnSpc="1">
            <a:prstTxWarp prst="textNoShape">
              <a:avLst/>
            </a:prstTxWarp>
          </a:bodyPr>
          <a:lstStyle>
            <a:lvl1pPr algn="r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7388"/>
            <a:ext cx="4681537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29125"/>
            <a:ext cx="5194300" cy="41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5075"/>
            <a:ext cx="30527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b" anchorCtr="0" compatLnSpc="1">
            <a:prstTxWarp prst="textNoShape">
              <a:avLst/>
            </a:prstTxWarp>
          </a:bodyPr>
          <a:lstStyle>
            <a:lvl1pPr algn="l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55075"/>
            <a:ext cx="30527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b" anchorCtr="0" compatLnSpc="1">
            <a:prstTxWarp prst="textNoShape">
              <a:avLst/>
            </a:prstTxWarp>
          </a:bodyPr>
          <a:lstStyle>
            <a:lvl1pPr algn="r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50A4F92-6C48-4ED9-8527-33EDEDC11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86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975100" y="8855075"/>
            <a:ext cx="30527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7" tIns="46084" rIns="92167" bIns="46084" anchor="b"/>
          <a:lstStyle>
            <a:lvl1pPr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D228953A-0AA5-485B-A42C-596B26A1FBAC}" type="slidenum">
              <a:rPr lang="en-US" sz="1200" b="0">
                <a:latin typeface="Times New Roman" pitchFamily="18" charset="0"/>
              </a:rPr>
              <a:pPr algn="r"/>
              <a:t>1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975100" y="8855075"/>
            <a:ext cx="30527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7" tIns="46084" rIns="92167" bIns="46084" anchor="b"/>
          <a:lstStyle>
            <a:lvl1pPr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97F2088D-B923-4D46-ADF2-56738F03241E}" type="slidenum">
              <a:rPr lang="en-US" sz="1200" b="0">
                <a:latin typeface="Times New Roman" pitchFamily="18" charset="0"/>
              </a:rPr>
              <a:pPr algn="r"/>
              <a:t>1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421918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6726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9199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3221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64980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9796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91785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4153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22205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3712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7125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975100" y="8855075"/>
            <a:ext cx="30527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7" tIns="46084" rIns="92167" bIns="46084" anchor="b"/>
          <a:lstStyle>
            <a:lvl1pPr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9163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5B207E87-F855-4FAB-9873-BD06288C996E}" type="slidenum">
              <a:rPr lang="en-US" sz="1200" b="0">
                <a:latin typeface="Times New Roman" pitchFamily="18" charset="0"/>
              </a:rPr>
              <a:pPr algn="r"/>
              <a:t>2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30662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82774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7235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6202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747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3888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1486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5219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2523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8650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920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17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4495800"/>
            <a:ext cx="9144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4191000"/>
            <a:ext cx="78486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4191000"/>
            <a:ext cx="1262063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6769" y="1981200"/>
            <a:ext cx="6561831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3" y="4724400"/>
            <a:ext cx="6567487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78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3192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524000"/>
            <a:ext cx="393192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393192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754880" y="3962400"/>
            <a:ext cx="393192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782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393192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393192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524000"/>
            <a:ext cx="393192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209800"/>
            <a:ext cx="393192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424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25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0613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464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59436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1524000"/>
            <a:ext cx="2133600" cy="4648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378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524000"/>
            <a:ext cx="5943600" cy="4652513"/>
          </a:xfrm>
        </p:spPr>
        <p:txBody>
          <a:bodyPr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1524000"/>
            <a:ext cx="2133600" cy="4648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8727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3959352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0" y="1524000"/>
            <a:ext cx="3959352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727448" y="2286000"/>
            <a:ext cx="3959352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727448" y="1524000"/>
            <a:ext cx="3959352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72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260604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0" y="1524000"/>
            <a:ext cx="260604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3268980" y="2286000"/>
            <a:ext cx="260604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68980" y="1524000"/>
            <a:ext cx="260604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080760" y="2286000"/>
            <a:ext cx="260604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080760" y="1524000"/>
            <a:ext cx="260604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9351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8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6436"/>
            <a:ext cx="8229600" cy="6765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206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7889875" y="0"/>
            <a:ext cx="76200" cy="6172200"/>
            <a:chOff x="7889136" y="0"/>
            <a:chExt cx="77359" cy="6172200"/>
          </a:xfrm>
        </p:grpSpPr>
        <p:sp>
          <p:nvSpPr>
            <p:cNvPr id="5" name="Rectangle 4"/>
            <p:cNvSpPr/>
            <p:nvPr/>
          </p:nvSpPr>
          <p:spPr>
            <a:xfrm rot="5400000">
              <a:off x="4835269" y="3053867"/>
              <a:ext cx="6172200" cy="64466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 rot="5400000">
              <a:off x="7692769" y="196367"/>
              <a:ext cx="457200" cy="6446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7927816" y="418521"/>
              <a:ext cx="0" cy="77359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2"/>
            <p:cNvGrpSpPr>
              <a:grpSpLocks/>
            </p:cNvGrpSpPr>
            <p:nvPr/>
          </p:nvGrpSpPr>
          <p:grpSpPr bwMode="auto"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" y="152593"/>
                <a:ext cx="457200" cy="64466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139699"/>
                <a:ext cx="0" cy="77359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457200"/>
            <a:ext cx="685800" cy="57149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7162800" cy="57149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0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504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123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853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3878263"/>
            <a:ext cx="9144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3802063"/>
            <a:ext cx="78486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802063"/>
            <a:ext cx="1262063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769" y="2057400"/>
            <a:ext cx="6561831" cy="1371600"/>
          </a:xfrm>
        </p:spPr>
        <p:txBody>
          <a:bodyPr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1113" y="4106174"/>
            <a:ext cx="6567486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9648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flipH="1">
            <a:off x="0" y="3878263"/>
            <a:ext cx="9144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1295400" y="3802063"/>
            <a:ext cx="78486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3802063"/>
            <a:ext cx="1262063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769" y="2514600"/>
            <a:ext cx="6561831" cy="914400"/>
          </a:xfrm>
        </p:spPr>
        <p:txBody>
          <a:bodyPr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1113" y="4106174"/>
            <a:ext cx="6567486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295400" y="1752600"/>
            <a:ext cx="6553200" cy="6858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186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3192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524000"/>
            <a:ext cx="393192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2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260604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3268980" y="1524000"/>
            <a:ext cx="260604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080760" y="1524000"/>
            <a:ext cx="260604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400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1201738"/>
            <a:ext cx="8672512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01738"/>
            <a:ext cx="442913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66725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8562975" y="6563710"/>
            <a:ext cx="204514" cy="17210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fld id="{1F49BECC-74C7-4502-A821-F792878F1C8E}" type="slidenum">
              <a:rPr lang="en-US" sz="800" b="0" smtClean="0"/>
              <a:t>‹#›</a:t>
            </a:fld>
            <a:endParaRPr lang="en-US" sz="800" b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1" r:id="rId1"/>
    <p:sldLayoutId id="2147485312" r:id="rId2"/>
    <p:sldLayoutId id="2147485313" r:id="rId3"/>
    <p:sldLayoutId id="2147485314" r:id="rId4"/>
    <p:sldLayoutId id="2147485315" r:id="rId5"/>
    <p:sldLayoutId id="2147485316" r:id="rId6"/>
    <p:sldLayoutId id="2147485317" r:id="rId7"/>
    <p:sldLayoutId id="2147485318" r:id="rId8"/>
    <p:sldLayoutId id="2147485319" r:id="rId9"/>
    <p:sldLayoutId id="2147485320" r:id="rId10"/>
    <p:sldLayoutId id="2147485321" r:id="rId11"/>
    <p:sldLayoutId id="2147485322" r:id="rId12"/>
    <p:sldLayoutId id="2147485323" r:id="rId13"/>
    <p:sldLayoutId id="2147485324" r:id="rId14"/>
    <p:sldLayoutId id="2147485325" r:id="rId15"/>
    <p:sldLayoutId id="2147485326" r:id="rId16"/>
    <p:sldLayoutId id="2147485327" r:id="rId17"/>
    <p:sldLayoutId id="2147485328" r:id="rId18"/>
    <p:sldLayoutId id="2147485329" r:id="rId19"/>
    <p:sldLayoutId id="2147485330" r:id="rId2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1993900"/>
            <a:ext cx="7399867" cy="1905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Tenofovir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Alafenamide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Renal Impairment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2" y="4610978"/>
            <a:ext cx="7687041" cy="1895329"/>
          </a:xfrm>
        </p:spPr>
        <p:txBody>
          <a:bodyPr/>
          <a:lstStyle/>
          <a:p>
            <a:pPr>
              <a:tabLst>
                <a:tab pos="6007100" algn="l"/>
              </a:tabLst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Pozniak</a:t>
            </a:r>
            <a:r>
              <a:rPr lang="en-US" sz="1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 Arribas</a:t>
            </a:r>
            <a:r>
              <a:rPr lang="en-US" sz="1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 Gupta</a:t>
            </a:r>
            <a:r>
              <a:rPr lang="en-US" sz="1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 Post</a:t>
            </a:r>
            <a:r>
              <a:rPr lang="en-US" sz="1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Avihingsanon</a:t>
            </a:r>
            <a:r>
              <a:rPr lang="en-US" sz="1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Crofoot</a:t>
            </a:r>
            <a:r>
              <a:rPr lang="en-US" sz="1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Lichtenstein</a:t>
            </a:r>
            <a:r>
              <a:rPr lang="en-US" sz="1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 Ramgopal</a:t>
            </a:r>
            <a:r>
              <a:rPr lang="en-US" sz="1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 Chetchotisakd</a:t>
            </a:r>
            <a:r>
              <a:rPr lang="en-US" sz="1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MW Fordyce</a:t>
            </a:r>
            <a:r>
              <a:rPr lang="en-US" sz="16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1600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6007100" algn="l"/>
              </a:tabLst>
              <a:defRPr/>
            </a:pPr>
            <a:endParaRPr lang="en-US" sz="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6007100" algn="l"/>
              </a:tabLst>
              <a:defRPr/>
            </a:pP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Chelsea and Westminster Hospital NHS Foundation Trust, London, UK; 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 </a:t>
            </a:r>
            <a:r>
              <a:rPr lang="en-US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Universitario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Paz, Madrid, Spain; 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Indiana University School of Medicine, Indianapolis, IN, USA; 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King’s College Hospital NHS Foundation Trust, London, UK; 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HIV-NAT, Thai Red Cross AIDS Research Center and Faculty of Medicine, </a:t>
            </a:r>
            <a:r>
              <a:rPr lang="en-US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Chulalongkorn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University, Bangkok, Thailand; 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Crofoot Research, Houston, TX, USA; 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Jewish Health, Denver, CO, USA; 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Midway Research Center, Ft. Pierce, FL, USA; 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Khon </a:t>
            </a:r>
            <a:r>
              <a:rPr lang="en-US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Kaen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University, </a:t>
            </a:r>
            <a:r>
              <a:rPr lang="en-US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Khon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Kaen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Thailand; 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Gilead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Sciences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Inc.,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Foster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City, CA,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</a:t>
            </a:r>
          </a:p>
          <a:p>
            <a:pPr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0000" y="5974080"/>
            <a:ext cx="662432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22</a:t>
            </a:r>
            <a:r>
              <a:rPr kumimoji="0" lang="en-US" sz="1200" b="0" i="0" u="none" strike="noStrike" kern="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nd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Conference on Retroviruses and Opportunistic Infections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February 23-26, 2015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Seattle, Washington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Poster #</a:t>
            </a:r>
            <a:r>
              <a:rPr lang="en-US" sz="1200" b="0" kern="0" dirty="0" smtClean="0">
                <a:solidFill>
                  <a:prstClr val="black"/>
                </a:solidFill>
              </a:rPr>
              <a:t>795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Actual GFR by </a:t>
            </a:r>
            <a:r>
              <a:rPr lang="en-US" dirty="0" err="1"/>
              <a:t>Iohexol</a:t>
            </a:r>
            <a:r>
              <a:rPr lang="en-US" dirty="0"/>
              <a:t> Clearance (n=32)</a:t>
            </a:r>
            <a:endParaRPr lang="en-US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828684"/>
            <a:ext cx="8317089" cy="105001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/>
              <a:t>Predefined lack of alteration boundary defined as 80–125% (GLSM)</a:t>
            </a:r>
          </a:p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 smtClean="0"/>
              <a:t>Actual </a:t>
            </a:r>
            <a:r>
              <a:rPr lang="en-US" sz="2000" b="0" dirty="0"/>
              <a:t>GFR was not affected over 24 weeks of treatment</a:t>
            </a:r>
          </a:p>
          <a:p>
            <a:pPr marL="742950" lvl="1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Arial" panose="020B0604020202020204" pitchFamily="34" charset="0"/>
              <a:buChar char="–"/>
            </a:pPr>
            <a:r>
              <a:rPr lang="en-US" sz="1800" b="0" dirty="0" smtClean="0"/>
              <a:t>No </a:t>
            </a:r>
            <a:r>
              <a:rPr lang="en-US" sz="1800" b="0" dirty="0"/>
              <a:t>difference between patients with baseline </a:t>
            </a:r>
            <a:r>
              <a:rPr lang="en-US" sz="1800" b="0" dirty="0" err="1"/>
              <a:t>eGFR</a:t>
            </a:r>
            <a:r>
              <a:rPr lang="en-US" sz="1800" b="0" baseline="-25000" dirty="0" err="1"/>
              <a:t>CG</a:t>
            </a:r>
            <a:r>
              <a:rPr lang="en-US" sz="1800" b="0" dirty="0"/>
              <a:t> &lt;50 vs ≥50 mL/min, </a:t>
            </a:r>
            <a:r>
              <a:rPr lang="en-US" sz="1800" b="0" dirty="0" smtClean="0"/>
              <a:t>or between </a:t>
            </a:r>
            <a:r>
              <a:rPr lang="en-US" sz="1800" b="0" dirty="0"/>
              <a:t>those taking TDF vs non-TDF–containing regimens before switching </a:t>
            </a:r>
            <a:r>
              <a:rPr lang="en-US" sz="1800" b="0" dirty="0" smtClean="0"/>
              <a:t>to E/C/F/TAF </a:t>
            </a:r>
            <a:r>
              <a:rPr lang="en-US" sz="1800" b="0" dirty="0"/>
              <a:t>(data not shown)</a:t>
            </a:r>
            <a:endParaRPr lang="en-US" sz="1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980"/>
            <a:ext cx="8010197" cy="13807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43500" y="3314700"/>
            <a:ext cx="3441700" cy="330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900" b="0" dirty="0"/>
              <a:t>CI, confidence interval; GLSM, geometric least squares mean.</a:t>
            </a:r>
            <a:endParaRPr lang="en-US" sz="9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24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Proteinuria and Albuminuria Change From Baseline</a:t>
            </a:r>
            <a:br>
              <a:rPr lang="en-US" dirty="0"/>
            </a:br>
            <a:r>
              <a:rPr lang="en-US" dirty="0"/>
              <a:t>at Week 48</a:t>
            </a:r>
            <a:endParaRPr lang="en-US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912" y="6093031"/>
            <a:ext cx="7446346" cy="52500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900" b="0" dirty="0"/>
              <a:t>*Urine dipstick was used; 33% of patients (79/242) had proteinuria at baseline. †Patients with non-missing values at both baseline and Week 48.</a:t>
            </a:r>
          </a:p>
          <a:p>
            <a:r>
              <a:rPr lang="en-US" sz="900" b="0" dirty="0"/>
              <a:t>Improved proteinuria = baseline Grade 1 → Grade 0, or baseline Grade 2 → Grade 1 or 0.</a:t>
            </a:r>
          </a:p>
          <a:p>
            <a:r>
              <a:rPr lang="en-US" sz="900" b="0" dirty="0"/>
              <a:t>Worsened proteinuria = baseline Grade 0 → Grade 1, or baseline Grade 1 → Grade 2.</a:t>
            </a:r>
            <a:endParaRPr lang="en-US" sz="9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56442"/>
          <a:stretch/>
        </p:blipFill>
        <p:spPr>
          <a:xfrm>
            <a:off x="533400" y="1640363"/>
            <a:ext cx="7874070" cy="2732670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54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Proteinuria and Albuminuria Change From Baseline</a:t>
            </a:r>
            <a:br>
              <a:rPr lang="en-US" dirty="0"/>
            </a:br>
            <a:r>
              <a:rPr lang="en-US" dirty="0"/>
              <a:t>at Week </a:t>
            </a:r>
            <a:r>
              <a:rPr lang="en-US" dirty="0" smtClean="0"/>
              <a:t>48 (cont’d)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51257"/>
          <a:stretch/>
        </p:blipFill>
        <p:spPr>
          <a:xfrm>
            <a:off x="457200" y="1511169"/>
            <a:ext cx="7810476" cy="30332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3949" y="6012318"/>
            <a:ext cx="7916119" cy="52500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900" b="0" dirty="0"/>
              <a:t>*Significant median decrease from baseline to Week 48 by two-sided Wilcoxon signed-rank test (p &lt;0.001).</a:t>
            </a:r>
          </a:p>
          <a:p>
            <a:r>
              <a:rPr lang="en-US" sz="900" b="0" dirty="0"/>
              <a:t>Improved = change from clinically significant UPCR (&gt;200 mg/g) or UACR (≥30 mg/g) to </a:t>
            </a:r>
            <a:r>
              <a:rPr lang="en-US" sz="900" b="0" dirty="0" err="1"/>
              <a:t>nonsignificant</a:t>
            </a:r>
            <a:r>
              <a:rPr lang="en-US" sz="900" b="0" dirty="0"/>
              <a:t> UPCR or UACR.</a:t>
            </a:r>
          </a:p>
          <a:p>
            <a:r>
              <a:rPr lang="en-US" sz="900" b="0" dirty="0"/>
              <a:t>Worsened = change from </a:t>
            </a:r>
            <a:r>
              <a:rPr lang="en-US" sz="900" b="0" dirty="0" err="1"/>
              <a:t>nonsignificant</a:t>
            </a:r>
            <a:r>
              <a:rPr lang="en-US" sz="900" b="0" dirty="0"/>
              <a:t> to clinically significant UPCR or UACR. UACR, urine </a:t>
            </a:r>
            <a:r>
              <a:rPr lang="en-US" sz="900" b="0" dirty="0" err="1"/>
              <a:t>albumin:creatinine</a:t>
            </a:r>
            <a:r>
              <a:rPr lang="en-US" sz="900" b="0" dirty="0"/>
              <a:t> ratio; UPCR, urine </a:t>
            </a:r>
            <a:r>
              <a:rPr lang="en-US" sz="900" b="0" dirty="0" err="1"/>
              <a:t>protein:creatinine</a:t>
            </a:r>
            <a:r>
              <a:rPr lang="en-US" sz="900" b="0" dirty="0"/>
              <a:t> ratio.</a:t>
            </a:r>
            <a:endParaRPr lang="en-US" sz="9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33400" y="4912623"/>
            <a:ext cx="7765648" cy="86810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800" b="0" dirty="0"/>
              <a:t>Most patients with dipstick proteinuria at baseline improved</a:t>
            </a:r>
          </a:p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800" b="0" dirty="0" smtClean="0"/>
              <a:t>Decreased </a:t>
            </a:r>
            <a:r>
              <a:rPr lang="en-US" sz="1800" b="0" dirty="0"/>
              <a:t>prevalence of clinically significant proteinuria and albuminuria</a:t>
            </a:r>
            <a:endParaRPr lang="en-US" sz="18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59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Renal Tubular Function</a:t>
            </a:r>
            <a:endParaRPr lang="en-US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58897"/>
          <a:stretch/>
        </p:blipFill>
        <p:spPr>
          <a:xfrm>
            <a:off x="332808" y="1660501"/>
            <a:ext cx="4047281" cy="17429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3778" y="6236500"/>
            <a:ext cx="6999111" cy="8692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900" b="0" dirty="0"/>
              <a:t>*Significant change from baseline by two-</a:t>
            </a:r>
            <a:r>
              <a:rPr lang="en-US" sz="900" b="0" dirty="0" err="1"/>
              <a:t>sidedWilcoxon</a:t>
            </a:r>
            <a:r>
              <a:rPr lang="en-US" sz="900" b="0" dirty="0"/>
              <a:t> signed-rank test; p &lt;0.001. </a:t>
            </a:r>
            <a:r>
              <a:rPr lang="en-US" sz="900" b="0" dirty="0" err="1"/>
              <a:t>TmP</a:t>
            </a:r>
            <a:r>
              <a:rPr lang="en-US" sz="900" b="0" dirty="0"/>
              <a:t>/GFR, ratio of tubular maximum reabsorption of phosphate (</a:t>
            </a:r>
            <a:r>
              <a:rPr lang="en-US" sz="900" b="0" dirty="0" err="1"/>
              <a:t>TmP</a:t>
            </a:r>
            <a:r>
              <a:rPr lang="en-US" sz="900" b="0" dirty="0"/>
              <a:t>) to GFR.</a:t>
            </a:r>
            <a:endParaRPr lang="en-US" sz="9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t="39853" b="19335"/>
          <a:stretch/>
        </p:blipFill>
        <p:spPr>
          <a:xfrm>
            <a:off x="4745083" y="1660501"/>
            <a:ext cx="3941717" cy="16855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80331"/>
          <a:stretch/>
        </p:blipFill>
        <p:spPr>
          <a:xfrm>
            <a:off x="974904" y="3592657"/>
            <a:ext cx="6564952" cy="13529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399" y="5167754"/>
            <a:ext cx="8068733" cy="9938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800" b="0" dirty="0"/>
              <a:t>Significant improvements in urine retinol binding protein/creatinine ratio</a:t>
            </a:r>
            <a:r>
              <a:rPr lang="en-US" sz="1800" b="0" dirty="0" smtClean="0"/>
              <a:t>, beta-2 </a:t>
            </a:r>
            <a:r>
              <a:rPr lang="en-US" sz="1800" b="0" dirty="0" err="1"/>
              <a:t>microglobulin</a:t>
            </a:r>
            <a:r>
              <a:rPr lang="en-US" sz="1800" b="0" dirty="0"/>
              <a:t>/creatinine ratio, and fractional excretion of uric </a:t>
            </a:r>
            <a:r>
              <a:rPr lang="en-US" sz="1800" b="0" dirty="0" smtClean="0"/>
              <a:t>acid levels </a:t>
            </a:r>
            <a:r>
              <a:rPr lang="en-US" sz="1800" b="0" dirty="0"/>
              <a:t>were observed (p &lt;0.001 for all)</a:t>
            </a:r>
            <a:endParaRPr lang="en-US" sz="18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33400" y="3500008"/>
            <a:ext cx="4368800" cy="263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900" b="0" dirty="0"/>
              <a:t>β2MG, beta-2 </a:t>
            </a:r>
            <a:r>
              <a:rPr lang="en-US" sz="900" b="0" dirty="0" err="1"/>
              <a:t>microglobulin</a:t>
            </a:r>
            <a:r>
              <a:rPr lang="en-US" sz="900" b="0" dirty="0"/>
              <a:t>/creatinine ratio; RBP, retinol binding protein.</a:t>
            </a:r>
            <a:endParaRPr lang="en-US" sz="900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48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Spine and Hip Bone Mineral Density</a:t>
            </a:r>
            <a:endParaRPr lang="en-US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250193"/>
            <a:ext cx="6999111" cy="3008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900" b="0" dirty="0"/>
              <a:t>*Two-sided Wilcoxon signed-rank test.</a:t>
            </a:r>
            <a:endParaRPr lang="en-US" sz="9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44739"/>
          <a:stretch/>
        </p:blipFill>
        <p:spPr>
          <a:xfrm>
            <a:off x="235205" y="1489042"/>
            <a:ext cx="8451595" cy="441510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79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Spine and Hip Bone Mineral </a:t>
            </a:r>
            <a:r>
              <a:rPr lang="en-US" dirty="0" smtClean="0"/>
              <a:t>Density (cont’d)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7633" y="5458356"/>
            <a:ext cx="8068733" cy="6940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800" b="0" dirty="0"/>
              <a:t>Median percentage changes (Q1, Q3) in hip and spine BMD from </a:t>
            </a:r>
            <a:r>
              <a:rPr lang="en-US" sz="1800" b="0" dirty="0" smtClean="0"/>
              <a:t>baseline to </a:t>
            </a:r>
            <a:r>
              <a:rPr lang="en-US" sz="1800" b="0" dirty="0"/>
              <a:t>Week 48 were 0.9% (-0.3, 2.7) and 1.9% (-0.3, 4.3), respectively</a:t>
            </a:r>
            <a:endParaRPr lang="en-US" sz="1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59571"/>
          <a:stretch/>
        </p:blipFill>
        <p:spPr>
          <a:xfrm>
            <a:off x="-272795" y="1436976"/>
            <a:ext cx="9258751" cy="353854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5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Metabolic Changes at Week 48</a:t>
            </a:r>
            <a:endParaRPr lang="en-US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7633" y="5354581"/>
            <a:ext cx="8068733" cy="9938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800" b="0" dirty="0"/>
              <a:t>Fasting lipid levels decreased in patients who used </a:t>
            </a:r>
            <a:r>
              <a:rPr lang="en-US" sz="1800" b="0" dirty="0" smtClean="0"/>
              <a:t>non-TDF-containing regimens </a:t>
            </a:r>
            <a:r>
              <a:rPr lang="en-US" sz="1800" b="0" dirty="0"/>
              <a:t>prior to switching to E/C/F/TAF, whereas levels increased in </a:t>
            </a:r>
            <a:r>
              <a:rPr lang="en-US" sz="1800" b="0" dirty="0" smtClean="0"/>
              <a:t>those using </a:t>
            </a:r>
            <a:r>
              <a:rPr lang="en-US" sz="1800" b="0" dirty="0"/>
              <a:t>TDF-containing regimens prior to switching to E/C/F/TAF</a:t>
            </a:r>
            <a:endParaRPr lang="en-US" sz="1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994" y="1409003"/>
            <a:ext cx="6772501" cy="3678750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45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Virologic</a:t>
            </a:r>
            <a:r>
              <a:rPr lang="en-US" dirty="0"/>
              <a:t> Outcomes at Week 48 (by FDA snapshot)</a:t>
            </a:r>
            <a:endParaRPr lang="en-US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449041"/>
            <a:ext cx="8068733" cy="9938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/>
              <a:t>92% (222 patients) maintained HIV-1 viral load &lt;50 copies/mL at Week </a:t>
            </a:r>
            <a:r>
              <a:rPr lang="en-US" sz="2000" b="0" dirty="0" smtClean="0"/>
              <a:t>48</a:t>
            </a:r>
          </a:p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 smtClean="0"/>
              <a:t>7</a:t>
            </a:r>
            <a:r>
              <a:rPr lang="en-US" sz="2000" b="0" dirty="0"/>
              <a:t>% (17 patients), </a:t>
            </a:r>
            <a:r>
              <a:rPr lang="en-US" sz="2000" b="0" dirty="0" err="1"/>
              <a:t>virologic</a:t>
            </a:r>
            <a:r>
              <a:rPr lang="en-US" sz="2000" b="0" dirty="0"/>
              <a:t> data not </a:t>
            </a:r>
            <a:r>
              <a:rPr lang="en-US" sz="2000" b="0" dirty="0" smtClean="0"/>
              <a:t>available</a:t>
            </a:r>
          </a:p>
          <a:p>
            <a:pPr marL="742950" lvl="1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Arial" panose="020B0604020202020204" pitchFamily="34" charset="0"/>
              <a:buChar char="–"/>
            </a:pPr>
            <a:r>
              <a:rPr lang="en-US" sz="1800" b="0" dirty="0" smtClean="0"/>
              <a:t>7 </a:t>
            </a:r>
            <a:r>
              <a:rPr lang="en-US" sz="1800" b="0" dirty="0"/>
              <a:t>patients discontinued due to adverse events (AEs) by Week 48: renal </a:t>
            </a:r>
            <a:r>
              <a:rPr lang="en-US" sz="1800" b="0" dirty="0" smtClean="0"/>
              <a:t>failure (</a:t>
            </a:r>
            <a:r>
              <a:rPr lang="en-US" sz="1800" b="0" dirty="0"/>
              <a:t>see next column), diarrhea, choking, fatigue/pain/pruritus, arthralgia/joint swelling</a:t>
            </a:r>
            <a:r>
              <a:rPr lang="en-US" sz="1800" b="0" dirty="0" smtClean="0"/>
              <a:t>, sleep </a:t>
            </a:r>
            <a:r>
              <a:rPr lang="en-US" sz="1800" b="0" dirty="0"/>
              <a:t>disorder, bladder </a:t>
            </a:r>
            <a:r>
              <a:rPr lang="en-US" sz="1800" b="0" dirty="0" smtClean="0"/>
              <a:t>cancer</a:t>
            </a:r>
          </a:p>
          <a:p>
            <a:pPr marL="1200150" lvl="2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After </a:t>
            </a:r>
            <a:r>
              <a:rPr lang="en-US" sz="1600" b="0" dirty="0"/>
              <a:t>Week 48, 1 patient died (cardiopulmonary arrest), and 1 additional </a:t>
            </a:r>
            <a:r>
              <a:rPr lang="en-US" sz="1600" b="0" dirty="0" smtClean="0"/>
              <a:t>patient discontinued </a:t>
            </a:r>
            <a:r>
              <a:rPr lang="en-US" sz="1600" b="0" dirty="0"/>
              <a:t>due to chronic renal failure (see next column</a:t>
            </a:r>
            <a:r>
              <a:rPr lang="en-US" sz="1600" b="0" dirty="0" smtClean="0"/>
              <a:t>)</a:t>
            </a:r>
          </a:p>
          <a:p>
            <a:pPr marL="742950" lvl="1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Arial" panose="020B0604020202020204" pitchFamily="34" charset="0"/>
              <a:buChar char="–"/>
            </a:pPr>
            <a:r>
              <a:rPr lang="en-US" sz="1800" b="0" dirty="0" smtClean="0"/>
              <a:t>7 </a:t>
            </a:r>
            <a:r>
              <a:rPr lang="en-US" sz="1800" b="0" dirty="0"/>
              <a:t>patients discontinued due to other reasons and last available HIV-1 </a:t>
            </a:r>
            <a:r>
              <a:rPr lang="en-US" sz="1800" b="0" dirty="0" smtClean="0"/>
              <a:t>RNA &lt;</a:t>
            </a:r>
            <a:r>
              <a:rPr lang="en-US" sz="1800" b="0" dirty="0"/>
              <a:t>50 copies/mL (lost to follow-up, noncompliance, protocol violation, </a:t>
            </a:r>
            <a:r>
              <a:rPr lang="en-US" sz="1800" b="0" dirty="0" smtClean="0"/>
              <a:t>or discontinued </a:t>
            </a:r>
            <a:r>
              <a:rPr lang="en-US" sz="1800" b="0" dirty="0"/>
              <a:t>by sponsor</a:t>
            </a:r>
            <a:r>
              <a:rPr lang="en-US" sz="1800" b="0" dirty="0" smtClean="0"/>
              <a:t>)</a:t>
            </a:r>
          </a:p>
          <a:p>
            <a:pPr marL="742950" lvl="1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Arial" panose="020B0604020202020204" pitchFamily="34" charset="0"/>
              <a:buChar char="–"/>
            </a:pPr>
            <a:r>
              <a:rPr lang="en-US" sz="1800" b="0" dirty="0" smtClean="0"/>
              <a:t>3 </a:t>
            </a:r>
            <a:r>
              <a:rPr lang="en-US" sz="1800" b="0" dirty="0"/>
              <a:t>patients had missing data in the Week 48 </a:t>
            </a:r>
            <a:r>
              <a:rPr lang="en-US" sz="1800" b="0" dirty="0" smtClean="0"/>
              <a:t>window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28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Virologic</a:t>
            </a:r>
            <a:r>
              <a:rPr lang="en-US" dirty="0"/>
              <a:t> Outcomes at Week 48 (by FDA snapshot</a:t>
            </a:r>
            <a:r>
              <a:rPr lang="en-US" dirty="0" smtClean="0"/>
              <a:t>)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449041"/>
            <a:ext cx="8068733" cy="9938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42900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 smtClean="0"/>
              <a:t>1</a:t>
            </a:r>
            <a:r>
              <a:rPr lang="en-US" sz="2000" b="0" dirty="0"/>
              <a:t>% (3 patients) had </a:t>
            </a:r>
            <a:r>
              <a:rPr lang="en-US" sz="2000" b="0" dirty="0" err="1"/>
              <a:t>virologic</a:t>
            </a:r>
            <a:r>
              <a:rPr lang="en-US" sz="2000" b="0" dirty="0"/>
              <a:t> </a:t>
            </a:r>
            <a:r>
              <a:rPr lang="en-US" sz="2000" b="0" dirty="0" smtClean="0"/>
              <a:t>failure</a:t>
            </a:r>
          </a:p>
          <a:p>
            <a:pPr marL="800100" lvl="1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Arial" panose="020B0604020202020204" pitchFamily="34" charset="0"/>
              <a:buChar char="–"/>
            </a:pPr>
            <a:r>
              <a:rPr lang="en-US" sz="1800" b="0" dirty="0" smtClean="0"/>
              <a:t>2 </a:t>
            </a:r>
            <a:r>
              <a:rPr lang="en-US" sz="1800" b="0" dirty="0"/>
              <a:t>patients showed </a:t>
            </a:r>
            <a:r>
              <a:rPr lang="en-US" sz="1800" b="0" dirty="0" smtClean="0"/>
              <a:t>resistance</a:t>
            </a:r>
          </a:p>
          <a:p>
            <a:pPr marL="1257300" lvl="2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1 </a:t>
            </a:r>
            <a:r>
              <a:rPr lang="en-US" sz="1600" b="0" dirty="0"/>
              <a:t>patient with HIV-1 RNA &lt;50 copies/mL on E/C/F/TAF prior to switching </a:t>
            </a:r>
            <a:r>
              <a:rPr lang="en-US" sz="1600" b="0" dirty="0" smtClean="0"/>
              <a:t>to new regimen</a:t>
            </a:r>
          </a:p>
          <a:p>
            <a:pPr marL="1257300" lvl="2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1 </a:t>
            </a:r>
            <a:r>
              <a:rPr lang="en-US" sz="1600" b="0" dirty="0"/>
              <a:t>patient with HIV-1 RNA &lt;400 copies/mL on E/C/F/TAF; NRTI and PI </a:t>
            </a:r>
            <a:r>
              <a:rPr lang="en-US" sz="1600" b="0" dirty="0" smtClean="0"/>
              <a:t>resistance identical </a:t>
            </a:r>
            <a:r>
              <a:rPr lang="en-US" sz="1600" b="0" dirty="0"/>
              <a:t>to pre-study historical </a:t>
            </a:r>
            <a:r>
              <a:rPr lang="en-US" sz="1600" b="0" dirty="0" smtClean="0"/>
              <a:t>genotype</a:t>
            </a:r>
          </a:p>
          <a:p>
            <a:pPr marL="800100" lvl="1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Arial" panose="020B0604020202020204" pitchFamily="34" charset="0"/>
              <a:buChar char="–"/>
            </a:pPr>
            <a:r>
              <a:rPr lang="en-US" sz="1800" b="0" dirty="0" smtClean="0"/>
              <a:t>1 </a:t>
            </a:r>
            <a:r>
              <a:rPr lang="en-US" sz="1800" b="0" dirty="0"/>
              <a:t>patient took additional </a:t>
            </a:r>
            <a:r>
              <a:rPr lang="en-US" sz="1800" b="0" dirty="0" err="1"/>
              <a:t>antiretrovirals</a:t>
            </a:r>
            <a:r>
              <a:rPr lang="en-US" sz="1800" b="0" dirty="0"/>
              <a:t> </a:t>
            </a:r>
            <a:r>
              <a:rPr lang="en-US" sz="1800" b="0" dirty="0" smtClean="0"/>
              <a:t>(</a:t>
            </a:r>
            <a:r>
              <a:rPr lang="en-US" sz="1800" b="0" dirty="0" err="1" smtClean="0"/>
              <a:t>rilpivirine</a:t>
            </a:r>
            <a:r>
              <a:rPr lang="en-US" sz="1800" b="0" dirty="0" smtClean="0"/>
              <a:t>/</a:t>
            </a:r>
            <a:r>
              <a:rPr lang="en-US" sz="1800" b="0" dirty="0" err="1" smtClean="0"/>
              <a:t>emtricitabine</a:t>
            </a:r>
            <a:r>
              <a:rPr lang="en-US" sz="1800" b="0" dirty="0" smtClean="0"/>
              <a:t>/TDF</a:t>
            </a:r>
            <a:r>
              <a:rPr lang="en-US" sz="1800" b="0" dirty="0"/>
              <a:t>) </a:t>
            </a:r>
            <a:r>
              <a:rPr lang="en-US" sz="1800" b="0" dirty="0" smtClean="0"/>
              <a:t>through Day </a:t>
            </a:r>
            <a:r>
              <a:rPr lang="en-US" sz="1800" b="0" dirty="0"/>
              <a:t>67 (protocol violation</a:t>
            </a:r>
            <a:r>
              <a:rPr lang="en-US" sz="1800" b="0" dirty="0" smtClean="0"/>
              <a:t>)</a:t>
            </a:r>
          </a:p>
          <a:p>
            <a:pPr marL="1257300" lvl="2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Now </a:t>
            </a:r>
            <a:r>
              <a:rPr lang="en-US" sz="1600" b="0" dirty="0"/>
              <a:t>on E/C/F/TAF alone with HIV-1 RNA &lt;50 copies/mL through Week 48</a:t>
            </a:r>
            <a:endParaRPr lang="en-US" sz="1600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75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Events in ≥5% of Patients to Week 48</a:t>
            </a:r>
            <a:endParaRPr lang="en-US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912" y="6382704"/>
            <a:ext cx="7461956" cy="3092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900" b="0" dirty="0"/>
              <a:t>*Of 19 patients, 16 had osteopenia at baseline; the other 3 had an AE of osteopenia reported within 12 days after switching to E/C/F/TAF.</a:t>
            </a:r>
            <a:endParaRPr lang="en-US" sz="9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5081198"/>
                  </p:ext>
                </p:extLst>
              </p:nvPr>
            </p:nvGraphicFramePr>
            <p:xfrm>
              <a:off x="533400" y="1498600"/>
              <a:ext cx="8362244" cy="4619980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3801533"/>
                    <a:gridCol w="1682045"/>
                    <a:gridCol w="1546578"/>
                    <a:gridCol w="1332088"/>
                  </a:tblGrid>
                  <a:tr h="307944">
                    <a:tc rowSpan="2"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Patients, %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marT="18288" marB="18288" anchor="b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Baseline </a:t>
                          </a:r>
                          <a:r>
                            <a:rPr lang="en-US" sz="1600" dirty="0" err="1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eGFR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Total</a:t>
                          </a:r>
                          <a:br>
                            <a:rPr lang="en-US" sz="1600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</a:b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N = 242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/>
                        </a:solidFill>
                      </a:tcPr>
                    </a:tc>
                  </a:tr>
                  <a:tr h="5360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&lt; 50 mL/min</a:t>
                          </a:r>
                          <a:b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</a:br>
                          <a: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n=80</a:t>
                          </a:r>
                          <a:endParaRPr lang="en-US" sz="1600" b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50 mL/min</a:t>
                          </a:r>
                          <a:b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</a:br>
                          <a: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n=162</a:t>
                          </a: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Diarrhea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13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11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11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Arthralgia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10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9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Upper respiratory tract infection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3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12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9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Bronchitis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9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Osteopenia*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11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7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Nausea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9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Headache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3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9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7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Pain in extremity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5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7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Back pain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4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7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Dizziness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10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4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311179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Fatigue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5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311179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Renal cyst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Cough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5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5081198"/>
                  </p:ext>
                </p:extLst>
              </p:nvPr>
            </p:nvGraphicFramePr>
            <p:xfrm>
              <a:off x="533400" y="1498600"/>
              <a:ext cx="8362244" cy="4619980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3801533"/>
                    <a:gridCol w="1682045"/>
                    <a:gridCol w="1546578"/>
                    <a:gridCol w="1332088"/>
                  </a:tblGrid>
                  <a:tr h="307944">
                    <a:tc rowSpan="2"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Patients, %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marT="18288" marB="18288" anchor="b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Baseline </a:t>
                          </a:r>
                          <a:r>
                            <a:rPr lang="en-US" sz="1600" dirty="0" err="1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eGFR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Total</a:t>
                          </a:r>
                          <a:br>
                            <a:rPr lang="en-US" sz="1600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</a:b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N = 242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/>
                        </a:solidFill>
                      </a:tcPr>
                    </a:tc>
                  </a:tr>
                  <a:tr h="5360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&lt; 50 mL/min</a:t>
                          </a:r>
                          <a:b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</a:br>
                          <a:r>
                            <a:rPr lang="en-US" sz="1600" b="1" dirty="0" smtClean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n=80</a:t>
                          </a:r>
                          <a:endParaRPr lang="en-US" sz="1600" b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54331" t="-64368" r="-86220" b="-732184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Diarrhea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13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11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11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Arthralgia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10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9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Upper respiratory tract infection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3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12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9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Bronchitis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9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Osteopenia*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11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7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Nausea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9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Headache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3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9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7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Pain in extremity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5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7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Back pain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4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8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7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Dizziness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10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4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311179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Fatigue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5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311179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Renal cyst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  <a:tr h="286698">
                    <a:tc>
                      <a:txBody>
                        <a:bodyPr/>
                        <a:lstStyle/>
                        <a:p>
                          <a:r>
                            <a:rPr lang="en-US" sz="16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j-lt"/>
                              <a:ea typeface="+mn-ea"/>
                              <a:cs typeface="+mn-cs"/>
                            </a:rPr>
                            <a:t>Cough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5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+mj-lt"/>
                            </a:rPr>
                            <a:t>6</a:t>
                          </a:r>
                          <a:endParaRPr lang="en-US" sz="1600" dirty="0">
                            <a:latin typeface="+mj-lt"/>
                          </a:endParaRPr>
                        </a:p>
                      </a:txBody>
                      <a:tcPr marT="18288" marB="18288"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97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Tenofovir</a:t>
            </a:r>
            <a:r>
              <a:rPr lang="en-US" dirty="0" smtClean="0"/>
              <a:t> </a:t>
            </a:r>
            <a:r>
              <a:rPr lang="en-US" dirty="0" err="1" smtClean="0"/>
              <a:t>Alafenamide</a:t>
            </a:r>
            <a:r>
              <a:rPr lang="en-US" dirty="0" smtClean="0"/>
              <a:t> (TAF, GS-7340)</a:t>
            </a:r>
            <a:br>
              <a:rPr lang="en-US" dirty="0" smtClean="0"/>
            </a:br>
            <a:r>
              <a:rPr lang="en-US" dirty="0" smtClean="0"/>
              <a:t>Novel </a:t>
            </a:r>
            <a:r>
              <a:rPr lang="en-US" dirty="0" err="1" smtClean="0"/>
              <a:t>Prodrug</a:t>
            </a:r>
            <a:r>
              <a:rPr lang="en-US" dirty="0" smtClean="0"/>
              <a:t> of </a:t>
            </a:r>
            <a:r>
              <a:rPr lang="en-US" dirty="0" err="1" smtClean="0"/>
              <a:t>Tenofovir</a:t>
            </a: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463714"/>
            <a:ext cx="8229600" cy="168442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TDF has been associated with clinically significant renal and bone toxicity</a:t>
            </a:r>
            <a:r>
              <a:rPr lang="en-US" baseline="30000" dirty="0" smtClean="0"/>
              <a:t>1-3</a:t>
            </a:r>
          </a:p>
          <a:p>
            <a:pPr lvl="1">
              <a:defRPr/>
            </a:pPr>
            <a:r>
              <a:rPr lang="en-US" dirty="0" smtClean="0"/>
              <a:t>Patients with estimated glomerular filtration rate (</a:t>
            </a:r>
            <a:r>
              <a:rPr lang="en-US" dirty="0" err="1" smtClean="0"/>
              <a:t>eGFR</a:t>
            </a:r>
            <a:r>
              <a:rPr lang="en-US" dirty="0" smtClean="0"/>
              <a:t>) &lt;50 mL/min require dose adjustment</a:t>
            </a:r>
          </a:p>
          <a:p>
            <a:pPr lvl="1">
              <a:defRPr/>
            </a:pPr>
            <a:r>
              <a:rPr lang="en-US" dirty="0" smtClean="0"/>
              <a:t>Patients with </a:t>
            </a:r>
            <a:r>
              <a:rPr lang="en-US" dirty="0" err="1" smtClean="0"/>
              <a:t>eGFR</a:t>
            </a:r>
            <a:r>
              <a:rPr lang="en-US" dirty="0" smtClean="0"/>
              <a:t> &lt;70 mL/min should not initiate </a:t>
            </a:r>
            <a:r>
              <a:rPr lang="en-US" dirty="0" err="1" smtClean="0"/>
              <a:t>Stribald</a:t>
            </a:r>
            <a:r>
              <a:rPr lang="en-US" dirty="0" smtClean="0"/>
              <a:t> (</a:t>
            </a:r>
            <a:r>
              <a:rPr lang="en-US" dirty="0" err="1"/>
              <a:t>e</a:t>
            </a:r>
            <a:r>
              <a:rPr lang="en-US" dirty="0" err="1" smtClean="0"/>
              <a:t>lvitegravir</a:t>
            </a:r>
            <a:r>
              <a:rPr lang="en-US" dirty="0" smtClean="0"/>
              <a:t>/</a:t>
            </a:r>
            <a:r>
              <a:rPr lang="en-US" dirty="0" err="1" smtClean="0"/>
              <a:t>cobicistat</a:t>
            </a:r>
            <a:r>
              <a:rPr lang="en-US" dirty="0" smtClean="0"/>
              <a:t>/</a:t>
            </a:r>
            <a:r>
              <a:rPr lang="en-US" dirty="0" err="1" smtClean="0"/>
              <a:t>emtricitabine</a:t>
            </a:r>
            <a:r>
              <a:rPr lang="en-US" dirty="0" smtClean="0"/>
              <a:t>/TDF [E/C/F/TFD])</a:t>
            </a:r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0524" y="6319299"/>
            <a:ext cx="3493476" cy="5082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28600" indent="-228600">
              <a:buAutoNum type="arabicPeriod"/>
            </a:pPr>
            <a:r>
              <a:rPr lang="fr-FR" sz="900" b="0" dirty="0" err="1" smtClean="0"/>
              <a:t>DeJesus</a:t>
            </a:r>
            <a:r>
              <a:rPr lang="fr-FR" sz="900" b="0" dirty="0" smtClean="0"/>
              <a:t> </a:t>
            </a:r>
            <a:r>
              <a:rPr lang="fr-FR" sz="900" b="0" dirty="0"/>
              <a:t>E, et al. Lancet </a:t>
            </a:r>
            <a:r>
              <a:rPr lang="fr-FR" sz="900" b="0" dirty="0" smtClean="0"/>
              <a:t>2012;379:2429-38</a:t>
            </a:r>
          </a:p>
          <a:p>
            <a:pPr marL="228600" indent="-228600">
              <a:buAutoNum type="arabicPeriod"/>
            </a:pPr>
            <a:r>
              <a:rPr lang="fr-FR" sz="900" b="0" dirty="0" smtClean="0"/>
              <a:t>Gallant </a:t>
            </a:r>
            <a:r>
              <a:rPr lang="fr-FR" sz="900" b="0" dirty="0"/>
              <a:t>JE, et al. J Infect Dis </a:t>
            </a:r>
            <a:r>
              <a:rPr lang="fr-FR" sz="900" b="0" dirty="0" smtClean="0"/>
              <a:t>2013;208:32-39 </a:t>
            </a:r>
          </a:p>
          <a:p>
            <a:pPr marL="228600" indent="-228600">
              <a:buAutoNum type="arabicPeriod"/>
            </a:pPr>
            <a:r>
              <a:rPr lang="fr-FR" sz="900" b="0" dirty="0" smtClean="0"/>
              <a:t>Sax </a:t>
            </a:r>
            <a:r>
              <a:rPr lang="fr-FR" sz="900" b="0" dirty="0"/>
              <a:t>PE, et al. Lancet </a:t>
            </a:r>
            <a:r>
              <a:rPr lang="fr-FR" sz="900" b="0" dirty="0" smtClean="0"/>
              <a:t>2012;379:2439-48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12657"/>
          <a:stretch/>
        </p:blipFill>
        <p:spPr>
          <a:xfrm>
            <a:off x="981036" y="1332886"/>
            <a:ext cx="7268019" cy="294694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Events in ≥5% of Patients to Week </a:t>
            </a:r>
            <a:r>
              <a:rPr lang="en-US" dirty="0" smtClean="0"/>
              <a:t>48 (cont’d)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461663"/>
            <a:ext cx="8001000" cy="10769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/>
              <a:t>Diarrhea (9%), arthralgia (8%), and bronchitis (8%) were the most </a:t>
            </a:r>
            <a:r>
              <a:rPr lang="en-US" sz="2000" b="0" dirty="0" smtClean="0"/>
              <a:t>commonly reported </a:t>
            </a:r>
            <a:r>
              <a:rPr lang="en-US" sz="2000" b="0" dirty="0"/>
              <a:t>adverse events</a:t>
            </a:r>
          </a:p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 smtClean="0"/>
              <a:t>Adverse </a:t>
            </a:r>
            <a:r>
              <a:rPr lang="en-US" sz="2000" b="0" dirty="0"/>
              <a:t>events, grades, and frequencies were similar in patients </a:t>
            </a:r>
            <a:r>
              <a:rPr lang="en-US" sz="2000" b="0" dirty="0" smtClean="0"/>
              <a:t>with baseline </a:t>
            </a:r>
            <a:r>
              <a:rPr lang="en-US" sz="2000" b="0" dirty="0" err="1"/>
              <a:t>eGFR</a:t>
            </a:r>
            <a:r>
              <a:rPr lang="en-US" sz="2000" b="0" dirty="0"/>
              <a:t> &lt;50 vs ≥50 mL/min</a:t>
            </a:r>
          </a:p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 smtClean="0"/>
              <a:t>2 </a:t>
            </a:r>
            <a:r>
              <a:rPr lang="en-US" sz="2000" b="0" dirty="0"/>
              <a:t>patients (0.8%) discontinued study drug for decreased GFR by </a:t>
            </a:r>
            <a:r>
              <a:rPr lang="en-US" sz="2000" b="0" dirty="0" err="1" smtClean="0"/>
              <a:t>eGFR</a:t>
            </a:r>
            <a:r>
              <a:rPr lang="en-US" sz="2000" b="0" baseline="-25000" dirty="0" err="1" smtClean="0"/>
              <a:t>CG</a:t>
            </a:r>
            <a:r>
              <a:rPr lang="en-US" sz="2000" b="0" baseline="-25000" dirty="0" smtClean="0"/>
              <a:t>  </a:t>
            </a:r>
            <a:r>
              <a:rPr lang="en-US" sz="2000" b="0" dirty="0" smtClean="0"/>
              <a:t>and </a:t>
            </a:r>
            <a:r>
              <a:rPr lang="en-US" sz="2000" b="0" dirty="0" err="1"/>
              <a:t>eGFR</a:t>
            </a:r>
            <a:r>
              <a:rPr lang="en-US" sz="2000" b="0" baseline="-25000" dirty="0" err="1"/>
              <a:t>CKD</a:t>
            </a:r>
            <a:r>
              <a:rPr lang="en-US" sz="2000" b="0" baseline="-25000" dirty="0"/>
              <a:t>-EPI, cystatin C</a:t>
            </a:r>
            <a:r>
              <a:rPr lang="en-US" sz="2000" b="0" dirty="0"/>
              <a:t>, neither with evidence of renal </a:t>
            </a:r>
            <a:r>
              <a:rPr lang="en-US" sz="2000" b="0" dirty="0" err="1" smtClean="0"/>
              <a:t>tubulopathy</a:t>
            </a:r>
            <a:endParaRPr lang="en-US" sz="2000" b="0" dirty="0" smtClean="0"/>
          </a:p>
          <a:p>
            <a:pPr marL="800100" lvl="1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Arial" panose="020B0604020202020204" pitchFamily="34" charset="0"/>
              <a:buChar char="–"/>
            </a:pPr>
            <a:r>
              <a:rPr lang="en-US" sz="1800" b="0" dirty="0" smtClean="0"/>
              <a:t>1 </a:t>
            </a:r>
            <a:r>
              <a:rPr lang="en-US" sz="1800" b="0" dirty="0"/>
              <a:t>patient with labile hypertension assessed as possibly related to </a:t>
            </a:r>
            <a:r>
              <a:rPr lang="en-US" sz="1800" b="0" dirty="0" smtClean="0"/>
              <a:t>concomitant </a:t>
            </a:r>
            <a:r>
              <a:rPr lang="en-US" sz="1800" b="0" dirty="0" err="1" smtClean="0"/>
              <a:t>ramipril</a:t>
            </a:r>
            <a:r>
              <a:rPr lang="en-US" sz="1800" b="0" dirty="0" smtClean="0"/>
              <a:t> </a:t>
            </a:r>
            <a:r>
              <a:rPr lang="en-US" sz="1800" b="0" dirty="0"/>
              <a:t>and valsartan use and study </a:t>
            </a:r>
            <a:r>
              <a:rPr lang="en-US" sz="1800" b="0" dirty="0" smtClean="0"/>
              <a:t>drug</a:t>
            </a:r>
          </a:p>
          <a:p>
            <a:pPr marL="800100" lvl="1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Arial" panose="020B0604020202020204" pitchFamily="34" charset="0"/>
              <a:buChar char="–"/>
            </a:pPr>
            <a:r>
              <a:rPr lang="en-US" sz="1800" b="0" dirty="0" smtClean="0"/>
              <a:t>1 </a:t>
            </a:r>
            <a:r>
              <a:rPr lang="en-US" sz="1800" b="0" dirty="0"/>
              <a:t>patient assessed as likely related to progression of </a:t>
            </a:r>
            <a:r>
              <a:rPr lang="en-US" sz="1800" b="0" dirty="0" smtClean="0"/>
              <a:t>hypertension-related chronic </a:t>
            </a:r>
            <a:r>
              <a:rPr lang="en-US" sz="1800" b="0" dirty="0"/>
              <a:t>kidney disease and not related to study drug</a:t>
            </a:r>
          </a:p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 smtClean="0"/>
              <a:t>No </a:t>
            </a:r>
            <a:r>
              <a:rPr lang="en-US" sz="2000" b="0" dirty="0"/>
              <a:t>patient developed proximal renal </a:t>
            </a:r>
            <a:r>
              <a:rPr lang="en-US" sz="2000" b="0" dirty="0" err="1"/>
              <a:t>tubulopathy</a:t>
            </a:r>
            <a:r>
              <a:rPr lang="en-US" sz="2000" b="0" dirty="0"/>
              <a:t> or </a:t>
            </a:r>
            <a:r>
              <a:rPr lang="en-US" sz="2000" b="0" dirty="0" err="1"/>
              <a:t>Fanconi</a:t>
            </a:r>
            <a:r>
              <a:rPr lang="en-US" sz="2000" b="0" dirty="0"/>
              <a:t> </a:t>
            </a:r>
            <a:r>
              <a:rPr lang="en-US" sz="2000" b="0" dirty="0" smtClean="0"/>
              <a:t>syndrome</a:t>
            </a:r>
            <a:endParaRPr lang="en-US" sz="2000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61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461663"/>
            <a:ext cx="8001000" cy="10769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42900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/>
              <a:t>This is the first study of a single-tablet antiretroviral </a:t>
            </a:r>
            <a:r>
              <a:rPr lang="en-US" sz="2000" b="0" dirty="0" smtClean="0"/>
              <a:t>regimen without </a:t>
            </a:r>
            <a:r>
              <a:rPr lang="en-US" sz="2000" b="0" dirty="0"/>
              <a:t>dose adjustment in patients with </a:t>
            </a:r>
            <a:r>
              <a:rPr lang="en-US" sz="2000" b="0" dirty="0" err="1"/>
              <a:t>eGFR</a:t>
            </a:r>
            <a:r>
              <a:rPr lang="en-US" sz="2000" b="0" dirty="0"/>
              <a:t> between 30 </a:t>
            </a:r>
            <a:r>
              <a:rPr lang="en-US" sz="2000" b="0" dirty="0" smtClean="0"/>
              <a:t>and 69 </a:t>
            </a:r>
            <a:r>
              <a:rPr lang="en-US" sz="2000" b="0" dirty="0"/>
              <a:t>mL/min, in which the median baseline age is 58 </a:t>
            </a:r>
            <a:r>
              <a:rPr lang="en-US" sz="2000" b="0" dirty="0" smtClean="0"/>
              <a:t>years </a:t>
            </a:r>
          </a:p>
          <a:p>
            <a:pPr marL="342900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 smtClean="0"/>
              <a:t>92</a:t>
            </a:r>
            <a:r>
              <a:rPr lang="en-US" sz="2000" b="0" dirty="0"/>
              <a:t>% of patients maintained HIV-1 RNA &lt;50 copies/mL </a:t>
            </a:r>
            <a:r>
              <a:rPr lang="en-US" sz="2000" b="0" dirty="0" smtClean="0"/>
              <a:t>at Week </a:t>
            </a:r>
            <a:r>
              <a:rPr lang="en-US" sz="2000" b="0" dirty="0"/>
              <a:t>48</a:t>
            </a:r>
          </a:p>
          <a:p>
            <a:pPr marL="342900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 smtClean="0"/>
              <a:t>Switching </a:t>
            </a:r>
            <a:r>
              <a:rPr lang="en-US" sz="2000" b="0" dirty="0"/>
              <a:t>to E/C/F/TAF was associated with no change </a:t>
            </a:r>
            <a:r>
              <a:rPr lang="en-US" sz="2000" b="0" dirty="0" smtClean="0"/>
              <a:t>in actual </a:t>
            </a:r>
            <a:r>
              <a:rPr lang="en-US" sz="2000" b="0" dirty="0"/>
              <a:t>GFR, reductions in proteinuria and markers of </a:t>
            </a:r>
            <a:r>
              <a:rPr lang="en-US" sz="2000" b="0" dirty="0" smtClean="0"/>
              <a:t>proximal renal </a:t>
            </a:r>
            <a:r>
              <a:rPr lang="en-US" sz="2000" b="0" dirty="0"/>
              <a:t>tubular function, and improvements in hip and </a:t>
            </a:r>
            <a:r>
              <a:rPr lang="en-US" sz="2000" b="0" dirty="0" smtClean="0"/>
              <a:t>spine bone </a:t>
            </a:r>
            <a:r>
              <a:rPr lang="en-US" sz="2000" b="0" dirty="0"/>
              <a:t>mineral density</a:t>
            </a:r>
          </a:p>
          <a:p>
            <a:pPr marL="342900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 smtClean="0"/>
              <a:t>Adverse </a:t>
            </a:r>
            <a:r>
              <a:rPr lang="en-US" sz="2000" b="0" dirty="0"/>
              <a:t>events, grades, and frequencies were similar </a:t>
            </a:r>
            <a:r>
              <a:rPr lang="en-US" sz="2000" b="0" dirty="0" smtClean="0"/>
              <a:t>in patients </a:t>
            </a:r>
            <a:r>
              <a:rPr lang="en-US" sz="2000" b="0" dirty="0"/>
              <a:t>with baseline </a:t>
            </a:r>
            <a:r>
              <a:rPr lang="en-US" sz="2000" b="0" dirty="0" err="1"/>
              <a:t>eGFR</a:t>
            </a:r>
            <a:r>
              <a:rPr lang="en-US" sz="2000" b="0" dirty="0"/>
              <a:t> &lt;50 vs ≥50 mL/min</a:t>
            </a:r>
          </a:p>
          <a:p>
            <a:pPr marL="342900" indent="-34290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 smtClean="0"/>
              <a:t>These </a:t>
            </a:r>
            <a:r>
              <a:rPr lang="en-US" sz="2000" b="0" dirty="0"/>
              <a:t>48-week data support the </a:t>
            </a:r>
            <a:r>
              <a:rPr lang="en-US" sz="2000" b="0" dirty="0" err="1"/>
              <a:t>virologic</a:t>
            </a:r>
            <a:r>
              <a:rPr lang="en-US" sz="2000" b="0" dirty="0"/>
              <a:t> efficacy and renal </a:t>
            </a:r>
            <a:r>
              <a:rPr lang="en-US" sz="2000" b="0" dirty="0" smtClean="0"/>
              <a:t>and bone </a:t>
            </a:r>
            <a:r>
              <a:rPr lang="en-US" sz="2000" b="0" dirty="0"/>
              <a:t>safety of once daily, single-tablet E/C/F/TAF therapy </a:t>
            </a:r>
            <a:r>
              <a:rPr lang="en-US" sz="2000" b="0" dirty="0" smtClean="0"/>
              <a:t>for patients </a:t>
            </a:r>
            <a:r>
              <a:rPr lang="en-US" sz="2000" b="0" dirty="0"/>
              <a:t>with HIV and </a:t>
            </a:r>
            <a:r>
              <a:rPr lang="en-US" sz="2000" b="0" dirty="0" smtClean="0"/>
              <a:t>mild</a:t>
            </a:r>
            <a:r>
              <a:rPr lang="en-US" sz="2000" b="0" dirty="0"/>
              <a:t> to moderate renal </a:t>
            </a:r>
            <a:r>
              <a:rPr lang="en-US" sz="2000" b="0" dirty="0" smtClean="0"/>
              <a:t>impairment (</a:t>
            </a:r>
            <a:r>
              <a:rPr lang="en-US" sz="2000" b="0" dirty="0" err="1"/>
              <a:t>eGFR</a:t>
            </a:r>
            <a:r>
              <a:rPr lang="en-US" sz="2000" b="0" dirty="0"/>
              <a:t> 30–69 mL/min)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09553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461663"/>
            <a:ext cx="8001000" cy="10769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42900" indent="-342900"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/>
              <a:t>The authors gratefully acknowledge the investigators, study staff, and all participating patients of study GS-US-292-0112</a:t>
            </a:r>
            <a:r>
              <a:rPr lang="en-US" sz="2000" b="0" dirty="0" smtClean="0"/>
              <a:t>.</a:t>
            </a:r>
            <a:br>
              <a:rPr lang="en-US" sz="2000" b="0" dirty="0" smtClean="0"/>
            </a:br>
            <a:endParaRPr lang="en-US" sz="2000" b="0" dirty="0"/>
          </a:p>
          <a:p>
            <a:pPr marL="342900" indent="-342900"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/>
              <a:t>This study was funded by Gilead Sciences, Inc.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57638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Investigators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461663"/>
            <a:ext cx="8001000" cy="10769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800" b="0" dirty="0"/>
              <a:t>J Andrade-Villanueva, J </a:t>
            </a:r>
            <a:r>
              <a:rPr lang="en-US" sz="1800" b="0" dirty="0" err="1"/>
              <a:t>Arribas</a:t>
            </a:r>
            <a:r>
              <a:rPr lang="en-US" sz="1800" b="0" dirty="0"/>
              <a:t>, A </a:t>
            </a:r>
            <a:r>
              <a:rPr lang="en-US" sz="1800" b="0" dirty="0" err="1"/>
              <a:t>Avihingsanon</a:t>
            </a:r>
            <a:r>
              <a:rPr lang="en-US" sz="1800" b="0" dirty="0"/>
              <a:t>, J </a:t>
            </a:r>
            <a:r>
              <a:rPr lang="en-US" sz="1800" b="0" dirty="0" err="1"/>
              <a:t>Bartczak</a:t>
            </a:r>
            <a:r>
              <a:rPr lang="en-US" sz="1800" b="0" dirty="0"/>
              <a:t>, P Benson, 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>M </a:t>
            </a:r>
            <a:r>
              <a:rPr lang="en-US" sz="1800" b="0" dirty="0"/>
              <a:t>Bloch, R Bolan, I </a:t>
            </a:r>
            <a:r>
              <a:rPr lang="en-US" sz="1800" b="0" dirty="0" err="1"/>
              <a:t>Brar</a:t>
            </a:r>
            <a:r>
              <a:rPr lang="en-US" sz="1800" b="0" dirty="0"/>
              <a:t>, F </a:t>
            </a:r>
            <a:r>
              <a:rPr lang="en-US" sz="1800" b="0" dirty="0" err="1"/>
              <a:t>Bredeek</a:t>
            </a:r>
            <a:r>
              <a:rPr lang="en-US" sz="1800" b="0" dirty="0"/>
              <a:t>, T Campbell, K Casey, P </a:t>
            </a:r>
            <a:r>
              <a:rPr lang="en-US" sz="1800" b="0" dirty="0" err="1"/>
              <a:t>Chetchotisakd</a:t>
            </a:r>
            <a:r>
              <a:rPr lang="en-US" sz="1800" b="0" dirty="0"/>
              <a:t>, 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>A </a:t>
            </a:r>
            <a:r>
              <a:rPr lang="en-US" sz="1800" b="0" dirty="0"/>
              <a:t>Clarke</a:t>
            </a:r>
            <a:r>
              <a:rPr lang="en-US" sz="1800" b="0" dirty="0" smtClean="0"/>
              <a:t>, C </a:t>
            </a:r>
            <a:r>
              <a:rPr lang="en-US" sz="1800" b="0" dirty="0"/>
              <a:t>Cohen, L </a:t>
            </a:r>
            <a:r>
              <a:rPr lang="en-US" sz="1800" b="0" dirty="0" err="1"/>
              <a:t>Cotte</a:t>
            </a:r>
            <a:r>
              <a:rPr lang="en-US" sz="1800" b="0" dirty="0"/>
              <a:t>, G </a:t>
            </a:r>
            <a:r>
              <a:rPr lang="en-US" sz="1800" b="0" dirty="0" err="1"/>
              <a:t>Crofoot</a:t>
            </a:r>
            <a:r>
              <a:rPr lang="en-US" sz="1800" b="0" dirty="0"/>
              <a:t>, D Cunningham, C Dietz, R </a:t>
            </a:r>
            <a:r>
              <a:rPr lang="en-US" sz="1800" b="0" dirty="0" err="1"/>
              <a:t>Dretler</a:t>
            </a:r>
            <a:r>
              <a:rPr lang="en-US" sz="1800" b="0" dirty="0"/>
              <a:t>, 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>C </a:t>
            </a:r>
            <a:r>
              <a:rPr lang="en-US" sz="1800" b="0" dirty="0" err="1"/>
              <a:t>Fichtenbaum</a:t>
            </a:r>
            <a:r>
              <a:rPr lang="en-US" sz="1800" b="0" dirty="0"/>
              <a:t>, D Fish, J </a:t>
            </a:r>
            <a:r>
              <a:rPr lang="en-US" sz="1800" b="0" dirty="0" err="1"/>
              <a:t>Flamm</a:t>
            </a:r>
            <a:r>
              <a:rPr lang="en-US" sz="1800" b="0" dirty="0"/>
              <a:t>, S Follansbee, F Garcia, J </a:t>
            </a:r>
            <a:r>
              <a:rPr lang="en-US" sz="1800" b="0" dirty="0" err="1"/>
              <a:t>Gathe</a:t>
            </a:r>
            <a:r>
              <a:rPr lang="en-US" sz="1800" b="0" dirty="0"/>
              <a:t>, 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>R </a:t>
            </a:r>
            <a:r>
              <a:rPr lang="en-US" sz="1800" b="0" dirty="0" err="1"/>
              <a:t>Grossberg</a:t>
            </a:r>
            <a:r>
              <a:rPr lang="en-US" sz="1800" b="0" dirty="0"/>
              <a:t>, S Gupta</a:t>
            </a:r>
            <a:r>
              <a:rPr lang="en-US" sz="1800" b="0" dirty="0" smtClean="0"/>
              <a:t>, T </a:t>
            </a:r>
            <a:r>
              <a:rPr lang="en-US" sz="1800" b="0" dirty="0"/>
              <a:t>Hawkins, K Henry, T Jefferson, R </a:t>
            </a:r>
            <a:r>
              <a:rPr lang="en-US" sz="1800" b="0" dirty="0" err="1"/>
              <a:t>Kalayjian</a:t>
            </a:r>
            <a:r>
              <a:rPr lang="en-US" sz="1800" b="0" dirty="0"/>
              <a:t>, 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>C </a:t>
            </a:r>
            <a:r>
              <a:rPr lang="en-US" sz="1800" b="0" dirty="0" err="1"/>
              <a:t>Katlama</a:t>
            </a:r>
            <a:r>
              <a:rPr lang="en-US" sz="1800" b="0" dirty="0"/>
              <a:t>, S </a:t>
            </a:r>
            <a:r>
              <a:rPr lang="en-US" sz="1800" b="0" dirty="0" err="1"/>
              <a:t>Kerkar</a:t>
            </a:r>
            <a:r>
              <a:rPr lang="en-US" sz="1800" b="0" dirty="0"/>
              <a:t>, A </a:t>
            </a:r>
            <a:r>
              <a:rPr lang="en-US" sz="1800" b="0" dirty="0" err="1"/>
              <a:t>Khalsa</a:t>
            </a:r>
            <a:r>
              <a:rPr lang="en-US" sz="1800" b="0" dirty="0"/>
              <a:t>, S </a:t>
            </a:r>
            <a:r>
              <a:rPr lang="en-US" sz="1800" b="0" dirty="0" err="1"/>
              <a:t>Kiertiburanakul</a:t>
            </a:r>
            <a:r>
              <a:rPr lang="en-US" sz="1800" b="0" dirty="0"/>
              <a:t>, D Klein, E Koenig, S Lewis, K Lichtenstein, C </a:t>
            </a:r>
            <a:r>
              <a:rPr lang="en-US" sz="1800" b="0" dirty="0" err="1"/>
              <a:t>Martorell</a:t>
            </a:r>
            <a:r>
              <a:rPr lang="en-US" sz="1800" b="0" dirty="0"/>
              <a:t>, C McDonald</a:t>
            </a:r>
            <a:r>
              <a:rPr lang="en-US" sz="1800" b="0" dirty="0" smtClean="0"/>
              <a:t>, J </a:t>
            </a:r>
            <a:r>
              <a:rPr lang="en-US" sz="1800" b="0" dirty="0"/>
              <a:t>McGowan, J McMahon, </a:t>
            </a:r>
            <a:r>
              <a:rPr lang="en-US" sz="1800" b="0" dirty="0" smtClean="0"/>
              <a:t>A Mills</a:t>
            </a:r>
            <a:r>
              <a:rPr lang="en-US" sz="1800" b="0" dirty="0"/>
              <a:t>, 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>T </a:t>
            </a:r>
            <a:r>
              <a:rPr lang="en-US" sz="1800" b="0" dirty="0" err="1"/>
              <a:t>Mudrikova</a:t>
            </a:r>
            <a:r>
              <a:rPr lang="en-US" sz="1800" b="0" dirty="0"/>
              <a:t>, E </a:t>
            </a:r>
            <a:r>
              <a:rPr lang="en-US" sz="1800" b="0" dirty="0" err="1"/>
              <a:t>Negredo</a:t>
            </a:r>
            <a:r>
              <a:rPr lang="en-US" sz="1800" b="0" dirty="0"/>
              <a:t>, O </a:t>
            </a:r>
            <a:r>
              <a:rPr lang="en-US" sz="1800" b="0" dirty="0" err="1"/>
              <a:t>Osiyemi</a:t>
            </a:r>
            <a:r>
              <a:rPr lang="en-US" sz="1800" b="0" dirty="0"/>
              <a:t>, P </a:t>
            </a:r>
            <a:r>
              <a:rPr lang="en-US" sz="1800" b="0" dirty="0" err="1"/>
              <a:t>Palmieri</a:t>
            </a:r>
            <a:r>
              <a:rPr lang="en-US" sz="1800" b="0" dirty="0"/>
              <a:t>, D </a:t>
            </a:r>
            <a:r>
              <a:rPr lang="en-US" sz="1800" b="0" dirty="0" err="1"/>
              <a:t>Podzamczer</a:t>
            </a:r>
            <a:r>
              <a:rPr lang="en-US" sz="1800" b="0" dirty="0"/>
              <a:t>, F Post, 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>A </a:t>
            </a:r>
            <a:r>
              <a:rPr lang="en-US" sz="1800" b="0" dirty="0" err="1"/>
              <a:t>Pozniak</a:t>
            </a:r>
            <a:r>
              <a:rPr lang="en-US" sz="1800" b="0" dirty="0"/>
              <a:t>, D </a:t>
            </a:r>
            <a:r>
              <a:rPr lang="en-US" sz="1800" b="0" dirty="0" err="1" smtClean="0"/>
              <a:t>Prelutsky</a:t>
            </a:r>
            <a:r>
              <a:rPr lang="en-US" sz="1800" b="0" dirty="0"/>
              <a:t>, M </a:t>
            </a:r>
            <a:r>
              <a:rPr lang="en-US" sz="1800" b="0" dirty="0" err="1"/>
              <a:t>Ramagopal</a:t>
            </a:r>
            <a:r>
              <a:rPr lang="en-US" sz="1800" b="0" dirty="0"/>
              <a:t>, W </a:t>
            </a:r>
            <a:r>
              <a:rPr lang="en-US" sz="1800" b="0" dirty="0" err="1"/>
              <a:t>Ratanasuwan</a:t>
            </a:r>
            <a:r>
              <a:rPr lang="en-US" sz="1800" b="0" dirty="0" smtClean="0"/>
              <a:t>, G </a:t>
            </a:r>
            <a:r>
              <a:rPr lang="en-US" sz="1800" b="0" dirty="0"/>
              <a:t>Richmond</a:t>
            </a:r>
            <a:r>
              <a:rPr lang="en-US" sz="1800" b="0" dirty="0" smtClean="0"/>
              <a:t>,</a:t>
            </a:r>
            <a:br>
              <a:rPr lang="en-US" sz="1800" b="0" dirty="0" smtClean="0"/>
            </a:br>
            <a:r>
              <a:rPr lang="en-US" sz="1800" b="0" dirty="0" smtClean="0"/>
              <a:t>W </a:t>
            </a:r>
            <a:r>
              <a:rPr lang="en-US" sz="1800" b="0" dirty="0"/>
              <a:t>Robbins, N Roth, P </a:t>
            </a:r>
            <a:r>
              <a:rPr lang="en-US" sz="1800" b="0" dirty="0" err="1"/>
              <a:t>Ruane</a:t>
            </a:r>
            <a:r>
              <a:rPr lang="en-US" sz="1800" b="0" dirty="0"/>
              <a:t>, A </a:t>
            </a:r>
            <a:r>
              <a:rPr lang="en-US" sz="1800" b="0" dirty="0" err="1"/>
              <a:t>Scarsella</a:t>
            </a:r>
            <a:r>
              <a:rPr lang="en-US" sz="1800" b="0" dirty="0"/>
              <a:t>, G </a:t>
            </a:r>
            <a:r>
              <a:rPr lang="en-US" sz="1800" b="0" dirty="0" err="1"/>
              <a:t>Schembri</a:t>
            </a:r>
            <a:r>
              <a:rPr lang="en-US" sz="1800" b="0" dirty="0"/>
              <a:t>, S Schneider, P </a:t>
            </a:r>
            <a:r>
              <a:rPr lang="en-US" sz="1800" b="0" dirty="0" err="1"/>
              <a:t>Shalit</a:t>
            </a:r>
            <a:r>
              <a:rPr lang="en-US" sz="1800" b="0" dirty="0"/>
              <a:t>, W Short, J Slim, L Sloan, D Stein, J Stephens, P </a:t>
            </a:r>
            <a:r>
              <a:rPr lang="en-US" sz="1800" b="0" dirty="0" err="1"/>
              <a:t>Tebas</a:t>
            </a:r>
            <a:r>
              <a:rPr lang="en-US" sz="1800" b="0" dirty="0"/>
              <a:t>, D Ward, </a:t>
            </a:r>
            <a:r>
              <a:rPr lang="en-US" sz="1800" b="0" dirty="0" smtClean="0"/>
              <a:t>T Wills</a:t>
            </a:r>
            <a:r>
              <a:rPr lang="en-US" sz="1800" b="0" dirty="0"/>
              <a:t>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993681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6725"/>
            <a:ext cx="8229600" cy="676275"/>
          </a:xfrm>
        </p:spPr>
        <p:txBody>
          <a:bodyPr/>
          <a:lstStyle/>
          <a:p>
            <a:r>
              <a:rPr lang="en-US" dirty="0" err="1"/>
              <a:t>Tenofovir</a:t>
            </a:r>
            <a:r>
              <a:rPr lang="en-US" dirty="0"/>
              <a:t> </a:t>
            </a:r>
            <a:r>
              <a:rPr lang="en-US" dirty="0" err="1"/>
              <a:t>Alafenamide</a:t>
            </a:r>
            <a:r>
              <a:rPr lang="en-US" dirty="0"/>
              <a:t> (TAF, GS-7340)</a:t>
            </a:r>
            <a:br>
              <a:rPr lang="en-US" dirty="0"/>
            </a:br>
            <a:r>
              <a:rPr lang="en-US" dirty="0"/>
              <a:t>Novel Prodrug of </a:t>
            </a:r>
            <a:r>
              <a:rPr lang="en-US" dirty="0" err="1" smtClean="0"/>
              <a:t>Tenofovir</a:t>
            </a:r>
            <a:r>
              <a:rPr lang="en-US" dirty="0" smtClean="0"/>
              <a:t> (cont’d)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363" y="1488831"/>
            <a:ext cx="7836022" cy="330590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42900" indent="-342900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Relative to TDF 300 mg, TAF at an equivalent dose of 25 mg has 90% lower circulating plasma TFV, while maintaining high antiviral activity</a:t>
            </a:r>
            <a:r>
              <a:rPr lang="en-US" sz="2000" b="0" baseline="30000" dirty="0"/>
              <a:t>4</a:t>
            </a:r>
          </a:p>
          <a:p>
            <a:pPr marL="342900" indent="-342900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n-US" sz="2000" b="0" dirty="0"/>
              <a:t>In 2 randomized, blinded, Phase 3 studies of E/C/F/TAF vs E/C/F/TDF: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Arial" panose="020B0604020202020204" pitchFamily="34" charset="0"/>
              <a:buChar char="–"/>
              <a:defRPr/>
            </a:pPr>
            <a:r>
              <a:rPr lang="en-US" sz="2000" b="0" dirty="0"/>
              <a:t>E/C/F/TAF was </a:t>
            </a:r>
            <a:r>
              <a:rPr lang="en-US" sz="2000" b="0" dirty="0" err="1"/>
              <a:t>noninferior</a:t>
            </a:r>
            <a:r>
              <a:rPr lang="en-US" sz="2000" b="0" dirty="0"/>
              <a:t> to E/C/F/TDF</a:t>
            </a:r>
            <a:r>
              <a:rPr lang="en-US" sz="2000" b="0" baseline="30000" dirty="0"/>
              <a:t>5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Arial" panose="020B0604020202020204" pitchFamily="34" charset="0"/>
              <a:buChar char="–"/>
              <a:defRPr/>
            </a:pPr>
            <a:r>
              <a:rPr lang="en-US" sz="2000" b="0" dirty="0" err="1"/>
              <a:t>Prespecified</a:t>
            </a:r>
            <a:r>
              <a:rPr lang="en-US" sz="2000" b="0" dirty="0"/>
              <a:t> renal and bone safety endpoints (hip bone mineral density [BMD], spine BMD, serum creatinine, and treatment-emergent proteinuria) showed significantly less change with E/C/F/TAF compared with E/C/F/TDF</a:t>
            </a:r>
            <a:r>
              <a:rPr lang="en-US" sz="2000" b="0" baseline="30000" dirty="0"/>
              <a:t>6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829909" y="6240096"/>
            <a:ext cx="3493476" cy="45865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28600" indent="-228600">
              <a:buAutoNum type="arabicPeriod" startAt="4"/>
            </a:pPr>
            <a:r>
              <a:rPr lang="en-US" sz="900" b="0" dirty="0" err="1" smtClean="0"/>
              <a:t>Ruane</a:t>
            </a:r>
            <a:r>
              <a:rPr lang="en-US" sz="900" b="0" dirty="0" smtClean="0"/>
              <a:t> </a:t>
            </a:r>
            <a:r>
              <a:rPr lang="en-US" sz="900" b="0" dirty="0"/>
              <a:t>P, et al. J </a:t>
            </a:r>
            <a:r>
              <a:rPr lang="en-US" sz="900" b="0" dirty="0" err="1"/>
              <a:t>Acquir</a:t>
            </a:r>
            <a:r>
              <a:rPr lang="en-US" sz="900" b="0" dirty="0"/>
              <a:t> Immune </a:t>
            </a:r>
            <a:r>
              <a:rPr lang="en-US" sz="900" b="0" dirty="0" err="1"/>
              <a:t>Defic</a:t>
            </a:r>
            <a:r>
              <a:rPr lang="en-US" sz="900" b="0" dirty="0"/>
              <a:t> </a:t>
            </a:r>
            <a:r>
              <a:rPr lang="en-US" sz="900" b="0" dirty="0" err="1"/>
              <a:t>Syndr</a:t>
            </a:r>
            <a:r>
              <a:rPr lang="en-US" sz="900" b="0" dirty="0"/>
              <a:t> 2013; </a:t>
            </a:r>
            <a:r>
              <a:rPr lang="en-US" sz="900" b="0" dirty="0" smtClean="0"/>
              <a:t>63:449-5</a:t>
            </a:r>
            <a:r>
              <a:rPr lang="fr-FR" sz="900" b="0" dirty="0" smtClean="0"/>
              <a:t> </a:t>
            </a:r>
          </a:p>
          <a:p>
            <a:pPr marL="228600" indent="-228600">
              <a:buAutoNum type="arabicPeriod" startAt="4"/>
            </a:pPr>
            <a:r>
              <a:rPr lang="fr-FR" sz="900" b="0" dirty="0" err="1" smtClean="0"/>
              <a:t>Wohl</a:t>
            </a:r>
            <a:r>
              <a:rPr lang="fr-FR" sz="900" b="0" dirty="0" smtClean="0"/>
              <a:t> </a:t>
            </a:r>
            <a:r>
              <a:rPr lang="fr-FR" sz="900" b="0" dirty="0"/>
              <a:t>D, et al. CROI 2015, Abstract </a:t>
            </a:r>
            <a:r>
              <a:rPr lang="fr-FR" sz="900" b="0" dirty="0" smtClean="0"/>
              <a:t>113LB</a:t>
            </a:r>
          </a:p>
          <a:p>
            <a:pPr marL="228600" indent="-228600">
              <a:buAutoNum type="arabicPeriod" startAt="4"/>
            </a:pPr>
            <a:r>
              <a:rPr lang="fr-FR" sz="900" b="0" dirty="0" smtClean="0"/>
              <a:t>Sax </a:t>
            </a:r>
            <a:r>
              <a:rPr lang="fr-FR" sz="900" b="0" dirty="0"/>
              <a:t>P, et al. CROI 2015, Abstract </a:t>
            </a:r>
            <a:r>
              <a:rPr lang="fr-FR" sz="900" b="0" dirty="0" smtClean="0"/>
              <a:t>143LB</a:t>
            </a:r>
            <a:endParaRPr lang="en-US" sz="900" b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6725"/>
            <a:ext cx="8229600" cy="676275"/>
          </a:xfrm>
        </p:spPr>
        <p:txBody>
          <a:bodyPr/>
          <a:lstStyle/>
          <a:p>
            <a:r>
              <a:rPr lang="en-US" dirty="0" smtClean="0"/>
              <a:t>Objective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363" y="1488832"/>
            <a:ext cx="7836022" cy="93784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42900" indent="-342900"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2000" b="0" dirty="0"/>
              <a:t>To evaluate safety and efficacy of a once-daily, single-tablet regimen </a:t>
            </a:r>
            <a:r>
              <a:rPr lang="en-US" sz="2000" b="0" dirty="0" smtClean="0"/>
              <a:t>of E/C/F/TAF </a:t>
            </a:r>
            <a:r>
              <a:rPr lang="en-US" sz="2000" b="0" dirty="0"/>
              <a:t>in HIV-1–infected patients with mild to moderate renal </a:t>
            </a:r>
            <a:r>
              <a:rPr lang="en-US" sz="2000" b="0" dirty="0" smtClean="0"/>
              <a:t>impairment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68718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8889"/>
            <a:ext cx="8229600" cy="1729154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Phase </a:t>
            </a:r>
            <a:r>
              <a:rPr lang="en-US" dirty="0"/>
              <a:t>3, 96-week, multicenter, open-label study (NCT01818596)</a:t>
            </a:r>
          </a:p>
          <a:p>
            <a:pPr>
              <a:spcBef>
                <a:spcPts val="300"/>
              </a:spcBef>
            </a:pPr>
            <a:r>
              <a:rPr lang="en-US" dirty="0" err="1" smtClean="0"/>
              <a:t>Virologically</a:t>
            </a:r>
            <a:r>
              <a:rPr lang="en-US" dirty="0" smtClean="0"/>
              <a:t> </a:t>
            </a:r>
            <a:r>
              <a:rPr lang="en-US" dirty="0"/>
              <a:t>suppressed adults with stable </a:t>
            </a:r>
            <a:r>
              <a:rPr lang="en-US" dirty="0" err="1"/>
              <a:t>eGFR</a:t>
            </a:r>
            <a:r>
              <a:rPr lang="en-US" baseline="-25000" dirty="0" err="1"/>
              <a:t>CG</a:t>
            </a:r>
            <a:r>
              <a:rPr lang="en-US" dirty="0"/>
              <a:t> (30–69 mL/min) </a:t>
            </a:r>
            <a:r>
              <a:rPr lang="en-US" dirty="0" smtClean="0"/>
              <a:t>switched from </a:t>
            </a:r>
            <a:r>
              <a:rPr lang="en-US" dirty="0"/>
              <a:t>TDF- or non-TDF–containing regimens to open-label E/C/F/TAF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Week </a:t>
            </a:r>
            <a:r>
              <a:rPr lang="en-US" dirty="0"/>
              <a:t>48 efficacy and safety data are described, including tests of </a:t>
            </a:r>
            <a:r>
              <a:rPr lang="en-US" dirty="0" smtClean="0"/>
              <a:t>renal function </a:t>
            </a:r>
            <a:r>
              <a:rPr lang="en-US" dirty="0"/>
              <a:t>and BMD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Actual </a:t>
            </a:r>
            <a:r>
              <a:rPr lang="en-US" dirty="0"/>
              <a:t>GFR (</a:t>
            </a:r>
            <a:r>
              <a:rPr lang="en-US" dirty="0" err="1"/>
              <a:t>aGFR</a:t>
            </a:r>
            <a:r>
              <a:rPr lang="en-US" dirty="0"/>
              <a:t>) was assessed with </a:t>
            </a:r>
            <a:r>
              <a:rPr lang="en-US" dirty="0" err="1"/>
              <a:t>iohexol</a:t>
            </a:r>
            <a:r>
              <a:rPr lang="en-US" dirty="0"/>
              <a:t> clearance in a patient </a:t>
            </a:r>
            <a:r>
              <a:rPr lang="en-US" dirty="0" smtClean="0"/>
              <a:t>subset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168" y="1414341"/>
            <a:ext cx="7561686" cy="23064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6201508"/>
            <a:ext cx="8001000" cy="3358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900" b="0" dirty="0"/>
              <a:t>*</a:t>
            </a:r>
            <a:r>
              <a:rPr lang="en-US" sz="900" b="0" dirty="0" err="1"/>
              <a:t>eGFR</a:t>
            </a:r>
            <a:r>
              <a:rPr lang="en-US" sz="900" b="0" dirty="0"/>
              <a:t> measured using Cockcroft-Gault formula (</a:t>
            </a:r>
            <a:r>
              <a:rPr lang="en-US" sz="900" b="0" dirty="0" err="1"/>
              <a:t>eGFRCG</a:t>
            </a:r>
            <a:r>
              <a:rPr lang="en-US" sz="900" b="0" dirty="0"/>
              <a:t>) in all patients. †Actual GFR measured using </a:t>
            </a:r>
            <a:r>
              <a:rPr lang="en-US" sz="900" b="0" dirty="0" err="1"/>
              <a:t>iohexol</a:t>
            </a:r>
            <a:r>
              <a:rPr lang="en-US" sz="900" b="0" dirty="0"/>
              <a:t> plasma clearance (</a:t>
            </a:r>
            <a:r>
              <a:rPr lang="en-US" sz="900" b="0" dirty="0" err="1"/>
              <a:t>CLiohexol</a:t>
            </a:r>
            <a:r>
              <a:rPr lang="en-US" sz="900" b="0" dirty="0"/>
              <a:t>) in a</a:t>
            </a:r>
          </a:p>
          <a:p>
            <a:r>
              <a:rPr lang="en-US" sz="900" b="0" dirty="0"/>
              <a:t>subset of patients at 3 time points: baseline; Week 2, 4, or 8; and Week 24.</a:t>
            </a:r>
            <a:endParaRPr lang="en-US" sz="9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7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(cont’d)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25207"/>
            <a:ext cx="8229600" cy="499504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Key </a:t>
            </a:r>
            <a:r>
              <a:rPr lang="en-US" b="1" dirty="0"/>
              <a:t>Inclusion Criteria</a:t>
            </a:r>
          </a:p>
          <a:p>
            <a:r>
              <a:rPr lang="en-US" b="1" dirty="0"/>
              <a:t> </a:t>
            </a:r>
            <a:r>
              <a:rPr lang="en-US" dirty="0"/>
              <a:t>CD4 cell count ≥50 cells/</a:t>
            </a:r>
            <a:r>
              <a:rPr lang="en-US" dirty="0" err="1"/>
              <a:t>μL</a:t>
            </a:r>
            <a:endParaRPr lang="en-US" dirty="0"/>
          </a:p>
          <a:p>
            <a:r>
              <a:rPr lang="en-US" b="1" dirty="0"/>
              <a:t> </a:t>
            </a:r>
            <a:r>
              <a:rPr lang="en-US" dirty="0"/>
              <a:t>No chronic hepatitis B or C virus infection</a:t>
            </a:r>
          </a:p>
          <a:p>
            <a:r>
              <a:rPr lang="en-US" b="1" dirty="0"/>
              <a:t> </a:t>
            </a:r>
            <a:r>
              <a:rPr lang="en-US" dirty="0"/>
              <a:t>HIV-1 </a:t>
            </a:r>
            <a:r>
              <a:rPr lang="en-US" dirty="0" smtClean="0"/>
              <a:t>RNA</a:t>
            </a:r>
          </a:p>
          <a:p>
            <a:pPr lvl="1"/>
            <a:r>
              <a:rPr lang="en-US" dirty="0" smtClean="0"/>
              <a:t>HIV-suppressed </a:t>
            </a:r>
            <a:r>
              <a:rPr lang="en-US" dirty="0"/>
              <a:t>patients: &lt;50 copies/mL for ≥6 </a:t>
            </a:r>
            <a:r>
              <a:rPr lang="en-US" dirty="0" smtClean="0"/>
              <a:t>months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/>
              <a:t>Primary Safety Endpoint</a:t>
            </a:r>
          </a:p>
          <a:p>
            <a:r>
              <a:rPr lang="en-US" b="1" dirty="0"/>
              <a:t> </a:t>
            </a:r>
            <a:r>
              <a:rPr lang="en-US" dirty="0"/>
              <a:t>Change from baseline in </a:t>
            </a:r>
            <a:r>
              <a:rPr lang="en-US" dirty="0" err="1"/>
              <a:t>eGFR</a:t>
            </a:r>
            <a:r>
              <a:rPr lang="en-US" dirty="0"/>
              <a:t> at Week </a:t>
            </a:r>
            <a:r>
              <a:rPr lang="en-US" dirty="0" smtClean="0"/>
              <a:t>24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Secondary Endpoints</a:t>
            </a:r>
          </a:p>
          <a:p>
            <a:r>
              <a:rPr lang="en-US" b="1" dirty="0"/>
              <a:t> </a:t>
            </a:r>
            <a:r>
              <a:rPr lang="en-US" dirty="0"/>
              <a:t>Efficacy, safety, and tolerability through Week 48</a:t>
            </a:r>
          </a:p>
          <a:p>
            <a:r>
              <a:rPr lang="en-US" b="1" dirty="0"/>
              <a:t> </a:t>
            </a:r>
            <a:r>
              <a:rPr lang="en-US" dirty="0"/>
              <a:t>Proportion of patients with HIV-1 RNA &lt;50 copies/mL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99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Characteristics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2691510"/>
                  </p:ext>
                </p:extLst>
              </p:nvPr>
            </p:nvGraphicFramePr>
            <p:xfrm>
              <a:off x="533400" y="1363134"/>
              <a:ext cx="8362244" cy="4603594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3801533"/>
                    <a:gridCol w="1682045"/>
                    <a:gridCol w="1546578"/>
                    <a:gridCol w="1332088"/>
                  </a:tblGrid>
                  <a:tr h="301197">
                    <a:tc rowSpan="2">
                      <a:txBody>
                        <a:bodyPr/>
                        <a:lstStyle/>
                        <a:p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T="18288" marB="18288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Baseline </a:t>
                          </a:r>
                          <a:r>
                            <a:rPr lang="en-US" sz="1200" dirty="0" err="1" smtClean="0">
                              <a:solidFill>
                                <a:schemeClr val="tx1"/>
                              </a:solidFill>
                            </a:rPr>
                            <a:t>eGFR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Total</a:t>
                          </a:r>
                          <a:b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N = 242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/>
                        </a:solidFill>
                      </a:tcPr>
                    </a:tc>
                  </a:tr>
                  <a:tr h="3548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 smtClean="0">
                              <a:solidFill>
                                <a:schemeClr val="tx1"/>
                              </a:solidFill>
                            </a:rPr>
                            <a:t>&lt; 50 mL/min</a:t>
                          </a:r>
                          <a:br>
                            <a:rPr lang="en-US" sz="1200" b="1" dirty="0" smtClean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200" b="1" dirty="0" smtClean="0">
                              <a:solidFill>
                                <a:schemeClr val="tx1"/>
                              </a:solidFill>
                            </a:rPr>
                            <a:t>n=80</a:t>
                          </a:r>
                          <a:endParaRPr lang="en-US" sz="12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1200" b="1" dirty="0" smtClean="0">
                              <a:solidFill>
                                <a:schemeClr val="tx1"/>
                              </a:solidFill>
                            </a:rPr>
                            <a:t>50 mL/min</a:t>
                          </a:r>
                          <a:br>
                            <a:rPr lang="en-US" sz="1200" b="1" dirty="0" smtClean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200" b="1" dirty="0" smtClean="0">
                              <a:solidFill>
                                <a:schemeClr val="tx1"/>
                              </a:solidFill>
                            </a:rPr>
                            <a:t>n=162</a:t>
                          </a: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74213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Median age, year (IQR)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59 (52, 66)</a:t>
                          </a:r>
                          <a:endParaRPr lang="en-US" sz="1200" dirty="0"/>
                        </a:p>
                      </a:txBody>
                      <a:tcPr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58 (51, 64)</a:t>
                          </a:r>
                          <a:endParaRPr lang="en-US" sz="1200" dirty="0"/>
                        </a:p>
                      </a:txBody>
                      <a:tcPr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58 (52, 65)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74213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Age ≥65 years, n (%)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25 (31)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38 (23)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63 (26)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74213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Female, n (%)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 (26)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 (18)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50 (21)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Black or African descent, %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19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HIV-1 RNA &lt;50 copies/mL, %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98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98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98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Median CD4 count, cells/</a:t>
                          </a:r>
                          <a:r>
                            <a:rPr lang="el-GR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μ</a:t>
                          </a:r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622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635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632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Pre-switch TDF use, %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69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65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Hypertension, %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50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34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39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Diabetes, %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15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13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14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Median </a:t>
                          </a:r>
                          <a:r>
                            <a:rPr lang="en-US" sz="1200" b="1" i="0" u="none" strike="noStrike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eGFR</a:t>
                          </a:r>
                          <a:r>
                            <a:rPr lang="en-US" sz="1200" b="1" i="0" u="none" strike="noStrike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CG</a:t>
                          </a:r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, mL/min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43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60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56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304361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Median </a:t>
                          </a:r>
                          <a:r>
                            <a:rPr lang="en-US" sz="1200" b="1" i="0" u="none" strike="noStrike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eGFR</a:t>
                          </a:r>
                          <a:r>
                            <a:rPr lang="en-US" sz="1200" b="1" i="0" u="none" strike="noStrike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CKD</a:t>
                          </a:r>
                          <a:r>
                            <a:rPr lang="en-US" sz="1200" b="1" i="0" u="none" strike="noStrike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-EPI, creatinine</a:t>
                          </a:r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, mL/min/1.73 m2*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45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54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304361">
                    <a:tc>
                      <a:txBody>
                        <a:bodyPr/>
                        <a:lstStyle/>
                        <a:p>
                          <a:r>
                            <a:rPr lang="sv-SE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Median eGFR</a:t>
                          </a:r>
                          <a:r>
                            <a:rPr lang="sv-SE" sz="1200" b="1" i="0" u="none" strike="noStrike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CKD-EPI, cystatin C</a:t>
                          </a:r>
                          <a:r>
                            <a:rPr lang="sv-SE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, mL/min/1.73 m2</a:t>
                          </a:r>
                          <a:r>
                            <a:rPr lang="sv-SE" sz="1200" b="1" i="0" u="none" strike="noStrike" kern="1200" baseline="30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†</a:t>
                          </a:r>
                          <a:endParaRPr lang="en-US" sz="1200" b="1" baseline="300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57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77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70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Dipstick proteinuria Grade 1 or 2, %</a:t>
                          </a:r>
                          <a:r>
                            <a:rPr lang="en-US" sz="1200" b="1" i="0" u="none" strike="noStrike" kern="1200" baseline="30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‡</a:t>
                          </a:r>
                          <a:endParaRPr lang="en-US" sz="1200" b="1" baseline="300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44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27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33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Clinically significant proteinuria, %</a:t>
                          </a:r>
                          <a:r>
                            <a:rPr lang="en-US" sz="1200" b="1" i="0" u="none" strike="noStrike" kern="1200" baseline="30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§</a:t>
                          </a:r>
                          <a:endParaRPr lang="en-US" sz="1200" b="1" baseline="300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56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35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42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Clinically significant albuminuria, %</a:t>
                          </a:r>
                          <a:r>
                            <a:rPr lang="en-US" sz="1200" b="1" i="0" u="none" strike="noStrike" kern="1200" baseline="30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¶</a:t>
                          </a:r>
                          <a:endParaRPr lang="en-US" sz="1200" b="1" baseline="300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64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42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49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2691510"/>
                  </p:ext>
                </p:extLst>
              </p:nvPr>
            </p:nvGraphicFramePr>
            <p:xfrm>
              <a:off x="533400" y="1363134"/>
              <a:ext cx="8362244" cy="4603594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3801533"/>
                    <a:gridCol w="1682045"/>
                    <a:gridCol w="1546578"/>
                    <a:gridCol w="1332088"/>
                  </a:tblGrid>
                  <a:tr h="301197">
                    <a:tc rowSpan="2">
                      <a:txBody>
                        <a:bodyPr/>
                        <a:lstStyle/>
                        <a:p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T="18288" marB="18288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Baseline </a:t>
                          </a:r>
                          <a:r>
                            <a:rPr lang="en-US" sz="1200" dirty="0" err="1" smtClean="0">
                              <a:solidFill>
                                <a:schemeClr val="tx1"/>
                              </a:solidFill>
                            </a:rPr>
                            <a:t>eGFR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Total</a:t>
                          </a:r>
                          <a:b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200" dirty="0" smtClean="0">
                              <a:solidFill>
                                <a:schemeClr val="tx1"/>
                              </a:solidFill>
                            </a:rPr>
                            <a:t>N = 242</a:t>
                          </a:r>
                          <a:endParaRPr lang="en-US" sz="1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/>
                        </a:solidFill>
                      </a:tcPr>
                    </a:tc>
                  </a:tr>
                  <a:tr h="402336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 smtClean="0">
                              <a:solidFill>
                                <a:schemeClr val="tx1"/>
                              </a:solidFill>
                            </a:rPr>
                            <a:t>&lt; 50 mL/min</a:t>
                          </a:r>
                          <a:br>
                            <a:rPr lang="en-US" sz="1200" b="1" dirty="0" smtClean="0">
                              <a:solidFill>
                                <a:schemeClr val="tx1"/>
                              </a:solidFill>
                            </a:rPr>
                          </a:br>
                          <a:r>
                            <a:rPr lang="en-US" sz="1200" b="1" dirty="0" smtClean="0">
                              <a:solidFill>
                                <a:schemeClr val="tx1"/>
                              </a:solidFill>
                            </a:rPr>
                            <a:t>n=80</a:t>
                          </a:r>
                          <a:endParaRPr lang="en-US" sz="12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18288" marB="18288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54331" t="-75758" r="-86220" b="-983333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74213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Median age, year (IQR)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59 (52, 66)</a:t>
                          </a:r>
                          <a:endParaRPr lang="en-US" sz="1200" dirty="0"/>
                        </a:p>
                      </a:txBody>
                      <a:tcPr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58 (51, 64)</a:t>
                          </a:r>
                          <a:endParaRPr lang="en-US" sz="1200" dirty="0"/>
                        </a:p>
                      </a:txBody>
                      <a:tcPr marT="18288" marB="18288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58 (52, 65)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74213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Age ≥65 years, n (%)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25 (31)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38 (23)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63 (26)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74213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Female, n (%)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 (26)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 (18)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0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50 (21)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Black or African descent, %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19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HIV-1 RNA &lt;50 copies/mL, %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98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98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98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Median CD4 count, cells/</a:t>
                          </a:r>
                          <a:r>
                            <a:rPr lang="el-GR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μ</a:t>
                          </a:r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622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635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632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Pre-switch TDF use, %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69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65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Hypertension, %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50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34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39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Diabetes, %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15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13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14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Median </a:t>
                          </a:r>
                          <a:r>
                            <a:rPr lang="en-US" sz="1200" b="1" i="0" u="none" strike="noStrike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eGFR</a:t>
                          </a:r>
                          <a:r>
                            <a:rPr lang="en-US" sz="1200" b="1" i="0" u="none" strike="noStrike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CG</a:t>
                          </a:r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, mL/min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43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60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56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304361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Median </a:t>
                          </a:r>
                          <a:r>
                            <a:rPr lang="en-US" sz="1200" b="1" i="0" u="none" strike="noStrike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eGFR</a:t>
                          </a:r>
                          <a:r>
                            <a:rPr lang="en-US" sz="1200" b="1" i="0" u="none" strike="noStrike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CKD</a:t>
                          </a:r>
                          <a:r>
                            <a:rPr lang="en-US" sz="1200" b="1" i="0" u="none" strike="noStrike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-EPI, creatinine</a:t>
                          </a:r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, mL/min/1.73 m2*</a:t>
                          </a:r>
                          <a:endParaRPr lang="en-US" sz="1200" b="1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45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58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54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304361">
                    <a:tc>
                      <a:txBody>
                        <a:bodyPr/>
                        <a:lstStyle/>
                        <a:p>
                          <a:r>
                            <a:rPr lang="sv-SE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Median eGFR</a:t>
                          </a:r>
                          <a:r>
                            <a:rPr lang="sv-SE" sz="1200" b="1" i="0" u="none" strike="noStrike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CKD-EPI, cystatin C</a:t>
                          </a:r>
                          <a:r>
                            <a:rPr lang="sv-SE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, mL/min/1.73 m2</a:t>
                          </a:r>
                          <a:r>
                            <a:rPr lang="sv-SE" sz="1200" b="1" i="0" u="none" strike="noStrike" kern="1200" baseline="30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†</a:t>
                          </a:r>
                          <a:endParaRPr lang="en-US" sz="1200" b="1" baseline="300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57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77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70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Dipstick proteinuria Grade 1 or 2, %</a:t>
                          </a:r>
                          <a:r>
                            <a:rPr lang="en-US" sz="1200" b="1" i="0" u="none" strike="noStrike" kern="1200" baseline="30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‡</a:t>
                          </a:r>
                          <a:endParaRPr lang="en-US" sz="1200" b="1" baseline="300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44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27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33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Clinically significant proteinuria, %</a:t>
                          </a:r>
                          <a:r>
                            <a:rPr lang="en-US" sz="1200" b="1" i="0" u="none" strike="noStrike" kern="1200" baseline="30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§</a:t>
                          </a:r>
                          <a:endParaRPr lang="en-US" sz="1200" b="1" baseline="300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56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35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42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  <a:tr h="246870">
                    <a:tc>
                      <a:txBody>
                        <a:bodyPr/>
                        <a:lstStyle/>
                        <a:p>
                          <a:r>
                            <a:rPr lang="en-US" sz="1200" b="1" i="0" u="none" strike="noStrike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Clinically significant albuminuria, %</a:t>
                          </a:r>
                          <a:r>
                            <a:rPr lang="en-US" sz="1200" b="1" i="0" u="none" strike="noStrike" kern="1200" baseline="30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¶</a:t>
                          </a:r>
                          <a:endParaRPr lang="en-US" sz="1200" b="1" baseline="300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64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42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49</a:t>
                          </a:r>
                          <a:endParaRPr lang="en-US" sz="1200" dirty="0"/>
                        </a:p>
                      </a:txBody>
                      <a:tcPr marT="18288" marB="18288"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TextBox 6"/>
          <p:cNvSpPr txBox="1"/>
          <p:nvPr/>
        </p:nvSpPr>
        <p:spPr>
          <a:xfrm>
            <a:off x="457200" y="6094795"/>
            <a:ext cx="8229600" cy="6039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900" b="0" dirty="0"/>
              <a:t>*Chronic Kidney Disease Epidemiology Collaboration equation for </a:t>
            </a:r>
            <a:r>
              <a:rPr lang="en-US" sz="900" b="0" dirty="0" err="1"/>
              <a:t>eGFR</a:t>
            </a:r>
            <a:r>
              <a:rPr lang="en-US" sz="900" b="0" dirty="0"/>
              <a:t> using serum creatinine (</a:t>
            </a:r>
            <a:r>
              <a:rPr lang="en-US" sz="900" b="0" dirty="0" err="1"/>
              <a:t>eGFR</a:t>
            </a:r>
            <a:r>
              <a:rPr lang="en-US" sz="900" b="0" baseline="-25000" dirty="0" err="1"/>
              <a:t>CKD</a:t>
            </a:r>
            <a:r>
              <a:rPr lang="en-US" sz="900" b="0" baseline="-25000" dirty="0"/>
              <a:t>-EPI, creatinine</a:t>
            </a:r>
            <a:r>
              <a:rPr lang="en-US" sz="900" b="0" dirty="0"/>
              <a:t>); adjusted for age, sex, and race.</a:t>
            </a:r>
          </a:p>
          <a:p>
            <a:r>
              <a:rPr lang="en-US" sz="900" b="0" baseline="30000" dirty="0"/>
              <a:t>†</a:t>
            </a:r>
            <a:r>
              <a:rPr lang="en-US" sz="900" b="0" dirty="0"/>
              <a:t>CKD-EPI equation for </a:t>
            </a:r>
            <a:r>
              <a:rPr lang="en-US" sz="900" b="0" dirty="0" err="1"/>
              <a:t>eGFR</a:t>
            </a:r>
            <a:r>
              <a:rPr lang="en-US" sz="900" b="0" dirty="0"/>
              <a:t> using cystatin C (</a:t>
            </a:r>
            <a:r>
              <a:rPr lang="en-US" sz="900" b="0" dirty="0" err="1"/>
              <a:t>eGFR</a:t>
            </a:r>
            <a:r>
              <a:rPr lang="en-US" sz="900" b="0" baseline="-25000" dirty="0" err="1"/>
              <a:t>CKD</a:t>
            </a:r>
            <a:r>
              <a:rPr lang="en-US" sz="900" b="0" baseline="-25000" dirty="0"/>
              <a:t>-EPI, cystatin C</a:t>
            </a:r>
            <a:r>
              <a:rPr lang="en-US" sz="900" b="0" dirty="0"/>
              <a:t>); adjusted for age and sex. </a:t>
            </a:r>
            <a:r>
              <a:rPr lang="en-US" sz="900" b="0" baseline="30000" dirty="0"/>
              <a:t>‡</a:t>
            </a:r>
            <a:r>
              <a:rPr lang="en-US" sz="900" b="0" dirty="0"/>
              <a:t>Grade 1 (1+ on dipstick), Grade 2 (2–3+ on dipstick).</a:t>
            </a:r>
          </a:p>
          <a:p>
            <a:r>
              <a:rPr lang="en-US" sz="900" b="0" baseline="30000" dirty="0"/>
              <a:t>§</a:t>
            </a:r>
            <a:r>
              <a:rPr lang="en-US" sz="900" b="0" dirty="0"/>
              <a:t>Urine </a:t>
            </a:r>
            <a:r>
              <a:rPr lang="en-US" sz="900" b="0" dirty="0" err="1"/>
              <a:t>protein:creatinine</a:t>
            </a:r>
            <a:r>
              <a:rPr lang="en-US" sz="900" b="0" dirty="0"/>
              <a:t> (UPCR) &gt;200 mg/g. </a:t>
            </a:r>
            <a:r>
              <a:rPr lang="en-US" sz="900" b="0" baseline="30000" dirty="0"/>
              <a:t>¶</a:t>
            </a:r>
            <a:r>
              <a:rPr lang="en-US" sz="900" b="0" dirty="0"/>
              <a:t>Urine </a:t>
            </a:r>
            <a:r>
              <a:rPr lang="en-US" sz="900" b="0" dirty="0" err="1"/>
              <a:t>albumin:creatinine</a:t>
            </a:r>
            <a:r>
              <a:rPr lang="en-US" sz="900" b="0" dirty="0"/>
              <a:t> (UACR, </a:t>
            </a:r>
            <a:r>
              <a:rPr lang="en-US" sz="900" b="0" dirty="0" err="1"/>
              <a:t>ie</a:t>
            </a:r>
            <a:r>
              <a:rPr lang="en-US" sz="900" b="0" dirty="0"/>
              <a:t>, </a:t>
            </a:r>
            <a:r>
              <a:rPr lang="en-US" sz="900" b="0" dirty="0" err="1"/>
              <a:t>microalbuminuria</a:t>
            </a:r>
            <a:r>
              <a:rPr lang="en-US" sz="900" b="0" dirty="0"/>
              <a:t>) ≥30 mg/g.</a:t>
            </a:r>
            <a:endParaRPr lang="en-US" sz="900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15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Antiretroviral Treatment Prior to Switching to E/C/F/TAF</a:t>
            </a:r>
            <a:endParaRPr lang="en-US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253898"/>
            <a:ext cx="4126089" cy="2834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900" b="0" dirty="0"/>
              <a:t>*Some regimens included &gt;1 third agent; therefore, total percentage &gt;100%.</a:t>
            </a:r>
            <a:endParaRPr lang="en-US" sz="9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021" y="1663160"/>
            <a:ext cx="7552536" cy="315496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13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</a:t>
            </a:r>
            <a:r>
              <a:rPr lang="en-US" dirty="0" err="1"/>
              <a:t>eGFR</a:t>
            </a:r>
            <a:r>
              <a:rPr lang="en-US" dirty="0"/>
              <a:t> From Baseline to Week 48</a:t>
            </a:r>
            <a:endParaRPr lang="en-US" dirty="0" smtClean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42912" y="6537325"/>
            <a:ext cx="1786580" cy="161426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 smtClean="0">
                <a:solidFill>
                  <a:prstClr val="black"/>
                </a:solidFill>
              </a:rPr>
              <a:t>Pozniak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, et al. CROI, 2015, #</a:t>
            </a:r>
            <a:r>
              <a:rPr lang="en-US" b="0" dirty="0" smtClean="0">
                <a:solidFill>
                  <a:prstClr val="black"/>
                </a:solidFill>
              </a:rPr>
              <a:t>795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6359" y="5361955"/>
            <a:ext cx="8317089" cy="105001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600" b="0" dirty="0"/>
              <a:t>At Week 24, median (Q1, </a:t>
            </a:r>
            <a:r>
              <a:rPr lang="en-US" sz="1600" b="0" dirty="0" smtClean="0"/>
              <a:t>Q3</a:t>
            </a:r>
            <a:r>
              <a:rPr lang="en-US" sz="1600" b="0" dirty="0"/>
              <a:t>) change from baseline in </a:t>
            </a:r>
            <a:r>
              <a:rPr lang="en-US" sz="1600" b="0" dirty="0" err="1"/>
              <a:t>eGFR</a:t>
            </a:r>
            <a:r>
              <a:rPr lang="en-US" sz="1600" b="0" baseline="-25000" dirty="0" err="1"/>
              <a:t>CG</a:t>
            </a:r>
            <a:r>
              <a:rPr lang="en-US" sz="1600" b="0" dirty="0"/>
              <a:t> was -0.4 (-4.8</a:t>
            </a:r>
            <a:r>
              <a:rPr lang="en-US" sz="1600" b="0" dirty="0" smtClean="0"/>
              <a:t>, 4.5</a:t>
            </a:r>
            <a:r>
              <a:rPr lang="en-US" sz="1600" b="0" dirty="0"/>
              <a:t>) mL/min, and in </a:t>
            </a:r>
            <a:r>
              <a:rPr lang="en-US" sz="1600" b="0" dirty="0" err="1" smtClean="0"/>
              <a:t>eGFR</a:t>
            </a:r>
            <a:r>
              <a:rPr lang="en-US" sz="1600" b="0" baseline="-25000" dirty="0" err="1" smtClean="0"/>
              <a:t>CKD</a:t>
            </a:r>
            <a:r>
              <a:rPr lang="en-US" sz="1600" b="0" baseline="-25000" dirty="0" smtClean="0"/>
              <a:t>-EPI, cystatin C </a:t>
            </a:r>
            <a:r>
              <a:rPr lang="en-US" sz="1600" b="0" dirty="0" smtClean="0"/>
              <a:t>was </a:t>
            </a:r>
            <a:r>
              <a:rPr lang="en-US" sz="1600" b="0" dirty="0"/>
              <a:t>3.8 (-4.8, 11.2) mL/min/1.73 m</a:t>
            </a:r>
            <a:r>
              <a:rPr lang="en-US" sz="1600" b="0" baseline="30000" dirty="0"/>
              <a:t>2</a:t>
            </a:r>
          </a:p>
          <a:p>
            <a:pPr marL="285750" indent="-285750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There </a:t>
            </a:r>
            <a:r>
              <a:rPr lang="en-US" sz="1600" b="0" dirty="0"/>
              <a:t>was no significant change in </a:t>
            </a:r>
            <a:r>
              <a:rPr lang="en-US" sz="1600" b="0" dirty="0" err="1"/>
              <a:t>eGFR</a:t>
            </a:r>
            <a:r>
              <a:rPr lang="en-US" sz="1600" b="0" baseline="-25000" dirty="0" err="1"/>
              <a:t>CG</a:t>
            </a:r>
            <a:r>
              <a:rPr lang="en-US" sz="1600" b="0" dirty="0"/>
              <a:t> or </a:t>
            </a:r>
            <a:r>
              <a:rPr lang="en-US" sz="1600" b="0" dirty="0" err="1"/>
              <a:t>eGFR</a:t>
            </a:r>
            <a:r>
              <a:rPr lang="en-US" sz="1600" b="0" baseline="-25000" dirty="0" err="1"/>
              <a:t>CKD</a:t>
            </a:r>
            <a:r>
              <a:rPr lang="en-US" sz="1600" b="0" baseline="-25000" dirty="0"/>
              <a:t>-EPI, cystatin C </a:t>
            </a:r>
            <a:r>
              <a:rPr lang="en-US" sz="1600" b="0" baseline="-25000" dirty="0" smtClean="0"/>
              <a:t> </a:t>
            </a:r>
            <a:r>
              <a:rPr lang="en-US" sz="1600" b="0" dirty="0" smtClean="0"/>
              <a:t>to </a:t>
            </a:r>
            <a:r>
              <a:rPr lang="en-US" sz="1600" b="0" dirty="0"/>
              <a:t>Week 48</a:t>
            </a:r>
            <a:endParaRPr lang="en-US" sz="1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853" y="1345787"/>
            <a:ext cx="5716569" cy="389081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442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Gilead_HIV 2014 new slides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93089</TotalTime>
  <Words>2070</Words>
  <Application>Microsoft Office PowerPoint</Application>
  <PresentationFormat>Letter Paper (8.5x11 in)</PresentationFormat>
  <Paragraphs>259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1_Gilead_HIV 2014 new slides</vt:lpstr>
      <vt:lpstr>Safety of Tenofovir Alafenamide in Renal Impairment</vt:lpstr>
      <vt:lpstr>Tenofovir Alafenamide (TAF, GS-7340) Novel Prodrug of Tenofovir</vt:lpstr>
      <vt:lpstr>Tenofovir Alafenamide (TAF, GS-7340) Novel Prodrug of Tenofovir (cont’d)</vt:lpstr>
      <vt:lpstr>Objective</vt:lpstr>
      <vt:lpstr>Study Design</vt:lpstr>
      <vt:lpstr>Methods (cont’d)</vt:lpstr>
      <vt:lpstr>Baseline Characteristics</vt:lpstr>
      <vt:lpstr>Antiretroviral Treatment Prior to Switching to E/C/F/TAF</vt:lpstr>
      <vt:lpstr>Change in eGFR From Baseline to Week 48</vt:lpstr>
      <vt:lpstr>Actual GFR by Iohexol Clearance (n=32)</vt:lpstr>
      <vt:lpstr>Proteinuria and Albuminuria Change From Baseline at Week 48</vt:lpstr>
      <vt:lpstr>Proteinuria and Albuminuria Change From Baseline at Week 48 (cont’d)</vt:lpstr>
      <vt:lpstr>Measures of Renal Tubular Function</vt:lpstr>
      <vt:lpstr>Change in Spine and Hip Bone Mineral Density</vt:lpstr>
      <vt:lpstr>Change in Spine and Hip Bone Mineral Density (cont’d)</vt:lpstr>
      <vt:lpstr>Metabolic Changes at Week 48</vt:lpstr>
      <vt:lpstr>Virologic Outcomes at Week 48 (by FDA snapshot)</vt:lpstr>
      <vt:lpstr>Virologic Outcomes at Week 48 (by FDA snapshot)</vt:lpstr>
      <vt:lpstr>Adverse Events in ≥5% of Patients to Week 48</vt:lpstr>
      <vt:lpstr>Adverse Events in ≥5% of Patients to Week 48 (cont’d)</vt:lpstr>
      <vt:lpstr>Conclusions</vt:lpstr>
      <vt:lpstr>Acknowledgments</vt:lpstr>
      <vt:lpstr>Study Investigators</vt:lpstr>
    </vt:vector>
  </TitlesOfParts>
  <Company>Gilead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236-0112 W24 poster for WAIDS 2014</dc:title>
  <dc:creator>Sean R Bennett</dc:creator>
  <cp:lastModifiedBy>Mike Tran</cp:lastModifiedBy>
  <cp:revision>1799</cp:revision>
  <cp:lastPrinted>2014-07-02T18:24:59Z</cp:lastPrinted>
  <dcterms:created xsi:type="dcterms:W3CDTF">2001-06-15T18:11:32Z</dcterms:created>
  <dcterms:modified xsi:type="dcterms:W3CDTF">2015-02-23T23:31:56Z</dcterms:modified>
</cp:coreProperties>
</file>