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notesSlides/notesSlide8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4.xml" ContentType="application/vnd.ms-office.chartstyle+xml"/>
  <Override PartName="/ppt/charts/colors4.xml" ContentType="application/vnd.ms-office.chartcolor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8"/>
  </p:notesMasterIdLst>
  <p:sldIdLst>
    <p:sldId id="259" r:id="rId2"/>
    <p:sldId id="260" r:id="rId3"/>
    <p:sldId id="289" r:id="rId4"/>
    <p:sldId id="288" r:id="rId5"/>
    <p:sldId id="293" r:id="rId6"/>
    <p:sldId id="264" r:id="rId7"/>
    <p:sldId id="265" r:id="rId8"/>
    <p:sldId id="266" r:id="rId9"/>
    <p:sldId id="268" r:id="rId10"/>
    <p:sldId id="287" r:id="rId11"/>
    <p:sldId id="270" r:id="rId12"/>
    <p:sldId id="291" r:id="rId13"/>
    <p:sldId id="285" r:id="rId14"/>
    <p:sldId id="273" r:id="rId15"/>
    <p:sldId id="274" r:id="rId16"/>
    <p:sldId id="275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000" userDrawn="1">
          <p15:clr>
            <a:srgbClr val="A4A3A4"/>
          </p15:clr>
        </p15:guide>
        <p15:guide id="2" pos="2256" userDrawn="1">
          <p15:clr>
            <a:srgbClr val="A4A3A4"/>
          </p15:clr>
        </p15:guide>
        <p15:guide id="3" pos="744" userDrawn="1">
          <p15:clr>
            <a:srgbClr val="A4A3A4"/>
          </p15:clr>
        </p15:guide>
        <p15:guide id="4" pos="1608" userDrawn="1">
          <p15:clr>
            <a:srgbClr val="A4A3A4"/>
          </p15:clr>
        </p15:guide>
        <p15:guide id="5" pos="3240" userDrawn="1">
          <p15:clr>
            <a:srgbClr val="A4A3A4"/>
          </p15:clr>
        </p15:guide>
        <p15:guide id="6" pos="4128" userDrawn="1">
          <p15:clr>
            <a:srgbClr val="A4A3A4"/>
          </p15:clr>
        </p15:guide>
        <p15:guide id="7" pos="501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6900"/>
    <a:srgbClr val="C0A9E1"/>
    <a:srgbClr val="6338A2"/>
    <a:srgbClr val="FFB781"/>
    <a:srgbClr val="FFD6B7"/>
    <a:srgbClr val="E2D7F1"/>
    <a:srgbClr val="4472C4"/>
    <a:srgbClr val="E2E2E2"/>
    <a:srgbClr val="C0C0C0"/>
    <a:srgbClr val="CDCD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5324" autoAdjust="0"/>
  </p:normalViewPr>
  <p:slideViewPr>
    <p:cSldViewPr snapToGrid="0" showGuides="1">
      <p:cViewPr varScale="1">
        <p:scale>
          <a:sx n="74" d="100"/>
          <a:sy n="74" d="100"/>
        </p:scale>
        <p:origin x="-1236" y="-90"/>
      </p:cViewPr>
      <p:guideLst>
        <p:guide orient="horz" pos="3000"/>
        <p:guide pos="2256"/>
        <p:guide pos="744"/>
        <p:guide pos="1608"/>
        <p:guide pos="3240"/>
        <p:guide pos="4128"/>
        <p:guide pos="501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278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Microsoft_Excel_Worksheet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3442579593145758E-2"/>
          <c:y val="9.0318142734307827E-2"/>
          <c:w val="0.91131672373677397"/>
          <c:h val="0.7878109454217083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E/C/F/TAF</c:v>
                </c:pt>
              </c:strCache>
            </c:strRef>
          </c:tx>
          <c:spPr>
            <a:solidFill>
              <a:srgbClr val="6338A2"/>
            </a:solidFill>
            <a:ln w="26296">
              <a:noFill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pPr>
                      <a:defRPr sz="1400" b="1">
                        <a:latin typeface="+mj-lt"/>
                      </a:defRPr>
                    </a:pPr>
                    <a:r>
                      <a:rPr lang="en-US" sz="1400" b="1" dirty="0">
                        <a:latin typeface="+mj-lt"/>
                      </a:rPr>
                      <a:t>-</a:t>
                    </a:r>
                    <a:r>
                      <a:rPr lang="en-US" sz="1400" b="1" dirty="0" smtClean="0">
                        <a:latin typeface="+mj-lt"/>
                      </a:rPr>
                      <a:t>3 </a:t>
                    </a:r>
                    <a:endParaRPr lang="en-US" sz="1400" b="1" dirty="0">
                      <a:latin typeface="+mj-lt"/>
                    </a:endParaRPr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pPr>
                      <a:defRPr sz="1400" b="1">
                        <a:latin typeface="+mj-lt"/>
                      </a:defRPr>
                    </a:pPr>
                    <a:r>
                      <a:rPr lang="en-US" sz="1400" b="1" dirty="0">
                        <a:latin typeface="+mj-lt"/>
                      </a:rPr>
                      <a:t>-</a:t>
                    </a:r>
                    <a:r>
                      <a:rPr lang="en-US" sz="1400" b="1" dirty="0" smtClean="0">
                        <a:latin typeface="+mj-lt"/>
                      </a:rPr>
                      <a:t>5</a:t>
                    </a:r>
                    <a:endParaRPr lang="en-US" sz="1400" b="1" dirty="0">
                      <a:latin typeface="+mj-lt"/>
                    </a:endParaRPr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pPr>
                      <a:defRPr sz="1400" b="1">
                        <a:latin typeface="+mj-lt"/>
                      </a:defRPr>
                    </a:pPr>
                    <a:r>
                      <a:rPr lang="en-US" sz="1400" b="1" dirty="0" smtClean="0">
                        <a:latin typeface="+mj-lt"/>
                      </a:rPr>
                      <a:t>9</a:t>
                    </a:r>
                    <a:endParaRPr lang="en-US" sz="1400" b="1" dirty="0">
                      <a:latin typeface="+mj-lt"/>
                    </a:endParaRPr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pPr>
                      <a:defRPr sz="1400" b="1">
                        <a:latin typeface="+mj-lt"/>
                      </a:defRPr>
                    </a:pPr>
                    <a:r>
                      <a:rPr lang="en-US" sz="1400" b="1" dirty="0">
                        <a:latin typeface="+mj-lt"/>
                      </a:rPr>
                      <a:t>-</a:t>
                    </a:r>
                    <a:r>
                      <a:rPr lang="en-US" sz="1400" b="1" dirty="0" smtClean="0">
                        <a:latin typeface="+mj-lt"/>
                      </a:rPr>
                      <a:t>32</a:t>
                    </a:r>
                    <a:endParaRPr lang="en-US" sz="1400" b="1" dirty="0">
                      <a:latin typeface="+mj-lt"/>
                    </a:endParaRPr>
                  </a:p>
                </c:rich>
              </c:tx>
              <c:spPr/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25406">
                <a:noFill/>
              </a:ln>
            </c:spPr>
            <c:txPr>
              <a:bodyPr/>
              <a:lstStyle/>
              <a:p>
                <a:pPr>
                  <a:defRPr sz="1400" b="1">
                    <a:latin typeface="+mj-lt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Sheet1!$C$17:$C$20</c:f>
                <c:numCache>
                  <c:formatCode>General</c:formatCode>
                  <c:ptCount val="4"/>
                  <c:pt idx="0">
                    <c:v>46</c:v>
                  </c:pt>
                  <c:pt idx="1">
                    <c:v>40.300000000000004</c:v>
                  </c:pt>
                  <c:pt idx="2">
                    <c:v>39.400000000000006</c:v>
                  </c:pt>
                  <c:pt idx="3">
                    <c:v>35.4</c:v>
                  </c:pt>
                </c:numCache>
              </c:numRef>
            </c:plus>
            <c:minus>
              <c:numRef>
                <c:f>Sheet1!$D$17:$D$20</c:f>
                <c:numCache>
                  <c:formatCode>General</c:formatCode>
                  <c:ptCount val="4"/>
                  <c:pt idx="0">
                    <c:v>31.1</c:v>
                  </c:pt>
                  <c:pt idx="1">
                    <c:v>28.2</c:v>
                  </c:pt>
                  <c:pt idx="2">
                    <c:v>32.200000000000003</c:v>
                  </c:pt>
                  <c:pt idx="3">
                    <c:v>25.599999999999998</c:v>
                  </c:pt>
                </c:numCache>
              </c:numRef>
            </c:minus>
            <c:spPr>
              <a:ln>
                <a:solidFill>
                  <a:srgbClr val="C0A9E1"/>
                </a:solidFill>
              </a:ln>
            </c:spPr>
          </c:errBars>
          <c:cat>
            <c:strRef>
              <c:f>Sheet1!$B$1:$E$1</c:f>
              <c:strCache>
                <c:ptCount val="4"/>
                <c:pt idx="0">
                  <c:v>Protein/Creatinine </c:v>
                </c:pt>
                <c:pt idx="1">
                  <c:v>Albumin/Creatinine</c:v>
                </c:pt>
                <c:pt idx="2">
                  <c:v>RBP/Creatinine</c:v>
                </c:pt>
                <c:pt idx="3">
                  <c:v>B2 microglobulin/creatinine</c:v>
                </c:pt>
              </c:strCache>
            </c:strRef>
          </c:cat>
          <c:val>
            <c:numRef>
              <c:f>Sheet1!$B$2:$E$2</c:f>
              <c:numCache>
                <c:formatCode>General</c:formatCode>
                <c:ptCount val="4"/>
                <c:pt idx="0">
                  <c:v>-3.4</c:v>
                </c:pt>
                <c:pt idx="1">
                  <c:v>-4.7</c:v>
                </c:pt>
                <c:pt idx="2">
                  <c:v>9.1999999999999993</c:v>
                </c:pt>
                <c:pt idx="3">
                  <c:v>-31.7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STB</c:v>
                </c:pt>
              </c:strCache>
            </c:strRef>
          </c:tx>
          <c:spPr>
            <a:solidFill>
              <a:srgbClr val="F66900"/>
            </a:solidFill>
            <a:ln w="26296">
              <a:noFill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mtClean="0"/>
                      <a:t>20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smtClean="0"/>
                      <a:t>7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smtClean="0"/>
                      <a:t>51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smtClean="0"/>
                      <a:t>24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1400" b="1">
                    <a:latin typeface="+mj-lt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errBars>
            <c:errBarType val="both"/>
            <c:errValType val="cust"/>
            <c:noEndCap val="0"/>
            <c:plus>
              <c:numRef>
                <c:f>Sheet1!$E$17:$E$20</c:f>
                <c:numCache>
                  <c:formatCode>General</c:formatCode>
                  <c:ptCount val="4"/>
                  <c:pt idx="0">
                    <c:v>56</c:v>
                  </c:pt>
                  <c:pt idx="1">
                    <c:v>55</c:v>
                  </c:pt>
                  <c:pt idx="2">
                    <c:v>81.7</c:v>
                  </c:pt>
                  <c:pt idx="3">
                    <c:v>143.80000000000001</c:v>
                  </c:pt>
                </c:numCache>
              </c:numRef>
            </c:plus>
            <c:minus>
              <c:numRef>
                <c:f>Sheet1!$G$17:$G$20</c:f>
                <c:numCache>
                  <c:formatCode>General</c:formatCode>
                  <c:ptCount val="4"/>
                  <c:pt idx="0">
                    <c:v>42.8</c:v>
                  </c:pt>
                  <c:pt idx="1">
                    <c:v>33.6</c:v>
                  </c:pt>
                  <c:pt idx="2">
                    <c:v>48.300000000000004</c:v>
                  </c:pt>
                  <c:pt idx="3">
                    <c:v>57.9</c:v>
                  </c:pt>
                </c:numCache>
              </c:numRef>
            </c:minus>
            <c:spPr>
              <a:ln>
                <a:solidFill>
                  <a:srgbClr val="FFB781"/>
                </a:solidFill>
              </a:ln>
            </c:spPr>
          </c:errBars>
          <c:cat>
            <c:strRef>
              <c:f>Sheet1!$B$1:$E$1</c:f>
              <c:strCache>
                <c:ptCount val="4"/>
                <c:pt idx="0">
                  <c:v>Protein/Creatinine </c:v>
                </c:pt>
                <c:pt idx="1">
                  <c:v>Albumin/Creatinine</c:v>
                </c:pt>
                <c:pt idx="2">
                  <c:v>RBP/Creatinine</c:v>
                </c:pt>
                <c:pt idx="3">
                  <c:v>B2 microglobulin/creatinine</c:v>
                </c:pt>
              </c:strCache>
            </c:strRef>
          </c:cat>
          <c:val>
            <c:numRef>
              <c:f>Sheet1!$B$3:$E$3</c:f>
              <c:numCache>
                <c:formatCode>General</c:formatCode>
                <c:ptCount val="4"/>
                <c:pt idx="0">
                  <c:v>19.8</c:v>
                </c:pt>
                <c:pt idx="1">
                  <c:v>7.1</c:v>
                </c:pt>
                <c:pt idx="2">
                  <c:v>51.2</c:v>
                </c:pt>
                <c:pt idx="3">
                  <c:v>24.1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14"/>
        <c:axId val="146076032"/>
        <c:axId val="146077568"/>
      </c:barChart>
      <c:catAx>
        <c:axId val="1460760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ln w="127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14607756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46077568"/>
        <c:scaling>
          <c:orientation val="minMax"/>
          <c:max val="75"/>
          <c:min val="-5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1270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400">
                <a:latin typeface="+mj-lt"/>
              </a:defRPr>
            </a:pPr>
            <a:endParaRPr lang="en-US"/>
          </a:p>
        </c:txPr>
        <c:crossAx val="146076032"/>
        <c:crosses val="autoZero"/>
        <c:crossBetween val="between"/>
        <c:majorUnit val="25"/>
      </c:valAx>
      <c:spPr>
        <a:noFill/>
        <a:ln w="25406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 b="0" i="0" u="none" strike="noStrike" baseline="0">
          <a:solidFill>
            <a:schemeClr val="tx1"/>
          </a:solidFill>
          <a:latin typeface="Arial Narrow"/>
          <a:ea typeface="Arial Narrow"/>
          <a:cs typeface="Arial Narrow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N=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</c:spPr>
          <c:dPt>
            <c:idx val="0"/>
            <c:bubble3D val="0"/>
            <c:spPr>
              <a:solidFill>
                <a:srgbClr val="C0504D"/>
              </a:solidFill>
              <a:ln>
                <a:noFill/>
              </a:ln>
              <a:scene3d>
                <a:camera prst="orthographicFront"/>
                <a:lightRig rig="threePt" dir="t"/>
              </a:scene3d>
            </c:spPr>
          </c:dPt>
          <c:dPt>
            <c:idx val="1"/>
            <c:bubble3D val="0"/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</c:spPr>
          </c:dPt>
          <c:dPt>
            <c:idx val="2"/>
            <c:bubble3D val="0"/>
            <c:spPr>
              <a:solidFill>
                <a:srgbClr val="407F31"/>
              </a:solidFill>
              <a:ln>
                <a:noFill/>
              </a:ln>
              <a:scene3d>
                <a:camera prst="orthographicFront"/>
                <a:lightRig rig="threePt" dir="t"/>
              </a:scene3d>
            </c:spPr>
          </c:dPt>
          <c:dLbls>
            <c:dLbl>
              <c:idx val="0"/>
              <c:layout>
                <c:manualLayout>
                  <c:x val="-0.15792730454147799"/>
                  <c:y val="-9.914362448879930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4912192794082599"/>
                  <c:y val="0.11279283403528"/>
                </c:manualLayout>
              </c:layout>
              <c:spPr>
                <a:noFill/>
                <a:ln w="14695">
                  <a:noFill/>
                </a:ln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2">
                          <a:lumMod val="50000"/>
                        </a:schemeClr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5494162367635E-2"/>
                  <c:y val="0.105205515444591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14695">
                <a:noFill/>
              </a:ln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-3% or Greater</c:v>
                </c:pt>
                <c:pt idx="1">
                  <c:v>-3% to 3%</c:v>
                </c:pt>
                <c:pt idx="2">
                  <c:v>3% or Greater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0.5</c:v>
                </c:pt>
                <c:pt idx="1">
                  <c:v>0.46</c:v>
                </c:pt>
                <c:pt idx="2">
                  <c:v>0.03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14695"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041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N=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</c:spPr>
          <c:explosion val="1"/>
          <c:dPt>
            <c:idx val="0"/>
            <c:bubble3D val="0"/>
            <c:explosion val="0"/>
            <c:spPr>
              <a:solidFill>
                <a:srgbClr val="C0504D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</c:spPr>
          </c:dPt>
          <c:dPt>
            <c:idx val="1"/>
            <c:bubble3D val="0"/>
            <c:explosion val="0"/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</c:spPr>
          </c:dPt>
          <c:dPt>
            <c:idx val="2"/>
            <c:bubble3D val="0"/>
            <c:explosion val="0"/>
            <c:spPr>
              <a:solidFill>
                <a:srgbClr val="407F31"/>
              </a:solidFill>
              <a:ln>
                <a:noFill/>
              </a:ln>
              <a:effectLst/>
              <a:scene3d>
                <a:camera prst="orthographicFront"/>
                <a:lightRig rig="threePt" dir="t"/>
              </a:scene3d>
            </c:spPr>
          </c:dPt>
          <c:dLbls>
            <c:dLbl>
              <c:idx val="1"/>
              <c:layout>
                <c:manualLayout>
                  <c:x val="2.9282907176925499E-2"/>
                  <c:y val="-0.18353045713035901"/>
                </c:manualLayout>
              </c:layout>
              <c:spPr>
                <a:noFill/>
                <a:ln w="14695">
                  <a:noFill/>
                </a:ln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2">
                          <a:lumMod val="50000"/>
                        </a:schemeClr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6.3851656278303304E-2"/>
                  <c:y val="9.5435507348600304E-2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0630796150481199E-2"/>
                  <c:y val="-2.40872287810005E-3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8.3138670166229191E-3"/>
                  <c:y val="5.3129135213097999E-3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 w="14695">
                <a:noFill/>
              </a:ln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-3% or Greater</c:v>
                </c:pt>
                <c:pt idx="1">
                  <c:v>-3% to 3%</c:v>
                </c:pt>
                <c:pt idx="2">
                  <c:v>3% or Greater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0.17</c:v>
                </c:pt>
                <c:pt idx="1">
                  <c:v>0.76</c:v>
                </c:pt>
                <c:pt idx="2">
                  <c:v>7.0000000000000007E-2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14695"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041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N=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scene3d>
              <a:camera prst="orthographicFront"/>
              <a:lightRig rig="threePt" dir="t"/>
            </a:scene3d>
          </c:spPr>
          <c:dPt>
            <c:idx val="0"/>
            <c:bubble3D val="0"/>
            <c:spPr>
              <a:solidFill>
                <a:srgbClr val="C0504D"/>
              </a:solidFill>
              <a:ln>
                <a:noFill/>
              </a:ln>
              <a:scene3d>
                <a:camera prst="orthographicFront"/>
                <a:lightRig rig="threePt" dir="t"/>
              </a:scene3d>
            </c:spPr>
          </c:dPt>
          <c:dPt>
            <c:idx val="1"/>
            <c:bubble3D val="0"/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</c:spPr>
          </c:dPt>
          <c:dPt>
            <c:idx val="2"/>
            <c:bubble3D val="0"/>
            <c:spPr>
              <a:solidFill>
                <a:srgbClr val="407F31"/>
              </a:solidFill>
              <a:ln>
                <a:noFill/>
              </a:ln>
              <a:scene3d>
                <a:camera prst="orthographicFront"/>
                <a:lightRig rig="threePt" dir="t"/>
              </a:scene3d>
            </c:spPr>
          </c:dPt>
          <c:dLbls>
            <c:dLbl>
              <c:idx val="1"/>
              <c:layout>
                <c:manualLayout>
                  <c:x val="0.14292185251037201"/>
                  <c:y val="-0.14351104549431301"/>
                </c:manualLayout>
              </c:layout>
              <c:spPr>
                <a:noFill/>
                <a:ln w="14695">
                  <a:noFill/>
                </a:ln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2">
                          <a:lumMod val="50000"/>
                        </a:schemeClr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1511947048104096E-2"/>
                  <c:y val="0.101642562521051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0630796150481199E-2"/>
                  <c:y val="-2.40872287810005E-3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8.3138670166229191E-3"/>
                  <c:y val="5.3129135213097999E-3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14695">
                <a:noFill/>
              </a:ln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-3% or Greater</c:v>
                </c:pt>
                <c:pt idx="1">
                  <c:v>-3% to 3%</c:v>
                </c:pt>
                <c:pt idx="2">
                  <c:v>3% or Greater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0.26</c:v>
                </c:pt>
                <c:pt idx="1">
                  <c:v>0.68</c:v>
                </c:pt>
                <c:pt idx="2">
                  <c:v>7.0000000000000007E-2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14695"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041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9283154121863799E-2"/>
          <c:y val="0.15069444444444399"/>
          <c:w val="0.79838709677419295"/>
          <c:h val="0.61875000000000002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N=</c:v>
                </c:pt>
              </c:strCache>
            </c:strRef>
          </c:tx>
          <c:spPr>
            <a:ln>
              <a:noFill/>
            </a:ln>
            <a:scene3d>
              <a:camera prst="orthographicFront"/>
              <a:lightRig rig="threePt" dir="t"/>
            </a:scene3d>
          </c:spPr>
          <c:dPt>
            <c:idx val="0"/>
            <c:bubble3D val="0"/>
            <c:spPr>
              <a:solidFill>
                <a:srgbClr val="C0504D"/>
              </a:solidFill>
              <a:ln>
                <a:noFill/>
              </a:ln>
              <a:scene3d>
                <a:camera prst="orthographicFront"/>
                <a:lightRig rig="threePt" dir="t"/>
              </a:scene3d>
            </c:spPr>
          </c:dPt>
          <c:dPt>
            <c:idx val="1"/>
            <c:bubble3D val="0"/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scene3d>
                <a:camera prst="orthographicFront"/>
                <a:lightRig rig="threePt" dir="t"/>
              </a:scene3d>
            </c:spPr>
          </c:dPt>
          <c:dPt>
            <c:idx val="2"/>
            <c:bubble3D val="0"/>
            <c:spPr>
              <a:solidFill>
                <a:srgbClr val="407F31"/>
              </a:solidFill>
              <a:ln>
                <a:noFill/>
              </a:ln>
              <a:scene3d>
                <a:camera prst="orthographicFront"/>
                <a:lightRig rig="threePt" dir="t"/>
              </a:scene3d>
            </c:spPr>
          </c:dPt>
          <c:dLbls>
            <c:dLbl>
              <c:idx val="0"/>
              <c:layout>
                <c:manualLayout>
                  <c:x val="-0.23538908913463799"/>
                  <c:y val="-5.5943206567264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57658865951429"/>
                  <c:y val="5.3953202658178302E-2"/>
                </c:manualLayout>
              </c:layout>
              <c:spPr>
                <a:noFill/>
                <a:ln w="14972">
                  <a:noFill/>
                </a:ln>
              </c:spPr>
              <c:txPr>
                <a:bodyPr/>
                <a:lstStyle/>
                <a:p>
                  <a:pPr>
                    <a:defRPr sz="1400" b="1">
                      <a:solidFill>
                        <a:schemeClr val="bg2">
                          <a:lumMod val="50000"/>
                        </a:schemeClr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5.4653720418321998E-2"/>
                  <c:y val="0.100868803771289"/>
                </c:manualLayout>
              </c:layout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/>
              <c:txPr>
                <a:bodyPr/>
                <a:lstStyle/>
                <a:p>
                  <a:pPr>
                    <a:defRPr sz="1400" b="1">
                      <a:solidFill>
                        <a:schemeClr val="bg1"/>
                      </a:solidFill>
                    </a:defRPr>
                  </a:pPr>
                  <a:endParaRPr lang="en-US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14972">
                <a:noFill/>
              </a:ln>
            </c:spPr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Sheet1!$A$2:$A$4</c:f>
              <c:strCache>
                <c:ptCount val="3"/>
                <c:pt idx="0">
                  <c:v>-3% or Greater</c:v>
                </c:pt>
                <c:pt idx="1">
                  <c:v>-3% to 3%</c:v>
                </c:pt>
                <c:pt idx="2">
                  <c:v>3% or Greater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0.45</c:v>
                </c:pt>
                <c:pt idx="1">
                  <c:v>0.51</c:v>
                </c:pt>
                <c:pt idx="2">
                  <c:v>0.03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14972">
          <a:noFill/>
        </a:ln>
      </c:spPr>
    </c:plotArea>
    <c:plotVisOnly val="1"/>
    <c:dispBlanksAs val="gap"/>
    <c:showDLblsOverMax val="0"/>
  </c:chart>
  <c:spPr>
    <a:ln>
      <a:noFill/>
    </a:ln>
  </c:spPr>
  <c:txPr>
    <a:bodyPr/>
    <a:lstStyle/>
    <a:p>
      <a:pPr>
        <a:defRPr sz="1061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1821189953068039E-2"/>
          <c:y val="3.0054644808743168E-2"/>
          <c:w val="0.90478026202297579"/>
          <c:h val="0.8269678585258809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Total - C</c:v>
                </c:pt>
                <c:pt idx="1">
                  <c:v>LDL-C</c:v>
                </c:pt>
                <c:pt idx="2">
                  <c:v>HDL-C</c:v>
                </c:pt>
                <c:pt idx="3">
                  <c:v>TG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163</c:v>
                </c:pt>
                <c:pt idx="1">
                  <c:v>104</c:v>
                </c:pt>
                <c:pt idx="2">
                  <c:v>44</c:v>
                </c:pt>
                <c:pt idx="3">
                  <c:v>100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F66900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Total - C</c:v>
                </c:pt>
                <c:pt idx="1">
                  <c:v>LDL-C</c:v>
                </c:pt>
                <c:pt idx="2">
                  <c:v>HDL-C</c:v>
                </c:pt>
                <c:pt idx="3">
                  <c:v>TG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14</c:v>
                </c:pt>
                <c:pt idx="1">
                  <c:v>5</c:v>
                </c:pt>
                <c:pt idx="2">
                  <c:v>4</c:v>
                </c:pt>
                <c:pt idx="3">
                  <c:v>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8"/>
        <c:overlap val="100"/>
        <c:axId val="38549760"/>
        <c:axId val="38559744"/>
      </c:barChart>
      <c:catAx>
        <c:axId val="38549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noFill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559744"/>
        <c:crosses val="autoZero"/>
        <c:auto val="1"/>
        <c:lblAlgn val="ctr"/>
        <c:lblOffset val="100"/>
        <c:noMultiLvlLbl val="0"/>
      </c:catAx>
      <c:valAx>
        <c:axId val="38559744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one"/>
        <c:crossAx val="38549760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2926041942295211E-2"/>
          <c:y val="3.1926337076717867E-2"/>
          <c:w val="0.90525276810463673"/>
          <c:h val="0.8257420076588788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rgbClr val="DBCEEE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Sheet1!$A$2:$A$5</c:f>
              <c:strCache>
                <c:ptCount val="4"/>
                <c:pt idx="0">
                  <c:v>Total - C</c:v>
                </c:pt>
                <c:pt idx="1">
                  <c:v>LDL-C</c:v>
                </c:pt>
                <c:pt idx="2">
                  <c:v>HDL-C</c:v>
                </c:pt>
                <c:pt idx="3">
                  <c:v>TG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160</c:v>
                </c:pt>
                <c:pt idx="1">
                  <c:v>101</c:v>
                </c:pt>
                <c:pt idx="2">
                  <c:v>44</c:v>
                </c:pt>
                <c:pt idx="3">
                  <c:v>95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5C3498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6338A2"/>
              </a:solidFill>
              <a:ln>
                <a:noFill/>
              </a:ln>
              <a:effectLst/>
            </c:spPr>
          </c:dPt>
          <c:cat>
            <c:strRef>
              <c:f>Sheet1!$A$2:$A$5</c:f>
              <c:strCache>
                <c:ptCount val="4"/>
                <c:pt idx="0">
                  <c:v>Total - C</c:v>
                </c:pt>
                <c:pt idx="1">
                  <c:v>LDL-C</c:v>
                </c:pt>
                <c:pt idx="2">
                  <c:v>HDL-C</c:v>
                </c:pt>
                <c:pt idx="3">
                  <c:v>TG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29</c:v>
                </c:pt>
                <c:pt idx="1">
                  <c:v>14</c:v>
                </c:pt>
                <c:pt idx="2">
                  <c:v>7</c:v>
                </c:pt>
                <c:pt idx="3">
                  <c:v>19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48"/>
        <c:overlap val="100"/>
        <c:axId val="38580992"/>
        <c:axId val="38582528"/>
      </c:barChart>
      <c:catAx>
        <c:axId val="38580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582528"/>
        <c:crosses val="autoZero"/>
        <c:auto val="1"/>
        <c:lblAlgn val="ctr"/>
        <c:lblOffset val="100"/>
        <c:noMultiLvlLbl val="0"/>
      </c:catAx>
      <c:valAx>
        <c:axId val="3858252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580992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3364491311315535"/>
          <c:y val="3.1926267492819106E-2"/>
          <c:w val="0.67619579909092475"/>
          <c:h val="0.8257420076588788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rgbClr val="E2E2E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DBCEEE"/>
              </a:solidFill>
              <a:ln>
                <a:noFill/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FFC295"/>
              </a:solidFill>
              <a:ln>
                <a:noFill/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Sheet1!$A$2:$A$3</c:f>
              <c:strCache>
                <c:ptCount val="2"/>
                <c:pt idx="0">
                  <c:v>TAF</c:v>
                </c:pt>
                <c:pt idx="1">
                  <c:v>TDF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3.6</c:v>
                </c:pt>
                <c:pt idx="1">
                  <c:v>3.6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rgbClr val="5C3498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F66900"/>
              </a:solidFill>
              <a:ln>
                <a:noFill/>
              </a:ln>
              <a:effectLst/>
            </c:spPr>
          </c:dPt>
          <c:dLbls>
            <c:delete val="1"/>
          </c:dLbls>
          <c:cat>
            <c:strRef>
              <c:f>Sheet1!$A$2:$A$3</c:f>
              <c:strCache>
                <c:ptCount val="2"/>
                <c:pt idx="0">
                  <c:v>TAF</c:v>
                </c:pt>
                <c:pt idx="1">
                  <c:v>TDF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0.10000000000000009</c:v>
                </c:pt>
                <c:pt idx="1">
                  <c:v>0.1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30"/>
        <c:overlap val="100"/>
        <c:axId val="38416384"/>
        <c:axId val="38417920"/>
      </c:barChart>
      <c:catAx>
        <c:axId val="384163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one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417920"/>
        <c:crosses val="autoZero"/>
        <c:auto val="1"/>
        <c:lblAlgn val="ctr"/>
        <c:lblOffset val="100"/>
        <c:noMultiLvlLbl val="0"/>
      </c:catAx>
      <c:valAx>
        <c:axId val="38417920"/>
        <c:scaling>
          <c:orientation val="minMax"/>
          <c:max val="5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41638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/>
      </a:pPr>
      <a:endParaRPr lang="en-US"/>
    </a:p>
  </c:txPr>
  <c:externalData r:id="rId1">
    <c:autoUpdate val="0"/>
  </c:externalData>
</c:chartSpac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62E0C3A-55FB-4333-B7BE-AE3857CAD6BA}" type="datetimeFigureOut">
              <a:rPr lang="en-US" smtClean="0"/>
              <a:t>2/24/2015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B870F30-CB28-448F-883B-3C6709959F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670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4F0990-BBEC-477F-B5E1-9A716F2A93F2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0532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22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A046292-31BD-46E1-97E0-0D9F4B33EE13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94864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4AF56F-623C-4D00-94E7-4573D392D94C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481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4AF56F-623C-4D00-94E7-4573D392D94C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96722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37" eaLnBrk="0" hangingPunct="0">
              <a:defRPr sz="3600" b="1" baseline="-25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09" indent="-285734" defTabSz="928637" eaLnBrk="0" hangingPunct="0">
              <a:defRPr sz="3600" b="1" baseline="-25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2937" indent="-228587" defTabSz="928637" eaLnBrk="0" hangingPunct="0">
              <a:defRPr sz="3600" b="1" baseline="-25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111" indent="-228587" defTabSz="928637" eaLnBrk="0" hangingPunct="0">
              <a:defRPr sz="3600" b="1" baseline="-25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287" indent="-228587" defTabSz="928637" eaLnBrk="0" hangingPunct="0">
              <a:defRPr sz="3600" b="1" baseline="-25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461" indent="-228587" defTabSz="928637" eaLnBrk="0" fontAlgn="base" hangingPunct="0">
              <a:spcBef>
                <a:spcPct val="0"/>
              </a:spcBef>
              <a:spcAft>
                <a:spcPct val="25000"/>
              </a:spcAft>
              <a:buChar char="•"/>
              <a:defRPr sz="3600" b="1" baseline="-25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635" indent="-228587" defTabSz="928637" eaLnBrk="0" fontAlgn="base" hangingPunct="0">
              <a:spcBef>
                <a:spcPct val="0"/>
              </a:spcBef>
              <a:spcAft>
                <a:spcPct val="25000"/>
              </a:spcAft>
              <a:buChar char="•"/>
              <a:defRPr sz="3600" b="1" baseline="-25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8811" indent="-228587" defTabSz="928637" eaLnBrk="0" fontAlgn="base" hangingPunct="0">
              <a:spcBef>
                <a:spcPct val="0"/>
              </a:spcBef>
              <a:spcAft>
                <a:spcPct val="25000"/>
              </a:spcAft>
              <a:buChar char="•"/>
              <a:defRPr sz="3600" b="1" baseline="-25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5985" indent="-228587" defTabSz="928637" eaLnBrk="0" fontAlgn="base" hangingPunct="0">
              <a:spcBef>
                <a:spcPct val="0"/>
              </a:spcBef>
              <a:spcAft>
                <a:spcPct val="25000"/>
              </a:spcAft>
              <a:buChar char="•"/>
              <a:defRPr sz="3600" b="1" baseline="-25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r>
              <a:rPr lang="en-US" sz="1200" b="0" baseline="0">
                <a:solidFill>
                  <a:srgbClr val="000000"/>
                </a:solidFill>
                <a:latin typeface="Times New Roman" pitchFamily="18" charset="0"/>
              </a:rPr>
              <a:t>Gilead Sciences, Inc. - Confidential</a:t>
            </a:r>
          </a:p>
        </p:txBody>
      </p:sp>
      <p:sp>
        <p:nvSpPr>
          <p:cNvPr id="186371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8637" eaLnBrk="0" hangingPunct="0">
              <a:defRPr sz="3600" b="1" baseline="-25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09" indent="-285734" defTabSz="928637" eaLnBrk="0" hangingPunct="0">
              <a:defRPr sz="3600" b="1" baseline="-25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2937" indent="-228587" defTabSz="928637" eaLnBrk="0" hangingPunct="0">
              <a:defRPr sz="3600" b="1" baseline="-25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111" indent="-228587" defTabSz="928637" eaLnBrk="0" hangingPunct="0">
              <a:defRPr sz="3600" b="1" baseline="-25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287" indent="-228587" defTabSz="928637" eaLnBrk="0" hangingPunct="0">
              <a:defRPr sz="3600" b="1" baseline="-25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461" indent="-228587" defTabSz="928637" eaLnBrk="0" fontAlgn="base" hangingPunct="0">
              <a:spcBef>
                <a:spcPct val="0"/>
              </a:spcBef>
              <a:spcAft>
                <a:spcPct val="25000"/>
              </a:spcAft>
              <a:buChar char="•"/>
              <a:defRPr sz="3600" b="1" baseline="-25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635" indent="-228587" defTabSz="928637" eaLnBrk="0" fontAlgn="base" hangingPunct="0">
              <a:spcBef>
                <a:spcPct val="0"/>
              </a:spcBef>
              <a:spcAft>
                <a:spcPct val="25000"/>
              </a:spcAft>
              <a:buChar char="•"/>
              <a:defRPr sz="3600" b="1" baseline="-25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8811" indent="-228587" defTabSz="928637" eaLnBrk="0" fontAlgn="base" hangingPunct="0">
              <a:spcBef>
                <a:spcPct val="0"/>
              </a:spcBef>
              <a:spcAft>
                <a:spcPct val="25000"/>
              </a:spcAft>
              <a:buChar char="•"/>
              <a:defRPr sz="3600" b="1" baseline="-25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5985" indent="-228587" defTabSz="928637" eaLnBrk="0" fontAlgn="base" hangingPunct="0">
              <a:spcBef>
                <a:spcPct val="0"/>
              </a:spcBef>
              <a:spcAft>
                <a:spcPct val="25000"/>
              </a:spcAft>
              <a:buChar char="•"/>
              <a:defRPr sz="3600" b="1" baseline="-250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defRPr/>
            </a:pPr>
            <a:fld id="{714F5596-7C44-42DD-BDD7-C7D1C18B322C}" type="slidenum">
              <a:rPr lang="en-US" sz="1200" b="0" baseline="0">
                <a:solidFill>
                  <a:srgbClr val="000000"/>
                </a:solidFill>
                <a:latin typeface="Times New Roman" pitchFamily="18" charset="0"/>
              </a:rPr>
              <a:pPr eaLnBrk="1" hangingPunct="1">
                <a:defRPr/>
              </a:pPr>
              <a:t>3</a:t>
            </a:fld>
            <a:endParaRPr lang="en-US" sz="1200" b="0" baseline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3389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894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4449933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64AF56F-623C-4D00-94E7-4573D392D94C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731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7"/>
          <p:cNvSpPr txBox="1">
            <a:spLocks noGrp="1" noChangeArrowheads="1"/>
          </p:cNvSpPr>
          <p:nvPr/>
        </p:nvSpPr>
        <p:spPr bwMode="auto">
          <a:xfrm>
            <a:off x="3970339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90" tIns="46545" rIns="93090" bIns="46545" anchor="b"/>
          <a:lstStyle>
            <a:lvl1pPr defTabSz="966788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66788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66788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66788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66788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/>
            <a:fld id="{C3FBC98A-5F5D-47B6-84BF-303B70CA491F}" type="slidenum">
              <a:rPr lang="en-US" altLang="en-US" sz="1100">
                <a:solidFill>
                  <a:srgbClr val="000000"/>
                </a:solidFill>
              </a:rPr>
              <a:pPr algn="r" eaLnBrk="1" hangingPunct="1"/>
              <a:t>5</a:t>
            </a:fld>
            <a:endParaRPr lang="en-US" altLang="en-US" sz="1100">
              <a:solidFill>
                <a:srgbClr val="000000"/>
              </a:solidFill>
            </a:endParaRPr>
          </a:p>
        </p:txBody>
      </p:sp>
      <p:sp>
        <p:nvSpPr>
          <p:cNvPr id="204803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4275" y="695325"/>
            <a:ext cx="4649788" cy="3486150"/>
          </a:xfrm>
          <a:ln/>
        </p:spPr>
      </p:sp>
      <p:sp>
        <p:nvSpPr>
          <p:cNvPr id="204804" name="Rectangle 3"/>
          <p:cNvSpPr>
            <a:spLocks noGrp="1"/>
          </p:cNvSpPr>
          <p:nvPr>
            <p:ph type="body" idx="1"/>
          </p:nvPr>
        </p:nvSpPr>
        <p:spPr>
          <a:xfrm>
            <a:off x="933451" y="4416425"/>
            <a:ext cx="5143500" cy="4181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083" tIns="46543" rIns="93083" bIns="46543"/>
          <a:lstStyle/>
          <a:p>
            <a:endParaRPr lang="en-GB" altLang="en-US" smtClean="0"/>
          </a:p>
        </p:txBody>
      </p:sp>
    </p:spTree>
    <p:extLst>
      <p:ext uri="{BB962C8B-B14F-4D97-AF65-F5344CB8AC3E}">
        <p14:creationId xmlns:p14="http://schemas.microsoft.com/office/powerpoint/2010/main" val="3072691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68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6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0699"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09" indent="-285734" defTabSz="920699"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937" indent="-228587" defTabSz="920699"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111" indent="-228587" defTabSz="920699"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287" indent="-228587" defTabSz="920699"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461" indent="-228587" defTabSz="920699" eaLnBrk="0" fontAlgn="base" hangingPunct="0">
              <a:spcBef>
                <a:spcPct val="0"/>
              </a:spcBef>
              <a:spcAft>
                <a:spcPct val="0"/>
              </a:spcAft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635" indent="-228587" defTabSz="920699" eaLnBrk="0" fontAlgn="base" hangingPunct="0">
              <a:spcBef>
                <a:spcPct val="0"/>
              </a:spcBef>
              <a:spcAft>
                <a:spcPct val="0"/>
              </a:spcAft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811" indent="-228587" defTabSz="920699" eaLnBrk="0" fontAlgn="base" hangingPunct="0">
              <a:spcBef>
                <a:spcPct val="0"/>
              </a:spcBef>
              <a:spcAft>
                <a:spcPct val="0"/>
              </a:spcAft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985" indent="-228587" defTabSz="920699" eaLnBrk="0" fontAlgn="base" hangingPunct="0">
              <a:spcBef>
                <a:spcPct val="0"/>
              </a:spcBef>
              <a:spcAft>
                <a:spcPct val="0"/>
              </a:spcAft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9B5CBB4F-4380-48CA-BDC8-979575099E37}" type="slidenum">
              <a:rPr lang="en-US" sz="1200" b="0" baseline="0">
                <a:solidFill>
                  <a:srgbClr val="000000"/>
                </a:solidFill>
                <a:latin typeface="Calibri" pitchFamily="34" charset="0"/>
              </a:rPr>
              <a:pPr eaLnBrk="1" hangingPunct="1"/>
              <a:t>8</a:t>
            </a:fld>
            <a:endParaRPr lang="en-US" sz="1200" b="0" baseline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8078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z="100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 lIns="94942" tIns="47472" rIns="94942" bIns="47472"/>
          <a:lstStyle/>
          <a:p>
            <a:pPr>
              <a:defRPr/>
            </a:pPr>
            <a:fld id="{1F70BAA0-086A-4AC9-AEBA-E0E43C8A94A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0214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65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65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defTabSz="936627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57066" indent="-291179" defTabSz="936627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64717" indent="-232943" defTabSz="936627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30604" indent="-232943" defTabSz="936627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96491" indent="-232943" defTabSz="936627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62377" indent="-232943" defTabSz="9366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3028264" indent="-232943" defTabSz="9366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94151" indent="-232943" defTabSz="9366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960038" indent="-232943" defTabSz="93662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DA7A45D0-2313-4DCF-9D91-44D5E3533EBB}" type="slidenum">
              <a:rPr lang="en-US" smtClean="0">
                <a:solidFill>
                  <a:srgbClr val="000000"/>
                </a:solidFill>
                <a:latin typeface="Calibri" pitchFamily="34" charset="0"/>
              </a:rPr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1773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12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216068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159" tIns="46581" rIns="93159" bIns="46581"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1pPr>
            <a:lvl2pPr marL="742909" indent="-285734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2pPr>
            <a:lvl3pPr marL="1142937" indent="-228587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3pPr>
            <a:lvl4pPr marL="1600111" indent="-228587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4pPr>
            <a:lvl5pPr marL="2057287" indent="-228587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7pPr>
            <a:lvl8pPr marL="3428811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6938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 flipH="1">
            <a:off x="0" y="3581400"/>
            <a:ext cx="9144000" cy="32766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 flipH="1">
            <a:off x="1295400" y="3276600"/>
            <a:ext cx="7848600" cy="3048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 flipH="1">
            <a:off x="0" y="3276600"/>
            <a:ext cx="1262063" cy="304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1084" y="990600"/>
            <a:ext cx="6561831" cy="1905000"/>
          </a:xfrm>
        </p:spPr>
        <p:txBody>
          <a:bodyPr/>
          <a:lstStyle>
            <a:lvl1pPr>
              <a:defRPr sz="32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1113" y="4724400"/>
            <a:ext cx="6567487" cy="9906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 bwMode="auto">
          <a:xfrm>
            <a:off x="1288257" y="6477000"/>
            <a:ext cx="6567487" cy="274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None/>
              <a:defRPr sz="1800" kern="1200">
                <a:solidFill>
                  <a:schemeClr val="bg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Arial" pitchFamily="34" charset="0"/>
              <a:buNone/>
              <a:defRPr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</a:rPr>
              <a:t>CROI 2015, Seattle</a:t>
            </a:r>
            <a:endParaRPr lang="en-US" sz="16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515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273" y="428858"/>
            <a:ext cx="8229600" cy="676564"/>
          </a:xfrm>
        </p:spPr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273" y="1524000"/>
            <a:ext cx="8229600" cy="4648200"/>
          </a:xfrm>
        </p:spPr>
        <p:txBody>
          <a:bodyPr/>
          <a:lstStyle>
            <a:lvl1pPr>
              <a:lnSpc>
                <a:spcPct val="100000"/>
              </a:lnSpc>
              <a:buClr>
                <a:srgbClr val="C00000"/>
              </a:buClr>
              <a:defRPr/>
            </a:lvl1pPr>
            <a:lvl2pPr>
              <a:buClr>
                <a:srgbClr val="C00000"/>
              </a:buClr>
              <a:defRPr/>
            </a:lvl2pPr>
            <a:lvl3pPr>
              <a:buClr>
                <a:srgbClr val="C00000"/>
              </a:buClr>
              <a:defRPr/>
            </a:lvl3pPr>
            <a:lvl4pPr>
              <a:buClr>
                <a:srgbClr val="C00000"/>
              </a:buClr>
              <a:defRPr/>
            </a:lvl4pPr>
            <a:lvl5pPr>
              <a:buClr>
                <a:srgbClr val="C00000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7F7F7F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5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484273" y="6248400"/>
            <a:ext cx="8140615" cy="457200"/>
          </a:xfrm>
        </p:spPr>
        <p:txBody>
          <a:bodyPr anchor="b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1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793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471488" y="1201738"/>
            <a:ext cx="8672512" cy="65087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1201738"/>
            <a:ext cx="442913" cy="650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71488" y="379043"/>
            <a:ext cx="82296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524000"/>
            <a:ext cx="82296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3950" y="6613525"/>
            <a:ext cx="247650" cy="16827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7F7F7F"/>
                </a:solidFill>
                <a:latin typeface="+mn-lt"/>
                <a:ea typeface="MS PGothic" pitchFamily="34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98A834-8319-493B-B881-B021415D2D08}" type="slidenum">
              <a:rPr lang="en-US" alt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60667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2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1650" indent="-228600" algn="l" rtl="0" eaLnBrk="0" fontAlgn="base" hangingPunct="0">
        <a:lnSpc>
          <a:spcPct val="90000"/>
        </a:lnSpc>
        <a:spcBef>
          <a:spcPts val="800"/>
        </a:spcBef>
        <a:spcAft>
          <a:spcPct val="0"/>
        </a:spcAft>
        <a:buClr>
          <a:srgbClr val="A9A9A9"/>
        </a:buClr>
        <a:buSzPct val="90000"/>
        <a:buFont typeface="Arial" pitchFamily="34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7302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588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lnSpc>
          <a:spcPct val="90000"/>
        </a:lnSpc>
        <a:spcBef>
          <a:spcPts val="600"/>
        </a:spcBef>
        <a:spcAft>
          <a:spcPct val="0"/>
        </a:spcAft>
        <a:buClr>
          <a:srgbClr val="A9A9A9"/>
        </a:buClr>
        <a:buSzPct val="90000"/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bg2">
            <a:lumMod val="75000"/>
          </a:schemeClr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8.xml"/><Relationship Id="rId4" Type="http://schemas.openxmlformats.org/officeDocument/2006/relationships/chart" Target="../charts/char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5.png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1085" y="381000"/>
            <a:ext cx="6561831" cy="2590800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Renal and Bone Safety of </a:t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Tenofovir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Alafenamide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vs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Tenofovir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Disoproxil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r>
              <a:rPr lang="en-US" dirty="0" err="1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Fumarate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/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Combined Safety Results of </a:t>
            </a:r>
            <a:b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</a:br>
            <a:r>
              <a:rPr lang="en-US" sz="24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Studies GS-US-292-0104 and GS-US-292-0111</a:t>
            </a:r>
            <a:endParaRPr lang="en-US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subTitle" idx="1"/>
          </p:nvPr>
        </p:nvSpPr>
        <p:spPr>
          <a:xfrm>
            <a:off x="457200" y="3775710"/>
            <a:ext cx="8229600" cy="2590800"/>
          </a:xfrm>
        </p:spPr>
        <p:txBody>
          <a:bodyPr rtlCol="0">
            <a:noAutofit/>
          </a:bodyPr>
          <a:lstStyle/>
          <a:p>
            <a:pPr algn="ctr">
              <a:lnSpc>
                <a:spcPct val="100000"/>
              </a:lnSpc>
              <a:defRPr/>
            </a:pP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Paul Sax</a:t>
            </a:r>
            <a:r>
              <a:rPr lang="en-US" b="1" baseline="30000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, Michael Saag</a:t>
            </a:r>
            <a:r>
              <a:rPr lang="en-US" baseline="30000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, Michael Yin</a:t>
            </a:r>
            <a:r>
              <a:rPr lang="en-US" baseline="30000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, Frank Post</a:t>
            </a:r>
            <a:r>
              <a:rPr lang="en-US" baseline="30000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, Shinichi Oka</a:t>
            </a:r>
            <a:r>
              <a:rPr lang="en-US" baseline="30000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  <a:br>
              <a:rPr lang="en-US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Ellen Koenig</a:t>
            </a:r>
            <a:r>
              <a:rPr lang="en-US" baseline="30000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, Benoit Trottier</a:t>
            </a:r>
            <a:r>
              <a:rPr lang="en-US" baseline="30000" dirty="0" smtClean="0">
                <a:solidFill>
                  <a:schemeClr val="bg2">
                    <a:lumMod val="25000"/>
                  </a:schemeClr>
                </a:solidFill>
              </a:rPr>
              <a:t>7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, Jaime Andrade-Villanueva</a:t>
            </a:r>
            <a:r>
              <a:rPr lang="en-US" baseline="30000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, </a:t>
            </a:r>
          </a:p>
          <a:p>
            <a:pPr algn="ctr">
              <a:lnSpc>
                <a:spcPct val="100000"/>
              </a:lnSpc>
              <a:defRPr/>
            </a:pP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Huyen Cao</a:t>
            </a:r>
            <a:r>
              <a:rPr lang="en-US" baseline="30000" dirty="0">
                <a:solidFill>
                  <a:schemeClr val="bg2">
                    <a:lumMod val="25000"/>
                  </a:schemeClr>
                </a:solidFill>
              </a:rPr>
              <a:t>9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, Marshall Fordyce</a:t>
            </a:r>
            <a:r>
              <a:rPr lang="en-US" baseline="30000" dirty="0" smtClean="0">
                <a:solidFill>
                  <a:schemeClr val="bg2">
                    <a:lumMod val="25000"/>
                  </a:schemeClr>
                </a:solidFill>
              </a:rPr>
              <a:t>9</a:t>
            </a:r>
          </a:p>
          <a:p>
            <a:pPr algn="ctr">
              <a:lnSpc>
                <a:spcPct val="100000"/>
              </a:lnSpc>
              <a:defRPr/>
            </a:pPr>
            <a:endParaRPr lang="en-US" sz="1400" baseline="300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>
              <a:lnSpc>
                <a:spcPct val="100000"/>
              </a:lnSpc>
              <a:defRPr/>
            </a:pPr>
            <a:r>
              <a:rPr lang="en-US" sz="1400" baseline="30000" dirty="0" smtClean="0">
                <a:solidFill>
                  <a:schemeClr val="bg2">
                    <a:lumMod val="25000"/>
                  </a:schemeClr>
                </a:solidFill>
              </a:rPr>
              <a:t>1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Brigham and Women’s Hospital and Harvard Medical School, Boston, MA; </a:t>
            </a:r>
            <a:r>
              <a:rPr lang="en-US" sz="1400" baseline="30000" dirty="0" smtClean="0">
                <a:solidFill>
                  <a:schemeClr val="bg2">
                    <a:lumMod val="25000"/>
                  </a:schemeClr>
                </a:solidFill>
              </a:rPr>
              <a:t>2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University of Alabama Birmingham, Birmingham, AL; </a:t>
            </a:r>
            <a:r>
              <a:rPr lang="en-US" sz="1400" baseline="30000" dirty="0" smtClean="0">
                <a:solidFill>
                  <a:schemeClr val="bg2">
                    <a:lumMod val="25000"/>
                  </a:schemeClr>
                </a:solidFill>
              </a:rPr>
              <a:t>3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College of Physicians and Surgeons, Columbia University, New York, NY; </a:t>
            </a:r>
            <a:r>
              <a:rPr lang="en-US" sz="1400" baseline="30000" dirty="0" smtClean="0">
                <a:solidFill>
                  <a:schemeClr val="bg2">
                    <a:lumMod val="25000"/>
                  </a:schemeClr>
                </a:solidFill>
              </a:rPr>
              <a:t>4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King’s College, London, UK; </a:t>
            </a:r>
            <a:r>
              <a:rPr lang="en-US" sz="1400" baseline="30000" dirty="0" smtClean="0">
                <a:solidFill>
                  <a:schemeClr val="bg2">
                    <a:lumMod val="25000"/>
                  </a:schemeClr>
                </a:solidFill>
              </a:rPr>
              <a:t>5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National Center for Global Health and Medicine, Tokyo, Japan; </a:t>
            </a:r>
            <a:r>
              <a:rPr lang="en-US" sz="1400" baseline="30000" dirty="0" smtClean="0">
                <a:solidFill>
                  <a:schemeClr val="bg2">
                    <a:lumMod val="25000"/>
                  </a:schemeClr>
                </a:solidFill>
              </a:rPr>
              <a:t>6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Dominican Institute for Virologic Studies, Santo Domingo, Dominican Republic; </a:t>
            </a:r>
            <a:r>
              <a:rPr lang="en-US" sz="1400" baseline="30000" dirty="0" smtClean="0">
                <a:solidFill>
                  <a:schemeClr val="bg2">
                    <a:lumMod val="25000"/>
                  </a:schemeClr>
                </a:solidFill>
              </a:rPr>
              <a:t>7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Clinique </a:t>
            </a:r>
            <a:r>
              <a:rPr lang="en-US" sz="1400" dirty="0" err="1" smtClean="0">
                <a:solidFill>
                  <a:schemeClr val="bg2">
                    <a:lumMod val="25000"/>
                  </a:schemeClr>
                </a:solidFill>
              </a:rPr>
              <a:t>Medicale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en-US" sz="1400" dirty="0" err="1" smtClean="0">
                <a:solidFill>
                  <a:schemeClr val="bg2">
                    <a:lumMod val="25000"/>
                  </a:schemeClr>
                </a:solidFill>
              </a:rPr>
              <a:t>L’Actuale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 in Montreal, Montreal, Canada; </a:t>
            </a:r>
            <a:r>
              <a:rPr lang="en-US" sz="1400" baseline="30000" dirty="0" smtClean="0">
                <a:solidFill>
                  <a:schemeClr val="bg2">
                    <a:lumMod val="25000"/>
                  </a:schemeClr>
                </a:solidFill>
              </a:rPr>
              <a:t>8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Unidad de VIH del Hospital Civil de Guadalajara, Guadalajara, Mexico; </a:t>
            </a:r>
            <a:r>
              <a:rPr lang="en-US" sz="1400" baseline="30000" dirty="0" smtClean="0">
                <a:solidFill>
                  <a:schemeClr val="bg2">
                    <a:lumMod val="25000"/>
                  </a:schemeClr>
                </a:solidFill>
              </a:rPr>
              <a:t>9</a:t>
            </a:r>
            <a:r>
              <a:rPr lang="en-US" sz="1400" dirty="0" smtClean="0">
                <a:solidFill>
                  <a:schemeClr val="bg2">
                    <a:lumMod val="25000"/>
                  </a:schemeClr>
                </a:solidFill>
              </a:rPr>
              <a:t>Gilead Sciences, Foster City, CA</a:t>
            </a:r>
          </a:p>
          <a:p>
            <a:pPr algn="ctr">
              <a:lnSpc>
                <a:spcPct val="100000"/>
              </a:lnSpc>
              <a:defRPr/>
            </a:pPr>
            <a:endParaRPr lang="en-US" sz="1200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ctr">
              <a:lnSpc>
                <a:spcPct val="100000"/>
              </a:lnSpc>
              <a:defRPr/>
            </a:pPr>
            <a:r>
              <a:rPr lang="en-US" sz="1600" b="1" dirty="0" smtClean="0">
                <a:solidFill>
                  <a:schemeClr val="bg2">
                    <a:lumMod val="25000"/>
                  </a:schemeClr>
                </a:solidFill>
              </a:rPr>
              <a:t>Abstract 143LB</a:t>
            </a:r>
            <a:endParaRPr lang="en-US" sz="2000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464881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Changes in Quantitative Proteinuria at Week </a:t>
            </a:r>
            <a:r>
              <a:rPr lang="en-US" dirty="0" smtClean="0"/>
              <a:t>48</a:t>
            </a:r>
            <a:br>
              <a:rPr lang="en-US" dirty="0" smtClean="0"/>
            </a:br>
            <a:r>
              <a:rPr lang="en-US" altLang="en-US" sz="2000" dirty="0">
                <a:solidFill>
                  <a:srgbClr val="717171"/>
                </a:solidFill>
                <a:latin typeface="Arial" pitchFamily="34" charset="0"/>
                <a:cs typeface="Arial" pitchFamily="34" charset="0"/>
              </a:rPr>
              <a:t>Studies 104 and 111: Week 48 Combined Analysis </a:t>
            </a:r>
            <a:endParaRPr lang="en-US" sz="2000" dirty="0">
              <a:solidFill>
                <a:srgbClr val="71717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138B6BFE-A7FA-4B0D-9ED6-BEB783E1E492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10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325637" name="Rectangle 3"/>
          <p:cNvSpPr>
            <a:spLocks noChangeArrowheads="1"/>
          </p:cNvSpPr>
          <p:nvPr/>
        </p:nvSpPr>
        <p:spPr bwMode="auto">
          <a:xfrm rot="16200000" flipH="1">
            <a:off x="-1685830" y="3812943"/>
            <a:ext cx="42062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srgbClr val="000000"/>
                </a:solidFill>
                <a:cs typeface="Arial" pitchFamily="34" charset="0"/>
              </a:rPr>
              <a:t>Median % Change </a:t>
            </a:r>
            <a:r>
              <a:rPr lang="en-US" altLang="ja-JP" sz="1400" dirty="0">
                <a:solidFill>
                  <a:srgbClr val="000000"/>
                </a:solidFill>
                <a:cs typeface="Arial" pitchFamily="34" charset="0"/>
              </a:rPr>
              <a:t>from </a:t>
            </a:r>
            <a:r>
              <a:rPr lang="en-US" altLang="ja-JP" sz="1400" dirty="0" smtClean="0">
                <a:solidFill>
                  <a:srgbClr val="000000"/>
                </a:solidFill>
                <a:cs typeface="Arial" pitchFamily="34" charset="0"/>
              </a:rPr>
              <a:t>Baseline (Q1, Q3)</a:t>
            </a:r>
            <a:endParaRPr lang="en-US" altLang="ja-JP" sz="1400" dirty="0">
              <a:solidFill>
                <a:srgbClr val="000000"/>
              </a:solidFill>
              <a:cs typeface="Arial" pitchFamily="34" charset="0"/>
            </a:endParaRPr>
          </a:p>
          <a:p>
            <a:pPr marL="342900" indent="-342900"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endParaRPr lang="en-US" altLang="ja-JP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5" name="Rectangle 6"/>
          <p:cNvSpPr>
            <a:spLocks noChangeArrowheads="1"/>
          </p:cNvSpPr>
          <p:nvPr/>
        </p:nvSpPr>
        <p:spPr bwMode="auto">
          <a:xfrm>
            <a:off x="1145601" y="1946277"/>
            <a:ext cx="1517904" cy="548640"/>
          </a:xfrm>
          <a:prstGeom prst="rect">
            <a:avLst/>
          </a:prstGeom>
          <a:solidFill>
            <a:srgbClr val="4472C4"/>
          </a:solidFill>
          <a:ln>
            <a:noFill/>
          </a:ln>
          <a:extLst/>
        </p:spPr>
        <p:txBody>
          <a:bodyPr wrap="square" tIns="91440" bIns="9144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prstClr val="white"/>
                </a:solidFill>
                <a:ea typeface="ＭＳ Ｐゴシック" pitchFamily="34" charset="-128"/>
                <a:cs typeface="Arial" pitchFamily="34" charset="0"/>
              </a:rPr>
              <a:t>Protein </a:t>
            </a:r>
            <a:br>
              <a:rPr lang="en-GB" sz="1400" b="1" dirty="0" smtClean="0">
                <a:solidFill>
                  <a:prstClr val="white"/>
                </a:solidFill>
                <a:ea typeface="ＭＳ Ｐゴシック" pitchFamily="34" charset="-128"/>
                <a:cs typeface="Arial" pitchFamily="34" charset="0"/>
              </a:rPr>
            </a:br>
            <a:r>
              <a:rPr lang="en-GB" sz="1400" b="1" dirty="0" smtClean="0">
                <a:solidFill>
                  <a:prstClr val="white"/>
                </a:solidFill>
                <a:ea typeface="ＭＳ Ｐゴシック" pitchFamily="34" charset="-128"/>
                <a:cs typeface="Arial" pitchFamily="34" charset="0"/>
              </a:rPr>
              <a:t>(UPCR)</a:t>
            </a:r>
            <a:endParaRPr lang="en-GB" sz="1400" b="1" dirty="0">
              <a:solidFill>
                <a:prstClr val="white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6" name="Rectangle 6"/>
          <p:cNvSpPr>
            <a:spLocks noChangeArrowheads="1"/>
          </p:cNvSpPr>
          <p:nvPr/>
        </p:nvSpPr>
        <p:spPr bwMode="auto">
          <a:xfrm>
            <a:off x="2870650" y="1946277"/>
            <a:ext cx="1517904" cy="548640"/>
          </a:xfrm>
          <a:prstGeom prst="rect">
            <a:avLst/>
          </a:prstGeom>
          <a:solidFill>
            <a:srgbClr val="4472C4"/>
          </a:solidFill>
          <a:ln>
            <a:noFill/>
          </a:ln>
          <a:extLst/>
        </p:spPr>
        <p:txBody>
          <a:bodyPr wrap="square" tIns="91440" bIns="9144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prstClr val="white"/>
                </a:solidFill>
                <a:ea typeface="ＭＳ Ｐゴシック" pitchFamily="34" charset="-128"/>
                <a:cs typeface="Arial" pitchFamily="34" charset="0"/>
              </a:rPr>
              <a:t>Albumin (UACR)</a:t>
            </a:r>
            <a:endParaRPr lang="en-GB" sz="1400" b="1" dirty="0">
              <a:solidFill>
                <a:prstClr val="white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7" name="Rectangle 6"/>
          <p:cNvSpPr>
            <a:spLocks noChangeArrowheads="1"/>
          </p:cNvSpPr>
          <p:nvPr/>
        </p:nvSpPr>
        <p:spPr bwMode="auto">
          <a:xfrm>
            <a:off x="4607449" y="1946277"/>
            <a:ext cx="1517904" cy="548640"/>
          </a:xfrm>
          <a:prstGeom prst="rect">
            <a:avLst/>
          </a:prstGeom>
          <a:solidFill>
            <a:srgbClr val="4472C4"/>
          </a:solidFill>
          <a:ln>
            <a:noFill/>
          </a:ln>
          <a:extLst/>
        </p:spPr>
        <p:txBody>
          <a:bodyPr wrap="square" tIns="91440" bIns="9144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prstClr val="white"/>
                </a:solidFill>
                <a:ea typeface="ＭＳ Ｐゴシック" pitchFamily="34" charset="-128"/>
                <a:cs typeface="Arial" pitchFamily="34" charset="0"/>
              </a:rPr>
              <a:t>Retinol Binding Protein</a:t>
            </a:r>
            <a:endParaRPr lang="en-GB" sz="1400" b="1" dirty="0">
              <a:solidFill>
                <a:prstClr val="white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8" name="Rectangle 6"/>
          <p:cNvSpPr>
            <a:spLocks noChangeArrowheads="1"/>
          </p:cNvSpPr>
          <p:nvPr/>
        </p:nvSpPr>
        <p:spPr bwMode="auto">
          <a:xfrm>
            <a:off x="6344248" y="1946277"/>
            <a:ext cx="1517904" cy="548640"/>
          </a:xfrm>
          <a:prstGeom prst="rect">
            <a:avLst/>
          </a:prstGeom>
          <a:solidFill>
            <a:srgbClr val="4472C4"/>
          </a:solidFill>
          <a:ln>
            <a:noFill/>
          </a:ln>
          <a:extLst/>
        </p:spPr>
        <p:txBody>
          <a:bodyPr wrap="square" tIns="91440" bIns="91440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prstClr val="white"/>
                </a:solidFill>
                <a:ea typeface="ＭＳ Ｐゴシック" pitchFamily="34" charset="-128"/>
                <a:cs typeface="Arial" pitchFamily="34" charset="0"/>
              </a:rPr>
              <a:t>Beta2- </a:t>
            </a:r>
            <a:r>
              <a:rPr lang="en-GB" sz="1400" b="1" dirty="0" err="1" smtClean="0">
                <a:solidFill>
                  <a:prstClr val="white"/>
                </a:solidFill>
                <a:ea typeface="ＭＳ Ｐゴシック" pitchFamily="34" charset="-128"/>
                <a:cs typeface="Arial" pitchFamily="34" charset="0"/>
              </a:rPr>
              <a:t>microglobulin</a:t>
            </a:r>
            <a:endParaRPr lang="en-GB" sz="1400" b="1" dirty="0">
              <a:solidFill>
                <a:prstClr val="white"/>
              </a:solidFill>
              <a:ea typeface="ＭＳ Ｐゴシック" pitchFamily="34" charset="-128"/>
              <a:cs typeface="Arial" pitchFamily="34" charset="0"/>
            </a:endParaRPr>
          </a:p>
        </p:txBody>
      </p:sp>
      <p:grpSp>
        <p:nvGrpSpPr>
          <p:cNvPr id="325638" name="Group 37"/>
          <p:cNvGrpSpPr>
            <a:grpSpLocks/>
          </p:cNvGrpSpPr>
          <p:nvPr/>
        </p:nvGrpSpPr>
        <p:grpSpPr bwMode="auto">
          <a:xfrm>
            <a:off x="7982402" y="2560980"/>
            <a:ext cx="1087580" cy="646331"/>
            <a:chOff x="7868795" y="3913744"/>
            <a:chExt cx="1087559" cy="645915"/>
          </a:xfrm>
        </p:grpSpPr>
        <p:sp>
          <p:nvSpPr>
            <p:cNvPr id="39" name="Rectangle 6"/>
            <p:cNvSpPr>
              <a:spLocks noChangeArrowheads="1"/>
            </p:cNvSpPr>
            <p:nvPr/>
          </p:nvSpPr>
          <p:spPr bwMode="auto">
            <a:xfrm>
              <a:off x="7868795" y="4044000"/>
              <a:ext cx="155445" cy="152302"/>
            </a:xfrm>
            <a:prstGeom prst="rect">
              <a:avLst/>
            </a:prstGeom>
            <a:solidFill>
              <a:srgbClr val="6338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b="1" kern="0" dirty="0">
                <a:solidFill>
                  <a:srgbClr val="000000"/>
                </a:solidFill>
                <a:ea typeface="MS PGothic"/>
                <a:cs typeface="Arial" pitchFamily="34" charset="0"/>
              </a:endParaRPr>
            </a:p>
          </p:txBody>
        </p:sp>
        <p:sp>
          <p:nvSpPr>
            <p:cNvPr id="40" name="Rectangle 28"/>
            <p:cNvSpPr>
              <a:spLocks noChangeArrowheads="1"/>
            </p:cNvSpPr>
            <p:nvPr/>
          </p:nvSpPr>
          <p:spPr bwMode="auto">
            <a:xfrm>
              <a:off x="7868795" y="4305884"/>
              <a:ext cx="155445" cy="152302"/>
            </a:xfrm>
            <a:prstGeom prst="rect">
              <a:avLst/>
            </a:prstGeom>
            <a:solidFill>
              <a:srgbClr val="F66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b="1" kern="0" dirty="0">
                <a:solidFill>
                  <a:srgbClr val="000000"/>
                </a:solidFill>
                <a:ea typeface="MS PGothic"/>
                <a:cs typeface="Arial" pitchFamily="34" charset="0"/>
              </a:endParaRPr>
            </a:p>
          </p:txBody>
        </p:sp>
        <p:sp>
          <p:nvSpPr>
            <p:cNvPr id="41" name="Rectangle 7"/>
            <p:cNvSpPr>
              <a:spLocks noChangeArrowheads="1"/>
            </p:cNvSpPr>
            <p:nvPr/>
          </p:nvSpPr>
          <p:spPr bwMode="auto">
            <a:xfrm>
              <a:off x="8041971" y="3913744"/>
              <a:ext cx="914383" cy="645915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rgbClr val="F5B605">
                  <a:gamma/>
                  <a:shade val="60000"/>
                  <a:invGamma/>
                </a:srgbClr>
              </a:prstShdw>
            </a:effectLst>
            <a:extLst/>
          </p:spPr>
          <p:txBody>
            <a:bodyPr>
              <a:spAutoFit/>
            </a:bodyPr>
            <a:lstStyle/>
            <a:p>
              <a:pPr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dirty="0">
                  <a:solidFill>
                    <a:prstClr val="black"/>
                  </a:solidFill>
                  <a:cs typeface="Arial" pitchFamily="34" charset="0"/>
                </a:rPr>
                <a:t>E/C/F/TAF</a:t>
              </a:r>
              <a:endParaRPr lang="en-US" sz="1200" kern="0" dirty="0">
                <a:solidFill>
                  <a:prstClr val="black"/>
                </a:solidFill>
                <a:ea typeface="MS PGothic"/>
                <a:cs typeface="Arial" pitchFamily="34" charset="0"/>
              </a:endParaRPr>
            </a:p>
            <a:p>
              <a:pPr fontAlgn="base">
                <a:lnSpc>
                  <a:spcPct val="15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1200" dirty="0">
                  <a:solidFill>
                    <a:prstClr val="black"/>
                  </a:solidFill>
                  <a:cs typeface="Arial" pitchFamily="34" charset="0"/>
                </a:rPr>
                <a:t>E/C/F/TDF</a:t>
              </a:r>
              <a:endParaRPr lang="en-US" sz="1200" kern="0" dirty="0">
                <a:solidFill>
                  <a:prstClr val="black"/>
                </a:solidFill>
                <a:ea typeface="MS PGothic"/>
                <a:cs typeface="Arial" pitchFamily="34" charset="0"/>
              </a:endParaRPr>
            </a:p>
          </p:txBody>
        </p:sp>
      </p:grpSp>
      <p:sp>
        <p:nvSpPr>
          <p:cNvPr id="325647" name="TextBox 47"/>
          <p:cNvSpPr txBox="1">
            <a:spLocks noChangeArrowheads="1"/>
          </p:cNvSpPr>
          <p:nvPr/>
        </p:nvSpPr>
        <p:spPr bwMode="auto">
          <a:xfrm>
            <a:off x="7939095" y="4921338"/>
            <a:ext cx="1005840" cy="375873"/>
          </a:xfrm>
          <a:prstGeom prst="rect">
            <a:avLst/>
          </a:prstGeom>
          <a:noFill/>
          <a:ln>
            <a:noFill/>
          </a:ln>
          <a:extLst/>
        </p:spPr>
        <p:txBody>
          <a:bodyPr lIns="0" tIns="0" rIns="0" bIns="0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 smtClean="0">
                <a:solidFill>
                  <a:srgbClr val="000000"/>
                </a:solidFill>
              </a:rPr>
              <a:t>p &lt;0.001</a:t>
            </a:r>
          </a:p>
          <a:p>
            <a:pPr algn="ctr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srgbClr val="000000"/>
                </a:solidFill>
              </a:rPr>
              <a:t>f</a:t>
            </a:r>
            <a:r>
              <a:rPr lang="en-US" sz="1600" dirty="0" smtClean="0">
                <a:solidFill>
                  <a:srgbClr val="000000"/>
                </a:solidFill>
              </a:rPr>
              <a:t>or all</a:t>
            </a: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45601" y="1399157"/>
            <a:ext cx="6711696" cy="313508"/>
          </a:xfrm>
          <a:prstGeom prst="rect">
            <a:avLst/>
          </a:prstGeom>
          <a:noFill/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400" b="1" dirty="0" smtClean="0">
                <a:solidFill>
                  <a:srgbClr val="4472C4"/>
                </a:solidFill>
              </a:rPr>
              <a:t>Urine [protein]:Creatinine Ratio</a:t>
            </a: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117065"/>
              </p:ext>
            </p:extLst>
          </p:nvPr>
        </p:nvGraphicFramePr>
        <p:xfrm>
          <a:off x="393711" y="6041604"/>
          <a:ext cx="2181849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5636"/>
                <a:gridCol w="151139"/>
                <a:gridCol w="652537"/>
                <a:gridCol w="652537"/>
              </a:tblGrid>
              <a:tr h="243840">
                <a:tc>
                  <a:txBody>
                    <a:bodyPr/>
                    <a:lstStyle/>
                    <a:p>
                      <a:pPr algn="r"/>
                      <a:r>
                        <a:rPr lang="en-US" sz="1200" b="1" dirty="0" smtClean="0">
                          <a:solidFill>
                            <a:schemeClr val="bg1"/>
                          </a:solidFill>
                        </a:rPr>
                        <a:t>Baseline</a:t>
                      </a:r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b="1" dirty="0">
                        <a:solidFill>
                          <a:schemeClr val="bg1"/>
                        </a:solidFill>
                      </a:endParaRPr>
                    </a:p>
                  </a:txBody>
                  <a:tcPr marL="45720" marR="4572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mg/g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2D7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44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mg/g</a:t>
                      </a:r>
                    </a:p>
                  </a:txBody>
                  <a:tcPr marL="45720" marR="4572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D6B7"/>
                    </a:solidFill>
                  </a:tcPr>
                </a:tc>
              </a:tr>
            </a:tbl>
          </a:graphicData>
        </a:graphic>
      </p:graphicFrame>
      <p:sp>
        <p:nvSpPr>
          <p:cNvPr id="14" name="Right Bracket 13"/>
          <p:cNvSpPr/>
          <p:nvPr/>
        </p:nvSpPr>
        <p:spPr>
          <a:xfrm rot="16200000">
            <a:off x="4423725" y="-1541414"/>
            <a:ext cx="137160" cy="6693408"/>
          </a:xfrm>
          <a:prstGeom prst="rightBracket">
            <a:avLst>
              <a:gd name="adj" fmla="val 0"/>
            </a:avLst>
          </a:prstGeom>
          <a:ln w="19050">
            <a:solidFill>
              <a:srgbClr val="4472C4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783030"/>
              </p:ext>
            </p:extLst>
          </p:nvPr>
        </p:nvGraphicFramePr>
        <p:xfrm>
          <a:off x="3003286" y="6041604"/>
          <a:ext cx="131565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7828"/>
                <a:gridCol w="657828"/>
              </a:tblGrid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mg/g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2D7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mg/g</a:t>
                      </a:r>
                    </a:p>
                  </a:txBody>
                  <a:tcPr marL="45720" marR="4572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D6B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5" name="Table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972944"/>
              </p:ext>
            </p:extLst>
          </p:nvPr>
        </p:nvGraphicFramePr>
        <p:xfrm>
          <a:off x="4752821" y="6041604"/>
          <a:ext cx="131565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7828"/>
                <a:gridCol w="657828"/>
              </a:tblGrid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64</a:t>
                      </a:r>
                    </a:p>
                    <a:p>
                      <a:pPr algn="ctr"/>
                      <a:r>
                        <a:rPr lang="el-GR" sz="1200" b="0" dirty="0" smtClean="0">
                          <a:solidFill>
                            <a:prstClr val="black"/>
                          </a:solidFill>
                        </a:rPr>
                        <a:t>μ</a:t>
                      </a:r>
                      <a:r>
                        <a:rPr lang="en-US" sz="1200" b="0" dirty="0" smtClean="0">
                          <a:solidFill>
                            <a:prstClr val="black"/>
                          </a:solidFill>
                        </a:rPr>
                        <a:t>g/g 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2D7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67</a:t>
                      </a:r>
                      <a:br>
                        <a:rPr lang="en-US" sz="12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l-GR" sz="1200" b="0" dirty="0" smtClean="0">
                          <a:solidFill>
                            <a:prstClr val="black"/>
                          </a:solidFill>
                        </a:rPr>
                        <a:t>μ</a:t>
                      </a:r>
                      <a:r>
                        <a:rPr lang="en-US" sz="1200" b="0" dirty="0" smtClean="0">
                          <a:solidFill>
                            <a:prstClr val="black"/>
                          </a:solidFill>
                        </a:rPr>
                        <a:t>g/g 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D6B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" name="Table 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501440"/>
              </p:ext>
            </p:extLst>
          </p:nvPr>
        </p:nvGraphicFramePr>
        <p:xfrm>
          <a:off x="6550277" y="6041604"/>
          <a:ext cx="131565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7828"/>
                <a:gridCol w="657828"/>
              </a:tblGrid>
              <a:tr h="24384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101</a:t>
                      </a:r>
                    </a:p>
                    <a:p>
                      <a:pPr algn="ctr"/>
                      <a:r>
                        <a:rPr lang="el-GR" sz="1200" b="0" dirty="0" smtClean="0">
                          <a:solidFill>
                            <a:prstClr val="black"/>
                          </a:solidFill>
                        </a:rPr>
                        <a:t>μ</a:t>
                      </a:r>
                      <a:r>
                        <a:rPr lang="en-US" sz="1200" b="0" dirty="0" smtClean="0">
                          <a:solidFill>
                            <a:prstClr val="black"/>
                          </a:solidFill>
                        </a:rPr>
                        <a:t>g/g 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R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E2D7F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103</a:t>
                      </a:r>
                      <a:br>
                        <a:rPr lang="en-US" sz="12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l-GR" sz="1200" b="0" dirty="0" smtClean="0">
                          <a:solidFill>
                            <a:prstClr val="black"/>
                          </a:solidFill>
                        </a:rPr>
                        <a:t>μ</a:t>
                      </a:r>
                      <a:r>
                        <a:rPr lang="en-US" sz="1200" b="0" dirty="0" smtClean="0">
                          <a:solidFill>
                            <a:prstClr val="black"/>
                          </a:solidFill>
                        </a:rPr>
                        <a:t>g/g 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>
                    <a:lnL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D6B7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2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8135161"/>
              </p:ext>
            </p:extLst>
          </p:nvPr>
        </p:nvGraphicFramePr>
        <p:xfrm>
          <a:off x="384312" y="2485189"/>
          <a:ext cx="7682948" cy="3692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18292" y="2606564"/>
            <a:ext cx="714703" cy="19969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76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302471" y="2606564"/>
            <a:ext cx="714703" cy="19969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133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062953" y="2606564"/>
            <a:ext cx="714703" cy="19969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168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6511160" y="5775433"/>
            <a:ext cx="714703" cy="199697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57</a:t>
            </a:r>
          </a:p>
        </p:txBody>
      </p:sp>
    </p:spTree>
    <p:extLst>
      <p:ext uri="{BB962C8B-B14F-4D97-AF65-F5344CB8AC3E}">
        <p14:creationId xmlns:p14="http://schemas.microsoft.com/office/powerpoint/2010/main" val="31546151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3" name="Rectangle 2"/>
          <p:cNvSpPr>
            <a:spLocks noChangeArrowheads="1"/>
          </p:cNvSpPr>
          <p:nvPr/>
        </p:nvSpPr>
        <p:spPr bwMode="auto">
          <a:xfrm>
            <a:off x="660400" y="409575"/>
            <a:ext cx="85598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A6A6A6"/>
              </a:solidFill>
              <a:cs typeface="Arial" pitchFamily="34" charset="0"/>
            </a:endParaRPr>
          </a:p>
        </p:txBody>
      </p:sp>
      <p:sp>
        <p:nvSpPr>
          <p:cNvPr id="22222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Changes in Spine and Hip BMD Through Week 48</a:t>
            </a:r>
            <a:br>
              <a:rPr lang="en-US" dirty="0" smtClean="0"/>
            </a:br>
            <a:r>
              <a:rPr lang="en-US" altLang="en-US" sz="2000" dirty="0">
                <a:solidFill>
                  <a:srgbClr val="717171"/>
                </a:solidFill>
                <a:latin typeface="Arial" pitchFamily="34" charset="0"/>
                <a:cs typeface="Arial" pitchFamily="34" charset="0"/>
              </a:rPr>
              <a:t>Studies 104 and 111: Week 48 Combined Analysis </a:t>
            </a:r>
            <a:endParaRPr lang="en-US" sz="2000" dirty="0" smtClean="0">
              <a:solidFill>
                <a:srgbClr val="71717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467FCB4-68E3-4C28-90BC-96D6EAD25263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7196715"/>
              </p:ext>
            </p:extLst>
          </p:nvPr>
        </p:nvGraphicFramePr>
        <p:xfrm>
          <a:off x="133170" y="5568944"/>
          <a:ext cx="13716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45720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E/C/F/TAF,</a:t>
                      </a:r>
                      <a:r>
                        <a:rPr lang="en-US" sz="1000" baseline="0" dirty="0" smtClean="0"/>
                        <a:t> n</a:t>
                      </a:r>
                      <a:endParaRPr lang="en-US" sz="1000" dirty="0"/>
                    </a:p>
                  </a:txBody>
                  <a:tcPr marL="0" marR="0" marT="0" marB="0" anchor="ctr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845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 smtClean="0">
                          <a:solidFill>
                            <a:schemeClr val="bg1"/>
                          </a:solidFill>
                        </a:rPr>
                        <a:t>E/C/F/TDF,</a:t>
                      </a:r>
                      <a:r>
                        <a:rPr lang="en-US" sz="1000" b="1" baseline="0" dirty="0" smtClean="0">
                          <a:solidFill>
                            <a:schemeClr val="bg1"/>
                          </a:solidFill>
                        </a:rPr>
                        <a:t> n</a:t>
                      </a:r>
                      <a:endParaRPr lang="en-US" sz="1000" b="1" dirty="0" smtClean="0">
                        <a:solidFill>
                          <a:schemeClr val="bg1"/>
                        </a:solidFill>
                      </a:endParaRPr>
                    </a:p>
                  </a:txBody>
                  <a:tcPr marL="0" marR="0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669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850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2311322"/>
              </p:ext>
            </p:extLst>
          </p:nvPr>
        </p:nvGraphicFramePr>
        <p:xfrm>
          <a:off x="2444109" y="5568944"/>
          <a:ext cx="4572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797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816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graphicFrame>
        <p:nvGraphicFramePr>
          <p:cNvPr id="27" name="Table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152073"/>
              </p:ext>
            </p:extLst>
          </p:nvPr>
        </p:nvGraphicFramePr>
        <p:xfrm>
          <a:off x="3840648" y="5568944"/>
          <a:ext cx="4572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784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773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930332"/>
              </p:ext>
            </p:extLst>
          </p:nvPr>
        </p:nvGraphicFramePr>
        <p:xfrm>
          <a:off x="5072595" y="5568944"/>
          <a:ext cx="4572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836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848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514971"/>
              </p:ext>
            </p:extLst>
          </p:nvPr>
        </p:nvGraphicFramePr>
        <p:xfrm>
          <a:off x="6475230" y="5568944"/>
          <a:ext cx="4572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789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815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774676"/>
              </p:ext>
            </p:extLst>
          </p:nvPr>
        </p:nvGraphicFramePr>
        <p:xfrm>
          <a:off x="7877866" y="5568944"/>
          <a:ext cx="457200" cy="548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/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780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chemeClr val="tx1"/>
                          </a:solidFill>
                        </a:rPr>
                        <a:t>767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graphicFrame>
        <p:nvGraphicFramePr>
          <p:cNvPr id="32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0227308"/>
              </p:ext>
            </p:extLst>
          </p:nvPr>
        </p:nvGraphicFramePr>
        <p:xfrm>
          <a:off x="4970463" y="2284413"/>
          <a:ext cx="3240087" cy="2681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8" name="Prism 6" r:id="rId4" imgW="3403080" imgH="2820600" progId="Prism6.Document">
                  <p:embed/>
                </p:oleObj>
              </mc:Choice>
              <mc:Fallback>
                <p:oleObj name="Prism 6" r:id="rId4" imgW="3403080" imgH="2820600" progId="Prism6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0463" y="2284413"/>
                        <a:ext cx="3240087" cy="2681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7477102"/>
              </p:ext>
            </p:extLst>
          </p:nvPr>
        </p:nvGraphicFramePr>
        <p:xfrm>
          <a:off x="1027113" y="2293938"/>
          <a:ext cx="3141662" cy="2651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39" name="Prism 6" r:id="rId6" imgW="3369430" imgH="2840535" progId="Prism6.Document">
                  <p:embed/>
                </p:oleObj>
              </mc:Choice>
              <mc:Fallback>
                <p:oleObj name="Prism 6" r:id="rId6" imgW="3369430" imgH="2840535" progId="Prism6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7113" y="2293938"/>
                        <a:ext cx="3141662" cy="2651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 Box 10"/>
          <p:cNvSpPr txBox="1">
            <a:spLocks noChangeArrowheads="1"/>
          </p:cNvSpPr>
          <p:nvPr/>
        </p:nvSpPr>
        <p:spPr bwMode="auto">
          <a:xfrm>
            <a:off x="8169008" y="3207609"/>
            <a:ext cx="11677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2C9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  <a:ea typeface="ＭＳ Ｐゴシック" pitchFamily="34" charset="-128"/>
              </a:rPr>
              <a:t>‒0.66</a:t>
            </a:r>
            <a:endParaRPr lang="en-US" sz="1400" b="1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35" name="Text Box 11"/>
          <p:cNvSpPr txBox="1">
            <a:spLocks noChangeArrowheads="1"/>
          </p:cNvSpPr>
          <p:nvPr/>
        </p:nvSpPr>
        <p:spPr bwMode="auto">
          <a:xfrm>
            <a:off x="8191022" y="2632262"/>
            <a:ext cx="112796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2C9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ea typeface="ＭＳ Ｐゴシック" pitchFamily="34" charset="-128"/>
              </a:rPr>
              <a:t>p</a:t>
            </a:r>
            <a:r>
              <a:rPr lang="en-US" sz="1400" dirty="0" smtClean="0">
                <a:solidFill>
                  <a:srgbClr val="000000"/>
                </a:solidFill>
                <a:ea typeface="ＭＳ Ｐゴシック" pitchFamily="34" charset="-128"/>
              </a:rPr>
              <a:t> &lt;0.001</a:t>
            </a:r>
            <a:endParaRPr lang="en-US" sz="14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36" name="Text Box 12"/>
          <p:cNvSpPr txBox="1">
            <a:spLocks noChangeArrowheads="1"/>
          </p:cNvSpPr>
          <p:nvPr/>
        </p:nvSpPr>
        <p:spPr bwMode="auto">
          <a:xfrm>
            <a:off x="8169008" y="3757892"/>
            <a:ext cx="11677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2C9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  <a:ea typeface="ＭＳ Ｐゴシック" pitchFamily="34" charset="-128"/>
              </a:rPr>
              <a:t>‒2.95</a:t>
            </a:r>
            <a:endParaRPr lang="en-US" sz="1400" b="1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37" name="Text Box 14"/>
          <p:cNvSpPr txBox="1">
            <a:spLocks noChangeArrowheads="1"/>
          </p:cNvSpPr>
          <p:nvPr/>
        </p:nvSpPr>
        <p:spPr bwMode="auto">
          <a:xfrm>
            <a:off x="4092522" y="3363549"/>
            <a:ext cx="8128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2C9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  <a:ea typeface="ＭＳ Ｐゴシック" pitchFamily="34" charset="-128"/>
              </a:rPr>
              <a:t>‒1.30</a:t>
            </a:r>
            <a:endParaRPr lang="en-US" sz="1400" b="1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38" name="Text Box 15"/>
          <p:cNvSpPr txBox="1">
            <a:spLocks noChangeArrowheads="1"/>
          </p:cNvSpPr>
          <p:nvPr/>
        </p:nvSpPr>
        <p:spPr bwMode="auto">
          <a:xfrm>
            <a:off x="4125687" y="2632262"/>
            <a:ext cx="122377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2C9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400" dirty="0">
                <a:solidFill>
                  <a:srgbClr val="000000"/>
                </a:solidFill>
                <a:ea typeface="ＭＳ Ｐゴシック" pitchFamily="34" charset="-128"/>
              </a:rPr>
              <a:t>p</a:t>
            </a:r>
            <a:r>
              <a:rPr lang="en-US" sz="1400" dirty="0" smtClean="0">
                <a:solidFill>
                  <a:srgbClr val="000000"/>
                </a:solidFill>
                <a:ea typeface="ＭＳ Ｐゴシック" pitchFamily="34" charset="-128"/>
              </a:rPr>
              <a:t> &lt;0.001</a:t>
            </a:r>
            <a:endParaRPr lang="en-US" sz="14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39" name="Text Box 16"/>
          <p:cNvSpPr txBox="1">
            <a:spLocks noChangeArrowheads="1"/>
          </p:cNvSpPr>
          <p:nvPr/>
        </p:nvSpPr>
        <p:spPr bwMode="auto">
          <a:xfrm>
            <a:off x="4092522" y="3751262"/>
            <a:ext cx="9906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2C9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400" b="1" dirty="0" smtClean="0">
                <a:solidFill>
                  <a:prstClr val="black"/>
                </a:solidFill>
                <a:ea typeface="ＭＳ Ｐゴシック" pitchFamily="34" charset="-128"/>
              </a:rPr>
              <a:t>‒2.86</a:t>
            </a:r>
            <a:endParaRPr lang="en-US" sz="1400" b="1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40" name="Rectangle 6"/>
          <p:cNvSpPr>
            <a:spLocks noChangeArrowheads="1"/>
          </p:cNvSpPr>
          <p:nvPr/>
        </p:nvSpPr>
        <p:spPr bwMode="auto">
          <a:xfrm>
            <a:off x="5092266" y="1862328"/>
            <a:ext cx="3200400" cy="365760"/>
          </a:xfrm>
          <a:prstGeom prst="rect">
            <a:avLst/>
          </a:prstGeom>
          <a:solidFill>
            <a:srgbClr val="4472C4"/>
          </a:solidFill>
          <a:ln>
            <a:noFill/>
          </a:ln>
          <a:extLst/>
        </p:spPr>
        <p:txBody>
          <a:bodyPr wrap="square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prstClr val="white"/>
                </a:solidFill>
                <a:ea typeface="ＭＳ Ｐゴシック" pitchFamily="34" charset="-128"/>
                <a:cs typeface="Arial" pitchFamily="34" charset="0"/>
              </a:rPr>
              <a:t>Hip</a:t>
            </a:r>
          </a:p>
        </p:txBody>
      </p:sp>
      <p:sp>
        <p:nvSpPr>
          <p:cNvPr id="41" name="Rectangle 6"/>
          <p:cNvSpPr>
            <a:spLocks noChangeArrowheads="1"/>
          </p:cNvSpPr>
          <p:nvPr/>
        </p:nvSpPr>
        <p:spPr bwMode="auto">
          <a:xfrm>
            <a:off x="1084146" y="1862328"/>
            <a:ext cx="3200400" cy="365760"/>
          </a:xfrm>
          <a:prstGeom prst="rect">
            <a:avLst/>
          </a:prstGeom>
          <a:solidFill>
            <a:srgbClr val="4472C4"/>
          </a:solidFill>
          <a:ln>
            <a:noFill/>
          </a:ln>
          <a:extLst/>
        </p:spPr>
        <p:txBody>
          <a:bodyPr wrap="square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prstClr val="white"/>
                </a:solidFill>
                <a:ea typeface="ＭＳ Ｐゴシック" pitchFamily="34" charset="-128"/>
                <a:cs typeface="Arial" pitchFamily="34" charset="0"/>
              </a:rPr>
              <a:t>Spine</a:t>
            </a:r>
          </a:p>
        </p:txBody>
      </p:sp>
      <p:sp>
        <p:nvSpPr>
          <p:cNvPr id="42" name="Rectangle 3"/>
          <p:cNvSpPr>
            <a:spLocks noChangeArrowheads="1"/>
          </p:cNvSpPr>
          <p:nvPr/>
        </p:nvSpPr>
        <p:spPr bwMode="auto">
          <a:xfrm rot="16200000">
            <a:off x="-597650" y="3453385"/>
            <a:ext cx="2731011" cy="457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/>
          <a:lstStyle/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srgbClr val="000000"/>
                </a:solidFill>
                <a:cs typeface="Arial" pitchFamily="34" charset="0"/>
              </a:rPr>
              <a:t>Mean (SD)  </a:t>
            </a:r>
            <a:r>
              <a:rPr lang="en-US" altLang="ja-JP" sz="1400" dirty="0">
                <a:solidFill>
                  <a:srgbClr val="000000"/>
                </a:solidFill>
                <a:cs typeface="Arial" pitchFamily="34" charset="0"/>
              </a:rPr>
              <a:t>% </a:t>
            </a:r>
            <a:r>
              <a:rPr lang="en-US" altLang="ja-JP" sz="1400" dirty="0" smtClean="0">
                <a:solidFill>
                  <a:srgbClr val="000000"/>
                </a:solidFill>
                <a:cs typeface="Arial" pitchFamily="34" charset="0"/>
              </a:rPr>
              <a:t>Change </a:t>
            </a:r>
          </a:p>
          <a:p>
            <a:pPr algn="ctr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ja-JP" sz="1400" dirty="0" smtClean="0">
                <a:solidFill>
                  <a:srgbClr val="000000"/>
                </a:solidFill>
                <a:cs typeface="Arial" pitchFamily="34" charset="0"/>
              </a:rPr>
              <a:t>from Baseline</a:t>
            </a:r>
            <a:endParaRPr lang="en-US" altLang="ja-JP" sz="14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5" name="Right Bracket 4"/>
          <p:cNvSpPr/>
          <p:nvPr/>
        </p:nvSpPr>
        <p:spPr>
          <a:xfrm>
            <a:off x="4668594" y="3517437"/>
            <a:ext cx="105156" cy="397238"/>
          </a:xfrm>
          <a:prstGeom prst="rightBracket">
            <a:avLst>
              <a:gd name="adj" fmla="val 0"/>
            </a:avLst>
          </a:prstGeom>
          <a:ln w="12700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ight Bracket 42"/>
          <p:cNvSpPr/>
          <p:nvPr/>
        </p:nvSpPr>
        <p:spPr>
          <a:xfrm>
            <a:off x="8755004" y="3363549"/>
            <a:ext cx="103953" cy="541601"/>
          </a:xfrm>
          <a:prstGeom prst="rightBracket">
            <a:avLst>
              <a:gd name="adj" fmla="val 0"/>
            </a:avLst>
          </a:prstGeom>
          <a:ln w="12700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773750" y="2965141"/>
            <a:ext cx="0" cy="656948"/>
          </a:xfrm>
          <a:prstGeom prst="line">
            <a:avLst/>
          </a:prstGeom>
          <a:ln w="12700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8858958" y="2965141"/>
            <a:ext cx="0" cy="656948"/>
          </a:xfrm>
          <a:prstGeom prst="line">
            <a:avLst/>
          </a:prstGeom>
          <a:ln w="12700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" name="Group 12"/>
          <p:cNvGrpSpPr/>
          <p:nvPr/>
        </p:nvGrpSpPr>
        <p:grpSpPr>
          <a:xfrm>
            <a:off x="1205164" y="4908020"/>
            <a:ext cx="2981622" cy="517100"/>
            <a:chOff x="1205164" y="4968980"/>
            <a:chExt cx="2981622" cy="517100"/>
          </a:xfrm>
        </p:grpSpPr>
        <p:sp>
          <p:nvSpPr>
            <p:cNvPr id="9" name="TextBox 8"/>
            <p:cNvSpPr txBox="1"/>
            <p:nvPr/>
          </p:nvSpPr>
          <p:spPr>
            <a:xfrm>
              <a:off x="2558121" y="4968980"/>
              <a:ext cx="274320" cy="2752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 smtClean="0"/>
                <a:t>24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912466" y="4968980"/>
              <a:ext cx="274320" cy="2752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 smtClean="0"/>
                <a:t>48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838401" y="5246383"/>
              <a:ext cx="1713760" cy="2396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 smtClean="0"/>
                <a:t>Week</a:t>
              </a:r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1353569" y="5188221"/>
              <a:ext cx="2805344" cy="0"/>
            </a:xfrm>
            <a:prstGeom prst="line">
              <a:avLst/>
            </a:prstGeom>
            <a:ln w="9525">
              <a:solidFill>
                <a:schemeClr val="bg2">
                  <a:lumMod val="50000"/>
                </a:schemeClr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TextBox 54"/>
            <p:cNvSpPr txBox="1"/>
            <p:nvPr/>
          </p:nvSpPr>
          <p:spPr>
            <a:xfrm>
              <a:off x="1205164" y="4968980"/>
              <a:ext cx="274320" cy="2752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 smtClean="0"/>
                <a:t>0</a:t>
              </a:r>
            </a:p>
          </p:txBody>
        </p:sp>
      </p:grpSp>
      <p:grpSp>
        <p:nvGrpSpPr>
          <p:cNvPr id="57" name="Group 56"/>
          <p:cNvGrpSpPr/>
          <p:nvPr/>
        </p:nvGrpSpPr>
        <p:grpSpPr>
          <a:xfrm>
            <a:off x="5156332" y="4908020"/>
            <a:ext cx="3053814" cy="517100"/>
            <a:chOff x="1132972" y="4968980"/>
            <a:chExt cx="3053814" cy="517100"/>
          </a:xfrm>
        </p:grpSpPr>
        <p:sp>
          <p:nvSpPr>
            <p:cNvPr id="58" name="TextBox 57"/>
            <p:cNvSpPr txBox="1"/>
            <p:nvPr/>
          </p:nvSpPr>
          <p:spPr>
            <a:xfrm>
              <a:off x="2558121" y="4968980"/>
              <a:ext cx="274320" cy="2752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 smtClean="0"/>
                <a:t>24</a:t>
              </a: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912466" y="4968980"/>
              <a:ext cx="274320" cy="2752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 smtClean="0"/>
                <a:t>48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1838401" y="5246383"/>
              <a:ext cx="1713760" cy="23969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 smtClean="0"/>
                <a:t>Week</a:t>
              </a:r>
            </a:p>
          </p:txBody>
        </p:sp>
        <p:cxnSp>
          <p:nvCxnSpPr>
            <p:cNvPr id="61" name="Straight Connector 60"/>
            <p:cNvCxnSpPr/>
            <p:nvPr/>
          </p:nvCxnSpPr>
          <p:spPr>
            <a:xfrm>
              <a:off x="1353569" y="5188221"/>
              <a:ext cx="2805344" cy="0"/>
            </a:xfrm>
            <a:prstGeom prst="line">
              <a:avLst/>
            </a:prstGeom>
            <a:ln w="9525">
              <a:solidFill>
                <a:schemeClr val="bg2">
                  <a:lumMod val="50000"/>
                </a:schemeClr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2" name="TextBox 61"/>
            <p:cNvSpPr txBox="1"/>
            <p:nvPr/>
          </p:nvSpPr>
          <p:spPr>
            <a:xfrm>
              <a:off x="1132972" y="4968980"/>
              <a:ext cx="274320" cy="27520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1400" dirty="0" smtClean="0"/>
                <a:t>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1068841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743950" y="6613525"/>
            <a:ext cx="247650" cy="168275"/>
          </a:xfrm>
        </p:spPr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458788" y="5253825"/>
            <a:ext cx="2001048" cy="625949"/>
          </a:xfrm>
          <a:prstGeom prst="rect">
            <a:avLst/>
          </a:prstGeom>
          <a:solidFill>
            <a:srgbClr val="F66900"/>
          </a:solidFill>
          <a:ln>
            <a:noFill/>
          </a:ln>
          <a:extLst/>
        </p:spPr>
        <p:txBody>
          <a:bodyPr wrap="square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prstClr val="white"/>
                </a:solidFill>
                <a:ea typeface="ＭＳ Ｐゴシック" pitchFamily="34" charset="-128"/>
                <a:cs typeface="Arial" pitchFamily="34" charset="0"/>
              </a:rPr>
              <a:t>E/C/F/TDF (N=850)</a:t>
            </a: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458788" y="3083225"/>
            <a:ext cx="2001048" cy="626925"/>
          </a:xfrm>
          <a:prstGeom prst="rect">
            <a:avLst/>
          </a:prstGeom>
          <a:solidFill>
            <a:srgbClr val="6338A2"/>
          </a:solidFill>
          <a:ln>
            <a:noFill/>
          </a:ln>
          <a:extLst/>
        </p:spPr>
        <p:txBody>
          <a:bodyPr wrap="square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prstClr val="white"/>
                </a:solidFill>
                <a:ea typeface="ＭＳ Ｐゴシック" pitchFamily="34" charset="-128"/>
                <a:cs typeface="Arial" pitchFamily="34" charset="0"/>
              </a:rPr>
              <a:t>E/C/F/TAF (N=845)</a:t>
            </a:r>
          </a:p>
        </p:txBody>
      </p:sp>
      <p:graphicFrame>
        <p:nvGraphicFramePr>
          <p:cNvPr id="11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4697267"/>
              </p:ext>
            </p:extLst>
          </p:nvPr>
        </p:nvGraphicFramePr>
        <p:xfrm>
          <a:off x="6203266" y="4120356"/>
          <a:ext cx="2209800" cy="3075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8861175"/>
              </p:ext>
            </p:extLst>
          </p:nvPr>
        </p:nvGraphicFramePr>
        <p:xfrm>
          <a:off x="5996856" y="1804699"/>
          <a:ext cx="2562643" cy="31828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4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6773510"/>
              </p:ext>
            </p:extLst>
          </p:nvPr>
        </p:nvGraphicFramePr>
        <p:xfrm>
          <a:off x="2842386" y="1667701"/>
          <a:ext cx="2506728" cy="3497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5" name="Chart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48212904"/>
              </p:ext>
            </p:extLst>
          </p:nvPr>
        </p:nvGraphicFramePr>
        <p:xfrm>
          <a:off x="3000323" y="4265224"/>
          <a:ext cx="2415938" cy="29303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6" name="Title 4"/>
          <p:cNvSpPr>
            <a:spLocks noGrp="1"/>
          </p:cNvSpPr>
          <p:nvPr>
            <p:ph type="title"/>
          </p:nvPr>
        </p:nvSpPr>
        <p:spPr>
          <a:xfrm>
            <a:off x="484273" y="396708"/>
            <a:ext cx="8229600" cy="676564"/>
          </a:xfrm>
        </p:spPr>
        <p:txBody>
          <a:bodyPr/>
          <a:lstStyle/>
          <a:p>
            <a:r>
              <a:rPr lang="en-US" dirty="0" smtClean="0"/>
              <a:t>BMD Categorical Changes at Week 48</a:t>
            </a:r>
            <a:br>
              <a:rPr lang="en-US" dirty="0" smtClean="0"/>
            </a:br>
            <a:r>
              <a:rPr lang="en-US" altLang="en-US" sz="2000" dirty="0">
                <a:solidFill>
                  <a:srgbClr val="717171"/>
                </a:solidFill>
                <a:latin typeface="Arial" pitchFamily="34" charset="0"/>
                <a:cs typeface="Arial" pitchFamily="34" charset="0"/>
              </a:rPr>
              <a:t>Studies 104 and 111: Week 48 Combined Analysis </a:t>
            </a:r>
            <a:endParaRPr lang="en-US" sz="2000" dirty="0" smtClean="0">
              <a:solidFill>
                <a:srgbClr val="717171"/>
              </a:solidFill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458788" y="1502541"/>
            <a:ext cx="1728083" cy="1243872"/>
            <a:chOff x="7122100" y="1952641"/>
            <a:chExt cx="1728083" cy="1020107"/>
          </a:xfrm>
        </p:grpSpPr>
        <p:sp>
          <p:nvSpPr>
            <p:cNvPr id="18" name="Rectangle 17"/>
            <p:cNvSpPr/>
            <p:nvPr/>
          </p:nvSpPr>
          <p:spPr>
            <a:xfrm>
              <a:off x="7150212" y="2789868"/>
              <a:ext cx="182880" cy="182880"/>
            </a:xfrm>
            <a:prstGeom prst="rect">
              <a:avLst/>
            </a:prstGeom>
            <a:solidFill>
              <a:srgbClr val="C0504D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600" dirty="0" smtClean="0">
                <a:solidFill>
                  <a:prstClr val="white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150212" y="2518060"/>
              <a:ext cx="182880" cy="182880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600" dirty="0" smtClean="0">
                <a:solidFill>
                  <a:prstClr val="white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7150212" y="2246252"/>
              <a:ext cx="182880" cy="182880"/>
            </a:xfrm>
            <a:prstGeom prst="rect">
              <a:avLst/>
            </a:prstGeom>
            <a:solidFill>
              <a:srgbClr val="407F31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</a:pPr>
              <a:endParaRPr lang="en-US" sz="1600" dirty="0" smtClean="0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7387143" y="2256183"/>
              <a:ext cx="1463040" cy="17295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90000"/>
                </a:lnSpc>
                <a:spcBef>
                  <a:spcPts val="600"/>
                </a:spcBef>
              </a:pPr>
              <a:r>
                <a:rPr lang="en-US" sz="1400" dirty="0" smtClean="0">
                  <a:solidFill>
                    <a:schemeClr val="tx1"/>
                  </a:solidFill>
                </a:rPr>
                <a:t>≥3% gain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7122100" y="1952641"/>
              <a:ext cx="1463040" cy="20415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90000"/>
                </a:lnSpc>
                <a:spcBef>
                  <a:spcPts val="600"/>
                </a:spcBef>
              </a:pPr>
              <a:r>
                <a:rPr lang="en-US" b="1" dirty="0" smtClean="0">
                  <a:solidFill>
                    <a:schemeClr val="tx1"/>
                  </a:solidFill>
                </a:rPr>
                <a:t>BMD Change</a:t>
              </a:r>
            </a:p>
            <a:p>
              <a:pPr>
                <a:lnSpc>
                  <a:spcPct val="90000"/>
                </a:lnSpc>
                <a:spcBef>
                  <a:spcPts val="600"/>
                </a:spcBef>
              </a:pPr>
              <a:endParaRPr lang="en-US" sz="1600" dirty="0" smtClean="0">
                <a:solidFill>
                  <a:schemeClr val="tx1"/>
                </a:solidFill>
              </a:endParaRPr>
            </a:p>
          </p:txBody>
        </p:sp>
      </p:grp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6295182" y="1864701"/>
            <a:ext cx="1872116" cy="415355"/>
          </a:xfrm>
          <a:prstGeom prst="rect">
            <a:avLst/>
          </a:prstGeom>
          <a:solidFill>
            <a:srgbClr val="4472C4"/>
          </a:solidFill>
          <a:ln>
            <a:noFill/>
          </a:ln>
          <a:extLst/>
        </p:spPr>
        <p:txBody>
          <a:bodyPr wrap="square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b="1" dirty="0" smtClean="0">
                <a:solidFill>
                  <a:schemeClr val="bg1"/>
                </a:solidFill>
                <a:ea typeface="ＭＳ Ｐゴシック" pitchFamily="34" charset="-128"/>
                <a:cs typeface="Arial" pitchFamily="34" charset="0"/>
              </a:rPr>
              <a:t>Hip</a:t>
            </a:r>
            <a:endParaRPr lang="en-GB" b="1" dirty="0">
              <a:solidFill>
                <a:schemeClr val="bg1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3158877" y="1856351"/>
            <a:ext cx="1873745" cy="415355"/>
          </a:xfrm>
          <a:prstGeom prst="rect">
            <a:avLst/>
          </a:prstGeom>
          <a:solidFill>
            <a:srgbClr val="4472C4"/>
          </a:solidFill>
          <a:ln>
            <a:noFill/>
          </a:ln>
          <a:extLst/>
        </p:spPr>
        <p:txBody>
          <a:bodyPr wrap="square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b="1" dirty="0" smtClean="0">
                <a:solidFill>
                  <a:schemeClr val="bg1"/>
                </a:solidFill>
                <a:ea typeface="ＭＳ Ｐゴシック" pitchFamily="34" charset="-128"/>
                <a:cs typeface="Arial" pitchFamily="34" charset="0"/>
              </a:rPr>
              <a:t>Spine</a:t>
            </a:r>
            <a:endParaRPr lang="en-GB" b="1" dirty="0">
              <a:solidFill>
                <a:schemeClr val="bg1"/>
              </a:solidFill>
              <a:ea typeface="ＭＳ Ｐゴシック" pitchFamily="34" charset="-128"/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19815" y="2214767"/>
            <a:ext cx="1463040" cy="24664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1400" dirty="0" smtClean="0">
                <a:solidFill>
                  <a:schemeClr val="tx1"/>
                </a:solidFill>
              </a:rPr>
              <a:t>Gain or loss &lt;3%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41902" y="2538408"/>
            <a:ext cx="1463040" cy="237517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en-US" sz="1400" dirty="0" smtClean="0">
                <a:solidFill>
                  <a:schemeClr val="tx1"/>
                </a:solidFill>
              </a:rPr>
              <a:t>≥3% loss</a:t>
            </a:r>
          </a:p>
        </p:txBody>
      </p:sp>
    </p:spTree>
    <p:extLst>
      <p:ext uri="{BB962C8B-B14F-4D97-AF65-F5344CB8AC3E}">
        <p14:creationId xmlns:p14="http://schemas.microsoft.com/office/powerpoint/2010/main" val="306931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7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1644238"/>
              </p:ext>
            </p:extLst>
          </p:nvPr>
        </p:nvGraphicFramePr>
        <p:xfrm>
          <a:off x="1359125" y="2315188"/>
          <a:ext cx="6126480" cy="384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2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9671657"/>
              </p:ext>
            </p:extLst>
          </p:nvPr>
        </p:nvGraphicFramePr>
        <p:xfrm>
          <a:off x="459805" y="2312140"/>
          <a:ext cx="6126480" cy="384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51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13472003"/>
              </p:ext>
            </p:extLst>
          </p:nvPr>
        </p:nvGraphicFramePr>
        <p:xfrm>
          <a:off x="7297606" y="2313664"/>
          <a:ext cx="1753430" cy="384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97634" name="Title 1"/>
          <p:cNvSpPr txBox="1">
            <a:spLocks/>
          </p:cNvSpPr>
          <p:nvPr/>
        </p:nvSpPr>
        <p:spPr bwMode="auto">
          <a:xfrm>
            <a:off x="374650" y="466725"/>
            <a:ext cx="8229600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en-US" sz="2400" dirty="0">
              <a:solidFill>
                <a:srgbClr val="CC0000"/>
              </a:solidFill>
              <a:cs typeface="Arial" charset="0"/>
            </a:endParaRPr>
          </a:p>
        </p:txBody>
      </p:sp>
      <p:sp>
        <p:nvSpPr>
          <p:cNvPr id="33280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Fasting Lipids at Week 48</a:t>
            </a:r>
            <a:br>
              <a:rPr lang="en-US" sz="2800" dirty="0" smtClean="0"/>
            </a:br>
            <a:r>
              <a:rPr lang="en-US" altLang="en-US" sz="2000" dirty="0">
                <a:solidFill>
                  <a:srgbClr val="717171"/>
                </a:solidFill>
                <a:latin typeface="Arial" pitchFamily="34" charset="0"/>
                <a:cs typeface="Arial" pitchFamily="34" charset="0"/>
              </a:rPr>
              <a:t>Studies 104 and 111: Week 48 Combined Analysis </a:t>
            </a:r>
            <a:endParaRPr lang="en-US" sz="2000" dirty="0" smtClean="0">
              <a:solidFill>
                <a:srgbClr val="717171"/>
              </a:solidFill>
            </a:endParaRPr>
          </a:p>
        </p:txBody>
      </p:sp>
      <p:sp>
        <p:nvSpPr>
          <p:cNvPr id="332805" name="Slide Number Placeholder 3"/>
          <p:cNvSpPr>
            <a:spLocks noGrp="1"/>
          </p:cNvSpPr>
          <p:nvPr>
            <p:ph type="sldNum" sz="quarter" idx="4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0EA8D7A7-6C83-4C9C-85BA-952728258AD3}" type="slidenum">
              <a:rPr lang="en-US" smtClean="0">
                <a:solidFill>
                  <a:srgbClr val="717171"/>
                </a:solidFill>
              </a:rPr>
              <a:pPr/>
              <a:t>13</a:t>
            </a:fld>
            <a:endParaRPr lang="en-US" smtClean="0">
              <a:solidFill>
                <a:srgbClr val="717171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682628" y="5766174"/>
            <a:ext cx="2454782" cy="2215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1600" dirty="0" smtClean="0">
                <a:solidFill>
                  <a:prstClr val="black"/>
                </a:solidFill>
              </a:rPr>
              <a:t>Total Cholesterol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108251" y="5766174"/>
            <a:ext cx="375103" cy="2215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 smtClean="0">
                <a:solidFill>
                  <a:prstClr val="black"/>
                </a:solidFill>
              </a:rPr>
              <a:t>LDL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456798" y="5766174"/>
            <a:ext cx="408766" cy="2215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 smtClean="0">
                <a:solidFill>
                  <a:prstClr val="black"/>
                </a:solidFill>
              </a:rPr>
              <a:t>HDL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5485776" y="5766174"/>
            <a:ext cx="1152944" cy="2215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 smtClean="0">
                <a:solidFill>
                  <a:prstClr val="black"/>
                </a:solidFill>
              </a:rPr>
              <a:t>Triglycerides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510390" y="5766174"/>
            <a:ext cx="1266757" cy="2215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 smtClean="0">
                <a:solidFill>
                  <a:prstClr val="black"/>
                </a:solidFill>
              </a:rPr>
              <a:t>TC:HDL Ratio</a:t>
            </a:r>
          </a:p>
        </p:txBody>
      </p:sp>
      <p:sp>
        <p:nvSpPr>
          <p:cNvPr id="58" name="TextBox 57"/>
          <p:cNvSpPr txBox="1"/>
          <p:nvPr/>
        </p:nvSpPr>
        <p:spPr>
          <a:xfrm rot="16200000">
            <a:off x="-735399" y="4017635"/>
            <a:ext cx="2105513" cy="2215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>
              <a:lnSpc>
                <a:spcPct val="90000"/>
              </a:lnSpc>
            </a:pPr>
            <a:r>
              <a:rPr lang="en-US" sz="1600" dirty="0" smtClean="0">
                <a:solidFill>
                  <a:prstClr val="black"/>
                </a:solidFill>
              </a:rPr>
              <a:t>Median Values (mg/</a:t>
            </a:r>
            <a:r>
              <a:rPr lang="en-US" sz="1600" dirty="0" err="1" smtClean="0">
                <a:solidFill>
                  <a:prstClr val="black"/>
                </a:solidFill>
              </a:rPr>
              <a:t>dL</a:t>
            </a:r>
            <a:r>
              <a:rPr lang="en-US" sz="1600" dirty="0" smtClean="0">
                <a:solidFill>
                  <a:prstClr val="black"/>
                </a:solidFill>
              </a:rPr>
              <a:t>)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666645" y="6508486"/>
            <a:ext cx="7711574" cy="228600"/>
          </a:xfrm>
          <a:prstGeom prst="rect">
            <a:avLst/>
          </a:prstGeom>
          <a:noFill/>
        </p:spPr>
        <p:txBody>
          <a:bodyPr wrap="none" lIns="0" tIns="0" rIns="0" bIns="0" rtlCol="0">
            <a:no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prstClr val="black"/>
                </a:solidFill>
                <a:cs typeface="Arial" charset="0"/>
              </a:rPr>
              <a:t>Patients 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initiating </a:t>
            </a:r>
            <a:r>
              <a:rPr lang="en-US" sz="1400" dirty="0" smtClean="0">
                <a:solidFill>
                  <a:prstClr val="black"/>
                </a:solidFill>
                <a:cs typeface="Arial" charset="0"/>
              </a:rPr>
              <a:t>lipid-modifying 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medications: </a:t>
            </a:r>
            <a:r>
              <a:rPr lang="en-US" sz="1400" dirty="0" smtClean="0">
                <a:solidFill>
                  <a:prstClr val="black"/>
                </a:solidFill>
                <a:cs typeface="Arial" charset="0"/>
              </a:rPr>
              <a:t>3.6</a:t>
            </a:r>
            <a:r>
              <a:rPr lang="en-US" sz="1400" dirty="0">
                <a:solidFill>
                  <a:prstClr val="black"/>
                </a:solidFill>
                <a:cs typeface="Arial" charset="0"/>
              </a:rPr>
              <a:t>% E/C/F/TAF vs 2.9% E/C/F/TDF (p=0.42</a:t>
            </a:r>
            <a:r>
              <a:rPr lang="en-US" sz="1400" dirty="0" smtClean="0">
                <a:solidFill>
                  <a:prstClr val="black"/>
                </a:solidFill>
                <a:cs typeface="Arial" charset="0"/>
              </a:rPr>
              <a:t>).</a:t>
            </a:r>
            <a:endParaRPr lang="en-US" sz="14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1276252" y="6109524"/>
            <a:ext cx="7500895" cy="4431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cs typeface="Arial" charset="0"/>
              </a:rPr>
              <a:t>   p </a:t>
            </a:r>
            <a:r>
              <a:rPr lang="en-US" sz="1600" dirty="0">
                <a:solidFill>
                  <a:prstClr val="black"/>
                </a:solidFill>
                <a:cs typeface="Arial" charset="0"/>
              </a:rPr>
              <a:t>&lt;0.001 </a:t>
            </a:r>
            <a:r>
              <a:rPr lang="en-US" sz="1600" dirty="0" smtClean="0">
                <a:solidFill>
                  <a:prstClr val="black"/>
                </a:solidFill>
                <a:cs typeface="Arial" charset="0"/>
              </a:rPr>
              <a:t>          p </a:t>
            </a:r>
            <a:r>
              <a:rPr lang="en-US" sz="1600" dirty="0">
                <a:solidFill>
                  <a:prstClr val="black"/>
                </a:solidFill>
                <a:cs typeface="Arial" charset="0"/>
              </a:rPr>
              <a:t>&lt;</a:t>
            </a:r>
            <a:r>
              <a:rPr lang="en-US" sz="1600" dirty="0" smtClean="0">
                <a:solidFill>
                  <a:prstClr val="black"/>
                </a:solidFill>
                <a:cs typeface="Arial" charset="0"/>
              </a:rPr>
              <a:t>0.001</a:t>
            </a:r>
            <a:r>
              <a:rPr lang="en-US" sz="1600" dirty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cs typeface="Arial" charset="0"/>
              </a:rPr>
              <a:t>        p </a:t>
            </a:r>
            <a:r>
              <a:rPr lang="en-US" sz="1600" dirty="0">
                <a:solidFill>
                  <a:prstClr val="black"/>
                </a:solidFill>
                <a:cs typeface="Arial" charset="0"/>
              </a:rPr>
              <a:t>&lt;</a:t>
            </a:r>
            <a:r>
              <a:rPr lang="en-US" sz="1600" dirty="0" smtClean="0">
                <a:solidFill>
                  <a:prstClr val="black"/>
                </a:solidFill>
                <a:cs typeface="Arial" charset="0"/>
              </a:rPr>
              <a:t>0.001           p=0.027                         p=0.84</a:t>
            </a:r>
            <a:endParaRPr lang="en-US" sz="1600" dirty="0">
              <a:solidFill>
                <a:prstClr val="black"/>
              </a:solidFill>
              <a:cs typeface="Arial" charset="0"/>
            </a:endParaRP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1600" dirty="0">
              <a:solidFill>
                <a:prstClr val="black"/>
              </a:solidFill>
              <a:cs typeface="Arial" charset="0"/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6473391" y="5603310"/>
            <a:ext cx="274320" cy="0"/>
          </a:xfrm>
          <a:prstGeom prst="line">
            <a:avLst/>
          </a:prstGeom>
          <a:ln w="9525">
            <a:solidFill>
              <a:schemeClr val="tx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345303" y="2349013"/>
            <a:ext cx="547109" cy="274320"/>
          </a:xfrm>
          <a:prstGeom prst="rect">
            <a:avLst/>
          </a:prstGeom>
          <a:noFill/>
        </p:spPr>
        <p:txBody>
          <a:bodyPr wrap="square" lIns="0" tIns="54864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 smtClean="0"/>
              <a:t>189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1910959" y="2538171"/>
            <a:ext cx="548640" cy="274320"/>
          </a:xfrm>
          <a:prstGeom prst="rect">
            <a:avLst/>
          </a:prstGeom>
          <a:noFill/>
        </p:spPr>
        <p:txBody>
          <a:bodyPr wrap="square" lIns="0" tIns="54864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 smtClean="0"/>
              <a:t>177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736487" y="3513593"/>
            <a:ext cx="548640" cy="274320"/>
          </a:xfrm>
          <a:prstGeom prst="rect">
            <a:avLst/>
          </a:prstGeom>
          <a:noFill/>
        </p:spPr>
        <p:txBody>
          <a:bodyPr wrap="square" lIns="0" tIns="54864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 smtClean="0"/>
              <a:t>115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3298445" y="3609730"/>
            <a:ext cx="548640" cy="274320"/>
          </a:xfrm>
          <a:prstGeom prst="rect">
            <a:avLst/>
          </a:prstGeom>
          <a:noFill/>
        </p:spPr>
        <p:txBody>
          <a:bodyPr wrap="square" lIns="0" tIns="54864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 smtClean="0">
                <a:solidFill>
                  <a:prstClr val="black"/>
                </a:solidFill>
              </a:rPr>
              <a:t>109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4111727" y="4511906"/>
            <a:ext cx="548640" cy="274320"/>
          </a:xfrm>
          <a:prstGeom prst="rect">
            <a:avLst/>
          </a:prstGeom>
          <a:noFill/>
        </p:spPr>
        <p:txBody>
          <a:bodyPr wrap="square" lIns="0" tIns="54864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 smtClean="0">
                <a:solidFill>
                  <a:prstClr val="black"/>
                </a:solidFill>
              </a:rPr>
              <a:t>51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4675074" y="4561585"/>
            <a:ext cx="548640" cy="274320"/>
          </a:xfrm>
          <a:prstGeom prst="rect">
            <a:avLst/>
          </a:prstGeom>
          <a:noFill/>
        </p:spPr>
        <p:txBody>
          <a:bodyPr wrap="square" lIns="0" tIns="54864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 smtClean="0">
                <a:solidFill>
                  <a:prstClr val="black"/>
                </a:solidFill>
              </a:rPr>
              <a:t>48</a:t>
            </a:r>
          </a:p>
          <a:p>
            <a:pPr algn="ctr">
              <a:lnSpc>
                <a:spcPct val="90000"/>
              </a:lnSpc>
            </a:pPr>
            <a:endParaRPr 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85" name="TextBox 84"/>
          <p:cNvSpPr txBox="1"/>
          <p:nvPr/>
        </p:nvSpPr>
        <p:spPr>
          <a:xfrm>
            <a:off x="6064549" y="3622758"/>
            <a:ext cx="548640" cy="274320"/>
          </a:xfrm>
          <a:prstGeom prst="rect">
            <a:avLst/>
          </a:prstGeom>
          <a:noFill/>
        </p:spPr>
        <p:txBody>
          <a:bodyPr wrap="square" lIns="0" tIns="54864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 smtClean="0"/>
              <a:t>108</a:t>
            </a:r>
          </a:p>
          <a:p>
            <a:pPr algn="ctr">
              <a:lnSpc>
                <a:spcPct val="90000"/>
              </a:lnSpc>
            </a:pPr>
            <a:endParaRPr lang="en-US" sz="1400" b="1" dirty="0" smtClean="0"/>
          </a:p>
        </p:txBody>
      </p:sp>
      <p:sp>
        <p:nvSpPr>
          <p:cNvPr id="86" name="TextBox 85"/>
          <p:cNvSpPr txBox="1"/>
          <p:nvPr/>
        </p:nvSpPr>
        <p:spPr>
          <a:xfrm>
            <a:off x="8178655" y="2992460"/>
            <a:ext cx="548640" cy="274320"/>
          </a:xfrm>
          <a:prstGeom prst="rect">
            <a:avLst/>
          </a:prstGeom>
          <a:noFill/>
        </p:spPr>
        <p:txBody>
          <a:bodyPr wrap="square" lIns="0" tIns="54864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 smtClean="0">
                <a:solidFill>
                  <a:prstClr val="black"/>
                </a:solidFill>
              </a:rPr>
              <a:t>3.7</a:t>
            </a:r>
          </a:p>
          <a:p>
            <a:pPr algn="ctr">
              <a:lnSpc>
                <a:spcPct val="90000"/>
              </a:lnSpc>
            </a:pPr>
            <a:endParaRPr lang="en-US" sz="1400" b="1" dirty="0" smtClean="0">
              <a:solidFill>
                <a:prstClr val="black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500227" y="3523716"/>
            <a:ext cx="548640" cy="274320"/>
          </a:xfrm>
          <a:prstGeom prst="rect">
            <a:avLst/>
          </a:prstGeom>
          <a:noFill/>
        </p:spPr>
        <p:txBody>
          <a:bodyPr wrap="square" lIns="0" tIns="54864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 smtClean="0"/>
              <a:t>114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7584820" y="2993296"/>
            <a:ext cx="548640" cy="274320"/>
          </a:xfrm>
          <a:prstGeom prst="rect">
            <a:avLst/>
          </a:prstGeom>
          <a:noFill/>
        </p:spPr>
        <p:txBody>
          <a:bodyPr wrap="square" lIns="0" tIns="54864" rIns="0" bIns="0" rtlCol="0">
            <a:noAutofit/>
          </a:bodyPr>
          <a:lstStyle/>
          <a:p>
            <a:pPr algn="ctr">
              <a:lnSpc>
                <a:spcPct val="90000"/>
              </a:lnSpc>
            </a:pPr>
            <a:r>
              <a:rPr lang="en-US" sz="1400" b="1" dirty="0" smtClean="0">
                <a:solidFill>
                  <a:prstClr val="black"/>
                </a:solidFill>
              </a:rPr>
              <a:t>3.7</a:t>
            </a:r>
          </a:p>
          <a:p>
            <a:pPr algn="ctr">
              <a:lnSpc>
                <a:spcPct val="90000"/>
              </a:lnSpc>
            </a:pPr>
            <a:endParaRPr lang="en-US" sz="1400" b="1" dirty="0" smtClean="0">
              <a:solidFill>
                <a:prstClr val="black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6077279" y="1373170"/>
            <a:ext cx="2541006" cy="689571"/>
            <a:chOff x="2030994" y="5377596"/>
            <a:chExt cx="2541006" cy="689571"/>
          </a:xfrm>
        </p:grpSpPr>
        <p:grpSp>
          <p:nvGrpSpPr>
            <p:cNvPr id="18" name="Group 17"/>
            <p:cNvGrpSpPr/>
            <p:nvPr/>
          </p:nvGrpSpPr>
          <p:grpSpPr>
            <a:xfrm>
              <a:off x="2030994" y="5377596"/>
              <a:ext cx="1376350" cy="689571"/>
              <a:chOff x="3473772" y="679472"/>
              <a:chExt cx="1376350" cy="689571"/>
            </a:xfrm>
          </p:grpSpPr>
          <p:sp>
            <p:nvSpPr>
              <p:cNvPr id="62" name="TextBox 61"/>
              <p:cNvSpPr txBox="1"/>
              <p:nvPr/>
            </p:nvSpPr>
            <p:spPr>
              <a:xfrm>
                <a:off x="3473772" y="679472"/>
                <a:ext cx="1143000" cy="27432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noAutofit/>
              </a:bodyPr>
              <a:lstStyle/>
              <a:p>
                <a:pPr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0" b="1" dirty="0">
                    <a:solidFill>
                      <a:prstClr val="black"/>
                    </a:solidFill>
                    <a:cs typeface="Arial" charset="0"/>
                  </a:rPr>
                  <a:t>E/C/F/TAF</a:t>
                </a:r>
              </a:p>
            </p:txBody>
          </p:sp>
          <p:grpSp>
            <p:nvGrpSpPr>
              <p:cNvPr id="5" name="Group 4"/>
              <p:cNvGrpSpPr/>
              <p:nvPr/>
            </p:nvGrpSpPr>
            <p:grpSpPr>
              <a:xfrm>
                <a:off x="3484837" y="892330"/>
                <a:ext cx="1354456" cy="274320"/>
                <a:chOff x="3484837" y="892691"/>
                <a:chExt cx="1354456" cy="274320"/>
              </a:xfrm>
            </p:grpSpPr>
            <p:sp>
              <p:nvSpPr>
                <p:cNvPr id="69" name="Rectangle 68"/>
                <p:cNvSpPr/>
                <p:nvPr/>
              </p:nvSpPr>
              <p:spPr>
                <a:xfrm>
                  <a:off x="3484837" y="961271"/>
                  <a:ext cx="137160" cy="137160"/>
                </a:xfrm>
                <a:prstGeom prst="rect">
                  <a:avLst/>
                </a:prstGeom>
                <a:solidFill>
                  <a:srgbClr val="DBCEEE"/>
                </a:solidFill>
                <a:ln w="19050">
                  <a:noFill/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>
                <a:xfrm>
                  <a:off x="3696293" y="892691"/>
                  <a:ext cx="1143000" cy="27432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400" dirty="0" smtClean="0">
                      <a:solidFill>
                        <a:prstClr val="black"/>
                      </a:solidFill>
                      <a:cs typeface="Arial" charset="0"/>
                    </a:rPr>
                    <a:t>Baseline</a:t>
                  </a:r>
                  <a:endParaRPr lang="en-US" sz="1400" dirty="0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</p:grpSp>
          <p:grpSp>
            <p:nvGrpSpPr>
              <p:cNvPr id="71" name="Group 70"/>
              <p:cNvGrpSpPr/>
              <p:nvPr/>
            </p:nvGrpSpPr>
            <p:grpSpPr>
              <a:xfrm>
                <a:off x="3484336" y="1094723"/>
                <a:ext cx="1365786" cy="274320"/>
                <a:chOff x="2272756" y="1095084"/>
                <a:chExt cx="1365786" cy="274320"/>
              </a:xfrm>
            </p:grpSpPr>
            <p:sp>
              <p:nvSpPr>
                <p:cNvPr id="72" name="Rectangle 71"/>
                <p:cNvSpPr/>
                <p:nvPr/>
              </p:nvSpPr>
              <p:spPr>
                <a:xfrm>
                  <a:off x="2272756" y="1153413"/>
                  <a:ext cx="137160" cy="137160"/>
                </a:xfrm>
                <a:prstGeom prst="rect">
                  <a:avLst/>
                </a:prstGeom>
                <a:solidFill>
                  <a:srgbClr val="5C3498"/>
                </a:solidFill>
                <a:ln w="19050">
                  <a:noFill/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>
                <a:xfrm>
                  <a:off x="2495542" y="1095084"/>
                  <a:ext cx="1143000" cy="27432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400" dirty="0" smtClean="0">
                      <a:solidFill>
                        <a:prstClr val="black"/>
                      </a:solidFill>
                      <a:cs typeface="Arial" charset="0"/>
                    </a:rPr>
                    <a:t>Week 48</a:t>
                  </a:r>
                  <a:endParaRPr lang="en-US" sz="1400" dirty="0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</p:grpSp>
        </p:grpSp>
        <p:grpSp>
          <p:nvGrpSpPr>
            <p:cNvPr id="45" name="Group 44"/>
            <p:cNvGrpSpPr/>
            <p:nvPr/>
          </p:nvGrpSpPr>
          <p:grpSpPr>
            <a:xfrm>
              <a:off x="3195650" y="5377596"/>
              <a:ext cx="1376350" cy="689571"/>
              <a:chOff x="3473772" y="683312"/>
              <a:chExt cx="1376350" cy="689571"/>
            </a:xfrm>
          </p:grpSpPr>
          <p:sp>
            <p:nvSpPr>
              <p:cNvPr id="46" name="TextBox 45"/>
              <p:cNvSpPr txBox="1"/>
              <p:nvPr/>
            </p:nvSpPr>
            <p:spPr>
              <a:xfrm>
                <a:off x="3473772" y="683312"/>
                <a:ext cx="1143000" cy="274320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ctr">
                <a:noAutofit/>
              </a:bodyPr>
              <a:lstStyle/>
              <a:p>
                <a:pPr fontAlgn="base">
                  <a:lnSpc>
                    <a:spcPct val="90000"/>
                  </a:lnSpc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sz="1400" b="1" dirty="0" smtClean="0">
                    <a:solidFill>
                      <a:prstClr val="black"/>
                    </a:solidFill>
                    <a:cs typeface="Arial" charset="0"/>
                  </a:rPr>
                  <a:t>E/C/F/TDF</a:t>
                </a:r>
                <a:endParaRPr lang="en-US" sz="1400" b="1" dirty="0">
                  <a:solidFill>
                    <a:prstClr val="black"/>
                  </a:solidFill>
                  <a:cs typeface="Arial" charset="0"/>
                </a:endParaRPr>
              </a:p>
            </p:txBody>
          </p:sp>
          <p:grpSp>
            <p:nvGrpSpPr>
              <p:cNvPr id="47" name="Group 46"/>
              <p:cNvGrpSpPr/>
              <p:nvPr/>
            </p:nvGrpSpPr>
            <p:grpSpPr>
              <a:xfrm>
                <a:off x="3484837" y="896170"/>
                <a:ext cx="1354456" cy="274320"/>
                <a:chOff x="3484837" y="896531"/>
                <a:chExt cx="1354456" cy="274320"/>
              </a:xfrm>
            </p:grpSpPr>
            <p:sp>
              <p:nvSpPr>
                <p:cNvPr id="60" name="Rectangle 59"/>
                <p:cNvSpPr/>
                <p:nvPr/>
              </p:nvSpPr>
              <p:spPr>
                <a:xfrm>
                  <a:off x="3484837" y="965111"/>
                  <a:ext cx="137160" cy="137160"/>
                </a:xfrm>
                <a:prstGeom prst="rect">
                  <a:avLst/>
                </a:prstGeom>
                <a:solidFill>
                  <a:srgbClr val="FFC295"/>
                </a:solidFill>
                <a:ln w="19050">
                  <a:noFill/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61" name="TextBox 60"/>
                <p:cNvSpPr txBox="1"/>
                <p:nvPr/>
              </p:nvSpPr>
              <p:spPr>
                <a:xfrm>
                  <a:off x="3696293" y="896531"/>
                  <a:ext cx="1143000" cy="27432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400" dirty="0" smtClean="0">
                      <a:solidFill>
                        <a:prstClr val="black"/>
                      </a:solidFill>
                      <a:cs typeface="Arial" charset="0"/>
                    </a:rPr>
                    <a:t>Baseline</a:t>
                  </a:r>
                  <a:endParaRPr lang="en-US" sz="1400" dirty="0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</p:grpSp>
          <p:grpSp>
            <p:nvGrpSpPr>
              <p:cNvPr id="48" name="Group 47"/>
              <p:cNvGrpSpPr/>
              <p:nvPr/>
            </p:nvGrpSpPr>
            <p:grpSpPr>
              <a:xfrm>
                <a:off x="3484336" y="1098563"/>
                <a:ext cx="1365786" cy="274320"/>
                <a:chOff x="2272756" y="1098924"/>
                <a:chExt cx="1365786" cy="274320"/>
              </a:xfrm>
            </p:grpSpPr>
            <p:sp>
              <p:nvSpPr>
                <p:cNvPr id="49" name="Rectangle 48"/>
                <p:cNvSpPr/>
                <p:nvPr/>
              </p:nvSpPr>
              <p:spPr>
                <a:xfrm>
                  <a:off x="2272756" y="1157253"/>
                  <a:ext cx="137160" cy="137160"/>
                </a:xfrm>
                <a:prstGeom prst="rect">
                  <a:avLst/>
                </a:prstGeom>
                <a:solidFill>
                  <a:srgbClr val="F66900"/>
                </a:solidFill>
                <a:ln w="19050">
                  <a:noFill/>
                  <a:miter lim="800000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sz="1400" dirty="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50" name="TextBox 49"/>
                <p:cNvSpPr txBox="1"/>
                <p:nvPr/>
              </p:nvSpPr>
              <p:spPr>
                <a:xfrm>
                  <a:off x="2495542" y="1098924"/>
                  <a:ext cx="1143000" cy="274320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 anchor="ctr">
                  <a:noAutofit/>
                </a:bodyPr>
                <a:lstStyle/>
                <a:p>
                  <a:pPr fontAlgn="base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sz="1400" dirty="0" smtClean="0">
                      <a:solidFill>
                        <a:prstClr val="black"/>
                      </a:solidFill>
                      <a:cs typeface="Arial" charset="0"/>
                    </a:rPr>
                    <a:t>Week 48</a:t>
                  </a:r>
                  <a:endParaRPr lang="en-US" sz="1400" dirty="0">
                    <a:solidFill>
                      <a:prstClr val="black"/>
                    </a:solidFill>
                    <a:cs typeface="Arial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28627684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Conclusions</a:t>
            </a:r>
            <a:br>
              <a:rPr lang="en-US" sz="2800" dirty="0" smtClean="0"/>
            </a:br>
            <a:r>
              <a:rPr lang="en-US" altLang="en-US" sz="2000" dirty="0">
                <a:solidFill>
                  <a:srgbClr val="717171"/>
                </a:solidFill>
                <a:latin typeface="Arial" pitchFamily="34" charset="0"/>
                <a:cs typeface="Arial" pitchFamily="34" charset="0"/>
              </a:rPr>
              <a:t>Studies 104 and 111: Week 48 Combined Analysis </a:t>
            </a:r>
            <a:endParaRPr lang="en-US" sz="2000" dirty="0" smtClean="0">
              <a:solidFill>
                <a:srgbClr val="717171"/>
              </a:solidFill>
            </a:endParaRPr>
          </a:p>
        </p:txBody>
      </p:sp>
      <p:sp>
        <p:nvSpPr>
          <p:cNvPr id="3338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these two large randomized clinical trials, detailed protocol-specified renal and bone endpoints confirmed the favorable safety and tolerability profile of TAF</a:t>
            </a:r>
          </a:p>
          <a:p>
            <a:r>
              <a:rPr lang="en-US" dirty="0"/>
              <a:t>Compared with TDF, TAF demonstrated:</a:t>
            </a:r>
            <a:endParaRPr lang="en-US" sz="1800" dirty="0"/>
          </a:p>
          <a:p>
            <a:pPr lvl="1"/>
            <a:r>
              <a:rPr lang="en-US" sz="2000" dirty="0"/>
              <a:t>No discontinuations due to renal AEs</a:t>
            </a:r>
          </a:p>
          <a:p>
            <a:pPr lvl="1"/>
            <a:r>
              <a:rPr lang="en-US" sz="2000" dirty="0"/>
              <a:t>Significantly smaller decreases in </a:t>
            </a:r>
            <a:r>
              <a:rPr lang="en-US" sz="2000" dirty="0" err="1"/>
              <a:t>eGFR</a:t>
            </a:r>
            <a:endParaRPr lang="en-US" sz="2000" dirty="0"/>
          </a:p>
          <a:p>
            <a:pPr lvl="1"/>
            <a:r>
              <a:rPr lang="en-US" sz="2000" dirty="0"/>
              <a:t>Significantly less proteinuria, albuminuria, and tubular proteinuria </a:t>
            </a:r>
          </a:p>
          <a:p>
            <a:pPr lvl="1"/>
            <a:r>
              <a:rPr lang="en-US" sz="2000" dirty="0"/>
              <a:t>Significantly less impact on spine and hip BMD</a:t>
            </a:r>
          </a:p>
          <a:p>
            <a:pPr lvl="1"/>
            <a:r>
              <a:rPr lang="en-US" sz="2000" dirty="0"/>
              <a:t>Greater increases in fasting </a:t>
            </a:r>
            <a:r>
              <a:rPr lang="en-US" sz="2000" dirty="0" smtClean="0"/>
              <a:t>lipids, TC:HDL same</a:t>
            </a:r>
            <a:endParaRPr lang="en-US" sz="2000" dirty="0"/>
          </a:p>
          <a:p>
            <a:r>
              <a:rPr lang="en-US" sz="2200" dirty="0"/>
              <a:t>The most likely explanation for these findings is the 90% lower </a:t>
            </a:r>
            <a:r>
              <a:rPr lang="en-US" sz="2200" dirty="0" err="1"/>
              <a:t>tenofovir</a:t>
            </a:r>
            <a:r>
              <a:rPr lang="en-US" sz="2200" dirty="0"/>
              <a:t> plasma exposure with TAF </a:t>
            </a:r>
            <a:r>
              <a:rPr lang="en-US" sz="2200" dirty="0" err="1"/>
              <a:t>vs</a:t>
            </a:r>
            <a:r>
              <a:rPr lang="en-US" sz="2200" dirty="0"/>
              <a:t> TDF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3A06CD05-8881-4191-9D82-1A1F4CEBF5A6}" type="slidenum">
              <a:rPr lang="en-US" smtClean="0">
                <a:solidFill>
                  <a:prstClr val="black">
                    <a:lumMod val="50000"/>
                    <a:lumOff val="50000"/>
                  </a:prstClr>
                </a:solidFill>
              </a:rPr>
              <a:pPr>
                <a:defRPr/>
              </a:pPr>
              <a:t>14</a:t>
            </a:fld>
            <a:endParaRPr lang="en-US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82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Additional Data</a:t>
            </a:r>
            <a:endParaRPr lang="en-GB" dirty="0" smtClean="0"/>
          </a:p>
        </p:txBody>
      </p:sp>
      <p:sp>
        <p:nvSpPr>
          <p:cNvPr id="2283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Study 104+111 primary results presented Feb 25</a:t>
            </a:r>
            <a:r>
              <a:rPr lang="en-US" baseline="30000" dirty="0" smtClean="0"/>
              <a:t>th</a:t>
            </a:r>
            <a:r>
              <a:rPr lang="en-US" dirty="0" smtClean="0"/>
              <a:t> (Wohl, 113LB)</a:t>
            </a:r>
            <a:endParaRPr lang="en-US" dirty="0" smtClean="0">
              <a:solidFill>
                <a:srgbClr val="FF0000"/>
              </a:solidFill>
            </a:endParaRPr>
          </a:p>
          <a:p>
            <a:pPr lvl="1">
              <a:buClr>
                <a:schemeClr val="tx1"/>
              </a:buClr>
              <a:defRPr/>
            </a:pPr>
            <a:r>
              <a:rPr lang="en-US" sz="2000" dirty="0" smtClean="0"/>
              <a:t>E/C/F/TAF non-inferior </a:t>
            </a:r>
            <a:r>
              <a:rPr lang="en-US" sz="2000" dirty="0"/>
              <a:t>to </a:t>
            </a:r>
            <a:r>
              <a:rPr lang="en-US" sz="2000" dirty="0" smtClean="0"/>
              <a:t>E/C/F/TDF at Week 48 (92.4% </a:t>
            </a:r>
            <a:r>
              <a:rPr lang="en-US" sz="2000" dirty="0" err="1" smtClean="0"/>
              <a:t>vs</a:t>
            </a:r>
            <a:r>
              <a:rPr lang="en-US" sz="2000" dirty="0" smtClean="0"/>
              <a:t> </a:t>
            </a:r>
            <a:r>
              <a:rPr lang="en-US" sz="2000" dirty="0"/>
              <a:t>90.4</a:t>
            </a:r>
            <a:r>
              <a:rPr lang="en-US" sz="2000" dirty="0" smtClean="0"/>
              <a:t>%)</a:t>
            </a:r>
            <a:endParaRPr lang="en-US" sz="2000" dirty="0"/>
          </a:p>
          <a:p>
            <a:pPr lvl="1">
              <a:buClr>
                <a:schemeClr val="tx1"/>
              </a:buClr>
              <a:defRPr/>
            </a:pPr>
            <a:r>
              <a:rPr lang="en-US" sz="2000" dirty="0" smtClean="0"/>
              <a:t>Treatment-emergent resistance </a:t>
            </a:r>
            <a:r>
              <a:rPr lang="en-US" sz="2000" dirty="0"/>
              <a:t>&lt;1% in both </a:t>
            </a:r>
            <a:r>
              <a:rPr lang="en-US" sz="2000" dirty="0" smtClean="0"/>
              <a:t>arms</a:t>
            </a:r>
          </a:p>
          <a:p>
            <a:pPr lvl="1">
              <a:buClr>
                <a:schemeClr val="tx1"/>
              </a:buClr>
              <a:defRPr/>
            </a:pPr>
            <a:r>
              <a:rPr lang="en-US" sz="2000" dirty="0" smtClean="0"/>
              <a:t>Both </a:t>
            </a:r>
            <a:r>
              <a:rPr lang="en-US" sz="2000" dirty="0"/>
              <a:t>drugs </a:t>
            </a:r>
            <a:r>
              <a:rPr lang="en-US" sz="2000" dirty="0" smtClean="0"/>
              <a:t>well </a:t>
            </a:r>
            <a:r>
              <a:rPr lang="en-US" sz="2000" dirty="0"/>
              <a:t>tolerated </a:t>
            </a:r>
            <a:r>
              <a:rPr lang="en-US" sz="2000" dirty="0" smtClean="0"/>
              <a:t>through 48 weeks</a:t>
            </a:r>
          </a:p>
          <a:p>
            <a:r>
              <a:rPr lang="en-US" altLang="en-US" dirty="0"/>
              <a:t>Patients with </a:t>
            </a:r>
            <a:r>
              <a:rPr lang="en-US" altLang="en-US" dirty="0" smtClean="0"/>
              <a:t>mild to moderate renal </a:t>
            </a:r>
            <a:r>
              <a:rPr lang="en-US" altLang="en-US" dirty="0"/>
              <a:t>impairment (</a:t>
            </a:r>
            <a:r>
              <a:rPr lang="en-US" altLang="en-US" dirty="0" err="1"/>
              <a:t>eGFR</a:t>
            </a:r>
            <a:r>
              <a:rPr lang="en-US" altLang="en-US" dirty="0"/>
              <a:t> 30-69 mL/min) who switch to </a:t>
            </a:r>
            <a:r>
              <a:rPr lang="en-US" altLang="en-US" dirty="0" smtClean="0"/>
              <a:t>E/C/F/TAF improve BMD and </a:t>
            </a:r>
            <a:r>
              <a:rPr lang="en-US" altLang="en-US" dirty="0"/>
              <a:t>markers of kidney function </a:t>
            </a:r>
            <a:r>
              <a:rPr lang="en-US" altLang="en-US" dirty="0" smtClean="0"/>
              <a:t>through </a:t>
            </a:r>
            <a:r>
              <a:rPr lang="en-US" altLang="en-US" dirty="0"/>
              <a:t>48 weeks (</a:t>
            </a:r>
            <a:r>
              <a:rPr lang="en-US" altLang="en-US" dirty="0" err="1"/>
              <a:t>Pozniak</a:t>
            </a:r>
            <a:r>
              <a:rPr lang="en-US" altLang="en-US" dirty="0"/>
              <a:t>, Poster #795</a:t>
            </a:r>
            <a:r>
              <a:rPr lang="en-US" altLang="en-US" dirty="0" smtClean="0"/>
              <a:t>)</a:t>
            </a:r>
          </a:p>
          <a:p>
            <a:pPr marL="0" indent="0">
              <a:buNone/>
            </a:pPr>
            <a:endParaRPr lang="en-US" altLang="en-US" dirty="0"/>
          </a:p>
          <a:p>
            <a:pPr>
              <a:defRPr/>
            </a:pPr>
            <a:r>
              <a:rPr lang="en-US" dirty="0" smtClean="0"/>
              <a:t>Complete results of Studies 104 and 111 submitted for peer-reviewed publication</a:t>
            </a:r>
          </a:p>
          <a:p>
            <a:pPr>
              <a:defRPr/>
            </a:pPr>
            <a:r>
              <a:rPr lang="en-US" dirty="0" smtClean="0"/>
              <a:t>Health authority filings submitted and under review in multiple countries</a:t>
            </a:r>
          </a:p>
        </p:txBody>
      </p:sp>
      <p:sp>
        <p:nvSpPr>
          <p:cNvPr id="334852" name="Slide Number Placeholder 4"/>
          <p:cNvSpPr>
            <a:spLocks noGrp="1"/>
          </p:cNvSpPr>
          <p:nvPr>
            <p:ph type="sldNum" sz="quarter" idx="4"/>
          </p:nvPr>
        </p:nvSpPr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57B79D93-FE3F-4D9F-A17C-376D6428E866}" type="slidenum">
              <a:rPr lang="en-US" altLang="en-US" smtClean="0">
                <a:solidFill>
                  <a:srgbClr val="7F7F7F"/>
                </a:solidFill>
              </a:rPr>
              <a:pPr eaLnBrk="1" hangingPunct="1"/>
              <a:t>15</a:t>
            </a:fld>
            <a:endParaRPr lang="en-US" altLang="en-US" smtClean="0">
              <a:solidFill>
                <a:srgbClr val="7F7F7F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22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</a:rPr>
              <a:t>Acknowledgments</a:t>
            </a:r>
            <a:endParaRPr lang="en-GB" sz="2800" dirty="0" smtClean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8923" y="1447800"/>
            <a:ext cx="8229600" cy="4648200"/>
          </a:xfrm>
        </p:spPr>
        <p:txBody>
          <a:bodyPr/>
          <a:lstStyle/>
          <a:p>
            <a:pPr marL="0" indent="0">
              <a:buNone/>
            </a:pPr>
            <a:r>
              <a:rPr lang="en-US" sz="1800" b="1" dirty="0">
                <a:solidFill>
                  <a:srgbClr val="0066A8"/>
                </a:solidFill>
              </a:rPr>
              <a:t>We extend our thanks to the patients, their </a:t>
            </a:r>
            <a:r>
              <a:rPr lang="en-US" sz="1800" b="1" dirty="0" smtClean="0">
                <a:solidFill>
                  <a:srgbClr val="0066A8"/>
                </a:solidFill>
              </a:rPr>
              <a:t>partners and families</a:t>
            </a:r>
            <a:r>
              <a:rPr lang="en-US" sz="1800" b="1" dirty="0">
                <a:solidFill>
                  <a:srgbClr val="0066A8"/>
                </a:solidFill>
              </a:rPr>
              <a:t>, and all participating </a:t>
            </a:r>
            <a:r>
              <a:rPr lang="en-US" sz="1800" b="1" dirty="0" smtClean="0">
                <a:solidFill>
                  <a:srgbClr val="0066A8"/>
                </a:solidFill>
              </a:rPr>
              <a:t>Study 104 &amp; 111 investigators</a:t>
            </a:r>
          </a:p>
          <a:p>
            <a:pPr marL="0" indent="0">
              <a:buNone/>
            </a:pPr>
            <a:r>
              <a:rPr lang="en-US" sz="1300" dirty="0" smtClean="0"/>
              <a:t>C </a:t>
            </a:r>
            <a:r>
              <a:rPr lang="en-US" sz="1300" dirty="0"/>
              <a:t>Achenbach</a:t>
            </a:r>
            <a:r>
              <a:rPr lang="en-US" sz="1300" dirty="0" smtClean="0"/>
              <a:t>, F </a:t>
            </a:r>
            <a:r>
              <a:rPr lang="en-US" sz="1300" dirty="0" err="1"/>
              <a:t>Ajana</a:t>
            </a:r>
            <a:r>
              <a:rPr lang="en-US" sz="1300" dirty="0"/>
              <a:t>, </a:t>
            </a:r>
            <a:r>
              <a:rPr lang="en-US" sz="1300" dirty="0" smtClean="0"/>
              <a:t>B </a:t>
            </a:r>
            <a:r>
              <a:rPr lang="en-US" sz="1300" dirty="0" err="1"/>
              <a:t>Akil</a:t>
            </a:r>
            <a:r>
              <a:rPr lang="en-US" sz="1300" dirty="0"/>
              <a:t>, H Albrecht, J Andrade Villanueva, J Angel, A </a:t>
            </a:r>
            <a:r>
              <a:rPr lang="en-US" sz="1300" dirty="0" err="1" smtClean="0"/>
              <a:t>Antela</a:t>
            </a:r>
            <a:r>
              <a:rPr lang="en-US" sz="1300" dirty="0" smtClean="0"/>
              <a:t> </a:t>
            </a:r>
            <a:r>
              <a:rPr lang="en-US" sz="1300" dirty="0"/>
              <a:t>Lopez, </a:t>
            </a:r>
            <a:r>
              <a:rPr lang="en-US" sz="1300" dirty="0" smtClean="0"/>
              <a:t>J </a:t>
            </a:r>
            <a:r>
              <a:rPr lang="en-US" sz="1300" dirty="0" err="1"/>
              <a:t>Arribas</a:t>
            </a:r>
            <a:r>
              <a:rPr lang="en-US" sz="1300" dirty="0"/>
              <a:t> Lopez, A </a:t>
            </a:r>
            <a:r>
              <a:rPr lang="en-US" sz="1300" dirty="0" err="1"/>
              <a:t>Avihingsanon</a:t>
            </a:r>
            <a:r>
              <a:rPr lang="en-US" sz="1300" dirty="0"/>
              <a:t>, </a:t>
            </a:r>
            <a:r>
              <a:rPr lang="en-US" sz="1300" dirty="0" smtClean="0"/>
              <a:t>D </a:t>
            </a:r>
            <a:r>
              <a:rPr lang="en-US" sz="1300" dirty="0"/>
              <a:t>Baker, J-G </a:t>
            </a:r>
            <a:r>
              <a:rPr lang="en-US" sz="1300" dirty="0" err="1"/>
              <a:t>Baril</a:t>
            </a:r>
            <a:r>
              <a:rPr lang="en-US" sz="1300" dirty="0"/>
              <a:t>, D Bell, N </a:t>
            </a:r>
            <a:r>
              <a:rPr lang="en-US" sz="1300" dirty="0" err="1"/>
              <a:t>Bellos</a:t>
            </a:r>
            <a:r>
              <a:rPr lang="en-US" sz="1300" dirty="0"/>
              <a:t>, P Benson, J </a:t>
            </a:r>
            <a:r>
              <a:rPr lang="en-US" sz="1300" dirty="0" err="1"/>
              <a:t>Berenguer</a:t>
            </a:r>
            <a:r>
              <a:rPr lang="en-US" sz="1300" dirty="0"/>
              <a:t>, I </a:t>
            </a:r>
            <a:r>
              <a:rPr lang="en-US" sz="1300" dirty="0" err="1"/>
              <a:t>Bica</a:t>
            </a:r>
            <a:r>
              <a:rPr lang="en-US" sz="1300" dirty="0"/>
              <a:t>, A </a:t>
            </a:r>
            <a:r>
              <a:rPr lang="en-US" sz="1300" dirty="0" err="1"/>
              <a:t>Blaxhult</a:t>
            </a:r>
            <a:r>
              <a:rPr lang="en-US" sz="1300" dirty="0"/>
              <a:t>, M Bloch, P </a:t>
            </a:r>
            <a:r>
              <a:rPr lang="en-US" sz="1300" dirty="0" err="1"/>
              <a:t>Brachman</a:t>
            </a:r>
            <a:r>
              <a:rPr lang="en-US" sz="1300" dirty="0"/>
              <a:t>, I </a:t>
            </a:r>
            <a:r>
              <a:rPr lang="en-US" sz="1300" dirty="0" err="1"/>
              <a:t>Brar</a:t>
            </a:r>
            <a:r>
              <a:rPr lang="en-US" sz="1300" dirty="0"/>
              <a:t>, K Brinkman, C </a:t>
            </a:r>
            <a:r>
              <a:rPr lang="en-US" sz="1300" dirty="0" smtClean="0"/>
              <a:t>Brinson, </a:t>
            </a:r>
            <a:r>
              <a:rPr lang="en-US" sz="1300" dirty="0"/>
              <a:t>B Brown, J </a:t>
            </a:r>
            <a:r>
              <a:rPr lang="en-US" sz="1300" dirty="0" err="1"/>
              <a:t>Brunetta</a:t>
            </a:r>
            <a:r>
              <a:rPr lang="en-US" sz="1300" dirty="0"/>
              <a:t>, J </a:t>
            </a:r>
            <a:r>
              <a:rPr lang="en-US" sz="1300" dirty="0" err="1" smtClean="0"/>
              <a:t>Burack</a:t>
            </a:r>
            <a:r>
              <a:rPr lang="en-US" sz="1300" dirty="0" smtClean="0"/>
              <a:t>, T </a:t>
            </a:r>
            <a:r>
              <a:rPr lang="en-US" sz="1300" dirty="0"/>
              <a:t>Campbell, M </a:t>
            </a:r>
            <a:r>
              <a:rPr lang="en-US" sz="1300" dirty="0" err="1"/>
              <a:t>Cavassini</a:t>
            </a:r>
            <a:r>
              <a:rPr lang="en-US" sz="1300" dirty="0"/>
              <a:t>, A </a:t>
            </a:r>
            <a:r>
              <a:rPr lang="en-US" sz="1300" dirty="0" err="1"/>
              <a:t>Cheret</a:t>
            </a:r>
            <a:r>
              <a:rPr lang="en-US" sz="1300" dirty="0"/>
              <a:t>, P </a:t>
            </a:r>
            <a:r>
              <a:rPr lang="en-US" sz="1300" dirty="0" err="1"/>
              <a:t>Chetchotisakd</a:t>
            </a:r>
            <a:r>
              <a:rPr lang="en-US" sz="1300" dirty="0"/>
              <a:t>, A Clarke, B </a:t>
            </a:r>
            <a:r>
              <a:rPr lang="en-US" sz="1300" dirty="0" err="1"/>
              <a:t>Clotet</a:t>
            </a:r>
            <a:r>
              <a:rPr lang="en-US" sz="1300" dirty="0"/>
              <a:t>, </a:t>
            </a:r>
            <a:r>
              <a:rPr lang="en-US" sz="1300" dirty="0" smtClean="0"/>
              <a:t>N Clumeck, C </a:t>
            </a:r>
            <a:r>
              <a:rPr lang="en-US" sz="1300" dirty="0"/>
              <a:t>Cohen, P Cook, L </a:t>
            </a:r>
            <a:r>
              <a:rPr lang="en-US" sz="1300" dirty="0" err="1"/>
              <a:t>Cotte</a:t>
            </a:r>
            <a:r>
              <a:rPr lang="en-US" sz="1300" dirty="0"/>
              <a:t>, D </a:t>
            </a:r>
            <a:r>
              <a:rPr lang="en-US" sz="1300" dirty="0" err="1"/>
              <a:t>Coulston</a:t>
            </a:r>
            <a:r>
              <a:rPr lang="en-US" sz="1300" dirty="0"/>
              <a:t>, M Crespo, C </a:t>
            </a:r>
            <a:r>
              <a:rPr lang="en-US" sz="1300" dirty="0" err="1"/>
              <a:t>Creticos</a:t>
            </a:r>
            <a:r>
              <a:rPr lang="en-US" sz="1300" dirty="0"/>
              <a:t>, G </a:t>
            </a:r>
            <a:r>
              <a:rPr lang="en-US" sz="1300" dirty="0" err="1" smtClean="0"/>
              <a:t>Crofoot</a:t>
            </a:r>
            <a:r>
              <a:rPr lang="en-US" sz="1300" dirty="0" smtClean="0"/>
              <a:t>, F </a:t>
            </a:r>
            <a:r>
              <a:rPr lang="en-US" sz="1300" dirty="0"/>
              <a:t>Cruickshank, J Cunha, </a:t>
            </a:r>
            <a:r>
              <a:rPr lang="en-US" sz="1300" dirty="0" smtClean="0"/>
              <a:t>E </a:t>
            </a:r>
            <a:r>
              <a:rPr lang="en-US" sz="1300" dirty="0" err="1"/>
              <a:t>Daar</a:t>
            </a:r>
            <a:r>
              <a:rPr lang="en-US" sz="1300" dirty="0"/>
              <a:t>, E </a:t>
            </a:r>
            <a:r>
              <a:rPr lang="en-US" sz="1300" dirty="0" err="1"/>
              <a:t>DeJesus</a:t>
            </a:r>
            <a:r>
              <a:rPr lang="en-US" sz="1300" dirty="0"/>
              <a:t>, J De Wet, M </a:t>
            </a:r>
            <a:r>
              <a:rPr lang="en-US" sz="1300" dirty="0" err="1"/>
              <a:t>Doroana</a:t>
            </a:r>
            <a:r>
              <a:rPr lang="en-US" sz="1300" dirty="0"/>
              <a:t>, R </a:t>
            </a:r>
            <a:r>
              <a:rPr lang="en-US" sz="1300" dirty="0" err="1"/>
              <a:t>Dretler</a:t>
            </a:r>
            <a:r>
              <a:rPr lang="en-US" sz="1300" dirty="0"/>
              <a:t>, M </a:t>
            </a:r>
            <a:r>
              <a:rPr lang="en-US" sz="1300" dirty="0" err="1"/>
              <a:t>Dube</a:t>
            </a:r>
            <a:r>
              <a:rPr lang="en-US" sz="1300" dirty="0"/>
              <a:t>, J Durant, H Edelstein, R Elion, J Fehr, R Finlayson, D Fish, J </a:t>
            </a:r>
            <a:r>
              <a:rPr lang="en-US" sz="1300" dirty="0" err="1"/>
              <a:t>Flamm</a:t>
            </a:r>
            <a:r>
              <a:rPr lang="en-US" sz="1300" dirty="0"/>
              <a:t>, S Follansbee, H </a:t>
            </a:r>
            <a:r>
              <a:rPr lang="en-US" sz="1300" dirty="0" err="1" smtClean="0"/>
              <a:t>Furrer</a:t>
            </a:r>
            <a:r>
              <a:rPr lang="en-US" sz="1300" dirty="0" smtClean="0"/>
              <a:t>, F </a:t>
            </a:r>
            <a:r>
              <a:rPr lang="en-US" sz="1300" dirty="0"/>
              <a:t>Garcia, </a:t>
            </a:r>
            <a:r>
              <a:rPr lang="en-US" sz="1300" dirty="0" smtClean="0"/>
              <a:t>J </a:t>
            </a:r>
            <a:r>
              <a:rPr lang="en-US" sz="1300" dirty="0" err="1"/>
              <a:t>Gatell</a:t>
            </a:r>
            <a:r>
              <a:rPr lang="en-US" sz="1300" dirty="0"/>
              <a:t> Artigas, J </a:t>
            </a:r>
            <a:r>
              <a:rPr lang="en-US" sz="1300" dirty="0" err="1"/>
              <a:t>Gathe</a:t>
            </a:r>
            <a:r>
              <a:rPr lang="en-US" sz="1300" dirty="0"/>
              <a:t>, </a:t>
            </a:r>
            <a:r>
              <a:rPr lang="en-US" sz="1300" dirty="0" smtClean="0"/>
              <a:t>S Gilroy, P-M </a:t>
            </a:r>
            <a:r>
              <a:rPr lang="en-US" sz="1300" dirty="0"/>
              <a:t>Girard, J-C </a:t>
            </a:r>
            <a:r>
              <a:rPr lang="en-US" sz="1300" dirty="0" err="1"/>
              <a:t>Goffard</a:t>
            </a:r>
            <a:r>
              <a:rPr lang="en-US" sz="1300" dirty="0"/>
              <a:t>, E Gordon, </a:t>
            </a:r>
            <a:r>
              <a:rPr lang="en-US" sz="1300" dirty="0" smtClean="0"/>
              <a:t>P Grant, R </a:t>
            </a:r>
            <a:r>
              <a:rPr lang="en-US" sz="1300" dirty="0" err="1"/>
              <a:t>Grossberg</a:t>
            </a:r>
            <a:r>
              <a:rPr lang="en-US" sz="1300" dirty="0"/>
              <a:t>, </a:t>
            </a:r>
            <a:r>
              <a:rPr lang="en-US" sz="1300" dirty="0" smtClean="0"/>
              <a:t>C Hare</a:t>
            </a:r>
            <a:r>
              <a:rPr lang="en-US" sz="1300" dirty="0"/>
              <a:t>, </a:t>
            </a:r>
            <a:r>
              <a:rPr lang="en-US" sz="1300" dirty="0" smtClean="0"/>
              <a:t>T </a:t>
            </a:r>
            <a:r>
              <a:rPr lang="en-US" sz="1300" dirty="0"/>
              <a:t>Hawkins, </a:t>
            </a:r>
            <a:r>
              <a:rPr lang="en-US" sz="1300" dirty="0" smtClean="0"/>
              <a:t>R Hengel, </a:t>
            </a:r>
            <a:r>
              <a:rPr lang="en-US" sz="1300" dirty="0"/>
              <a:t>K Henry, A Hite, G </a:t>
            </a:r>
            <a:r>
              <a:rPr lang="en-US" sz="1300" dirty="0" err="1"/>
              <a:t>Huhn</a:t>
            </a:r>
            <a:r>
              <a:rPr lang="en-US" sz="1300" dirty="0"/>
              <a:t>, </a:t>
            </a:r>
            <a:r>
              <a:rPr lang="en-US" sz="1300" dirty="0" smtClean="0"/>
              <a:t>M </a:t>
            </a:r>
            <a:r>
              <a:rPr lang="en-US" sz="1300" dirty="0"/>
              <a:t>Johnson, M </a:t>
            </a:r>
            <a:r>
              <a:rPr lang="en-US" sz="1300" dirty="0" smtClean="0"/>
              <a:t>Johnson, K </a:t>
            </a:r>
            <a:r>
              <a:rPr lang="en-US" sz="1300" dirty="0"/>
              <a:t>Kasper, C </a:t>
            </a:r>
            <a:r>
              <a:rPr lang="en-US" sz="1300" dirty="0" err="1"/>
              <a:t>Katlama</a:t>
            </a:r>
            <a:r>
              <a:rPr lang="en-US" sz="1300" dirty="0"/>
              <a:t>, S </a:t>
            </a:r>
            <a:r>
              <a:rPr lang="en-US" sz="1300" dirty="0" err="1"/>
              <a:t>Kiertiburanakul</a:t>
            </a:r>
            <a:r>
              <a:rPr lang="en-US" sz="1300" dirty="0"/>
              <a:t>, JM </a:t>
            </a:r>
            <a:r>
              <a:rPr lang="en-US" sz="1300" dirty="0" err="1"/>
              <a:t>Kilby</a:t>
            </a:r>
            <a:r>
              <a:rPr lang="en-US" sz="1300" dirty="0"/>
              <a:t>, C Kinder, D Klein, H </a:t>
            </a:r>
            <a:r>
              <a:rPr lang="en-US" sz="1300" dirty="0" err="1"/>
              <a:t>Knobel</a:t>
            </a:r>
            <a:r>
              <a:rPr lang="en-US" sz="1300" dirty="0"/>
              <a:t>, E Koenig, M </a:t>
            </a:r>
            <a:r>
              <a:rPr lang="en-US" sz="1300" dirty="0" err="1"/>
              <a:t>Kozal</a:t>
            </a:r>
            <a:r>
              <a:rPr lang="en-US" sz="1300" dirty="0"/>
              <a:t>, R </a:t>
            </a:r>
            <a:r>
              <a:rPr lang="en-US" sz="1300" dirty="0" err="1"/>
              <a:t>Landovitz</a:t>
            </a:r>
            <a:r>
              <a:rPr lang="en-US" sz="1300" dirty="0"/>
              <a:t>, J </a:t>
            </a:r>
            <a:r>
              <a:rPr lang="en-US" sz="1300" dirty="0" err="1"/>
              <a:t>Larioza</a:t>
            </a:r>
            <a:r>
              <a:rPr lang="en-US" sz="1300" dirty="0"/>
              <a:t>, A </a:t>
            </a:r>
            <a:r>
              <a:rPr lang="en-US" sz="1300" dirty="0" err="1"/>
              <a:t>Lazzarin</a:t>
            </a:r>
            <a:r>
              <a:rPr lang="en-US" sz="1300" dirty="0"/>
              <a:t>, R LeBlanc, B </a:t>
            </a:r>
            <a:r>
              <a:rPr lang="en-US" sz="1300" dirty="0" err="1"/>
              <a:t>LeBouche</a:t>
            </a:r>
            <a:r>
              <a:rPr lang="en-US" sz="1300" dirty="0"/>
              <a:t>, S Lewis, S Little, C </a:t>
            </a:r>
            <a:r>
              <a:rPr lang="en-US" sz="1300" dirty="0" err="1" smtClean="0"/>
              <a:t>Lucasti</a:t>
            </a:r>
            <a:r>
              <a:rPr lang="en-US" sz="1300" dirty="0" smtClean="0"/>
              <a:t>, C </a:t>
            </a:r>
            <a:r>
              <a:rPr lang="en-US" sz="1300" dirty="0" err="1"/>
              <a:t>Martorell</a:t>
            </a:r>
            <a:r>
              <a:rPr lang="en-US" sz="1300" dirty="0"/>
              <a:t>, C Mayer, C McDonald, J McGowan, M McKellar, G McLeod, A Mills, J-M Molina, G Moyle, M Mullen, C </a:t>
            </a:r>
            <a:r>
              <a:rPr lang="en-US" sz="1300" dirty="0" err="1"/>
              <a:t>Mussini</a:t>
            </a:r>
            <a:r>
              <a:rPr lang="en-US" sz="1300" dirty="0"/>
              <a:t>, R </a:t>
            </a:r>
            <a:r>
              <a:rPr lang="en-US" sz="1300" dirty="0" err="1"/>
              <a:t>Nahass</a:t>
            </a:r>
            <a:r>
              <a:rPr lang="en-US" sz="1300" dirty="0"/>
              <a:t>, C Newman, S Oka, </a:t>
            </a:r>
            <a:r>
              <a:rPr lang="en-US" sz="1300" dirty="0" smtClean="0"/>
              <a:t>H Olivet</a:t>
            </a:r>
            <a:r>
              <a:rPr lang="en-US" sz="1300" dirty="0"/>
              <a:t>, </a:t>
            </a:r>
            <a:r>
              <a:rPr lang="en-US" sz="1300" dirty="0" smtClean="0"/>
              <a:t>C </a:t>
            </a:r>
            <a:r>
              <a:rPr lang="en-US" sz="1300" dirty="0" err="1"/>
              <a:t>Orkin</a:t>
            </a:r>
            <a:r>
              <a:rPr lang="en-US" sz="1300" dirty="0"/>
              <a:t>, P </a:t>
            </a:r>
            <a:r>
              <a:rPr lang="en-US" sz="1300" dirty="0" err="1"/>
              <a:t>Ortolani</a:t>
            </a:r>
            <a:r>
              <a:rPr lang="en-US" sz="1300" dirty="0"/>
              <a:t>, O </a:t>
            </a:r>
            <a:r>
              <a:rPr lang="en-US" sz="1300" dirty="0" err="1"/>
              <a:t>Osiyemi</a:t>
            </a:r>
            <a:r>
              <a:rPr lang="en-US" sz="1300" dirty="0"/>
              <a:t>, </a:t>
            </a:r>
            <a:r>
              <a:rPr lang="en-US" sz="1300" dirty="0" smtClean="0"/>
              <a:t>F Palella</a:t>
            </a:r>
            <a:r>
              <a:rPr lang="en-US" sz="1300" dirty="0"/>
              <a:t>, </a:t>
            </a:r>
            <a:r>
              <a:rPr lang="en-US" sz="1300" dirty="0" smtClean="0"/>
              <a:t>P </a:t>
            </a:r>
            <a:r>
              <a:rPr lang="en-US" sz="1300" dirty="0" err="1"/>
              <a:t>Palmieri</a:t>
            </a:r>
            <a:r>
              <a:rPr lang="en-US" sz="1300" dirty="0"/>
              <a:t>, D Parks, A </a:t>
            </a:r>
            <a:r>
              <a:rPr lang="en-US" sz="1300" dirty="0" err="1"/>
              <a:t>Petroll</a:t>
            </a:r>
            <a:r>
              <a:rPr lang="en-US" sz="1300" dirty="0"/>
              <a:t>, G </a:t>
            </a:r>
            <a:r>
              <a:rPr lang="en-US" sz="1300" dirty="0" err="1"/>
              <a:t>Pialoux</a:t>
            </a:r>
            <a:r>
              <a:rPr lang="en-US" sz="1300" dirty="0"/>
              <a:t>, G </a:t>
            </a:r>
            <a:r>
              <a:rPr lang="en-US" sz="1300" dirty="0" err="1"/>
              <a:t>Pierone</a:t>
            </a:r>
            <a:r>
              <a:rPr lang="en-US" sz="1300" dirty="0"/>
              <a:t>, D </a:t>
            </a:r>
            <a:r>
              <a:rPr lang="en-US" sz="1300" dirty="0" err="1"/>
              <a:t>Podzamczer</a:t>
            </a:r>
            <a:r>
              <a:rPr lang="en-US" sz="1300" dirty="0"/>
              <a:t> Palter, C Polk, R Pollard, F Post, A </a:t>
            </a:r>
            <a:r>
              <a:rPr lang="en-US" sz="1300" dirty="0" err="1"/>
              <a:t>Pozniak</a:t>
            </a:r>
            <a:r>
              <a:rPr lang="en-US" sz="1300" dirty="0"/>
              <a:t>, D </a:t>
            </a:r>
            <a:r>
              <a:rPr lang="en-US" sz="1300" dirty="0" err="1"/>
              <a:t>Prelutsky</a:t>
            </a:r>
            <a:r>
              <a:rPr lang="en-US" sz="1300" dirty="0"/>
              <a:t>, </a:t>
            </a:r>
            <a:r>
              <a:rPr lang="en-US" sz="1300" dirty="0" smtClean="0"/>
              <a:t>A Rachlis</a:t>
            </a:r>
            <a:r>
              <a:rPr lang="en-US" sz="1300" dirty="0"/>
              <a:t>, </a:t>
            </a:r>
            <a:r>
              <a:rPr lang="en-US" sz="1300" dirty="0" smtClean="0"/>
              <a:t>M </a:t>
            </a:r>
            <a:r>
              <a:rPr lang="en-US" sz="1300" dirty="0" err="1"/>
              <a:t>Ramgopal</a:t>
            </a:r>
            <a:r>
              <a:rPr lang="en-US" sz="1300" dirty="0"/>
              <a:t>, B </a:t>
            </a:r>
            <a:r>
              <a:rPr lang="en-US" sz="1300" dirty="0" err="1"/>
              <a:t>Rashbaum</a:t>
            </a:r>
            <a:r>
              <a:rPr lang="en-US" sz="1300" dirty="0"/>
              <a:t>, W </a:t>
            </a:r>
            <a:r>
              <a:rPr lang="en-US" sz="1300" dirty="0" err="1"/>
              <a:t>Ratanasuwan</a:t>
            </a:r>
            <a:r>
              <a:rPr lang="en-US" sz="1300" dirty="0" smtClean="0"/>
              <a:t>, R </a:t>
            </a:r>
            <a:r>
              <a:rPr lang="en-US" sz="1300" dirty="0"/>
              <a:t>Redfield, </a:t>
            </a:r>
            <a:r>
              <a:rPr lang="en-US" sz="1300" dirty="0" smtClean="0"/>
              <a:t>G </a:t>
            </a:r>
            <a:r>
              <a:rPr lang="en-US" sz="1300" dirty="0"/>
              <a:t>Reyes </a:t>
            </a:r>
            <a:r>
              <a:rPr lang="en-US" sz="1300" dirty="0" err="1"/>
              <a:t>Teran</a:t>
            </a:r>
            <a:r>
              <a:rPr lang="en-US" sz="1300" dirty="0"/>
              <a:t>, J </a:t>
            </a:r>
            <a:r>
              <a:rPr lang="en-US" sz="1300" dirty="0" err="1"/>
              <a:t>Reynes</a:t>
            </a:r>
            <a:r>
              <a:rPr lang="en-US" sz="1300" dirty="0"/>
              <a:t>, G Richmond, A </a:t>
            </a:r>
            <a:r>
              <a:rPr lang="en-US" sz="1300" dirty="0" err="1"/>
              <a:t>Rieger</a:t>
            </a:r>
            <a:r>
              <a:rPr lang="en-US" sz="1300" dirty="0"/>
              <a:t>, B </a:t>
            </a:r>
            <a:r>
              <a:rPr lang="en-US" sz="1300" dirty="0" err="1"/>
              <a:t>Rijnders</a:t>
            </a:r>
            <a:r>
              <a:rPr lang="en-US" sz="1300" dirty="0"/>
              <a:t>, W Robbins, A Roberts, J Ross, P </a:t>
            </a:r>
            <a:r>
              <a:rPr lang="en-US" sz="1300" dirty="0" err="1"/>
              <a:t>Ruane</a:t>
            </a:r>
            <a:r>
              <a:rPr lang="en-US" sz="1300" dirty="0"/>
              <a:t>, R Rubio Garcia, </a:t>
            </a:r>
            <a:r>
              <a:rPr lang="en-US" sz="1300" dirty="0" smtClean="0"/>
              <a:t>M </a:t>
            </a:r>
            <a:r>
              <a:rPr lang="en-US" sz="1300" dirty="0" err="1"/>
              <a:t>Saag</a:t>
            </a:r>
            <a:r>
              <a:rPr lang="en-US" sz="1300" dirty="0" smtClean="0"/>
              <a:t>, J </a:t>
            </a:r>
            <a:r>
              <a:rPr lang="en-US" sz="1300" dirty="0"/>
              <a:t>Santana-</a:t>
            </a:r>
            <a:r>
              <a:rPr lang="en-US" sz="1300" dirty="0" err="1"/>
              <a:t>Bagur</a:t>
            </a:r>
            <a:r>
              <a:rPr lang="en-US" sz="1300" dirty="0"/>
              <a:t>, L Santiago, R </a:t>
            </a:r>
            <a:r>
              <a:rPr lang="en-US" sz="1300" dirty="0" err="1"/>
              <a:t>Sarmento</a:t>
            </a:r>
            <a:r>
              <a:rPr lang="en-US" sz="1300" dirty="0"/>
              <a:t> e Castro, P Sax</a:t>
            </a:r>
            <a:r>
              <a:rPr lang="en-US" sz="1300" dirty="0" smtClean="0"/>
              <a:t>,</a:t>
            </a:r>
            <a:r>
              <a:rPr lang="en-US" sz="1300" dirty="0"/>
              <a:t> B </a:t>
            </a:r>
            <a:r>
              <a:rPr lang="en-US" sz="1300" dirty="0" smtClean="0"/>
              <a:t>Schmied, </a:t>
            </a:r>
            <a:r>
              <a:rPr lang="en-US" sz="1300" dirty="0"/>
              <a:t>T Schmidt, S Schrader, A Scribner, S Segal-Maurer, B </a:t>
            </a:r>
            <a:r>
              <a:rPr lang="en-US" sz="1300" dirty="0" err="1"/>
              <a:t>Sha</a:t>
            </a:r>
            <a:r>
              <a:rPr lang="en-US" sz="1300" dirty="0"/>
              <a:t>, P </a:t>
            </a:r>
            <a:r>
              <a:rPr lang="en-US" sz="1300" dirty="0" err="1"/>
              <a:t>Shalit</a:t>
            </a:r>
            <a:r>
              <a:rPr lang="en-US" sz="1300" dirty="0"/>
              <a:t>, D </a:t>
            </a:r>
            <a:r>
              <a:rPr lang="en-US" sz="1300" dirty="0" err="1"/>
              <a:t>Shamblaw</a:t>
            </a:r>
            <a:r>
              <a:rPr lang="en-US" sz="1300" dirty="0"/>
              <a:t>, C </a:t>
            </a:r>
            <a:r>
              <a:rPr lang="en-US" sz="1300" dirty="0" err="1"/>
              <a:t>Shikuma</a:t>
            </a:r>
            <a:r>
              <a:rPr lang="en-US" sz="1300" dirty="0" smtClean="0"/>
              <a:t>, K </a:t>
            </a:r>
            <a:r>
              <a:rPr lang="en-US" sz="1300" dirty="0"/>
              <a:t>Siripassorn, </a:t>
            </a:r>
            <a:r>
              <a:rPr lang="en-US" sz="1300" dirty="0" smtClean="0"/>
              <a:t>J </a:t>
            </a:r>
            <a:r>
              <a:rPr lang="en-US" sz="1300" dirty="0"/>
              <a:t>Slim, L Sloan, D Smith, K Squires, D Stein, J Stephens, K </a:t>
            </a:r>
            <a:r>
              <a:rPr lang="en-US" sz="1300" dirty="0" err="1"/>
              <a:t>Supparatpinyo</a:t>
            </a:r>
            <a:r>
              <a:rPr lang="en-US" sz="1300" dirty="0"/>
              <a:t>, </a:t>
            </a:r>
            <a:r>
              <a:rPr lang="en-US" sz="1300" dirty="0" smtClean="0"/>
              <a:t>K </a:t>
            </a:r>
            <a:r>
              <a:rPr lang="en-US" sz="1300" dirty="0" err="1"/>
              <a:t>Tashima</a:t>
            </a:r>
            <a:r>
              <a:rPr lang="en-US" sz="1300" dirty="0"/>
              <a:t>, S Taylor, P </a:t>
            </a:r>
            <a:r>
              <a:rPr lang="en-US" sz="1300" dirty="0" err="1"/>
              <a:t>Tebas</a:t>
            </a:r>
            <a:r>
              <a:rPr lang="en-US" sz="1300" dirty="0"/>
              <a:t>, E </a:t>
            </a:r>
            <a:r>
              <a:rPr lang="en-US" sz="1300" dirty="0" err="1"/>
              <a:t>Teofilo</a:t>
            </a:r>
            <a:r>
              <a:rPr lang="en-US" sz="1300" dirty="0"/>
              <a:t>, A </a:t>
            </a:r>
            <a:r>
              <a:rPr lang="en-US" sz="1300" dirty="0" err="1"/>
              <a:t>Thalme</a:t>
            </a:r>
            <a:r>
              <a:rPr lang="en-US" sz="1300" dirty="0"/>
              <a:t>, M Thompson, W Towner, T Treadwell, B </a:t>
            </a:r>
            <a:r>
              <a:rPr lang="en-US" sz="1300" dirty="0" err="1" smtClean="0"/>
              <a:t>Trottier</a:t>
            </a:r>
            <a:r>
              <a:rPr lang="en-US" sz="1300" dirty="0" smtClean="0"/>
              <a:t>, T </a:t>
            </a:r>
            <a:r>
              <a:rPr lang="en-US" sz="1300" dirty="0" err="1"/>
              <a:t>Vanig</a:t>
            </a:r>
            <a:r>
              <a:rPr lang="en-US" sz="1300" dirty="0"/>
              <a:t>, N Vetter, P </a:t>
            </a:r>
            <a:r>
              <a:rPr lang="en-US" sz="1300" dirty="0" err="1"/>
              <a:t>Viale</a:t>
            </a:r>
            <a:r>
              <a:rPr lang="en-US" sz="1300" dirty="0"/>
              <a:t>, G </a:t>
            </a:r>
            <a:r>
              <a:rPr lang="en-US" sz="1300" dirty="0" err="1"/>
              <a:t>Voskuhl</a:t>
            </a:r>
            <a:r>
              <a:rPr lang="en-US" sz="1300" dirty="0"/>
              <a:t>, B Wade, S </a:t>
            </a:r>
            <a:r>
              <a:rPr lang="en-US" sz="1300" dirty="0" err="1"/>
              <a:t>Walmsley</a:t>
            </a:r>
            <a:r>
              <a:rPr lang="en-US" sz="1300" dirty="0"/>
              <a:t>, D Ward, L Waters, D Wheeler, A Wilkin, T Wilkin, </a:t>
            </a:r>
            <a:r>
              <a:rPr lang="en-US" sz="1300" dirty="0" smtClean="0"/>
              <a:t>E </a:t>
            </a:r>
            <a:r>
              <a:rPr lang="en-US" sz="1300" dirty="0"/>
              <a:t>Wilkins, T Wills, D </a:t>
            </a:r>
            <a:r>
              <a:rPr lang="en-US" sz="1300" dirty="0" err="1"/>
              <a:t>Wohl</a:t>
            </a:r>
            <a:r>
              <a:rPr lang="en-US" sz="1300" dirty="0"/>
              <a:t>, M </a:t>
            </a:r>
            <a:r>
              <a:rPr lang="en-US" sz="1300" dirty="0" err="1"/>
              <a:t>Wohlfeiler</a:t>
            </a:r>
            <a:r>
              <a:rPr lang="en-US" sz="1300" dirty="0"/>
              <a:t>, K </a:t>
            </a:r>
            <a:r>
              <a:rPr lang="en-US" sz="1300" dirty="0" err="1"/>
              <a:t>Workowski</a:t>
            </a:r>
            <a:r>
              <a:rPr lang="en-US" sz="1300" dirty="0"/>
              <a:t>, B </a:t>
            </a:r>
            <a:r>
              <a:rPr lang="en-US" sz="1300" dirty="0" err="1"/>
              <a:t>Yangco</a:t>
            </a:r>
            <a:r>
              <a:rPr lang="en-US" sz="1300" dirty="0"/>
              <a:t>, </a:t>
            </a:r>
            <a:r>
              <a:rPr lang="en-US" sz="1300" dirty="0" smtClean="0"/>
              <a:t>Y Yazdanpanah</a:t>
            </a:r>
            <a:r>
              <a:rPr lang="en-US" sz="1300" dirty="0"/>
              <a:t>, </a:t>
            </a:r>
            <a:r>
              <a:rPr lang="en-US" sz="1300" dirty="0" smtClean="0"/>
              <a:t>G-P </a:t>
            </a:r>
            <a:r>
              <a:rPr lang="en-US" sz="1300" dirty="0" err="1"/>
              <a:t>Yeni</a:t>
            </a:r>
            <a:r>
              <a:rPr lang="en-US" sz="1300" dirty="0"/>
              <a:t>, M Yin, B Young, A </a:t>
            </a:r>
            <a:r>
              <a:rPr lang="en-US" sz="1300" dirty="0" err="1"/>
              <a:t>Zolopa</a:t>
            </a:r>
            <a:r>
              <a:rPr lang="en-US" sz="1300" dirty="0"/>
              <a:t>, C </a:t>
            </a:r>
            <a:r>
              <a:rPr lang="en-US" sz="1300" dirty="0" err="1" smtClean="0"/>
              <a:t>Zurawski</a:t>
            </a:r>
            <a:endParaRPr lang="en-US" sz="1300" dirty="0" smtClean="0"/>
          </a:p>
          <a:p>
            <a:pPr marL="0" indent="0">
              <a:lnSpc>
                <a:spcPct val="100000"/>
              </a:lnSpc>
              <a:buNone/>
            </a:pPr>
            <a:endParaRPr lang="en-US" sz="200" dirty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0066A8"/>
                </a:solidFill>
              </a:rPr>
              <a:t>This study was funded by Gilead Sciences, Inc</a:t>
            </a:r>
            <a:r>
              <a:rPr lang="en-US" sz="1800" b="1" dirty="0" smtClean="0">
                <a:solidFill>
                  <a:srgbClr val="0066A8"/>
                </a:solidFill>
              </a:rPr>
              <a:t>.</a:t>
            </a:r>
            <a:endParaRPr lang="en-US" sz="1800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0608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Author Disclosures</a:t>
            </a:r>
            <a:endParaRPr lang="en-GB" sz="2800" dirty="0" smtClean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sp>
        <p:nvSpPr>
          <p:cNvPr id="316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dirty="0" smtClean="0"/>
              <a:t>Dr. Sax has served as a consultant or Scientific Advisory Board member for Gilead Sciences, </a:t>
            </a:r>
            <a:r>
              <a:rPr lang="en-US" dirty="0" err="1" smtClean="0"/>
              <a:t>AbbVie</a:t>
            </a:r>
            <a:r>
              <a:rPr lang="en-US" dirty="0" smtClean="0"/>
              <a:t>, BMS, GSK/</a:t>
            </a:r>
            <a:r>
              <a:rPr lang="en-US" dirty="0" err="1" smtClean="0"/>
              <a:t>ViiV</a:t>
            </a:r>
            <a:r>
              <a:rPr lang="en-US" dirty="0" smtClean="0"/>
              <a:t>, Merck, and Janssen, and his institution, Harvard Medical School/Brigham and Women’s Hospital, has received support </a:t>
            </a:r>
            <a:r>
              <a:rPr lang="en-US" dirty="0"/>
              <a:t>from Gilead Sciences</a:t>
            </a:r>
            <a:r>
              <a:rPr lang="en-US" dirty="0" smtClean="0"/>
              <a:t>, </a:t>
            </a:r>
            <a:r>
              <a:rPr lang="en-US" dirty="0"/>
              <a:t>BMS, GSK/</a:t>
            </a:r>
            <a:r>
              <a:rPr lang="en-US" dirty="0" err="1"/>
              <a:t>ViiV</a:t>
            </a:r>
            <a:r>
              <a:rPr lang="en-US" dirty="0"/>
              <a:t>, </a:t>
            </a:r>
            <a:r>
              <a:rPr lang="en-US" dirty="0" smtClean="0"/>
              <a:t>and Merck </a:t>
            </a:r>
            <a:endParaRPr lang="en-GB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27136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err="1" smtClean="0"/>
              <a:t>Tenofovir</a:t>
            </a:r>
            <a:r>
              <a:rPr lang="en-US" sz="2800" dirty="0" smtClean="0"/>
              <a:t> </a:t>
            </a:r>
            <a:r>
              <a:rPr lang="en-US" sz="2800" dirty="0" err="1" smtClean="0"/>
              <a:t>Alafenamide</a:t>
            </a:r>
            <a:r>
              <a:rPr lang="en-US" sz="2800" dirty="0" smtClean="0"/>
              <a:t> (TAF, GS-7340)</a:t>
            </a:r>
            <a:br>
              <a:rPr lang="en-US" sz="2800" dirty="0" smtClean="0"/>
            </a:br>
            <a:r>
              <a:rPr lang="en-US" dirty="0" smtClean="0"/>
              <a:t>Novel </a:t>
            </a:r>
            <a:r>
              <a:rPr lang="en-US" dirty="0" err="1" smtClean="0"/>
              <a:t>Prodrug</a:t>
            </a:r>
            <a:r>
              <a:rPr lang="en-US" dirty="0" smtClean="0"/>
              <a:t> of </a:t>
            </a:r>
            <a:r>
              <a:rPr lang="en-US" dirty="0" err="1" smtClean="0"/>
              <a:t>Tenofovir</a:t>
            </a:r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3</a:t>
            </a:fld>
            <a:endParaRPr lang="en-US" altLang="en-US" dirty="0"/>
          </a:p>
        </p:txBody>
      </p:sp>
      <p:sp>
        <p:nvSpPr>
          <p:cNvPr id="39" name="Rectangle 38"/>
          <p:cNvSpPr/>
          <p:nvPr/>
        </p:nvSpPr>
        <p:spPr>
          <a:xfrm>
            <a:off x="356261" y="4632171"/>
            <a:ext cx="1858488" cy="822960"/>
          </a:xfrm>
          <a:prstGeom prst="rect">
            <a:avLst/>
          </a:prstGeom>
          <a:solidFill>
            <a:srgbClr val="7030A0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err="1">
                <a:solidFill>
                  <a:prstClr val="white"/>
                </a:solidFill>
              </a:rPr>
              <a:t>Tenofovir</a:t>
            </a:r>
            <a:r>
              <a:rPr lang="en-US" sz="1400" b="1" dirty="0">
                <a:solidFill>
                  <a:prstClr val="white"/>
                </a:solidFill>
              </a:rPr>
              <a:t> </a:t>
            </a:r>
            <a:r>
              <a:rPr lang="en-US" sz="1400" b="1" dirty="0" err="1">
                <a:solidFill>
                  <a:prstClr val="white"/>
                </a:solidFill>
              </a:rPr>
              <a:t>alafenamide</a:t>
            </a:r>
            <a:r>
              <a:rPr lang="en-US" sz="1400" b="1" dirty="0">
                <a:solidFill>
                  <a:prstClr val="white"/>
                </a:solidFill>
              </a:rPr>
              <a:t> (TAF)</a:t>
            </a:r>
          </a:p>
        </p:txBody>
      </p:sp>
      <p:sp>
        <p:nvSpPr>
          <p:cNvPr id="40" name="Rectangle 39"/>
          <p:cNvSpPr/>
          <p:nvPr/>
        </p:nvSpPr>
        <p:spPr>
          <a:xfrm>
            <a:off x="356261" y="3531315"/>
            <a:ext cx="1858488" cy="822960"/>
          </a:xfrm>
          <a:prstGeom prst="rect">
            <a:avLst/>
          </a:prstGeom>
          <a:solidFill>
            <a:srgbClr val="F66900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err="1">
                <a:solidFill>
                  <a:prstClr val="white"/>
                </a:solidFill>
              </a:rPr>
              <a:t>Tenofovir</a:t>
            </a:r>
            <a:r>
              <a:rPr lang="en-US" sz="1400" b="1" dirty="0">
                <a:solidFill>
                  <a:prstClr val="white"/>
                </a:solidFill>
              </a:rPr>
              <a:t> </a:t>
            </a:r>
            <a:br>
              <a:rPr lang="en-US" sz="1400" b="1" dirty="0">
                <a:solidFill>
                  <a:prstClr val="white"/>
                </a:solidFill>
              </a:rPr>
            </a:br>
            <a:r>
              <a:rPr lang="en-US" sz="1400" b="1" dirty="0" err="1">
                <a:solidFill>
                  <a:prstClr val="white"/>
                </a:solidFill>
              </a:rPr>
              <a:t>disoproxil</a:t>
            </a:r>
            <a:r>
              <a:rPr lang="en-US" sz="1400" b="1" dirty="0">
                <a:solidFill>
                  <a:prstClr val="white"/>
                </a:solidFill>
              </a:rPr>
              <a:t> </a:t>
            </a:r>
            <a:r>
              <a:rPr lang="en-US" sz="1400" b="1" dirty="0" err="1">
                <a:solidFill>
                  <a:prstClr val="white"/>
                </a:solidFill>
              </a:rPr>
              <a:t>fumarate</a:t>
            </a:r>
            <a:r>
              <a:rPr lang="en-US" sz="1400" b="1" dirty="0">
                <a:solidFill>
                  <a:prstClr val="white"/>
                </a:solidFill>
              </a:rPr>
              <a:t> </a:t>
            </a:r>
            <a:br>
              <a:rPr lang="en-US" sz="1400" b="1" dirty="0">
                <a:solidFill>
                  <a:prstClr val="white"/>
                </a:solidFill>
              </a:rPr>
            </a:br>
            <a:r>
              <a:rPr lang="en-US" sz="1400" b="1" dirty="0">
                <a:solidFill>
                  <a:prstClr val="white"/>
                </a:solidFill>
              </a:rPr>
              <a:t>(TDF)</a:t>
            </a:r>
          </a:p>
        </p:txBody>
      </p:sp>
      <p:sp>
        <p:nvSpPr>
          <p:cNvPr id="41" name="Rectangle 40"/>
          <p:cNvSpPr/>
          <p:nvPr/>
        </p:nvSpPr>
        <p:spPr>
          <a:xfrm>
            <a:off x="356260" y="2430458"/>
            <a:ext cx="1846613" cy="822960"/>
          </a:xfrm>
          <a:prstGeom prst="rect">
            <a:avLst/>
          </a:prstGeom>
          <a:solidFill>
            <a:srgbClr val="4472C4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b="1" dirty="0" err="1">
                <a:solidFill>
                  <a:prstClr val="white"/>
                </a:solidFill>
              </a:rPr>
              <a:t>Tenofovir</a:t>
            </a:r>
            <a:r>
              <a:rPr lang="en-US" sz="1400" b="1" dirty="0">
                <a:solidFill>
                  <a:prstClr val="white"/>
                </a:solidFill>
              </a:rPr>
              <a:t> </a:t>
            </a:r>
            <a:br>
              <a:rPr lang="en-US" sz="1400" b="1" dirty="0">
                <a:solidFill>
                  <a:prstClr val="white"/>
                </a:solidFill>
              </a:rPr>
            </a:br>
            <a:r>
              <a:rPr lang="en-US" sz="1400" b="1" dirty="0">
                <a:solidFill>
                  <a:prstClr val="white"/>
                </a:solidFill>
              </a:rPr>
              <a:t>(TFV)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936670" y="1453243"/>
            <a:ext cx="6286498" cy="4751277"/>
            <a:chOff x="4114800" y="1465118"/>
            <a:chExt cx="6286498" cy="4751277"/>
          </a:xfrm>
        </p:grpSpPr>
        <p:sp>
          <p:nvSpPr>
            <p:cNvPr id="11" name="TextBox 10"/>
            <p:cNvSpPr txBox="1"/>
            <p:nvPr/>
          </p:nvSpPr>
          <p:spPr>
            <a:xfrm>
              <a:off x="5118758" y="3070267"/>
              <a:ext cx="3211286" cy="631372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noAutofit/>
            </a:bodyPr>
            <a:lstStyle/>
            <a:p>
              <a:pPr>
                <a:lnSpc>
                  <a:spcPct val="90000"/>
                </a:lnSpc>
              </a:pPr>
              <a:endParaRPr lang="en-US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sp>
          <p:nvSpPr>
            <p:cNvPr id="12" name="AutoShape 16"/>
            <p:cNvSpPr>
              <a:spLocks noChangeArrowheads="1"/>
            </p:cNvSpPr>
            <p:nvPr/>
          </p:nvSpPr>
          <p:spPr bwMode="auto">
            <a:xfrm>
              <a:off x="4114800" y="2534686"/>
              <a:ext cx="4459084" cy="2834640"/>
            </a:xfrm>
            <a:prstGeom prst="roundRect">
              <a:avLst>
                <a:gd name="adj" fmla="val 8199"/>
              </a:avLst>
            </a:prstGeom>
            <a:solidFill>
              <a:schemeClr val="bg2"/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  <a:ea typeface="MS PGothic" pitchFamily="34" charset="-128"/>
              </a:endParaRPr>
            </a:p>
          </p:txBody>
        </p:sp>
        <p:sp>
          <p:nvSpPr>
            <p:cNvPr id="13" name="AutoShape 17"/>
            <p:cNvSpPr>
              <a:spLocks noChangeArrowheads="1"/>
            </p:cNvSpPr>
            <p:nvPr/>
          </p:nvSpPr>
          <p:spPr bwMode="auto">
            <a:xfrm>
              <a:off x="4952011" y="2543922"/>
              <a:ext cx="3388509" cy="2834640"/>
            </a:xfrm>
            <a:prstGeom prst="roundRect">
              <a:avLst>
                <a:gd name="adj" fmla="val 0"/>
              </a:avLst>
            </a:prstGeom>
            <a:solidFill>
              <a:srgbClr val="CFCFCF"/>
            </a:solidFill>
            <a:ln>
              <a:noFill/>
            </a:ln>
            <a:extLst/>
          </p:spPr>
          <p:txBody>
            <a:bodyPr wrap="none" anchor="ctr"/>
            <a:lstStyle/>
            <a:p>
              <a:pPr>
                <a:defRPr/>
              </a:pPr>
              <a:endParaRPr lang="en-GB">
                <a:solidFill>
                  <a:srgbClr val="000000"/>
                </a:solidFill>
                <a:ea typeface="MS PGothic" pitchFamily="34" charset="-128"/>
              </a:endParaRPr>
            </a:p>
          </p:txBody>
        </p:sp>
        <p:sp>
          <p:nvSpPr>
            <p:cNvPr id="14" name="Oval 13"/>
            <p:cNvSpPr/>
            <p:nvPr/>
          </p:nvSpPr>
          <p:spPr bwMode="auto">
            <a:xfrm>
              <a:off x="6270172" y="2180195"/>
              <a:ext cx="4081712" cy="3291840"/>
            </a:xfrm>
            <a:prstGeom prst="ellipse">
              <a:avLst/>
            </a:prstGeom>
            <a:gradFill flip="none" rotWithShape="1">
              <a:gsLst>
                <a:gs pos="0">
                  <a:srgbClr val="FFFFFF"/>
                </a:gs>
                <a:gs pos="56000">
                  <a:srgbClr val="EEECE1">
                    <a:lumMod val="9000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sz="2400" kern="0">
                <a:solidFill>
                  <a:srgbClr val="000000"/>
                </a:solidFill>
                <a:ea typeface="MS PGothic" pitchFamily="34" charset="-128"/>
                <a:cs typeface="ＭＳ Ｐゴシック" charset="-128"/>
              </a:endParaRPr>
            </a:p>
          </p:txBody>
        </p:sp>
        <p:sp>
          <p:nvSpPr>
            <p:cNvPr id="15" name="Text Box 19"/>
            <p:cNvSpPr txBox="1">
              <a:spLocks noChangeArrowheads="1"/>
            </p:cNvSpPr>
            <p:nvPr/>
          </p:nvSpPr>
          <p:spPr bwMode="auto">
            <a:xfrm>
              <a:off x="7061760" y="2604061"/>
              <a:ext cx="1760220" cy="3385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r" eaLnBrk="1" hangingPunct="1">
                <a:spcBef>
                  <a:spcPct val="50000"/>
                </a:spcBef>
                <a:defRPr/>
              </a:pPr>
              <a:r>
                <a:rPr lang="en-US" sz="1400" cap="small" baseline="0" dirty="0" smtClean="0">
                  <a:solidFill>
                    <a:prstClr val="white">
                      <a:lumMod val="50000"/>
                    </a:prstClr>
                  </a:solidFill>
                  <a:latin typeface="Arial"/>
                </a:rPr>
                <a:t>Lymphoid Cell</a:t>
              </a:r>
            </a:p>
          </p:txBody>
        </p:sp>
        <p:sp>
          <p:nvSpPr>
            <p:cNvPr id="16" name="Text Box 21"/>
            <p:cNvSpPr txBox="1">
              <a:spLocks noChangeArrowheads="1"/>
            </p:cNvSpPr>
            <p:nvPr/>
          </p:nvSpPr>
          <p:spPr bwMode="auto">
            <a:xfrm>
              <a:off x="5013034" y="2592186"/>
              <a:ext cx="119128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1400" cap="small" baseline="0" dirty="0" smtClean="0">
                  <a:solidFill>
                    <a:prstClr val="white">
                      <a:lumMod val="50000"/>
                    </a:prstClr>
                  </a:solidFill>
                  <a:latin typeface="Arial"/>
                </a:rPr>
                <a:t>Plasma</a:t>
              </a:r>
            </a:p>
          </p:txBody>
        </p:sp>
        <p:sp>
          <p:nvSpPr>
            <p:cNvPr id="17" name="Text Box 23"/>
            <p:cNvSpPr txBox="1">
              <a:spLocks noChangeArrowheads="1"/>
            </p:cNvSpPr>
            <p:nvPr/>
          </p:nvSpPr>
          <p:spPr bwMode="auto">
            <a:xfrm>
              <a:off x="7656266" y="4303553"/>
              <a:ext cx="1060704" cy="346234"/>
            </a:xfrm>
            <a:prstGeom prst="ellipse">
              <a:avLst/>
            </a:prstGeom>
            <a:solidFill>
              <a:srgbClr val="4472C4"/>
            </a:solidFill>
            <a:ln>
              <a:noFill/>
            </a:ln>
            <a:extLst/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defRPr/>
              </a:pPr>
              <a:r>
                <a:rPr lang="en-US" sz="1600" baseline="0" dirty="0" smtClean="0">
                  <a:solidFill>
                    <a:prstClr val="white"/>
                  </a:solidFill>
                  <a:latin typeface="Arial"/>
                </a:rPr>
                <a:t>TFV-MP</a:t>
              </a:r>
            </a:p>
          </p:txBody>
        </p:sp>
        <p:sp>
          <p:nvSpPr>
            <p:cNvPr id="18" name="Text Box 24"/>
            <p:cNvSpPr txBox="1">
              <a:spLocks noChangeArrowheads="1"/>
            </p:cNvSpPr>
            <p:nvPr/>
          </p:nvSpPr>
          <p:spPr bwMode="auto">
            <a:xfrm>
              <a:off x="7650328" y="4970374"/>
              <a:ext cx="1060704" cy="346234"/>
            </a:xfrm>
            <a:prstGeom prst="ellipse">
              <a:avLst/>
            </a:prstGeom>
            <a:solidFill>
              <a:srgbClr val="5B9BD5"/>
            </a:solidFill>
            <a:ln>
              <a:noFill/>
            </a:ln>
            <a:extLst/>
          </p:spPr>
          <p:txBody>
            <a:bodyPr wrap="none" lIns="0" tIns="0" rIns="0" bIns="0" anchor="ctr">
              <a:spAutoFit/>
            </a:bodyPr>
            <a:lstStyle>
              <a:lvl1pPr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defRPr/>
              </a:pPr>
              <a:r>
                <a:rPr lang="en-US" sz="1600" baseline="0" dirty="0" smtClean="0">
                  <a:solidFill>
                    <a:prstClr val="white"/>
                  </a:solidFill>
                  <a:latin typeface="Arial"/>
                </a:rPr>
                <a:t>TFV-DP</a:t>
              </a:r>
            </a:p>
          </p:txBody>
        </p:sp>
        <p:sp>
          <p:nvSpPr>
            <p:cNvPr id="19" name="Text Box 28"/>
            <p:cNvSpPr txBox="1">
              <a:spLocks noChangeArrowheads="1"/>
            </p:cNvSpPr>
            <p:nvPr/>
          </p:nvSpPr>
          <p:spPr bwMode="auto">
            <a:xfrm>
              <a:off x="4244937" y="2586249"/>
              <a:ext cx="59531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1400" cap="small" baseline="0" dirty="0" smtClean="0">
                  <a:solidFill>
                    <a:prstClr val="white">
                      <a:lumMod val="50000"/>
                    </a:prstClr>
                  </a:solidFill>
                  <a:latin typeface="Arial"/>
                </a:rPr>
                <a:t>Gut</a:t>
              </a:r>
            </a:p>
          </p:txBody>
        </p:sp>
        <p:sp>
          <p:nvSpPr>
            <p:cNvPr id="20" name="Text Box 6"/>
            <p:cNvSpPr txBox="1">
              <a:spLocks noChangeArrowheads="1"/>
            </p:cNvSpPr>
            <p:nvPr/>
          </p:nvSpPr>
          <p:spPr bwMode="auto">
            <a:xfrm>
              <a:off x="4251367" y="2971796"/>
              <a:ext cx="706581" cy="338554"/>
            </a:xfrm>
            <a:prstGeom prst="rect">
              <a:avLst/>
            </a:prstGeom>
            <a:solidFill>
              <a:srgbClr val="3F56A6"/>
            </a:solidFill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600" baseline="0" dirty="0" smtClean="0">
                  <a:solidFill>
                    <a:prstClr val="white"/>
                  </a:solidFill>
                  <a:latin typeface="Arial"/>
                </a:rPr>
                <a:t>TFV</a:t>
              </a:r>
            </a:p>
          </p:txBody>
        </p:sp>
        <p:sp>
          <p:nvSpPr>
            <p:cNvPr id="21" name="Text Box 6"/>
            <p:cNvSpPr txBox="1">
              <a:spLocks noChangeArrowheads="1"/>
            </p:cNvSpPr>
            <p:nvPr/>
          </p:nvSpPr>
          <p:spPr bwMode="auto">
            <a:xfrm>
              <a:off x="7668141" y="3595167"/>
              <a:ext cx="1060704" cy="346234"/>
            </a:xfrm>
            <a:prstGeom prst="ellipse">
              <a:avLst/>
            </a:prstGeom>
            <a:solidFill>
              <a:srgbClr val="3F56A6"/>
            </a:solidFill>
            <a:ln>
              <a:noFill/>
            </a:ln>
          </p:spPr>
          <p:txBody>
            <a:bodyPr wrap="square" lIns="0" tIns="0" rIns="0" bIns="0" anchor="ctr">
              <a:spAutoFit/>
            </a:bodyPr>
            <a:lstStyle>
              <a:lvl1pPr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r>
                <a:rPr lang="en-US" sz="1600" baseline="0" dirty="0" smtClean="0">
                  <a:solidFill>
                    <a:prstClr val="white"/>
                  </a:solidFill>
                  <a:latin typeface="Arial"/>
                </a:rPr>
                <a:t>TFV</a:t>
              </a:r>
            </a:p>
          </p:txBody>
        </p:sp>
        <p:sp>
          <p:nvSpPr>
            <p:cNvPr id="22" name="Rectangle 21"/>
            <p:cNvSpPr/>
            <p:nvPr/>
          </p:nvSpPr>
          <p:spPr>
            <a:xfrm rot="16200000">
              <a:off x="6428551" y="3525728"/>
              <a:ext cx="146304" cy="3840480"/>
            </a:xfrm>
            <a:prstGeom prst="rect">
              <a:avLst/>
            </a:prstGeom>
            <a:solidFill>
              <a:srgbClr val="F5F0E7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23" name="Text Box 8"/>
            <p:cNvSpPr txBox="1">
              <a:spLocks noChangeArrowheads="1"/>
            </p:cNvSpPr>
            <p:nvPr/>
          </p:nvSpPr>
          <p:spPr bwMode="auto">
            <a:xfrm>
              <a:off x="4239490" y="3800261"/>
              <a:ext cx="2645293" cy="346939"/>
            </a:xfrm>
            <a:prstGeom prst="homePlate">
              <a:avLst/>
            </a:prstGeom>
            <a:gradFill flip="none" rotWithShape="1">
              <a:gsLst>
                <a:gs pos="54000">
                  <a:srgbClr val="7030A0"/>
                </a:gs>
                <a:gs pos="100000">
                  <a:srgbClr val="7030A0"/>
                </a:gs>
              </a:gsLst>
              <a:lin ang="5100000" scaled="0"/>
              <a:tileRect/>
            </a:gradFill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defRPr/>
              </a:pPr>
              <a:endParaRPr lang="en-US" sz="1200" baseline="0" dirty="0" smtClean="0">
                <a:solidFill>
                  <a:prstClr val="white"/>
                </a:solidFill>
                <a:latin typeface="Arial"/>
              </a:endParaRPr>
            </a:p>
          </p:txBody>
        </p:sp>
        <p:sp>
          <p:nvSpPr>
            <p:cNvPr id="24" name="Text Box 30"/>
            <p:cNvSpPr txBox="1">
              <a:spLocks noChangeArrowheads="1"/>
            </p:cNvSpPr>
            <p:nvPr/>
          </p:nvSpPr>
          <p:spPr bwMode="auto">
            <a:xfrm>
              <a:off x="4309363" y="3821756"/>
              <a:ext cx="566950" cy="3108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en-US" sz="1600" baseline="0" dirty="0" smtClean="0">
                  <a:solidFill>
                    <a:prstClr val="white"/>
                  </a:solidFill>
                  <a:latin typeface="Arial"/>
                </a:rPr>
                <a:t>TAF</a:t>
              </a:r>
            </a:p>
          </p:txBody>
        </p:sp>
        <p:grpSp>
          <p:nvGrpSpPr>
            <p:cNvPr id="25" name="Group 24"/>
            <p:cNvGrpSpPr/>
            <p:nvPr/>
          </p:nvGrpSpPr>
          <p:grpSpPr>
            <a:xfrm>
              <a:off x="4233553" y="3348836"/>
              <a:ext cx="3420093" cy="397485"/>
              <a:chOff x="2953262" y="4349322"/>
              <a:chExt cx="2761737" cy="340666"/>
            </a:xfrm>
          </p:grpSpPr>
          <p:sp>
            <p:nvSpPr>
              <p:cNvPr id="26" name="Text Box 7"/>
              <p:cNvSpPr txBox="1">
                <a:spLocks noChangeArrowheads="1"/>
              </p:cNvSpPr>
              <p:nvPr/>
            </p:nvSpPr>
            <p:spPr bwMode="auto">
              <a:xfrm>
                <a:off x="2953262" y="4365263"/>
                <a:ext cx="2761737" cy="310896"/>
              </a:xfrm>
              <a:prstGeom prst="homePlate">
                <a:avLst/>
              </a:prstGeom>
              <a:gradFill>
                <a:gsLst>
                  <a:gs pos="26000">
                    <a:srgbClr val="3F56A6"/>
                  </a:gs>
                  <a:gs pos="0">
                    <a:srgbClr val="3F56A6"/>
                  </a:gs>
                  <a:gs pos="62000">
                    <a:srgbClr val="3F56A6"/>
                  </a:gs>
                  <a:gs pos="50000">
                    <a:srgbClr val="3F56A6"/>
                  </a:gs>
                  <a:gs pos="73000">
                    <a:srgbClr val="F66900"/>
                  </a:gs>
                  <a:gs pos="100000">
                    <a:srgbClr val="F66900"/>
                  </a:gs>
                </a:gsLst>
                <a:lin ang="10800000" scaled="1"/>
              </a:gradFill>
              <a:ln>
                <a:noFill/>
              </a:ln>
            </p:spPr>
            <p:txBody>
              <a:bodyPr wrap="square">
                <a:spAutoFit/>
              </a:bodyPr>
              <a:lstStyle>
                <a:lvl1pPr eaLnBrk="0" hangingPunct="0">
                  <a:defRPr sz="3600" b="1" baseline="-250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3600" b="1" baseline="-250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3600" b="1" baseline="-250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3600" b="1" baseline="-250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3600" b="1" baseline="-250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25000"/>
                  </a:spcAft>
                  <a:buChar char="•"/>
                  <a:defRPr sz="3600" b="1" baseline="-250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25000"/>
                  </a:spcAft>
                  <a:buChar char="•"/>
                  <a:defRPr sz="3600" b="1" baseline="-250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25000"/>
                  </a:spcAft>
                  <a:buChar char="•"/>
                  <a:defRPr sz="3600" b="1" baseline="-250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25000"/>
                  </a:spcAft>
                  <a:buChar char="•"/>
                  <a:defRPr sz="3600" b="1" baseline="-250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defRPr/>
                </a:pPr>
                <a:endParaRPr lang="en-US" sz="1400" baseline="0" dirty="0">
                  <a:solidFill>
                    <a:prstClr val="white"/>
                  </a:solidFill>
                  <a:cs typeface="Arial" charset="0"/>
                </a:endParaRPr>
              </a:p>
            </p:txBody>
          </p:sp>
          <p:sp>
            <p:nvSpPr>
              <p:cNvPr id="27" name="Text Box 30"/>
              <p:cNvSpPr txBox="1">
                <a:spLocks noChangeArrowheads="1"/>
              </p:cNvSpPr>
              <p:nvPr/>
            </p:nvSpPr>
            <p:spPr bwMode="auto">
              <a:xfrm>
                <a:off x="3015300" y="4351434"/>
                <a:ext cx="582211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 sz="3600" b="1" baseline="-250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3600" b="1" baseline="-250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3600" b="1" baseline="-250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3600" b="1" baseline="-250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3600" b="1" baseline="-250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25000"/>
                  </a:spcAft>
                  <a:buChar char="•"/>
                  <a:defRPr sz="3600" b="1" baseline="-250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25000"/>
                  </a:spcAft>
                  <a:buChar char="•"/>
                  <a:defRPr sz="3600" b="1" baseline="-250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25000"/>
                  </a:spcAft>
                  <a:buChar char="•"/>
                  <a:defRPr sz="3600" b="1" baseline="-250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25000"/>
                  </a:spcAft>
                  <a:buChar char="•"/>
                  <a:defRPr sz="3600" b="1" baseline="-250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z="1600" baseline="0" dirty="0" smtClean="0">
                    <a:solidFill>
                      <a:prstClr val="white"/>
                    </a:solidFill>
                    <a:latin typeface="Arial"/>
                  </a:rPr>
                  <a:t>TDF</a:t>
                </a:r>
              </a:p>
            </p:txBody>
          </p:sp>
          <p:sp>
            <p:nvSpPr>
              <p:cNvPr id="28" name="Text Box 27"/>
              <p:cNvSpPr txBox="1">
                <a:spLocks noChangeArrowheads="1"/>
              </p:cNvSpPr>
              <p:nvPr/>
            </p:nvSpPr>
            <p:spPr bwMode="auto">
              <a:xfrm>
                <a:off x="5089785" y="4349322"/>
                <a:ext cx="570990" cy="33855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 eaLnBrk="0" hangingPunct="0">
                  <a:defRPr sz="3600" b="1" baseline="-250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1pPr>
                <a:lvl2pPr marL="742950" indent="-285750" eaLnBrk="0" hangingPunct="0">
                  <a:defRPr sz="3600" b="1" baseline="-250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2pPr>
                <a:lvl3pPr marL="1143000" indent="-228600" eaLnBrk="0" hangingPunct="0">
                  <a:defRPr sz="3600" b="1" baseline="-250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3pPr>
                <a:lvl4pPr marL="1600200" indent="-228600" eaLnBrk="0" hangingPunct="0">
                  <a:defRPr sz="3600" b="1" baseline="-250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4pPr>
                <a:lvl5pPr marL="2057400" indent="-228600" eaLnBrk="0" hangingPunct="0">
                  <a:defRPr sz="3600" b="1" baseline="-250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25000"/>
                  </a:spcAft>
                  <a:buChar char="•"/>
                  <a:defRPr sz="3600" b="1" baseline="-250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25000"/>
                  </a:spcAft>
                  <a:buChar char="•"/>
                  <a:defRPr sz="3600" b="1" baseline="-250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25000"/>
                  </a:spcAft>
                  <a:buChar char="•"/>
                  <a:defRPr sz="3600" b="1" baseline="-250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25000"/>
                  </a:spcAft>
                  <a:buChar char="•"/>
                  <a:defRPr sz="3600" b="1" baseline="-25000">
                    <a:solidFill>
                      <a:schemeClr val="tx1"/>
                    </a:solidFill>
                    <a:latin typeface="Arial" pitchFamily="34" charset="0"/>
                    <a:ea typeface="ＭＳ Ｐゴシック" pitchFamily="34" charset="-128"/>
                  </a:defRPr>
                </a:lvl9pPr>
              </a:lstStyle>
              <a:p>
                <a:pPr eaLnBrk="1" hangingPunct="1">
                  <a:defRPr/>
                </a:pPr>
                <a:r>
                  <a:rPr lang="en-US" sz="1600" baseline="0" dirty="0" smtClean="0">
                    <a:solidFill>
                      <a:prstClr val="white"/>
                    </a:solidFill>
                    <a:latin typeface="Arial"/>
                  </a:rPr>
                  <a:t>TFV</a:t>
                </a:r>
              </a:p>
            </p:txBody>
          </p:sp>
        </p:grpSp>
        <p:sp>
          <p:nvSpPr>
            <p:cNvPr id="29" name="Rectangle 28"/>
            <p:cNvSpPr/>
            <p:nvPr/>
          </p:nvSpPr>
          <p:spPr>
            <a:xfrm>
              <a:off x="8920800" y="2047010"/>
              <a:ext cx="1480498" cy="3657600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dirty="0">
                <a:solidFill>
                  <a:prstClr val="white"/>
                </a:solidFill>
              </a:endParaRP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>
              <a:off x="8180680" y="3993333"/>
              <a:ext cx="0" cy="228600"/>
            </a:xfrm>
            <a:prstGeom prst="straightConnector1">
              <a:avLst/>
            </a:prstGeom>
            <a:ln w="19050">
              <a:solidFill>
                <a:schemeClr val="bg2">
                  <a:lumMod val="50000"/>
                </a:schemeClr>
              </a:solidFill>
              <a:miter lim="800000"/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>
              <a:off x="8180680" y="4707657"/>
              <a:ext cx="0" cy="228600"/>
            </a:xfrm>
            <a:prstGeom prst="straightConnector1">
              <a:avLst/>
            </a:prstGeom>
            <a:ln w="19050">
              <a:solidFill>
                <a:schemeClr val="bg2">
                  <a:lumMod val="50000"/>
                </a:schemeClr>
              </a:solidFill>
              <a:miter lim="800000"/>
              <a:headEnd type="none" w="med" len="med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TextBox 31"/>
            <p:cNvSpPr txBox="1"/>
            <p:nvPr/>
          </p:nvSpPr>
          <p:spPr>
            <a:xfrm>
              <a:off x="4841664" y="2945574"/>
              <a:ext cx="207818" cy="457200"/>
            </a:xfrm>
            <a:prstGeom prst="rect">
              <a:avLst/>
            </a:prstGeom>
            <a:noFill/>
          </p:spPr>
          <p:txBody>
            <a:bodyPr wrap="none" lIns="0" tIns="0" rIns="0" bIns="0" rtlCol="0">
              <a:noAutofit/>
            </a:bodyPr>
            <a:lstStyle/>
            <a:p>
              <a:pPr>
                <a:lnSpc>
                  <a:spcPct val="90000"/>
                </a:lnSpc>
              </a:pPr>
              <a:r>
                <a:rPr lang="en-US" sz="2800" b="1" dirty="0">
                  <a:solidFill>
                    <a:srgbClr val="C00000"/>
                  </a:solidFill>
                  <a:ea typeface="MS PGothic" pitchFamily="34" charset="-128"/>
                </a:rPr>
                <a:t>X</a:t>
              </a:r>
            </a:p>
          </p:txBody>
        </p:sp>
        <p:sp>
          <p:nvSpPr>
            <p:cNvPr id="2" name="Rectangle 1"/>
            <p:cNvSpPr/>
            <p:nvPr/>
          </p:nvSpPr>
          <p:spPr>
            <a:xfrm>
              <a:off x="4675909" y="1465118"/>
              <a:ext cx="4468091" cy="1070264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282913" y="5367804"/>
              <a:ext cx="4902791" cy="848591"/>
            </a:xfrm>
            <a:prstGeom prst="rect">
              <a:avLst/>
            </a:prstGeom>
            <a:solidFill>
              <a:schemeClr val="bg1"/>
            </a:solidFill>
            <a:ln w="19050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90000"/>
                </a:lnSpc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45" name="Text Box 7"/>
            <p:cNvSpPr txBox="1">
              <a:spLocks noChangeArrowheads="1"/>
            </p:cNvSpPr>
            <p:nvPr/>
          </p:nvSpPr>
          <p:spPr bwMode="auto">
            <a:xfrm>
              <a:off x="6239946" y="3800261"/>
              <a:ext cx="1372137" cy="346914"/>
            </a:xfrm>
            <a:prstGeom prst="homePlate">
              <a:avLst/>
            </a:prstGeom>
            <a:gradFill flip="none" rotWithShape="1">
              <a:gsLst>
                <a:gs pos="26000">
                  <a:srgbClr val="3F56A6"/>
                </a:gs>
                <a:gs pos="0">
                  <a:srgbClr val="3F56A6"/>
                </a:gs>
                <a:gs pos="57000">
                  <a:srgbClr val="6600CC"/>
                </a:gs>
                <a:gs pos="48000">
                  <a:srgbClr val="3F56A6"/>
                </a:gs>
                <a:gs pos="83000">
                  <a:srgbClr val="7030A0"/>
                </a:gs>
                <a:gs pos="100000">
                  <a:srgbClr val="7030A0"/>
                </a:gs>
              </a:gsLst>
              <a:lin ang="10800000" scaled="1"/>
              <a:tileRect/>
            </a:gradFill>
            <a:ln>
              <a:noFill/>
            </a:ln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ctr">
                <a:spcBef>
                  <a:spcPct val="50000"/>
                </a:spcBef>
                <a:defRPr sz="1400" b="1" baseline="0">
                  <a:solidFill>
                    <a:prstClr val="white"/>
                  </a:solidFill>
                  <a:latin typeface="Arial" pitchFamily="34" charset="0"/>
                  <a:ea typeface="ＭＳ Ｐゴシック" pitchFamily="34" charset="-128"/>
                  <a:cs typeface="Arial" charset="0"/>
                </a:defRPr>
              </a:lvl1pPr>
              <a:lvl2pPr marL="742950" indent="-285750" eaLnBrk="0" hangingPunct="0">
                <a:defRPr sz="3600" b="1" baseline="-25000"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3600" b="1" baseline="-25000"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3600" b="1" baseline="-25000"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3600" b="1" baseline="-25000"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endParaRPr lang="en-US" dirty="0"/>
            </a:p>
          </p:txBody>
        </p:sp>
        <p:sp>
          <p:nvSpPr>
            <p:cNvPr id="46" name="Text Box 27"/>
            <p:cNvSpPr txBox="1">
              <a:spLocks noChangeArrowheads="1"/>
            </p:cNvSpPr>
            <p:nvPr/>
          </p:nvSpPr>
          <p:spPr bwMode="auto">
            <a:xfrm>
              <a:off x="6923606" y="3820167"/>
              <a:ext cx="68591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25000"/>
                </a:spcAft>
                <a:buChar char="•"/>
                <a:defRPr sz="3600" b="1" baseline="-250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defRPr/>
              </a:pPr>
              <a:r>
                <a:rPr lang="en-US" sz="1600" baseline="0" dirty="0" smtClean="0">
                  <a:solidFill>
                    <a:prstClr val="white"/>
                  </a:solidFill>
                  <a:latin typeface="Arial"/>
                </a:rPr>
                <a:t>TFV</a:t>
              </a:r>
            </a:p>
          </p:txBody>
        </p:sp>
      </p:grp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00841638"/>
              </p:ext>
            </p:extLst>
          </p:nvPr>
        </p:nvGraphicFramePr>
        <p:xfrm>
          <a:off x="2490829" y="2440525"/>
          <a:ext cx="1015160" cy="7110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39" name="CS ChemDraw Drawing" r:id="rId4" imgW="1511394" imgH="1060315" progId="ChemDraw.Document.6.0">
                  <p:embed/>
                </p:oleObj>
              </mc:Choice>
              <mc:Fallback>
                <p:oleObj name="CS ChemDraw Drawing" r:id="rId4" imgW="1511394" imgH="1060315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90829" y="2440525"/>
                        <a:ext cx="1015160" cy="7110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3026675"/>
              </p:ext>
            </p:extLst>
          </p:nvPr>
        </p:nvGraphicFramePr>
        <p:xfrm>
          <a:off x="2244788" y="3423124"/>
          <a:ext cx="1562832" cy="8911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0" name="CS ChemDraw Drawing" r:id="rId6" imgW="2326655" imgH="1328636" progId="ChemDraw.Document.6.0">
                  <p:embed/>
                </p:oleObj>
              </mc:Choice>
              <mc:Fallback>
                <p:oleObj name="CS ChemDraw Drawing" r:id="rId6" imgW="2326655" imgH="1328636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44788" y="3423124"/>
                        <a:ext cx="1562832" cy="8911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1813276"/>
              </p:ext>
            </p:extLst>
          </p:nvPr>
        </p:nvGraphicFramePr>
        <p:xfrm>
          <a:off x="2283197" y="4579918"/>
          <a:ext cx="1410029" cy="10741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1" name="CS ChemDraw Drawing" r:id="rId8" imgW="2165116" imgH="1650189" progId="ChemDraw.Document.6.0">
                  <p:embed/>
                </p:oleObj>
              </mc:Choice>
              <mc:Fallback>
                <p:oleObj name="CS ChemDraw Drawing" r:id="rId8" imgW="2165116" imgH="1650189" progId="ChemDraw.Document.6.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3197" y="4579918"/>
                        <a:ext cx="1410029" cy="107416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5466969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charset="0"/>
              </a:rPr>
              <a:t>Background</a:t>
            </a:r>
            <a:endParaRPr lang="en-US" dirty="0"/>
          </a:p>
        </p:txBody>
      </p:sp>
      <p:sp>
        <p:nvSpPr>
          <p:cNvPr id="26626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230188" indent="-230188">
              <a:buClr>
                <a:srgbClr val="800000"/>
              </a:buClr>
              <a:defRPr/>
            </a:pPr>
            <a:r>
              <a:rPr lang="en-US" dirty="0"/>
              <a:t>Although potent and generally well tolerated, </a:t>
            </a:r>
            <a:r>
              <a:rPr lang="en-US" dirty="0" err="1"/>
              <a:t>tenofovir</a:t>
            </a:r>
            <a:r>
              <a:rPr lang="en-US" dirty="0"/>
              <a:t> </a:t>
            </a:r>
            <a:r>
              <a:rPr lang="en-US" dirty="0" err="1"/>
              <a:t>disoproxil</a:t>
            </a:r>
            <a:r>
              <a:rPr lang="en-US" dirty="0"/>
              <a:t> </a:t>
            </a:r>
            <a:r>
              <a:rPr lang="en-US" dirty="0" err="1"/>
              <a:t>fumarate</a:t>
            </a:r>
            <a:r>
              <a:rPr lang="en-US" dirty="0"/>
              <a:t> (TDF) may cause clinically significant renal and bone toxicity</a:t>
            </a:r>
            <a:r>
              <a:rPr lang="en-US" baseline="30000" dirty="0"/>
              <a:t>1-3</a:t>
            </a:r>
            <a:endParaRPr lang="en-US" dirty="0"/>
          </a:p>
          <a:p>
            <a:pPr marL="230188" indent="-230188">
              <a:buClr>
                <a:srgbClr val="800000"/>
              </a:buClr>
              <a:defRPr/>
            </a:pPr>
            <a:r>
              <a:rPr lang="en-US" dirty="0"/>
              <a:t>Relative to TDF 300 mg, TAF 25 mg has 90% lower circulating plasma TFV, while maintaining high antiviral activity</a:t>
            </a:r>
            <a:r>
              <a:rPr lang="en-US" baseline="30000" dirty="0"/>
              <a:t>4</a:t>
            </a:r>
            <a:r>
              <a:rPr lang="en-US" dirty="0"/>
              <a:t> </a:t>
            </a:r>
          </a:p>
          <a:p>
            <a:pPr marL="230188" indent="-230188">
              <a:buClr>
                <a:srgbClr val="800000"/>
              </a:buClr>
              <a:defRPr/>
            </a:pPr>
            <a:r>
              <a:rPr lang="en-US" dirty="0"/>
              <a:t>In a phase II comparative study, TAF associated with reduced renal and bone </a:t>
            </a:r>
            <a:r>
              <a:rPr lang="en-US" dirty="0" smtClean="0"/>
              <a:t>effects</a:t>
            </a:r>
            <a:r>
              <a:rPr lang="en-US" baseline="30000" dirty="0" smtClean="0"/>
              <a:t>5</a:t>
            </a:r>
            <a:r>
              <a:rPr lang="en-US" dirty="0" smtClean="0"/>
              <a:t> </a:t>
            </a:r>
          </a:p>
          <a:p>
            <a:pPr marL="230188" indent="-230188">
              <a:buClr>
                <a:srgbClr val="800000"/>
              </a:buClr>
              <a:defRPr/>
            </a:pPr>
            <a:r>
              <a:rPr lang="en-US" dirty="0" smtClean="0"/>
              <a:t>We </a:t>
            </a:r>
            <a:r>
              <a:rPr lang="en-US" dirty="0"/>
              <a:t>sought to confirm these findings in fully powered clinical trials using extensive protocol-specified renal and bone endpoints</a:t>
            </a:r>
          </a:p>
          <a:p>
            <a:pPr marL="503238" lvl="1" indent="-230188">
              <a:buClr>
                <a:srgbClr val="800000"/>
              </a:buClr>
              <a:defRPr/>
            </a:pPr>
            <a:r>
              <a:rPr lang="en-US" dirty="0" err="1"/>
              <a:t>Virologic</a:t>
            </a:r>
            <a:r>
              <a:rPr lang="en-US" dirty="0"/>
              <a:t> efficacy of E/C/F/TAF non-inferior to E/C/F/TDF (Wohl </a:t>
            </a:r>
            <a:r>
              <a:rPr lang="en-US" dirty="0" smtClean="0"/>
              <a:t># </a:t>
            </a:r>
            <a:r>
              <a:rPr lang="en-US" dirty="0"/>
              <a:t>113-LB</a:t>
            </a:r>
            <a:r>
              <a:rPr lang="en-US" dirty="0" smtClean="0"/>
              <a:t>)</a:t>
            </a:r>
          </a:p>
          <a:p>
            <a:pPr marL="0" indent="0">
              <a:buClr>
                <a:srgbClr val="800000"/>
              </a:buClr>
              <a:buFont typeface="Wingdings" pitchFamily="2" charset="2"/>
              <a:buNone/>
              <a:defRPr/>
            </a:pPr>
            <a:endParaRPr lang="en-US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84273" y="6065520"/>
            <a:ext cx="8140615" cy="685800"/>
          </a:xfrm>
        </p:spPr>
        <p:txBody>
          <a:bodyPr/>
          <a:lstStyle/>
          <a:p>
            <a:r>
              <a:rPr lang="en-US" dirty="0">
                <a:cs typeface="Arial" charset="0"/>
              </a:rPr>
              <a:t>E/C/F, </a:t>
            </a:r>
            <a:r>
              <a:rPr lang="en-US" dirty="0" err="1"/>
              <a:t>elvitegravir</a:t>
            </a:r>
            <a:r>
              <a:rPr lang="en-US" dirty="0"/>
              <a:t>, </a:t>
            </a:r>
            <a:r>
              <a:rPr lang="en-US" dirty="0" err="1"/>
              <a:t>cobicistat</a:t>
            </a:r>
            <a:r>
              <a:rPr lang="en-US" dirty="0"/>
              <a:t>, </a:t>
            </a:r>
            <a:r>
              <a:rPr lang="en-US" dirty="0" err="1"/>
              <a:t>emtricitabine</a:t>
            </a:r>
            <a:r>
              <a:rPr lang="en-US" dirty="0" smtClean="0"/>
              <a:t>.</a:t>
            </a:r>
          </a:p>
          <a:p>
            <a:r>
              <a:rPr lang="en-US" dirty="0" smtClean="0"/>
              <a:t>1. </a:t>
            </a:r>
            <a:r>
              <a:rPr lang="en-US" dirty="0" err="1" smtClean="0"/>
              <a:t>Mocroft</a:t>
            </a:r>
            <a:r>
              <a:rPr lang="en-US" dirty="0" smtClean="0"/>
              <a:t> </a:t>
            </a:r>
            <a:r>
              <a:rPr lang="en-US" dirty="0"/>
              <a:t>AIDS. 2010 Jul 17;24(11):</a:t>
            </a:r>
            <a:r>
              <a:rPr lang="en-US" dirty="0" smtClean="0"/>
              <a:t>1667-78; 2. </a:t>
            </a:r>
            <a:r>
              <a:rPr lang="en-US" dirty="0" err="1" smtClean="0"/>
              <a:t>Morlat</a:t>
            </a:r>
            <a:r>
              <a:rPr lang="en-US" dirty="0" smtClean="0"/>
              <a:t> </a:t>
            </a:r>
            <a:r>
              <a:rPr lang="en-US" dirty="0" err="1"/>
              <a:t>PLoS</a:t>
            </a:r>
            <a:r>
              <a:rPr lang="en-US" dirty="0"/>
              <a:t> One. </a:t>
            </a:r>
            <a:r>
              <a:rPr lang="en-US" dirty="0" smtClean="0"/>
              <a:t>2013;8:e66223; 3. </a:t>
            </a:r>
            <a:r>
              <a:rPr lang="en-US" dirty="0" err="1" smtClean="0"/>
              <a:t>Mccomsey</a:t>
            </a:r>
            <a:r>
              <a:rPr lang="en-US" dirty="0" smtClean="0"/>
              <a:t> </a:t>
            </a:r>
            <a:r>
              <a:rPr lang="en-US" dirty="0"/>
              <a:t>J Infect Dis. </a:t>
            </a:r>
            <a:r>
              <a:rPr lang="en-US" dirty="0" smtClean="0"/>
              <a:t>2011;203:1791-1801;</a:t>
            </a:r>
            <a:endParaRPr lang="en-US" dirty="0"/>
          </a:p>
          <a:p>
            <a:r>
              <a:rPr lang="en-US" dirty="0" smtClean="0">
                <a:cs typeface="Arial" charset="0"/>
              </a:rPr>
              <a:t>4. </a:t>
            </a:r>
            <a:r>
              <a:rPr lang="en-US" dirty="0" err="1">
                <a:solidFill>
                  <a:srgbClr val="000000"/>
                </a:solidFill>
              </a:rPr>
              <a:t>Ruane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P, et al. </a:t>
            </a:r>
            <a:r>
              <a:rPr lang="en-US" dirty="0">
                <a:solidFill>
                  <a:srgbClr val="000000"/>
                </a:solidFill>
              </a:rPr>
              <a:t>JAIDS 2013; </a:t>
            </a:r>
            <a:r>
              <a:rPr lang="en-US" dirty="0" smtClean="0">
                <a:solidFill>
                  <a:srgbClr val="000000"/>
                </a:solidFill>
              </a:rPr>
              <a:t>63:449-54; 5. Sax PE.. et al. JAIDS 2014;67:52-58 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621728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Rectangle 10"/>
          <p:cNvSpPr>
            <a:spLocks noChangeArrowheads="1"/>
          </p:cNvSpPr>
          <p:nvPr/>
        </p:nvSpPr>
        <p:spPr bwMode="gray">
          <a:xfrm>
            <a:off x="4140343" y="2430161"/>
            <a:ext cx="4114800" cy="548640"/>
          </a:xfrm>
          <a:prstGeom prst="rect">
            <a:avLst/>
          </a:prstGeom>
          <a:solidFill>
            <a:srgbClr val="6338A2"/>
          </a:solidFill>
          <a:ln w="19050">
            <a:noFill/>
            <a:round/>
            <a:headEnd/>
            <a:tailEnd/>
          </a:ln>
          <a:effec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Times" panose="02020603050405020304" pitchFamily="18" charset="0"/>
              <a:buNone/>
              <a:defRPr/>
            </a:pPr>
            <a:r>
              <a:rPr lang="en-US" altLang="en-US" b="1" dirty="0" smtClean="0">
                <a:solidFill>
                  <a:prstClr val="white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E/C/F/TAF </a:t>
            </a:r>
            <a:r>
              <a:rPr lang="en-US" altLang="en-US" b="1" dirty="0">
                <a:solidFill>
                  <a:prstClr val="white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QD </a:t>
            </a:r>
            <a:endParaRPr lang="en-US" altLang="en-US" b="1" baseline="30000" dirty="0">
              <a:solidFill>
                <a:prstClr val="white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133122" name="Rectangle 4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solidFill>
                  <a:schemeClr val="tx1"/>
                </a:solidFill>
              </a:rPr>
              <a:t/>
            </a:r>
            <a:br>
              <a:rPr lang="en-US" altLang="en-US" sz="2800" dirty="0" smtClean="0">
                <a:solidFill>
                  <a:schemeClr val="tx1"/>
                </a:solidFill>
              </a:rPr>
            </a:br>
            <a:r>
              <a:rPr lang="en-US" altLang="en-US" sz="2800" dirty="0" smtClean="0">
                <a:solidFill>
                  <a:schemeClr val="bg2">
                    <a:lumMod val="25000"/>
                  </a:schemeClr>
                </a:solidFill>
              </a:rPr>
              <a:t>Study Design: Studies 104 and 111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  <p:sp>
        <p:nvSpPr>
          <p:cNvPr id="38" name="AutoShape 6"/>
          <p:cNvSpPr>
            <a:spLocks noChangeArrowheads="1"/>
          </p:cNvSpPr>
          <p:nvPr/>
        </p:nvSpPr>
        <p:spPr bwMode="auto">
          <a:xfrm>
            <a:off x="670560" y="2667071"/>
            <a:ext cx="2377440" cy="914400"/>
          </a:xfrm>
          <a:prstGeom prst="rect">
            <a:avLst/>
          </a:prstGeom>
          <a:solidFill>
            <a:srgbClr val="4472C4"/>
          </a:solidFill>
          <a:ln>
            <a:noFill/>
          </a:ln>
          <a:effectLst/>
        </p:spPr>
        <p:txBody>
          <a:bodyPr anchor="ctr"/>
          <a:lstStyle>
            <a:lvl1pPr algn="l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algn="l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algn="l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algn="l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algn="l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>
              <a:defRPr/>
            </a:pPr>
            <a:endParaRPr lang="de-DE" altLang="en-US" sz="1600" b="1" dirty="0" smtClean="0">
              <a:solidFill>
                <a:prstClr val="white"/>
              </a:solidFill>
              <a:ea typeface="MS PGothic" pitchFamily="34" charset="-128"/>
              <a:cs typeface="Arial" charset="0"/>
            </a:endParaRPr>
          </a:p>
          <a:p>
            <a:pPr>
              <a:defRPr/>
            </a:pPr>
            <a:r>
              <a:rPr lang="de-DE" altLang="en-US" sz="1600" b="1" dirty="0" smtClean="0">
                <a:solidFill>
                  <a:prstClr val="white"/>
                </a:solidFill>
                <a:ea typeface="MS PGothic" pitchFamily="34" charset="-128"/>
                <a:cs typeface="Arial" charset="0"/>
              </a:rPr>
              <a:t>Tx-Naïve Adults</a:t>
            </a:r>
            <a:endParaRPr lang="de-DE" altLang="en-US" sz="1600" b="1" dirty="0">
              <a:solidFill>
                <a:prstClr val="white"/>
              </a:solidFill>
              <a:ea typeface="MS PGothic" pitchFamily="34" charset="-128"/>
              <a:cs typeface="Arial" charset="0"/>
            </a:endParaRPr>
          </a:p>
          <a:p>
            <a:pPr>
              <a:defRPr/>
            </a:pPr>
            <a:r>
              <a:rPr lang="de-DE" sz="1600" dirty="0" smtClean="0">
                <a:solidFill>
                  <a:prstClr val="white"/>
                </a:solidFill>
                <a:ea typeface="MS PGothic" pitchFamily="34" charset="-128"/>
              </a:rPr>
              <a:t>HIV-1 </a:t>
            </a:r>
            <a:r>
              <a:rPr lang="de-DE" sz="1600" dirty="0">
                <a:solidFill>
                  <a:prstClr val="white"/>
                </a:solidFill>
                <a:ea typeface="MS PGothic" pitchFamily="34" charset="-128"/>
              </a:rPr>
              <a:t>RNA </a:t>
            </a:r>
            <a:r>
              <a:rPr lang="de-DE" sz="1600" dirty="0" smtClean="0">
                <a:solidFill>
                  <a:prstClr val="white"/>
                </a:solidFill>
                <a:ea typeface="MS PGothic" pitchFamily="34" charset="-128"/>
              </a:rPr>
              <a:t>≥</a:t>
            </a:r>
            <a:r>
              <a:rPr lang="en-US" sz="1600" dirty="0" smtClean="0">
                <a:solidFill>
                  <a:prstClr val="white"/>
                </a:solidFill>
                <a:ea typeface="MS PGothic" pitchFamily="34" charset="-128"/>
              </a:rPr>
              <a:t>1000</a:t>
            </a:r>
            <a:r>
              <a:rPr lang="de-DE" sz="1600" dirty="0" smtClean="0">
                <a:solidFill>
                  <a:prstClr val="white"/>
                </a:solidFill>
                <a:ea typeface="MS PGothic" pitchFamily="34" charset="-128"/>
              </a:rPr>
              <a:t> </a:t>
            </a:r>
            <a:r>
              <a:rPr lang="de-DE" sz="1600" dirty="0">
                <a:solidFill>
                  <a:prstClr val="white"/>
                </a:solidFill>
                <a:ea typeface="MS PGothic" pitchFamily="34" charset="-128"/>
              </a:rPr>
              <a:t>c/mL</a:t>
            </a:r>
          </a:p>
          <a:p>
            <a:pPr>
              <a:defRPr/>
            </a:pPr>
            <a:r>
              <a:rPr lang="de-DE" sz="1600" dirty="0">
                <a:solidFill>
                  <a:prstClr val="white"/>
                </a:solidFill>
                <a:ea typeface="MS PGothic" pitchFamily="34" charset="-128"/>
              </a:rPr>
              <a:t>eGFR </a:t>
            </a:r>
            <a:r>
              <a:rPr lang="de-DE" sz="1600" dirty="0" smtClean="0">
                <a:solidFill>
                  <a:prstClr val="white"/>
                </a:solidFill>
                <a:ea typeface="MS PGothic" pitchFamily="34" charset="-128"/>
              </a:rPr>
              <a:t>≥50 </a:t>
            </a:r>
            <a:r>
              <a:rPr lang="de-DE" sz="1600" dirty="0">
                <a:solidFill>
                  <a:prstClr val="white"/>
                </a:solidFill>
                <a:ea typeface="MS PGothic" pitchFamily="34" charset="-128"/>
              </a:rPr>
              <a:t>mL/min</a:t>
            </a:r>
            <a:endParaRPr lang="en-US" sz="1600" dirty="0">
              <a:solidFill>
                <a:prstClr val="white"/>
              </a:solidFill>
              <a:ea typeface="MS PGothic" pitchFamily="34" charset="-128"/>
            </a:endParaRPr>
          </a:p>
          <a:p>
            <a:pPr>
              <a:defRPr/>
            </a:pPr>
            <a:endParaRPr lang="en-US" altLang="en-US" sz="1600" b="1" dirty="0">
              <a:solidFill>
                <a:prstClr val="black"/>
              </a:solidFill>
              <a:ea typeface="MS PGothic" pitchFamily="34" charset="-128"/>
              <a:cs typeface="Arial" charset="0"/>
            </a:endParaRPr>
          </a:p>
        </p:txBody>
      </p:sp>
      <p:sp>
        <p:nvSpPr>
          <p:cNvPr id="6" name="TextBox 5"/>
          <p:cNvSpPr txBox="1"/>
          <p:nvPr/>
        </p:nvSpPr>
        <p:spPr bwMode="auto">
          <a:xfrm>
            <a:off x="3025839" y="2923386"/>
            <a:ext cx="411163" cy="1666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algn="ctr">
              <a:lnSpc>
                <a:spcPct val="90000"/>
              </a:lnSpc>
              <a:defRPr/>
            </a:pPr>
            <a:r>
              <a:rPr lang="en-US" sz="1200" dirty="0">
                <a:solidFill>
                  <a:prstClr val="black"/>
                </a:solidFill>
                <a:latin typeface="Arial"/>
                <a:ea typeface="MS PGothic" pitchFamily="34" charset="-128"/>
              </a:rPr>
              <a:t>1:1</a:t>
            </a:r>
          </a:p>
        </p:txBody>
      </p:sp>
      <p:sp>
        <p:nvSpPr>
          <p:cNvPr id="481293" name="Line 126"/>
          <p:cNvSpPr>
            <a:spLocks noChangeShapeType="1"/>
          </p:cNvSpPr>
          <p:nvPr/>
        </p:nvSpPr>
        <p:spPr bwMode="auto">
          <a:xfrm>
            <a:off x="3049933" y="3123063"/>
            <a:ext cx="36576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solidFill>
                <a:prstClr val="black"/>
              </a:solidFill>
              <a:latin typeface="Calibri" panose="020F0502020204030204" pitchFamily="34" charset="0"/>
              <a:ea typeface="MS PGothic" pitchFamily="34" charset="-128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415150" y="2730808"/>
            <a:ext cx="720725" cy="784511"/>
            <a:chOff x="3415150" y="2647607"/>
            <a:chExt cx="720725" cy="784511"/>
          </a:xfrm>
        </p:grpSpPr>
        <p:sp>
          <p:nvSpPr>
            <p:cNvPr id="41" name="Line 125"/>
            <p:cNvSpPr>
              <a:spLocks noChangeShapeType="1"/>
            </p:cNvSpPr>
            <p:nvPr/>
          </p:nvSpPr>
          <p:spPr bwMode="auto">
            <a:xfrm>
              <a:off x="3415150" y="2647607"/>
              <a:ext cx="7207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 pitchFamily="34" charset="0"/>
                <a:ea typeface="MS PGothic" pitchFamily="34" charset="-128"/>
              </a:endParaRPr>
            </a:p>
          </p:txBody>
        </p:sp>
        <p:sp>
          <p:nvSpPr>
            <p:cNvPr id="43" name="Line 127"/>
            <p:cNvSpPr>
              <a:spLocks noChangeShapeType="1"/>
            </p:cNvSpPr>
            <p:nvPr/>
          </p:nvSpPr>
          <p:spPr bwMode="auto">
            <a:xfrm flipH="1">
              <a:off x="3415150" y="2647607"/>
              <a:ext cx="0" cy="777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 pitchFamily="34" charset="0"/>
                <a:ea typeface="MS PGothic" pitchFamily="34" charset="-128"/>
              </a:endParaRPr>
            </a:p>
          </p:txBody>
        </p:sp>
        <p:sp>
          <p:nvSpPr>
            <p:cNvPr id="44" name="Line 132"/>
            <p:cNvSpPr>
              <a:spLocks noChangeShapeType="1"/>
            </p:cNvSpPr>
            <p:nvPr/>
          </p:nvSpPr>
          <p:spPr bwMode="auto">
            <a:xfrm flipV="1">
              <a:off x="3415150" y="3432118"/>
              <a:ext cx="7000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en-US">
                <a:solidFill>
                  <a:prstClr val="black"/>
                </a:solidFill>
                <a:latin typeface="Calibri" panose="020F0502020204030204" pitchFamily="34" charset="0"/>
                <a:ea typeface="MS PGothic" pitchFamily="34" charset="-128"/>
              </a:endParaRPr>
            </a:p>
          </p:txBody>
        </p:sp>
      </p:grpSp>
      <p:sp>
        <p:nvSpPr>
          <p:cNvPr id="59" name="Rectangle 10"/>
          <p:cNvSpPr>
            <a:spLocks noChangeArrowheads="1"/>
          </p:cNvSpPr>
          <p:nvPr/>
        </p:nvSpPr>
        <p:spPr bwMode="gray">
          <a:xfrm>
            <a:off x="4140343" y="3240999"/>
            <a:ext cx="4114800" cy="548640"/>
          </a:xfrm>
          <a:prstGeom prst="rect">
            <a:avLst/>
          </a:prstGeom>
          <a:solidFill>
            <a:srgbClr val="F66900"/>
          </a:solidFill>
          <a:ln w="19050">
            <a:noFill/>
            <a:round/>
            <a:headEnd/>
            <a:tailEnd/>
          </a:ln>
          <a:effectLst/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Times" panose="02020603050405020304" pitchFamily="18" charset="0"/>
              <a:buNone/>
              <a:defRPr/>
            </a:pPr>
            <a:r>
              <a:rPr lang="en-US" altLang="en-US" b="1" dirty="0" smtClean="0">
                <a:solidFill>
                  <a:prstClr val="white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E/C/F/TDF QD (</a:t>
            </a:r>
            <a:r>
              <a:rPr lang="en-US" altLang="en-US" b="1" dirty="0" err="1" smtClean="0">
                <a:solidFill>
                  <a:prstClr val="white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Stribild</a:t>
            </a:r>
            <a:r>
              <a:rPr lang="en-US" altLang="en-US" b="1" dirty="0" smtClean="0">
                <a:solidFill>
                  <a:prstClr val="white"/>
                </a:solidFill>
                <a:latin typeface="Arial" panose="020B0604020202020204" pitchFamily="34" charset="0"/>
                <a:ea typeface="MS Mincho" panose="02020609040205080304" pitchFamily="49" charset="-128"/>
              </a:rPr>
              <a:t>, STB)</a:t>
            </a:r>
            <a:endParaRPr lang="en-US" altLang="en-US" b="1" baseline="30000" dirty="0">
              <a:solidFill>
                <a:prstClr val="white"/>
              </a:solidFill>
              <a:latin typeface="Arial" panose="020B0604020202020204" pitchFamily="34" charset="0"/>
              <a:ea typeface="MS Mincho" panose="02020609040205080304" pitchFamily="49" charset="-128"/>
            </a:endParaRPr>
          </a:p>
        </p:txBody>
      </p:sp>
      <p:sp>
        <p:nvSpPr>
          <p:cNvPr id="52" name="TextBox 51"/>
          <p:cNvSpPr txBox="1"/>
          <p:nvPr/>
        </p:nvSpPr>
        <p:spPr bwMode="auto">
          <a:xfrm>
            <a:off x="3480266" y="2460641"/>
            <a:ext cx="579437" cy="221599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1600" dirty="0">
                <a:solidFill>
                  <a:prstClr val="black"/>
                </a:solidFill>
                <a:latin typeface="Arial"/>
                <a:ea typeface="MS PGothic" pitchFamily="34" charset="-128"/>
              </a:rPr>
              <a:t>n</a:t>
            </a:r>
            <a:r>
              <a:rPr lang="en-US" sz="1600" dirty="0" smtClean="0">
                <a:solidFill>
                  <a:prstClr val="black"/>
                </a:solidFill>
                <a:latin typeface="Arial"/>
                <a:ea typeface="MS PGothic" pitchFamily="34" charset="-128"/>
              </a:rPr>
              <a:t>=866</a:t>
            </a:r>
            <a:endParaRPr lang="en-US" sz="1600" dirty="0">
              <a:solidFill>
                <a:prstClr val="black"/>
              </a:solidFill>
              <a:latin typeface="Arial"/>
              <a:ea typeface="MS PGothic" pitchFamily="34" charset="-128"/>
            </a:endParaRPr>
          </a:p>
        </p:txBody>
      </p:sp>
      <p:sp>
        <p:nvSpPr>
          <p:cNvPr id="53" name="TextBox 52"/>
          <p:cNvSpPr txBox="1"/>
          <p:nvPr/>
        </p:nvSpPr>
        <p:spPr bwMode="auto">
          <a:xfrm>
            <a:off x="3483440" y="3588401"/>
            <a:ext cx="576263" cy="221599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1600" dirty="0">
                <a:solidFill>
                  <a:prstClr val="black"/>
                </a:solidFill>
                <a:latin typeface="Arial"/>
                <a:ea typeface="MS PGothic" pitchFamily="34" charset="-128"/>
              </a:rPr>
              <a:t>n</a:t>
            </a:r>
            <a:r>
              <a:rPr lang="en-US" sz="1600" dirty="0" smtClean="0">
                <a:solidFill>
                  <a:prstClr val="black"/>
                </a:solidFill>
                <a:latin typeface="Arial"/>
                <a:ea typeface="MS PGothic" pitchFamily="34" charset="-128"/>
              </a:rPr>
              <a:t>=867</a:t>
            </a:r>
            <a:endParaRPr lang="en-US" sz="1600" dirty="0">
              <a:solidFill>
                <a:prstClr val="black"/>
              </a:solidFill>
              <a:latin typeface="Arial"/>
              <a:ea typeface="MS PGothic" pitchFamily="34" charset="-128"/>
            </a:endParaRPr>
          </a:p>
        </p:txBody>
      </p:sp>
      <p:sp>
        <p:nvSpPr>
          <p:cNvPr id="32" name="Rectangle 2"/>
          <p:cNvSpPr txBox="1">
            <a:spLocks noGrp="1" noChangeArrowheads="1"/>
          </p:cNvSpPr>
          <p:nvPr>
            <p:ph idx="1"/>
          </p:nvPr>
        </p:nvSpPr>
        <p:spPr bwMode="auto">
          <a:xfrm>
            <a:off x="685800" y="4038600"/>
            <a:ext cx="8229600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2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1650" indent="-228600" algn="l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0250" indent="-18256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58850" indent="-18256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Arial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7450" indent="-182563" algn="l" rtl="0" eaLnBrk="0" fontAlgn="base" hangingPunct="0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rgbClr val="A9A9A9"/>
              </a:buClr>
              <a:buSzPct val="90000"/>
              <a:buFont typeface="Wingdings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173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6459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745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03120" indent="-182880" algn="l" defTabSz="914400" rtl="0" eaLnBrk="1" latinLnBrk="0" hangingPunct="1">
              <a:lnSpc>
                <a:spcPct val="90000"/>
              </a:lnSpc>
              <a:spcBef>
                <a:spcPts val="600"/>
              </a:spcBef>
              <a:buClr>
                <a:schemeClr val="bg2">
                  <a:lumMod val="75000"/>
                </a:schemeClr>
              </a:buClr>
              <a:buSzPct val="90000"/>
              <a:buFont typeface="Wingdings" panose="05000000000000000000" pitchFamily="2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30188" indent="-230188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C00000"/>
              </a:buClr>
              <a:defRPr/>
            </a:pPr>
            <a:r>
              <a:rPr lang="en-US" sz="1600" dirty="0"/>
              <a:t>Two Phase 3 randomized, double-blind, </a:t>
            </a:r>
            <a:r>
              <a:rPr lang="en-US" sz="1600" dirty="0" smtClean="0"/>
              <a:t>double-dummy, active-controlled studies</a:t>
            </a:r>
          </a:p>
          <a:p>
            <a:pPr marL="503238" lvl="1" indent="-230188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C00000"/>
              </a:buClr>
              <a:defRPr/>
            </a:pPr>
            <a:r>
              <a:rPr lang="en-US" sz="1400" dirty="0" smtClean="0">
                <a:solidFill>
                  <a:prstClr val="black"/>
                </a:solidFill>
              </a:rPr>
              <a:t>Study 104 </a:t>
            </a:r>
            <a:r>
              <a:rPr lang="en-US" sz="1400" dirty="0">
                <a:solidFill>
                  <a:prstClr val="black"/>
                </a:solidFill>
              </a:rPr>
              <a:t>(</a:t>
            </a:r>
            <a:r>
              <a:rPr lang="en-US" sz="1400" dirty="0" smtClean="0">
                <a:solidFill>
                  <a:prstClr val="black"/>
                </a:solidFill>
              </a:rPr>
              <a:t>North America, </a:t>
            </a:r>
            <a:r>
              <a:rPr lang="en-US" sz="1400" dirty="0">
                <a:solidFill>
                  <a:prstClr val="black"/>
                </a:solidFill>
              </a:rPr>
              <a:t>EU, </a:t>
            </a:r>
            <a:r>
              <a:rPr lang="en-US" sz="1400" dirty="0" smtClean="0">
                <a:solidFill>
                  <a:prstClr val="black"/>
                </a:solidFill>
              </a:rPr>
              <a:t>Asia), Study 111 (North America, EU, Latin America)</a:t>
            </a:r>
          </a:p>
          <a:p>
            <a:pPr marL="503238" lvl="1" indent="-230188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C00000"/>
              </a:buClr>
              <a:defRPr/>
            </a:pPr>
            <a:r>
              <a:rPr lang="en-US" sz="1400" dirty="0" smtClean="0"/>
              <a:t>Stratified </a:t>
            </a:r>
            <a:r>
              <a:rPr lang="en-US" sz="1400" dirty="0"/>
              <a:t>by HIV-1 </a:t>
            </a:r>
            <a:r>
              <a:rPr lang="en-US" sz="1400" dirty="0" smtClean="0"/>
              <a:t>RNA, </a:t>
            </a:r>
            <a:r>
              <a:rPr lang="en-US" sz="1400" dirty="0"/>
              <a:t>CD4 cell count, geographic region</a:t>
            </a:r>
          </a:p>
          <a:p>
            <a:pPr marL="230188" indent="-230188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C00000"/>
              </a:buClr>
              <a:defRPr/>
            </a:pPr>
            <a:r>
              <a:rPr lang="en-US" sz="1600" dirty="0"/>
              <a:t>Primary endpoint: proportion of patients with HIV-1 RNA &lt;50 copies/mL (</a:t>
            </a:r>
            <a:r>
              <a:rPr lang="en-US" sz="1600" dirty="0" err="1"/>
              <a:t>Taqman</a:t>
            </a:r>
            <a:r>
              <a:rPr lang="en-US" sz="1600" dirty="0"/>
              <a:t> 2.0)</a:t>
            </a:r>
          </a:p>
          <a:p>
            <a:pPr marL="503238" lvl="1" indent="-230188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C00000"/>
              </a:buClr>
              <a:defRPr/>
            </a:pPr>
            <a:r>
              <a:rPr lang="en-US" sz="1400" dirty="0"/>
              <a:t>Non-inferiority (12% margin) based on Week 48 FDA </a:t>
            </a:r>
            <a:r>
              <a:rPr lang="en-US" sz="1400" dirty="0" smtClean="0"/>
              <a:t>snapshot analysis</a:t>
            </a:r>
          </a:p>
          <a:p>
            <a:pPr marL="503238" lvl="1" indent="-230188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C00000"/>
              </a:buClr>
              <a:defRPr/>
            </a:pPr>
            <a:r>
              <a:rPr lang="en-US" sz="1400" dirty="0" smtClean="0"/>
              <a:t>Combined efficacy analysis pre-specified</a:t>
            </a:r>
            <a:endParaRPr lang="en-US" sz="1600" dirty="0" smtClean="0"/>
          </a:p>
          <a:p>
            <a:pPr marL="503238" lvl="1" indent="-230188">
              <a:lnSpc>
                <a:spcPct val="100000"/>
              </a:lnSpc>
              <a:spcBef>
                <a:spcPts val="600"/>
              </a:spcBef>
              <a:spcAft>
                <a:spcPts val="300"/>
              </a:spcAft>
              <a:buClr>
                <a:srgbClr val="C00000"/>
              </a:buClr>
              <a:defRPr/>
            </a:pPr>
            <a:r>
              <a:rPr lang="en-US" sz="1400" dirty="0" smtClean="0"/>
              <a:t>Pre-specified </a:t>
            </a:r>
            <a:r>
              <a:rPr lang="en-US" sz="1400" dirty="0"/>
              <a:t>Week 48 </a:t>
            </a:r>
            <a:r>
              <a:rPr lang="en-US" sz="1400" dirty="0" smtClean="0"/>
              <a:t>safety endpoints: </a:t>
            </a:r>
            <a:r>
              <a:rPr lang="en-US" sz="1400" dirty="0"/>
              <a:t>serum </a:t>
            </a:r>
            <a:r>
              <a:rPr lang="en-US" sz="1400" dirty="0" err="1"/>
              <a:t>creatinine</a:t>
            </a:r>
            <a:r>
              <a:rPr lang="en-US" sz="1400" dirty="0"/>
              <a:t>, proteinuria, hip BMD, spine </a:t>
            </a:r>
            <a:r>
              <a:rPr lang="en-US" sz="1400" dirty="0" smtClean="0"/>
              <a:t>BMD</a:t>
            </a:r>
            <a:endParaRPr lang="en-US" sz="1400" dirty="0"/>
          </a:p>
        </p:txBody>
      </p:sp>
      <p:grpSp>
        <p:nvGrpSpPr>
          <p:cNvPr id="29" name="Group 28"/>
          <p:cNvGrpSpPr/>
          <p:nvPr/>
        </p:nvGrpSpPr>
        <p:grpSpPr>
          <a:xfrm>
            <a:off x="3281039" y="1487407"/>
            <a:ext cx="5476003" cy="798593"/>
            <a:chOff x="3281039" y="2328655"/>
            <a:chExt cx="5476003" cy="798593"/>
          </a:xfrm>
        </p:grpSpPr>
        <p:sp>
          <p:nvSpPr>
            <p:cNvPr id="30" name="Rectangle 29"/>
            <p:cNvSpPr/>
            <p:nvPr/>
          </p:nvSpPr>
          <p:spPr bwMode="auto">
            <a:xfrm>
              <a:off x="4685499" y="2328655"/>
              <a:ext cx="167866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>
                <a:defRPr/>
              </a:pPr>
              <a:r>
                <a:rPr lang="de-DE" sz="1400" b="1" dirty="0">
                  <a:solidFill>
                    <a:srgbClr val="CC0000"/>
                  </a:solidFill>
                  <a:latin typeface="Arial"/>
                  <a:ea typeface="MS PGothic" pitchFamily="34" charset="-128"/>
                  <a:cs typeface="Arial" charset="0"/>
                </a:rPr>
                <a:t>Primary Endpoint</a:t>
              </a:r>
            </a:p>
          </p:txBody>
        </p:sp>
        <p:sp>
          <p:nvSpPr>
            <p:cNvPr id="31" name="TextBox 11"/>
            <p:cNvSpPr txBox="1">
              <a:spLocks noChangeArrowheads="1"/>
            </p:cNvSpPr>
            <p:nvPr/>
          </p:nvSpPr>
          <p:spPr bwMode="auto">
            <a:xfrm>
              <a:off x="5005547" y="2615119"/>
              <a:ext cx="103857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1400" b="1" dirty="0" smtClean="0">
                  <a:solidFill>
                    <a:srgbClr val="717171"/>
                  </a:solidFill>
                  <a:cs typeface="+mn-cs"/>
                </a:rPr>
                <a:t>48</a:t>
              </a:r>
              <a:endParaRPr lang="en-US" altLang="en-US" sz="1400" b="1" dirty="0">
                <a:solidFill>
                  <a:srgbClr val="717171"/>
                </a:solidFill>
                <a:cs typeface="+mn-cs"/>
              </a:endParaRPr>
            </a:p>
          </p:txBody>
        </p:sp>
        <p:sp>
          <p:nvSpPr>
            <p:cNvPr id="33" name="TextBox 11"/>
            <p:cNvSpPr txBox="1">
              <a:spLocks noChangeArrowheads="1"/>
            </p:cNvSpPr>
            <p:nvPr/>
          </p:nvSpPr>
          <p:spPr bwMode="auto">
            <a:xfrm>
              <a:off x="7720110" y="2615119"/>
              <a:ext cx="103693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1400" b="1" dirty="0" smtClean="0">
                  <a:solidFill>
                    <a:srgbClr val="7F7F7F"/>
                  </a:solidFill>
                  <a:cs typeface="+mn-cs"/>
                </a:rPr>
                <a:t>144</a:t>
              </a:r>
              <a:endParaRPr lang="en-US" altLang="en-US" sz="1400" b="1" dirty="0">
                <a:solidFill>
                  <a:srgbClr val="7F7F7F"/>
                </a:solidFill>
                <a:cs typeface="+mn-cs"/>
              </a:endParaRPr>
            </a:p>
          </p:txBody>
        </p:sp>
        <p:sp>
          <p:nvSpPr>
            <p:cNvPr id="35" name="TextBox 11"/>
            <p:cNvSpPr txBox="1">
              <a:spLocks noChangeArrowheads="1"/>
            </p:cNvSpPr>
            <p:nvPr/>
          </p:nvSpPr>
          <p:spPr bwMode="auto">
            <a:xfrm>
              <a:off x="6386950" y="2615119"/>
              <a:ext cx="103693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1400" b="1" dirty="0" smtClean="0">
                  <a:solidFill>
                    <a:srgbClr val="7F7F7F"/>
                  </a:solidFill>
                  <a:cs typeface="+mn-cs"/>
                </a:rPr>
                <a:t>96</a:t>
              </a:r>
              <a:endParaRPr lang="en-US" altLang="en-US" sz="1400" b="1" dirty="0">
                <a:solidFill>
                  <a:srgbClr val="7F7F7F"/>
                </a:solidFill>
                <a:cs typeface="+mn-cs"/>
              </a:endParaRPr>
            </a:p>
          </p:txBody>
        </p:sp>
        <p:sp>
          <p:nvSpPr>
            <p:cNvPr id="36" name="TextBox 11"/>
            <p:cNvSpPr txBox="1">
              <a:spLocks noChangeArrowheads="1"/>
            </p:cNvSpPr>
            <p:nvPr/>
          </p:nvSpPr>
          <p:spPr bwMode="auto">
            <a:xfrm>
              <a:off x="3635536" y="2615119"/>
              <a:ext cx="103857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1400" b="1" dirty="0" smtClean="0">
                  <a:solidFill>
                    <a:srgbClr val="717171"/>
                  </a:solidFill>
                  <a:cs typeface="+mn-cs"/>
                </a:rPr>
                <a:t>0</a:t>
              </a:r>
              <a:endParaRPr lang="en-US" altLang="en-US" sz="1400" b="1" dirty="0">
                <a:solidFill>
                  <a:srgbClr val="717171"/>
                </a:solidFill>
                <a:cs typeface="+mn-cs"/>
              </a:endParaRPr>
            </a:p>
          </p:txBody>
        </p:sp>
        <p:sp>
          <p:nvSpPr>
            <p:cNvPr id="37" name="TextBox 11"/>
            <p:cNvSpPr txBox="1">
              <a:spLocks noChangeArrowheads="1"/>
            </p:cNvSpPr>
            <p:nvPr/>
          </p:nvSpPr>
          <p:spPr bwMode="auto">
            <a:xfrm>
              <a:off x="3281039" y="2615119"/>
              <a:ext cx="103857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1pPr>
              <a:lvl2pPr marL="742950" indent="-28575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2pPr>
              <a:lvl3pPr marL="11430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3pPr>
              <a:lvl4pPr marL="16002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4pPr>
              <a:lvl5pPr marL="2057400" indent="-228600" eaLnBrk="0" hangingPunct="0"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bg1"/>
                  </a:solidFill>
                  <a:latin typeface="Arial" charset="0"/>
                  <a:ea typeface="MS PGothic" pitchFamily="34" charset="-128"/>
                </a:defRPr>
              </a:lvl9pPr>
            </a:lstStyle>
            <a:p>
              <a:pPr algn="ctr" eaLnBrk="1" hangingPunct="1"/>
              <a:r>
                <a:rPr lang="en-US" altLang="en-US" sz="1400" b="1" dirty="0" smtClean="0">
                  <a:solidFill>
                    <a:srgbClr val="717171"/>
                  </a:solidFill>
                  <a:cs typeface="+mn-cs"/>
                </a:rPr>
                <a:t>Week</a:t>
              </a:r>
              <a:endParaRPr lang="en-US" altLang="en-US" sz="1400" b="1" dirty="0">
                <a:solidFill>
                  <a:srgbClr val="717171"/>
                </a:solidFill>
                <a:cs typeface="+mn-cs"/>
              </a:endParaRPr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4152508" y="2971800"/>
              <a:ext cx="4390902" cy="155448"/>
              <a:chOff x="4152508" y="2971800"/>
              <a:chExt cx="4390902" cy="155448"/>
            </a:xfrm>
          </p:grpSpPr>
          <p:grpSp>
            <p:nvGrpSpPr>
              <p:cNvPr id="40" name="Group 39"/>
              <p:cNvGrpSpPr/>
              <p:nvPr/>
            </p:nvGrpSpPr>
            <p:grpSpPr>
              <a:xfrm>
                <a:off x="4154290" y="3050951"/>
                <a:ext cx="4389120" cy="0"/>
                <a:chOff x="-1219200" y="2057400"/>
                <a:chExt cx="4389120" cy="0"/>
              </a:xfrm>
            </p:grpSpPr>
            <p:cxnSp>
              <p:nvCxnSpPr>
                <p:cNvPr id="46" name="Straight Connector 45"/>
                <p:cNvCxnSpPr/>
                <p:nvPr/>
              </p:nvCxnSpPr>
              <p:spPr>
                <a:xfrm>
                  <a:off x="-1219200" y="2057400"/>
                  <a:ext cx="1371600" cy="0"/>
                </a:xfrm>
                <a:prstGeom prst="line">
                  <a:avLst/>
                </a:prstGeom>
                <a:ln w="12700">
                  <a:solidFill>
                    <a:schemeClr val="bg2">
                      <a:lumMod val="50000"/>
                    </a:schemeClr>
                  </a:solidFill>
                  <a:miter lim="800000"/>
                  <a:headEnd type="diamond" w="lg" len="lg"/>
                  <a:tailEnd type="diamond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Straight Connector 46"/>
                <p:cNvCxnSpPr/>
                <p:nvPr/>
              </p:nvCxnSpPr>
              <p:spPr>
                <a:xfrm>
                  <a:off x="-1219200" y="2057400"/>
                  <a:ext cx="2743200" cy="0"/>
                </a:xfrm>
                <a:prstGeom prst="line">
                  <a:avLst/>
                </a:prstGeom>
                <a:ln w="12700">
                  <a:solidFill>
                    <a:schemeClr val="bg2">
                      <a:lumMod val="50000"/>
                    </a:schemeClr>
                  </a:solidFill>
                  <a:miter lim="800000"/>
                  <a:headEnd type="diamond" w="lg" len="lg"/>
                  <a:tailEnd type="diamond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Straight Connector 47"/>
                <p:cNvCxnSpPr/>
                <p:nvPr/>
              </p:nvCxnSpPr>
              <p:spPr>
                <a:xfrm>
                  <a:off x="-1219200" y="2057400"/>
                  <a:ext cx="4389120" cy="0"/>
                </a:xfrm>
                <a:prstGeom prst="line">
                  <a:avLst/>
                </a:prstGeom>
                <a:ln w="12700">
                  <a:solidFill>
                    <a:schemeClr val="bg2">
                      <a:lumMod val="50000"/>
                    </a:schemeClr>
                  </a:solidFill>
                  <a:miter lim="800000"/>
                  <a:headEnd type="diamond" w="lg" len="lg"/>
                  <a:tailEnd type="triangl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2" name="Straight Connector 41"/>
              <p:cNvCxnSpPr/>
              <p:nvPr/>
            </p:nvCxnSpPr>
            <p:spPr>
              <a:xfrm>
                <a:off x="4152508" y="3050951"/>
                <a:ext cx="4096512" cy="0"/>
              </a:xfrm>
              <a:prstGeom prst="line">
                <a:avLst/>
              </a:prstGeom>
              <a:ln w="12700">
                <a:solidFill>
                  <a:schemeClr val="bg2">
                    <a:lumMod val="50000"/>
                  </a:schemeClr>
                </a:solidFill>
                <a:miter lim="800000"/>
                <a:headEnd type="diamond" w="med" len="med"/>
                <a:tailEnd type="diamond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5" name="Diamond 44"/>
              <p:cNvSpPr/>
              <p:nvPr/>
            </p:nvSpPr>
            <p:spPr>
              <a:xfrm flipV="1">
                <a:off x="5447108" y="2971800"/>
                <a:ext cx="155448" cy="155448"/>
              </a:xfrm>
              <a:prstGeom prst="diamond">
                <a:avLst/>
              </a:prstGeom>
              <a:ln w="19050">
                <a:solidFill>
                  <a:schemeClr val="accent1"/>
                </a:solidFill>
                <a:miter lim="800000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90000"/>
                  </a:lnSpc>
                </a:pPr>
                <a:endParaRPr lang="en-US" dirty="0" smtClean="0">
                  <a:solidFill>
                    <a:srgbClr val="CC00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2084367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defRPr/>
            </a:pPr>
            <a:r>
              <a:rPr lang="en-US" altLang="en-US" sz="2800" dirty="0" smtClean="0">
                <a:solidFill>
                  <a:schemeClr val="bg2">
                    <a:lumMod val="25000"/>
                  </a:schemeClr>
                </a:solidFill>
              </a:rPr>
              <a:t>Baseline Characteristics</a:t>
            </a:r>
            <a:br>
              <a:rPr lang="en-US" altLang="en-US" sz="28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en-US" altLang="en-US" sz="2000" dirty="0">
                <a:solidFill>
                  <a:srgbClr val="717171"/>
                </a:solidFill>
              </a:rPr>
              <a:t>Studies 104 and 111: Week 48 Combined </a:t>
            </a:r>
            <a:r>
              <a:rPr lang="en-US" altLang="en-US" sz="2000" dirty="0" smtClean="0">
                <a:solidFill>
                  <a:srgbClr val="717171"/>
                </a:solidFill>
              </a:rPr>
              <a:t>Analysis</a:t>
            </a:r>
            <a:endParaRPr lang="en-US" altLang="en-US" sz="2200" dirty="0" smtClean="0">
              <a:solidFill>
                <a:srgbClr val="717171"/>
              </a:solidFill>
            </a:endParaRPr>
          </a:p>
        </p:txBody>
      </p:sp>
      <p:graphicFrame>
        <p:nvGraphicFramePr>
          <p:cNvPr id="43074" name="Group 6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9217104"/>
              </p:ext>
            </p:extLst>
          </p:nvPr>
        </p:nvGraphicFramePr>
        <p:xfrm>
          <a:off x="1280160" y="1457325"/>
          <a:ext cx="6583680" cy="4994801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657600"/>
                <a:gridCol w="1463040"/>
                <a:gridCol w="1463040"/>
              </a:tblGrid>
              <a:tr h="6361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9282" marR="119282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E/C/F/TAF</a:t>
                      </a:r>
                      <a:b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n=866</a:t>
                      </a:r>
                    </a:p>
                  </a:txBody>
                  <a:tcPr marL="119282" marR="119282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E/C/F/TDF</a:t>
                      </a:r>
                      <a:b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n=867</a:t>
                      </a:r>
                    </a:p>
                  </a:txBody>
                  <a:tcPr marL="119282" marR="119282" anchor="ctr" horzOverflow="overflow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6900"/>
                    </a:solidFill>
                  </a:tcPr>
                </a:tc>
              </a:tr>
              <a:tr h="3266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Median age, year</a:t>
                      </a:r>
                    </a:p>
                  </a:txBody>
                  <a:tcPr marL="119282" marR="11928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35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952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266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Sex, %</a:t>
                      </a:r>
                    </a:p>
                  </a:txBody>
                  <a:tcPr marL="119282" marR="11928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266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Male</a:t>
                      </a:r>
                    </a:p>
                  </a:txBody>
                  <a:tcPr marL="357845" marR="11928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85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266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Female </a:t>
                      </a:r>
                    </a:p>
                  </a:txBody>
                  <a:tcPr marL="357845" marR="11928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266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Race/ethnicity, %   </a:t>
                      </a:r>
                    </a:p>
                  </a:txBody>
                  <a:tcPr marL="119282" marR="11928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266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Black or African descent</a:t>
                      </a:r>
                    </a:p>
                  </a:txBody>
                  <a:tcPr marL="357845" marR="11928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266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>
                          <a:tab pos="347663" algn="l"/>
                        </a:tabLst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Hispanic/Latino ethnicity</a:t>
                      </a:r>
                    </a:p>
                  </a:txBody>
                  <a:tcPr marL="357845" marR="11928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  <a:defRPr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19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266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Median HIV-1 RNA, log</a:t>
                      </a:r>
                      <a:r>
                        <a:rPr kumimoji="0" lang="en-US" sz="1600" b="0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 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c/mL</a:t>
                      </a:r>
                    </a:p>
                  </a:txBody>
                  <a:tcPr marL="119282" marR="11928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4.58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4.58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266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with HIV-1 RNA &gt;100,000 c/mL</a:t>
                      </a:r>
                    </a:p>
                  </a:txBody>
                  <a:tcPr marL="357845" marR="11928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23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266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Median CD4 count, cells/</a:t>
                      </a:r>
                      <a:r>
                        <a:rPr kumimoji="0" lang="el-G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μ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 </a:t>
                      </a:r>
                    </a:p>
                  </a:txBody>
                  <a:tcPr marL="119282" marR="11928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404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406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266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% with CD4 count ≤200</a:t>
                      </a:r>
                    </a:p>
                  </a:txBody>
                  <a:tcPr marL="357845" marR="11928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266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Median estimated GFR*, mL/min</a:t>
                      </a:r>
                    </a:p>
                  </a:txBody>
                  <a:tcPr marL="119282" marR="11928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117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114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3266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Dipstick proteinuria (any grade), %</a:t>
                      </a:r>
                    </a:p>
                  </a:txBody>
                  <a:tcPr marL="119282" marR="119282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</a:t>
                      </a:r>
                    </a:p>
                  </a:txBody>
                  <a:tcPr marL="119282" marR="119282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1280342" y="6476076"/>
            <a:ext cx="139814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cs typeface="Arial" pitchFamily="34" charset="0"/>
              </a:rPr>
              <a:t>*Cockcroft-</a:t>
            </a:r>
            <a:r>
              <a:rPr lang="en-US" sz="1200" dirty="0" err="1" smtClean="0">
                <a:solidFill>
                  <a:prstClr val="black"/>
                </a:solidFill>
                <a:cs typeface="Arial" pitchFamily="34" charset="0"/>
              </a:rPr>
              <a:t>Gault</a:t>
            </a:r>
            <a:r>
              <a:rPr lang="en-US" sz="1200" dirty="0" smtClean="0">
                <a:solidFill>
                  <a:prstClr val="black"/>
                </a:solidFill>
                <a:cs typeface="Arial" pitchFamily="34" charset="0"/>
              </a:rPr>
              <a:t>. </a:t>
            </a:r>
            <a:endParaRPr lang="en-US" sz="12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210706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/>
              <a:t>Plasma TFV and Intracellular TFV-DP Levels</a:t>
            </a:r>
            <a:br>
              <a:rPr lang="en-US" altLang="en-US" sz="2800" dirty="0" smtClean="0"/>
            </a:br>
            <a:r>
              <a:rPr lang="en-US" altLang="en-US" sz="2000" dirty="0">
                <a:solidFill>
                  <a:srgbClr val="717171"/>
                </a:solidFill>
                <a:latin typeface="Arial" pitchFamily="34" charset="0"/>
                <a:cs typeface="Arial" pitchFamily="34" charset="0"/>
              </a:rPr>
              <a:t>Studies 104 and 111: Week 48 Combined Analysis </a:t>
            </a:r>
            <a:endParaRPr lang="en-US" altLang="en-US" sz="2000" dirty="0" smtClean="0">
              <a:solidFill>
                <a:srgbClr val="717171"/>
              </a:solidFill>
            </a:endParaRPr>
          </a:p>
        </p:txBody>
      </p:sp>
      <p:sp>
        <p:nvSpPr>
          <p:cNvPr id="110595" name="Slide Number Placeholder 9"/>
          <p:cNvSpPr>
            <a:spLocks noGrp="1"/>
          </p:cNvSpPr>
          <p:nvPr>
            <p:ph type="sldNum" sz="quarter" idx="4"/>
          </p:nvPr>
        </p:nvSpPr>
        <p:spPr/>
        <p:txBody>
          <a:bodyPr/>
          <a:lstStyle>
            <a:lvl1pPr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bg1"/>
                </a:solidFill>
                <a:latin typeface="Arial" charset="0"/>
                <a:ea typeface="MS PGothic" pitchFamily="34" charset="-128"/>
              </a:defRPr>
            </a:lvl9pPr>
          </a:lstStyle>
          <a:p>
            <a:pPr>
              <a:defRPr/>
            </a:pPr>
            <a:fld id="{83D5B5A7-C622-49C5-9B1F-FC52625E076C}" type="slidenum">
              <a:rPr lang="en-US" altLang="en-US" smtClean="0">
                <a:solidFill>
                  <a:srgbClr val="E2E2E2">
                    <a:lumMod val="50000"/>
                  </a:srgbClr>
                </a:solidFill>
              </a:rPr>
              <a:pPr>
                <a:defRPr/>
              </a:pPr>
              <a:t>7</a:t>
            </a:fld>
            <a:endParaRPr lang="en-US" altLang="en-US" smtClean="0">
              <a:solidFill>
                <a:srgbClr val="E2E2E2">
                  <a:lumMod val="50000"/>
                </a:srgbClr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71553" y="2438400"/>
            <a:ext cx="1422944" cy="38100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b="1" dirty="0" smtClean="0">
                <a:solidFill>
                  <a:prstClr val="black"/>
                </a:solidFill>
                <a:cs typeface="Arial" pitchFamily="34" charset="0"/>
              </a:rPr>
              <a:t>         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59819" y="4905649"/>
            <a:ext cx="1462779" cy="548640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91440" rIns="91440" bIns="91440" rtlCol="0">
            <a:noAutofit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prstClr val="black"/>
                </a:solidFill>
                <a:cs typeface="Arial" pitchFamily="34" charset="0"/>
              </a:rPr>
              <a:t>E/C/F/TDF 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prstClr val="black"/>
                </a:solidFill>
                <a:cs typeface="Arial" pitchFamily="34" charset="0"/>
              </a:rPr>
              <a:t>(n=14)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485287" y="4905648"/>
            <a:ext cx="1340983" cy="548640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91440" rIns="91440" bIns="91440" rtlCol="0">
            <a:noAutofit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prstClr val="black"/>
                </a:solidFill>
                <a:cs typeface="Arial" pitchFamily="34" charset="0"/>
              </a:rPr>
              <a:t>E/C/F/TAF </a:t>
            </a:r>
          </a:p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prstClr val="black"/>
                </a:solidFill>
                <a:cs typeface="Arial" pitchFamily="34" charset="0"/>
              </a:rPr>
              <a:t>(n=21)</a:t>
            </a:r>
          </a:p>
        </p:txBody>
      </p:sp>
      <p:sp>
        <p:nvSpPr>
          <p:cNvPr id="135185" name="Freeform 75"/>
          <p:cNvSpPr>
            <a:spLocks/>
          </p:cNvSpPr>
          <p:nvPr/>
        </p:nvSpPr>
        <p:spPr bwMode="auto">
          <a:xfrm>
            <a:off x="5936495" y="4492625"/>
            <a:ext cx="1111861" cy="361950"/>
          </a:xfrm>
          <a:custGeom>
            <a:avLst/>
            <a:gdLst>
              <a:gd name="T0" fmla="*/ 0 w 747"/>
              <a:gd name="T1" fmla="*/ 228 h 228"/>
              <a:gd name="T2" fmla="*/ 0 w 747"/>
              <a:gd name="T3" fmla="*/ 0 h 228"/>
              <a:gd name="T4" fmla="*/ 0 w 747"/>
              <a:gd name="T5" fmla="*/ 0 h 228"/>
              <a:gd name="T6" fmla="*/ 747 w 747"/>
              <a:gd name="T7" fmla="*/ 0 h 228"/>
              <a:gd name="T8" fmla="*/ 747 w 747"/>
              <a:gd name="T9" fmla="*/ 0 h 228"/>
              <a:gd name="T10" fmla="*/ 747 w 747"/>
              <a:gd name="T11" fmla="*/ 228 h 2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47" h="228">
                <a:moveTo>
                  <a:pt x="0" y="228"/>
                </a:moveTo>
                <a:lnTo>
                  <a:pt x="0" y="0"/>
                </a:lnTo>
                <a:lnTo>
                  <a:pt x="0" y="0"/>
                </a:lnTo>
                <a:lnTo>
                  <a:pt x="747" y="0"/>
                </a:lnTo>
                <a:lnTo>
                  <a:pt x="747" y="0"/>
                </a:lnTo>
                <a:lnTo>
                  <a:pt x="747" y="228"/>
                </a:lnTo>
              </a:path>
            </a:pathLst>
          </a:custGeom>
          <a:solidFill>
            <a:srgbClr val="F66900"/>
          </a:solidFill>
          <a:ln w="34925" cap="flat">
            <a:solidFill>
              <a:srgbClr val="F66900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5190" name="Freeform 78"/>
          <p:cNvSpPr>
            <a:spLocks/>
          </p:cNvSpPr>
          <p:nvPr/>
        </p:nvSpPr>
        <p:spPr bwMode="auto">
          <a:xfrm>
            <a:off x="7603541" y="3365500"/>
            <a:ext cx="1111861" cy="1489075"/>
          </a:xfrm>
          <a:custGeom>
            <a:avLst/>
            <a:gdLst>
              <a:gd name="T0" fmla="*/ 0 w 747"/>
              <a:gd name="T1" fmla="*/ 938 h 938"/>
              <a:gd name="T2" fmla="*/ 0 w 747"/>
              <a:gd name="T3" fmla="*/ 0 h 938"/>
              <a:gd name="T4" fmla="*/ 0 w 747"/>
              <a:gd name="T5" fmla="*/ 0 h 938"/>
              <a:gd name="T6" fmla="*/ 747 w 747"/>
              <a:gd name="T7" fmla="*/ 0 h 938"/>
              <a:gd name="T8" fmla="*/ 747 w 747"/>
              <a:gd name="T9" fmla="*/ 0 h 938"/>
              <a:gd name="T10" fmla="*/ 747 w 747"/>
              <a:gd name="T11" fmla="*/ 938 h 9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747" h="938">
                <a:moveTo>
                  <a:pt x="0" y="938"/>
                </a:moveTo>
                <a:lnTo>
                  <a:pt x="0" y="0"/>
                </a:lnTo>
                <a:lnTo>
                  <a:pt x="0" y="0"/>
                </a:lnTo>
                <a:lnTo>
                  <a:pt x="747" y="0"/>
                </a:lnTo>
                <a:lnTo>
                  <a:pt x="747" y="0"/>
                </a:lnTo>
                <a:lnTo>
                  <a:pt x="747" y="938"/>
                </a:lnTo>
              </a:path>
            </a:pathLst>
          </a:custGeom>
          <a:solidFill>
            <a:srgbClr val="6338A2"/>
          </a:solidFill>
          <a:ln w="34925" cap="flat">
            <a:solidFill>
              <a:srgbClr val="6338A2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0613" name="Freeform 108"/>
          <p:cNvSpPr>
            <a:spLocks noEditPoints="1"/>
          </p:cNvSpPr>
          <p:nvPr/>
        </p:nvSpPr>
        <p:spPr bwMode="auto">
          <a:xfrm>
            <a:off x="5688367" y="4861895"/>
            <a:ext cx="3357909" cy="0"/>
          </a:xfrm>
          <a:custGeom>
            <a:avLst/>
            <a:gdLst>
              <a:gd name="T0" fmla="*/ 0 w 2256"/>
              <a:gd name="T1" fmla="*/ 0 h 42"/>
              <a:gd name="T2" fmla="*/ 2256 w 2256"/>
              <a:gd name="T3" fmla="*/ 0 h 42"/>
              <a:gd name="T4" fmla="*/ 567 w 2256"/>
              <a:gd name="T5" fmla="*/ 42 h 42"/>
              <a:gd name="T6" fmla="*/ 567 w 2256"/>
              <a:gd name="T7" fmla="*/ 0 h 42"/>
              <a:gd name="T8" fmla="*/ 1688 w 2256"/>
              <a:gd name="T9" fmla="*/ 42 h 42"/>
              <a:gd name="T10" fmla="*/ 1688 w 2256"/>
              <a:gd name="T11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56" h="42">
                <a:moveTo>
                  <a:pt x="0" y="0"/>
                </a:moveTo>
                <a:lnTo>
                  <a:pt x="2256" y="0"/>
                </a:lnTo>
                <a:moveTo>
                  <a:pt x="567" y="42"/>
                </a:moveTo>
                <a:lnTo>
                  <a:pt x="567" y="0"/>
                </a:lnTo>
                <a:moveTo>
                  <a:pt x="1688" y="42"/>
                </a:moveTo>
                <a:lnTo>
                  <a:pt x="1688" y="0"/>
                </a:lnTo>
              </a:path>
            </a:pathLst>
          </a:custGeom>
          <a:solidFill>
            <a:schemeClr val="tx1"/>
          </a:solidFill>
          <a:ln w="9525" cap="flat">
            <a:solidFill>
              <a:schemeClr val="tx1"/>
            </a:solidFill>
            <a:prstDash val="solid"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0614" name="Rectangle 109"/>
          <p:cNvSpPr>
            <a:spLocks noChangeArrowheads="1"/>
          </p:cNvSpPr>
          <p:nvPr/>
        </p:nvSpPr>
        <p:spPr bwMode="auto">
          <a:xfrm>
            <a:off x="5441702" y="4746382"/>
            <a:ext cx="9318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smtClean="0">
                <a:solidFill>
                  <a:srgbClr val="000000"/>
                </a:solidFill>
                <a:cs typeface="Arial" pitchFamily="34" charset="0"/>
              </a:rPr>
              <a:t>0</a:t>
            </a:r>
            <a:endParaRPr lang="en-US" altLang="en-US" sz="1600" smtClean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0615" name="Rectangle 110"/>
          <p:cNvSpPr>
            <a:spLocks noChangeArrowheads="1"/>
          </p:cNvSpPr>
          <p:nvPr/>
        </p:nvSpPr>
        <p:spPr bwMode="auto">
          <a:xfrm>
            <a:off x="5441702" y="4154244"/>
            <a:ext cx="9318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smtClean="0">
                <a:solidFill>
                  <a:srgbClr val="000000"/>
                </a:solidFill>
                <a:cs typeface="Arial" pitchFamily="34" charset="0"/>
              </a:rPr>
              <a:t>5</a:t>
            </a:r>
            <a:endParaRPr lang="en-US" altLang="en-US" sz="1600" smtClean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0616" name="Rectangle 111"/>
          <p:cNvSpPr>
            <a:spLocks noChangeArrowheads="1"/>
          </p:cNvSpPr>
          <p:nvPr/>
        </p:nvSpPr>
        <p:spPr bwMode="auto">
          <a:xfrm>
            <a:off x="5360426" y="3560519"/>
            <a:ext cx="1863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smtClean="0">
                <a:solidFill>
                  <a:srgbClr val="000000"/>
                </a:solidFill>
                <a:cs typeface="Arial" pitchFamily="34" charset="0"/>
              </a:rPr>
              <a:t>10</a:t>
            </a:r>
            <a:endParaRPr lang="en-US" altLang="en-US" sz="1600" smtClean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0617" name="Rectangle 112"/>
          <p:cNvSpPr>
            <a:spLocks noChangeArrowheads="1"/>
          </p:cNvSpPr>
          <p:nvPr/>
        </p:nvSpPr>
        <p:spPr bwMode="auto">
          <a:xfrm>
            <a:off x="5360426" y="2968382"/>
            <a:ext cx="1863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smtClean="0">
                <a:solidFill>
                  <a:srgbClr val="000000"/>
                </a:solidFill>
                <a:cs typeface="Arial" pitchFamily="34" charset="0"/>
              </a:rPr>
              <a:t>15</a:t>
            </a:r>
            <a:endParaRPr lang="en-US" altLang="en-US" sz="1600" smtClean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0618" name="Rectangle 113"/>
          <p:cNvSpPr>
            <a:spLocks noChangeArrowheads="1"/>
          </p:cNvSpPr>
          <p:nvPr/>
        </p:nvSpPr>
        <p:spPr bwMode="auto">
          <a:xfrm>
            <a:off x="5360426" y="2374657"/>
            <a:ext cx="18636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 smtClean="0">
                <a:solidFill>
                  <a:srgbClr val="000000"/>
                </a:solidFill>
                <a:cs typeface="Arial" pitchFamily="34" charset="0"/>
              </a:rPr>
              <a:t>20</a:t>
            </a:r>
            <a:endParaRPr lang="en-US" altLang="en-US" sz="1600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0622" name="Rectangle 117"/>
          <p:cNvSpPr>
            <a:spLocks noChangeArrowheads="1"/>
          </p:cNvSpPr>
          <p:nvPr/>
        </p:nvSpPr>
        <p:spPr bwMode="auto">
          <a:xfrm>
            <a:off x="5832401" y="2528888"/>
            <a:ext cx="1941237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300" dirty="0" smtClean="0">
                <a:solidFill>
                  <a:srgbClr val="000000"/>
                </a:solidFill>
                <a:cs typeface="Arial" pitchFamily="34" charset="0"/>
              </a:rPr>
              <a:t>Geometric mean (95% CI)</a:t>
            </a:r>
            <a:endParaRPr lang="en-US" altLang="en-US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grpSp>
        <p:nvGrpSpPr>
          <p:cNvPr id="4752503" name="Group 4752502"/>
          <p:cNvGrpSpPr/>
          <p:nvPr/>
        </p:nvGrpSpPr>
        <p:grpSpPr>
          <a:xfrm>
            <a:off x="8092882" y="2653553"/>
            <a:ext cx="126593" cy="1243106"/>
            <a:chOff x="7764929" y="2653553"/>
            <a:chExt cx="256988" cy="1243106"/>
          </a:xfrm>
        </p:grpSpPr>
        <p:sp>
          <p:nvSpPr>
            <p:cNvPr id="4752501" name="Freeform 4752500"/>
            <p:cNvSpPr/>
            <p:nvPr/>
          </p:nvSpPr>
          <p:spPr>
            <a:xfrm>
              <a:off x="7893423" y="2659529"/>
              <a:ext cx="0" cy="1237130"/>
            </a:xfrm>
            <a:custGeom>
              <a:avLst/>
              <a:gdLst>
                <a:gd name="connsiteX0" fmla="*/ 0 w 0"/>
                <a:gd name="connsiteY0" fmla="*/ 0 h 1237130"/>
                <a:gd name="connsiteX1" fmla="*/ 0 w 0"/>
                <a:gd name="connsiteY1" fmla="*/ 1237130 h 1237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237130">
                  <a:moveTo>
                    <a:pt x="0" y="0"/>
                  </a:moveTo>
                  <a:lnTo>
                    <a:pt x="0" y="1237130"/>
                  </a:lnTo>
                </a:path>
              </a:pathLst>
            </a:custGeom>
            <a:noFill/>
            <a:ln w="12700">
              <a:solidFill>
                <a:schemeClr val="bg1">
                  <a:lumMod val="65000"/>
                </a:scheme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4752502" name="Freeform 4752501"/>
            <p:cNvSpPr/>
            <p:nvPr/>
          </p:nvSpPr>
          <p:spPr>
            <a:xfrm>
              <a:off x="7764929" y="2653553"/>
              <a:ext cx="256988" cy="0"/>
            </a:xfrm>
            <a:custGeom>
              <a:avLst/>
              <a:gdLst>
                <a:gd name="connsiteX0" fmla="*/ 0 w 256988"/>
                <a:gd name="connsiteY0" fmla="*/ 0 h 0"/>
                <a:gd name="connsiteX1" fmla="*/ 256988 w 256988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56988">
                  <a:moveTo>
                    <a:pt x="0" y="0"/>
                  </a:moveTo>
                  <a:lnTo>
                    <a:pt x="256988" y="0"/>
                  </a:lnTo>
                </a:path>
              </a:pathLst>
            </a:custGeom>
            <a:noFill/>
            <a:ln w="12700">
              <a:solidFill>
                <a:schemeClr val="bg1">
                  <a:lumMod val="65000"/>
                </a:scheme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51" name="Freeform 150"/>
            <p:cNvSpPr/>
            <p:nvPr/>
          </p:nvSpPr>
          <p:spPr>
            <a:xfrm>
              <a:off x="7764929" y="3896659"/>
              <a:ext cx="256988" cy="0"/>
            </a:xfrm>
            <a:custGeom>
              <a:avLst/>
              <a:gdLst>
                <a:gd name="connsiteX0" fmla="*/ 0 w 256988"/>
                <a:gd name="connsiteY0" fmla="*/ 0 h 0"/>
                <a:gd name="connsiteX1" fmla="*/ 256988 w 256988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56988">
                  <a:moveTo>
                    <a:pt x="0" y="0"/>
                  </a:moveTo>
                  <a:lnTo>
                    <a:pt x="256988" y="0"/>
                  </a:lnTo>
                </a:path>
              </a:pathLst>
            </a:custGeom>
            <a:noFill/>
            <a:ln w="12700">
              <a:solidFill>
                <a:schemeClr val="bg1">
                  <a:lumMod val="65000"/>
                </a:scheme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153" name="Group 152"/>
          <p:cNvGrpSpPr/>
          <p:nvPr/>
        </p:nvGrpSpPr>
        <p:grpSpPr>
          <a:xfrm>
            <a:off x="6419513" y="4191000"/>
            <a:ext cx="126593" cy="461962"/>
            <a:chOff x="7764929" y="2653553"/>
            <a:chExt cx="256988" cy="1243106"/>
          </a:xfrm>
        </p:grpSpPr>
        <p:sp>
          <p:nvSpPr>
            <p:cNvPr id="154" name="Freeform 153"/>
            <p:cNvSpPr/>
            <p:nvPr/>
          </p:nvSpPr>
          <p:spPr>
            <a:xfrm>
              <a:off x="7893423" y="2659529"/>
              <a:ext cx="0" cy="1237130"/>
            </a:xfrm>
            <a:custGeom>
              <a:avLst/>
              <a:gdLst>
                <a:gd name="connsiteX0" fmla="*/ 0 w 0"/>
                <a:gd name="connsiteY0" fmla="*/ 0 h 1237130"/>
                <a:gd name="connsiteX1" fmla="*/ 0 w 0"/>
                <a:gd name="connsiteY1" fmla="*/ 1237130 h 1237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h="1237130">
                  <a:moveTo>
                    <a:pt x="0" y="0"/>
                  </a:moveTo>
                  <a:lnTo>
                    <a:pt x="0" y="1237130"/>
                  </a:lnTo>
                </a:path>
              </a:pathLst>
            </a:custGeom>
            <a:noFill/>
            <a:ln w="12700">
              <a:solidFill>
                <a:schemeClr val="bg1">
                  <a:lumMod val="65000"/>
                </a:scheme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55" name="Freeform 154"/>
            <p:cNvSpPr/>
            <p:nvPr/>
          </p:nvSpPr>
          <p:spPr>
            <a:xfrm>
              <a:off x="7764929" y="2653553"/>
              <a:ext cx="256988" cy="0"/>
            </a:xfrm>
            <a:custGeom>
              <a:avLst/>
              <a:gdLst>
                <a:gd name="connsiteX0" fmla="*/ 0 w 256988"/>
                <a:gd name="connsiteY0" fmla="*/ 0 h 0"/>
                <a:gd name="connsiteX1" fmla="*/ 256988 w 256988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56988">
                  <a:moveTo>
                    <a:pt x="0" y="0"/>
                  </a:moveTo>
                  <a:lnTo>
                    <a:pt x="256988" y="0"/>
                  </a:lnTo>
                </a:path>
              </a:pathLst>
            </a:custGeom>
            <a:noFill/>
            <a:ln w="12700">
              <a:solidFill>
                <a:schemeClr val="bg1">
                  <a:lumMod val="65000"/>
                </a:scheme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56" name="Freeform 155"/>
            <p:cNvSpPr/>
            <p:nvPr/>
          </p:nvSpPr>
          <p:spPr>
            <a:xfrm>
              <a:off x="7764929" y="3896659"/>
              <a:ext cx="256988" cy="0"/>
            </a:xfrm>
            <a:custGeom>
              <a:avLst/>
              <a:gdLst>
                <a:gd name="connsiteX0" fmla="*/ 0 w 256988"/>
                <a:gd name="connsiteY0" fmla="*/ 0 h 0"/>
                <a:gd name="connsiteX1" fmla="*/ 256988 w 256988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256988">
                  <a:moveTo>
                    <a:pt x="0" y="0"/>
                  </a:moveTo>
                  <a:lnTo>
                    <a:pt x="256988" y="0"/>
                  </a:lnTo>
                </a:path>
              </a:pathLst>
            </a:custGeom>
            <a:noFill/>
            <a:ln w="12700">
              <a:solidFill>
                <a:schemeClr val="bg1">
                  <a:lumMod val="65000"/>
                </a:schemeClr>
              </a:solidFill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110621" name="Rectangle 116"/>
          <p:cNvSpPr>
            <a:spLocks noChangeArrowheads="1"/>
          </p:cNvSpPr>
          <p:nvPr/>
        </p:nvSpPr>
        <p:spPr bwMode="auto">
          <a:xfrm>
            <a:off x="7913773" y="3013992"/>
            <a:ext cx="479297" cy="246221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 smtClean="0">
                <a:solidFill>
                  <a:srgbClr val="000000"/>
                </a:solidFill>
                <a:cs typeface="Arial" pitchFamily="34" charset="0"/>
              </a:rPr>
              <a:t>4.1 X</a:t>
            </a:r>
            <a:endParaRPr lang="en-US" altLang="en-US" sz="1400" b="1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0620" name="Rectangle 115"/>
          <p:cNvSpPr>
            <a:spLocks noChangeArrowheads="1"/>
          </p:cNvSpPr>
          <p:nvPr/>
        </p:nvSpPr>
        <p:spPr bwMode="auto">
          <a:xfrm>
            <a:off x="6423825" y="4207649"/>
            <a:ext cx="136256" cy="246221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600" b="1" dirty="0" smtClean="0">
                <a:solidFill>
                  <a:srgbClr val="000000"/>
                </a:solidFill>
                <a:cs typeface="Arial" pitchFamily="34" charset="0"/>
              </a:rPr>
              <a:t>X</a:t>
            </a:r>
            <a:endParaRPr lang="en-US" altLang="en-US" sz="1400" b="1" dirty="0" smtClean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59" name="Rectangle 6"/>
          <p:cNvSpPr>
            <a:spLocks noChangeArrowheads="1"/>
          </p:cNvSpPr>
          <p:nvPr/>
        </p:nvSpPr>
        <p:spPr bwMode="auto">
          <a:xfrm>
            <a:off x="5413234" y="1691640"/>
            <a:ext cx="3383280" cy="365760"/>
          </a:xfrm>
          <a:prstGeom prst="rect">
            <a:avLst/>
          </a:prstGeom>
          <a:solidFill>
            <a:srgbClr val="4472C4"/>
          </a:solidFill>
          <a:ln>
            <a:noFill/>
          </a:ln>
          <a:extLst/>
        </p:spPr>
        <p:txBody>
          <a:bodyPr wrap="square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prstClr val="white"/>
                </a:solidFill>
                <a:ea typeface="ＭＳ Ｐゴシック" pitchFamily="34" charset="-128"/>
                <a:cs typeface="Arial" pitchFamily="34" charset="0"/>
              </a:rPr>
              <a:t>Intracellular TFV-DP</a:t>
            </a:r>
          </a:p>
        </p:txBody>
      </p:sp>
      <p:sp>
        <p:nvSpPr>
          <p:cNvPr id="4752505" name="Rectangle 4752504"/>
          <p:cNvSpPr/>
          <p:nvPr/>
        </p:nvSpPr>
        <p:spPr>
          <a:xfrm>
            <a:off x="2065744" y="1905000"/>
            <a:ext cx="1313718" cy="404904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prstClr val="white"/>
              </a:solidFill>
            </a:endParaRPr>
          </a:p>
        </p:txBody>
      </p:sp>
      <p:sp>
        <p:nvSpPr>
          <p:cNvPr id="158" name="Rectangle 6"/>
          <p:cNvSpPr>
            <a:spLocks noChangeArrowheads="1"/>
          </p:cNvSpPr>
          <p:nvPr/>
        </p:nvSpPr>
        <p:spPr bwMode="auto">
          <a:xfrm>
            <a:off x="1010573" y="1691640"/>
            <a:ext cx="3383280" cy="365760"/>
          </a:xfrm>
          <a:prstGeom prst="rect">
            <a:avLst/>
          </a:prstGeom>
          <a:solidFill>
            <a:srgbClr val="4472C4"/>
          </a:solidFill>
          <a:ln>
            <a:noFill/>
          </a:ln>
          <a:extLst/>
        </p:spPr>
        <p:txBody>
          <a:bodyPr wrap="square" anchor="ctr"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b="1" dirty="0">
                <a:solidFill>
                  <a:prstClr val="white"/>
                </a:solidFill>
                <a:ea typeface="ＭＳ Ｐゴシック" pitchFamily="34" charset="-128"/>
                <a:cs typeface="Arial" pitchFamily="34" charset="0"/>
              </a:rPr>
              <a:t>  </a:t>
            </a:r>
            <a:r>
              <a:rPr lang="en-GB" sz="1600" b="1" dirty="0" smtClean="0">
                <a:solidFill>
                  <a:prstClr val="white"/>
                </a:solidFill>
                <a:ea typeface="ＭＳ Ｐゴシック" pitchFamily="34" charset="-128"/>
                <a:cs typeface="Arial" pitchFamily="34" charset="0"/>
              </a:rPr>
              <a:t>Plasma TFV</a:t>
            </a:r>
            <a:endParaRPr lang="en-US" sz="1600" b="1" dirty="0">
              <a:solidFill>
                <a:prstClr val="white"/>
              </a:solidFill>
              <a:ea typeface="ＭＳ Ｐゴシック" pitchFamily="34" charset="-128"/>
              <a:cs typeface="Arial" pitchFamily="34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15435770"/>
              </p:ext>
            </p:extLst>
          </p:nvPr>
        </p:nvGraphicFramePr>
        <p:xfrm>
          <a:off x="379413" y="2200275"/>
          <a:ext cx="4645025" cy="3044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9" name="Prism 6" r:id="rId3" imgW="7128886" imgH="4670117" progId="Prism6.Document">
                  <p:embed/>
                </p:oleObj>
              </mc:Choice>
              <mc:Fallback>
                <p:oleObj name="Prism 6" r:id="rId3" imgW="7128886" imgH="4670117" progId="Prism6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9413" y="2200275"/>
                        <a:ext cx="4645025" cy="3044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406162" y="2590101"/>
            <a:ext cx="1371600" cy="381000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noAutofit/>
          </a:bodyPr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cs typeface="Arial" pitchFamily="34" charset="0"/>
              </a:rPr>
              <a:t>E/C/F/TDF (n=29)</a:t>
            </a:r>
          </a:p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200" dirty="0" smtClean="0">
                <a:solidFill>
                  <a:prstClr val="black"/>
                </a:solidFill>
                <a:cs typeface="Arial" pitchFamily="34" charset="0"/>
              </a:rPr>
              <a:t>E/C/F/TAF (n=36)</a:t>
            </a:r>
          </a:p>
        </p:txBody>
      </p:sp>
      <p:sp>
        <p:nvSpPr>
          <p:cNvPr id="37" name="Rectangle 80"/>
          <p:cNvSpPr>
            <a:spLocks noChangeArrowheads="1"/>
          </p:cNvSpPr>
          <p:nvPr/>
        </p:nvSpPr>
        <p:spPr bwMode="auto">
          <a:xfrm rot="16200000">
            <a:off x="-1117557" y="3448793"/>
            <a:ext cx="3148298" cy="400110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vert="horz" wrap="none" lIns="91440" tIns="91440" rIns="91440" bIns="91440" numCol="1" anchor="ctr" anchorCtr="0" compatLnSpc="1">
            <a:prstTxWarp prst="textNoShape">
              <a:avLst/>
            </a:prstTxWarp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1400" dirty="0" smtClean="0">
                <a:solidFill>
                  <a:srgbClr val="000000"/>
                </a:solidFill>
                <a:latin typeface="+mn-lt"/>
                <a:cs typeface="Arial" pitchFamily="34" charset="0"/>
              </a:rPr>
              <a:t>Mean TFV Concentration, ng/mL (SD)</a:t>
            </a:r>
            <a:endParaRPr lang="en-US" altLang="en-US" sz="1200" dirty="0" smtClean="0">
              <a:solidFill>
                <a:prstClr val="black"/>
              </a:solidFill>
              <a:latin typeface="+mn-lt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80"/>
              <p:cNvSpPr>
                <a:spLocks noChangeArrowheads="1"/>
              </p:cNvSpPr>
              <p:nvPr/>
            </p:nvSpPr>
            <p:spPr bwMode="auto">
              <a:xfrm rot="16200000" flipH="1">
                <a:off x="3556330" y="3468457"/>
                <a:ext cx="3148298" cy="40011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none" lIns="91440" tIns="91440" rIns="91440" bIns="91440" numCol="1" anchor="ctr" anchorCtr="0" compatLnSpc="1">
                <a:prstTxWarp prst="textNoShape">
                  <a:avLst/>
                </a:prstTxWarp>
                <a:no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en-US" sz="1400" dirty="0" smtClean="0">
                    <a:solidFill>
                      <a:srgbClr val="000000"/>
                    </a:solidFill>
                    <a:latin typeface="+mn-lt"/>
                    <a:cs typeface="Arial" pitchFamily="34" charset="0"/>
                  </a:rPr>
                  <a:t>TFV Exposure </a:t>
                </a:r>
                <a:r>
                  <a:rPr lang="en-US" altLang="en-US" sz="1400" dirty="0">
                    <a:solidFill>
                      <a:srgbClr val="000000"/>
                    </a:solidFill>
                    <a:latin typeface="+mn-lt"/>
                    <a:cs typeface="Arial" pitchFamily="34" charset="0"/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en-US" sz="1400" i="1" dirty="0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μ</m:t>
                    </m:r>
                  </m:oMath>
                </a14:m>
                <a:r>
                  <a:rPr lang="en-US" altLang="en-US" sz="1400" dirty="0" err="1">
                    <a:solidFill>
                      <a:srgbClr val="000000"/>
                    </a:solidFill>
                    <a:latin typeface="+mn-lt"/>
                    <a:cs typeface="Arial" pitchFamily="34" charset="0"/>
                  </a:rPr>
                  <a:t>M</a:t>
                </a:r>
                <a:r>
                  <a:rPr lang="en-US" altLang="en-US" sz="1400" dirty="0">
                    <a:solidFill>
                      <a:srgbClr val="000000"/>
                    </a:solidFill>
                    <a:latin typeface="+mn-lt"/>
                    <a:cs typeface="Arial" pitchFamily="34" charset="0"/>
                  </a:rPr>
                  <a:t>*h)</a:t>
                </a:r>
                <a:endParaRPr lang="en-US" altLang="en-US" sz="1200" dirty="0">
                  <a:solidFill>
                    <a:prstClr val="black"/>
                  </a:solidFill>
                  <a:latin typeface="+mn-lt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8" name="Rectangle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 rot="16200000" flipH="1">
                <a:off x="3556330" y="3468457"/>
                <a:ext cx="3148298" cy="400110"/>
              </a:xfrm>
              <a:prstGeom prst="rect">
                <a:avLst/>
              </a:prstGeom>
              <a:blipFill rotWithShape="0">
                <a:blip r:embed="rId5"/>
                <a:stretch>
                  <a:fillRect r="-4615"/>
                </a:stretch>
              </a:blipFill>
              <a:ln>
                <a:noFill/>
              </a:ln>
              <a:ex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1882086" y="5004618"/>
            <a:ext cx="1462779" cy="441714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91440" rIns="91440" bIns="91440" rtlCol="0">
            <a:noAutofit/>
          </a:bodyPr>
          <a:lstStyle/>
          <a:p>
            <a:pPr algn="ctr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sz="1400" dirty="0" smtClean="0">
                <a:solidFill>
                  <a:prstClr val="black"/>
                </a:solidFill>
                <a:cs typeface="Arial" pitchFamily="34" charset="0"/>
              </a:rPr>
              <a:t>Time (h)</a:t>
            </a:r>
          </a:p>
        </p:txBody>
      </p:sp>
      <p:sp>
        <p:nvSpPr>
          <p:cNvPr id="40" name="Freeform 108"/>
          <p:cNvSpPr>
            <a:spLocks noEditPoints="1"/>
          </p:cNvSpPr>
          <p:nvPr/>
        </p:nvSpPr>
        <p:spPr bwMode="auto">
          <a:xfrm rot="16200000">
            <a:off x="4482369" y="3664031"/>
            <a:ext cx="2395728" cy="0"/>
          </a:xfrm>
          <a:custGeom>
            <a:avLst/>
            <a:gdLst>
              <a:gd name="T0" fmla="*/ 0 w 2256"/>
              <a:gd name="T1" fmla="*/ 0 h 42"/>
              <a:gd name="T2" fmla="*/ 2256 w 2256"/>
              <a:gd name="T3" fmla="*/ 0 h 42"/>
              <a:gd name="T4" fmla="*/ 567 w 2256"/>
              <a:gd name="T5" fmla="*/ 42 h 42"/>
              <a:gd name="T6" fmla="*/ 567 w 2256"/>
              <a:gd name="T7" fmla="*/ 0 h 42"/>
              <a:gd name="T8" fmla="*/ 1688 w 2256"/>
              <a:gd name="T9" fmla="*/ 42 h 42"/>
              <a:gd name="T10" fmla="*/ 1688 w 2256"/>
              <a:gd name="T11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56" h="42">
                <a:moveTo>
                  <a:pt x="0" y="0"/>
                </a:moveTo>
                <a:lnTo>
                  <a:pt x="2256" y="0"/>
                </a:lnTo>
                <a:moveTo>
                  <a:pt x="567" y="42"/>
                </a:moveTo>
                <a:lnTo>
                  <a:pt x="567" y="0"/>
                </a:lnTo>
                <a:moveTo>
                  <a:pt x="1688" y="42"/>
                </a:moveTo>
                <a:lnTo>
                  <a:pt x="1688" y="0"/>
                </a:lnTo>
              </a:path>
            </a:pathLst>
          </a:custGeom>
          <a:solidFill>
            <a:schemeClr val="tx1"/>
          </a:solidFill>
          <a:ln w="9525" cap="flat">
            <a:solidFill>
              <a:schemeClr val="tx1"/>
            </a:solidFill>
            <a:prstDash val="solid"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1" name="Freeform 108"/>
          <p:cNvSpPr>
            <a:spLocks noEditPoints="1"/>
          </p:cNvSpPr>
          <p:nvPr/>
        </p:nvSpPr>
        <p:spPr bwMode="auto">
          <a:xfrm>
            <a:off x="5590189" y="2479642"/>
            <a:ext cx="91440" cy="0"/>
          </a:xfrm>
          <a:custGeom>
            <a:avLst/>
            <a:gdLst>
              <a:gd name="T0" fmla="*/ 0 w 2256"/>
              <a:gd name="T1" fmla="*/ 0 h 42"/>
              <a:gd name="T2" fmla="*/ 2256 w 2256"/>
              <a:gd name="T3" fmla="*/ 0 h 42"/>
              <a:gd name="T4" fmla="*/ 567 w 2256"/>
              <a:gd name="T5" fmla="*/ 42 h 42"/>
              <a:gd name="T6" fmla="*/ 567 w 2256"/>
              <a:gd name="T7" fmla="*/ 0 h 42"/>
              <a:gd name="T8" fmla="*/ 1688 w 2256"/>
              <a:gd name="T9" fmla="*/ 42 h 42"/>
              <a:gd name="T10" fmla="*/ 1688 w 2256"/>
              <a:gd name="T11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56" h="42">
                <a:moveTo>
                  <a:pt x="0" y="0"/>
                </a:moveTo>
                <a:lnTo>
                  <a:pt x="2256" y="0"/>
                </a:lnTo>
                <a:moveTo>
                  <a:pt x="567" y="42"/>
                </a:moveTo>
                <a:lnTo>
                  <a:pt x="567" y="0"/>
                </a:lnTo>
                <a:moveTo>
                  <a:pt x="1688" y="42"/>
                </a:moveTo>
                <a:lnTo>
                  <a:pt x="1688" y="0"/>
                </a:lnTo>
              </a:path>
            </a:pathLst>
          </a:custGeom>
          <a:solidFill>
            <a:schemeClr val="tx1"/>
          </a:solidFill>
          <a:ln w="9525" cap="flat">
            <a:solidFill>
              <a:schemeClr val="tx1"/>
            </a:solidFill>
            <a:prstDash val="solid"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2" name="Freeform 108"/>
          <p:cNvSpPr>
            <a:spLocks noEditPoints="1"/>
          </p:cNvSpPr>
          <p:nvPr/>
        </p:nvSpPr>
        <p:spPr bwMode="auto">
          <a:xfrm>
            <a:off x="5590189" y="4861894"/>
            <a:ext cx="91440" cy="0"/>
          </a:xfrm>
          <a:custGeom>
            <a:avLst/>
            <a:gdLst>
              <a:gd name="T0" fmla="*/ 0 w 2256"/>
              <a:gd name="T1" fmla="*/ 0 h 42"/>
              <a:gd name="T2" fmla="*/ 2256 w 2256"/>
              <a:gd name="T3" fmla="*/ 0 h 42"/>
              <a:gd name="T4" fmla="*/ 567 w 2256"/>
              <a:gd name="T5" fmla="*/ 42 h 42"/>
              <a:gd name="T6" fmla="*/ 567 w 2256"/>
              <a:gd name="T7" fmla="*/ 0 h 42"/>
              <a:gd name="T8" fmla="*/ 1688 w 2256"/>
              <a:gd name="T9" fmla="*/ 42 h 42"/>
              <a:gd name="T10" fmla="*/ 1688 w 2256"/>
              <a:gd name="T11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56" h="42">
                <a:moveTo>
                  <a:pt x="0" y="0"/>
                </a:moveTo>
                <a:lnTo>
                  <a:pt x="2256" y="0"/>
                </a:lnTo>
                <a:moveTo>
                  <a:pt x="567" y="42"/>
                </a:moveTo>
                <a:lnTo>
                  <a:pt x="567" y="0"/>
                </a:lnTo>
                <a:moveTo>
                  <a:pt x="1688" y="42"/>
                </a:moveTo>
                <a:lnTo>
                  <a:pt x="1688" y="0"/>
                </a:lnTo>
              </a:path>
            </a:pathLst>
          </a:custGeom>
          <a:solidFill>
            <a:schemeClr val="tx1"/>
          </a:solidFill>
          <a:ln w="9525" cap="flat">
            <a:solidFill>
              <a:schemeClr val="tx1"/>
            </a:solidFill>
            <a:prstDash val="solid"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3" name="Freeform 108"/>
          <p:cNvSpPr>
            <a:spLocks noEditPoints="1"/>
          </p:cNvSpPr>
          <p:nvPr/>
        </p:nvSpPr>
        <p:spPr bwMode="auto">
          <a:xfrm>
            <a:off x="5590189" y="4266331"/>
            <a:ext cx="91440" cy="0"/>
          </a:xfrm>
          <a:custGeom>
            <a:avLst/>
            <a:gdLst>
              <a:gd name="T0" fmla="*/ 0 w 2256"/>
              <a:gd name="T1" fmla="*/ 0 h 42"/>
              <a:gd name="T2" fmla="*/ 2256 w 2256"/>
              <a:gd name="T3" fmla="*/ 0 h 42"/>
              <a:gd name="T4" fmla="*/ 567 w 2256"/>
              <a:gd name="T5" fmla="*/ 42 h 42"/>
              <a:gd name="T6" fmla="*/ 567 w 2256"/>
              <a:gd name="T7" fmla="*/ 0 h 42"/>
              <a:gd name="T8" fmla="*/ 1688 w 2256"/>
              <a:gd name="T9" fmla="*/ 42 h 42"/>
              <a:gd name="T10" fmla="*/ 1688 w 2256"/>
              <a:gd name="T11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56" h="42">
                <a:moveTo>
                  <a:pt x="0" y="0"/>
                </a:moveTo>
                <a:lnTo>
                  <a:pt x="2256" y="0"/>
                </a:lnTo>
                <a:moveTo>
                  <a:pt x="567" y="42"/>
                </a:moveTo>
                <a:lnTo>
                  <a:pt x="567" y="0"/>
                </a:lnTo>
                <a:moveTo>
                  <a:pt x="1688" y="42"/>
                </a:moveTo>
                <a:lnTo>
                  <a:pt x="1688" y="0"/>
                </a:lnTo>
              </a:path>
            </a:pathLst>
          </a:custGeom>
          <a:solidFill>
            <a:schemeClr val="tx1"/>
          </a:solidFill>
          <a:ln w="9525" cap="flat">
            <a:solidFill>
              <a:schemeClr val="tx1"/>
            </a:solidFill>
            <a:prstDash val="solid"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4" name="Freeform 108"/>
          <p:cNvSpPr>
            <a:spLocks noEditPoints="1"/>
          </p:cNvSpPr>
          <p:nvPr/>
        </p:nvSpPr>
        <p:spPr bwMode="auto">
          <a:xfrm>
            <a:off x="5590189" y="3670768"/>
            <a:ext cx="91440" cy="0"/>
          </a:xfrm>
          <a:custGeom>
            <a:avLst/>
            <a:gdLst>
              <a:gd name="T0" fmla="*/ 0 w 2256"/>
              <a:gd name="T1" fmla="*/ 0 h 42"/>
              <a:gd name="T2" fmla="*/ 2256 w 2256"/>
              <a:gd name="T3" fmla="*/ 0 h 42"/>
              <a:gd name="T4" fmla="*/ 567 w 2256"/>
              <a:gd name="T5" fmla="*/ 42 h 42"/>
              <a:gd name="T6" fmla="*/ 567 w 2256"/>
              <a:gd name="T7" fmla="*/ 0 h 42"/>
              <a:gd name="T8" fmla="*/ 1688 w 2256"/>
              <a:gd name="T9" fmla="*/ 42 h 42"/>
              <a:gd name="T10" fmla="*/ 1688 w 2256"/>
              <a:gd name="T11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56" h="42">
                <a:moveTo>
                  <a:pt x="0" y="0"/>
                </a:moveTo>
                <a:lnTo>
                  <a:pt x="2256" y="0"/>
                </a:lnTo>
                <a:moveTo>
                  <a:pt x="567" y="42"/>
                </a:moveTo>
                <a:lnTo>
                  <a:pt x="567" y="0"/>
                </a:lnTo>
                <a:moveTo>
                  <a:pt x="1688" y="42"/>
                </a:moveTo>
                <a:lnTo>
                  <a:pt x="1688" y="0"/>
                </a:lnTo>
              </a:path>
            </a:pathLst>
          </a:custGeom>
          <a:solidFill>
            <a:schemeClr val="tx1"/>
          </a:solidFill>
          <a:ln w="9525" cap="flat">
            <a:solidFill>
              <a:schemeClr val="tx1"/>
            </a:solidFill>
            <a:prstDash val="solid"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5" name="Freeform 108"/>
          <p:cNvSpPr>
            <a:spLocks noEditPoints="1"/>
          </p:cNvSpPr>
          <p:nvPr/>
        </p:nvSpPr>
        <p:spPr bwMode="auto">
          <a:xfrm>
            <a:off x="5590189" y="3075205"/>
            <a:ext cx="91440" cy="0"/>
          </a:xfrm>
          <a:custGeom>
            <a:avLst/>
            <a:gdLst>
              <a:gd name="T0" fmla="*/ 0 w 2256"/>
              <a:gd name="T1" fmla="*/ 0 h 42"/>
              <a:gd name="T2" fmla="*/ 2256 w 2256"/>
              <a:gd name="T3" fmla="*/ 0 h 42"/>
              <a:gd name="T4" fmla="*/ 567 w 2256"/>
              <a:gd name="T5" fmla="*/ 42 h 42"/>
              <a:gd name="T6" fmla="*/ 567 w 2256"/>
              <a:gd name="T7" fmla="*/ 0 h 42"/>
              <a:gd name="T8" fmla="*/ 1688 w 2256"/>
              <a:gd name="T9" fmla="*/ 42 h 42"/>
              <a:gd name="T10" fmla="*/ 1688 w 2256"/>
              <a:gd name="T11" fmla="*/ 0 h 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2256" h="42">
                <a:moveTo>
                  <a:pt x="0" y="0"/>
                </a:moveTo>
                <a:lnTo>
                  <a:pt x="2256" y="0"/>
                </a:lnTo>
                <a:moveTo>
                  <a:pt x="567" y="42"/>
                </a:moveTo>
                <a:lnTo>
                  <a:pt x="567" y="0"/>
                </a:lnTo>
                <a:moveTo>
                  <a:pt x="1688" y="42"/>
                </a:moveTo>
                <a:lnTo>
                  <a:pt x="1688" y="0"/>
                </a:lnTo>
              </a:path>
            </a:pathLst>
          </a:custGeom>
          <a:solidFill>
            <a:schemeClr val="tx1"/>
          </a:solidFill>
          <a:ln w="9525" cap="flat">
            <a:solidFill>
              <a:schemeClr val="tx1"/>
            </a:solidFill>
            <a:prstDash val="solid"/>
            <a:miter lim="800000"/>
            <a:headEnd/>
            <a:tailEnd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graphicFrame>
        <p:nvGraphicFramePr>
          <p:cNvPr id="46" name="Group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4654154"/>
              </p:ext>
            </p:extLst>
          </p:nvPr>
        </p:nvGraphicFramePr>
        <p:xfrm>
          <a:off x="693277" y="5726981"/>
          <a:ext cx="7964177" cy="914372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3154825"/>
                <a:gridCol w="1696594"/>
                <a:gridCol w="1850830"/>
                <a:gridCol w="1261928"/>
              </a:tblGrid>
              <a:tr h="493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Steady State TFV PK</a:t>
                      </a:r>
                    </a:p>
                  </a:txBody>
                  <a:tcPr marT="45713" marB="45713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E/C/F/TDF</a:t>
                      </a:r>
                      <a:b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n=29</a:t>
                      </a:r>
                    </a:p>
                  </a:txBody>
                  <a:tcPr marT="45713" marB="45713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69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E/C/F/TAF</a:t>
                      </a:r>
                      <a:b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</a:b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n=36</a:t>
                      </a:r>
                    </a:p>
                  </a:txBody>
                  <a:tcPr marT="45713" marB="45713" anchor="b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% Reduction</a:t>
                      </a:r>
                    </a:p>
                  </a:txBody>
                  <a:tcPr marT="45713" marB="45713" anchor="b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472C4"/>
                    </a:solidFill>
                  </a:tcPr>
                </a:tc>
              </a:tr>
              <a:tr h="2968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AUC</a:t>
                      </a:r>
                      <a:r>
                        <a:rPr kumimoji="0" lang="en-US" sz="1600" b="0" i="0" u="none" strike="noStrike" cap="none" normalizeH="0" baseline="-2500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tau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, ng*h/mL (%CV)</a:t>
                      </a:r>
                    </a:p>
                  </a:txBody>
                  <a:tcPr marT="45713" marB="45713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3,410 (25)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297(20)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91</a:t>
                      </a:r>
                    </a:p>
                  </a:txBody>
                  <a:tcPr marT="45713" marB="45713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6495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2"/>
          <p:cNvSpPr>
            <a:spLocks noChangeArrowheads="1"/>
          </p:cNvSpPr>
          <p:nvPr/>
        </p:nvSpPr>
        <p:spPr bwMode="auto">
          <a:xfrm>
            <a:off x="685800" y="409575"/>
            <a:ext cx="79502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A6A6A6"/>
              </a:solidFill>
              <a:cs typeface="Arial" charset="0"/>
            </a:endParaRPr>
          </a:p>
        </p:txBody>
      </p:sp>
      <p:sp>
        <p:nvSpPr>
          <p:cNvPr id="92164" name="Text Box 4"/>
          <p:cNvSpPr txBox="1">
            <a:spLocks noChangeArrowheads="1"/>
          </p:cNvSpPr>
          <p:nvPr/>
        </p:nvSpPr>
        <p:spPr bwMode="auto">
          <a:xfrm>
            <a:off x="228600" y="5943600"/>
            <a:ext cx="2819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25000"/>
              </a:spcAft>
              <a:buFontTx/>
              <a:buChar char="•"/>
            </a:pPr>
            <a:endParaRPr lang="en-US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9216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Change in </a:t>
            </a:r>
            <a:r>
              <a:rPr lang="en-US" dirty="0" err="1" smtClean="0"/>
              <a:t>eGFR</a:t>
            </a:r>
            <a:r>
              <a:rPr lang="en-US" dirty="0" smtClean="0"/>
              <a:t> (Cockcroft-</a:t>
            </a:r>
            <a:r>
              <a:rPr lang="en-US" dirty="0" err="1" smtClean="0"/>
              <a:t>Gault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altLang="en-US" sz="2000" dirty="0">
                <a:solidFill>
                  <a:srgbClr val="717171"/>
                </a:solidFill>
                <a:latin typeface="Arial" pitchFamily="34" charset="0"/>
                <a:cs typeface="Arial" pitchFamily="34" charset="0"/>
              </a:rPr>
              <a:t>Studies 104 and 111: Week 48 Combined Analysis </a:t>
            </a:r>
            <a:endParaRPr lang="en-US" sz="2000" dirty="0" smtClean="0">
              <a:solidFill>
                <a:srgbClr val="71717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3E0AC22-6868-4AEB-BFC0-9529574F960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200" dirty="0" smtClean="0"/>
              <a:t>*</a:t>
            </a:r>
            <a:r>
              <a:rPr lang="en-US" sz="1200" dirty="0" err="1" smtClean="0"/>
              <a:t>Cockroft-Gault</a:t>
            </a:r>
            <a:r>
              <a:rPr lang="en-US" sz="1200" dirty="0" smtClean="0"/>
              <a:t> (mL/min).</a:t>
            </a:r>
            <a:endParaRPr lang="en-US" sz="1200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8763001" y="0"/>
            <a:ext cx="380999" cy="30480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000" b="1" dirty="0">
              <a:solidFill>
                <a:prstClr val="white">
                  <a:lumMod val="50000"/>
                </a:prstClr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graphicFrame>
        <p:nvGraphicFramePr>
          <p:cNvPr id="20" name="Object 26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1020253"/>
              </p:ext>
            </p:extLst>
          </p:nvPr>
        </p:nvGraphicFramePr>
        <p:xfrm>
          <a:off x="969963" y="1681163"/>
          <a:ext cx="7324725" cy="428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26" name="Prism 6" r:id="rId4" imgW="5394960" imgH="3154680" progId="Prism6.Document">
                  <p:embed/>
                </p:oleObj>
              </mc:Choice>
              <mc:Fallback>
                <p:oleObj name="Prism 6" r:id="rId4" imgW="5394960" imgH="3154680" progId="Prism6.Document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9963" y="1681163"/>
                        <a:ext cx="7324725" cy="428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6741725" y="3478150"/>
            <a:ext cx="838241" cy="305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alpha val="50195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400" baseline="0" dirty="0">
                <a:solidFill>
                  <a:srgbClr val="000000"/>
                </a:solidFill>
                <a:ea typeface="MS PGothic" pitchFamily="34" charset="-128"/>
              </a:rPr>
              <a:t>-</a:t>
            </a:r>
            <a:r>
              <a:rPr lang="en-US" sz="1400" baseline="0" dirty="0" smtClean="0">
                <a:solidFill>
                  <a:srgbClr val="000000"/>
                </a:solidFill>
                <a:ea typeface="MS PGothic" pitchFamily="34" charset="-128"/>
              </a:rPr>
              <a:t>6.6</a:t>
            </a:r>
            <a:endParaRPr lang="en-US" sz="1400" baseline="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6685618" y="3903396"/>
            <a:ext cx="838241" cy="305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5B605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400" baseline="0" dirty="0">
                <a:solidFill>
                  <a:srgbClr val="000000"/>
                </a:solidFill>
                <a:ea typeface="MS PGothic" pitchFamily="34" charset="-128"/>
              </a:rPr>
              <a:t>-11.2</a:t>
            </a:r>
          </a:p>
        </p:txBody>
      </p:sp>
      <p:sp>
        <p:nvSpPr>
          <p:cNvPr id="24" name="Text Box 8"/>
          <p:cNvSpPr txBox="1">
            <a:spLocks noChangeArrowheads="1"/>
          </p:cNvSpPr>
          <p:nvPr/>
        </p:nvSpPr>
        <p:spPr bwMode="auto">
          <a:xfrm>
            <a:off x="7503213" y="3666469"/>
            <a:ext cx="1143056" cy="305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5B92C9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 b="1" baseline="-25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1400" b="0" baseline="0" dirty="0" smtClean="0">
                <a:solidFill>
                  <a:srgbClr val="000000"/>
                </a:solidFill>
                <a:ea typeface="MS PGothic" pitchFamily="34" charset="-128"/>
              </a:rPr>
              <a:t>p &lt;0.001</a:t>
            </a:r>
            <a:endParaRPr lang="en-US" sz="1400" b="0" baseline="0" dirty="0">
              <a:solidFill>
                <a:srgbClr val="000000"/>
              </a:solidFill>
              <a:ea typeface="MS PGothic" pitchFamily="34" charset="-128"/>
            </a:endParaRPr>
          </a:p>
        </p:txBody>
      </p:sp>
      <p:sp>
        <p:nvSpPr>
          <p:cNvPr id="25" name="AutoShape 9"/>
          <p:cNvSpPr>
            <a:spLocks/>
          </p:cNvSpPr>
          <p:nvPr/>
        </p:nvSpPr>
        <p:spPr bwMode="auto">
          <a:xfrm>
            <a:off x="7303526" y="3607386"/>
            <a:ext cx="150293" cy="457200"/>
          </a:xfrm>
          <a:prstGeom prst="rightBracket">
            <a:avLst>
              <a:gd name="adj" fmla="val 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tx1">
                    <a:alpha val="50195"/>
                  </a:scheme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245916" y="5508978"/>
            <a:ext cx="2208178" cy="568888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Time (Weeks)</a:t>
            </a:r>
          </a:p>
        </p:txBody>
      </p:sp>
      <p:sp>
        <p:nvSpPr>
          <p:cNvPr id="15" name="Rectangle 14"/>
          <p:cNvSpPr/>
          <p:nvPr/>
        </p:nvSpPr>
        <p:spPr>
          <a:xfrm rot="16200000">
            <a:off x="-547160" y="3400044"/>
            <a:ext cx="3731369" cy="457200"/>
          </a:xfrm>
          <a:prstGeom prst="rect">
            <a:avLst/>
          </a:prstGeom>
          <a:solidFill>
            <a:schemeClr val="bg1"/>
          </a:solidFill>
          <a:ln w="19050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</a:pPr>
            <a:r>
              <a:rPr lang="en-US" sz="1600" dirty="0" smtClean="0">
                <a:solidFill>
                  <a:schemeClr val="tx1"/>
                </a:solidFill>
              </a:rPr>
              <a:t>Mean (SD) Change </a:t>
            </a:r>
            <a:br>
              <a:rPr lang="en-US" sz="1600" dirty="0" smtClean="0">
                <a:solidFill>
                  <a:schemeClr val="tx1"/>
                </a:solidFill>
              </a:rPr>
            </a:br>
            <a:r>
              <a:rPr lang="en-US" sz="1600" dirty="0" smtClean="0">
                <a:solidFill>
                  <a:schemeClr val="tx1"/>
                </a:solidFill>
              </a:rPr>
              <a:t>from Baseline </a:t>
            </a:r>
            <a:r>
              <a:rPr lang="en-US" sz="1600" dirty="0" err="1" smtClean="0">
                <a:solidFill>
                  <a:schemeClr val="tx1"/>
                </a:solidFill>
              </a:rPr>
              <a:t>eGFR</a:t>
            </a:r>
            <a:r>
              <a:rPr lang="en-US" sz="1600" dirty="0" smtClean="0">
                <a:solidFill>
                  <a:schemeClr val="tx1"/>
                </a:solidFill>
              </a:rPr>
              <a:t>* </a:t>
            </a:r>
          </a:p>
        </p:txBody>
      </p:sp>
    </p:spTree>
    <p:extLst>
      <p:ext uri="{BB962C8B-B14F-4D97-AF65-F5344CB8AC3E}">
        <p14:creationId xmlns:p14="http://schemas.microsoft.com/office/powerpoint/2010/main" val="105498908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500" name="Group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81286"/>
              </p:ext>
            </p:extLst>
          </p:nvPr>
        </p:nvGraphicFramePr>
        <p:xfrm>
          <a:off x="717368" y="1595397"/>
          <a:ext cx="7849292" cy="3926096"/>
        </p:xfrm>
        <a:graphic>
          <a:graphicData uri="http://schemas.openxmlformats.org/drawingml/2006/table">
            <a:tbl>
              <a:tblPr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371600"/>
                <a:gridCol w="4140507"/>
                <a:gridCol w="1148465"/>
                <a:gridCol w="1188720"/>
              </a:tblGrid>
              <a:tr h="5486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 (%)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E/C/F/TAF</a:t>
                      </a:r>
                      <a:b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n=866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6338A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E/C/F/TDF</a:t>
                      </a:r>
                      <a:b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</a:b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n=867</a:t>
                      </a:r>
                    </a:p>
                  </a:txBody>
                  <a:tcPr marT="45708" marB="45708" anchor="b" horzOverflow="overflow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6900"/>
                    </a:solidFill>
                  </a:tcPr>
                </a:tc>
              </a:tr>
              <a:tr h="455447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Events</a:t>
                      </a:r>
                    </a:p>
                  </a:txBody>
                  <a:tcPr marT="45708" marB="4570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Renal adverse events leading to discontinuation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(0.5)*</a:t>
                      </a:r>
                    </a:p>
                  </a:txBody>
                  <a:tcPr marT="45708" marB="45708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45545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Tubulopathy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/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Fanconi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syndrome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455453"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Laboratory Abnormalities</a:t>
                      </a:r>
                    </a:p>
                  </a:txBody>
                  <a:tcPr marT="45711" marB="45711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Subclinical </a:t>
                      </a: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tubulopathy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†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 (0.1)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45545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Serum creatinine (</a:t>
                      </a:r>
                      <a:r>
                        <a:rPr lang="en-US" sz="1400" dirty="0" smtClean="0">
                          <a:latin typeface="+mn-lt"/>
                        </a:rPr>
                        <a:t>≥0.4 mg/</a:t>
                      </a:r>
                      <a:r>
                        <a:rPr lang="en-US" sz="1400" dirty="0" err="1" smtClean="0">
                          <a:latin typeface="+mn-lt"/>
                        </a:rPr>
                        <a:t>dL</a:t>
                      </a:r>
                      <a:r>
                        <a:rPr lang="en-US" sz="1400" dirty="0" smtClean="0">
                          <a:latin typeface="+mn-lt"/>
                        </a:rPr>
                        <a:t> increase)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74320"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455453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Hypophosphatemia (</a:t>
                      </a:r>
                      <a:r>
                        <a:rPr lang="en-US" sz="1400" dirty="0" smtClean="0">
                          <a:latin typeface="+mn-lt"/>
                        </a:rPr>
                        <a:t>≥1 grade</a:t>
                      </a:r>
                      <a:r>
                        <a:rPr lang="en-US" sz="1400" baseline="0" dirty="0" smtClean="0">
                          <a:latin typeface="+mn-lt"/>
                        </a:rPr>
                        <a:t> decrease)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74320"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 (0.3)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 (0.5)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642997">
                <a:tc vMerge="1">
                  <a:txBody>
                    <a:bodyPr/>
                    <a:lstStyle/>
                    <a:p>
                      <a:pPr marL="231775" marR="0" lvl="0" indent="-231775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Normoglycemic</a:t>
                      </a: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glycosuria (</a:t>
                      </a:r>
                      <a:r>
                        <a:rPr lang="en-US" sz="1400" dirty="0" smtClean="0">
                          <a:latin typeface="+mn-lt"/>
                        </a:rPr>
                        <a:t>≥1 grade</a:t>
                      </a:r>
                      <a:r>
                        <a:rPr lang="en-US" sz="1400" baseline="0" dirty="0" smtClean="0">
                          <a:latin typeface="+mn-lt"/>
                        </a:rPr>
                        <a:t> increase urine glucose; serum glucose ≤100 mg/</a:t>
                      </a:r>
                      <a:r>
                        <a:rPr lang="en-US" sz="1400" baseline="0" dirty="0" err="1" smtClean="0">
                          <a:latin typeface="+mn-lt"/>
                        </a:rPr>
                        <a:t>dL</a:t>
                      </a:r>
                      <a:r>
                        <a:rPr lang="en-US" sz="1400" baseline="0" dirty="0" smtClean="0">
                          <a:latin typeface="+mn-lt"/>
                        </a:rPr>
                        <a:t>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74320"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(0.2)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  <a:tr h="457200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T="45711" marB="45711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Proteinuria (</a:t>
                      </a:r>
                      <a:r>
                        <a:rPr lang="en-US" sz="1400" dirty="0" smtClean="0">
                          <a:latin typeface="+mn-lt"/>
                        </a:rPr>
                        <a:t>≥2 grade increase)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274320"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(0.2)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200"/>
                        </a:spcAft>
                        <a:buClr>
                          <a:srgbClr val="990000"/>
                        </a:buClr>
                        <a:buSzTx/>
                        <a:buFont typeface="Symbol" pitchFamily="18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 (0.2)</a:t>
                      </a:r>
                    </a:p>
                  </a:txBody>
                  <a:tcPr marT="45711" marB="45711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ECEC"/>
                    </a:solidFill>
                  </a:tcPr>
                </a:tc>
              </a:tr>
            </a:tbl>
          </a:graphicData>
        </a:graphic>
      </p:graphicFrame>
      <p:sp>
        <p:nvSpPr>
          <p:cNvPr id="12357" name="Text Box 73"/>
          <p:cNvSpPr txBox="1">
            <a:spLocks noChangeArrowheads="1"/>
          </p:cNvSpPr>
          <p:nvPr/>
        </p:nvSpPr>
        <p:spPr bwMode="auto">
          <a:xfrm>
            <a:off x="152400" y="6477000"/>
            <a:ext cx="2743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u="sng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u="sng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u="sng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u="sng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u="sng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u="sng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25000"/>
              </a:spcAft>
              <a:buFontTx/>
              <a:buChar char="•"/>
              <a:defRPr/>
            </a:pPr>
            <a:endParaRPr lang="en-US" sz="3600" b="1" u="none" baseline="-25000" smtClean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932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Renal Adverse Events and </a:t>
            </a:r>
            <a:r>
              <a:rPr lang="en-US" dirty="0" err="1" smtClean="0"/>
              <a:t>Tubulopathy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altLang="en-US" sz="2000" dirty="0">
                <a:solidFill>
                  <a:srgbClr val="717171"/>
                </a:solidFill>
                <a:latin typeface="Arial" pitchFamily="34" charset="0"/>
                <a:cs typeface="Arial" pitchFamily="34" charset="0"/>
              </a:rPr>
              <a:t>Studies 104 and 111: Week 48 Combined Analysis </a:t>
            </a:r>
            <a:endParaRPr lang="en-US" sz="2000" dirty="0" smtClean="0">
              <a:solidFill>
                <a:srgbClr val="717171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788447" y="5617655"/>
            <a:ext cx="6078828" cy="334850"/>
          </a:xfrm>
        </p:spPr>
        <p:txBody>
          <a:bodyPr/>
          <a:lstStyle/>
          <a:p>
            <a:r>
              <a:rPr lang="en-US" sz="1200" dirty="0" smtClean="0"/>
              <a:t>*Renal failure (2), decreased GFR (1), nephropathy (1). </a:t>
            </a:r>
            <a:br>
              <a:rPr lang="en-US" sz="1200" dirty="0" smtClean="0"/>
            </a:br>
            <a:r>
              <a:rPr lang="en-US" sz="1200" baseline="30000" dirty="0" smtClean="0">
                <a:latin typeface="Arial" charset="0"/>
              </a:rPr>
              <a:t>†</a:t>
            </a:r>
            <a:r>
              <a:rPr lang="en-US" sz="1200" dirty="0" smtClean="0"/>
              <a:t>Confirmed abnormality in any 2 categories at 2 consecutive post-baseline visits.</a:t>
            </a: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8763001" y="0"/>
            <a:ext cx="380999" cy="304801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xtLst/>
        </p:spPr>
        <p:txBody>
          <a:bodyPr wrap="squar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algn="ctr" eaLnBrk="1" hangingPunct="1">
              <a:defRPr/>
            </a:pPr>
            <a:endParaRPr lang="en-US" altLang="en-US" sz="1000" b="1" dirty="0">
              <a:solidFill>
                <a:prstClr val="white">
                  <a:lumMod val="50000"/>
                </a:prstClr>
              </a:solidFill>
              <a:latin typeface="Arial Narrow" panose="020B0606020202030204" pitchFamily="34" charset="0"/>
              <a:cs typeface="Arial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D298A834-8319-493B-B881-B021415D2D08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5629258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7_New HIV Templates">
  <a:themeElements>
    <a:clrScheme name="Gilead HIV">
      <a:dk1>
        <a:sysClr val="windowText" lastClr="000000"/>
      </a:dk1>
      <a:lt1>
        <a:sysClr val="window" lastClr="FFFFFF"/>
      </a:lt1>
      <a:dk2>
        <a:srgbClr val="CC0000"/>
      </a:dk2>
      <a:lt2>
        <a:srgbClr val="E2E2E2"/>
      </a:lt2>
      <a:accent1>
        <a:srgbClr val="CC0000"/>
      </a:accent1>
      <a:accent2>
        <a:srgbClr val="717074"/>
      </a:accent2>
      <a:accent3>
        <a:srgbClr val="0972C9"/>
      </a:accent3>
      <a:accent4>
        <a:srgbClr val="FBB040"/>
      </a:accent4>
      <a:accent5>
        <a:srgbClr val="A117DF"/>
      </a:accent5>
      <a:accent6>
        <a:srgbClr val="F66900"/>
      </a:accent6>
      <a:hlink>
        <a:srgbClr val="0972C9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19050">
          <a:solidFill>
            <a:schemeClr val="accent1"/>
          </a:solidFill>
          <a:miter lim="800000"/>
        </a:ln>
      </a:spPr>
      <a:bodyPr rtlCol="0" anchor="ctr"/>
      <a:lstStyle>
        <a:defPPr algn="ctr">
          <a:lnSpc>
            <a:spcPct val="90000"/>
          </a:lnSpc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bg2">
              <a:lumMod val="50000"/>
            </a:schemeClr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Autofit/>
      </a:bodyPr>
      <a:lstStyle>
        <a:defPPr>
          <a:lnSpc>
            <a:spcPct val="90000"/>
          </a:lnSpc>
          <a:defRPr dirty="0" smtClean="0"/>
        </a:defPPr>
      </a:lstStyle>
    </a:txDef>
  </a:objectDefaults>
  <a:extraClrSchemeLst/>
  <a:custClrLst>
    <a:custClr name="R94 G186 B32">
      <a:srgbClr val="5EBA20"/>
    </a:custClr>
    <a:custClr name="R252 G138 B44">
      <a:srgbClr val="FC8A2C"/>
    </a:custClr>
    <a:custClr name="R148 G100 B29">
      <a:srgbClr val="94641D"/>
    </a:custClr>
    <a:custClr name="R99 G56 B162">
      <a:srgbClr val="6338A2"/>
    </a:custClr>
    <a:custClr name="R202 G32 B85">
      <a:srgbClr val="CA2055"/>
    </a:custClr>
    <a:custClr name="R41 G96 B4">
      <a:srgbClr val="296004"/>
    </a:custClr>
    <a:custClr name="R167 G164 B97">
      <a:srgbClr val="A7A461"/>
    </a:custClr>
    <a:custClr name="R109 G107 B4">
      <a:srgbClr val="6D6B04"/>
    </a:custClr>
    <a:custClr name="R14 G172 B108">
      <a:srgbClr val="0EAC6C"/>
    </a:custClr>
    <a:custClr name="R224 G82 B82">
      <a:srgbClr val="E05252"/>
    </a:custClr>
  </a:custClr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1103</TotalTime>
  <Words>1724</Words>
  <Application>Microsoft Office PowerPoint</Application>
  <PresentationFormat>On-screen Show (4:3)</PresentationFormat>
  <Paragraphs>314</Paragraphs>
  <Slides>16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7_New HIV Templates</vt:lpstr>
      <vt:lpstr>CS ChemDraw Drawing</vt:lpstr>
      <vt:lpstr>Prism 6</vt:lpstr>
      <vt:lpstr>Renal and Bone Safety of  Tenofovir Alafenamide vs  Tenofovir Disoproxil Fumarate  Combined Safety Results of  Studies GS-US-292-0104 and GS-US-292-0111</vt:lpstr>
      <vt:lpstr>Author Disclosures</vt:lpstr>
      <vt:lpstr>Tenofovir Alafenamide (TAF, GS-7340) Novel Prodrug of Tenofovir</vt:lpstr>
      <vt:lpstr>Background</vt:lpstr>
      <vt:lpstr> Study Design: Studies 104 and 111</vt:lpstr>
      <vt:lpstr>Baseline Characteristics Studies 104 and 111: Week 48 Combined Analysis</vt:lpstr>
      <vt:lpstr>Plasma TFV and Intracellular TFV-DP Levels Studies 104 and 111: Week 48 Combined Analysis </vt:lpstr>
      <vt:lpstr>Change in eGFR (Cockcroft-Gault) Studies 104 and 111: Week 48 Combined Analysis </vt:lpstr>
      <vt:lpstr>Renal Adverse Events and Tubulopathy Studies 104 and 111: Week 48 Combined Analysis </vt:lpstr>
      <vt:lpstr>Changes in Quantitative Proteinuria at Week 48 Studies 104 and 111: Week 48 Combined Analysis </vt:lpstr>
      <vt:lpstr>Changes in Spine and Hip BMD Through Week 48 Studies 104 and 111: Week 48 Combined Analysis </vt:lpstr>
      <vt:lpstr>BMD Categorical Changes at Week 48 Studies 104 and 111: Week 48 Combined Analysis </vt:lpstr>
      <vt:lpstr>Fasting Lipids at Week 48 Studies 104 and 111: Week 48 Combined Analysis </vt:lpstr>
      <vt:lpstr>Conclusions Studies 104 and 111: Week 48 Combined Analysis </vt:lpstr>
      <vt:lpstr>Additional Data</vt:lpstr>
      <vt:lpstr>Acknowledgments</vt:lpstr>
    </vt:vector>
  </TitlesOfParts>
  <Company>DJE Holdings,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Renal and Bone Safety of  Tenofovir Alafenamide vs  Tenofovir Disoproxil Fumarate  Combined Safety Results of  Studies GS-US-292-0104 and GS-US-292-0111</dc:title>
  <dc:creator>Gorrell, Ana</dc:creator>
  <cp:lastModifiedBy>Scott McCallister</cp:lastModifiedBy>
  <cp:revision>92</cp:revision>
  <cp:lastPrinted>2015-02-20T17:52:06Z</cp:lastPrinted>
  <dcterms:created xsi:type="dcterms:W3CDTF">2015-02-12T20:44:53Z</dcterms:created>
  <dcterms:modified xsi:type="dcterms:W3CDTF">2015-02-25T00:45:15Z</dcterms:modified>
</cp:coreProperties>
</file>