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9" r:id="rId2"/>
    <p:sldId id="260" r:id="rId3"/>
    <p:sldId id="289" r:id="rId4"/>
    <p:sldId id="288" r:id="rId5"/>
    <p:sldId id="293" r:id="rId6"/>
    <p:sldId id="264" r:id="rId7"/>
    <p:sldId id="265" r:id="rId8"/>
    <p:sldId id="266" r:id="rId9"/>
    <p:sldId id="268" r:id="rId10"/>
    <p:sldId id="287" r:id="rId11"/>
    <p:sldId id="270" r:id="rId12"/>
    <p:sldId id="291" r:id="rId13"/>
    <p:sldId id="285" r:id="rId14"/>
    <p:sldId id="273" r:id="rId15"/>
    <p:sldId id="274" r:id="rId16"/>
    <p:sldId id="27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00" userDrawn="1">
          <p15:clr>
            <a:srgbClr val="A4A3A4"/>
          </p15:clr>
        </p15:guide>
        <p15:guide id="2" pos="2256" userDrawn="1">
          <p15:clr>
            <a:srgbClr val="A4A3A4"/>
          </p15:clr>
        </p15:guide>
        <p15:guide id="3" pos="744" userDrawn="1">
          <p15:clr>
            <a:srgbClr val="A4A3A4"/>
          </p15:clr>
        </p15:guide>
        <p15:guide id="4" pos="1608" userDrawn="1">
          <p15:clr>
            <a:srgbClr val="A4A3A4"/>
          </p15:clr>
        </p15:guide>
        <p15:guide id="5" pos="3240" userDrawn="1">
          <p15:clr>
            <a:srgbClr val="A4A3A4"/>
          </p15:clr>
        </p15:guide>
        <p15:guide id="6" pos="4128" userDrawn="1">
          <p15:clr>
            <a:srgbClr val="A4A3A4"/>
          </p15:clr>
        </p15:guide>
        <p15:guide id="7" pos="5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900"/>
    <a:srgbClr val="C0A9E1"/>
    <a:srgbClr val="6338A2"/>
    <a:srgbClr val="FFB781"/>
    <a:srgbClr val="FFD6B7"/>
    <a:srgbClr val="E2D7F1"/>
    <a:srgbClr val="4472C4"/>
    <a:srgbClr val="E2E2E2"/>
    <a:srgbClr val="C0C0C0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324" autoAdjust="0"/>
  </p:normalViewPr>
  <p:slideViewPr>
    <p:cSldViewPr snapToGrid="0" showGuides="1">
      <p:cViewPr varScale="1">
        <p:scale>
          <a:sx n="74" d="100"/>
          <a:sy n="74" d="100"/>
        </p:scale>
        <p:origin x="-1236" y="-90"/>
      </p:cViewPr>
      <p:guideLst>
        <p:guide orient="horz" pos="3000"/>
        <p:guide pos="2256"/>
        <p:guide pos="744"/>
        <p:guide pos="1608"/>
        <p:guide pos="3240"/>
        <p:guide pos="4128"/>
        <p:guide pos="5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442579593145758E-2"/>
          <c:y val="9.0318142734307827E-2"/>
          <c:w val="0.91131672373677397"/>
          <c:h val="0.78781094542170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rgbClr val="6338A2"/>
            </a:solidFill>
            <a:ln w="26296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400" b="1">
                        <a:latin typeface="+mj-lt"/>
                      </a:defRPr>
                    </a:pPr>
                    <a:r>
                      <a:rPr lang="en-US" sz="1400" b="1" dirty="0">
                        <a:latin typeface="+mj-lt"/>
                      </a:rPr>
                      <a:t>-</a:t>
                    </a:r>
                    <a:r>
                      <a:rPr lang="en-US" sz="1400" b="1" dirty="0" smtClean="0">
                        <a:latin typeface="+mj-lt"/>
                      </a:rPr>
                      <a:t>3 </a:t>
                    </a:r>
                    <a:endParaRPr lang="en-US" sz="1400" b="1" dirty="0">
                      <a:latin typeface="+mj-lt"/>
                    </a:endParaRP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400" b="1">
                        <a:latin typeface="+mj-lt"/>
                      </a:defRPr>
                    </a:pPr>
                    <a:r>
                      <a:rPr lang="en-US" sz="1400" b="1" dirty="0">
                        <a:latin typeface="+mj-lt"/>
                      </a:rPr>
                      <a:t>-</a:t>
                    </a:r>
                    <a:r>
                      <a:rPr lang="en-US" sz="1400" b="1" dirty="0" smtClean="0">
                        <a:latin typeface="+mj-lt"/>
                      </a:rPr>
                      <a:t>5</a:t>
                    </a:r>
                    <a:endParaRPr lang="en-US" sz="1400" b="1" dirty="0">
                      <a:latin typeface="+mj-lt"/>
                    </a:endParaRP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400" b="1">
                        <a:latin typeface="+mj-lt"/>
                      </a:defRPr>
                    </a:pPr>
                    <a:r>
                      <a:rPr lang="en-US" sz="1400" b="1" dirty="0" smtClean="0">
                        <a:latin typeface="+mj-lt"/>
                      </a:rPr>
                      <a:t>9</a:t>
                    </a:r>
                    <a:endParaRPr lang="en-US" sz="1400" b="1" dirty="0">
                      <a:latin typeface="+mj-lt"/>
                    </a:endParaRP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400" b="1">
                        <a:latin typeface="+mj-lt"/>
                      </a:defRPr>
                    </a:pPr>
                    <a:r>
                      <a:rPr lang="en-US" sz="1400" b="1" dirty="0">
                        <a:latin typeface="+mj-lt"/>
                      </a:rPr>
                      <a:t>-</a:t>
                    </a:r>
                    <a:r>
                      <a:rPr lang="en-US" sz="1400" b="1" dirty="0" smtClean="0">
                        <a:latin typeface="+mj-lt"/>
                      </a:rPr>
                      <a:t>32</a:t>
                    </a:r>
                    <a:endParaRPr lang="en-US" sz="1400" b="1" dirty="0">
                      <a:latin typeface="+mj-lt"/>
                    </a:endParaRP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6">
                <a:noFill/>
              </a:ln>
            </c:spPr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Sheet1!$C$17:$C$20</c:f>
                <c:numCache>
                  <c:formatCode>General</c:formatCode>
                  <c:ptCount val="4"/>
                  <c:pt idx="0">
                    <c:v>46</c:v>
                  </c:pt>
                  <c:pt idx="1">
                    <c:v>40.300000000000004</c:v>
                  </c:pt>
                  <c:pt idx="2">
                    <c:v>39.400000000000006</c:v>
                  </c:pt>
                  <c:pt idx="3">
                    <c:v>35.4</c:v>
                  </c:pt>
                </c:numCache>
              </c:numRef>
            </c:plus>
            <c:minus>
              <c:numRef>
                <c:f>Sheet1!$D$17:$D$20</c:f>
                <c:numCache>
                  <c:formatCode>General</c:formatCode>
                  <c:ptCount val="4"/>
                  <c:pt idx="0">
                    <c:v>31.1</c:v>
                  </c:pt>
                  <c:pt idx="1">
                    <c:v>28.2</c:v>
                  </c:pt>
                  <c:pt idx="2">
                    <c:v>32.200000000000003</c:v>
                  </c:pt>
                  <c:pt idx="3">
                    <c:v>25.599999999999998</c:v>
                  </c:pt>
                </c:numCache>
              </c:numRef>
            </c:minus>
            <c:spPr>
              <a:ln>
                <a:solidFill>
                  <a:srgbClr val="C0A9E1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Protein/Creatinine </c:v>
                </c:pt>
                <c:pt idx="1">
                  <c:v>Albumin/Creatinine</c:v>
                </c:pt>
                <c:pt idx="2">
                  <c:v>RBP/Creatinine</c:v>
                </c:pt>
                <c:pt idx="3">
                  <c:v>B2 microglobulin/creatinine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-3.4</c:v>
                </c:pt>
                <c:pt idx="1">
                  <c:v>-4.7</c:v>
                </c:pt>
                <c:pt idx="2">
                  <c:v>9.1999999999999993</c:v>
                </c:pt>
                <c:pt idx="3">
                  <c:v>-31.7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STB</c:v>
                </c:pt>
              </c:strCache>
            </c:strRef>
          </c:tx>
          <c:spPr>
            <a:solidFill>
              <a:srgbClr val="F66900"/>
            </a:solidFill>
            <a:ln w="26296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Sheet1!$E$17:$E$20</c:f>
                <c:numCache>
                  <c:formatCode>General</c:formatCode>
                  <c:ptCount val="4"/>
                  <c:pt idx="0">
                    <c:v>56</c:v>
                  </c:pt>
                  <c:pt idx="1">
                    <c:v>55</c:v>
                  </c:pt>
                  <c:pt idx="2">
                    <c:v>81.7</c:v>
                  </c:pt>
                  <c:pt idx="3">
                    <c:v>143.80000000000001</c:v>
                  </c:pt>
                </c:numCache>
              </c:numRef>
            </c:plus>
            <c:minus>
              <c:numRef>
                <c:f>Sheet1!$G$17:$G$20</c:f>
                <c:numCache>
                  <c:formatCode>General</c:formatCode>
                  <c:ptCount val="4"/>
                  <c:pt idx="0">
                    <c:v>42.8</c:v>
                  </c:pt>
                  <c:pt idx="1">
                    <c:v>33.6</c:v>
                  </c:pt>
                  <c:pt idx="2">
                    <c:v>48.300000000000004</c:v>
                  </c:pt>
                  <c:pt idx="3">
                    <c:v>57.9</c:v>
                  </c:pt>
                </c:numCache>
              </c:numRef>
            </c:minus>
            <c:spPr>
              <a:ln>
                <a:solidFill>
                  <a:srgbClr val="FFB781"/>
                </a:solidFill>
              </a:ln>
            </c:spPr>
          </c:errBars>
          <c:cat>
            <c:strRef>
              <c:f>Sheet1!$B$1:$E$1</c:f>
              <c:strCache>
                <c:ptCount val="4"/>
                <c:pt idx="0">
                  <c:v>Protein/Creatinine </c:v>
                </c:pt>
                <c:pt idx="1">
                  <c:v>Albumin/Creatinine</c:v>
                </c:pt>
                <c:pt idx="2">
                  <c:v>RBP/Creatinine</c:v>
                </c:pt>
                <c:pt idx="3">
                  <c:v>B2 microglobulin/creatinine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19.8</c:v>
                </c:pt>
                <c:pt idx="1">
                  <c:v>7.1</c:v>
                </c:pt>
                <c:pt idx="2">
                  <c:v>51.2</c:v>
                </c:pt>
                <c:pt idx="3">
                  <c:v>24.1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axId val="146076032"/>
        <c:axId val="146077568"/>
      </c:barChart>
      <c:catAx>
        <c:axId val="14607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460775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6077568"/>
        <c:scaling>
          <c:orientation val="minMax"/>
          <c:max val="75"/>
          <c:min val="-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146076032"/>
        <c:crosses val="autoZero"/>
        <c:crossBetween val="between"/>
        <c:majorUnit val="25"/>
      </c:valAx>
      <c:spPr>
        <a:noFill/>
        <a:ln w="2540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N=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C0504D"/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rgbClr val="407F31"/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0.15792730454147799"/>
                  <c:y val="-9.91436244887993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912192794082599"/>
                  <c:y val="0.11279283403528"/>
                </c:manualLayout>
              </c:layout>
              <c:spPr>
                <a:noFill/>
                <a:ln w="14695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5494162367635E-2"/>
                  <c:y val="0.105205515444591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695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-3% or Greater</c:v>
                </c:pt>
                <c:pt idx="1">
                  <c:v>-3% to 3%</c:v>
                </c:pt>
                <c:pt idx="2">
                  <c:v>3% or Greater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0.46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469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4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N=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</c:spPr>
          <c:explosion val="1"/>
          <c:dPt>
            <c:idx val="0"/>
            <c:bubble3D val="0"/>
            <c:explosion val="0"/>
            <c:spPr>
              <a:solidFill>
                <a:srgbClr val="C0504D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explosion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explosion val="0"/>
            <c:spPr>
              <a:solidFill>
                <a:srgbClr val="407F3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</c:dPt>
          <c:dLbls>
            <c:dLbl>
              <c:idx val="1"/>
              <c:layout>
                <c:manualLayout>
                  <c:x val="2.9282907176925499E-2"/>
                  <c:y val="-0.18353045713035901"/>
                </c:manualLayout>
              </c:layout>
              <c:spPr>
                <a:noFill/>
                <a:ln w="14695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3851656278303304E-2"/>
                  <c:y val="9.543550734860030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630796150481199E-2"/>
                  <c:y val="-2.40872287810005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3138670166229191E-3"/>
                  <c:y val="5.3129135213097999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4695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-3% or Greater</c:v>
                </c:pt>
                <c:pt idx="1">
                  <c:v>-3% to 3%</c:v>
                </c:pt>
                <c:pt idx="2">
                  <c:v>3% or Greater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0.76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469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4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N=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C0504D"/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rgbClr val="407F31"/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Lbls>
            <c:dLbl>
              <c:idx val="1"/>
              <c:layout>
                <c:manualLayout>
                  <c:x val="0.14292185251037201"/>
                  <c:y val="-0.14351104549431301"/>
                </c:manualLayout>
              </c:layout>
              <c:spPr>
                <a:noFill/>
                <a:ln w="14695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511947048104096E-2"/>
                  <c:y val="0.101642562521051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630796150481199E-2"/>
                  <c:y val="-2.40872287810005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138670166229191E-3"/>
                  <c:y val="5.3129135213097999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695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-3% or Greater</c:v>
                </c:pt>
                <c:pt idx="1">
                  <c:v>-3% to 3%</c:v>
                </c:pt>
                <c:pt idx="2">
                  <c:v>3% or Greater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0.26</c:v>
                </c:pt>
                <c:pt idx="1">
                  <c:v>0.68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4695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4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283154121863799E-2"/>
          <c:y val="0.15069444444444399"/>
          <c:w val="0.79838709677419295"/>
          <c:h val="0.618750000000000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N=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C0504D"/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rgbClr val="407F31"/>
              </a:solidFill>
              <a:ln>
                <a:noFill/>
              </a:ln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0.23538908913463799"/>
                  <c:y val="-5.594320656726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7658865951429"/>
                  <c:y val="5.3953202658178302E-2"/>
                </c:manualLayout>
              </c:layout>
              <c:spPr>
                <a:noFill/>
                <a:ln w="14972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2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653720418321998E-2"/>
                  <c:y val="0.100868803771289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972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-3% or Greater</c:v>
                </c:pt>
                <c:pt idx="1">
                  <c:v>-3% to 3%</c:v>
                </c:pt>
                <c:pt idx="2">
                  <c:v>3% or Greater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</c:v>
                </c:pt>
                <c:pt idx="1">
                  <c:v>0.51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4972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6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21189953068039E-2"/>
          <c:y val="3.0054644808743168E-2"/>
          <c:w val="0.90478026202297579"/>
          <c:h val="0.82696785852588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163</c:v>
                </c:pt>
                <c:pt idx="1">
                  <c:v>104</c:v>
                </c:pt>
                <c:pt idx="2">
                  <c:v>44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100"/>
        <c:axId val="38549760"/>
        <c:axId val="38559744"/>
      </c:barChart>
      <c:catAx>
        <c:axId val="3854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9744"/>
        <c:crosses val="autoZero"/>
        <c:auto val="1"/>
        <c:lblAlgn val="ctr"/>
        <c:lblOffset val="100"/>
        <c:noMultiLvlLbl val="0"/>
      </c:catAx>
      <c:valAx>
        <c:axId val="38559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854976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926041942295211E-2"/>
          <c:y val="3.1926337076717867E-2"/>
          <c:w val="0.90525276810463673"/>
          <c:h val="0.825742007658878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DBCEE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160</c:v>
                </c:pt>
                <c:pt idx="1">
                  <c:v>101</c:v>
                </c:pt>
                <c:pt idx="2">
                  <c:v>44</c:v>
                </c:pt>
                <c:pt idx="3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C349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38A2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Total - C</c:v>
                </c:pt>
                <c:pt idx="1">
                  <c:v>LDL-C</c:v>
                </c:pt>
                <c:pt idx="2">
                  <c:v>HDL-C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</c:v>
                </c:pt>
                <c:pt idx="1">
                  <c:v>14</c:v>
                </c:pt>
                <c:pt idx="2">
                  <c:v>7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100"/>
        <c:axId val="38580992"/>
        <c:axId val="38582528"/>
      </c:barChart>
      <c:catAx>
        <c:axId val="3858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82528"/>
        <c:crosses val="autoZero"/>
        <c:auto val="1"/>
        <c:lblAlgn val="ctr"/>
        <c:lblOffset val="100"/>
        <c:noMultiLvlLbl val="0"/>
      </c:catAx>
      <c:valAx>
        <c:axId val="38582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8099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64491311315535"/>
          <c:y val="3.1926267492819106E-2"/>
          <c:w val="0.67619579909092475"/>
          <c:h val="0.825742007658878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E2E2E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BCEEE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29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TAF</c:v>
                </c:pt>
                <c:pt idx="1">
                  <c:v>TDF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</c:v>
                </c:pt>
                <c:pt idx="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C349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66900"/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TAF</c:v>
                </c:pt>
                <c:pt idx="1">
                  <c:v>TDF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0.10000000000000009</c:v>
                </c:pt>
                <c:pt idx="1">
                  <c:v>0.1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38416384"/>
        <c:axId val="38417920"/>
      </c:barChart>
      <c:catAx>
        <c:axId val="384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7920"/>
        <c:crosses val="autoZero"/>
        <c:auto val="1"/>
        <c:lblAlgn val="ctr"/>
        <c:lblOffset val="100"/>
        <c:noMultiLvlLbl val="0"/>
      </c:catAx>
      <c:valAx>
        <c:axId val="38417920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63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2E0C3A-55FB-4333-B7BE-AE3857CAD6B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870F30-CB28-448F-883B-3C67099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7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F0990-BBEC-477F-B5E1-9A716F2A93F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53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46292-31BD-46E1-97E0-0D9F4B33EE1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86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8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7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09" indent="-285734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37" indent="-228587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111" indent="-228587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87" indent="-228587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461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635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811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985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200" b="0" baseline="0">
                <a:solidFill>
                  <a:srgbClr val="000000"/>
                </a:solidFill>
                <a:latin typeface="Times New Roman" pitchFamily="18" charset="0"/>
              </a:rPr>
              <a:t>Gilead Sciences, Inc. - Confidential</a:t>
            </a:r>
          </a:p>
        </p:txBody>
      </p:sp>
      <p:sp>
        <p:nvSpPr>
          <p:cNvPr id="186371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09" indent="-285734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37" indent="-228587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111" indent="-228587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87" indent="-228587" defTabSz="928637" eaLnBrk="0" hangingPunct="0"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461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635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811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985" indent="-228587" defTabSz="928637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14F5596-7C44-42DD-BDD7-C7D1C18B322C}" type="slidenum">
              <a:rPr lang="en-US" sz="1200" b="0" baseline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200" b="0" baseline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8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894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4499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3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0" tIns="46545" rIns="93090" bIns="46545" anchor="b"/>
          <a:lstStyle>
            <a:lvl1pPr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fld id="{C3FBC98A-5F5D-47B6-84BF-303B70CA491F}" type="slidenum">
              <a:rPr lang="en-US" altLang="en-US" sz="1100">
                <a:solidFill>
                  <a:srgbClr val="000000"/>
                </a:solidFill>
              </a:rPr>
              <a:pPr algn="r" eaLnBrk="1" hangingPunct="1"/>
              <a:t>5</a:t>
            </a:fld>
            <a:endParaRPr lang="en-US" altLang="en-US" sz="1100">
              <a:solidFill>
                <a:srgbClr val="000000"/>
              </a:solidFill>
            </a:endParaRPr>
          </a:p>
        </p:txBody>
      </p:sp>
      <p:sp>
        <p:nvSpPr>
          <p:cNvPr id="20480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5325"/>
            <a:ext cx="4649788" cy="3486150"/>
          </a:xfrm>
          <a:ln/>
        </p:spPr>
      </p:sp>
      <p:sp>
        <p:nvSpPr>
          <p:cNvPr id="204804" name="Rectangle 3"/>
          <p:cNvSpPr>
            <a:spLocks noGrp="1"/>
          </p:cNvSpPr>
          <p:nvPr>
            <p:ph type="body" idx="1"/>
          </p:nvPr>
        </p:nvSpPr>
        <p:spPr>
          <a:xfrm>
            <a:off x="933451" y="4416425"/>
            <a:ext cx="5143500" cy="4181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3" tIns="46543" rIns="93083" bIns="46543"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72691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699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 defTabSz="920699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 defTabSz="920699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 defTabSz="920699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 defTabSz="920699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defTabSz="920699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defTabSz="920699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defTabSz="920699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defTabSz="920699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5CBB4F-4380-48CA-BDC8-979575099E37}" type="slidenum">
              <a:rPr lang="en-US" sz="1200" b="0" baseline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8</a:t>
            </a:fld>
            <a:endParaRPr lang="en-US" sz="1200" b="0" baseline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4942" tIns="47472" rIns="94942" bIns="47472"/>
          <a:lstStyle/>
          <a:p>
            <a:pPr>
              <a:defRPr/>
            </a:pPr>
            <a:fld id="{1F70BAA0-086A-4AC9-AEBA-E0E43C8A94A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2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662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7066" indent="-291179" defTabSz="93662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64717" indent="-232943" defTabSz="93662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0604" indent="-232943" defTabSz="93662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96491" indent="-232943" defTabSz="936627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62377" indent="-232943" defTabSz="936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28264" indent="-232943" defTabSz="936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94151" indent="-232943" defTabSz="936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60038" indent="-232943" defTabSz="9366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A7A45D0-2313-4DCF-9D91-44D5E3533EBB}" type="slidenum">
              <a:rPr lang="en-US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7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1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9" tIns="46581" rIns="93159" bIns="46581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09" indent="-285734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293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111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28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9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8257" y="6477000"/>
            <a:ext cx="6567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CROI 2015, Seattle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1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9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04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98A834-8319-493B-B881-B021415D2D0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066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5" y="381000"/>
            <a:ext cx="6561831" cy="25908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Renal and Bone Safety of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Tenofovir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Alafenamide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vs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Tenofovir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Disoproxil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Fumarate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Combined Safety Results of 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Studies GS-US-292-0104 and GS-US-292-0111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3775710"/>
            <a:ext cx="8229600" cy="2590800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Paul Sax</a:t>
            </a:r>
            <a:r>
              <a:rPr lang="en-US" b="1" baseline="30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Michael Saag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Michael Yin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Frank Post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Shinichi Oka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Ellen Koenig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Benoit Trottier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Jaime Andrade-Villanueva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Huyen Cao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Marshall Fordyce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  <a:p>
            <a:pPr algn="ctr">
              <a:lnSpc>
                <a:spcPct val="100000"/>
              </a:lnSpc>
              <a:defRPr/>
            </a:pPr>
            <a:endParaRPr lang="en-US" sz="1400" baseline="30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Brigham and Women’s Hospital and Harvard Medical School, Boston, MA;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University of Alabama Birmingham, Birmingham, AL;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College of Physicians and Surgeons, Columbia University, New York, NY;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King’s College, London, UK;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National Center for Global Health and Medicine, Tokyo, Japan;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Dominican Institute for Virologic Studies, Santo Domingo, Dominican Republic;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Clinique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Medicale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L’Actuale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in Montreal, Montreal, Canada;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Unidad de VIH del Hospital Civil de Guadalajara, Guadalajara, Mexico;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Gilead Sciences, Foster City, CA</a:t>
            </a:r>
          </a:p>
          <a:p>
            <a:pPr algn="ctr">
              <a:lnSpc>
                <a:spcPct val="100000"/>
              </a:lnSpc>
              <a:defRPr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Abstract 143LB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488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Quantitative Proteinuria at Week </a:t>
            </a:r>
            <a:r>
              <a:rPr lang="en-US" dirty="0" smtClean="0"/>
              <a:t>48</a:t>
            </a:r>
            <a:br>
              <a:rPr lang="en-US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>
              <a:solidFill>
                <a:srgbClr val="71717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38B6BFE-A7FA-4B0D-9ED6-BEB783E1E492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25637" name="Rectangle 3"/>
          <p:cNvSpPr>
            <a:spLocks noChangeArrowheads="1"/>
          </p:cNvSpPr>
          <p:nvPr/>
        </p:nvSpPr>
        <p:spPr bwMode="auto">
          <a:xfrm rot="16200000" flipH="1">
            <a:off x="-1685830" y="3812943"/>
            <a:ext cx="42062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cs typeface="Arial" pitchFamily="34" charset="0"/>
              </a:rPr>
              <a:t>Median % Change </a:t>
            </a:r>
            <a:r>
              <a:rPr lang="en-US" altLang="ja-JP" sz="1400" dirty="0">
                <a:solidFill>
                  <a:srgbClr val="000000"/>
                </a:solidFill>
                <a:cs typeface="Arial" pitchFamily="34" charset="0"/>
              </a:rPr>
              <a:t>from </a:t>
            </a:r>
            <a:r>
              <a:rPr lang="en-US" altLang="ja-JP" sz="1400" dirty="0" smtClean="0">
                <a:solidFill>
                  <a:srgbClr val="000000"/>
                </a:solidFill>
                <a:cs typeface="Arial" pitchFamily="34" charset="0"/>
              </a:rPr>
              <a:t>Baseline (Q1, Q3)</a:t>
            </a:r>
            <a:endParaRPr lang="en-US" altLang="ja-JP" sz="14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ja-JP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145601" y="1946277"/>
            <a:ext cx="1517904" cy="54864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tIns="91440" bIns="9144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Protein </a:t>
            </a:r>
            <a:br>
              <a:rPr lang="en-GB" sz="14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en-GB" sz="14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(UPCR)</a:t>
            </a:r>
            <a:endParaRPr lang="en-GB" sz="1400" b="1" dirty="0">
              <a:solidFill>
                <a:prstClr val="white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870650" y="1946277"/>
            <a:ext cx="1517904" cy="54864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tIns="91440" bIns="9144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Albumin (UACR)</a:t>
            </a:r>
            <a:endParaRPr lang="en-GB" sz="1400" b="1" dirty="0">
              <a:solidFill>
                <a:prstClr val="white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607449" y="1946277"/>
            <a:ext cx="1517904" cy="54864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tIns="91440" bIns="9144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Retinol Binding Protein</a:t>
            </a:r>
            <a:endParaRPr lang="en-GB" sz="1400" b="1" dirty="0">
              <a:solidFill>
                <a:prstClr val="white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6344248" y="1946277"/>
            <a:ext cx="1517904" cy="54864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tIns="91440" bIns="9144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Beta2- </a:t>
            </a:r>
            <a:r>
              <a:rPr lang="en-GB" sz="1400" b="1" dirty="0" err="1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microglobulin</a:t>
            </a:r>
            <a:endParaRPr lang="en-GB" sz="1400" b="1" dirty="0">
              <a:solidFill>
                <a:prstClr val="white"/>
              </a:solidFill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325638" name="Group 37"/>
          <p:cNvGrpSpPr>
            <a:grpSpLocks/>
          </p:cNvGrpSpPr>
          <p:nvPr/>
        </p:nvGrpSpPr>
        <p:grpSpPr bwMode="auto">
          <a:xfrm>
            <a:off x="7982402" y="2560980"/>
            <a:ext cx="1087580" cy="646331"/>
            <a:chOff x="7868795" y="3913744"/>
            <a:chExt cx="1087559" cy="645915"/>
          </a:xfrm>
        </p:grpSpPr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7868795" y="4044000"/>
              <a:ext cx="155445" cy="152302"/>
            </a:xfrm>
            <a:prstGeom prst="rect">
              <a:avLst/>
            </a:prstGeom>
            <a:solidFill>
              <a:srgbClr val="6338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 kern="0" dirty="0">
                <a:solidFill>
                  <a:srgbClr val="000000"/>
                </a:solidFill>
                <a:ea typeface="MS PGothic"/>
                <a:cs typeface="Arial" pitchFamily="34" charset="0"/>
              </a:endParaRPr>
            </a:p>
          </p:txBody>
        </p:sp>
        <p:sp>
          <p:nvSpPr>
            <p:cNvPr id="40" name="Rectangle 28"/>
            <p:cNvSpPr>
              <a:spLocks noChangeArrowheads="1"/>
            </p:cNvSpPr>
            <p:nvPr/>
          </p:nvSpPr>
          <p:spPr bwMode="auto">
            <a:xfrm>
              <a:off x="7868795" y="4305884"/>
              <a:ext cx="155445" cy="152302"/>
            </a:xfrm>
            <a:prstGeom prst="rect">
              <a:avLst/>
            </a:prstGeom>
            <a:solidFill>
              <a:srgbClr val="F66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 kern="0" dirty="0">
                <a:solidFill>
                  <a:srgbClr val="000000"/>
                </a:solidFill>
                <a:ea typeface="MS PGothic"/>
                <a:cs typeface="Arial" pitchFamily="34" charset="0"/>
              </a:endParaRP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8041971" y="3913744"/>
              <a:ext cx="914383" cy="64591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F5B605">
                  <a:gamma/>
                  <a:shade val="60000"/>
                  <a:invGamma/>
                </a:srgbClr>
              </a:prstShdw>
            </a:effectLst>
            <a:extLst/>
          </p:spPr>
          <p:txBody>
            <a:bodyPr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prstClr val="black"/>
                  </a:solidFill>
                  <a:cs typeface="Arial" pitchFamily="34" charset="0"/>
                </a:rPr>
                <a:t>E/C/F/TAF</a:t>
              </a:r>
              <a:endParaRPr lang="en-US" sz="1200" kern="0" dirty="0">
                <a:solidFill>
                  <a:prstClr val="black"/>
                </a:solidFill>
                <a:ea typeface="MS PGothic"/>
                <a:cs typeface="Arial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prstClr val="black"/>
                  </a:solidFill>
                  <a:cs typeface="Arial" pitchFamily="34" charset="0"/>
                </a:rPr>
                <a:t>E/C/F/TDF</a:t>
              </a:r>
              <a:endParaRPr lang="en-US" sz="1200" kern="0" dirty="0">
                <a:solidFill>
                  <a:prstClr val="black"/>
                </a:solidFill>
                <a:ea typeface="MS PGothic"/>
                <a:cs typeface="Arial" pitchFamily="34" charset="0"/>
              </a:endParaRPr>
            </a:p>
          </p:txBody>
        </p:sp>
      </p:grpSp>
      <p:sp>
        <p:nvSpPr>
          <p:cNvPr id="325647" name="TextBox 47"/>
          <p:cNvSpPr txBox="1">
            <a:spLocks noChangeArrowheads="1"/>
          </p:cNvSpPr>
          <p:nvPr/>
        </p:nvSpPr>
        <p:spPr bwMode="auto">
          <a:xfrm>
            <a:off x="7939095" y="4921338"/>
            <a:ext cx="1005840" cy="37587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p &lt;0.001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f</a:t>
            </a:r>
            <a:r>
              <a:rPr lang="en-US" sz="1600" dirty="0" smtClean="0">
                <a:solidFill>
                  <a:srgbClr val="000000"/>
                </a:solidFill>
              </a:rPr>
              <a:t>or all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5601" y="1399157"/>
            <a:ext cx="6711696" cy="313508"/>
          </a:xfrm>
          <a:prstGeom prst="rect">
            <a:avLst/>
          </a:prstGeom>
          <a:noFill/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rgbClr val="4472C4"/>
                </a:solidFill>
              </a:rPr>
              <a:t>Urine [protein]:Creatinine Ratio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17065"/>
              </p:ext>
            </p:extLst>
          </p:nvPr>
        </p:nvGraphicFramePr>
        <p:xfrm>
          <a:off x="393711" y="6041604"/>
          <a:ext cx="218184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636"/>
                <a:gridCol w="151139"/>
                <a:gridCol w="652537"/>
                <a:gridCol w="652537"/>
              </a:tblGrid>
              <a:tr h="243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Baseline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mg/g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mg/g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6B7"/>
                    </a:solidFill>
                  </a:tcPr>
                </a:tc>
              </a:tr>
            </a:tbl>
          </a:graphicData>
        </a:graphic>
      </p:graphicFrame>
      <p:sp>
        <p:nvSpPr>
          <p:cNvPr id="14" name="Right Bracket 13"/>
          <p:cNvSpPr/>
          <p:nvPr/>
        </p:nvSpPr>
        <p:spPr>
          <a:xfrm rot="16200000">
            <a:off x="4423725" y="-1541414"/>
            <a:ext cx="137160" cy="6693408"/>
          </a:xfrm>
          <a:prstGeom prst="rightBracket">
            <a:avLst>
              <a:gd name="adj" fmla="val 0"/>
            </a:avLst>
          </a:prstGeom>
          <a:ln w="19050">
            <a:solidFill>
              <a:srgbClr val="4472C4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83030"/>
              </p:ext>
            </p:extLst>
          </p:nvPr>
        </p:nvGraphicFramePr>
        <p:xfrm>
          <a:off x="3003286" y="6041604"/>
          <a:ext cx="13156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828"/>
                <a:gridCol w="657828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mg/g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mg/g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6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972944"/>
              </p:ext>
            </p:extLst>
          </p:nvPr>
        </p:nvGraphicFramePr>
        <p:xfrm>
          <a:off x="4752821" y="6041604"/>
          <a:ext cx="13156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828"/>
                <a:gridCol w="657828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  <a:p>
                      <a:pPr algn="ctr"/>
                      <a:r>
                        <a:rPr lang="el-GR" sz="1200" b="0" dirty="0" smtClean="0">
                          <a:solidFill>
                            <a:prstClr val="black"/>
                          </a:solidFill>
                        </a:rPr>
                        <a:t>μ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</a:rPr>
                        <a:t>g/g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l-GR" sz="1200" b="0" dirty="0" smtClean="0">
                          <a:solidFill>
                            <a:prstClr val="black"/>
                          </a:solidFill>
                        </a:rPr>
                        <a:t>μ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</a:rPr>
                        <a:t>g/g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6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01440"/>
              </p:ext>
            </p:extLst>
          </p:nvPr>
        </p:nvGraphicFramePr>
        <p:xfrm>
          <a:off x="6550277" y="6041604"/>
          <a:ext cx="13156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828"/>
                <a:gridCol w="657828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  <a:p>
                      <a:pPr algn="ctr"/>
                      <a:r>
                        <a:rPr lang="el-GR" sz="1200" b="0" dirty="0" smtClean="0">
                          <a:solidFill>
                            <a:prstClr val="black"/>
                          </a:solidFill>
                        </a:rPr>
                        <a:t>μ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</a:rPr>
                        <a:t>g/g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7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l-GR" sz="1200" b="0" dirty="0" smtClean="0">
                          <a:solidFill>
                            <a:prstClr val="black"/>
                          </a:solidFill>
                        </a:rPr>
                        <a:t>μ</a:t>
                      </a:r>
                      <a:r>
                        <a:rPr lang="en-US" sz="1200" b="0" dirty="0" smtClean="0">
                          <a:solidFill>
                            <a:prstClr val="black"/>
                          </a:solidFill>
                        </a:rPr>
                        <a:t>g/g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6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35161"/>
              </p:ext>
            </p:extLst>
          </p:nvPr>
        </p:nvGraphicFramePr>
        <p:xfrm>
          <a:off x="384312" y="2485189"/>
          <a:ext cx="7682948" cy="369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18292" y="2606564"/>
            <a:ext cx="714703" cy="1996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02471" y="2606564"/>
            <a:ext cx="714703" cy="1996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62953" y="2606564"/>
            <a:ext cx="714703" cy="1996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11160" y="5775433"/>
            <a:ext cx="714703" cy="1996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3154615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2"/>
          <p:cNvSpPr>
            <a:spLocks noChangeArrowheads="1"/>
          </p:cNvSpPr>
          <p:nvPr/>
        </p:nvSpPr>
        <p:spPr bwMode="auto">
          <a:xfrm>
            <a:off x="660400" y="409575"/>
            <a:ext cx="855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A6A6A6"/>
              </a:solidFill>
              <a:cs typeface="Arial" pitchFamily="34" charset="0"/>
            </a:endParaRPr>
          </a:p>
        </p:txBody>
      </p:sp>
      <p:sp>
        <p:nvSpPr>
          <p:cNvPr id="2222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Spine and Hip BMD Through Week 48</a:t>
            </a:r>
            <a:br>
              <a:rPr lang="en-US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67FCB4-68E3-4C28-90BC-96D6EAD2526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196715"/>
              </p:ext>
            </p:extLst>
          </p:nvPr>
        </p:nvGraphicFramePr>
        <p:xfrm>
          <a:off x="133170" y="5568944"/>
          <a:ext cx="13716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E/C/F/TAF,</a:t>
                      </a:r>
                      <a:r>
                        <a:rPr lang="en-US" sz="1000" baseline="0" dirty="0" smtClean="0"/>
                        <a:t> n</a:t>
                      </a:r>
                      <a:endParaRPr lang="en-US" sz="1000" dirty="0"/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845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E/C/F/TDF,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</a:rPr>
                        <a:t> n</a:t>
                      </a:r>
                      <a:endParaRPr lang="en-US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66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11322"/>
              </p:ext>
            </p:extLst>
          </p:nvPr>
        </p:nvGraphicFramePr>
        <p:xfrm>
          <a:off x="2444109" y="5568944"/>
          <a:ext cx="457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797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52073"/>
              </p:ext>
            </p:extLst>
          </p:nvPr>
        </p:nvGraphicFramePr>
        <p:xfrm>
          <a:off x="3840648" y="5568944"/>
          <a:ext cx="457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784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773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30332"/>
              </p:ext>
            </p:extLst>
          </p:nvPr>
        </p:nvGraphicFramePr>
        <p:xfrm>
          <a:off x="5072595" y="5568944"/>
          <a:ext cx="457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836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848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14971"/>
              </p:ext>
            </p:extLst>
          </p:nvPr>
        </p:nvGraphicFramePr>
        <p:xfrm>
          <a:off x="6475230" y="5568944"/>
          <a:ext cx="457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789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815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4676"/>
              </p:ext>
            </p:extLst>
          </p:nvPr>
        </p:nvGraphicFramePr>
        <p:xfrm>
          <a:off x="7877866" y="5568944"/>
          <a:ext cx="4572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780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767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227308"/>
              </p:ext>
            </p:extLst>
          </p:nvPr>
        </p:nvGraphicFramePr>
        <p:xfrm>
          <a:off x="4970463" y="2284413"/>
          <a:ext cx="3240087" cy="268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Prism 6" r:id="rId4" imgW="3403080" imgH="2820600" progId="Prism6.Document">
                  <p:embed/>
                </p:oleObj>
              </mc:Choice>
              <mc:Fallback>
                <p:oleObj name="Prism 6" r:id="rId4" imgW="3403080" imgH="2820600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2284413"/>
                        <a:ext cx="3240087" cy="268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77102"/>
              </p:ext>
            </p:extLst>
          </p:nvPr>
        </p:nvGraphicFramePr>
        <p:xfrm>
          <a:off x="1027113" y="2293938"/>
          <a:ext cx="3141662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Prism 6" r:id="rId6" imgW="3369430" imgH="2840535" progId="Prism6.Document">
                  <p:embed/>
                </p:oleObj>
              </mc:Choice>
              <mc:Fallback>
                <p:oleObj name="Prism 6" r:id="rId6" imgW="3369430" imgH="2840535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293938"/>
                        <a:ext cx="3141662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8169008" y="3207609"/>
            <a:ext cx="11677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pitchFamily="34" charset="-128"/>
              </a:rPr>
              <a:t>‒0.66</a:t>
            </a:r>
            <a:endParaRPr lang="en-US" sz="1400" b="1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8191022" y="2632262"/>
            <a:ext cx="11279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</a:rPr>
              <a:t>p</a:t>
            </a: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&lt;0.001</a:t>
            </a:r>
            <a:endParaRPr 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8169008" y="3757892"/>
            <a:ext cx="11677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pitchFamily="34" charset="-128"/>
              </a:rPr>
              <a:t>‒2.95</a:t>
            </a:r>
            <a:endParaRPr lang="en-US" sz="1400" b="1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092522" y="3363549"/>
            <a:ext cx="812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pitchFamily="34" charset="-128"/>
              </a:rPr>
              <a:t>‒1.30</a:t>
            </a:r>
            <a:endParaRPr lang="en-US" sz="1400" b="1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125687" y="2632262"/>
            <a:ext cx="12237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ea typeface="ＭＳ Ｐゴシック" pitchFamily="34" charset="-128"/>
              </a:rPr>
              <a:t>p</a:t>
            </a:r>
            <a:r>
              <a:rPr lang="en-US" sz="1400" dirty="0" smtClean="0">
                <a:solidFill>
                  <a:srgbClr val="000000"/>
                </a:solidFill>
                <a:ea typeface="ＭＳ Ｐゴシック" pitchFamily="34" charset="-128"/>
              </a:rPr>
              <a:t> &lt;0.001</a:t>
            </a:r>
            <a:endParaRPr 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4092522" y="3751262"/>
            <a:ext cx="990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pitchFamily="34" charset="-128"/>
              </a:rPr>
              <a:t>‒2.86</a:t>
            </a:r>
            <a:endParaRPr lang="en-US" sz="1400" b="1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5092266" y="1862328"/>
            <a:ext cx="320040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Hip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084146" y="1862328"/>
            <a:ext cx="320040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Spine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 rot="16200000">
            <a:off x="-597650" y="3453385"/>
            <a:ext cx="2731011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cs typeface="Arial" pitchFamily="34" charset="0"/>
              </a:rPr>
              <a:t>Mean (SD)  </a:t>
            </a:r>
            <a:r>
              <a:rPr lang="en-US" altLang="ja-JP" sz="1400" dirty="0">
                <a:solidFill>
                  <a:srgbClr val="000000"/>
                </a:solidFill>
                <a:cs typeface="Arial" pitchFamily="34" charset="0"/>
              </a:rPr>
              <a:t>% </a:t>
            </a:r>
            <a:r>
              <a:rPr lang="en-US" altLang="ja-JP" sz="1400" dirty="0" smtClean="0">
                <a:solidFill>
                  <a:srgbClr val="000000"/>
                </a:solidFill>
                <a:cs typeface="Arial" pitchFamily="34" charset="0"/>
              </a:rPr>
              <a:t>Change </a:t>
            </a:r>
          </a:p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cs typeface="Arial" pitchFamily="34" charset="0"/>
              </a:rPr>
              <a:t>from Baseline</a:t>
            </a:r>
            <a:endParaRPr lang="en-US" altLang="ja-JP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ight Bracket 4"/>
          <p:cNvSpPr/>
          <p:nvPr/>
        </p:nvSpPr>
        <p:spPr>
          <a:xfrm>
            <a:off x="4668594" y="3517437"/>
            <a:ext cx="105156" cy="397238"/>
          </a:xfrm>
          <a:prstGeom prst="rightBracket">
            <a:avLst>
              <a:gd name="adj" fmla="val 0"/>
            </a:avLst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ket 42"/>
          <p:cNvSpPr/>
          <p:nvPr/>
        </p:nvSpPr>
        <p:spPr>
          <a:xfrm>
            <a:off x="8755004" y="3363549"/>
            <a:ext cx="103953" cy="541601"/>
          </a:xfrm>
          <a:prstGeom prst="rightBracket">
            <a:avLst>
              <a:gd name="adj" fmla="val 0"/>
            </a:avLst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73750" y="2965141"/>
            <a:ext cx="0" cy="656948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858958" y="2965141"/>
            <a:ext cx="0" cy="656948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205164" y="4908020"/>
            <a:ext cx="2981622" cy="517100"/>
            <a:chOff x="1205164" y="4968980"/>
            <a:chExt cx="2981622" cy="517100"/>
          </a:xfrm>
        </p:grpSpPr>
        <p:sp>
          <p:nvSpPr>
            <p:cNvPr id="9" name="TextBox 8"/>
            <p:cNvSpPr txBox="1"/>
            <p:nvPr/>
          </p:nvSpPr>
          <p:spPr>
            <a:xfrm>
              <a:off x="2558121" y="4968980"/>
              <a:ext cx="274320" cy="2752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24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912466" y="4968980"/>
              <a:ext cx="274320" cy="2752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48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38401" y="5246383"/>
              <a:ext cx="1713760" cy="2396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Week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53569" y="5188221"/>
              <a:ext cx="2805344" cy="0"/>
            </a:xfrm>
            <a:prstGeom prst="line">
              <a:avLst/>
            </a:prstGeom>
            <a:ln w="9525">
              <a:solidFill>
                <a:schemeClr val="bg2">
                  <a:lumMod val="50000"/>
                </a:schemeClr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205164" y="4968980"/>
              <a:ext cx="274320" cy="2752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0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156332" y="4908020"/>
            <a:ext cx="3053814" cy="517100"/>
            <a:chOff x="1132972" y="4968980"/>
            <a:chExt cx="3053814" cy="517100"/>
          </a:xfrm>
        </p:grpSpPr>
        <p:sp>
          <p:nvSpPr>
            <p:cNvPr id="58" name="TextBox 57"/>
            <p:cNvSpPr txBox="1"/>
            <p:nvPr/>
          </p:nvSpPr>
          <p:spPr>
            <a:xfrm>
              <a:off x="2558121" y="4968980"/>
              <a:ext cx="274320" cy="2752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24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12466" y="4968980"/>
              <a:ext cx="274320" cy="2752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48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38401" y="5246383"/>
              <a:ext cx="1713760" cy="2396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Week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1353569" y="5188221"/>
              <a:ext cx="2805344" cy="0"/>
            </a:xfrm>
            <a:prstGeom prst="line">
              <a:avLst/>
            </a:prstGeom>
            <a:ln w="9525">
              <a:solidFill>
                <a:schemeClr val="bg2">
                  <a:lumMod val="50000"/>
                </a:schemeClr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132972" y="4968980"/>
              <a:ext cx="274320" cy="2752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06884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</p:spPr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8788" y="5253825"/>
            <a:ext cx="2001048" cy="625949"/>
          </a:xfrm>
          <a:prstGeom prst="rect">
            <a:avLst/>
          </a:prstGeom>
          <a:solidFill>
            <a:srgbClr val="F66900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E/C/F/TDF (N=850)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8788" y="3083225"/>
            <a:ext cx="2001048" cy="626925"/>
          </a:xfrm>
          <a:prstGeom prst="rect">
            <a:avLst/>
          </a:prstGeom>
          <a:solidFill>
            <a:srgbClr val="6338A2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E/C/F/TAF (N=845)</a:t>
            </a:r>
          </a:p>
        </p:txBody>
      </p:sp>
      <p:graphicFrame>
        <p:nvGraphicFramePr>
          <p:cNvPr id="11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697267"/>
              </p:ext>
            </p:extLst>
          </p:nvPr>
        </p:nvGraphicFramePr>
        <p:xfrm>
          <a:off x="6203266" y="4120356"/>
          <a:ext cx="2209800" cy="3075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61175"/>
              </p:ext>
            </p:extLst>
          </p:nvPr>
        </p:nvGraphicFramePr>
        <p:xfrm>
          <a:off x="5996856" y="1804699"/>
          <a:ext cx="2562643" cy="3182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773510"/>
              </p:ext>
            </p:extLst>
          </p:nvPr>
        </p:nvGraphicFramePr>
        <p:xfrm>
          <a:off x="2842386" y="1667701"/>
          <a:ext cx="2506728" cy="349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212904"/>
              </p:ext>
            </p:extLst>
          </p:nvPr>
        </p:nvGraphicFramePr>
        <p:xfrm>
          <a:off x="3000323" y="4265224"/>
          <a:ext cx="2415938" cy="293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484273" y="396708"/>
            <a:ext cx="8229600" cy="676564"/>
          </a:xfrm>
        </p:spPr>
        <p:txBody>
          <a:bodyPr/>
          <a:lstStyle/>
          <a:p>
            <a:r>
              <a:rPr lang="en-US" dirty="0" smtClean="0"/>
              <a:t>BMD Categorical Changes at Week 48</a:t>
            </a:r>
            <a:br>
              <a:rPr lang="en-US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8788" y="1502541"/>
            <a:ext cx="1728083" cy="1243872"/>
            <a:chOff x="7122100" y="1952641"/>
            <a:chExt cx="1728083" cy="1020107"/>
          </a:xfrm>
        </p:grpSpPr>
        <p:sp>
          <p:nvSpPr>
            <p:cNvPr id="18" name="Rectangle 17"/>
            <p:cNvSpPr/>
            <p:nvPr/>
          </p:nvSpPr>
          <p:spPr>
            <a:xfrm>
              <a:off x="7150212" y="2789868"/>
              <a:ext cx="182880" cy="182880"/>
            </a:xfrm>
            <a:prstGeom prst="rect">
              <a:avLst/>
            </a:prstGeom>
            <a:solidFill>
              <a:srgbClr val="C0504D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50212" y="2518060"/>
              <a:ext cx="182880" cy="1828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50212" y="2246252"/>
              <a:ext cx="182880" cy="182880"/>
            </a:xfrm>
            <a:prstGeom prst="rect">
              <a:avLst/>
            </a:prstGeom>
            <a:solidFill>
              <a:srgbClr val="407F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87143" y="2256183"/>
              <a:ext cx="1463040" cy="1729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chemeClr val="tx1"/>
                  </a:solidFill>
                </a:rPr>
                <a:t>≥3% gain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22100" y="1952641"/>
              <a:ext cx="1463040" cy="2041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b="1" dirty="0" smtClean="0">
                  <a:solidFill>
                    <a:schemeClr val="tx1"/>
                  </a:solidFill>
                </a:rPr>
                <a:t>BMD Change</a:t>
              </a:r>
            </a:p>
            <a:p>
              <a:pPr>
                <a:lnSpc>
                  <a:spcPct val="90000"/>
                </a:lnSpc>
                <a:spcBef>
                  <a:spcPts val="600"/>
                </a:spcBef>
              </a:pPr>
              <a:endParaRPr 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95182" y="1864701"/>
            <a:ext cx="1872116" cy="415355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Hip</a:t>
            </a:r>
            <a:endParaRPr lang="en-GB" b="1" dirty="0">
              <a:solidFill>
                <a:schemeClr val="bg1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158877" y="1856351"/>
            <a:ext cx="1873745" cy="415355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Spine</a:t>
            </a:r>
            <a:endParaRPr lang="en-GB" b="1" dirty="0">
              <a:solidFill>
                <a:schemeClr val="bg1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9815" y="2214767"/>
            <a:ext cx="1463040" cy="24664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Gain or loss &lt;3%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902" y="2538408"/>
            <a:ext cx="1463040" cy="23751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≥3% loss</a:t>
            </a:r>
          </a:p>
        </p:txBody>
      </p:sp>
    </p:spTree>
    <p:extLst>
      <p:ext uri="{BB962C8B-B14F-4D97-AF65-F5344CB8AC3E}">
        <p14:creationId xmlns:p14="http://schemas.microsoft.com/office/powerpoint/2010/main" val="3069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644238"/>
              </p:ext>
            </p:extLst>
          </p:nvPr>
        </p:nvGraphicFramePr>
        <p:xfrm>
          <a:off x="1359125" y="2315188"/>
          <a:ext cx="612648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671657"/>
              </p:ext>
            </p:extLst>
          </p:nvPr>
        </p:nvGraphicFramePr>
        <p:xfrm>
          <a:off x="459805" y="2312140"/>
          <a:ext cx="612648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472003"/>
              </p:ext>
            </p:extLst>
          </p:nvPr>
        </p:nvGraphicFramePr>
        <p:xfrm>
          <a:off x="7297606" y="2313664"/>
          <a:ext cx="175343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7634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3280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Fasting Lipids at Week 48</a:t>
            </a:r>
            <a:br>
              <a:rPr lang="en-US" sz="2800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sp>
        <p:nvSpPr>
          <p:cNvPr id="332805" name="Slide Number Placeholder 3"/>
          <p:cNvSpPr>
            <a:spLocks noGrp="1"/>
          </p:cNvSpPr>
          <p:nvPr>
            <p:ph type="sldNum" sz="quarter" idx="4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EA8D7A7-6C83-4C9C-85BA-952728258AD3}" type="slidenum">
              <a:rPr lang="en-US" smtClean="0">
                <a:solidFill>
                  <a:srgbClr val="717171"/>
                </a:solidFill>
              </a:rPr>
              <a:pPr/>
              <a:t>13</a:t>
            </a:fld>
            <a:endParaRPr lang="en-US" smtClean="0">
              <a:solidFill>
                <a:srgbClr val="71717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2628" y="5766174"/>
            <a:ext cx="2454782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Total Cholesterol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08251" y="5766174"/>
            <a:ext cx="375103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LDL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56798" y="5766174"/>
            <a:ext cx="408766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HDL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5776" y="5766174"/>
            <a:ext cx="1152944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Triglycerides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10390" y="5766174"/>
            <a:ext cx="1266757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TC:HDL Ratio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-735399" y="4017635"/>
            <a:ext cx="2105513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</a:rPr>
              <a:t>Median Values (mg/</a:t>
            </a:r>
            <a:r>
              <a:rPr lang="en-US" sz="1600" dirty="0" err="1" smtClean="0">
                <a:solidFill>
                  <a:prstClr val="black"/>
                </a:solidFill>
              </a:rPr>
              <a:t>dL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66645" y="6508486"/>
            <a:ext cx="7711574" cy="228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Patients 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initiating 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lipid-modifying 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medications: 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3.6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% E/C/F/TAF vs 2.9% E/C/F/TDF (p=0.42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).</a:t>
            </a:r>
            <a:endParaRPr lang="en-US" sz="1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76252" y="6109524"/>
            <a:ext cx="7500895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   p </a:t>
            </a:r>
            <a:r>
              <a:rPr lang="en-US" sz="1600" dirty="0">
                <a:solidFill>
                  <a:prstClr val="black"/>
                </a:solidFill>
                <a:cs typeface="Arial" charset="0"/>
              </a:rPr>
              <a:t>&lt;0.001 </a:t>
            </a: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          p </a:t>
            </a:r>
            <a:r>
              <a:rPr lang="en-US" sz="1600" dirty="0">
                <a:solidFill>
                  <a:prstClr val="black"/>
                </a:solidFill>
                <a:cs typeface="Arial" charset="0"/>
              </a:rPr>
              <a:t>&lt;</a:t>
            </a: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0.001</a:t>
            </a:r>
            <a:r>
              <a:rPr lang="en-US" sz="16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        p </a:t>
            </a:r>
            <a:r>
              <a:rPr lang="en-US" sz="1600" dirty="0">
                <a:solidFill>
                  <a:prstClr val="black"/>
                </a:solidFill>
                <a:cs typeface="Arial" charset="0"/>
              </a:rPr>
              <a:t>&lt;</a:t>
            </a:r>
            <a:r>
              <a:rPr lang="en-US" sz="1600" dirty="0" smtClean="0">
                <a:solidFill>
                  <a:prstClr val="black"/>
                </a:solidFill>
                <a:cs typeface="Arial" charset="0"/>
              </a:rPr>
              <a:t>0.001           p=0.027                         p=0.84</a:t>
            </a:r>
            <a:endParaRPr lang="en-US" sz="1600" dirty="0">
              <a:solidFill>
                <a:prstClr val="black"/>
              </a:solidFill>
              <a:cs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6473391" y="5603310"/>
            <a:ext cx="274320" cy="0"/>
          </a:xfrm>
          <a:prstGeom prst="line">
            <a:avLst/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45303" y="2349013"/>
            <a:ext cx="547109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189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10959" y="2538171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177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36487" y="3513593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115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98445" y="3609730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prstClr val="black"/>
                </a:solidFill>
              </a:rPr>
              <a:t>109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111727" y="4511906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prstClr val="black"/>
                </a:solidFill>
              </a:rPr>
              <a:t>51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675074" y="4561585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prstClr val="black"/>
                </a:solidFill>
              </a:rPr>
              <a:t>48</a:t>
            </a:r>
          </a:p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64549" y="3622758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108</a:t>
            </a:r>
          </a:p>
          <a:p>
            <a:pPr algn="ctr">
              <a:lnSpc>
                <a:spcPct val="90000"/>
              </a:lnSpc>
            </a:pPr>
            <a:endParaRPr lang="en-US" sz="1400" b="1" dirty="0" smtClean="0"/>
          </a:p>
        </p:txBody>
      </p:sp>
      <p:sp>
        <p:nvSpPr>
          <p:cNvPr id="86" name="TextBox 85"/>
          <p:cNvSpPr txBox="1"/>
          <p:nvPr/>
        </p:nvSpPr>
        <p:spPr>
          <a:xfrm>
            <a:off x="8178655" y="2992460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prstClr val="black"/>
                </a:solidFill>
              </a:rPr>
              <a:t>3.7</a:t>
            </a:r>
          </a:p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500227" y="3523716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/>
              <a:t>114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84820" y="2993296"/>
            <a:ext cx="548640" cy="274320"/>
          </a:xfrm>
          <a:prstGeom prst="rect">
            <a:avLst/>
          </a:prstGeom>
          <a:noFill/>
        </p:spPr>
        <p:txBody>
          <a:bodyPr wrap="square" lIns="0" tIns="54864" rIns="0" bIns="0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prstClr val="black"/>
                </a:solidFill>
              </a:rPr>
              <a:t>3.7</a:t>
            </a:r>
          </a:p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prstClr val="black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77279" y="1373170"/>
            <a:ext cx="2541006" cy="689571"/>
            <a:chOff x="2030994" y="5377596"/>
            <a:chExt cx="2541006" cy="689571"/>
          </a:xfrm>
        </p:grpSpPr>
        <p:grpSp>
          <p:nvGrpSpPr>
            <p:cNvPr id="18" name="Group 17"/>
            <p:cNvGrpSpPr/>
            <p:nvPr/>
          </p:nvGrpSpPr>
          <p:grpSpPr>
            <a:xfrm>
              <a:off x="2030994" y="5377596"/>
              <a:ext cx="1376350" cy="689571"/>
              <a:chOff x="3473772" y="679472"/>
              <a:chExt cx="1376350" cy="689571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3473772" y="679472"/>
                <a:ext cx="1143000" cy="274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prstClr val="black"/>
                    </a:solidFill>
                    <a:cs typeface="Arial" charset="0"/>
                  </a:rPr>
                  <a:t>E/C/F/TAF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3484837" y="892330"/>
                <a:ext cx="1354456" cy="274320"/>
                <a:chOff x="3484837" y="892691"/>
                <a:chExt cx="1354456" cy="274320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3484837" y="961271"/>
                  <a:ext cx="137160" cy="137160"/>
                </a:xfrm>
                <a:prstGeom prst="rect">
                  <a:avLst/>
                </a:prstGeom>
                <a:solidFill>
                  <a:srgbClr val="DBCEEE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3696293" y="892691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  <a:cs typeface="Arial" charset="0"/>
                    </a:rPr>
                    <a:t>Baseline</a:t>
                  </a:r>
                  <a:endParaRPr lang="en-US" sz="1400" dirty="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3484336" y="1094723"/>
                <a:ext cx="1365786" cy="274320"/>
                <a:chOff x="2272756" y="1095084"/>
                <a:chExt cx="1365786" cy="27432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2272756" y="1153413"/>
                  <a:ext cx="137160" cy="137160"/>
                </a:xfrm>
                <a:prstGeom prst="rect">
                  <a:avLst/>
                </a:prstGeom>
                <a:solidFill>
                  <a:srgbClr val="5C3498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2495542" y="1095084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  <a:cs typeface="Arial" charset="0"/>
                    </a:rPr>
                    <a:t>Week 48</a:t>
                  </a:r>
                  <a:endParaRPr lang="en-US" sz="1400" dirty="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3195650" y="5377596"/>
              <a:ext cx="1376350" cy="689571"/>
              <a:chOff x="3473772" y="683312"/>
              <a:chExt cx="1376350" cy="689571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3473772" y="683312"/>
                <a:ext cx="1143000" cy="27432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 smtClean="0">
                    <a:solidFill>
                      <a:prstClr val="black"/>
                    </a:solidFill>
                    <a:cs typeface="Arial" charset="0"/>
                  </a:rPr>
                  <a:t>E/C/F/TDF</a:t>
                </a:r>
                <a:endParaRPr lang="en-US" sz="1400" b="1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3484837" y="896170"/>
                <a:ext cx="1354456" cy="274320"/>
                <a:chOff x="3484837" y="896531"/>
                <a:chExt cx="1354456" cy="274320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3484837" y="965111"/>
                  <a:ext cx="137160" cy="137160"/>
                </a:xfrm>
                <a:prstGeom prst="rect">
                  <a:avLst/>
                </a:prstGeom>
                <a:solidFill>
                  <a:srgbClr val="FFC295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3696293" y="896531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  <a:cs typeface="Arial" charset="0"/>
                    </a:rPr>
                    <a:t>Baseline</a:t>
                  </a:r>
                  <a:endParaRPr lang="en-US" sz="1400" dirty="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3484336" y="1098563"/>
                <a:ext cx="1365786" cy="274320"/>
                <a:chOff x="2272756" y="1098924"/>
                <a:chExt cx="1365786" cy="27432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2272756" y="1157253"/>
                  <a:ext cx="137160" cy="137160"/>
                </a:xfrm>
                <a:prstGeom prst="rect">
                  <a:avLst/>
                </a:prstGeom>
                <a:solidFill>
                  <a:srgbClr val="F66900"/>
                </a:solidFill>
                <a:ln w="19050">
                  <a:noFill/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495542" y="1098924"/>
                  <a:ext cx="1143000" cy="27432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0" dirty="0" smtClean="0">
                      <a:solidFill>
                        <a:prstClr val="black"/>
                      </a:solidFill>
                      <a:cs typeface="Arial" charset="0"/>
                    </a:rPr>
                    <a:t>Week 48</a:t>
                  </a:r>
                  <a:endParaRPr lang="en-US" sz="1400" dirty="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62768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Conclusions</a:t>
            </a:r>
            <a:br>
              <a:rPr lang="en-US" sz="2800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sp>
        <p:nvSpPr>
          <p:cNvPr id="333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two large randomized clinical trials, detailed protocol-specified renal and bone endpoints confirmed the favorable safety and tolerability profile of TAF</a:t>
            </a:r>
          </a:p>
          <a:p>
            <a:r>
              <a:rPr lang="en-US" dirty="0"/>
              <a:t>Compared with TDF, TAF demonstrated:</a:t>
            </a:r>
            <a:endParaRPr lang="en-US" sz="1800" dirty="0"/>
          </a:p>
          <a:p>
            <a:pPr lvl="1"/>
            <a:r>
              <a:rPr lang="en-US" sz="2000" dirty="0"/>
              <a:t>No discontinuations due to renal AEs</a:t>
            </a:r>
          </a:p>
          <a:p>
            <a:pPr lvl="1"/>
            <a:r>
              <a:rPr lang="en-US" sz="2000" dirty="0"/>
              <a:t>Significantly smaller decreases in </a:t>
            </a:r>
            <a:r>
              <a:rPr lang="en-US" sz="2000" dirty="0" err="1"/>
              <a:t>eGFR</a:t>
            </a:r>
            <a:endParaRPr lang="en-US" sz="2000" dirty="0"/>
          </a:p>
          <a:p>
            <a:pPr lvl="1"/>
            <a:r>
              <a:rPr lang="en-US" sz="2000" dirty="0"/>
              <a:t>Significantly less proteinuria, albuminuria, and tubular proteinuria </a:t>
            </a:r>
          </a:p>
          <a:p>
            <a:pPr lvl="1"/>
            <a:r>
              <a:rPr lang="en-US" sz="2000" dirty="0"/>
              <a:t>Significantly less impact on spine and hip BMD</a:t>
            </a:r>
          </a:p>
          <a:p>
            <a:pPr lvl="1"/>
            <a:r>
              <a:rPr lang="en-US" sz="2000" dirty="0"/>
              <a:t>Greater increases in fasting </a:t>
            </a:r>
            <a:r>
              <a:rPr lang="en-US" sz="2000" dirty="0" smtClean="0"/>
              <a:t>lipids, TC:HDL same</a:t>
            </a:r>
            <a:endParaRPr lang="en-US" sz="2000" dirty="0"/>
          </a:p>
          <a:p>
            <a:r>
              <a:rPr lang="en-US" sz="2200" dirty="0"/>
              <a:t>The most likely explanation for these findings is the 90% lower </a:t>
            </a:r>
            <a:r>
              <a:rPr lang="en-US" sz="2200" dirty="0" err="1"/>
              <a:t>tenofovir</a:t>
            </a:r>
            <a:r>
              <a:rPr lang="en-US" sz="2200" dirty="0"/>
              <a:t> plasma exposure with TAF </a:t>
            </a:r>
            <a:r>
              <a:rPr lang="en-US" sz="2200" dirty="0" err="1"/>
              <a:t>vs</a:t>
            </a:r>
            <a:r>
              <a:rPr lang="en-US" sz="2200" dirty="0"/>
              <a:t> TDF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A06CD05-8881-4191-9D82-1A1F4CEBF5A6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Additional Data</a:t>
            </a:r>
            <a:endParaRPr lang="en-GB" dirty="0" smtClean="0"/>
          </a:p>
        </p:txBody>
      </p:sp>
      <p:sp>
        <p:nvSpPr>
          <p:cNvPr id="228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Study 104+111 primary results presented Feb 25</a:t>
            </a:r>
            <a:r>
              <a:rPr lang="en-US" baseline="30000" dirty="0" smtClean="0"/>
              <a:t>th</a:t>
            </a:r>
            <a:r>
              <a:rPr lang="en-US" dirty="0" smtClean="0"/>
              <a:t> (Wohl, 113LB)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2000" dirty="0" smtClean="0"/>
              <a:t>E/C/F/TAF non-inferior </a:t>
            </a:r>
            <a:r>
              <a:rPr lang="en-US" sz="2000" dirty="0"/>
              <a:t>to </a:t>
            </a:r>
            <a:r>
              <a:rPr lang="en-US" sz="2000" dirty="0" smtClean="0"/>
              <a:t>E/C/F/TDF at Week 48 (92.4%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/>
              <a:t>90.4</a:t>
            </a:r>
            <a:r>
              <a:rPr lang="en-US" sz="2000" dirty="0" smtClean="0"/>
              <a:t>%)</a:t>
            </a:r>
            <a:endParaRPr lang="en-US" sz="2000" dirty="0"/>
          </a:p>
          <a:p>
            <a:pPr lvl="1">
              <a:buClr>
                <a:schemeClr val="tx1"/>
              </a:buClr>
              <a:defRPr/>
            </a:pPr>
            <a:r>
              <a:rPr lang="en-US" sz="2000" dirty="0" smtClean="0"/>
              <a:t>Treatment-emergent resistance </a:t>
            </a:r>
            <a:r>
              <a:rPr lang="en-US" sz="2000" dirty="0"/>
              <a:t>&lt;1% in both </a:t>
            </a:r>
            <a:r>
              <a:rPr lang="en-US" sz="2000" dirty="0" smtClean="0"/>
              <a:t>arms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000" dirty="0" smtClean="0"/>
              <a:t>Both </a:t>
            </a:r>
            <a:r>
              <a:rPr lang="en-US" sz="2000" dirty="0"/>
              <a:t>drugs </a:t>
            </a:r>
            <a:r>
              <a:rPr lang="en-US" sz="2000" dirty="0" smtClean="0"/>
              <a:t>well </a:t>
            </a:r>
            <a:r>
              <a:rPr lang="en-US" sz="2000" dirty="0"/>
              <a:t>tolerated </a:t>
            </a:r>
            <a:r>
              <a:rPr lang="en-US" sz="2000" dirty="0" smtClean="0"/>
              <a:t>through 48 weeks</a:t>
            </a:r>
          </a:p>
          <a:p>
            <a:r>
              <a:rPr lang="en-US" altLang="en-US" dirty="0"/>
              <a:t>Patients with </a:t>
            </a:r>
            <a:r>
              <a:rPr lang="en-US" altLang="en-US" dirty="0" smtClean="0"/>
              <a:t>mild to moderate renal </a:t>
            </a:r>
            <a:r>
              <a:rPr lang="en-US" altLang="en-US" dirty="0"/>
              <a:t>impairment (</a:t>
            </a:r>
            <a:r>
              <a:rPr lang="en-US" altLang="en-US" dirty="0" err="1"/>
              <a:t>eGFR</a:t>
            </a:r>
            <a:r>
              <a:rPr lang="en-US" altLang="en-US" dirty="0"/>
              <a:t> 30-69 mL/min) who switch to </a:t>
            </a:r>
            <a:r>
              <a:rPr lang="en-US" altLang="en-US" dirty="0" smtClean="0"/>
              <a:t>E/C/F/TAF improve BMD and </a:t>
            </a:r>
            <a:r>
              <a:rPr lang="en-US" altLang="en-US" dirty="0"/>
              <a:t>markers of kidney function </a:t>
            </a:r>
            <a:r>
              <a:rPr lang="en-US" altLang="en-US" dirty="0" smtClean="0"/>
              <a:t>through </a:t>
            </a:r>
            <a:r>
              <a:rPr lang="en-US" altLang="en-US" dirty="0"/>
              <a:t>48 weeks (</a:t>
            </a:r>
            <a:r>
              <a:rPr lang="en-US" altLang="en-US" dirty="0" err="1"/>
              <a:t>Pozniak</a:t>
            </a:r>
            <a:r>
              <a:rPr lang="en-US" altLang="en-US" dirty="0"/>
              <a:t>, Poster #795</a:t>
            </a:r>
            <a:r>
              <a:rPr lang="en-US" altLang="en-US" dirty="0" smtClean="0"/>
              <a:t>)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defRPr/>
            </a:pPr>
            <a:r>
              <a:rPr lang="en-US" dirty="0" smtClean="0"/>
              <a:t>Complete results of Studies 104 and 111 submitted for peer-reviewed publication</a:t>
            </a:r>
          </a:p>
          <a:p>
            <a:pPr>
              <a:defRPr/>
            </a:pPr>
            <a:r>
              <a:rPr lang="en-US" dirty="0" smtClean="0"/>
              <a:t>Health authority filings submitted and under review in multiple countries</a:t>
            </a:r>
          </a:p>
        </p:txBody>
      </p:sp>
      <p:sp>
        <p:nvSpPr>
          <p:cNvPr id="334852" name="Slide Number Placeholder 4"/>
          <p:cNvSpPr>
            <a:spLocks noGrp="1"/>
          </p:cNvSpPr>
          <p:nvPr>
            <p:ph type="sldNum" sz="quarter" idx="4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B79D93-FE3F-4D9F-A17C-376D6428E866}" type="slidenum">
              <a:rPr lang="en-US" altLang="en-US" smtClean="0">
                <a:solidFill>
                  <a:srgbClr val="7F7F7F"/>
                </a:solidFill>
              </a:rPr>
              <a:pPr eaLnBrk="1" hangingPunct="1"/>
              <a:t>15</a:t>
            </a:fld>
            <a:endParaRPr lang="en-US" altLang="en-US" smtClean="0">
              <a:solidFill>
                <a:srgbClr val="7F7F7F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Acknowledgments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923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0066A8"/>
                </a:solidFill>
              </a:rPr>
              <a:t>We extend our thanks to the patients, their </a:t>
            </a:r>
            <a:r>
              <a:rPr lang="en-US" sz="1800" b="1" dirty="0" smtClean="0">
                <a:solidFill>
                  <a:srgbClr val="0066A8"/>
                </a:solidFill>
              </a:rPr>
              <a:t>partners and families</a:t>
            </a:r>
            <a:r>
              <a:rPr lang="en-US" sz="1800" b="1" dirty="0">
                <a:solidFill>
                  <a:srgbClr val="0066A8"/>
                </a:solidFill>
              </a:rPr>
              <a:t>, and all participating </a:t>
            </a:r>
            <a:r>
              <a:rPr lang="en-US" sz="1800" b="1" dirty="0" smtClean="0">
                <a:solidFill>
                  <a:srgbClr val="0066A8"/>
                </a:solidFill>
              </a:rPr>
              <a:t>Study 104 &amp; 111 investigators</a:t>
            </a:r>
          </a:p>
          <a:p>
            <a:pPr marL="0" indent="0">
              <a:buNone/>
            </a:pPr>
            <a:r>
              <a:rPr lang="en-US" sz="1300" dirty="0" smtClean="0"/>
              <a:t>C </a:t>
            </a:r>
            <a:r>
              <a:rPr lang="en-US" sz="1300" dirty="0"/>
              <a:t>Achenbach</a:t>
            </a:r>
            <a:r>
              <a:rPr lang="en-US" sz="1300" dirty="0" smtClean="0"/>
              <a:t>, F </a:t>
            </a:r>
            <a:r>
              <a:rPr lang="en-US" sz="1300" dirty="0" err="1"/>
              <a:t>Ajana</a:t>
            </a:r>
            <a:r>
              <a:rPr lang="en-US" sz="1300" dirty="0"/>
              <a:t>, </a:t>
            </a:r>
            <a:r>
              <a:rPr lang="en-US" sz="1300" dirty="0" smtClean="0"/>
              <a:t>B </a:t>
            </a:r>
            <a:r>
              <a:rPr lang="en-US" sz="1300" dirty="0" err="1"/>
              <a:t>Akil</a:t>
            </a:r>
            <a:r>
              <a:rPr lang="en-US" sz="1300" dirty="0"/>
              <a:t>, H Albrecht, J Andrade Villanueva, J Angel, A </a:t>
            </a:r>
            <a:r>
              <a:rPr lang="en-US" sz="1300" dirty="0" err="1" smtClean="0"/>
              <a:t>Antela</a:t>
            </a:r>
            <a:r>
              <a:rPr lang="en-US" sz="1300" dirty="0" smtClean="0"/>
              <a:t> </a:t>
            </a:r>
            <a:r>
              <a:rPr lang="en-US" sz="1300" dirty="0"/>
              <a:t>Lopez, </a:t>
            </a:r>
            <a:r>
              <a:rPr lang="en-US" sz="1300" dirty="0" smtClean="0"/>
              <a:t>J </a:t>
            </a:r>
            <a:r>
              <a:rPr lang="en-US" sz="1300" dirty="0" err="1"/>
              <a:t>Arribas</a:t>
            </a:r>
            <a:r>
              <a:rPr lang="en-US" sz="1300" dirty="0"/>
              <a:t> Lopez, A </a:t>
            </a:r>
            <a:r>
              <a:rPr lang="en-US" sz="1300" dirty="0" err="1"/>
              <a:t>Avihingsanon</a:t>
            </a:r>
            <a:r>
              <a:rPr lang="en-US" sz="1300" dirty="0"/>
              <a:t>, </a:t>
            </a:r>
            <a:r>
              <a:rPr lang="en-US" sz="1300" dirty="0" smtClean="0"/>
              <a:t>D </a:t>
            </a:r>
            <a:r>
              <a:rPr lang="en-US" sz="1300" dirty="0"/>
              <a:t>Baker, J-G </a:t>
            </a:r>
            <a:r>
              <a:rPr lang="en-US" sz="1300" dirty="0" err="1"/>
              <a:t>Baril</a:t>
            </a:r>
            <a:r>
              <a:rPr lang="en-US" sz="1300" dirty="0"/>
              <a:t>, D Bell, N </a:t>
            </a:r>
            <a:r>
              <a:rPr lang="en-US" sz="1300" dirty="0" err="1"/>
              <a:t>Bellos</a:t>
            </a:r>
            <a:r>
              <a:rPr lang="en-US" sz="1300" dirty="0"/>
              <a:t>, P Benson, J </a:t>
            </a:r>
            <a:r>
              <a:rPr lang="en-US" sz="1300" dirty="0" err="1"/>
              <a:t>Berenguer</a:t>
            </a:r>
            <a:r>
              <a:rPr lang="en-US" sz="1300" dirty="0"/>
              <a:t>, I </a:t>
            </a:r>
            <a:r>
              <a:rPr lang="en-US" sz="1300" dirty="0" err="1"/>
              <a:t>Bica</a:t>
            </a:r>
            <a:r>
              <a:rPr lang="en-US" sz="1300" dirty="0"/>
              <a:t>, A </a:t>
            </a:r>
            <a:r>
              <a:rPr lang="en-US" sz="1300" dirty="0" err="1"/>
              <a:t>Blaxhult</a:t>
            </a:r>
            <a:r>
              <a:rPr lang="en-US" sz="1300" dirty="0"/>
              <a:t>, M Bloch, P </a:t>
            </a:r>
            <a:r>
              <a:rPr lang="en-US" sz="1300" dirty="0" err="1"/>
              <a:t>Brachman</a:t>
            </a:r>
            <a:r>
              <a:rPr lang="en-US" sz="1300" dirty="0"/>
              <a:t>, I </a:t>
            </a:r>
            <a:r>
              <a:rPr lang="en-US" sz="1300" dirty="0" err="1"/>
              <a:t>Brar</a:t>
            </a:r>
            <a:r>
              <a:rPr lang="en-US" sz="1300" dirty="0"/>
              <a:t>, K Brinkman, C </a:t>
            </a:r>
            <a:r>
              <a:rPr lang="en-US" sz="1300" dirty="0" smtClean="0"/>
              <a:t>Brinson, </a:t>
            </a:r>
            <a:r>
              <a:rPr lang="en-US" sz="1300" dirty="0"/>
              <a:t>B Brown, J </a:t>
            </a:r>
            <a:r>
              <a:rPr lang="en-US" sz="1300" dirty="0" err="1"/>
              <a:t>Brunetta</a:t>
            </a:r>
            <a:r>
              <a:rPr lang="en-US" sz="1300" dirty="0"/>
              <a:t>, J </a:t>
            </a:r>
            <a:r>
              <a:rPr lang="en-US" sz="1300" dirty="0" err="1" smtClean="0"/>
              <a:t>Burack</a:t>
            </a:r>
            <a:r>
              <a:rPr lang="en-US" sz="1300" dirty="0" smtClean="0"/>
              <a:t>, T </a:t>
            </a:r>
            <a:r>
              <a:rPr lang="en-US" sz="1300" dirty="0"/>
              <a:t>Campbell, M </a:t>
            </a:r>
            <a:r>
              <a:rPr lang="en-US" sz="1300" dirty="0" err="1"/>
              <a:t>Cavassini</a:t>
            </a:r>
            <a:r>
              <a:rPr lang="en-US" sz="1300" dirty="0"/>
              <a:t>, A </a:t>
            </a:r>
            <a:r>
              <a:rPr lang="en-US" sz="1300" dirty="0" err="1"/>
              <a:t>Cheret</a:t>
            </a:r>
            <a:r>
              <a:rPr lang="en-US" sz="1300" dirty="0"/>
              <a:t>, P </a:t>
            </a:r>
            <a:r>
              <a:rPr lang="en-US" sz="1300" dirty="0" err="1"/>
              <a:t>Chetchotisakd</a:t>
            </a:r>
            <a:r>
              <a:rPr lang="en-US" sz="1300" dirty="0"/>
              <a:t>, A Clarke, B </a:t>
            </a:r>
            <a:r>
              <a:rPr lang="en-US" sz="1300" dirty="0" err="1"/>
              <a:t>Clotet</a:t>
            </a:r>
            <a:r>
              <a:rPr lang="en-US" sz="1300" dirty="0"/>
              <a:t>, </a:t>
            </a:r>
            <a:r>
              <a:rPr lang="en-US" sz="1300" dirty="0" smtClean="0"/>
              <a:t>N Clumeck, C </a:t>
            </a:r>
            <a:r>
              <a:rPr lang="en-US" sz="1300" dirty="0"/>
              <a:t>Cohen, P Cook, L </a:t>
            </a:r>
            <a:r>
              <a:rPr lang="en-US" sz="1300" dirty="0" err="1"/>
              <a:t>Cotte</a:t>
            </a:r>
            <a:r>
              <a:rPr lang="en-US" sz="1300" dirty="0"/>
              <a:t>, D </a:t>
            </a:r>
            <a:r>
              <a:rPr lang="en-US" sz="1300" dirty="0" err="1"/>
              <a:t>Coulston</a:t>
            </a:r>
            <a:r>
              <a:rPr lang="en-US" sz="1300" dirty="0"/>
              <a:t>, M Crespo, C </a:t>
            </a:r>
            <a:r>
              <a:rPr lang="en-US" sz="1300" dirty="0" err="1"/>
              <a:t>Creticos</a:t>
            </a:r>
            <a:r>
              <a:rPr lang="en-US" sz="1300" dirty="0"/>
              <a:t>, G </a:t>
            </a:r>
            <a:r>
              <a:rPr lang="en-US" sz="1300" dirty="0" err="1" smtClean="0"/>
              <a:t>Crofoot</a:t>
            </a:r>
            <a:r>
              <a:rPr lang="en-US" sz="1300" dirty="0" smtClean="0"/>
              <a:t>, F </a:t>
            </a:r>
            <a:r>
              <a:rPr lang="en-US" sz="1300" dirty="0"/>
              <a:t>Cruickshank, J Cunha, </a:t>
            </a:r>
            <a:r>
              <a:rPr lang="en-US" sz="1300" dirty="0" smtClean="0"/>
              <a:t>E </a:t>
            </a:r>
            <a:r>
              <a:rPr lang="en-US" sz="1300" dirty="0" err="1"/>
              <a:t>Daar</a:t>
            </a:r>
            <a:r>
              <a:rPr lang="en-US" sz="1300" dirty="0"/>
              <a:t>, E </a:t>
            </a:r>
            <a:r>
              <a:rPr lang="en-US" sz="1300" dirty="0" err="1"/>
              <a:t>DeJesus</a:t>
            </a:r>
            <a:r>
              <a:rPr lang="en-US" sz="1300" dirty="0"/>
              <a:t>, J De Wet, M </a:t>
            </a:r>
            <a:r>
              <a:rPr lang="en-US" sz="1300" dirty="0" err="1"/>
              <a:t>Doroana</a:t>
            </a:r>
            <a:r>
              <a:rPr lang="en-US" sz="1300" dirty="0"/>
              <a:t>, R </a:t>
            </a:r>
            <a:r>
              <a:rPr lang="en-US" sz="1300" dirty="0" err="1"/>
              <a:t>Dretler</a:t>
            </a:r>
            <a:r>
              <a:rPr lang="en-US" sz="1300" dirty="0"/>
              <a:t>, M </a:t>
            </a:r>
            <a:r>
              <a:rPr lang="en-US" sz="1300" dirty="0" err="1"/>
              <a:t>Dube</a:t>
            </a:r>
            <a:r>
              <a:rPr lang="en-US" sz="1300" dirty="0"/>
              <a:t>, J Durant, H Edelstein, R Elion, J Fehr, R Finlayson, D Fish, J </a:t>
            </a:r>
            <a:r>
              <a:rPr lang="en-US" sz="1300" dirty="0" err="1"/>
              <a:t>Flamm</a:t>
            </a:r>
            <a:r>
              <a:rPr lang="en-US" sz="1300" dirty="0"/>
              <a:t>, S Follansbee, H </a:t>
            </a:r>
            <a:r>
              <a:rPr lang="en-US" sz="1300" dirty="0" err="1" smtClean="0"/>
              <a:t>Furrer</a:t>
            </a:r>
            <a:r>
              <a:rPr lang="en-US" sz="1300" dirty="0" smtClean="0"/>
              <a:t>, F </a:t>
            </a:r>
            <a:r>
              <a:rPr lang="en-US" sz="1300" dirty="0"/>
              <a:t>Garcia, </a:t>
            </a:r>
            <a:r>
              <a:rPr lang="en-US" sz="1300" dirty="0" smtClean="0"/>
              <a:t>J </a:t>
            </a:r>
            <a:r>
              <a:rPr lang="en-US" sz="1300" dirty="0" err="1"/>
              <a:t>Gatell</a:t>
            </a:r>
            <a:r>
              <a:rPr lang="en-US" sz="1300" dirty="0"/>
              <a:t> Artigas, J </a:t>
            </a:r>
            <a:r>
              <a:rPr lang="en-US" sz="1300" dirty="0" err="1"/>
              <a:t>Gathe</a:t>
            </a:r>
            <a:r>
              <a:rPr lang="en-US" sz="1300" dirty="0"/>
              <a:t>, </a:t>
            </a:r>
            <a:r>
              <a:rPr lang="en-US" sz="1300" dirty="0" smtClean="0"/>
              <a:t>S Gilroy, P-M </a:t>
            </a:r>
            <a:r>
              <a:rPr lang="en-US" sz="1300" dirty="0"/>
              <a:t>Girard, J-C </a:t>
            </a:r>
            <a:r>
              <a:rPr lang="en-US" sz="1300" dirty="0" err="1"/>
              <a:t>Goffard</a:t>
            </a:r>
            <a:r>
              <a:rPr lang="en-US" sz="1300" dirty="0"/>
              <a:t>, E Gordon, </a:t>
            </a:r>
            <a:r>
              <a:rPr lang="en-US" sz="1300" dirty="0" smtClean="0"/>
              <a:t>P Grant, R </a:t>
            </a:r>
            <a:r>
              <a:rPr lang="en-US" sz="1300" dirty="0" err="1"/>
              <a:t>Grossberg</a:t>
            </a:r>
            <a:r>
              <a:rPr lang="en-US" sz="1300" dirty="0"/>
              <a:t>, </a:t>
            </a:r>
            <a:r>
              <a:rPr lang="en-US" sz="1300" dirty="0" smtClean="0"/>
              <a:t>C Hare</a:t>
            </a:r>
            <a:r>
              <a:rPr lang="en-US" sz="1300" dirty="0"/>
              <a:t>, </a:t>
            </a:r>
            <a:r>
              <a:rPr lang="en-US" sz="1300" dirty="0" smtClean="0"/>
              <a:t>T </a:t>
            </a:r>
            <a:r>
              <a:rPr lang="en-US" sz="1300" dirty="0"/>
              <a:t>Hawkins, </a:t>
            </a:r>
            <a:r>
              <a:rPr lang="en-US" sz="1300" dirty="0" smtClean="0"/>
              <a:t>R Hengel, </a:t>
            </a:r>
            <a:r>
              <a:rPr lang="en-US" sz="1300" dirty="0"/>
              <a:t>K Henry, A Hite, G </a:t>
            </a:r>
            <a:r>
              <a:rPr lang="en-US" sz="1300" dirty="0" err="1"/>
              <a:t>Huhn</a:t>
            </a:r>
            <a:r>
              <a:rPr lang="en-US" sz="1300" dirty="0"/>
              <a:t>, </a:t>
            </a:r>
            <a:r>
              <a:rPr lang="en-US" sz="1300" dirty="0" smtClean="0"/>
              <a:t>M </a:t>
            </a:r>
            <a:r>
              <a:rPr lang="en-US" sz="1300" dirty="0"/>
              <a:t>Johnson, M </a:t>
            </a:r>
            <a:r>
              <a:rPr lang="en-US" sz="1300" dirty="0" smtClean="0"/>
              <a:t>Johnson, K </a:t>
            </a:r>
            <a:r>
              <a:rPr lang="en-US" sz="1300" dirty="0"/>
              <a:t>Kasper, C </a:t>
            </a:r>
            <a:r>
              <a:rPr lang="en-US" sz="1300" dirty="0" err="1"/>
              <a:t>Katlama</a:t>
            </a:r>
            <a:r>
              <a:rPr lang="en-US" sz="1300" dirty="0"/>
              <a:t>, S </a:t>
            </a:r>
            <a:r>
              <a:rPr lang="en-US" sz="1300" dirty="0" err="1"/>
              <a:t>Kiertiburanakul</a:t>
            </a:r>
            <a:r>
              <a:rPr lang="en-US" sz="1300" dirty="0"/>
              <a:t>, JM </a:t>
            </a:r>
            <a:r>
              <a:rPr lang="en-US" sz="1300" dirty="0" err="1"/>
              <a:t>Kilby</a:t>
            </a:r>
            <a:r>
              <a:rPr lang="en-US" sz="1300" dirty="0"/>
              <a:t>, C Kinder, D Klein, H </a:t>
            </a:r>
            <a:r>
              <a:rPr lang="en-US" sz="1300" dirty="0" err="1"/>
              <a:t>Knobel</a:t>
            </a:r>
            <a:r>
              <a:rPr lang="en-US" sz="1300" dirty="0"/>
              <a:t>, E Koenig, M </a:t>
            </a:r>
            <a:r>
              <a:rPr lang="en-US" sz="1300" dirty="0" err="1"/>
              <a:t>Kozal</a:t>
            </a:r>
            <a:r>
              <a:rPr lang="en-US" sz="1300" dirty="0"/>
              <a:t>, R </a:t>
            </a:r>
            <a:r>
              <a:rPr lang="en-US" sz="1300" dirty="0" err="1"/>
              <a:t>Landovitz</a:t>
            </a:r>
            <a:r>
              <a:rPr lang="en-US" sz="1300" dirty="0"/>
              <a:t>, J </a:t>
            </a:r>
            <a:r>
              <a:rPr lang="en-US" sz="1300" dirty="0" err="1"/>
              <a:t>Larioza</a:t>
            </a:r>
            <a:r>
              <a:rPr lang="en-US" sz="1300" dirty="0"/>
              <a:t>, A </a:t>
            </a:r>
            <a:r>
              <a:rPr lang="en-US" sz="1300" dirty="0" err="1"/>
              <a:t>Lazzarin</a:t>
            </a:r>
            <a:r>
              <a:rPr lang="en-US" sz="1300" dirty="0"/>
              <a:t>, R LeBlanc, B </a:t>
            </a:r>
            <a:r>
              <a:rPr lang="en-US" sz="1300" dirty="0" err="1"/>
              <a:t>LeBouche</a:t>
            </a:r>
            <a:r>
              <a:rPr lang="en-US" sz="1300" dirty="0"/>
              <a:t>, S Lewis, S Little, C </a:t>
            </a:r>
            <a:r>
              <a:rPr lang="en-US" sz="1300" dirty="0" err="1" smtClean="0"/>
              <a:t>Lucasti</a:t>
            </a:r>
            <a:r>
              <a:rPr lang="en-US" sz="1300" dirty="0" smtClean="0"/>
              <a:t>, C </a:t>
            </a:r>
            <a:r>
              <a:rPr lang="en-US" sz="1300" dirty="0" err="1"/>
              <a:t>Martorell</a:t>
            </a:r>
            <a:r>
              <a:rPr lang="en-US" sz="1300" dirty="0"/>
              <a:t>, C Mayer, C McDonald, J McGowan, M McKellar, G McLeod, A Mills, J-M Molina, G Moyle, M Mullen, C </a:t>
            </a:r>
            <a:r>
              <a:rPr lang="en-US" sz="1300" dirty="0" err="1"/>
              <a:t>Mussini</a:t>
            </a:r>
            <a:r>
              <a:rPr lang="en-US" sz="1300" dirty="0"/>
              <a:t>, R </a:t>
            </a:r>
            <a:r>
              <a:rPr lang="en-US" sz="1300" dirty="0" err="1"/>
              <a:t>Nahass</a:t>
            </a:r>
            <a:r>
              <a:rPr lang="en-US" sz="1300" dirty="0"/>
              <a:t>, C Newman, S Oka, </a:t>
            </a:r>
            <a:r>
              <a:rPr lang="en-US" sz="1300" dirty="0" smtClean="0"/>
              <a:t>H Olivet</a:t>
            </a:r>
            <a:r>
              <a:rPr lang="en-US" sz="1300" dirty="0"/>
              <a:t>, </a:t>
            </a:r>
            <a:r>
              <a:rPr lang="en-US" sz="1300" dirty="0" smtClean="0"/>
              <a:t>C </a:t>
            </a:r>
            <a:r>
              <a:rPr lang="en-US" sz="1300" dirty="0" err="1"/>
              <a:t>Orkin</a:t>
            </a:r>
            <a:r>
              <a:rPr lang="en-US" sz="1300" dirty="0"/>
              <a:t>, P </a:t>
            </a:r>
            <a:r>
              <a:rPr lang="en-US" sz="1300" dirty="0" err="1"/>
              <a:t>Ortolani</a:t>
            </a:r>
            <a:r>
              <a:rPr lang="en-US" sz="1300" dirty="0"/>
              <a:t>, O </a:t>
            </a:r>
            <a:r>
              <a:rPr lang="en-US" sz="1300" dirty="0" err="1"/>
              <a:t>Osiyemi</a:t>
            </a:r>
            <a:r>
              <a:rPr lang="en-US" sz="1300" dirty="0"/>
              <a:t>, </a:t>
            </a:r>
            <a:r>
              <a:rPr lang="en-US" sz="1300" dirty="0" smtClean="0"/>
              <a:t>F Palella</a:t>
            </a:r>
            <a:r>
              <a:rPr lang="en-US" sz="1300" dirty="0"/>
              <a:t>, </a:t>
            </a:r>
            <a:r>
              <a:rPr lang="en-US" sz="1300" dirty="0" smtClean="0"/>
              <a:t>P </a:t>
            </a:r>
            <a:r>
              <a:rPr lang="en-US" sz="1300" dirty="0" err="1"/>
              <a:t>Palmieri</a:t>
            </a:r>
            <a:r>
              <a:rPr lang="en-US" sz="1300" dirty="0"/>
              <a:t>, D Parks, A </a:t>
            </a:r>
            <a:r>
              <a:rPr lang="en-US" sz="1300" dirty="0" err="1"/>
              <a:t>Petroll</a:t>
            </a:r>
            <a:r>
              <a:rPr lang="en-US" sz="1300" dirty="0"/>
              <a:t>, G </a:t>
            </a:r>
            <a:r>
              <a:rPr lang="en-US" sz="1300" dirty="0" err="1"/>
              <a:t>Pialoux</a:t>
            </a:r>
            <a:r>
              <a:rPr lang="en-US" sz="1300" dirty="0"/>
              <a:t>, G </a:t>
            </a:r>
            <a:r>
              <a:rPr lang="en-US" sz="1300" dirty="0" err="1"/>
              <a:t>Pierone</a:t>
            </a:r>
            <a:r>
              <a:rPr lang="en-US" sz="1300" dirty="0"/>
              <a:t>, D </a:t>
            </a:r>
            <a:r>
              <a:rPr lang="en-US" sz="1300" dirty="0" err="1"/>
              <a:t>Podzamczer</a:t>
            </a:r>
            <a:r>
              <a:rPr lang="en-US" sz="1300" dirty="0"/>
              <a:t> Palter, C Polk, R Pollard, F Post, A </a:t>
            </a:r>
            <a:r>
              <a:rPr lang="en-US" sz="1300" dirty="0" err="1"/>
              <a:t>Pozniak</a:t>
            </a:r>
            <a:r>
              <a:rPr lang="en-US" sz="1300" dirty="0"/>
              <a:t>, D </a:t>
            </a:r>
            <a:r>
              <a:rPr lang="en-US" sz="1300" dirty="0" err="1"/>
              <a:t>Prelutsky</a:t>
            </a:r>
            <a:r>
              <a:rPr lang="en-US" sz="1300" dirty="0"/>
              <a:t>, </a:t>
            </a:r>
            <a:r>
              <a:rPr lang="en-US" sz="1300" dirty="0" smtClean="0"/>
              <a:t>A Rachlis</a:t>
            </a:r>
            <a:r>
              <a:rPr lang="en-US" sz="1300" dirty="0"/>
              <a:t>, </a:t>
            </a:r>
            <a:r>
              <a:rPr lang="en-US" sz="1300" dirty="0" smtClean="0"/>
              <a:t>M </a:t>
            </a:r>
            <a:r>
              <a:rPr lang="en-US" sz="1300" dirty="0" err="1"/>
              <a:t>Ramgopal</a:t>
            </a:r>
            <a:r>
              <a:rPr lang="en-US" sz="1300" dirty="0"/>
              <a:t>, B </a:t>
            </a:r>
            <a:r>
              <a:rPr lang="en-US" sz="1300" dirty="0" err="1"/>
              <a:t>Rashbaum</a:t>
            </a:r>
            <a:r>
              <a:rPr lang="en-US" sz="1300" dirty="0"/>
              <a:t>, W </a:t>
            </a:r>
            <a:r>
              <a:rPr lang="en-US" sz="1300" dirty="0" err="1"/>
              <a:t>Ratanasuwan</a:t>
            </a:r>
            <a:r>
              <a:rPr lang="en-US" sz="1300" dirty="0" smtClean="0"/>
              <a:t>, R </a:t>
            </a:r>
            <a:r>
              <a:rPr lang="en-US" sz="1300" dirty="0"/>
              <a:t>Redfield, </a:t>
            </a:r>
            <a:r>
              <a:rPr lang="en-US" sz="1300" dirty="0" smtClean="0"/>
              <a:t>G </a:t>
            </a:r>
            <a:r>
              <a:rPr lang="en-US" sz="1300" dirty="0"/>
              <a:t>Reyes </a:t>
            </a:r>
            <a:r>
              <a:rPr lang="en-US" sz="1300" dirty="0" err="1"/>
              <a:t>Teran</a:t>
            </a:r>
            <a:r>
              <a:rPr lang="en-US" sz="1300" dirty="0"/>
              <a:t>, J </a:t>
            </a:r>
            <a:r>
              <a:rPr lang="en-US" sz="1300" dirty="0" err="1"/>
              <a:t>Reynes</a:t>
            </a:r>
            <a:r>
              <a:rPr lang="en-US" sz="1300" dirty="0"/>
              <a:t>, G Richmond, A </a:t>
            </a:r>
            <a:r>
              <a:rPr lang="en-US" sz="1300" dirty="0" err="1"/>
              <a:t>Rieger</a:t>
            </a:r>
            <a:r>
              <a:rPr lang="en-US" sz="1300" dirty="0"/>
              <a:t>, B </a:t>
            </a:r>
            <a:r>
              <a:rPr lang="en-US" sz="1300" dirty="0" err="1"/>
              <a:t>Rijnders</a:t>
            </a:r>
            <a:r>
              <a:rPr lang="en-US" sz="1300" dirty="0"/>
              <a:t>, W Robbins, A Roberts, J Ross, P </a:t>
            </a:r>
            <a:r>
              <a:rPr lang="en-US" sz="1300" dirty="0" err="1"/>
              <a:t>Ruane</a:t>
            </a:r>
            <a:r>
              <a:rPr lang="en-US" sz="1300" dirty="0"/>
              <a:t>, R Rubio Garcia, </a:t>
            </a:r>
            <a:r>
              <a:rPr lang="en-US" sz="1300" dirty="0" smtClean="0"/>
              <a:t>M </a:t>
            </a:r>
            <a:r>
              <a:rPr lang="en-US" sz="1300" dirty="0" err="1"/>
              <a:t>Saag</a:t>
            </a:r>
            <a:r>
              <a:rPr lang="en-US" sz="1300" dirty="0" smtClean="0"/>
              <a:t>, J </a:t>
            </a:r>
            <a:r>
              <a:rPr lang="en-US" sz="1300" dirty="0"/>
              <a:t>Santana-</a:t>
            </a:r>
            <a:r>
              <a:rPr lang="en-US" sz="1300" dirty="0" err="1"/>
              <a:t>Bagur</a:t>
            </a:r>
            <a:r>
              <a:rPr lang="en-US" sz="1300" dirty="0"/>
              <a:t>, L Santiago, R </a:t>
            </a:r>
            <a:r>
              <a:rPr lang="en-US" sz="1300" dirty="0" err="1"/>
              <a:t>Sarmento</a:t>
            </a:r>
            <a:r>
              <a:rPr lang="en-US" sz="1300" dirty="0"/>
              <a:t> e Castro, P Sax</a:t>
            </a:r>
            <a:r>
              <a:rPr lang="en-US" sz="1300" dirty="0" smtClean="0"/>
              <a:t>,</a:t>
            </a:r>
            <a:r>
              <a:rPr lang="en-US" sz="1300" dirty="0"/>
              <a:t> B </a:t>
            </a:r>
            <a:r>
              <a:rPr lang="en-US" sz="1300" dirty="0" smtClean="0"/>
              <a:t>Schmied, </a:t>
            </a:r>
            <a:r>
              <a:rPr lang="en-US" sz="1300" dirty="0"/>
              <a:t>T Schmidt, S Schrader, A Scribner, S Segal-Maurer, B </a:t>
            </a:r>
            <a:r>
              <a:rPr lang="en-US" sz="1300" dirty="0" err="1"/>
              <a:t>Sha</a:t>
            </a:r>
            <a:r>
              <a:rPr lang="en-US" sz="1300" dirty="0"/>
              <a:t>, P </a:t>
            </a:r>
            <a:r>
              <a:rPr lang="en-US" sz="1300" dirty="0" err="1"/>
              <a:t>Shalit</a:t>
            </a:r>
            <a:r>
              <a:rPr lang="en-US" sz="1300" dirty="0"/>
              <a:t>, D </a:t>
            </a:r>
            <a:r>
              <a:rPr lang="en-US" sz="1300" dirty="0" err="1"/>
              <a:t>Shamblaw</a:t>
            </a:r>
            <a:r>
              <a:rPr lang="en-US" sz="1300" dirty="0"/>
              <a:t>, C </a:t>
            </a:r>
            <a:r>
              <a:rPr lang="en-US" sz="1300" dirty="0" err="1"/>
              <a:t>Shikuma</a:t>
            </a:r>
            <a:r>
              <a:rPr lang="en-US" sz="1300" dirty="0" smtClean="0"/>
              <a:t>, K </a:t>
            </a:r>
            <a:r>
              <a:rPr lang="en-US" sz="1300" dirty="0"/>
              <a:t>Siripassorn, </a:t>
            </a:r>
            <a:r>
              <a:rPr lang="en-US" sz="1300" dirty="0" smtClean="0"/>
              <a:t>J </a:t>
            </a:r>
            <a:r>
              <a:rPr lang="en-US" sz="1300" dirty="0"/>
              <a:t>Slim, L Sloan, D Smith, K Squires, D Stein, J Stephens, K </a:t>
            </a:r>
            <a:r>
              <a:rPr lang="en-US" sz="1300" dirty="0" err="1"/>
              <a:t>Supparatpinyo</a:t>
            </a:r>
            <a:r>
              <a:rPr lang="en-US" sz="1300" dirty="0"/>
              <a:t>, </a:t>
            </a:r>
            <a:r>
              <a:rPr lang="en-US" sz="1300" dirty="0" smtClean="0"/>
              <a:t>K </a:t>
            </a:r>
            <a:r>
              <a:rPr lang="en-US" sz="1300" dirty="0" err="1"/>
              <a:t>Tashima</a:t>
            </a:r>
            <a:r>
              <a:rPr lang="en-US" sz="1300" dirty="0"/>
              <a:t>, S Taylor, P </a:t>
            </a:r>
            <a:r>
              <a:rPr lang="en-US" sz="1300" dirty="0" err="1"/>
              <a:t>Tebas</a:t>
            </a:r>
            <a:r>
              <a:rPr lang="en-US" sz="1300" dirty="0"/>
              <a:t>, E </a:t>
            </a:r>
            <a:r>
              <a:rPr lang="en-US" sz="1300" dirty="0" err="1"/>
              <a:t>Teofilo</a:t>
            </a:r>
            <a:r>
              <a:rPr lang="en-US" sz="1300" dirty="0"/>
              <a:t>, A </a:t>
            </a:r>
            <a:r>
              <a:rPr lang="en-US" sz="1300" dirty="0" err="1"/>
              <a:t>Thalme</a:t>
            </a:r>
            <a:r>
              <a:rPr lang="en-US" sz="1300" dirty="0"/>
              <a:t>, M Thompson, W Towner, T Treadwell, B </a:t>
            </a:r>
            <a:r>
              <a:rPr lang="en-US" sz="1300" dirty="0" err="1" smtClean="0"/>
              <a:t>Trottier</a:t>
            </a:r>
            <a:r>
              <a:rPr lang="en-US" sz="1300" dirty="0" smtClean="0"/>
              <a:t>, T </a:t>
            </a:r>
            <a:r>
              <a:rPr lang="en-US" sz="1300" dirty="0" err="1"/>
              <a:t>Vanig</a:t>
            </a:r>
            <a:r>
              <a:rPr lang="en-US" sz="1300" dirty="0"/>
              <a:t>, N Vetter, P </a:t>
            </a:r>
            <a:r>
              <a:rPr lang="en-US" sz="1300" dirty="0" err="1"/>
              <a:t>Viale</a:t>
            </a:r>
            <a:r>
              <a:rPr lang="en-US" sz="1300" dirty="0"/>
              <a:t>, G </a:t>
            </a:r>
            <a:r>
              <a:rPr lang="en-US" sz="1300" dirty="0" err="1"/>
              <a:t>Voskuhl</a:t>
            </a:r>
            <a:r>
              <a:rPr lang="en-US" sz="1300" dirty="0"/>
              <a:t>, B Wade, S </a:t>
            </a:r>
            <a:r>
              <a:rPr lang="en-US" sz="1300" dirty="0" err="1"/>
              <a:t>Walmsley</a:t>
            </a:r>
            <a:r>
              <a:rPr lang="en-US" sz="1300" dirty="0"/>
              <a:t>, D Ward, L Waters, D Wheeler, A Wilkin, T Wilkin, </a:t>
            </a:r>
            <a:r>
              <a:rPr lang="en-US" sz="1300" dirty="0" smtClean="0"/>
              <a:t>E </a:t>
            </a:r>
            <a:r>
              <a:rPr lang="en-US" sz="1300" dirty="0"/>
              <a:t>Wilkins, T Wills, D </a:t>
            </a:r>
            <a:r>
              <a:rPr lang="en-US" sz="1300" dirty="0" err="1"/>
              <a:t>Wohl</a:t>
            </a:r>
            <a:r>
              <a:rPr lang="en-US" sz="1300" dirty="0"/>
              <a:t>, M </a:t>
            </a:r>
            <a:r>
              <a:rPr lang="en-US" sz="1300" dirty="0" err="1"/>
              <a:t>Wohlfeiler</a:t>
            </a:r>
            <a:r>
              <a:rPr lang="en-US" sz="1300" dirty="0"/>
              <a:t>, K </a:t>
            </a:r>
            <a:r>
              <a:rPr lang="en-US" sz="1300" dirty="0" err="1"/>
              <a:t>Workowski</a:t>
            </a:r>
            <a:r>
              <a:rPr lang="en-US" sz="1300" dirty="0"/>
              <a:t>, B </a:t>
            </a:r>
            <a:r>
              <a:rPr lang="en-US" sz="1300" dirty="0" err="1"/>
              <a:t>Yangco</a:t>
            </a:r>
            <a:r>
              <a:rPr lang="en-US" sz="1300" dirty="0"/>
              <a:t>, </a:t>
            </a:r>
            <a:r>
              <a:rPr lang="en-US" sz="1300" dirty="0" smtClean="0"/>
              <a:t>Y Yazdanpanah</a:t>
            </a:r>
            <a:r>
              <a:rPr lang="en-US" sz="1300" dirty="0"/>
              <a:t>, </a:t>
            </a:r>
            <a:r>
              <a:rPr lang="en-US" sz="1300" dirty="0" smtClean="0"/>
              <a:t>G-P </a:t>
            </a:r>
            <a:r>
              <a:rPr lang="en-US" sz="1300" dirty="0" err="1"/>
              <a:t>Yeni</a:t>
            </a:r>
            <a:r>
              <a:rPr lang="en-US" sz="1300" dirty="0"/>
              <a:t>, M Yin, B Young, A </a:t>
            </a:r>
            <a:r>
              <a:rPr lang="en-US" sz="1300" dirty="0" err="1"/>
              <a:t>Zolopa</a:t>
            </a:r>
            <a:r>
              <a:rPr lang="en-US" sz="1300" dirty="0"/>
              <a:t>, C </a:t>
            </a:r>
            <a:r>
              <a:rPr lang="en-US" sz="1300" dirty="0" err="1" smtClean="0"/>
              <a:t>Zurawski</a:t>
            </a:r>
            <a:endParaRPr lang="en-US" sz="13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66A8"/>
                </a:solidFill>
              </a:rPr>
              <a:t>This study was funded by Gilead Sciences, Inc</a:t>
            </a:r>
            <a:r>
              <a:rPr lang="en-US" sz="1800" b="1" dirty="0" smtClean="0">
                <a:solidFill>
                  <a:srgbClr val="0066A8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60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Author Disclosures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16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Dr. Sax has served as a consultant or Scientific Advisory Board member for Gilead Sciences, </a:t>
            </a:r>
            <a:r>
              <a:rPr lang="en-US" dirty="0" err="1" smtClean="0"/>
              <a:t>AbbVie</a:t>
            </a:r>
            <a:r>
              <a:rPr lang="en-US" dirty="0" smtClean="0"/>
              <a:t>, BMS, GSK/</a:t>
            </a:r>
            <a:r>
              <a:rPr lang="en-US" dirty="0" err="1" smtClean="0"/>
              <a:t>ViiV</a:t>
            </a:r>
            <a:r>
              <a:rPr lang="en-US" dirty="0" smtClean="0"/>
              <a:t>, Merck, and Janssen, and his institution, Harvard Medical School/Brigham and Women’s Hospital, has received support </a:t>
            </a:r>
            <a:r>
              <a:rPr lang="en-US" dirty="0"/>
              <a:t>from Gilead Sciences</a:t>
            </a:r>
            <a:r>
              <a:rPr lang="en-US" dirty="0" smtClean="0"/>
              <a:t>, </a:t>
            </a:r>
            <a:r>
              <a:rPr lang="en-US" dirty="0"/>
              <a:t>BMS, GSK/</a:t>
            </a:r>
            <a:r>
              <a:rPr lang="en-US" dirty="0" err="1"/>
              <a:t>ViiV</a:t>
            </a:r>
            <a:r>
              <a:rPr lang="en-US" dirty="0"/>
              <a:t>, </a:t>
            </a:r>
            <a:r>
              <a:rPr lang="en-US" dirty="0" smtClean="0"/>
              <a:t>and Merck 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71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Tenofovir</a:t>
            </a:r>
            <a:r>
              <a:rPr lang="en-US" sz="2800" dirty="0" smtClean="0"/>
              <a:t> </a:t>
            </a:r>
            <a:r>
              <a:rPr lang="en-US" sz="2800" dirty="0" err="1" smtClean="0"/>
              <a:t>Alafenamide</a:t>
            </a:r>
            <a:r>
              <a:rPr lang="en-US" sz="2800" dirty="0" smtClean="0"/>
              <a:t> (TAF, GS-7340)</a:t>
            </a:r>
            <a:br>
              <a:rPr lang="en-US" sz="2800" dirty="0" smtClean="0"/>
            </a:br>
            <a:r>
              <a:rPr lang="en-US" dirty="0" smtClean="0"/>
              <a:t>Novel </a:t>
            </a:r>
            <a:r>
              <a:rPr lang="en-US" dirty="0" err="1" smtClean="0"/>
              <a:t>Prodrug</a:t>
            </a:r>
            <a:r>
              <a:rPr lang="en-US" dirty="0" smtClean="0"/>
              <a:t> of </a:t>
            </a:r>
            <a:r>
              <a:rPr lang="en-US" dirty="0" err="1" smtClean="0"/>
              <a:t>Tenofovir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356261" y="4632171"/>
            <a:ext cx="1858488" cy="822960"/>
          </a:xfrm>
          <a:prstGeom prst="rect">
            <a:avLst/>
          </a:prstGeom>
          <a:solidFill>
            <a:srgbClr val="7030A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prstClr val="white"/>
                </a:solidFill>
              </a:rPr>
              <a:t>Tenofovir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r>
              <a:rPr lang="en-US" sz="1400" b="1" dirty="0" err="1">
                <a:solidFill>
                  <a:prstClr val="white"/>
                </a:solidFill>
              </a:rPr>
              <a:t>alafenamide</a:t>
            </a:r>
            <a:r>
              <a:rPr lang="en-US" sz="1400" b="1" dirty="0">
                <a:solidFill>
                  <a:prstClr val="white"/>
                </a:solidFill>
              </a:rPr>
              <a:t> (TAF)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6261" y="3531315"/>
            <a:ext cx="1858488" cy="822960"/>
          </a:xfrm>
          <a:prstGeom prst="rect">
            <a:avLst/>
          </a:prstGeom>
          <a:solidFill>
            <a:srgbClr val="F6690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prstClr val="white"/>
                </a:solidFill>
              </a:rPr>
              <a:t>Tenofovir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br>
              <a:rPr lang="en-US" sz="1400" b="1" dirty="0">
                <a:solidFill>
                  <a:prstClr val="white"/>
                </a:solidFill>
              </a:rPr>
            </a:br>
            <a:r>
              <a:rPr lang="en-US" sz="1400" b="1" dirty="0" err="1">
                <a:solidFill>
                  <a:prstClr val="white"/>
                </a:solidFill>
              </a:rPr>
              <a:t>disoproxil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r>
              <a:rPr lang="en-US" sz="1400" b="1" dirty="0" err="1">
                <a:solidFill>
                  <a:prstClr val="white"/>
                </a:solidFill>
              </a:rPr>
              <a:t>fumarate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br>
              <a:rPr lang="en-US" sz="1400" b="1" dirty="0">
                <a:solidFill>
                  <a:prstClr val="white"/>
                </a:solidFill>
              </a:rPr>
            </a:br>
            <a:r>
              <a:rPr lang="en-US" sz="1400" b="1" dirty="0">
                <a:solidFill>
                  <a:prstClr val="white"/>
                </a:solidFill>
              </a:rPr>
              <a:t>(TDF)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56260" y="2430458"/>
            <a:ext cx="1846613" cy="822960"/>
          </a:xfrm>
          <a:prstGeom prst="rect">
            <a:avLst/>
          </a:prstGeom>
          <a:solidFill>
            <a:srgbClr val="4472C4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prstClr val="white"/>
                </a:solidFill>
              </a:rPr>
              <a:t>Tenofovir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br>
              <a:rPr lang="en-US" sz="1400" b="1" dirty="0">
                <a:solidFill>
                  <a:prstClr val="white"/>
                </a:solidFill>
              </a:rPr>
            </a:br>
            <a:r>
              <a:rPr lang="en-US" sz="1400" b="1" dirty="0">
                <a:solidFill>
                  <a:prstClr val="white"/>
                </a:solidFill>
              </a:rPr>
              <a:t>(TFV)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36670" y="1453243"/>
            <a:ext cx="6286498" cy="4751277"/>
            <a:chOff x="4114800" y="1465118"/>
            <a:chExt cx="6286498" cy="4751277"/>
          </a:xfrm>
        </p:grpSpPr>
        <p:sp>
          <p:nvSpPr>
            <p:cNvPr id="11" name="TextBox 10"/>
            <p:cNvSpPr txBox="1"/>
            <p:nvPr/>
          </p:nvSpPr>
          <p:spPr>
            <a:xfrm>
              <a:off x="5118758" y="3070267"/>
              <a:ext cx="3211286" cy="6313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endParaRPr lang="en-US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4114800" y="2534686"/>
              <a:ext cx="4459084" cy="2834640"/>
            </a:xfrm>
            <a:prstGeom prst="roundRect">
              <a:avLst>
                <a:gd name="adj" fmla="val 8199"/>
              </a:avLst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auto">
            <a:xfrm>
              <a:off x="4952011" y="2543922"/>
              <a:ext cx="3388509" cy="2834640"/>
            </a:xfrm>
            <a:prstGeom prst="roundRect">
              <a:avLst>
                <a:gd name="adj" fmla="val 0"/>
              </a:avLst>
            </a:prstGeom>
            <a:solidFill>
              <a:srgbClr val="CFCFCF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270172" y="2180195"/>
              <a:ext cx="4081712" cy="3291840"/>
            </a:xfrm>
            <a:prstGeom prst="ellipse">
              <a:avLst/>
            </a:prstGeom>
            <a:gradFill flip="none" rotWithShape="1">
              <a:gsLst>
                <a:gs pos="0">
                  <a:srgbClr val="FFFFFF"/>
                </a:gs>
                <a:gs pos="56000">
                  <a:srgbClr val="EEECE1">
                    <a:lumMod val="90000"/>
                  </a:srgbClr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2400" kern="0">
                <a:solidFill>
                  <a:srgbClr val="000000"/>
                </a:solidFill>
                <a:ea typeface="MS PGothic" pitchFamily="34" charset="-128"/>
                <a:cs typeface="ＭＳ Ｐゴシック" charset="-128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7061760" y="2604061"/>
              <a:ext cx="1760220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defRPr/>
              </a:pPr>
              <a:r>
                <a:rPr lang="en-US" sz="1400" cap="small" baseline="0" dirty="0" smtClean="0">
                  <a:solidFill>
                    <a:prstClr val="white">
                      <a:lumMod val="50000"/>
                    </a:prstClr>
                  </a:solidFill>
                  <a:latin typeface="Arial"/>
                </a:rPr>
                <a:t>Lymphoid Cell</a:t>
              </a: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5013034" y="2592186"/>
              <a:ext cx="119128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400" cap="small" baseline="0" dirty="0" smtClean="0">
                  <a:solidFill>
                    <a:prstClr val="white">
                      <a:lumMod val="50000"/>
                    </a:prstClr>
                  </a:solidFill>
                  <a:latin typeface="Arial"/>
                </a:rPr>
                <a:t>Plasma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7656266" y="4303553"/>
              <a:ext cx="1060704" cy="34623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xtLst/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600" baseline="0" dirty="0" smtClean="0">
                  <a:solidFill>
                    <a:prstClr val="white"/>
                  </a:solidFill>
                  <a:latin typeface="Arial"/>
                </a:rPr>
                <a:t>TFV-MP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650328" y="4970374"/>
              <a:ext cx="1060704" cy="346234"/>
            </a:xfrm>
            <a:prstGeom prst="ellipse">
              <a:avLst/>
            </a:prstGeom>
            <a:solidFill>
              <a:srgbClr val="5B9BD5"/>
            </a:solidFill>
            <a:ln>
              <a:noFill/>
            </a:ln>
            <a:extLst/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600" baseline="0" dirty="0" smtClean="0">
                  <a:solidFill>
                    <a:prstClr val="white"/>
                  </a:solidFill>
                  <a:latin typeface="Arial"/>
                </a:rPr>
                <a:t>TFV-DP</a:t>
              </a: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4244937" y="2586249"/>
              <a:ext cx="5953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400" cap="small" baseline="0" dirty="0" smtClean="0">
                  <a:solidFill>
                    <a:prstClr val="white">
                      <a:lumMod val="50000"/>
                    </a:prstClr>
                  </a:solidFill>
                  <a:latin typeface="Arial"/>
                </a:rPr>
                <a:t>Gut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4251367" y="2971796"/>
              <a:ext cx="706581" cy="338554"/>
            </a:xfrm>
            <a:prstGeom prst="rect">
              <a:avLst/>
            </a:prstGeom>
            <a:solidFill>
              <a:srgbClr val="3F56A6"/>
            </a:soli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aseline="0" dirty="0" smtClean="0">
                  <a:solidFill>
                    <a:prstClr val="white"/>
                  </a:solidFill>
                  <a:latin typeface="Arial"/>
                </a:rPr>
                <a:t>TFV</a:t>
              </a: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68141" y="3595167"/>
              <a:ext cx="1060704" cy="346234"/>
            </a:xfrm>
            <a:prstGeom prst="ellipse">
              <a:avLst/>
            </a:prstGeom>
            <a:solidFill>
              <a:srgbClr val="3F56A6"/>
            </a:solidFill>
            <a:ln>
              <a:noFill/>
            </a:ln>
          </p:spPr>
          <p:txBody>
            <a:bodyPr wrap="square" lIns="0" tIns="0" rIns="0" bIns="0" anchor="ctr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aseline="0" dirty="0" smtClean="0">
                  <a:solidFill>
                    <a:prstClr val="white"/>
                  </a:solidFill>
                  <a:latin typeface="Arial"/>
                </a:rPr>
                <a:t>TFV</a:t>
              </a:r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6428551" y="3525728"/>
              <a:ext cx="146304" cy="3840480"/>
            </a:xfrm>
            <a:prstGeom prst="rect">
              <a:avLst/>
            </a:prstGeom>
            <a:solidFill>
              <a:srgbClr val="F5F0E7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4239490" y="3800261"/>
              <a:ext cx="2645293" cy="346939"/>
            </a:xfrm>
            <a:prstGeom prst="homePlate">
              <a:avLst/>
            </a:prstGeom>
            <a:gradFill flip="none" rotWithShape="1">
              <a:gsLst>
                <a:gs pos="54000">
                  <a:srgbClr val="7030A0"/>
                </a:gs>
                <a:gs pos="100000">
                  <a:srgbClr val="7030A0"/>
                </a:gs>
              </a:gsLst>
              <a:lin ang="5100000" scaled="0"/>
              <a:tileRect/>
            </a:gradFill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lang="en-US" sz="1200" baseline="0" dirty="0" smtClean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309363" y="3821756"/>
              <a:ext cx="566950" cy="310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600" baseline="0" dirty="0" smtClean="0">
                  <a:solidFill>
                    <a:prstClr val="white"/>
                  </a:solidFill>
                  <a:latin typeface="Arial"/>
                </a:rPr>
                <a:t>TAF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233553" y="3348836"/>
              <a:ext cx="3420093" cy="397485"/>
              <a:chOff x="2953262" y="4349322"/>
              <a:chExt cx="2761737" cy="340666"/>
            </a:xfrm>
          </p:grpSpPr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2953262" y="4365263"/>
                <a:ext cx="2761737" cy="310896"/>
              </a:xfrm>
              <a:prstGeom prst="homePlate">
                <a:avLst/>
              </a:prstGeom>
              <a:gradFill>
                <a:gsLst>
                  <a:gs pos="26000">
                    <a:srgbClr val="3F56A6"/>
                  </a:gs>
                  <a:gs pos="0">
                    <a:srgbClr val="3F56A6"/>
                  </a:gs>
                  <a:gs pos="62000">
                    <a:srgbClr val="3F56A6"/>
                  </a:gs>
                  <a:gs pos="50000">
                    <a:srgbClr val="3F56A6"/>
                  </a:gs>
                  <a:gs pos="73000">
                    <a:srgbClr val="F66900"/>
                  </a:gs>
                  <a:gs pos="100000">
                    <a:srgbClr val="F66900"/>
                  </a:gs>
                </a:gsLst>
                <a:lin ang="10800000" scaled="1"/>
              </a:gra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lang="en-US" sz="1400" baseline="0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7" name="Text Box 30"/>
              <p:cNvSpPr txBox="1">
                <a:spLocks noChangeArrowheads="1"/>
              </p:cNvSpPr>
              <p:nvPr/>
            </p:nvSpPr>
            <p:spPr bwMode="auto">
              <a:xfrm>
                <a:off x="3015300" y="4351434"/>
                <a:ext cx="58221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600" baseline="0" dirty="0" smtClean="0">
                    <a:solidFill>
                      <a:prstClr val="white"/>
                    </a:solidFill>
                    <a:latin typeface="Arial"/>
                  </a:rPr>
                  <a:t>TDF</a:t>
                </a:r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5089785" y="4349322"/>
                <a:ext cx="57099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25000"/>
                  </a:spcAft>
                  <a:buChar char="•"/>
                  <a:defRPr sz="3600" b="1" baseline="-25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600" baseline="0" dirty="0" smtClean="0">
                    <a:solidFill>
                      <a:prstClr val="white"/>
                    </a:solidFill>
                    <a:latin typeface="Arial"/>
                  </a:rPr>
                  <a:t>TFV</a:t>
                </a: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8920800" y="2047010"/>
              <a:ext cx="1480498" cy="36576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8180680" y="3993333"/>
              <a:ext cx="0" cy="22860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miter lim="800000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180680" y="4707657"/>
              <a:ext cx="0" cy="22860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miter lim="800000"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841664" y="2945574"/>
              <a:ext cx="207818" cy="4572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b="1" dirty="0">
                  <a:solidFill>
                    <a:srgbClr val="C00000"/>
                  </a:solidFill>
                  <a:ea typeface="MS PGothic" pitchFamily="34" charset="-128"/>
                </a:rPr>
                <a:t>X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4675909" y="1465118"/>
              <a:ext cx="4468091" cy="107026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82913" y="5367804"/>
              <a:ext cx="4902791" cy="848591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6239946" y="3800261"/>
              <a:ext cx="1372137" cy="346914"/>
            </a:xfrm>
            <a:prstGeom prst="homePlate">
              <a:avLst/>
            </a:prstGeom>
            <a:gradFill flip="none" rotWithShape="1">
              <a:gsLst>
                <a:gs pos="26000">
                  <a:srgbClr val="3F56A6"/>
                </a:gs>
                <a:gs pos="0">
                  <a:srgbClr val="3F56A6"/>
                </a:gs>
                <a:gs pos="57000">
                  <a:srgbClr val="6600CC"/>
                </a:gs>
                <a:gs pos="48000">
                  <a:srgbClr val="3F56A6"/>
                </a:gs>
                <a:gs pos="83000">
                  <a:srgbClr val="7030A0"/>
                </a:gs>
                <a:gs pos="100000">
                  <a:srgbClr val="7030A0"/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spcBef>
                  <a:spcPct val="50000"/>
                </a:spcBef>
                <a:defRPr sz="1400" b="1" baseline="0">
                  <a:solidFill>
                    <a:prstClr val="white"/>
                  </a:solidFill>
                  <a:latin typeface="Arial" pitchFamily="34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defRPr sz="3600" b="1" baseline="-25000"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en-US" dirty="0"/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6923606" y="3820167"/>
              <a:ext cx="68591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600" baseline="0" dirty="0" smtClean="0">
                  <a:solidFill>
                    <a:prstClr val="white"/>
                  </a:solidFill>
                  <a:latin typeface="Arial"/>
                </a:rPr>
                <a:t>TFV</a:t>
              </a: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841638"/>
              </p:ext>
            </p:extLst>
          </p:nvPr>
        </p:nvGraphicFramePr>
        <p:xfrm>
          <a:off x="2490829" y="2440525"/>
          <a:ext cx="1015160" cy="711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CS ChemDraw Drawing" r:id="rId4" imgW="1511394" imgH="1060315" progId="ChemDraw.Document.6.0">
                  <p:embed/>
                </p:oleObj>
              </mc:Choice>
              <mc:Fallback>
                <p:oleObj name="CS ChemDraw Drawing" r:id="rId4" imgW="1511394" imgH="1060315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829" y="2440525"/>
                        <a:ext cx="1015160" cy="711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026675"/>
              </p:ext>
            </p:extLst>
          </p:nvPr>
        </p:nvGraphicFramePr>
        <p:xfrm>
          <a:off x="2244788" y="3423124"/>
          <a:ext cx="1562832" cy="89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CS ChemDraw Drawing" r:id="rId6" imgW="2326655" imgH="1328636" progId="ChemDraw.Document.6.0">
                  <p:embed/>
                </p:oleObj>
              </mc:Choice>
              <mc:Fallback>
                <p:oleObj name="CS ChemDraw Drawing" r:id="rId6" imgW="2326655" imgH="132863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88" y="3423124"/>
                        <a:ext cx="1562832" cy="891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813276"/>
              </p:ext>
            </p:extLst>
          </p:nvPr>
        </p:nvGraphicFramePr>
        <p:xfrm>
          <a:off x="2283197" y="4579918"/>
          <a:ext cx="1410029" cy="1074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CS ChemDraw Drawing" r:id="rId8" imgW="2165116" imgH="1650189" progId="ChemDraw.Document.6.0">
                  <p:embed/>
                </p:oleObj>
              </mc:Choice>
              <mc:Fallback>
                <p:oleObj name="CS ChemDraw Drawing" r:id="rId8" imgW="2165116" imgH="1650189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197" y="4579918"/>
                        <a:ext cx="1410029" cy="1074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6696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Background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0188" indent="-230188">
              <a:buClr>
                <a:srgbClr val="800000"/>
              </a:buClr>
              <a:defRPr/>
            </a:pPr>
            <a:r>
              <a:rPr lang="en-US" dirty="0"/>
              <a:t>Although potent and generally well tolerated, </a:t>
            </a:r>
            <a:r>
              <a:rPr lang="en-US" dirty="0" err="1"/>
              <a:t>tenofovir</a:t>
            </a:r>
            <a:r>
              <a:rPr lang="en-US" dirty="0"/>
              <a:t> </a:t>
            </a:r>
            <a:r>
              <a:rPr lang="en-US" dirty="0" err="1"/>
              <a:t>disoproxil</a:t>
            </a:r>
            <a:r>
              <a:rPr lang="en-US" dirty="0"/>
              <a:t> </a:t>
            </a:r>
            <a:r>
              <a:rPr lang="en-US" dirty="0" err="1"/>
              <a:t>fumarate</a:t>
            </a:r>
            <a:r>
              <a:rPr lang="en-US" dirty="0"/>
              <a:t> (TDF) may cause clinically significant renal and bone toxicity</a:t>
            </a:r>
            <a:r>
              <a:rPr lang="en-US" baseline="30000" dirty="0"/>
              <a:t>1-3</a:t>
            </a:r>
            <a:endParaRPr lang="en-US" dirty="0"/>
          </a:p>
          <a:p>
            <a:pPr marL="230188" indent="-230188">
              <a:buClr>
                <a:srgbClr val="800000"/>
              </a:buClr>
              <a:defRPr/>
            </a:pPr>
            <a:r>
              <a:rPr lang="en-US" dirty="0"/>
              <a:t>Relative to TDF 300 mg, TAF 25 mg has 90% lower circulating plasma TFV, while maintaining high antiviral activity</a:t>
            </a:r>
            <a:r>
              <a:rPr lang="en-US" baseline="30000" dirty="0"/>
              <a:t>4</a:t>
            </a:r>
            <a:r>
              <a:rPr lang="en-US" dirty="0"/>
              <a:t> </a:t>
            </a:r>
          </a:p>
          <a:p>
            <a:pPr marL="230188" indent="-230188">
              <a:buClr>
                <a:srgbClr val="800000"/>
              </a:buClr>
              <a:defRPr/>
            </a:pPr>
            <a:r>
              <a:rPr lang="en-US" dirty="0"/>
              <a:t>In a phase II comparative study, TAF associated with reduced renal and bone </a:t>
            </a:r>
            <a:r>
              <a:rPr lang="en-US" dirty="0" smtClean="0"/>
              <a:t>effects</a:t>
            </a:r>
            <a:r>
              <a:rPr lang="en-US" baseline="30000" dirty="0" smtClean="0"/>
              <a:t>5</a:t>
            </a:r>
            <a:r>
              <a:rPr lang="en-US" dirty="0" smtClean="0"/>
              <a:t> </a:t>
            </a:r>
          </a:p>
          <a:p>
            <a:pPr marL="230188" indent="-230188">
              <a:buClr>
                <a:srgbClr val="800000"/>
              </a:buClr>
              <a:defRPr/>
            </a:pPr>
            <a:r>
              <a:rPr lang="en-US" dirty="0" smtClean="0"/>
              <a:t>We </a:t>
            </a:r>
            <a:r>
              <a:rPr lang="en-US" dirty="0"/>
              <a:t>sought to confirm these findings in fully powered clinical trials using extensive protocol-specified renal and bone endpoints</a:t>
            </a:r>
          </a:p>
          <a:p>
            <a:pPr marL="503238" lvl="1" indent="-230188">
              <a:buClr>
                <a:srgbClr val="800000"/>
              </a:buClr>
              <a:defRPr/>
            </a:pPr>
            <a:r>
              <a:rPr lang="en-US" dirty="0" err="1"/>
              <a:t>Virologic</a:t>
            </a:r>
            <a:r>
              <a:rPr lang="en-US" dirty="0"/>
              <a:t> efficacy of E/C/F/TAF non-inferior to E/C/F/TDF (Wohl </a:t>
            </a:r>
            <a:r>
              <a:rPr lang="en-US" dirty="0" smtClean="0"/>
              <a:t># </a:t>
            </a:r>
            <a:r>
              <a:rPr lang="en-US" dirty="0"/>
              <a:t>113-LB</a:t>
            </a:r>
            <a:r>
              <a:rPr lang="en-US" dirty="0" smtClean="0"/>
              <a:t>)</a:t>
            </a:r>
          </a:p>
          <a:p>
            <a:pPr marL="0" indent="0">
              <a:buClr>
                <a:srgbClr val="800000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84273" y="6065520"/>
            <a:ext cx="8140615" cy="685800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E/C/F, </a:t>
            </a:r>
            <a:r>
              <a:rPr lang="en-US" dirty="0" err="1"/>
              <a:t>elvitegravir</a:t>
            </a:r>
            <a:r>
              <a:rPr lang="en-US" dirty="0"/>
              <a:t>, </a:t>
            </a:r>
            <a:r>
              <a:rPr lang="en-US" dirty="0" err="1"/>
              <a:t>cobicistat</a:t>
            </a:r>
            <a:r>
              <a:rPr lang="en-US" dirty="0"/>
              <a:t>, </a:t>
            </a:r>
            <a:r>
              <a:rPr lang="en-US" dirty="0" err="1"/>
              <a:t>emtricitabine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Mocroft</a:t>
            </a:r>
            <a:r>
              <a:rPr lang="en-US" dirty="0" smtClean="0"/>
              <a:t> </a:t>
            </a:r>
            <a:r>
              <a:rPr lang="en-US" dirty="0"/>
              <a:t>AIDS. 2010 Jul 17;24(11):</a:t>
            </a:r>
            <a:r>
              <a:rPr lang="en-US" dirty="0" smtClean="0"/>
              <a:t>1667-78; 2. </a:t>
            </a:r>
            <a:r>
              <a:rPr lang="en-US" dirty="0" err="1" smtClean="0"/>
              <a:t>Morlat</a:t>
            </a:r>
            <a:r>
              <a:rPr lang="en-US" dirty="0" smtClean="0"/>
              <a:t> </a:t>
            </a:r>
            <a:r>
              <a:rPr lang="en-US" dirty="0" err="1"/>
              <a:t>PLoS</a:t>
            </a:r>
            <a:r>
              <a:rPr lang="en-US" dirty="0"/>
              <a:t> One. </a:t>
            </a:r>
            <a:r>
              <a:rPr lang="en-US" dirty="0" smtClean="0"/>
              <a:t>2013;8:e66223; 3. </a:t>
            </a:r>
            <a:r>
              <a:rPr lang="en-US" dirty="0" err="1" smtClean="0"/>
              <a:t>Mccomsey</a:t>
            </a:r>
            <a:r>
              <a:rPr lang="en-US" dirty="0" smtClean="0"/>
              <a:t> </a:t>
            </a:r>
            <a:r>
              <a:rPr lang="en-US" dirty="0"/>
              <a:t>J Infect Dis. </a:t>
            </a:r>
            <a:r>
              <a:rPr lang="en-US" dirty="0" smtClean="0"/>
              <a:t>2011;203:1791-1801;</a:t>
            </a:r>
            <a:endParaRPr lang="en-US" dirty="0"/>
          </a:p>
          <a:p>
            <a:r>
              <a:rPr lang="en-US" dirty="0" smtClean="0">
                <a:cs typeface="Arial" charset="0"/>
              </a:rPr>
              <a:t>4. </a:t>
            </a:r>
            <a:r>
              <a:rPr lang="en-US" dirty="0" err="1">
                <a:solidFill>
                  <a:srgbClr val="000000"/>
                </a:solidFill>
              </a:rPr>
              <a:t>Ruane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P, et al. </a:t>
            </a:r>
            <a:r>
              <a:rPr lang="en-US" dirty="0">
                <a:solidFill>
                  <a:srgbClr val="000000"/>
                </a:solidFill>
              </a:rPr>
              <a:t>JAIDS 2013; </a:t>
            </a:r>
            <a:r>
              <a:rPr lang="en-US" dirty="0" smtClean="0">
                <a:solidFill>
                  <a:srgbClr val="000000"/>
                </a:solidFill>
              </a:rPr>
              <a:t>63:449-54; 5. Sax PE.. et al. JAIDS 2014;67:52-58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2172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"/>
          <p:cNvSpPr>
            <a:spLocks noChangeArrowheads="1"/>
          </p:cNvSpPr>
          <p:nvPr/>
        </p:nvSpPr>
        <p:spPr bwMode="gray">
          <a:xfrm>
            <a:off x="4140343" y="2430161"/>
            <a:ext cx="4114800" cy="548640"/>
          </a:xfrm>
          <a:prstGeom prst="rect">
            <a:avLst/>
          </a:prstGeom>
          <a:solidFill>
            <a:srgbClr val="6338A2"/>
          </a:solidFill>
          <a:ln w="19050">
            <a:noFill/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Times" panose="02020603050405020304" pitchFamily="18" charset="0"/>
              <a:buNone/>
              <a:defRPr/>
            </a:pPr>
            <a:r>
              <a:rPr lang="en-US" altLang="en-US" b="1" dirty="0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E/C/F/TAF </a:t>
            </a:r>
            <a:r>
              <a:rPr lang="en-US" altLang="en-US" b="1" dirty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QD </a:t>
            </a:r>
            <a:endParaRPr lang="en-US" altLang="en-US" b="1" baseline="30000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3122" name="Rectang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Study Design: Studies 104 and 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670560" y="2667071"/>
            <a:ext cx="2377440" cy="914400"/>
          </a:xfrm>
          <a:prstGeom prst="rect">
            <a:avLst/>
          </a:prstGeom>
          <a:solidFill>
            <a:srgbClr val="4472C4"/>
          </a:solidFill>
          <a:ln>
            <a:noFill/>
          </a:ln>
          <a:effectLst/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en-US" sz="1600" b="1" dirty="0" smtClean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  <a:p>
            <a:pPr>
              <a:defRPr/>
            </a:pPr>
            <a:r>
              <a:rPr lang="de-DE" altLang="en-US" sz="1600" b="1" dirty="0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t>Tx-Naïve Adults</a:t>
            </a:r>
            <a:endParaRPr lang="de-DE" altLang="en-US" sz="1600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  <a:p>
            <a:pPr>
              <a:defRPr/>
            </a:pP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HIV-1 </a:t>
            </a: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RNA </a:t>
            </a: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≥</a:t>
            </a:r>
            <a:r>
              <a:rPr lang="en-US" sz="1600" dirty="0" smtClean="0">
                <a:solidFill>
                  <a:prstClr val="white"/>
                </a:solidFill>
                <a:ea typeface="MS PGothic" pitchFamily="34" charset="-128"/>
              </a:rPr>
              <a:t>1000</a:t>
            </a: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 </a:t>
            </a: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c/mL</a:t>
            </a:r>
          </a:p>
          <a:p>
            <a:pPr>
              <a:defRPr/>
            </a:pP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eGFR </a:t>
            </a: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≥50 </a:t>
            </a: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mL/min</a:t>
            </a:r>
            <a:endParaRPr lang="en-US" sz="1600" dirty="0">
              <a:solidFill>
                <a:prstClr val="white"/>
              </a:solidFill>
              <a:ea typeface="MS PGothic" pitchFamily="34" charset="-128"/>
            </a:endParaRPr>
          </a:p>
          <a:p>
            <a:pPr>
              <a:defRPr/>
            </a:pPr>
            <a:endParaRPr lang="en-US" altLang="en-US" sz="1600" b="1" dirty="0">
              <a:solidFill>
                <a:prstClr val="black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025839" y="2923386"/>
            <a:ext cx="411163" cy="1666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1:1</a:t>
            </a:r>
          </a:p>
        </p:txBody>
      </p:sp>
      <p:sp>
        <p:nvSpPr>
          <p:cNvPr id="481293" name="Line 126"/>
          <p:cNvSpPr>
            <a:spLocks noChangeShapeType="1"/>
          </p:cNvSpPr>
          <p:nvPr/>
        </p:nvSpPr>
        <p:spPr bwMode="auto">
          <a:xfrm>
            <a:off x="3049933" y="3123063"/>
            <a:ext cx="3657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15150" y="2730808"/>
            <a:ext cx="720725" cy="784511"/>
            <a:chOff x="3415150" y="2647607"/>
            <a:chExt cx="720725" cy="784511"/>
          </a:xfrm>
        </p:grpSpPr>
        <p:sp>
          <p:nvSpPr>
            <p:cNvPr id="41" name="Line 125"/>
            <p:cNvSpPr>
              <a:spLocks noChangeShapeType="1"/>
            </p:cNvSpPr>
            <p:nvPr/>
          </p:nvSpPr>
          <p:spPr bwMode="auto">
            <a:xfrm>
              <a:off x="3415150" y="2647607"/>
              <a:ext cx="720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</a:endParaRPr>
            </a:p>
          </p:txBody>
        </p:sp>
        <p:sp>
          <p:nvSpPr>
            <p:cNvPr id="43" name="Line 127"/>
            <p:cNvSpPr>
              <a:spLocks noChangeShapeType="1"/>
            </p:cNvSpPr>
            <p:nvPr/>
          </p:nvSpPr>
          <p:spPr bwMode="auto">
            <a:xfrm flipH="1">
              <a:off x="3415150" y="2647607"/>
              <a:ext cx="0" cy="777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</a:endParaRPr>
            </a:p>
          </p:txBody>
        </p:sp>
        <p:sp>
          <p:nvSpPr>
            <p:cNvPr id="44" name="Line 132"/>
            <p:cNvSpPr>
              <a:spLocks noChangeShapeType="1"/>
            </p:cNvSpPr>
            <p:nvPr/>
          </p:nvSpPr>
          <p:spPr bwMode="auto">
            <a:xfrm flipV="1">
              <a:off x="3415150" y="3432118"/>
              <a:ext cx="700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</a:endParaRPr>
            </a:p>
          </p:txBody>
        </p:sp>
      </p:grpSp>
      <p:sp>
        <p:nvSpPr>
          <p:cNvPr id="59" name="Rectangle 10"/>
          <p:cNvSpPr>
            <a:spLocks noChangeArrowheads="1"/>
          </p:cNvSpPr>
          <p:nvPr/>
        </p:nvSpPr>
        <p:spPr bwMode="gray">
          <a:xfrm>
            <a:off x="4140343" y="3240999"/>
            <a:ext cx="4114800" cy="548640"/>
          </a:xfrm>
          <a:prstGeom prst="rect">
            <a:avLst/>
          </a:prstGeom>
          <a:solidFill>
            <a:srgbClr val="F66900"/>
          </a:solidFill>
          <a:ln w="19050">
            <a:noFill/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Times" panose="02020603050405020304" pitchFamily="18" charset="0"/>
              <a:buNone/>
              <a:defRPr/>
            </a:pPr>
            <a:r>
              <a:rPr lang="en-US" altLang="en-US" b="1" dirty="0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E/C/F/TDF QD (</a:t>
            </a:r>
            <a:r>
              <a:rPr lang="en-US" altLang="en-US" b="1" dirty="0" err="1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Stribild</a:t>
            </a:r>
            <a:r>
              <a:rPr lang="en-US" altLang="en-US" b="1" dirty="0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STB)</a:t>
            </a:r>
            <a:endParaRPr lang="en-US" altLang="en-US" b="1" baseline="30000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3480266" y="2460641"/>
            <a:ext cx="579437" cy="2215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n</a:t>
            </a:r>
            <a:r>
              <a:rPr lang="en-US" sz="1600" dirty="0" smtClean="0">
                <a:solidFill>
                  <a:prstClr val="black"/>
                </a:solidFill>
                <a:latin typeface="Arial"/>
                <a:ea typeface="MS PGothic" pitchFamily="34" charset="-128"/>
              </a:rPr>
              <a:t>=866</a:t>
            </a:r>
            <a:endParaRPr lang="en-US" sz="1600" dirty="0">
              <a:solidFill>
                <a:prstClr val="black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3483440" y="3588401"/>
            <a:ext cx="576263" cy="2215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n</a:t>
            </a:r>
            <a:r>
              <a:rPr lang="en-US" sz="1600" dirty="0" smtClean="0">
                <a:solidFill>
                  <a:prstClr val="black"/>
                </a:solidFill>
                <a:latin typeface="Arial"/>
                <a:ea typeface="MS PGothic" pitchFamily="34" charset="-128"/>
              </a:rPr>
              <a:t>=867</a:t>
            </a:r>
            <a:endParaRPr lang="en-US" sz="1600" dirty="0">
              <a:solidFill>
                <a:prstClr val="black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32" name="Rectangle 2"/>
          <p:cNvSpPr txBox="1">
            <a:spLocks noGrp="1" noChangeArrowheads="1"/>
          </p:cNvSpPr>
          <p:nvPr>
            <p:ph idx="1"/>
          </p:nvPr>
        </p:nvSpPr>
        <p:spPr bwMode="auto">
          <a:xfrm>
            <a:off x="685800" y="4038600"/>
            <a:ext cx="8229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600" dirty="0"/>
              <a:t>Two Phase 3 randomized, double-blind, </a:t>
            </a:r>
            <a:r>
              <a:rPr lang="en-US" sz="1600" dirty="0" smtClean="0"/>
              <a:t>double-dummy, active-controlled studies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Study 104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dirty="0" smtClean="0">
                <a:solidFill>
                  <a:prstClr val="black"/>
                </a:solidFill>
              </a:rPr>
              <a:t>North America, </a:t>
            </a:r>
            <a:r>
              <a:rPr lang="en-US" sz="1400" dirty="0">
                <a:solidFill>
                  <a:prstClr val="black"/>
                </a:solidFill>
              </a:rPr>
              <a:t>EU, </a:t>
            </a:r>
            <a:r>
              <a:rPr lang="en-US" sz="1400" dirty="0" smtClean="0">
                <a:solidFill>
                  <a:prstClr val="black"/>
                </a:solidFill>
              </a:rPr>
              <a:t>Asia), Study 111 (North America, EU, Latin America)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 smtClean="0"/>
              <a:t>Stratified </a:t>
            </a:r>
            <a:r>
              <a:rPr lang="en-US" sz="1400" dirty="0"/>
              <a:t>by HIV-1 </a:t>
            </a:r>
            <a:r>
              <a:rPr lang="en-US" sz="1400" dirty="0" smtClean="0"/>
              <a:t>RNA, </a:t>
            </a:r>
            <a:r>
              <a:rPr lang="en-US" sz="1400" dirty="0"/>
              <a:t>CD4 cell count, geographic region</a:t>
            </a:r>
          </a:p>
          <a:p>
            <a:pPr marL="230188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600" dirty="0"/>
              <a:t>Primary endpoint: proportion of patients with HIV-1 RNA &lt;50 copies/mL (</a:t>
            </a:r>
            <a:r>
              <a:rPr lang="en-US" sz="1600" dirty="0" err="1"/>
              <a:t>Taqman</a:t>
            </a:r>
            <a:r>
              <a:rPr lang="en-US" sz="1600" dirty="0"/>
              <a:t> 2.0)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/>
              <a:t>Non-inferiority (12% margin) based on Week 48 FDA </a:t>
            </a:r>
            <a:r>
              <a:rPr lang="en-US" sz="1400" dirty="0" smtClean="0"/>
              <a:t>snapshot analysis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 smtClean="0"/>
              <a:t>Combined efficacy analysis pre-specified</a:t>
            </a:r>
            <a:endParaRPr lang="en-US" sz="1600" dirty="0" smtClean="0"/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 smtClean="0"/>
              <a:t>Pre-specified </a:t>
            </a:r>
            <a:r>
              <a:rPr lang="en-US" sz="1400" dirty="0"/>
              <a:t>Week 48 </a:t>
            </a:r>
            <a:r>
              <a:rPr lang="en-US" sz="1400" dirty="0" smtClean="0"/>
              <a:t>safety endpoints: </a:t>
            </a:r>
            <a:r>
              <a:rPr lang="en-US" sz="1400" dirty="0"/>
              <a:t>serum </a:t>
            </a:r>
            <a:r>
              <a:rPr lang="en-US" sz="1400" dirty="0" err="1"/>
              <a:t>creatinine</a:t>
            </a:r>
            <a:r>
              <a:rPr lang="en-US" sz="1400" dirty="0"/>
              <a:t>, proteinuria, hip BMD, spine </a:t>
            </a:r>
            <a:r>
              <a:rPr lang="en-US" sz="1400" dirty="0" smtClean="0"/>
              <a:t>BMD</a:t>
            </a:r>
            <a:endParaRPr lang="en-US" sz="14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281039" y="1487407"/>
            <a:ext cx="5476003" cy="798593"/>
            <a:chOff x="3281039" y="2328655"/>
            <a:chExt cx="5476003" cy="798593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685499" y="2328655"/>
              <a:ext cx="16786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1400" b="1" dirty="0">
                  <a:solidFill>
                    <a:srgbClr val="CC0000"/>
                  </a:solidFill>
                  <a:latin typeface="Arial"/>
                  <a:ea typeface="MS PGothic" pitchFamily="34" charset="-128"/>
                  <a:cs typeface="Arial" charset="0"/>
                </a:rPr>
                <a:t>Primary Endpoint</a:t>
              </a:r>
            </a:p>
          </p:txBody>
        </p:sp>
        <p:sp>
          <p:nvSpPr>
            <p:cNvPr id="31" name="TextBox 11"/>
            <p:cNvSpPr txBox="1">
              <a:spLocks noChangeArrowheads="1"/>
            </p:cNvSpPr>
            <p:nvPr/>
          </p:nvSpPr>
          <p:spPr bwMode="auto">
            <a:xfrm>
              <a:off x="5005547" y="2615119"/>
              <a:ext cx="10385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17171"/>
                  </a:solidFill>
                  <a:cs typeface="+mn-cs"/>
                </a:rPr>
                <a:t>48</a:t>
              </a:r>
              <a:endParaRPr lang="en-US" altLang="en-US" sz="1400" b="1" dirty="0">
                <a:solidFill>
                  <a:srgbClr val="717171"/>
                </a:solidFill>
                <a:cs typeface="+mn-cs"/>
              </a:endParaRPr>
            </a:p>
          </p:txBody>
        </p:sp>
        <p:sp>
          <p:nvSpPr>
            <p:cNvPr id="33" name="TextBox 11"/>
            <p:cNvSpPr txBox="1">
              <a:spLocks noChangeArrowheads="1"/>
            </p:cNvSpPr>
            <p:nvPr/>
          </p:nvSpPr>
          <p:spPr bwMode="auto">
            <a:xfrm>
              <a:off x="7720110" y="2615119"/>
              <a:ext cx="10369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F7F7F"/>
                  </a:solidFill>
                  <a:cs typeface="+mn-cs"/>
                </a:rPr>
                <a:t>144</a:t>
              </a:r>
              <a:endParaRPr lang="en-US" altLang="en-US" sz="1400" b="1" dirty="0">
                <a:solidFill>
                  <a:srgbClr val="7F7F7F"/>
                </a:solidFill>
                <a:cs typeface="+mn-cs"/>
              </a:endParaRPr>
            </a:p>
          </p:txBody>
        </p:sp>
        <p:sp>
          <p:nvSpPr>
            <p:cNvPr id="35" name="TextBox 11"/>
            <p:cNvSpPr txBox="1">
              <a:spLocks noChangeArrowheads="1"/>
            </p:cNvSpPr>
            <p:nvPr/>
          </p:nvSpPr>
          <p:spPr bwMode="auto">
            <a:xfrm>
              <a:off x="6386950" y="2615119"/>
              <a:ext cx="10369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F7F7F"/>
                  </a:solidFill>
                  <a:cs typeface="+mn-cs"/>
                </a:rPr>
                <a:t>96</a:t>
              </a:r>
              <a:endParaRPr lang="en-US" altLang="en-US" sz="1400" b="1" dirty="0">
                <a:solidFill>
                  <a:srgbClr val="7F7F7F"/>
                </a:solidFill>
                <a:cs typeface="+mn-cs"/>
              </a:endParaRPr>
            </a:p>
          </p:txBody>
        </p:sp>
        <p:sp>
          <p:nvSpPr>
            <p:cNvPr id="36" name="TextBox 11"/>
            <p:cNvSpPr txBox="1">
              <a:spLocks noChangeArrowheads="1"/>
            </p:cNvSpPr>
            <p:nvPr/>
          </p:nvSpPr>
          <p:spPr bwMode="auto">
            <a:xfrm>
              <a:off x="3635536" y="2615119"/>
              <a:ext cx="10385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17171"/>
                  </a:solidFill>
                  <a:cs typeface="+mn-cs"/>
                </a:rPr>
                <a:t>0</a:t>
              </a:r>
              <a:endParaRPr lang="en-US" altLang="en-US" sz="1400" b="1" dirty="0">
                <a:solidFill>
                  <a:srgbClr val="717171"/>
                </a:solidFill>
                <a:cs typeface="+mn-cs"/>
              </a:endParaRPr>
            </a:p>
          </p:txBody>
        </p:sp>
        <p:sp>
          <p:nvSpPr>
            <p:cNvPr id="37" name="TextBox 11"/>
            <p:cNvSpPr txBox="1">
              <a:spLocks noChangeArrowheads="1"/>
            </p:cNvSpPr>
            <p:nvPr/>
          </p:nvSpPr>
          <p:spPr bwMode="auto">
            <a:xfrm>
              <a:off x="3281039" y="2615119"/>
              <a:ext cx="10385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17171"/>
                  </a:solidFill>
                  <a:cs typeface="+mn-cs"/>
                </a:rPr>
                <a:t>Week</a:t>
              </a:r>
              <a:endParaRPr lang="en-US" altLang="en-US" sz="1400" b="1" dirty="0">
                <a:solidFill>
                  <a:srgbClr val="717171"/>
                </a:solidFill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152508" y="2971800"/>
              <a:ext cx="4390902" cy="155448"/>
              <a:chOff x="4152508" y="2971800"/>
              <a:chExt cx="4390902" cy="155448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154290" y="3050951"/>
                <a:ext cx="4389120" cy="0"/>
                <a:chOff x="-1219200" y="2057400"/>
                <a:chExt cx="4389120" cy="0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-1219200" y="2057400"/>
                  <a:ext cx="1371600" cy="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miter lim="800000"/>
                  <a:headEnd type="diamond" w="lg" len="lg"/>
                  <a:tailEnd type="diamond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1219200" y="2057400"/>
                  <a:ext cx="2743200" cy="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miter lim="800000"/>
                  <a:headEnd type="diamond" w="lg" len="lg"/>
                  <a:tailEnd type="diamond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1219200" y="2057400"/>
                  <a:ext cx="4389120" cy="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miter lim="800000"/>
                  <a:headEnd type="diamond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4152508" y="3050951"/>
                <a:ext cx="4096512" cy="0"/>
              </a:xfrm>
              <a:prstGeom prst="line">
                <a:avLst/>
              </a:prstGeom>
              <a:ln w="12700">
                <a:solidFill>
                  <a:schemeClr val="bg2">
                    <a:lumMod val="50000"/>
                  </a:schemeClr>
                </a:solidFill>
                <a:miter lim="800000"/>
                <a:headEnd type="diamond" w="med" len="med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Diamond 44"/>
              <p:cNvSpPr/>
              <p:nvPr/>
            </p:nvSpPr>
            <p:spPr>
              <a:xfrm flipV="1">
                <a:off x="5447108" y="2971800"/>
                <a:ext cx="155448" cy="155448"/>
              </a:xfrm>
              <a:prstGeom prst="diamon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CC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8436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Baseline Characteristics</a:t>
            </a:r>
            <a:b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sz="2000" dirty="0">
                <a:solidFill>
                  <a:srgbClr val="717171"/>
                </a:solidFill>
              </a:rPr>
              <a:t>Studies 104 and 111: Week 48 Combined </a:t>
            </a:r>
            <a:r>
              <a:rPr lang="en-US" altLang="en-US" sz="2000" dirty="0" smtClean="0">
                <a:solidFill>
                  <a:srgbClr val="717171"/>
                </a:solidFill>
              </a:rPr>
              <a:t>Analysis</a:t>
            </a:r>
            <a:endParaRPr lang="en-US" altLang="en-US" sz="2200" dirty="0" smtClean="0">
              <a:solidFill>
                <a:srgbClr val="717171"/>
              </a:solidFill>
            </a:endParaRPr>
          </a:p>
        </p:txBody>
      </p:sp>
      <p:graphicFrame>
        <p:nvGraphicFramePr>
          <p:cNvPr id="43074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217104"/>
              </p:ext>
            </p:extLst>
          </p:nvPr>
        </p:nvGraphicFramePr>
        <p:xfrm>
          <a:off x="1280160" y="1457325"/>
          <a:ext cx="6583680" cy="49948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1463040"/>
                <a:gridCol w="1463040"/>
              </a:tblGrid>
              <a:tr h="636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E/C/F/TAF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n=866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E/C/F/TDF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n=867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age, year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Sex, %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 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Race/ethnicity, %   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or African descent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Hispanic/Latino ethnicity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HIV-1 RNA, log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c/mL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4.58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4.58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with HIV-1 RNA &gt;100,000 c/mL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CD4 count, cells/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 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406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with CD4 count ≤200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estimated GFR*, mL/min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26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Dipstick proteinuria (any grade), %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80342" y="6476076"/>
            <a:ext cx="1398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*Cockcroft-</a:t>
            </a:r>
            <a:r>
              <a:rPr lang="en-US" sz="1200" dirty="0" err="1" smtClean="0">
                <a:solidFill>
                  <a:prstClr val="black"/>
                </a:solidFill>
                <a:cs typeface="Arial" pitchFamily="34" charset="0"/>
              </a:rPr>
              <a:t>Gault</a:t>
            </a: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1070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Plasma TFV and Intracellular TFV-DP Levels</a:t>
            </a:r>
            <a:br>
              <a:rPr lang="en-US" altLang="en-US" sz="2800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altLang="en-US" sz="2000" dirty="0" smtClean="0">
              <a:solidFill>
                <a:srgbClr val="717171"/>
              </a:solidFill>
            </a:endParaRPr>
          </a:p>
        </p:txBody>
      </p:sp>
      <p:sp>
        <p:nvSpPr>
          <p:cNvPr id="110595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fld id="{83D5B5A7-C622-49C5-9B1F-FC52625E076C}" type="slidenum">
              <a:rPr lang="en-US" altLang="en-US" smtClean="0">
                <a:solidFill>
                  <a:srgbClr val="E2E2E2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US" altLang="en-US" smtClean="0">
              <a:solidFill>
                <a:srgbClr val="E2E2E2">
                  <a:lumMod val="50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1553" y="2438400"/>
            <a:ext cx="1422944" cy="381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cs typeface="Arial" pitchFamily="34" charset="0"/>
              </a:rPr>
              <a:t>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9819" y="4905649"/>
            <a:ext cx="1462779" cy="54864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91440" rIns="91440" bIns="91440" rtlCol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cs typeface="Arial" pitchFamily="34" charset="0"/>
              </a:rPr>
              <a:t>E/C/F/TDF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cs typeface="Arial" pitchFamily="34" charset="0"/>
              </a:rPr>
              <a:t>(n=14)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5287" y="4905648"/>
            <a:ext cx="1340983" cy="54864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91440" rIns="91440" bIns="91440" rtlCol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cs typeface="Arial" pitchFamily="34" charset="0"/>
              </a:rPr>
              <a:t>E/C/F/TAF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cs typeface="Arial" pitchFamily="34" charset="0"/>
              </a:rPr>
              <a:t>(n=21)</a:t>
            </a:r>
          </a:p>
        </p:txBody>
      </p:sp>
      <p:sp>
        <p:nvSpPr>
          <p:cNvPr id="135185" name="Freeform 75"/>
          <p:cNvSpPr>
            <a:spLocks/>
          </p:cNvSpPr>
          <p:nvPr/>
        </p:nvSpPr>
        <p:spPr bwMode="auto">
          <a:xfrm>
            <a:off x="5936495" y="4492625"/>
            <a:ext cx="1111861" cy="361950"/>
          </a:xfrm>
          <a:custGeom>
            <a:avLst/>
            <a:gdLst>
              <a:gd name="T0" fmla="*/ 0 w 747"/>
              <a:gd name="T1" fmla="*/ 228 h 228"/>
              <a:gd name="T2" fmla="*/ 0 w 747"/>
              <a:gd name="T3" fmla="*/ 0 h 228"/>
              <a:gd name="T4" fmla="*/ 0 w 747"/>
              <a:gd name="T5" fmla="*/ 0 h 228"/>
              <a:gd name="T6" fmla="*/ 747 w 747"/>
              <a:gd name="T7" fmla="*/ 0 h 228"/>
              <a:gd name="T8" fmla="*/ 747 w 747"/>
              <a:gd name="T9" fmla="*/ 0 h 228"/>
              <a:gd name="T10" fmla="*/ 747 w 747"/>
              <a:gd name="T11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47" h="228">
                <a:moveTo>
                  <a:pt x="0" y="228"/>
                </a:moveTo>
                <a:lnTo>
                  <a:pt x="0" y="0"/>
                </a:lnTo>
                <a:lnTo>
                  <a:pt x="0" y="0"/>
                </a:lnTo>
                <a:lnTo>
                  <a:pt x="747" y="0"/>
                </a:lnTo>
                <a:lnTo>
                  <a:pt x="747" y="0"/>
                </a:lnTo>
                <a:lnTo>
                  <a:pt x="747" y="228"/>
                </a:lnTo>
              </a:path>
            </a:pathLst>
          </a:custGeom>
          <a:solidFill>
            <a:srgbClr val="F66900"/>
          </a:solidFill>
          <a:ln w="34925" cap="flat">
            <a:solidFill>
              <a:srgbClr val="F669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5190" name="Freeform 78"/>
          <p:cNvSpPr>
            <a:spLocks/>
          </p:cNvSpPr>
          <p:nvPr/>
        </p:nvSpPr>
        <p:spPr bwMode="auto">
          <a:xfrm>
            <a:off x="7603541" y="3365500"/>
            <a:ext cx="1111861" cy="1489075"/>
          </a:xfrm>
          <a:custGeom>
            <a:avLst/>
            <a:gdLst>
              <a:gd name="T0" fmla="*/ 0 w 747"/>
              <a:gd name="T1" fmla="*/ 938 h 938"/>
              <a:gd name="T2" fmla="*/ 0 w 747"/>
              <a:gd name="T3" fmla="*/ 0 h 938"/>
              <a:gd name="T4" fmla="*/ 0 w 747"/>
              <a:gd name="T5" fmla="*/ 0 h 938"/>
              <a:gd name="T6" fmla="*/ 747 w 747"/>
              <a:gd name="T7" fmla="*/ 0 h 938"/>
              <a:gd name="T8" fmla="*/ 747 w 747"/>
              <a:gd name="T9" fmla="*/ 0 h 938"/>
              <a:gd name="T10" fmla="*/ 747 w 747"/>
              <a:gd name="T11" fmla="*/ 938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47" h="938">
                <a:moveTo>
                  <a:pt x="0" y="938"/>
                </a:moveTo>
                <a:lnTo>
                  <a:pt x="0" y="0"/>
                </a:lnTo>
                <a:lnTo>
                  <a:pt x="0" y="0"/>
                </a:lnTo>
                <a:lnTo>
                  <a:pt x="747" y="0"/>
                </a:lnTo>
                <a:lnTo>
                  <a:pt x="747" y="0"/>
                </a:lnTo>
                <a:lnTo>
                  <a:pt x="747" y="938"/>
                </a:lnTo>
              </a:path>
            </a:pathLst>
          </a:custGeom>
          <a:solidFill>
            <a:srgbClr val="6338A2"/>
          </a:solidFill>
          <a:ln w="34925" cap="flat">
            <a:solidFill>
              <a:srgbClr val="6338A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13" name="Freeform 108"/>
          <p:cNvSpPr>
            <a:spLocks noEditPoints="1"/>
          </p:cNvSpPr>
          <p:nvPr/>
        </p:nvSpPr>
        <p:spPr bwMode="auto">
          <a:xfrm>
            <a:off x="5688367" y="4861895"/>
            <a:ext cx="3357909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14" name="Rectangle 109"/>
          <p:cNvSpPr>
            <a:spLocks noChangeArrowheads="1"/>
          </p:cNvSpPr>
          <p:nvPr/>
        </p:nvSpPr>
        <p:spPr bwMode="auto">
          <a:xfrm>
            <a:off x="5441702" y="4746382"/>
            <a:ext cx="931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cs typeface="Arial" pitchFamily="34" charset="0"/>
              </a:rPr>
              <a:t>0</a:t>
            </a:r>
            <a:endParaRPr lang="en-US" altLang="en-US" sz="160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15" name="Rectangle 110"/>
          <p:cNvSpPr>
            <a:spLocks noChangeArrowheads="1"/>
          </p:cNvSpPr>
          <p:nvPr/>
        </p:nvSpPr>
        <p:spPr bwMode="auto">
          <a:xfrm>
            <a:off x="5441702" y="4154244"/>
            <a:ext cx="931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cs typeface="Arial" pitchFamily="34" charset="0"/>
              </a:rPr>
              <a:t>5</a:t>
            </a:r>
            <a:endParaRPr lang="en-US" altLang="en-US" sz="160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16" name="Rectangle 111"/>
          <p:cNvSpPr>
            <a:spLocks noChangeArrowheads="1"/>
          </p:cNvSpPr>
          <p:nvPr/>
        </p:nvSpPr>
        <p:spPr bwMode="auto">
          <a:xfrm>
            <a:off x="5360426" y="3560519"/>
            <a:ext cx="1863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cs typeface="Arial" pitchFamily="34" charset="0"/>
              </a:rPr>
              <a:t>10</a:t>
            </a:r>
            <a:endParaRPr lang="en-US" altLang="en-US" sz="160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17" name="Rectangle 112"/>
          <p:cNvSpPr>
            <a:spLocks noChangeArrowheads="1"/>
          </p:cNvSpPr>
          <p:nvPr/>
        </p:nvSpPr>
        <p:spPr bwMode="auto">
          <a:xfrm>
            <a:off x="5360426" y="2968382"/>
            <a:ext cx="1863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cs typeface="Arial" pitchFamily="34" charset="0"/>
              </a:rPr>
              <a:t>15</a:t>
            </a:r>
            <a:endParaRPr lang="en-US" altLang="en-US" sz="160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18" name="Rectangle 113"/>
          <p:cNvSpPr>
            <a:spLocks noChangeArrowheads="1"/>
          </p:cNvSpPr>
          <p:nvPr/>
        </p:nvSpPr>
        <p:spPr bwMode="auto">
          <a:xfrm>
            <a:off x="5360426" y="2374657"/>
            <a:ext cx="1863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endParaRPr lang="en-US" altLang="en-US" sz="16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22" name="Rectangle 117"/>
          <p:cNvSpPr>
            <a:spLocks noChangeArrowheads="1"/>
          </p:cNvSpPr>
          <p:nvPr/>
        </p:nvSpPr>
        <p:spPr bwMode="auto">
          <a:xfrm>
            <a:off x="5832401" y="2528888"/>
            <a:ext cx="194123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rgbClr val="000000"/>
                </a:solidFill>
                <a:cs typeface="Arial" pitchFamily="34" charset="0"/>
              </a:rPr>
              <a:t>Geometric mean (95% CI)</a:t>
            </a:r>
            <a:endParaRPr lang="en-US" altLang="en-US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4752503" name="Group 4752502"/>
          <p:cNvGrpSpPr/>
          <p:nvPr/>
        </p:nvGrpSpPr>
        <p:grpSpPr>
          <a:xfrm>
            <a:off x="8092882" y="2653553"/>
            <a:ext cx="126593" cy="1243106"/>
            <a:chOff x="7764929" y="2653553"/>
            <a:chExt cx="256988" cy="1243106"/>
          </a:xfrm>
        </p:grpSpPr>
        <p:sp>
          <p:nvSpPr>
            <p:cNvPr id="4752501" name="Freeform 4752500"/>
            <p:cNvSpPr/>
            <p:nvPr/>
          </p:nvSpPr>
          <p:spPr>
            <a:xfrm>
              <a:off x="7893423" y="2659529"/>
              <a:ext cx="0" cy="1237130"/>
            </a:xfrm>
            <a:custGeom>
              <a:avLst/>
              <a:gdLst>
                <a:gd name="connsiteX0" fmla="*/ 0 w 0"/>
                <a:gd name="connsiteY0" fmla="*/ 0 h 1237130"/>
                <a:gd name="connsiteX1" fmla="*/ 0 w 0"/>
                <a:gd name="connsiteY1" fmla="*/ 1237130 h 123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237130">
                  <a:moveTo>
                    <a:pt x="0" y="0"/>
                  </a:moveTo>
                  <a:lnTo>
                    <a:pt x="0" y="1237130"/>
                  </a:ln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52502" name="Freeform 4752501"/>
            <p:cNvSpPr/>
            <p:nvPr/>
          </p:nvSpPr>
          <p:spPr>
            <a:xfrm>
              <a:off x="7764929" y="2653553"/>
              <a:ext cx="256988" cy="0"/>
            </a:xfrm>
            <a:custGeom>
              <a:avLst/>
              <a:gdLst>
                <a:gd name="connsiteX0" fmla="*/ 0 w 256988"/>
                <a:gd name="connsiteY0" fmla="*/ 0 h 0"/>
                <a:gd name="connsiteX1" fmla="*/ 256988 w 25698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988">
                  <a:moveTo>
                    <a:pt x="0" y="0"/>
                  </a:moveTo>
                  <a:lnTo>
                    <a:pt x="256988" y="0"/>
                  </a:ln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764929" y="3896659"/>
              <a:ext cx="256988" cy="0"/>
            </a:xfrm>
            <a:custGeom>
              <a:avLst/>
              <a:gdLst>
                <a:gd name="connsiteX0" fmla="*/ 0 w 256988"/>
                <a:gd name="connsiteY0" fmla="*/ 0 h 0"/>
                <a:gd name="connsiteX1" fmla="*/ 256988 w 25698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988">
                  <a:moveTo>
                    <a:pt x="0" y="0"/>
                  </a:moveTo>
                  <a:lnTo>
                    <a:pt x="256988" y="0"/>
                  </a:ln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419513" y="4191000"/>
            <a:ext cx="126593" cy="461962"/>
            <a:chOff x="7764929" y="2653553"/>
            <a:chExt cx="256988" cy="1243106"/>
          </a:xfrm>
        </p:grpSpPr>
        <p:sp>
          <p:nvSpPr>
            <p:cNvPr id="154" name="Freeform 153"/>
            <p:cNvSpPr/>
            <p:nvPr/>
          </p:nvSpPr>
          <p:spPr>
            <a:xfrm>
              <a:off x="7893423" y="2659529"/>
              <a:ext cx="0" cy="1237130"/>
            </a:xfrm>
            <a:custGeom>
              <a:avLst/>
              <a:gdLst>
                <a:gd name="connsiteX0" fmla="*/ 0 w 0"/>
                <a:gd name="connsiteY0" fmla="*/ 0 h 1237130"/>
                <a:gd name="connsiteX1" fmla="*/ 0 w 0"/>
                <a:gd name="connsiteY1" fmla="*/ 1237130 h 123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237130">
                  <a:moveTo>
                    <a:pt x="0" y="0"/>
                  </a:moveTo>
                  <a:lnTo>
                    <a:pt x="0" y="1237130"/>
                  </a:ln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764929" y="2653553"/>
              <a:ext cx="256988" cy="0"/>
            </a:xfrm>
            <a:custGeom>
              <a:avLst/>
              <a:gdLst>
                <a:gd name="connsiteX0" fmla="*/ 0 w 256988"/>
                <a:gd name="connsiteY0" fmla="*/ 0 h 0"/>
                <a:gd name="connsiteX1" fmla="*/ 256988 w 25698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988">
                  <a:moveTo>
                    <a:pt x="0" y="0"/>
                  </a:moveTo>
                  <a:lnTo>
                    <a:pt x="256988" y="0"/>
                  </a:ln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764929" y="3896659"/>
              <a:ext cx="256988" cy="0"/>
            </a:xfrm>
            <a:custGeom>
              <a:avLst/>
              <a:gdLst>
                <a:gd name="connsiteX0" fmla="*/ 0 w 256988"/>
                <a:gd name="connsiteY0" fmla="*/ 0 h 0"/>
                <a:gd name="connsiteX1" fmla="*/ 256988 w 25698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988">
                  <a:moveTo>
                    <a:pt x="0" y="0"/>
                  </a:moveTo>
                  <a:lnTo>
                    <a:pt x="256988" y="0"/>
                  </a:lnTo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0621" name="Rectangle 116"/>
          <p:cNvSpPr>
            <a:spLocks noChangeArrowheads="1"/>
          </p:cNvSpPr>
          <p:nvPr/>
        </p:nvSpPr>
        <p:spPr bwMode="auto">
          <a:xfrm>
            <a:off x="7913773" y="3013992"/>
            <a:ext cx="479297" cy="24622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cs typeface="Arial" pitchFamily="34" charset="0"/>
              </a:rPr>
              <a:t>4.1 X</a:t>
            </a:r>
            <a:endParaRPr lang="en-US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620" name="Rectangle 115"/>
          <p:cNvSpPr>
            <a:spLocks noChangeArrowheads="1"/>
          </p:cNvSpPr>
          <p:nvPr/>
        </p:nvSpPr>
        <p:spPr bwMode="auto">
          <a:xfrm>
            <a:off x="6423825" y="4207649"/>
            <a:ext cx="136256" cy="24622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cs typeface="Arial" pitchFamily="34" charset="0"/>
              </a:rPr>
              <a:t>X</a:t>
            </a:r>
            <a:endParaRPr lang="en-US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9" name="Rectangle 6"/>
          <p:cNvSpPr>
            <a:spLocks noChangeArrowheads="1"/>
          </p:cNvSpPr>
          <p:nvPr/>
        </p:nvSpPr>
        <p:spPr bwMode="auto">
          <a:xfrm>
            <a:off x="5413234" y="1691640"/>
            <a:ext cx="338328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Intracellular TFV-DP</a:t>
            </a:r>
          </a:p>
        </p:txBody>
      </p:sp>
      <p:sp>
        <p:nvSpPr>
          <p:cNvPr id="4752505" name="Rectangle 4752504"/>
          <p:cNvSpPr/>
          <p:nvPr/>
        </p:nvSpPr>
        <p:spPr>
          <a:xfrm>
            <a:off x="2065744" y="1905000"/>
            <a:ext cx="1313718" cy="404904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58" name="Rectangle 6"/>
          <p:cNvSpPr>
            <a:spLocks noChangeArrowheads="1"/>
          </p:cNvSpPr>
          <p:nvPr/>
        </p:nvSpPr>
        <p:spPr bwMode="auto">
          <a:xfrm>
            <a:off x="1010573" y="1691640"/>
            <a:ext cx="338328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  </a:t>
            </a:r>
            <a:r>
              <a:rPr lang="en-GB" sz="1600" b="1" dirty="0" smtClean="0">
                <a:solidFill>
                  <a:prstClr val="white"/>
                </a:solidFill>
                <a:ea typeface="ＭＳ Ｐゴシック" pitchFamily="34" charset="-128"/>
                <a:cs typeface="Arial" pitchFamily="34" charset="0"/>
              </a:rPr>
              <a:t>Plasma TFV</a:t>
            </a:r>
            <a:endParaRPr lang="en-US" sz="1600" b="1" dirty="0">
              <a:solidFill>
                <a:prstClr val="white"/>
              </a:solidFill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435770"/>
              </p:ext>
            </p:extLst>
          </p:nvPr>
        </p:nvGraphicFramePr>
        <p:xfrm>
          <a:off x="379413" y="2200275"/>
          <a:ext cx="4645025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Prism 6" r:id="rId3" imgW="7128886" imgH="4670117" progId="Prism6.Document">
                  <p:embed/>
                </p:oleObj>
              </mc:Choice>
              <mc:Fallback>
                <p:oleObj name="Prism 6" r:id="rId3" imgW="7128886" imgH="4670117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413" y="2200275"/>
                        <a:ext cx="4645025" cy="304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06162" y="2590101"/>
            <a:ext cx="1371600" cy="381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E/C/F/TDF (n=29)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cs typeface="Arial" pitchFamily="34" charset="0"/>
              </a:rPr>
              <a:t>E/C/F/TAF (n=36)</a:t>
            </a:r>
          </a:p>
        </p:txBody>
      </p:sp>
      <p:sp>
        <p:nvSpPr>
          <p:cNvPr id="37" name="Rectangle 80"/>
          <p:cNvSpPr>
            <a:spLocks noChangeArrowheads="1"/>
          </p:cNvSpPr>
          <p:nvPr/>
        </p:nvSpPr>
        <p:spPr bwMode="auto">
          <a:xfrm rot="16200000">
            <a:off x="-1117557" y="3448793"/>
            <a:ext cx="31482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Mean TFV Concentration, ng/mL (SD)</a:t>
            </a:r>
            <a:endParaRPr lang="en-US" altLang="en-US" sz="12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80"/>
              <p:cNvSpPr>
                <a:spLocks noChangeArrowheads="1"/>
              </p:cNvSpPr>
              <p:nvPr/>
            </p:nvSpPr>
            <p:spPr bwMode="auto">
              <a:xfrm rot="16200000" flipH="1">
                <a:off x="3556330" y="3468457"/>
                <a:ext cx="3148298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none" lIns="91440" tIns="91440" rIns="91440" bIns="91440" numCol="1" anchor="ctr" anchorCtr="0" compatLnSpc="1">
                <a:prstTxWarp prst="textNoShape">
                  <a:avLst/>
                </a:prstTxWarp>
                <a:no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 dirty="0" smtClean="0">
                    <a:solidFill>
                      <a:srgbClr val="000000"/>
                    </a:solidFill>
                    <a:latin typeface="+mn-lt"/>
                    <a:cs typeface="Arial" pitchFamily="34" charset="0"/>
                  </a:rPr>
                  <a:t>TFV Exposure </a:t>
                </a:r>
                <a:r>
                  <a:rPr lang="en-US" altLang="en-US" sz="1400" dirty="0">
                    <a:solidFill>
                      <a:srgbClr val="000000"/>
                    </a:solidFill>
                    <a:latin typeface="+mn-lt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1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altLang="en-US" sz="1400" dirty="0" err="1">
                    <a:solidFill>
                      <a:srgbClr val="000000"/>
                    </a:solidFill>
                    <a:latin typeface="+mn-lt"/>
                    <a:cs typeface="Arial" pitchFamily="34" charset="0"/>
                  </a:rPr>
                  <a:t>M</a:t>
                </a:r>
                <a:r>
                  <a:rPr lang="en-US" altLang="en-US" sz="1400" dirty="0">
                    <a:solidFill>
                      <a:srgbClr val="000000"/>
                    </a:solidFill>
                    <a:latin typeface="+mn-lt"/>
                    <a:cs typeface="Arial" pitchFamily="34" charset="0"/>
                  </a:rPr>
                  <a:t>*h)</a:t>
                </a:r>
                <a:endParaRPr lang="en-US" altLang="en-US" sz="1200" dirty="0">
                  <a:solidFill>
                    <a:prstClr val="black"/>
                  </a:solidFill>
                  <a:latin typeface="+mn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8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 flipH="1">
                <a:off x="3556330" y="3468457"/>
                <a:ext cx="3148298" cy="400110"/>
              </a:xfrm>
              <a:prstGeom prst="rect">
                <a:avLst/>
              </a:prstGeom>
              <a:blipFill rotWithShape="0">
                <a:blip r:embed="rId5"/>
                <a:stretch>
                  <a:fillRect r="-4615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1882086" y="5004618"/>
            <a:ext cx="1462779" cy="44171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91440" rIns="91440" bIns="91440" rtlCol="0">
            <a:no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cs typeface="Arial" pitchFamily="34" charset="0"/>
              </a:rPr>
              <a:t>Time (h)</a:t>
            </a:r>
          </a:p>
        </p:txBody>
      </p:sp>
      <p:sp>
        <p:nvSpPr>
          <p:cNvPr id="40" name="Freeform 108"/>
          <p:cNvSpPr>
            <a:spLocks noEditPoints="1"/>
          </p:cNvSpPr>
          <p:nvPr/>
        </p:nvSpPr>
        <p:spPr bwMode="auto">
          <a:xfrm rot="16200000">
            <a:off x="4482369" y="3664031"/>
            <a:ext cx="2395728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" name="Freeform 108"/>
          <p:cNvSpPr>
            <a:spLocks noEditPoints="1"/>
          </p:cNvSpPr>
          <p:nvPr/>
        </p:nvSpPr>
        <p:spPr bwMode="auto">
          <a:xfrm>
            <a:off x="5590189" y="2479642"/>
            <a:ext cx="91440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2" name="Freeform 108"/>
          <p:cNvSpPr>
            <a:spLocks noEditPoints="1"/>
          </p:cNvSpPr>
          <p:nvPr/>
        </p:nvSpPr>
        <p:spPr bwMode="auto">
          <a:xfrm>
            <a:off x="5590189" y="4861894"/>
            <a:ext cx="91440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" name="Freeform 108"/>
          <p:cNvSpPr>
            <a:spLocks noEditPoints="1"/>
          </p:cNvSpPr>
          <p:nvPr/>
        </p:nvSpPr>
        <p:spPr bwMode="auto">
          <a:xfrm>
            <a:off x="5590189" y="4266331"/>
            <a:ext cx="91440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4" name="Freeform 108"/>
          <p:cNvSpPr>
            <a:spLocks noEditPoints="1"/>
          </p:cNvSpPr>
          <p:nvPr/>
        </p:nvSpPr>
        <p:spPr bwMode="auto">
          <a:xfrm>
            <a:off x="5590189" y="3670768"/>
            <a:ext cx="91440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5" name="Freeform 108"/>
          <p:cNvSpPr>
            <a:spLocks noEditPoints="1"/>
          </p:cNvSpPr>
          <p:nvPr/>
        </p:nvSpPr>
        <p:spPr bwMode="auto">
          <a:xfrm>
            <a:off x="5590189" y="3075205"/>
            <a:ext cx="91440" cy="0"/>
          </a:xfrm>
          <a:custGeom>
            <a:avLst/>
            <a:gdLst>
              <a:gd name="T0" fmla="*/ 0 w 2256"/>
              <a:gd name="T1" fmla="*/ 0 h 42"/>
              <a:gd name="T2" fmla="*/ 2256 w 2256"/>
              <a:gd name="T3" fmla="*/ 0 h 42"/>
              <a:gd name="T4" fmla="*/ 567 w 2256"/>
              <a:gd name="T5" fmla="*/ 42 h 42"/>
              <a:gd name="T6" fmla="*/ 567 w 2256"/>
              <a:gd name="T7" fmla="*/ 0 h 42"/>
              <a:gd name="T8" fmla="*/ 1688 w 2256"/>
              <a:gd name="T9" fmla="*/ 42 h 42"/>
              <a:gd name="T10" fmla="*/ 1688 w 225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56" h="42">
                <a:moveTo>
                  <a:pt x="0" y="0"/>
                </a:moveTo>
                <a:lnTo>
                  <a:pt x="2256" y="0"/>
                </a:lnTo>
                <a:moveTo>
                  <a:pt x="567" y="42"/>
                </a:moveTo>
                <a:lnTo>
                  <a:pt x="567" y="0"/>
                </a:lnTo>
                <a:moveTo>
                  <a:pt x="1688" y="42"/>
                </a:moveTo>
                <a:lnTo>
                  <a:pt x="1688" y="0"/>
                </a:lnTo>
              </a:path>
            </a:pathLst>
          </a:custGeom>
          <a:solidFill>
            <a:schemeClr val="tx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4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54154"/>
              </p:ext>
            </p:extLst>
          </p:nvPr>
        </p:nvGraphicFramePr>
        <p:xfrm>
          <a:off x="693277" y="5726981"/>
          <a:ext cx="7964177" cy="91437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54825"/>
                <a:gridCol w="1696594"/>
                <a:gridCol w="1850830"/>
                <a:gridCol w="1261928"/>
              </a:tblGrid>
              <a:tr h="493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Steady State TFV PK</a:t>
                      </a:r>
                    </a:p>
                  </a:txBody>
                  <a:tcPr marT="45713" marB="4571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E/C/F/TDF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n=29</a:t>
                      </a: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E/C/F/TAF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n=36</a:t>
                      </a:r>
                    </a:p>
                  </a:txBody>
                  <a:tcPr marT="45713" marB="45713" anchor="b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% Reduction</a:t>
                      </a:r>
                    </a:p>
                  </a:txBody>
                  <a:tcPr marT="45713" marB="45713" anchor="b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  <a:tr h="296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AUC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ng*h/mL (%CV)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3,410 (25)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297(20)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64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685800" y="409575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A6A6A6"/>
              </a:solidFill>
              <a:cs typeface="Arial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5943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25000"/>
              </a:spcAft>
              <a:buFontTx/>
              <a:buChar char="•"/>
            </a:pPr>
            <a:endParaRPr lang="en-US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21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</a:t>
            </a:r>
            <a:r>
              <a:rPr lang="en-US" dirty="0" err="1" smtClean="0"/>
              <a:t>eGFR</a:t>
            </a:r>
            <a:r>
              <a:rPr lang="en-US" dirty="0" smtClean="0"/>
              <a:t> (Cockcroft-</a:t>
            </a:r>
            <a:r>
              <a:rPr lang="en-US" dirty="0" err="1" smtClean="0"/>
              <a:t>Gault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E0AC22-6868-4AEB-BFC0-9529574F960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200" dirty="0" smtClean="0"/>
              <a:t>*</a:t>
            </a:r>
            <a:r>
              <a:rPr lang="en-US" sz="1200" dirty="0" err="1" smtClean="0"/>
              <a:t>Cockroft-Gault</a:t>
            </a:r>
            <a:r>
              <a:rPr lang="en-US" sz="1200" dirty="0" smtClean="0"/>
              <a:t> (mL/min).</a:t>
            </a:r>
            <a:endParaRPr lang="en-US" sz="12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763001" y="0"/>
            <a:ext cx="380999" cy="3048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000" b="1" dirty="0">
              <a:solidFill>
                <a:prstClr val="white">
                  <a:lumMod val="50000"/>
                </a:prst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20" name="Object 2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020253"/>
              </p:ext>
            </p:extLst>
          </p:nvPr>
        </p:nvGraphicFramePr>
        <p:xfrm>
          <a:off x="969963" y="1681163"/>
          <a:ext cx="7324725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Prism 6" r:id="rId4" imgW="5394960" imgH="3154680" progId="Prism6.Document">
                  <p:embed/>
                </p:oleObj>
              </mc:Choice>
              <mc:Fallback>
                <p:oleObj name="Prism 6" r:id="rId4" imgW="5394960" imgH="3154680" progId="Prism6.Document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681163"/>
                        <a:ext cx="7324725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741725" y="3478150"/>
            <a:ext cx="838241" cy="30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aseline="0" dirty="0">
                <a:solidFill>
                  <a:srgbClr val="000000"/>
                </a:solidFill>
                <a:ea typeface="MS PGothic" pitchFamily="34" charset="-128"/>
              </a:rPr>
              <a:t>-</a:t>
            </a:r>
            <a:r>
              <a:rPr lang="en-US" sz="1400" baseline="0" dirty="0" smtClean="0">
                <a:solidFill>
                  <a:srgbClr val="000000"/>
                </a:solidFill>
                <a:ea typeface="MS PGothic" pitchFamily="34" charset="-128"/>
              </a:rPr>
              <a:t>6.6</a:t>
            </a:r>
            <a:endParaRPr lang="en-US" sz="1400" baseline="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6685618" y="3903396"/>
            <a:ext cx="838241" cy="30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B605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aseline="0" dirty="0">
                <a:solidFill>
                  <a:srgbClr val="000000"/>
                </a:solidFill>
                <a:ea typeface="MS PGothic" pitchFamily="34" charset="-128"/>
              </a:rPr>
              <a:t>-11.2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7503213" y="3666469"/>
            <a:ext cx="1143056" cy="30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0" baseline="0" dirty="0" smtClean="0">
                <a:solidFill>
                  <a:srgbClr val="000000"/>
                </a:solidFill>
                <a:ea typeface="MS PGothic" pitchFamily="34" charset="-128"/>
              </a:rPr>
              <a:t>p &lt;0.001</a:t>
            </a:r>
            <a:endParaRPr lang="en-US" sz="1400" b="0" baseline="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5" name="AutoShape 9"/>
          <p:cNvSpPr>
            <a:spLocks/>
          </p:cNvSpPr>
          <p:nvPr/>
        </p:nvSpPr>
        <p:spPr bwMode="auto">
          <a:xfrm>
            <a:off x="7303526" y="3607386"/>
            <a:ext cx="150293" cy="457200"/>
          </a:xfrm>
          <a:prstGeom prst="rightBracket">
            <a:avLst>
              <a:gd name="adj" fmla="val 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5916" y="5508978"/>
            <a:ext cx="2208178" cy="5688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Time (Weeks)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-547160" y="3400044"/>
            <a:ext cx="3731369" cy="4572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Mean (SD) Change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from Baseline </a:t>
            </a:r>
            <a:r>
              <a:rPr lang="en-US" sz="1600" dirty="0" err="1" smtClean="0">
                <a:solidFill>
                  <a:schemeClr val="tx1"/>
                </a:solidFill>
              </a:rPr>
              <a:t>eGFR</a:t>
            </a:r>
            <a:r>
              <a:rPr lang="en-US" sz="1600" dirty="0" smtClean="0">
                <a:solidFill>
                  <a:schemeClr val="tx1"/>
                </a:solidFill>
              </a:rPr>
              <a:t>* </a:t>
            </a:r>
          </a:p>
        </p:txBody>
      </p:sp>
    </p:spTree>
    <p:extLst>
      <p:ext uri="{BB962C8B-B14F-4D97-AF65-F5344CB8AC3E}">
        <p14:creationId xmlns:p14="http://schemas.microsoft.com/office/powerpoint/2010/main" val="1054989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0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1286"/>
              </p:ext>
            </p:extLst>
          </p:nvPr>
        </p:nvGraphicFramePr>
        <p:xfrm>
          <a:off x="717368" y="1595397"/>
          <a:ext cx="7849292" cy="39260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4140507"/>
                <a:gridCol w="1148465"/>
                <a:gridCol w="1188720"/>
              </a:tblGrid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 (%)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E/C/F/TAF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n=866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E/C/F/TDF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n=867</a:t>
                      </a:r>
                    </a:p>
                  </a:txBody>
                  <a:tcPr marT="45708" marB="45708" anchor="b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45544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Events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Renal adverse events leading to discontinuation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(0.5)*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554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Tubulopathy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Fanconi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syndrome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5545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Laboratory Abnormalities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Subclinical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tubulopathy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†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(0.1)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554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Serum creatinine (</a:t>
                      </a:r>
                      <a:r>
                        <a:rPr lang="en-US" sz="1400" dirty="0" smtClean="0">
                          <a:latin typeface="+mn-lt"/>
                        </a:rPr>
                        <a:t>≥0.4 mg/</a:t>
                      </a:r>
                      <a:r>
                        <a:rPr lang="en-US" sz="1400" dirty="0" err="1" smtClean="0">
                          <a:latin typeface="+mn-lt"/>
                        </a:rPr>
                        <a:t>dL</a:t>
                      </a:r>
                      <a:r>
                        <a:rPr lang="en-US" sz="1400" dirty="0" smtClean="0">
                          <a:latin typeface="+mn-lt"/>
                        </a:rPr>
                        <a:t> increase)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5545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Hypophosphatemia (</a:t>
                      </a:r>
                      <a:r>
                        <a:rPr lang="en-US" sz="1400" dirty="0" smtClean="0">
                          <a:latin typeface="+mn-lt"/>
                        </a:rPr>
                        <a:t>≥1 grade</a:t>
                      </a:r>
                      <a:r>
                        <a:rPr lang="en-US" sz="1400" baseline="0" dirty="0" smtClean="0">
                          <a:latin typeface="+mn-lt"/>
                        </a:rPr>
                        <a:t> decrease)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(0.3)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(0.5)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642997">
                <a:tc vMerge="1"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Normoglycemic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glycosuria (</a:t>
                      </a:r>
                      <a:r>
                        <a:rPr lang="en-US" sz="1400" dirty="0" smtClean="0">
                          <a:latin typeface="+mn-lt"/>
                        </a:rPr>
                        <a:t>≥1 grade</a:t>
                      </a:r>
                      <a:r>
                        <a:rPr lang="en-US" sz="1400" baseline="0" dirty="0" smtClean="0">
                          <a:latin typeface="+mn-lt"/>
                        </a:rPr>
                        <a:t> increase urine glucose; serum glucose ≤100 mg/</a:t>
                      </a:r>
                      <a:r>
                        <a:rPr lang="en-US" sz="1400" baseline="0" dirty="0" err="1" smtClean="0">
                          <a:latin typeface="+mn-lt"/>
                        </a:rPr>
                        <a:t>dL</a:t>
                      </a:r>
                      <a:r>
                        <a:rPr lang="en-US" sz="1400" baseline="0" dirty="0" smtClean="0">
                          <a:latin typeface="+mn-lt"/>
                        </a:rPr>
                        <a:t>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(0.2)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Proteinuria (</a:t>
                      </a:r>
                      <a:r>
                        <a:rPr lang="en-US" sz="1400" dirty="0" smtClean="0">
                          <a:latin typeface="+mn-lt"/>
                        </a:rPr>
                        <a:t>≥2 grade increase)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74320"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(0.2)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(0.2)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12357" name="Text Box 73"/>
          <p:cNvSpPr txBox="1">
            <a:spLocks noChangeArrowheads="1"/>
          </p:cNvSpPr>
          <p:nvPr/>
        </p:nvSpPr>
        <p:spPr bwMode="auto">
          <a:xfrm>
            <a:off x="152400" y="6477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u="none" baseline="-2500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Adverse Events and </a:t>
            </a:r>
            <a:r>
              <a:rPr lang="en-US" dirty="0" err="1" smtClean="0"/>
              <a:t>Tubulopathy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88447" y="5617655"/>
            <a:ext cx="6078828" cy="334850"/>
          </a:xfrm>
        </p:spPr>
        <p:txBody>
          <a:bodyPr/>
          <a:lstStyle/>
          <a:p>
            <a:r>
              <a:rPr lang="en-US" sz="1200" dirty="0" smtClean="0"/>
              <a:t>*Renal failure (2), decreased GFR (1), nephropathy (1). </a:t>
            </a:r>
            <a:br>
              <a:rPr lang="en-US" sz="1200" dirty="0" smtClean="0"/>
            </a:br>
            <a:r>
              <a:rPr lang="en-US" sz="1200" baseline="30000" dirty="0" smtClean="0">
                <a:latin typeface="Arial" charset="0"/>
              </a:rPr>
              <a:t>†</a:t>
            </a:r>
            <a:r>
              <a:rPr lang="en-US" sz="1200" dirty="0" smtClean="0"/>
              <a:t>Confirmed abnormality in any 2 categories at 2 consecutive post-baseline visits.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63001" y="0"/>
            <a:ext cx="380999" cy="3048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000" b="1" dirty="0">
              <a:solidFill>
                <a:prstClr val="white">
                  <a:lumMod val="50000"/>
                </a:prst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6292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1103</TotalTime>
  <Words>1724</Words>
  <Application>Microsoft Office PowerPoint</Application>
  <PresentationFormat>On-screen Show (4:3)</PresentationFormat>
  <Paragraphs>314</Paragraphs>
  <Slides>16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7_New HIV Templates</vt:lpstr>
      <vt:lpstr>CS ChemDraw Drawing</vt:lpstr>
      <vt:lpstr>Prism 6</vt:lpstr>
      <vt:lpstr>Renal and Bone Safety of  Tenofovir Alafenamide vs  Tenofovir Disoproxil Fumarate  Combined Safety Results of  Studies GS-US-292-0104 and GS-US-292-0111</vt:lpstr>
      <vt:lpstr>Author Disclosures</vt:lpstr>
      <vt:lpstr>Tenofovir Alafenamide (TAF, GS-7340) Novel Prodrug of Tenofovir</vt:lpstr>
      <vt:lpstr>Background</vt:lpstr>
      <vt:lpstr> Study Design: Studies 104 and 111</vt:lpstr>
      <vt:lpstr>Baseline Characteristics Studies 104 and 111: Week 48 Combined Analysis</vt:lpstr>
      <vt:lpstr>Plasma TFV and Intracellular TFV-DP Levels Studies 104 and 111: Week 48 Combined Analysis </vt:lpstr>
      <vt:lpstr>Change in eGFR (Cockcroft-Gault) Studies 104 and 111: Week 48 Combined Analysis </vt:lpstr>
      <vt:lpstr>Renal Adverse Events and Tubulopathy Studies 104 and 111: Week 48 Combined Analysis </vt:lpstr>
      <vt:lpstr>Changes in Quantitative Proteinuria at Week 48 Studies 104 and 111: Week 48 Combined Analysis </vt:lpstr>
      <vt:lpstr>Changes in Spine and Hip BMD Through Week 48 Studies 104 and 111: Week 48 Combined Analysis </vt:lpstr>
      <vt:lpstr>BMD Categorical Changes at Week 48 Studies 104 and 111: Week 48 Combined Analysis </vt:lpstr>
      <vt:lpstr>Fasting Lipids at Week 48 Studies 104 and 111: Week 48 Combined Analysis </vt:lpstr>
      <vt:lpstr>Conclusions Studies 104 and 111: Week 48 Combined Analysis </vt:lpstr>
      <vt:lpstr>Additional Data</vt:lpstr>
      <vt:lpstr>Acknowledgments</vt:lpstr>
    </vt:vector>
  </TitlesOfParts>
  <Company>DJE Holdings,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and Bone Safety of  Tenofovir Alafenamide vs  Tenofovir Disoproxil Fumarate  Combined Safety Results of  Studies GS-US-292-0104 and GS-US-292-0111</dc:title>
  <dc:creator>Gorrell, Ana</dc:creator>
  <cp:lastModifiedBy>Scott McCallister</cp:lastModifiedBy>
  <cp:revision>92</cp:revision>
  <cp:lastPrinted>2015-02-20T17:52:06Z</cp:lastPrinted>
  <dcterms:created xsi:type="dcterms:W3CDTF">2015-02-12T20:44:53Z</dcterms:created>
  <dcterms:modified xsi:type="dcterms:W3CDTF">2015-02-25T00:45:15Z</dcterms:modified>
</cp:coreProperties>
</file>