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tags/tag1.xml" ContentType="application/vnd.openxmlformats-officedocument.presentationml.tags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ags/tag2.xml" ContentType="application/vnd.openxmlformats-officedocument.presentationml.tags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8.xml" ContentType="application/vnd.openxmlformats-officedocument.presentationml.notesSlide+xml"/>
  <Override PartName="/ppt/charts/chart9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7.xml" ContentType="application/vnd.ms-office.chartstyle+xml"/>
  <Override PartName="/ppt/charts/colors7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4" r:id="rId1"/>
    <p:sldMasterId id="2147486619" r:id="rId2"/>
    <p:sldMasterId id="2147486628" r:id="rId3"/>
  </p:sldMasterIdLst>
  <p:notesMasterIdLst>
    <p:notesMasterId r:id="rId22"/>
  </p:notesMasterIdLst>
  <p:sldIdLst>
    <p:sldId id="373" r:id="rId4"/>
    <p:sldId id="285" r:id="rId5"/>
    <p:sldId id="367" r:id="rId6"/>
    <p:sldId id="304" r:id="rId7"/>
    <p:sldId id="305" r:id="rId8"/>
    <p:sldId id="307" r:id="rId9"/>
    <p:sldId id="312" r:id="rId10"/>
    <p:sldId id="374" r:id="rId11"/>
    <p:sldId id="375" r:id="rId12"/>
    <p:sldId id="318" r:id="rId13"/>
    <p:sldId id="328" r:id="rId14"/>
    <p:sldId id="327" r:id="rId15"/>
    <p:sldId id="369" r:id="rId16"/>
    <p:sldId id="314" r:id="rId17"/>
    <p:sldId id="316" r:id="rId18"/>
    <p:sldId id="326" r:id="rId19"/>
    <p:sldId id="279" r:id="rId20"/>
    <p:sldId id="364" r:id="rId2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644" userDrawn="1">
          <p15:clr>
            <a:srgbClr val="A4A3A4"/>
          </p15:clr>
        </p15:guide>
        <p15:guide id="2" pos="1056" userDrawn="1">
          <p15:clr>
            <a:srgbClr val="A4A3A4"/>
          </p15:clr>
        </p15:guide>
        <p15:guide id="3" pos="4848" userDrawn="1">
          <p15:clr>
            <a:srgbClr val="A4A3A4"/>
          </p15:clr>
        </p15:guide>
        <p15:guide id="4" pos="38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6900"/>
    <a:srgbClr val="6338A2"/>
    <a:srgbClr val="ECECEC"/>
    <a:srgbClr val="305598"/>
    <a:srgbClr val="4472C4"/>
    <a:srgbClr val="C3AE8F"/>
    <a:srgbClr val="717171"/>
    <a:srgbClr val="C00000"/>
    <a:srgbClr val="CC0000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57" autoAdjust="0"/>
    <p:restoredTop sz="93841" autoAdjust="0"/>
  </p:normalViewPr>
  <p:slideViewPr>
    <p:cSldViewPr>
      <p:cViewPr>
        <p:scale>
          <a:sx n="70" d="100"/>
          <a:sy n="70" d="100"/>
        </p:scale>
        <p:origin x="-1410" y="-180"/>
      </p:cViewPr>
      <p:guideLst>
        <p:guide orient="horz" pos="2644"/>
        <p:guide pos="1056"/>
        <p:guide pos="4848"/>
        <p:guide pos="388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01925596043312"/>
          <c:y val="0.25046882208658189"/>
          <c:w val="0.83654160575985426"/>
          <c:h val="0.6030860939901157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E/C/F/TAF (n=866)</c:v>
                </c:pt>
              </c:strCache>
            </c:strRef>
          </c:tx>
          <c:spPr>
            <a:solidFill>
              <a:srgbClr val="6338A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Success</c:v>
                </c:pt>
                <c:pt idx="1">
                  <c:v>Failure</c:v>
                </c:pt>
                <c:pt idx="2">
                  <c:v>No Data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92</c:v>
                </c:pt>
                <c:pt idx="1">
                  <c:v>4</c:v>
                </c:pt>
                <c:pt idx="2">
                  <c:v>4</c:v>
                </c:pt>
              </c:numCache>
            </c:numRef>
          </c:val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E/C/F/TDF (n=867)</c:v>
                </c:pt>
              </c:strCache>
            </c:strRef>
          </c:tx>
          <c:spPr>
            <a:solidFill>
              <a:srgbClr val="F66900"/>
            </a:solidFill>
            <a:ln w="38100"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Success</c:v>
                </c:pt>
                <c:pt idx="1">
                  <c:v>Failure</c:v>
                </c:pt>
                <c:pt idx="2">
                  <c:v>No Data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90</c:v>
                </c:pt>
                <c:pt idx="1">
                  <c:v>4</c:v>
                </c:pt>
                <c:pt idx="2">
                  <c:v>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41319808"/>
        <c:axId val="4135846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Sheet1!$A$1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97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Sheet1!$A$2:$A$4</c15:sqref>
                        </c15:formulaRef>
                      </c:ext>
                    </c:extLst>
                    <c:strCache>
                      <c:ptCount val="3"/>
                      <c:pt idx="0">
                        <c:v>Success</c:v>
                      </c:pt>
                      <c:pt idx="1">
                        <c:v>Failure</c:v>
                      </c:pt>
                      <c:pt idx="2">
                        <c:v>No Data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Sheet1!$A$2:$A$4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</c:numCache>
                  </c:numRef>
                </c:val>
              </c15:ser>
            </c15:filteredBarSeries>
          </c:ext>
        </c:extLst>
      </c:barChart>
      <c:catAx>
        <c:axId val="41319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358464"/>
        <c:crosses val="autoZero"/>
        <c:auto val="1"/>
        <c:lblAlgn val="ctr"/>
        <c:lblOffset val="100"/>
        <c:tickMarkSkip val="1"/>
        <c:noMultiLvlLbl val="0"/>
      </c:catAx>
      <c:valAx>
        <c:axId val="4135846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319808"/>
        <c:crosses val="autoZero"/>
        <c:crossBetween val="between"/>
        <c:majorUnit val="20"/>
      </c:valAx>
      <c:spPr>
        <a:noFill/>
        <a:ln w="25400">
          <a:noFill/>
        </a:ln>
        <a:effectLst/>
      </c:spPr>
    </c:plotArea>
    <c:legend>
      <c:legendPos val="t"/>
      <c:layout>
        <c:manualLayout>
          <c:xMode val="edge"/>
          <c:yMode val="edge"/>
          <c:x val="0.46831564359442007"/>
          <c:y val="0.15774964292075883"/>
          <c:w val="0.48532762188012768"/>
          <c:h val="0.124643612236837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span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6338A2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86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93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85.7</c:v>
                </c:pt>
                <c:pt idx="1">
                  <c:v>93.4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spPr>
            <a:solidFill>
              <a:srgbClr val="F669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89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91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Sheet1!$C$2:$C$3</c:f>
              <c:numCache>
                <c:formatCode>General</c:formatCode>
                <c:ptCount val="2"/>
                <c:pt idx="0">
                  <c:v>88.9</c:v>
                </c:pt>
                <c:pt idx="1">
                  <c:v>90.7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41539072"/>
        <c:axId val="41540608"/>
      </c:barChart>
      <c:catAx>
        <c:axId val="41539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540608"/>
        <c:crosses val="autoZero"/>
        <c:auto val="1"/>
        <c:lblAlgn val="ctr"/>
        <c:lblOffset val="100"/>
        <c:noMultiLvlLbl val="0"/>
      </c:catAx>
      <c:valAx>
        <c:axId val="41540608"/>
        <c:scaling>
          <c:orientation val="minMax"/>
          <c:max val="100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41539072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6338A2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94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87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93.9</c:v>
                </c:pt>
                <c:pt idx="1">
                  <c:v>87.2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rgbClr val="F669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91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89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Sheet1!$C$2:$C$3</c:f>
              <c:numCache>
                <c:formatCode>General</c:formatCode>
                <c:ptCount val="2"/>
                <c:pt idx="0">
                  <c:v>90.8</c:v>
                </c:pt>
                <c:pt idx="1">
                  <c:v>89.2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41963520"/>
        <c:axId val="41965056"/>
      </c:barChart>
      <c:catAx>
        <c:axId val="41963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65056"/>
        <c:crosses val="autoZero"/>
        <c:auto val="1"/>
        <c:lblAlgn val="ctr"/>
        <c:lblOffset val="100"/>
        <c:noMultiLvlLbl val="0"/>
      </c:catAx>
      <c:valAx>
        <c:axId val="41965056"/>
        <c:scaling>
          <c:orientation val="minMax"/>
          <c:max val="100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41963520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970453310226885"/>
          <c:y val="4.5762675055688963E-2"/>
          <c:w val="0.66230769664993261"/>
          <c:h val="0.901188031165135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E/C/F/TAF</c:v>
                </c:pt>
              </c:strCache>
            </c:strRef>
          </c:tx>
          <c:spPr>
            <a:solidFill>
              <a:srgbClr val="6338A2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 dirty="0" smtClean="0"/>
                      <a:t>92</a:t>
                    </a:r>
                    <a:endParaRPr lang="en-US" b="1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92.4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E/C/F/TDF</c:v>
                </c:pt>
              </c:strCache>
            </c:strRef>
          </c:tx>
          <c:spPr>
            <a:solidFill>
              <a:srgbClr val="F669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5.9741989869263826E-3"/>
                  <c:y val="1.108614901334568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90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25088060633886"/>
                      <c:h val="0.11220374037685427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90.4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41716736"/>
        <c:axId val="41734912"/>
      </c:barChart>
      <c:catAx>
        <c:axId val="41716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734912"/>
        <c:crosses val="autoZero"/>
        <c:auto val="1"/>
        <c:lblAlgn val="ctr"/>
        <c:lblOffset val="100"/>
        <c:noMultiLvlLbl val="0"/>
      </c:catAx>
      <c:valAx>
        <c:axId val="41734912"/>
        <c:scaling>
          <c:orientation val="minMax"/>
          <c:max val="10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716736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6338A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92</c:v>
                </c:pt>
                <c:pt idx="1">
                  <c:v>94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rgbClr val="F669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Sheet1!$C$2:$C$3</c:f>
              <c:numCache>
                <c:formatCode>General</c:formatCode>
                <c:ptCount val="2"/>
                <c:pt idx="0">
                  <c:v>90</c:v>
                </c:pt>
                <c:pt idx="1">
                  <c:v>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42079360"/>
        <c:axId val="42081280"/>
      </c:barChart>
      <c:catAx>
        <c:axId val="42079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081280"/>
        <c:crosses val="autoZero"/>
        <c:auto val="1"/>
        <c:lblAlgn val="ctr"/>
        <c:lblOffset val="100"/>
        <c:noMultiLvlLbl val="0"/>
      </c:catAx>
      <c:valAx>
        <c:axId val="42081280"/>
        <c:scaling>
          <c:orientation val="minMax"/>
          <c:max val="100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42079360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6338A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92</c:v>
                </c:pt>
                <c:pt idx="1">
                  <c:v>95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spPr>
            <a:solidFill>
              <a:srgbClr val="F669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Sheet1!$C$2:$C$3</c:f>
              <c:numCache>
                <c:formatCode>General</c:formatCode>
                <c:ptCount val="2"/>
                <c:pt idx="0">
                  <c:v>91</c:v>
                </c:pt>
                <c:pt idx="1">
                  <c:v>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42146816"/>
        <c:axId val="42734336"/>
      </c:barChart>
      <c:catAx>
        <c:axId val="42146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734336"/>
        <c:crosses val="autoZero"/>
        <c:auto val="1"/>
        <c:lblAlgn val="ctr"/>
        <c:lblOffset val="100"/>
        <c:noMultiLvlLbl val="0"/>
      </c:catAx>
      <c:valAx>
        <c:axId val="42734336"/>
        <c:scaling>
          <c:orientation val="minMax"/>
          <c:max val="100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42146816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6338A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94</c:v>
                </c:pt>
                <c:pt idx="1">
                  <c:v>88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spPr>
            <a:solidFill>
              <a:srgbClr val="F669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Sheet1!$C$2:$C$3</c:f>
              <c:numCache>
                <c:formatCode>General</c:formatCode>
                <c:ptCount val="2"/>
                <c:pt idx="0">
                  <c:v>93</c:v>
                </c:pt>
                <c:pt idx="1">
                  <c:v>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42855040"/>
        <c:axId val="61440384"/>
      </c:barChart>
      <c:catAx>
        <c:axId val="42855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440384"/>
        <c:crosses val="autoZero"/>
        <c:auto val="1"/>
        <c:lblAlgn val="ctr"/>
        <c:lblOffset val="100"/>
        <c:noMultiLvlLbl val="0"/>
      </c:catAx>
      <c:valAx>
        <c:axId val="61440384"/>
        <c:scaling>
          <c:orientation val="minMax"/>
          <c:max val="100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42855040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970453310226885"/>
          <c:y val="4.5762675055688963E-2"/>
          <c:w val="0.66230769664993261"/>
          <c:h val="0.901188031165135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6338A2"/>
              </a:solidFill>
              <a:ln>
                <a:noFill/>
              </a:ln>
              <a:effectLst/>
            </c:spPr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 dirty="0" smtClean="0"/>
                      <a:t>92</a:t>
                    </a:r>
                    <a:endParaRPr lang="en-US" b="1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92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rgbClr val="F66900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90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37320576"/>
        <c:axId val="37322112"/>
      </c:barChart>
      <c:catAx>
        <c:axId val="37320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322112"/>
        <c:crosses val="autoZero"/>
        <c:auto val="1"/>
        <c:lblAlgn val="ctr"/>
        <c:lblOffset val="100"/>
        <c:noMultiLvlLbl val="0"/>
      </c:catAx>
      <c:valAx>
        <c:axId val="37322112"/>
        <c:scaling>
          <c:orientation val="minMax"/>
          <c:max val="10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320576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4221559184779882E-2"/>
          <c:y val="0.1549927595257489"/>
          <c:w val="0.86585560421972363"/>
          <c:h val="0.74721490632636434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E/C/F/TDF</c:v>
                </c:pt>
              </c:strCache>
            </c:strRef>
          </c:tx>
          <c:spPr>
            <a:ln w="38100" cap="rnd">
              <a:solidFill>
                <a:srgbClr val="F66900"/>
              </a:solidFill>
              <a:round/>
            </a:ln>
            <a:effectLst/>
          </c:spPr>
          <c:marker>
            <c:symbol val="square"/>
            <c:size val="12"/>
            <c:spPr>
              <a:solidFill>
                <a:srgbClr val="F66900"/>
              </a:solidFill>
              <a:ln w="9525">
                <a:solidFill>
                  <a:srgbClr val="F66900"/>
                </a:solidFill>
              </a:ln>
              <a:effectLst/>
            </c:spPr>
          </c:marker>
          <c:xVal>
            <c:numRef>
              <c:f>Sheet1!$A$2:$A$19</c:f>
              <c:numCache>
                <c:formatCode>General</c:formatCode>
                <c:ptCount val="18"/>
                <c:pt idx="0">
                  <c:v>0</c:v>
                </c:pt>
                <c:pt idx="1">
                  <c:v>0.2</c:v>
                </c:pt>
                <c:pt idx="2">
                  <c:v>2</c:v>
                </c:pt>
                <c:pt idx="3">
                  <c:v>2.2000000000000002</c:v>
                </c:pt>
                <c:pt idx="4">
                  <c:v>4</c:v>
                </c:pt>
                <c:pt idx="5">
                  <c:v>4.2</c:v>
                </c:pt>
                <c:pt idx="6">
                  <c:v>8</c:v>
                </c:pt>
                <c:pt idx="7">
                  <c:v>8.1999999999999993</c:v>
                </c:pt>
                <c:pt idx="8">
                  <c:v>12</c:v>
                </c:pt>
                <c:pt idx="9">
                  <c:v>12.2</c:v>
                </c:pt>
                <c:pt idx="10">
                  <c:v>16</c:v>
                </c:pt>
                <c:pt idx="11">
                  <c:v>16.2</c:v>
                </c:pt>
                <c:pt idx="12">
                  <c:v>24</c:v>
                </c:pt>
                <c:pt idx="13">
                  <c:v>24.2</c:v>
                </c:pt>
                <c:pt idx="14">
                  <c:v>36</c:v>
                </c:pt>
                <c:pt idx="15">
                  <c:v>36.200000000000003</c:v>
                </c:pt>
                <c:pt idx="16">
                  <c:v>48</c:v>
                </c:pt>
                <c:pt idx="17">
                  <c:v>48.2</c:v>
                </c:pt>
              </c:numCache>
            </c:numRef>
          </c:xVal>
          <c:yVal>
            <c:numRef>
              <c:f>Sheet1!$B$2:$B$19</c:f>
              <c:numCache>
                <c:formatCode>General</c:formatCode>
                <c:ptCount val="18"/>
                <c:pt idx="1">
                  <c:v>0</c:v>
                </c:pt>
                <c:pt idx="3">
                  <c:v>61</c:v>
                </c:pt>
                <c:pt idx="5">
                  <c:v>79</c:v>
                </c:pt>
                <c:pt idx="7">
                  <c:v>102</c:v>
                </c:pt>
                <c:pt idx="9">
                  <c:v>116</c:v>
                </c:pt>
                <c:pt idx="11">
                  <c:v>124</c:v>
                </c:pt>
                <c:pt idx="13">
                  <c:v>143</c:v>
                </c:pt>
                <c:pt idx="15">
                  <c:v>184</c:v>
                </c:pt>
                <c:pt idx="17">
                  <c:v>181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E/C/F/TAF</c:v>
                </c:pt>
              </c:strCache>
            </c:strRef>
          </c:tx>
          <c:spPr>
            <a:ln w="38100" cap="rnd">
              <a:solidFill>
                <a:srgbClr val="6338A2"/>
              </a:solidFill>
              <a:round/>
            </a:ln>
            <a:effectLst/>
          </c:spPr>
          <c:marker>
            <c:symbol val="square"/>
            <c:size val="12"/>
            <c:spPr>
              <a:solidFill>
                <a:srgbClr val="6338A2"/>
              </a:solidFill>
              <a:ln w="9525">
                <a:solidFill>
                  <a:srgbClr val="6338A2"/>
                </a:solidFill>
              </a:ln>
              <a:effectLst/>
            </c:spPr>
          </c:marker>
          <c:xVal>
            <c:numRef>
              <c:f>Sheet1!$A$2:$A$19</c:f>
              <c:numCache>
                <c:formatCode>General</c:formatCode>
                <c:ptCount val="18"/>
                <c:pt idx="0">
                  <c:v>0</c:v>
                </c:pt>
                <c:pt idx="1">
                  <c:v>0.2</c:v>
                </c:pt>
                <c:pt idx="2">
                  <c:v>2</c:v>
                </c:pt>
                <c:pt idx="3">
                  <c:v>2.2000000000000002</c:v>
                </c:pt>
                <c:pt idx="4">
                  <c:v>4</c:v>
                </c:pt>
                <c:pt idx="5">
                  <c:v>4.2</c:v>
                </c:pt>
                <c:pt idx="6">
                  <c:v>8</c:v>
                </c:pt>
                <c:pt idx="7">
                  <c:v>8.1999999999999993</c:v>
                </c:pt>
                <c:pt idx="8">
                  <c:v>12</c:v>
                </c:pt>
                <c:pt idx="9">
                  <c:v>12.2</c:v>
                </c:pt>
                <c:pt idx="10">
                  <c:v>16</c:v>
                </c:pt>
                <c:pt idx="11">
                  <c:v>16.2</c:v>
                </c:pt>
                <c:pt idx="12">
                  <c:v>24</c:v>
                </c:pt>
                <c:pt idx="13">
                  <c:v>24.2</c:v>
                </c:pt>
                <c:pt idx="14">
                  <c:v>36</c:v>
                </c:pt>
                <c:pt idx="15">
                  <c:v>36.200000000000003</c:v>
                </c:pt>
                <c:pt idx="16">
                  <c:v>48</c:v>
                </c:pt>
                <c:pt idx="17">
                  <c:v>48.2</c:v>
                </c:pt>
              </c:numCache>
            </c:numRef>
          </c:xVal>
          <c:yVal>
            <c:numRef>
              <c:f>Sheet1!$C$2:$C$19</c:f>
              <c:numCache>
                <c:formatCode>General</c:formatCode>
                <c:ptCount val="18"/>
                <c:pt idx="0">
                  <c:v>0</c:v>
                </c:pt>
                <c:pt idx="2">
                  <c:v>59</c:v>
                </c:pt>
                <c:pt idx="4">
                  <c:v>81</c:v>
                </c:pt>
                <c:pt idx="6">
                  <c:v>114</c:v>
                </c:pt>
                <c:pt idx="8">
                  <c:v>125</c:v>
                </c:pt>
                <c:pt idx="10">
                  <c:v>134</c:v>
                </c:pt>
                <c:pt idx="12">
                  <c:v>161</c:v>
                </c:pt>
                <c:pt idx="14">
                  <c:v>191</c:v>
                </c:pt>
                <c:pt idx="16">
                  <c:v>211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405056"/>
        <c:axId val="37406976"/>
      </c:scatterChart>
      <c:valAx>
        <c:axId val="37405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406976"/>
        <c:crosses val="autoZero"/>
        <c:crossBetween val="midCat"/>
        <c:majorUnit val="4"/>
      </c:valAx>
      <c:valAx>
        <c:axId val="37406976"/>
        <c:scaling>
          <c:orientation val="minMax"/>
          <c:max val="30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405056"/>
        <c:crosses val="autoZero"/>
        <c:crossBetween val="midCat"/>
        <c:majorUnit val="100"/>
      </c:valAx>
      <c:spPr>
        <a:noFill/>
        <a:ln>
          <a:noFill/>
        </a:ln>
        <a:effectLst/>
      </c:spPr>
    </c:plotArea>
    <c:plotVisOnly val="1"/>
    <c:dispBlanksAs val="span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5CD9F04-6EDC-449F-88CA-66A6EB1D190D}" type="datetimeFigureOut">
              <a:rPr lang="en-GB"/>
              <a:pPr>
                <a:defRPr/>
              </a:pPr>
              <a:t>24/02/2015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64AF56F-623C-4D00-94E7-4573D392D94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48378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83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35F4F2E-AA7F-4606-A0CA-8C6A62F71ABC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9254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4AF56F-623C-4D00-94E7-4573D392D94C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3732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latin typeface="Arial" pitchFamily="34" charset="0"/>
            </a:endParaRPr>
          </a:p>
        </p:txBody>
      </p:sp>
      <p:sp>
        <p:nvSpPr>
          <p:cNvPr id="23757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A29421B-00C9-42C8-A316-0B598884D12A}" type="slidenum">
              <a:rPr lang="en-US" altLang="en-US" smtClean="0">
                <a:solidFill>
                  <a:srgbClr val="000000"/>
                </a:solidFill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altLang="en-US" smtClean="0">
              <a:solidFill>
                <a:srgbClr val="000000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405434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7C4C10-D4C3-48E5-9832-6BC93863AB1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9734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4AF56F-623C-4D00-94E7-4573D392D94C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18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683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4AF56F-623C-4D00-94E7-4573D392D94C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8642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7"/>
          <p:cNvSpPr txBox="1">
            <a:spLocks noGrp="1" noChangeArrowheads="1"/>
          </p:cNvSpPr>
          <p:nvPr/>
        </p:nvSpPr>
        <p:spPr bwMode="auto">
          <a:xfrm>
            <a:off x="3970339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090" tIns="46545" rIns="93090" bIns="46545" anchor="b"/>
          <a:lstStyle>
            <a:lvl1pPr defTabSz="966788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966788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966788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966788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966788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/>
            <a:fld id="{C3FBC98A-5F5D-47B6-84BF-303B70CA491F}" type="slidenum">
              <a:rPr lang="en-US" altLang="en-US" sz="1100">
                <a:solidFill>
                  <a:srgbClr val="000000"/>
                </a:solidFill>
                <a:cs typeface="+mn-cs"/>
              </a:rPr>
              <a:pPr algn="r" eaLnBrk="1" hangingPunct="1"/>
              <a:t>4</a:t>
            </a:fld>
            <a:endParaRPr lang="en-US" altLang="en-US" sz="1100">
              <a:solidFill>
                <a:srgbClr val="000000"/>
              </a:solidFill>
              <a:cs typeface="+mn-cs"/>
            </a:endParaRPr>
          </a:p>
        </p:txBody>
      </p:sp>
      <p:sp>
        <p:nvSpPr>
          <p:cNvPr id="204803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4275" y="695325"/>
            <a:ext cx="4649788" cy="3486150"/>
          </a:xfrm>
          <a:ln/>
        </p:spPr>
      </p:sp>
      <p:sp>
        <p:nvSpPr>
          <p:cNvPr id="204804" name="Rectangle 3"/>
          <p:cNvSpPr>
            <a:spLocks noGrp="1"/>
          </p:cNvSpPr>
          <p:nvPr>
            <p:ph type="body" idx="1"/>
          </p:nvPr>
        </p:nvSpPr>
        <p:spPr>
          <a:xfrm>
            <a:off x="933451" y="4416425"/>
            <a:ext cx="5143500" cy="41814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083" tIns="46543" rIns="93083" bIns="46543"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0726911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11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09" indent="-285734" defTabSz="931811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2937" indent="-228587" defTabSz="931811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111" indent="-228587" defTabSz="931811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287" indent="-228587" defTabSz="931811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461" indent="-228587" algn="ctr" defTabSz="93181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635" indent="-228587" algn="ctr" defTabSz="93181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8811" indent="-228587" algn="ctr" defTabSz="93181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5985" indent="-228587" algn="ctr" defTabSz="93181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10CE451D-4759-4912-8E9B-8DB155FE003D}" type="slidenum">
              <a:rPr lang="en-US" sz="1200">
                <a:solidFill>
                  <a:prstClr val="black"/>
                </a:solidFill>
                <a:latin typeface="Calibri" pitchFamily="34" charset="0"/>
              </a:rPr>
              <a:pPr eaLnBrk="1" hangingPunct="1">
                <a:defRPr/>
              </a:pPr>
              <a:t>6</a:t>
            </a:fld>
            <a:endParaRPr lang="en-US" sz="120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31428" name="Rectangle 5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4756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63" name="Notes Placeholder 2"/>
          <p:cNvSpPr>
            <a:spLocks noGrp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endParaRPr lang="en-US" altLang="en-US" sz="10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23347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57656">
              <a:defRPr>
                <a:solidFill>
                  <a:schemeClr val="tx1"/>
                </a:solidFill>
                <a:latin typeface="Arial" charset="0"/>
              </a:defRPr>
            </a:lvl1pPr>
            <a:lvl2pPr marL="757066" indent="-291179" defTabSz="957656">
              <a:defRPr>
                <a:solidFill>
                  <a:schemeClr val="tx1"/>
                </a:solidFill>
                <a:latin typeface="Arial" charset="0"/>
              </a:defRPr>
            </a:lvl2pPr>
            <a:lvl3pPr marL="1164717" indent="-232943" defTabSz="957656">
              <a:defRPr>
                <a:solidFill>
                  <a:schemeClr val="tx1"/>
                </a:solidFill>
                <a:latin typeface="Arial" charset="0"/>
              </a:defRPr>
            </a:lvl3pPr>
            <a:lvl4pPr marL="1630604" indent="-232943" defTabSz="957656">
              <a:defRPr>
                <a:solidFill>
                  <a:schemeClr val="tx1"/>
                </a:solidFill>
                <a:latin typeface="Arial" charset="0"/>
              </a:defRPr>
            </a:lvl4pPr>
            <a:lvl5pPr marL="2096491" indent="-232943" defTabSz="957656">
              <a:defRPr>
                <a:solidFill>
                  <a:schemeClr val="tx1"/>
                </a:solidFill>
                <a:latin typeface="Arial" charset="0"/>
              </a:defRPr>
            </a:lvl5pPr>
            <a:lvl6pPr marL="2562377" indent="-232943" defTabSz="95765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28264" indent="-232943" defTabSz="95765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94151" indent="-232943" defTabSz="95765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60038" indent="-232943" defTabSz="95765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3E79CE7-CC99-43E6-8BC1-9C003746A3CF}" type="slidenum">
              <a:rPr lang="en-US" altLang="en-US" sz="1100">
                <a:solidFill>
                  <a:srgbClr val="000000"/>
                </a:solidFill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altLang="en-US" sz="1100">
              <a:solidFill>
                <a:srgbClr val="000000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525303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7BD941-D7B5-4E61-9523-5AD48494A2FF}" type="slidenum">
              <a:rPr lang="en-US" smtClean="0">
                <a:solidFill>
                  <a:srgbClr val="000000"/>
                </a:solidFill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233475" name="Rectangle 7"/>
          <p:cNvSpPr txBox="1">
            <a:spLocks noGrp="1" noChangeArrowheads="1"/>
          </p:cNvSpPr>
          <p:nvPr/>
        </p:nvSpPr>
        <p:spPr bwMode="auto">
          <a:xfrm>
            <a:off x="3970938" y="8831580"/>
            <a:ext cx="3037840" cy="463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56" tIns="46578" rIns="93156" bIns="46578"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235F7AA4-176B-4304-B476-F1194AFC1800}" type="slidenum">
              <a:rPr lang="en-US" sz="1200" b="1">
                <a:solidFill>
                  <a:srgbClr val="000000"/>
                </a:solidFill>
                <a:ea typeface="ＭＳ Ｐゴシック" pitchFamily="34" charset="-128"/>
              </a:rPr>
              <a:pPr algn="r" eaLnBrk="1" hangingPunct="1"/>
              <a:t>8</a:t>
            </a:fld>
            <a:endParaRPr lang="en-US" sz="1200" b="1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23347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9788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3477" name="Slide Number Placeholder 3"/>
          <p:cNvSpPr txBox="1">
            <a:spLocks noGrp="1"/>
          </p:cNvSpPr>
          <p:nvPr/>
        </p:nvSpPr>
        <p:spPr bwMode="auto">
          <a:xfrm>
            <a:off x="3969315" y="8831580"/>
            <a:ext cx="3039463" cy="463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23" tIns="46560" rIns="93123" bIns="46560"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endParaRPr lang="en-US" sz="1200" b="1">
              <a:solidFill>
                <a:srgbClr val="00000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233478" name="Rectangle 4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156" tIns="46578" rIns="93156" bIns="46578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997841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1pPr>
            <a:lvl2pPr marL="742909" indent="-285734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2pPr>
            <a:lvl3pPr marL="1142937" indent="-228587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3pPr>
            <a:lvl4pPr marL="1600111" indent="-228587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4pPr>
            <a:lvl5pPr marL="2057287" indent="-228587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7pPr>
            <a:lvl8pPr marL="3428811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00FE3165-CCC4-4BC1-862D-E778916D5805}" type="slidenum">
              <a:rPr lang="en-US" smtClean="0">
                <a:solidFill>
                  <a:srgbClr val="000000"/>
                </a:solidFill>
              </a:rPr>
              <a:pPr eaLnBrk="1" hangingPunct="1">
                <a:defRPr/>
              </a:pPr>
              <a:t>9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48482" name="Rectangle 7"/>
          <p:cNvSpPr txBox="1">
            <a:spLocks noGrp="1" noChangeArrowheads="1"/>
          </p:cNvSpPr>
          <p:nvPr/>
        </p:nvSpPr>
        <p:spPr bwMode="auto">
          <a:xfrm>
            <a:off x="3970339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56" tIns="46578" rIns="93156" bIns="46578" anchor="b"/>
          <a:lstStyle/>
          <a:p>
            <a:pPr algn="r">
              <a:defRPr/>
            </a:pPr>
            <a:fld id="{C494D66E-746A-4FA6-A827-67A980E8C319}" type="slidenum">
              <a:rPr lang="en-US" sz="1200" b="1">
                <a:solidFill>
                  <a:prstClr val="black"/>
                </a:solidFill>
              </a:rPr>
              <a:pPr algn="r">
                <a:defRPr/>
              </a:pPr>
              <a:t>9</a:t>
            </a:fld>
            <a:endParaRPr lang="en-US" sz="1200" b="1">
              <a:solidFill>
                <a:prstClr val="black"/>
              </a:solidFill>
            </a:endParaRPr>
          </a:p>
        </p:txBody>
      </p:sp>
      <p:sp>
        <p:nvSpPr>
          <p:cNvPr id="19968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1100" y="696913"/>
            <a:ext cx="4649788" cy="3486150"/>
          </a:xfrm>
          <a:ln/>
        </p:spPr>
      </p:sp>
      <p:sp>
        <p:nvSpPr>
          <p:cNvPr id="199685" name="Slide Number Placeholder 3"/>
          <p:cNvSpPr txBox="1">
            <a:spLocks noGrp="1"/>
          </p:cNvSpPr>
          <p:nvPr/>
        </p:nvSpPr>
        <p:spPr bwMode="auto">
          <a:xfrm>
            <a:off x="3968751" y="8831263"/>
            <a:ext cx="3040063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23" tIns="46560" rIns="93123" bIns="46560" anchor="b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/>
            <a:endParaRPr lang="en-US" sz="1200" b="1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99686" name="Rectangle 4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56" tIns="46578" rIns="93156" bIns="46578"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17545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094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01732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1pPr>
            <a:lvl2pPr marL="742909" indent="-285734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2pPr>
            <a:lvl3pPr marL="1142937" indent="-228587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3pPr>
            <a:lvl4pPr marL="1600111" indent="-228587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4pPr>
            <a:lvl5pPr marL="2057287" indent="-228587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7pPr>
            <a:lvl8pPr marL="3428811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2428A76A-9324-455F-99B7-A0175FC3DF9B}" type="slidenum">
              <a:rPr lang="en-US" smtClean="0">
                <a:solidFill>
                  <a:srgbClr val="000000"/>
                </a:solidFill>
              </a:rPr>
              <a:pPr eaLnBrk="1" hangingPunct="1">
                <a:defRPr/>
              </a:pPr>
              <a:t>10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0212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295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 flipH="1">
            <a:off x="0" y="3581400"/>
            <a:ext cx="9144000" cy="3276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 flipH="1">
            <a:off x="1295400" y="3276600"/>
            <a:ext cx="7848600" cy="3048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 flipH="1">
            <a:off x="0" y="3276600"/>
            <a:ext cx="1262063" cy="304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1084" y="990600"/>
            <a:ext cx="6561831" cy="1905000"/>
          </a:xfrm>
        </p:spPr>
        <p:txBody>
          <a:bodyPr/>
          <a:lstStyle>
            <a:lvl1pPr>
              <a:defRPr sz="3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1113" y="4724400"/>
            <a:ext cx="6567487" cy="990600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 bwMode="auto">
          <a:xfrm>
            <a:off x="1288257" y="6477000"/>
            <a:ext cx="6567487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Arial" pitchFamily="34" charset="0"/>
              <a:buNone/>
              <a:defRPr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>
                <a:solidFill>
                  <a:schemeClr val="tx1"/>
                </a:solidFill>
              </a:rPr>
              <a:t>CROI 2015, Seattle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735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273" y="1524000"/>
            <a:ext cx="8229600" cy="4648200"/>
          </a:xfrm>
        </p:spPr>
        <p:txBody>
          <a:bodyPr/>
          <a:lstStyle>
            <a:lvl1pPr>
              <a:lnSpc>
                <a:spcPct val="100000"/>
              </a:lnSpc>
              <a:buClr>
                <a:srgbClr val="C00000"/>
              </a:buClr>
              <a:defRPr/>
            </a:lvl1pPr>
            <a:lvl2pPr>
              <a:buClr>
                <a:srgbClr val="C00000"/>
              </a:buClr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3950" y="6613525"/>
            <a:ext cx="247650" cy="16827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7F7F7F"/>
                </a:solidFill>
                <a:latin typeface="+mn-lt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111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 flipH="1">
            <a:off x="0" y="3581400"/>
            <a:ext cx="9144000" cy="3276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 flipH="1">
            <a:off x="1295400" y="3276600"/>
            <a:ext cx="7848600" cy="3048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 flipH="1">
            <a:off x="0" y="3276600"/>
            <a:ext cx="1262063" cy="304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1084" y="990600"/>
            <a:ext cx="6561831" cy="1905000"/>
          </a:xfrm>
        </p:spPr>
        <p:txBody>
          <a:bodyPr/>
          <a:lstStyle>
            <a:lvl1pPr>
              <a:defRPr sz="3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1113" y="4724400"/>
            <a:ext cx="6567487" cy="990600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 bwMode="auto">
          <a:xfrm>
            <a:off x="1288257" y="6477000"/>
            <a:ext cx="6567487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Arial" pitchFamily="34" charset="0"/>
              <a:buNone/>
              <a:defRPr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>
                <a:solidFill>
                  <a:prstClr val="black"/>
                </a:solidFill>
              </a:rPr>
              <a:t>CROI 2015, Seattle</a:t>
            </a:r>
            <a:endParaRPr lang="en-US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768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273" y="1524000"/>
            <a:ext cx="8229600" cy="46482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248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udy Name,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57200" y="154546"/>
            <a:ext cx="8229600" cy="302654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89560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Study Name,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57200" y="154546"/>
            <a:ext cx="8229600" cy="302654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4"/>
          </p:nvPr>
        </p:nvSpPr>
        <p:spPr>
          <a:xfrm>
            <a:off x="4648200" y="6537325"/>
            <a:ext cx="609600" cy="168275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  <a:cs typeface="Arial" charset="0"/>
              </a:defRPr>
            </a:lvl1pPr>
          </a:lstStyle>
          <a:p>
            <a:pPr>
              <a:defRPr/>
            </a:pPr>
            <a:fld id="{16B5B4FD-7E63-4CB3-BFC9-F07B0AF9D2B5}" type="datetime1">
              <a:rPr lang="en-US">
                <a:solidFill>
                  <a:prstClr val="black"/>
                </a:solidFill>
              </a:rPr>
              <a:pPr>
                <a:defRPr/>
              </a:pPr>
              <a:t>2/24/2015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5"/>
          </p:nvPr>
        </p:nvSpPr>
        <p:spPr>
          <a:xfrm>
            <a:off x="5334000" y="6537325"/>
            <a:ext cx="3048000" cy="165100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  <a:cs typeface="Arial" charset="0"/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Author’s Last Name, Conference Name, Year, Presentation #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  <a:cs typeface="Arial" charset="0"/>
              </a:defRPr>
            </a:lvl1pPr>
          </a:lstStyle>
          <a:p>
            <a:pPr>
              <a:defRPr/>
            </a:pPr>
            <a:fld id="{3646F4D4-B58B-4F0B-9046-E05A56EAB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083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Study Name,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57200" y="154546"/>
            <a:ext cx="8229600" cy="302654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4"/>
          </p:nvPr>
        </p:nvSpPr>
        <p:spPr>
          <a:xfrm>
            <a:off x="4648200" y="6537325"/>
            <a:ext cx="609600" cy="168275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  <a:cs typeface="Arial" charset="0"/>
              </a:defRPr>
            </a:lvl1pPr>
          </a:lstStyle>
          <a:p>
            <a:pPr>
              <a:defRPr/>
            </a:pPr>
            <a:fld id="{16B5B4FD-7E63-4CB3-BFC9-F07B0AF9D2B5}" type="datetime1">
              <a:rPr lang="en-US">
                <a:solidFill>
                  <a:prstClr val="black"/>
                </a:solidFill>
              </a:rPr>
              <a:pPr>
                <a:defRPr/>
              </a:pPr>
              <a:t>2/24/2015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5"/>
          </p:nvPr>
        </p:nvSpPr>
        <p:spPr>
          <a:xfrm>
            <a:off x="5334000" y="6537325"/>
            <a:ext cx="3048000" cy="165100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  <a:cs typeface="Arial" charset="0"/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Author’s Last Name, Conference Name, Year, Presentation #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  <a:cs typeface="Arial" charset="0"/>
              </a:defRPr>
            </a:lvl1pPr>
          </a:lstStyle>
          <a:p>
            <a:pPr>
              <a:defRPr/>
            </a:pPr>
            <a:fld id="{3646F4D4-B58B-4F0B-9046-E05A56EAB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470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 flipH="1">
            <a:off x="0" y="3581400"/>
            <a:ext cx="9144000" cy="3276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 flipH="1">
            <a:off x="1295400" y="3276600"/>
            <a:ext cx="7848600" cy="3048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 flipH="1">
            <a:off x="0" y="3276600"/>
            <a:ext cx="1262063" cy="304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1084" y="990600"/>
            <a:ext cx="6561831" cy="1905000"/>
          </a:xfrm>
        </p:spPr>
        <p:txBody>
          <a:bodyPr/>
          <a:lstStyle>
            <a:lvl1pPr>
              <a:defRPr sz="3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1113" y="4724400"/>
            <a:ext cx="6567487" cy="990600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 bwMode="auto">
          <a:xfrm>
            <a:off x="1288257" y="6477000"/>
            <a:ext cx="6567487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Arial" pitchFamily="34" charset="0"/>
              <a:buNone/>
              <a:defRPr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 smtClean="0">
                <a:solidFill>
                  <a:srgbClr val="E2E2E2">
                    <a:lumMod val="25000"/>
                  </a:srgbClr>
                </a:solidFill>
              </a:rPr>
              <a:t>CROI 2015, Seattle</a:t>
            </a:r>
            <a:endParaRPr lang="en-US" sz="1600" b="1" dirty="0">
              <a:solidFill>
                <a:srgbClr val="E2E2E2">
                  <a:lumMod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064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273" y="1524000"/>
            <a:ext cx="8229600" cy="4648200"/>
          </a:xfrm>
        </p:spPr>
        <p:txBody>
          <a:bodyPr/>
          <a:lstStyle>
            <a:lvl1pPr>
              <a:lnSpc>
                <a:spcPct val="100000"/>
              </a:lnSpc>
              <a:buClr>
                <a:srgbClr val="C00000"/>
              </a:buClr>
              <a:defRPr/>
            </a:lvl1pPr>
            <a:lvl2pPr>
              <a:buClr>
                <a:srgbClr val="C00000"/>
              </a:buClr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3950" y="6613525"/>
            <a:ext cx="247650" cy="16827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7F7F7F"/>
                </a:solidFill>
                <a:latin typeface="+mn-lt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144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471488" y="1201738"/>
            <a:ext cx="8672512" cy="6508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0" y="1201738"/>
            <a:ext cx="442913" cy="6508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71488" y="379043"/>
            <a:ext cx="82296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524000"/>
            <a:ext cx="82296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3950" y="6613525"/>
            <a:ext cx="247650" cy="16827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7F7F7F"/>
                </a:solidFill>
                <a:latin typeface="+mn-lt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17" r:id="rId1"/>
    <p:sldLayoutId id="2147486618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200"/>
        </a:spcBef>
        <a:spcAft>
          <a:spcPct val="0"/>
        </a:spcAft>
        <a:buClr>
          <a:srgbClr val="A9A9A9"/>
        </a:buClr>
        <a:buSzPct val="90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1650" indent="-228600" algn="l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Clr>
          <a:srgbClr val="A9A9A9"/>
        </a:buClr>
        <a:buSzPct val="90000"/>
        <a:buFont typeface="Arial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rgbClr val="A9A9A9"/>
        </a:buClr>
        <a:buSzPct val="9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58850" indent="-182563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rgbClr val="A9A9A9"/>
        </a:buClr>
        <a:buSzPct val="90000"/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rgbClr val="A9A9A9"/>
        </a:buClr>
        <a:buSzPct val="90000"/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471488" y="1201738"/>
            <a:ext cx="8672512" cy="6508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0" y="1201738"/>
            <a:ext cx="442913" cy="6508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71488" y="379043"/>
            <a:ext cx="82296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524000"/>
            <a:ext cx="82296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3950" y="6613525"/>
            <a:ext cx="247650" cy="16827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7F7F7F"/>
                </a:solidFill>
                <a:latin typeface="+mn-lt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8078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620" r:id="rId1"/>
    <p:sldLayoutId id="2147486621" r:id="rId2"/>
    <p:sldLayoutId id="2147486622" r:id="rId3"/>
    <p:sldLayoutId id="2147486623" r:id="rId4"/>
    <p:sldLayoutId id="2147486624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200"/>
        </a:spcBef>
        <a:spcAft>
          <a:spcPct val="0"/>
        </a:spcAft>
        <a:buClr>
          <a:srgbClr val="A9A9A9"/>
        </a:buClr>
        <a:buSzPct val="90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1650" indent="-228600" algn="l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Clr>
          <a:srgbClr val="A9A9A9"/>
        </a:buClr>
        <a:buSzPct val="90000"/>
        <a:buFont typeface="Arial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rgbClr val="A9A9A9"/>
        </a:buClr>
        <a:buSzPct val="9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58850" indent="-182563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rgbClr val="A9A9A9"/>
        </a:buClr>
        <a:buSzPct val="90000"/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rgbClr val="A9A9A9"/>
        </a:buClr>
        <a:buSzPct val="90000"/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471488" y="1201738"/>
            <a:ext cx="8672512" cy="6508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0" y="1201738"/>
            <a:ext cx="442913" cy="6508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71488" y="379043"/>
            <a:ext cx="82296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524000"/>
            <a:ext cx="82296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3950" y="6613525"/>
            <a:ext cx="247650" cy="16827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7F7F7F"/>
                </a:solidFill>
                <a:latin typeface="+mn-lt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33489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629" r:id="rId1"/>
    <p:sldLayoutId id="214748663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200"/>
        </a:spcBef>
        <a:spcAft>
          <a:spcPct val="0"/>
        </a:spcAft>
        <a:buClr>
          <a:srgbClr val="A9A9A9"/>
        </a:buClr>
        <a:buSzPct val="90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1650" indent="-228600" algn="l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Clr>
          <a:srgbClr val="A9A9A9"/>
        </a:buClr>
        <a:buSzPct val="90000"/>
        <a:buFont typeface="Arial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rgbClr val="A9A9A9"/>
        </a:buClr>
        <a:buSzPct val="9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58850" indent="-182563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rgbClr val="A9A9A9"/>
        </a:buClr>
        <a:buSzPct val="90000"/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rgbClr val="A9A9A9"/>
        </a:buClr>
        <a:buSzPct val="90000"/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chart" Target="../charts/chart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chart" Target="../charts/chart7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2500" y="685800"/>
            <a:ext cx="7239000" cy="2362200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Tenofovir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Alafenamide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 (TAF) </a:t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in a Single-Tablet Regimen </a:t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in Initial HIV-1 Therapy</a:t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Combined Primary Results of </a:t>
            </a:r>
            <a:b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Studies GS-US-292-0104 and GS-US-292-0111</a:t>
            </a:r>
            <a:endParaRPr lang="en-US" dirty="0">
              <a:solidFill>
                <a:schemeClr val="bg2">
                  <a:lumMod val="25000"/>
                </a:schemeClr>
              </a:solidFill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990600" y="3733800"/>
            <a:ext cx="7162800" cy="2133600"/>
          </a:xfrm>
        </p:spPr>
        <p:txBody>
          <a:bodyPr rtlCol="0"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David Wohl</a:t>
            </a:r>
            <a:r>
              <a:rPr lang="en-US" b="1" baseline="30000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, Anton Pozniak</a:t>
            </a:r>
            <a:r>
              <a:rPr lang="en-US" baseline="30000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, Melanie Thompson</a:t>
            </a:r>
            <a:r>
              <a:rPr lang="en-US" baseline="30000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, Edwin DeJesus</a:t>
            </a:r>
            <a:r>
              <a:rPr lang="en-US" baseline="30000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, Daniel Podzamczer</a:t>
            </a:r>
            <a:r>
              <a:rPr lang="en-US" baseline="30000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, Jean-Michel Molina</a:t>
            </a:r>
            <a:r>
              <a:rPr lang="en-US" baseline="30000" dirty="0" smtClean="0">
                <a:solidFill>
                  <a:schemeClr val="bg2">
                    <a:lumMod val="25000"/>
                  </a:schemeClr>
                </a:solidFill>
              </a:rPr>
              <a:t>6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, Gordon Crofoot</a:t>
            </a:r>
            <a:r>
              <a:rPr lang="en-US" baseline="30000" dirty="0" smtClean="0">
                <a:solidFill>
                  <a:schemeClr val="bg2">
                    <a:lumMod val="25000"/>
                  </a:schemeClr>
                </a:solidFill>
              </a:rPr>
              <a:t>7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Christian Callebaut</a:t>
            </a:r>
            <a:r>
              <a:rPr lang="en-US" baseline="30000" dirty="0" smtClean="0">
                <a:solidFill>
                  <a:schemeClr val="bg2">
                    <a:lumMod val="25000"/>
                  </a:schemeClr>
                </a:solidFill>
              </a:rPr>
              <a:t>8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, Hal Martin</a:t>
            </a:r>
            <a:r>
              <a:rPr lang="en-US" baseline="30000" dirty="0" smtClean="0">
                <a:solidFill>
                  <a:schemeClr val="bg2">
                    <a:lumMod val="25000"/>
                  </a:schemeClr>
                </a:solidFill>
              </a:rPr>
              <a:t>8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, Scott McCallister</a:t>
            </a:r>
            <a:r>
              <a:rPr lang="en-US" baseline="30000" dirty="0" smtClean="0">
                <a:solidFill>
                  <a:schemeClr val="bg2">
                    <a:lumMod val="25000"/>
                  </a:schemeClr>
                </a:solidFill>
              </a:rPr>
              <a:t>8</a:t>
            </a:r>
          </a:p>
          <a:p>
            <a:pPr algn="ctr">
              <a:lnSpc>
                <a:spcPct val="100000"/>
              </a:lnSpc>
              <a:defRPr/>
            </a:pPr>
            <a:endParaRPr lang="en-US" baseline="30000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>
              <a:lnSpc>
                <a:spcPct val="100000"/>
              </a:lnSpc>
              <a:defRPr/>
            </a:pPr>
            <a:endParaRPr lang="en-US" sz="1400" baseline="30000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>
              <a:lnSpc>
                <a:spcPct val="100000"/>
              </a:lnSpc>
              <a:defRPr/>
            </a:pPr>
            <a:r>
              <a:rPr lang="en-US" sz="1400" baseline="30000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</a:rPr>
              <a:t>University of North Carolina, Chapel Hill, NC; </a:t>
            </a:r>
            <a:r>
              <a:rPr lang="en-US" sz="1400" baseline="30000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</a:rPr>
              <a:t>Chelsea and Westminster Hospital, </a:t>
            </a:r>
            <a:br>
              <a:rPr lang="en-US" sz="1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</a:rPr>
              <a:t>NHS Foundation Trust, London, UK; </a:t>
            </a:r>
            <a:r>
              <a:rPr lang="en-US" sz="1400" baseline="30000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</a:rPr>
              <a:t>AIDS Research Consortium of Atlanta, Atlanta, GA; </a:t>
            </a:r>
            <a:r>
              <a:rPr lang="en-US" sz="1400" baseline="30000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</a:rPr>
              <a:t>Orlando Immunology Center, Orlando, FL; </a:t>
            </a:r>
            <a:r>
              <a:rPr lang="en-US" sz="1400" baseline="30000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</a:rPr>
              <a:t>Hospital </a:t>
            </a:r>
            <a:r>
              <a:rPr lang="en-US" sz="1400" dirty="0" err="1" smtClean="0">
                <a:solidFill>
                  <a:schemeClr val="bg2">
                    <a:lumMod val="25000"/>
                  </a:schemeClr>
                </a:solidFill>
              </a:rPr>
              <a:t>Universitari</a:t>
            </a: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</a:rPr>
              <a:t> de </a:t>
            </a:r>
            <a:r>
              <a:rPr lang="en-US" sz="1400" dirty="0" err="1" smtClean="0">
                <a:solidFill>
                  <a:schemeClr val="bg2">
                    <a:lumMod val="25000"/>
                  </a:schemeClr>
                </a:solidFill>
              </a:rPr>
              <a:t>Bellvitge</a:t>
            </a: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</a:rPr>
              <a:t>, Barcelona, Spain; </a:t>
            </a:r>
            <a:r>
              <a:rPr lang="en-US" sz="1400" baseline="30000" dirty="0" smtClean="0">
                <a:solidFill>
                  <a:schemeClr val="bg2">
                    <a:lumMod val="25000"/>
                  </a:schemeClr>
                </a:solidFill>
              </a:rPr>
              <a:t>6</a:t>
            </a: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</a:rPr>
              <a:t>Hôpital Saint Louis, Paris, France; </a:t>
            </a:r>
            <a:r>
              <a:rPr lang="en-US" sz="1400" baseline="30000" dirty="0" smtClean="0">
                <a:solidFill>
                  <a:schemeClr val="bg2">
                    <a:lumMod val="25000"/>
                  </a:schemeClr>
                </a:solidFill>
              </a:rPr>
              <a:t>7</a:t>
            </a: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</a:rPr>
              <a:t>Gordon </a:t>
            </a:r>
            <a:r>
              <a:rPr lang="en-US" sz="1400" dirty="0" err="1" smtClean="0">
                <a:solidFill>
                  <a:schemeClr val="bg2">
                    <a:lumMod val="25000"/>
                  </a:schemeClr>
                </a:solidFill>
              </a:rPr>
              <a:t>Crofoot</a:t>
            </a: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</a:rPr>
              <a:t> Research, Houston, TX;</a:t>
            </a:r>
            <a:br>
              <a:rPr lang="en-US" sz="1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1400" baseline="30000" dirty="0" smtClean="0">
                <a:solidFill>
                  <a:schemeClr val="bg2">
                    <a:lumMod val="25000"/>
                  </a:schemeClr>
                </a:solidFill>
              </a:rPr>
              <a:t>8</a:t>
            </a: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</a:rPr>
              <a:t>Gilead Sciences, Foster City, CA</a:t>
            </a:r>
          </a:p>
          <a:p>
            <a:pPr algn="ctr">
              <a:lnSpc>
                <a:spcPct val="100000"/>
              </a:lnSpc>
              <a:defRPr/>
            </a:pPr>
            <a:endParaRPr lang="en-US" sz="1400" dirty="0">
              <a:solidFill>
                <a:schemeClr val="bg2">
                  <a:lumMod val="25000"/>
                </a:schemeClr>
              </a:solidFill>
            </a:endParaRPr>
          </a:p>
          <a:p>
            <a:pPr algn="ctr">
              <a:lnSpc>
                <a:spcPct val="100000"/>
              </a:lnSpc>
              <a:defRPr/>
            </a:pPr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</a:rPr>
              <a:t>Abstract 113LB</a:t>
            </a:r>
          </a:p>
          <a:p>
            <a:pPr algn="ctr">
              <a:lnSpc>
                <a:spcPct val="100000"/>
              </a:lnSpc>
              <a:defRPr/>
            </a:pPr>
            <a:endParaRPr lang="en-US" sz="1400" dirty="0" smtClean="0">
              <a:solidFill>
                <a:schemeClr val="bg2">
                  <a:lumMod val="25000"/>
                </a:schemeClr>
              </a:solidFill>
            </a:endParaRPr>
          </a:p>
          <a:p>
            <a:pPr eaLnBrk="1" fontAlgn="auto" hangingPunct="1">
              <a:lnSpc>
                <a:spcPct val="100000"/>
              </a:lnSpc>
              <a:spcAft>
                <a:spcPts val="0"/>
              </a:spcAft>
              <a:buClr>
                <a:schemeClr val="bg2">
                  <a:lumMod val="75000"/>
                </a:schemeClr>
              </a:buClr>
              <a:defRPr/>
            </a:pP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17992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US" altLang="en-US" dirty="0">
                <a:solidFill>
                  <a:srgbClr val="E2E2E2">
                    <a:lumMod val="25000"/>
                  </a:srgbClr>
                </a:solidFill>
              </a:rPr>
              <a:t>Median Change from Baseline in CD4 </a:t>
            </a:r>
            <a:r>
              <a:rPr lang="en-US" altLang="en-US" dirty="0" smtClean="0">
                <a:solidFill>
                  <a:srgbClr val="E2E2E2">
                    <a:lumMod val="25000"/>
                  </a:srgbClr>
                </a:solidFill>
              </a:rPr>
              <a:t>Count</a:t>
            </a:r>
            <a:br>
              <a:rPr lang="en-US" altLang="en-US" dirty="0" smtClean="0">
                <a:solidFill>
                  <a:srgbClr val="E2E2E2">
                    <a:lumMod val="25000"/>
                  </a:srgbClr>
                </a:solidFill>
              </a:rPr>
            </a:br>
            <a:r>
              <a:rPr lang="en-US" altLang="en-US" sz="2000" dirty="0" smtClean="0">
                <a:solidFill>
                  <a:srgbClr val="717171"/>
                </a:solidFill>
                <a:latin typeface="Arial" pitchFamily="34" charset="0"/>
                <a:ea typeface="+mn-ea"/>
                <a:cs typeface="Arial" pitchFamily="34" charset="0"/>
              </a:rPr>
              <a:t>Studies </a:t>
            </a:r>
            <a:r>
              <a:rPr lang="en-US" altLang="en-US" sz="2000" dirty="0">
                <a:solidFill>
                  <a:srgbClr val="717171"/>
                </a:solidFill>
                <a:latin typeface="Arial" pitchFamily="34" charset="0"/>
                <a:ea typeface="+mn-ea"/>
                <a:cs typeface="Arial" pitchFamily="34" charset="0"/>
              </a:rPr>
              <a:t>104 and 111: Week 48 Combined </a:t>
            </a:r>
            <a:r>
              <a:rPr lang="en-US" altLang="en-US" sz="2000" dirty="0" smtClean="0">
                <a:solidFill>
                  <a:srgbClr val="717171"/>
                </a:solidFill>
                <a:latin typeface="Arial" pitchFamily="34" charset="0"/>
                <a:ea typeface="+mn-ea"/>
                <a:cs typeface="Arial" pitchFamily="34" charset="0"/>
              </a:rPr>
              <a:t>Analysis</a:t>
            </a:r>
            <a:endParaRPr lang="en-US" sz="2800" dirty="0" smtClean="0">
              <a:solidFill>
                <a:srgbClr val="717171"/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714348" y="1524000"/>
            <a:ext cx="6987714" cy="4711204"/>
            <a:chOff x="782383" y="1519464"/>
            <a:chExt cx="6987714" cy="4711204"/>
          </a:xfrm>
        </p:grpSpPr>
        <p:sp>
          <p:nvSpPr>
            <p:cNvPr id="7" name="TextBox 6"/>
            <p:cNvSpPr txBox="1"/>
            <p:nvPr/>
          </p:nvSpPr>
          <p:spPr>
            <a:xfrm rot="16200000">
              <a:off x="-548604" y="3610997"/>
              <a:ext cx="3105172" cy="44319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600" dirty="0" smtClean="0">
                  <a:solidFill>
                    <a:prstClr val="black"/>
                  </a:solidFill>
                  <a:latin typeface="Arial"/>
                  <a:cs typeface="+mn-cs"/>
                </a:rPr>
                <a:t>Median Change from Baseline in CD4 Count (cells/</a:t>
              </a:r>
              <a:r>
                <a:rPr lang="el-GR" sz="1600" dirty="0" smtClean="0">
                  <a:solidFill>
                    <a:prstClr val="black"/>
                  </a:solidFill>
                  <a:latin typeface="Arial"/>
                  <a:cs typeface="+mn-cs"/>
                </a:rPr>
                <a:t>μ</a:t>
              </a:r>
              <a:r>
                <a:rPr lang="en-US" sz="1600" dirty="0" smtClean="0">
                  <a:solidFill>
                    <a:prstClr val="black"/>
                  </a:solidFill>
                  <a:latin typeface="Arial"/>
                  <a:cs typeface="+mn-cs"/>
                </a:rPr>
                <a:t>L)</a:t>
              </a:r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1439635" y="1519464"/>
              <a:ext cx="6330462" cy="4711204"/>
              <a:chOff x="1439635" y="1519464"/>
              <a:chExt cx="6330462" cy="4711204"/>
            </a:xfrm>
          </p:grpSpPr>
          <p:graphicFrame>
            <p:nvGraphicFramePr>
              <p:cNvPr id="6" name="Chart 5"/>
              <p:cNvGraphicFramePr/>
              <p:nvPr>
                <p:extLst>
                  <p:ext uri="{D42A27DB-BD31-4B8C-83A1-F6EECF244321}">
                    <p14:modId xmlns:p14="http://schemas.microsoft.com/office/powerpoint/2010/main" val="3350516722"/>
                  </p:ext>
                </p:extLst>
              </p:nvPr>
            </p:nvGraphicFramePr>
            <p:xfrm>
              <a:off x="1439635" y="1519464"/>
              <a:ext cx="6330462" cy="44196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17" name="Rectangle 16"/>
              <p:cNvSpPr/>
              <p:nvPr/>
            </p:nvSpPr>
            <p:spPr>
              <a:xfrm>
                <a:off x="3958590" y="5512464"/>
                <a:ext cx="304800" cy="323850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dirty="0" smtClean="0">
                  <a:solidFill>
                    <a:prstClr val="white"/>
                  </a:solidFill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4770584" y="5512344"/>
                <a:ext cx="792016" cy="323850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dirty="0" smtClean="0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6038850" y="5512464"/>
                <a:ext cx="762000" cy="323850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dirty="0" smtClean="0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7323284" y="5574507"/>
                <a:ext cx="304800" cy="323850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dirty="0" smtClean="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" name="Group 12"/>
              <p:cNvGrpSpPr/>
              <p:nvPr/>
            </p:nvGrpSpPr>
            <p:grpSpPr>
              <a:xfrm>
                <a:off x="2100763" y="5567364"/>
                <a:ext cx="222830" cy="296778"/>
                <a:chOff x="2100763" y="5567364"/>
                <a:chExt cx="222830" cy="296778"/>
              </a:xfrm>
            </p:grpSpPr>
            <p:sp>
              <p:nvSpPr>
                <p:cNvPr id="21" name="TextBox 20"/>
                <p:cNvSpPr txBox="1"/>
                <p:nvPr/>
              </p:nvSpPr>
              <p:spPr>
                <a:xfrm>
                  <a:off x="2100763" y="5642543"/>
                  <a:ext cx="222830" cy="2215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ctr" fontAlgn="auto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dirty="0" smtClean="0">
                      <a:solidFill>
                        <a:prstClr val="black"/>
                      </a:solidFill>
                      <a:latin typeface="Arial"/>
                      <a:cs typeface="+mn-cs"/>
                    </a:rPr>
                    <a:t>2</a:t>
                  </a:r>
                </a:p>
              </p:txBody>
            </p:sp>
            <p:cxnSp>
              <p:nvCxnSpPr>
                <p:cNvPr id="12" name="Straight Connector 11"/>
                <p:cNvCxnSpPr/>
                <p:nvPr/>
              </p:nvCxnSpPr>
              <p:spPr>
                <a:xfrm flipV="1">
                  <a:off x="2212178" y="5567364"/>
                  <a:ext cx="0" cy="64293"/>
                </a:xfrm>
                <a:prstGeom prst="line">
                  <a:avLst/>
                </a:prstGeom>
                <a:ln w="9525">
                  <a:noFill/>
                  <a:miter lim="800000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6" name="TextBox 25"/>
              <p:cNvSpPr txBox="1"/>
              <p:nvPr/>
            </p:nvSpPr>
            <p:spPr>
              <a:xfrm>
                <a:off x="3969193" y="6009069"/>
                <a:ext cx="1152617" cy="2215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dirty="0" smtClean="0">
                    <a:solidFill>
                      <a:prstClr val="black"/>
                    </a:solidFill>
                    <a:latin typeface="Arial"/>
                    <a:cs typeface="+mn-cs"/>
                  </a:rPr>
                  <a:t>Weeks</a:t>
                </a: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7069932" y="5488102"/>
                <a:ext cx="551009" cy="110217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dirty="0" smtClean="0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27" name="TextBox 2"/>
          <p:cNvSpPr txBox="1">
            <a:spLocks noChangeArrowheads="1"/>
          </p:cNvSpPr>
          <p:nvPr/>
        </p:nvSpPr>
        <p:spPr bwMode="auto">
          <a:xfrm>
            <a:off x="7170420" y="3048000"/>
            <a:ext cx="36576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defRPr/>
            </a:pPr>
            <a:r>
              <a:rPr lang="en-US" sz="1600" baseline="0" dirty="0" smtClean="0">
                <a:solidFill>
                  <a:prstClr val="black"/>
                </a:solidFill>
                <a:ea typeface="MS PGothic" pitchFamily="34" charset="-128"/>
              </a:rPr>
              <a:t>211</a:t>
            </a:r>
            <a:endParaRPr lang="en-US" sz="1400" baseline="0" dirty="0" smtClean="0">
              <a:solidFill>
                <a:prstClr val="black"/>
              </a:solidFill>
              <a:ea typeface="MS PGothic" pitchFamily="34" charset="-128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7772400" y="3223260"/>
            <a:ext cx="92229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1600" dirty="0" smtClean="0">
                <a:solidFill>
                  <a:srgbClr val="000000"/>
                </a:solidFill>
              </a:rPr>
              <a:t>p=0.024</a:t>
            </a:r>
            <a:endParaRPr lang="en-US" altLang="en-US" sz="1600" dirty="0">
              <a:solidFill>
                <a:srgbClr val="000000"/>
              </a:solidFill>
            </a:endParaRPr>
          </a:p>
        </p:txBody>
      </p:sp>
      <p:sp>
        <p:nvSpPr>
          <p:cNvPr id="30" name="Right Bracket 29"/>
          <p:cNvSpPr/>
          <p:nvPr/>
        </p:nvSpPr>
        <p:spPr>
          <a:xfrm>
            <a:off x="7543800" y="3147060"/>
            <a:ext cx="152400" cy="381000"/>
          </a:xfrm>
          <a:prstGeom prst="rightBracket">
            <a:avLst>
              <a:gd name="adj" fmla="val 0"/>
            </a:avLst>
          </a:prstGeom>
          <a:ln w="12700">
            <a:solidFill>
              <a:srgbClr val="000000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1" name="TextBox 2"/>
          <p:cNvSpPr txBox="1">
            <a:spLocks noChangeArrowheads="1"/>
          </p:cNvSpPr>
          <p:nvPr/>
        </p:nvSpPr>
        <p:spPr bwMode="auto">
          <a:xfrm>
            <a:off x="7170420" y="3421380"/>
            <a:ext cx="36576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defRPr/>
            </a:pPr>
            <a:r>
              <a:rPr lang="en-US" sz="1600" baseline="0" dirty="0" smtClean="0">
                <a:solidFill>
                  <a:prstClr val="black"/>
                </a:solidFill>
                <a:ea typeface="MS PGothic" pitchFamily="34" charset="-128"/>
              </a:rPr>
              <a:t>181</a:t>
            </a:r>
            <a:endParaRPr lang="en-US" sz="1400" baseline="0" dirty="0" smtClean="0">
              <a:solidFill>
                <a:prstClr val="black"/>
              </a:solidFill>
              <a:ea typeface="MS PGothic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705100" y="1632374"/>
            <a:ext cx="2103120" cy="2286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600" dirty="0" smtClean="0">
                <a:solidFill>
                  <a:prstClr val="black"/>
                </a:solidFill>
                <a:latin typeface="Arial"/>
              </a:rPr>
              <a:t>E/C/F/TAF</a:t>
            </a:r>
            <a:endParaRPr lang="en-US" sz="1600" dirty="0">
              <a:solidFill>
                <a:prstClr val="black"/>
              </a:solidFill>
              <a:latin typeface="Arial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276600" y="1653540"/>
            <a:ext cx="365760" cy="152400"/>
            <a:chOff x="1600200" y="1600200"/>
            <a:chExt cx="365760" cy="152400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1600200" y="1676400"/>
              <a:ext cx="365760" cy="0"/>
            </a:xfrm>
            <a:prstGeom prst="line">
              <a:avLst/>
            </a:prstGeom>
            <a:ln w="28575">
              <a:solidFill>
                <a:srgbClr val="6338A2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Rectangle 4"/>
            <p:cNvSpPr/>
            <p:nvPr/>
          </p:nvSpPr>
          <p:spPr>
            <a:xfrm>
              <a:off x="1706880" y="1600200"/>
              <a:ext cx="152400" cy="152400"/>
            </a:xfrm>
            <a:prstGeom prst="rect">
              <a:avLst/>
            </a:prstGeom>
            <a:solidFill>
              <a:srgbClr val="6338A2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 dirty="0" smtClean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152900" y="1615440"/>
            <a:ext cx="2522220" cy="228600"/>
            <a:chOff x="1933700" y="1617134"/>
            <a:chExt cx="2522220" cy="228600"/>
          </a:xfrm>
        </p:grpSpPr>
        <p:sp>
          <p:nvSpPr>
            <p:cNvPr id="33" name="TextBox 32"/>
            <p:cNvSpPr txBox="1"/>
            <p:nvPr/>
          </p:nvSpPr>
          <p:spPr>
            <a:xfrm>
              <a:off x="2352800" y="1617134"/>
              <a:ext cx="2103120" cy="22860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ct val="90000"/>
                </a:lnSpc>
              </a:pPr>
              <a:r>
                <a:rPr lang="en-US" sz="1600" dirty="0" smtClean="0">
                  <a:solidFill>
                    <a:prstClr val="black"/>
                  </a:solidFill>
                  <a:latin typeface="Arial"/>
                </a:rPr>
                <a:t>E/C/F/TDF</a:t>
              </a:r>
              <a:endParaRPr lang="en-US" sz="1600" dirty="0">
                <a:solidFill>
                  <a:prstClr val="black"/>
                </a:solidFill>
                <a:latin typeface="Arial"/>
              </a:endParaRPr>
            </a:p>
          </p:txBody>
        </p:sp>
        <p:grpSp>
          <p:nvGrpSpPr>
            <p:cNvPr id="34" name="Group 33"/>
            <p:cNvGrpSpPr/>
            <p:nvPr/>
          </p:nvGrpSpPr>
          <p:grpSpPr>
            <a:xfrm>
              <a:off x="1933700" y="1638300"/>
              <a:ext cx="365760" cy="152400"/>
              <a:chOff x="1600200" y="1600200"/>
              <a:chExt cx="365760" cy="152400"/>
            </a:xfrm>
          </p:grpSpPr>
          <p:cxnSp>
            <p:nvCxnSpPr>
              <p:cNvPr id="35" name="Straight Connector 34"/>
              <p:cNvCxnSpPr/>
              <p:nvPr/>
            </p:nvCxnSpPr>
            <p:spPr>
              <a:xfrm>
                <a:off x="1600200" y="1676400"/>
                <a:ext cx="365760" cy="0"/>
              </a:xfrm>
              <a:prstGeom prst="line">
                <a:avLst/>
              </a:prstGeom>
              <a:ln w="28575">
                <a:solidFill>
                  <a:srgbClr val="F66900"/>
                </a:solidFill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Rectangle 35"/>
              <p:cNvSpPr/>
              <p:nvPr/>
            </p:nvSpPr>
            <p:spPr>
              <a:xfrm>
                <a:off x="1706880" y="1600200"/>
                <a:ext cx="152400" cy="152400"/>
              </a:xfrm>
              <a:prstGeom prst="rect">
                <a:avLst/>
              </a:prstGeom>
              <a:solidFill>
                <a:srgbClr val="F66900"/>
              </a:solidFill>
              <a:ln w="19050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</a:pPr>
                <a:endParaRPr lang="en-US" dirty="0" smtClean="0"/>
              </a:p>
            </p:txBody>
          </p:sp>
        </p:grpSp>
      </p:grpSp>
      <p:cxnSp>
        <p:nvCxnSpPr>
          <p:cNvPr id="11" name="Straight Connector 10"/>
          <p:cNvCxnSpPr/>
          <p:nvPr/>
        </p:nvCxnSpPr>
        <p:spPr>
          <a:xfrm>
            <a:off x="2148840" y="5516880"/>
            <a:ext cx="0" cy="54864"/>
          </a:xfrm>
          <a:prstGeom prst="line">
            <a:avLst/>
          </a:prstGeom>
          <a:ln w="9525">
            <a:solidFill>
              <a:schemeClr val="tx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003275" y="5507775"/>
            <a:ext cx="0" cy="54864"/>
          </a:xfrm>
          <a:prstGeom prst="line">
            <a:avLst/>
          </a:prstGeom>
          <a:ln w="9525">
            <a:solidFill>
              <a:schemeClr val="tx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633534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altLang="en-US" dirty="0">
                <a:solidFill>
                  <a:srgbClr val="E2E2E2">
                    <a:lumMod val="25000"/>
                  </a:srgbClr>
                </a:solidFill>
              </a:rPr>
              <a:t>Resistance Through Week </a:t>
            </a:r>
            <a:r>
              <a:rPr lang="en-US" altLang="en-US" dirty="0" smtClean="0">
                <a:solidFill>
                  <a:srgbClr val="E2E2E2">
                    <a:lumMod val="25000"/>
                  </a:srgbClr>
                </a:solidFill>
              </a:rPr>
              <a:t>48</a:t>
            </a:r>
            <a:br>
              <a:rPr lang="en-US" altLang="en-US" dirty="0" smtClean="0">
                <a:solidFill>
                  <a:srgbClr val="E2E2E2">
                    <a:lumMod val="25000"/>
                  </a:srgbClr>
                </a:solidFill>
              </a:rPr>
            </a:br>
            <a:r>
              <a:rPr lang="en-US" altLang="en-US" sz="2000" dirty="0" smtClean="0">
                <a:solidFill>
                  <a:srgbClr val="717171"/>
                </a:solidFill>
                <a:latin typeface="Arial" pitchFamily="34" charset="0"/>
                <a:ea typeface="+mn-ea"/>
                <a:cs typeface="Arial" pitchFamily="34" charset="0"/>
              </a:rPr>
              <a:t>Studies </a:t>
            </a:r>
            <a:r>
              <a:rPr lang="en-US" altLang="en-US" sz="2000" dirty="0">
                <a:solidFill>
                  <a:srgbClr val="717171"/>
                </a:solidFill>
                <a:latin typeface="Arial" pitchFamily="34" charset="0"/>
                <a:ea typeface="+mn-ea"/>
                <a:cs typeface="Arial" pitchFamily="34" charset="0"/>
              </a:rPr>
              <a:t>104 and 111: Week 48 Combined Analysis </a:t>
            </a:r>
            <a:endParaRPr lang="en-GB" altLang="en-US" sz="2800" dirty="0" smtClean="0">
              <a:solidFill>
                <a:srgbClr val="71717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7883029"/>
              </p:ext>
            </p:extLst>
          </p:nvPr>
        </p:nvGraphicFramePr>
        <p:xfrm>
          <a:off x="1203960" y="1371600"/>
          <a:ext cx="7132320" cy="4937761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2194560"/>
                <a:gridCol w="2194560"/>
                <a:gridCol w="1371600"/>
                <a:gridCol w="1371600"/>
              </a:tblGrid>
              <a:tr h="542321">
                <a:tc>
                  <a:txBody>
                    <a:bodyPr/>
                    <a:lstStyle/>
                    <a:p>
                      <a:endParaRPr lang="en-US" sz="1600" b="1" dirty="0"/>
                    </a:p>
                  </a:txBody>
                  <a:tcPr marL="93644" marR="93644" marT="914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1" dirty="0"/>
                    </a:p>
                  </a:txBody>
                  <a:tcPr marL="93644" marR="93644" marT="914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E/C/F/TAF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n=866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3644" marR="93644" marT="914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338A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E/C/F/TDF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n=867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3644" marR="93644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6900"/>
                    </a:solidFill>
                  </a:tcPr>
                </a:tc>
              </a:tr>
              <a:tr h="313960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Patients analyzed for resistance*, n (%)</a:t>
                      </a:r>
                    </a:p>
                  </a:txBody>
                  <a:tcPr marL="97980" marR="48990" marT="9144" marB="914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97980" marR="4899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16 (1.8)</a:t>
                      </a:r>
                    </a:p>
                  </a:txBody>
                  <a:tcPr marL="97980" marR="48990" marT="9144" marB="914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19 (2.2)</a:t>
                      </a:r>
                    </a:p>
                  </a:txBody>
                  <a:tcPr marL="97980" marR="48990" marT="9144" marB="914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</a:tr>
              <a:tr h="31396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Primary Genotypic Resistance</a:t>
                      </a:r>
                    </a:p>
                  </a:txBody>
                  <a:tcPr marL="97980" marR="48990" marT="914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Any,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n (%)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97980" marR="48990" marT="9144" marB="9144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7 (0.8)</a:t>
                      </a:r>
                      <a:endParaRPr lang="en-US" sz="1600" b="1" dirty="0"/>
                    </a:p>
                  </a:txBody>
                  <a:tcPr marL="97980" marR="48990"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5 (0.6)</a:t>
                      </a:r>
                      <a:endParaRPr lang="en-US" sz="1600" b="1" dirty="0"/>
                    </a:p>
                  </a:txBody>
                  <a:tcPr marL="97980" marR="48990"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</a:tr>
              <a:tr h="313960">
                <a:tc vMerge="1">
                  <a:txBody>
                    <a:bodyPr/>
                    <a:lstStyle/>
                    <a:p>
                      <a:endParaRPr lang="en-US" sz="1600" b="0" dirty="0"/>
                    </a:p>
                  </a:txBody>
                  <a:tcPr marL="97980" marR="489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EF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Study 104, n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7980" marR="48990" marT="9144" marB="9144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3</a:t>
                      </a:r>
                      <a:endParaRPr lang="en-US" sz="1600" b="0" dirty="0"/>
                    </a:p>
                  </a:txBody>
                  <a:tcPr marL="97980" marR="48990"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3</a:t>
                      </a:r>
                      <a:endParaRPr lang="en-US" sz="1600" b="0" dirty="0"/>
                    </a:p>
                  </a:txBody>
                  <a:tcPr marL="97980" marR="48990"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</a:tr>
              <a:tr h="313960">
                <a:tc vMerge="1">
                  <a:txBody>
                    <a:bodyPr/>
                    <a:lstStyle/>
                    <a:p>
                      <a:endParaRPr lang="en-US" sz="1600" b="0" dirty="0"/>
                    </a:p>
                  </a:txBody>
                  <a:tcPr marL="97980" marR="489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EF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Study 111, n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7980" marR="48990" marT="9144" marB="9144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4</a:t>
                      </a:r>
                      <a:endParaRPr lang="en-US" sz="1600" b="0" dirty="0"/>
                    </a:p>
                  </a:txBody>
                  <a:tcPr marL="97980" marR="48990"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2</a:t>
                      </a:r>
                      <a:endParaRPr lang="en-US" sz="1600" b="0" dirty="0"/>
                    </a:p>
                  </a:txBody>
                  <a:tcPr marL="97980" marR="48990"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</a:tr>
              <a:tr h="313960">
                <a:tc rowSpan="3"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NRTI Resistance, n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7980" marR="48990" marT="914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Any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7980" marR="48990" marT="9144" marB="9144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7</a:t>
                      </a:r>
                      <a:endParaRPr lang="en-US" sz="1600" b="1" dirty="0"/>
                    </a:p>
                  </a:txBody>
                  <a:tcPr marL="97980" marR="48990"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5</a:t>
                      </a:r>
                      <a:endParaRPr lang="en-US" sz="1600" b="1" dirty="0"/>
                    </a:p>
                  </a:txBody>
                  <a:tcPr marL="97980" marR="48990"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</a:tr>
              <a:tr h="313960">
                <a:tc vMerge="1">
                  <a:txBody>
                    <a:bodyPr/>
                    <a:lstStyle/>
                    <a:p>
                      <a:endParaRPr lang="en-US" sz="1600" b="0" dirty="0"/>
                    </a:p>
                  </a:txBody>
                  <a:tcPr marL="97980" marR="489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EF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M184V/I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7980" marR="48990" marT="9144" marB="9144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6</a:t>
                      </a:r>
                      <a:endParaRPr lang="en-US" sz="1600" b="0" dirty="0"/>
                    </a:p>
                  </a:txBody>
                  <a:tcPr marL="97980" marR="48990"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3</a:t>
                      </a:r>
                      <a:endParaRPr lang="en-US" sz="1600" b="0" dirty="0"/>
                    </a:p>
                  </a:txBody>
                  <a:tcPr marL="97980" marR="48990"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</a:tr>
              <a:tr h="313960">
                <a:tc vMerge="1">
                  <a:txBody>
                    <a:bodyPr/>
                    <a:lstStyle/>
                    <a:p>
                      <a:endParaRPr lang="en-US" sz="1600" b="0" dirty="0"/>
                    </a:p>
                  </a:txBody>
                  <a:tcPr marL="97980" marR="489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EF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M184V/I + K65R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7980" marR="48990" marT="9144" marB="9144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</a:t>
                      </a:r>
                      <a:endParaRPr lang="en-US" sz="1600" b="0" dirty="0"/>
                    </a:p>
                  </a:txBody>
                  <a:tcPr marL="97980" marR="48990"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2</a:t>
                      </a:r>
                      <a:endParaRPr lang="en-US" sz="1600" b="0" dirty="0"/>
                    </a:p>
                  </a:txBody>
                  <a:tcPr marL="97980" marR="48990"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</a:tr>
              <a:tr h="313960">
                <a:tc rowSpan="7"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INSTI Resistance, n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7980" marR="48990" marT="914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Any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7980" marR="48990" marT="9144" marB="9144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5</a:t>
                      </a:r>
                      <a:endParaRPr lang="en-US" sz="1600" b="1" dirty="0"/>
                    </a:p>
                  </a:txBody>
                  <a:tcPr marL="97980" marR="48990"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3</a:t>
                      </a:r>
                      <a:endParaRPr lang="en-US" sz="1600" b="1" dirty="0"/>
                    </a:p>
                  </a:txBody>
                  <a:tcPr marL="97980" marR="48990"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</a:tr>
              <a:tr h="313960">
                <a:tc vMerge="1">
                  <a:txBody>
                    <a:bodyPr/>
                    <a:lstStyle/>
                    <a:p>
                      <a:endParaRPr lang="en-US" sz="1600" b="0" dirty="0"/>
                    </a:p>
                  </a:txBody>
                  <a:tcPr marL="97980" marR="489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EF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T66A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7980" marR="48990" marT="9144" marB="9144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</a:t>
                      </a:r>
                      <a:endParaRPr lang="en-US" sz="1600" b="0" dirty="0"/>
                    </a:p>
                  </a:txBody>
                  <a:tcPr marL="97980" marR="48990"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0</a:t>
                      </a:r>
                      <a:endParaRPr lang="en-US" sz="1600" b="0" dirty="0"/>
                    </a:p>
                  </a:txBody>
                  <a:tcPr marL="97980" marR="48990"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</a:tr>
              <a:tr h="313960">
                <a:tc vMerge="1">
                  <a:txBody>
                    <a:bodyPr/>
                    <a:lstStyle/>
                    <a:p>
                      <a:endParaRPr lang="en-US" sz="1600" b="0" dirty="0"/>
                    </a:p>
                  </a:txBody>
                  <a:tcPr marL="97980" marR="489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EF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E92Q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7980" marR="48990" marT="9144" marB="9144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2</a:t>
                      </a:r>
                      <a:endParaRPr lang="en-US" sz="1600" b="0" dirty="0"/>
                    </a:p>
                  </a:txBody>
                  <a:tcPr marL="97980" marR="48990"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</a:t>
                      </a:r>
                      <a:endParaRPr lang="en-US" sz="1600" b="0" dirty="0"/>
                    </a:p>
                  </a:txBody>
                  <a:tcPr marL="97980" marR="48990"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</a:tr>
              <a:tr h="313960">
                <a:tc vMerge="1">
                  <a:txBody>
                    <a:bodyPr/>
                    <a:lstStyle/>
                    <a:p>
                      <a:endParaRPr lang="en-US" sz="1600" b="0" dirty="0"/>
                    </a:p>
                  </a:txBody>
                  <a:tcPr marL="97980" marR="489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EF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Q148R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7980" marR="48990" marT="9144" marB="9144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0</a:t>
                      </a:r>
                      <a:endParaRPr lang="en-US" sz="1600" b="0" dirty="0"/>
                    </a:p>
                  </a:txBody>
                  <a:tcPr marL="97980" marR="48990"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</a:t>
                      </a:r>
                      <a:endParaRPr lang="en-US" sz="1600" b="0" dirty="0"/>
                    </a:p>
                  </a:txBody>
                  <a:tcPr marL="97980" marR="48990"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</a:tr>
              <a:tr h="313960">
                <a:tc vMerge="1">
                  <a:txBody>
                    <a:bodyPr/>
                    <a:lstStyle/>
                    <a:p>
                      <a:endParaRPr lang="en-US" sz="1600" b="0" dirty="0"/>
                    </a:p>
                  </a:txBody>
                  <a:tcPr marL="97980" marR="489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EF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Q148R + T66I/A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7980" marR="48990" marT="9144" marB="9144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</a:t>
                      </a:r>
                      <a:endParaRPr lang="en-US" sz="1600" b="0" dirty="0"/>
                    </a:p>
                  </a:txBody>
                  <a:tcPr marL="97980" marR="48990"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0</a:t>
                      </a:r>
                      <a:endParaRPr lang="en-US" sz="1600" b="0" dirty="0"/>
                    </a:p>
                  </a:txBody>
                  <a:tcPr marL="97980" marR="48990"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</a:tr>
              <a:tr h="313960">
                <a:tc vMerge="1">
                  <a:txBody>
                    <a:bodyPr/>
                    <a:lstStyle/>
                    <a:p>
                      <a:endParaRPr lang="en-US" sz="1600" b="0" dirty="0"/>
                    </a:p>
                  </a:txBody>
                  <a:tcPr marL="97980" marR="489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EF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Q148R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 + E92Q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7980" marR="48990" marT="9144" marB="9144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0</a:t>
                      </a:r>
                      <a:endParaRPr lang="en-US" sz="1600" b="0" dirty="0"/>
                    </a:p>
                  </a:txBody>
                  <a:tcPr marL="97980" marR="48990"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</a:t>
                      </a:r>
                      <a:endParaRPr lang="en-US" sz="1600" b="0" dirty="0"/>
                    </a:p>
                  </a:txBody>
                  <a:tcPr marL="97980" marR="48990"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</a:tr>
              <a:tr h="313960">
                <a:tc vMerge="1">
                  <a:txBody>
                    <a:bodyPr/>
                    <a:lstStyle/>
                    <a:p>
                      <a:endParaRPr lang="en-US" sz="1600" b="0" dirty="0"/>
                    </a:p>
                  </a:txBody>
                  <a:tcPr marL="97980" marR="489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EF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N155H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7980" marR="48990" marT="9144" marB="9144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</a:t>
                      </a:r>
                      <a:endParaRPr lang="en-US" sz="1600" b="0" dirty="0"/>
                    </a:p>
                  </a:txBody>
                  <a:tcPr marL="97980" marR="48990"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0</a:t>
                      </a:r>
                      <a:endParaRPr lang="en-US" sz="1600" b="0" dirty="0"/>
                    </a:p>
                  </a:txBody>
                  <a:tcPr marL="97980" marR="48990"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</a:tr>
            </a:tbl>
          </a:graphicData>
        </a:graphic>
      </p:graphicFrame>
      <p:sp>
        <p:nvSpPr>
          <p:cNvPr id="207940" name="TextBox 1"/>
          <p:cNvSpPr txBox="1">
            <a:spLocks noChangeArrowheads="1"/>
          </p:cNvSpPr>
          <p:nvPr/>
        </p:nvSpPr>
        <p:spPr bwMode="auto">
          <a:xfrm>
            <a:off x="5791200" y="381000"/>
            <a:ext cx="46038" cy="4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3600" b="1" baseline="-2500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19200" y="6286500"/>
            <a:ext cx="7162800" cy="457200"/>
          </a:xfrm>
          <a:prstGeom prst="rect">
            <a:avLst/>
          </a:prstGeom>
          <a:noFill/>
        </p:spPr>
        <p:txBody>
          <a:bodyPr wrap="square" lIns="91440" tIns="91440" rIns="91440" bIns="91440" rtlCol="0">
            <a:noAutofit/>
          </a:bodyPr>
          <a:lstStyle/>
          <a:p>
            <a:pPr lvl="0" fontAlgn="b"/>
            <a:r>
              <a:rPr lang="en-US" sz="1200" dirty="0" smtClean="0">
                <a:ea typeface="ＭＳ Ｐゴシック" pitchFamily="34" charset="-128"/>
              </a:rPr>
              <a:t>*With 2 consecutive </a:t>
            </a:r>
            <a:r>
              <a:rPr lang="en-US" sz="1200" dirty="0">
                <a:ea typeface="ＭＳ Ｐゴシック" pitchFamily="34" charset="-128"/>
              </a:rPr>
              <a:t>HIV-1 RNA ≥50 c/mL after first achieving </a:t>
            </a:r>
            <a:r>
              <a:rPr lang="en-US" sz="1200" dirty="0" smtClean="0">
                <a:ea typeface="ＭＳ Ｐゴシック" pitchFamily="34" charset="-128"/>
              </a:rPr>
              <a:t>&lt;50 </a:t>
            </a:r>
            <a:r>
              <a:rPr lang="en-US" sz="1200" dirty="0">
                <a:ea typeface="ＭＳ Ｐゴシック" pitchFamily="34" charset="-128"/>
              </a:rPr>
              <a:t>c/mL and </a:t>
            </a:r>
            <a:r>
              <a:rPr lang="en-US" sz="1200" dirty="0" smtClean="0">
                <a:ea typeface="ＭＳ Ｐゴシック" pitchFamily="34" charset="-128"/>
              </a:rPr>
              <a:t>the second ≥</a:t>
            </a:r>
            <a:r>
              <a:rPr lang="en-US" sz="1200" dirty="0">
                <a:ea typeface="ＭＳ Ｐゴシック" pitchFamily="34" charset="-128"/>
              </a:rPr>
              <a:t>400 </a:t>
            </a:r>
            <a:r>
              <a:rPr lang="en-US" sz="1200" dirty="0" smtClean="0">
                <a:ea typeface="ＭＳ Ｐゴシック" pitchFamily="34" charset="-128"/>
              </a:rPr>
              <a:t>c/mL;</a:t>
            </a:r>
            <a:br>
              <a:rPr lang="en-US" sz="1200" dirty="0" smtClean="0">
                <a:ea typeface="ＭＳ Ｐゴシック" pitchFamily="34" charset="-128"/>
              </a:rPr>
            </a:br>
            <a:r>
              <a:rPr lang="en-US" sz="1200" dirty="0" smtClean="0">
                <a:ea typeface="ＭＳ Ｐゴシック" pitchFamily="34" charset="-128"/>
              </a:rPr>
              <a:t>or </a:t>
            </a:r>
            <a:r>
              <a:rPr lang="en-US" sz="1200" dirty="0">
                <a:ea typeface="ＭＳ Ｐゴシック" pitchFamily="34" charset="-128"/>
              </a:rPr>
              <a:t>had </a:t>
            </a:r>
            <a:r>
              <a:rPr lang="en-US" sz="1200" dirty="0" smtClean="0">
                <a:ea typeface="ＭＳ Ｐゴシック" pitchFamily="34" charset="-128"/>
              </a:rPr>
              <a:t>≥</a:t>
            </a:r>
            <a:r>
              <a:rPr lang="en-US" sz="1200" dirty="0">
                <a:ea typeface="ＭＳ Ｐゴシック" pitchFamily="34" charset="-128"/>
              </a:rPr>
              <a:t>400 c/mL at </a:t>
            </a:r>
            <a:r>
              <a:rPr lang="en-US" sz="1200" dirty="0" smtClean="0">
                <a:ea typeface="ＭＳ Ｐゴシック" pitchFamily="34" charset="-128"/>
              </a:rPr>
              <a:t>Week </a:t>
            </a:r>
            <a:r>
              <a:rPr lang="en-US" sz="1200" dirty="0">
                <a:ea typeface="ＭＳ Ｐゴシック" pitchFamily="34" charset="-128"/>
              </a:rPr>
              <a:t>48 </a:t>
            </a:r>
            <a:r>
              <a:rPr lang="en-US" sz="1200" dirty="0" smtClean="0">
                <a:ea typeface="ＭＳ Ｐゴシック" pitchFamily="34" charset="-128"/>
              </a:rPr>
              <a:t>or </a:t>
            </a:r>
            <a:r>
              <a:rPr lang="en-US" sz="1200" dirty="0">
                <a:ea typeface="ＭＳ Ｐゴシック" pitchFamily="34" charset="-128"/>
              </a:rPr>
              <a:t>last study visit. </a:t>
            </a:r>
            <a:endParaRPr lang="en-US" sz="12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9938524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  <p:graphicFrame>
        <p:nvGraphicFramePr>
          <p:cNvPr id="6" name="Group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599600"/>
              </p:ext>
            </p:extLst>
          </p:nvPr>
        </p:nvGraphicFramePr>
        <p:xfrm>
          <a:off x="1417320" y="1752600"/>
          <a:ext cx="6309360" cy="4133369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3566160"/>
                <a:gridCol w="1371600"/>
                <a:gridCol w="1371600"/>
              </a:tblGrid>
              <a:tr h="8043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9" marR="91449" marT="45726" marB="45726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E/C/F/TAF</a:t>
                      </a:r>
                    </a:p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n=866</a:t>
                      </a:r>
                    </a:p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%</a:t>
                      </a:r>
                    </a:p>
                  </a:txBody>
                  <a:tcPr marL="9144" marR="9144" marT="45721" marB="45721" anchor="b">
                    <a:lnL>
                      <a:noFill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38A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E/C/F/TDF</a:t>
                      </a:r>
                    </a:p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n=867</a:t>
                      </a:r>
                      <a:br>
                        <a:rPr lang="en-US" sz="1600" b="1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%</a:t>
                      </a:r>
                    </a:p>
                  </a:txBody>
                  <a:tcPr marL="9144" marR="9144" marT="45721" marB="45721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6900"/>
                    </a:solidFill>
                  </a:tcPr>
                </a:tc>
              </a:tr>
              <a:tr h="4519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Any AE</a:t>
                      </a:r>
                    </a:p>
                  </a:txBody>
                  <a:tcPr marL="91449" marR="91449" marT="45726" marB="45726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</a:t>
                      </a:r>
                    </a:p>
                  </a:txBody>
                  <a:tcPr marL="91449" marR="91449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</a:t>
                      </a:r>
                    </a:p>
                  </a:txBody>
                  <a:tcPr marL="91449" marR="91449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4083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Any drug-related AE</a:t>
                      </a:r>
                    </a:p>
                  </a:txBody>
                  <a:tcPr marL="91449" marR="91449" marT="45726" marB="45726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</a:t>
                      </a:r>
                    </a:p>
                  </a:txBody>
                  <a:tcPr marL="91449" marR="91449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42</a:t>
                      </a:r>
                    </a:p>
                  </a:txBody>
                  <a:tcPr marL="91449" marR="91449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4083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Any Grade 3 or 4 AE</a:t>
                      </a:r>
                    </a:p>
                  </a:txBody>
                  <a:tcPr marL="91449" marR="91449" marT="45726" marB="45726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91449" marR="91449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L="91449" marR="91449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4083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Any drug-related Grade 3 or 4 AE</a:t>
                      </a:r>
                    </a:p>
                  </a:txBody>
                  <a:tcPr marL="91449" marR="91449" marT="45726" marB="45726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1449" marR="91449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1449" marR="91449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4083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Any serious AE</a:t>
                      </a:r>
                    </a:p>
                  </a:txBody>
                  <a:tcPr marL="91449" marR="91449" marT="45726" marB="45726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91449" marR="91449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L="91449" marR="91449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4083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Any drug-related serious AE</a:t>
                      </a:r>
                    </a:p>
                  </a:txBody>
                  <a:tcPr marL="91449" marR="91449" marT="45726" marB="45726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0.3</a:t>
                      </a:r>
                    </a:p>
                  </a:txBody>
                  <a:tcPr marL="91449" marR="91449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</a:t>
                      </a:r>
                    </a:p>
                  </a:txBody>
                  <a:tcPr marL="91449" marR="91449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4083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Any AE-related discontinuation</a:t>
                      </a:r>
                    </a:p>
                  </a:txBody>
                  <a:tcPr marL="91449" marR="91449" marT="45726" marB="45726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0.9</a:t>
                      </a:r>
                    </a:p>
                  </a:txBody>
                  <a:tcPr marL="91449" marR="91449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1.5</a:t>
                      </a:r>
                    </a:p>
                  </a:txBody>
                  <a:tcPr marL="91449" marR="91449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4083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Deaths</a:t>
                      </a:r>
                    </a:p>
                  </a:txBody>
                  <a:tcPr marL="91449" marR="91449" marT="45726" marB="45726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0.2*</a:t>
                      </a:r>
                    </a:p>
                  </a:txBody>
                  <a:tcPr marL="91449" marR="91449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0.3</a:t>
                      </a:r>
                      <a:r>
                        <a:rPr kumimoji="0" lang="en-US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†</a:t>
                      </a:r>
                    </a:p>
                  </a:txBody>
                  <a:tcPr marL="91449" marR="91449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</a:tbl>
          </a:graphicData>
        </a:graphic>
      </p:graphicFrame>
      <p:sp>
        <p:nvSpPr>
          <p:cNvPr id="7" name="TextBox 9"/>
          <p:cNvSpPr txBox="1">
            <a:spLocks noChangeArrowheads="1"/>
          </p:cNvSpPr>
          <p:nvPr/>
        </p:nvSpPr>
        <p:spPr bwMode="auto">
          <a:xfrm>
            <a:off x="1417320" y="5943600"/>
            <a:ext cx="6362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1200" i="1" dirty="0" smtClean="0">
                <a:solidFill>
                  <a:srgbClr val="000000"/>
                </a:solidFill>
              </a:rPr>
              <a:t>*</a:t>
            </a:r>
            <a:r>
              <a:rPr lang="en-US" altLang="en-US" sz="1200" dirty="0" smtClean="0">
                <a:solidFill>
                  <a:srgbClr val="000000"/>
                </a:solidFill>
              </a:rPr>
              <a:t>Stroke (1), </a:t>
            </a:r>
            <a:r>
              <a:rPr lang="en-US" altLang="en-US" sz="1200" dirty="0">
                <a:solidFill>
                  <a:srgbClr val="000000"/>
                </a:solidFill>
              </a:rPr>
              <a:t>alcohol </a:t>
            </a:r>
            <a:r>
              <a:rPr lang="en-US" altLang="en-US" sz="1200" dirty="0" smtClean="0">
                <a:solidFill>
                  <a:srgbClr val="000000"/>
                </a:solidFill>
              </a:rPr>
              <a:t>intoxication (1). </a:t>
            </a:r>
          </a:p>
          <a:p>
            <a:pPr eaLnBrk="1" hangingPunct="1">
              <a:lnSpc>
                <a:spcPct val="90000"/>
              </a:lnSpc>
            </a:pPr>
            <a:r>
              <a:rPr lang="en-US" sz="1200" baseline="30000" dirty="0" smtClean="0">
                <a:solidFill>
                  <a:schemeClr val="tx1"/>
                </a:solidFill>
              </a:rPr>
              <a:t>†</a:t>
            </a:r>
            <a:r>
              <a:rPr lang="en-US" sz="1200" dirty="0">
                <a:solidFill>
                  <a:srgbClr val="000000"/>
                </a:solidFill>
              </a:rPr>
              <a:t>A</a:t>
            </a:r>
            <a:r>
              <a:rPr lang="en-US" altLang="en-US" sz="1200" dirty="0" smtClean="0">
                <a:solidFill>
                  <a:srgbClr val="000000"/>
                </a:solidFill>
              </a:rPr>
              <a:t>lcohol </a:t>
            </a:r>
            <a:r>
              <a:rPr lang="en-US" altLang="en-US" sz="1200" dirty="0">
                <a:solidFill>
                  <a:srgbClr val="000000"/>
                </a:solidFill>
              </a:rPr>
              <a:t>and drug </a:t>
            </a:r>
            <a:r>
              <a:rPr lang="en-US" altLang="en-US" sz="1200" dirty="0" smtClean="0">
                <a:solidFill>
                  <a:srgbClr val="000000"/>
                </a:solidFill>
              </a:rPr>
              <a:t>intoxication (1), </a:t>
            </a:r>
            <a:r>
              <a:rPr lang="en-US" altLang="en-US" sz="1200" dirty="0">
                <a:solidFill>
                  <a:srgbClr val="000000"/>
                </a:solidFill>
              </a:rPr>
              <a:t>myocardial infarction </a:t>
            </a:r>
            <a:r>
              <a:rPr lang="en-US" altLang="en-US" sz="1200" dirty="0" smtClean="0">
                <a:solidFill>
                  <a:srgbClr val="000000"/>
                </a:solidFill>
              </a:rPr>
              <a:t>(2).</a:t>
            </a:r>
            <a:endParaRPr lang="en-US" altLang="en-US" sz="1200" dirty="0">
              <a:solidFill>
                <a:srgbClr val="000000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altLang="en-US" dirty="0" smtClean="0">
                <a:latin typeface="Arial" pitchFamily="34" charset="0"/>
                <a:cs typeface="Arial" pitchFamily="34" charset="0"/>
              </a:rPr>
              <a:t>Overall Safety</a:t>
            </a:r>
            <a:br>
              <a:rPr lang="en-US" altLang="en-US" dirty="0" smtClean="0">
                <a:latin typeface="Arial" pitchFamily="34" charset="0"/>
                <a:cs typeface="Arial" pitchFamily="34" charset="0"/>
              </a:rPr>
            </a:br>
            <a:r>
              <a:rPr lang="en-US" altLang="en-US" sz="2000" dirty="0" smtClean="0">
                <a:solidFill>
                  <a:srgbClr val="717171"/>
                </a:solidFill>
                <a:latin typeface="Arial" pitchFamily="34" charset="0"/>
                <a:cs typeface="Arial" pitchFamily="34" charset="0"/>
              </a:rPr>
              <a:t>Studies </a:t>
            </a:r>
            <a:r>
              <a:rPr lang="en-US" altLang="en-US" sz="2000" dirty="0">
                <a:solidFill>
                  <a:srgbClr val="717171"/>
                </a:solidFill>
                <a:latin typeface="Arial" pitchFamily="34" charset="0"/>
                <a:cs typeface="Arial" pitchFamily="34" charset="0"/>
              </a:rPr>
              <a:t>104 and 111: Week 48 Combined Analysis</a:t>
            </a:r>
            <a:endParaRPr lang="en-US" sz="2000" dirty="0">
              <a:solidFill>
                <a:srgbClr val="7171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74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oup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384303"/>
              </p:ext>
            </p:extLst>
          </p:nvPr>
        </p:nvGraphicFramePr>
        <p:xfrm>
          <a:off x="526351" y="1676414"/>
          <a:ext cx="8091298" cy="4724386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914400"/>
                <a:gridCol w="3588449"/>
                <a:gridCol w="3588449"/>
              </a:tblGrid>
              <a:tr h="2995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1437" marR="91437" marT="45713" marB="45713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E/C/F/TAF</a:t>
                      </a:r>
                      <a:br>
                        <a:rPr kumimoji="0" lang="en-US" sz="1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sz="1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n=866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7" marR="91437" marT="45713" marB="45713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38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E/C/F/TDF</a:t>
                      </a:r>
                      <a:b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n=867</a:t>
                      </a:r>
                    </a:p>
                  </a:txBody>
                  <a:tcPr marL="91437" marR="91437" marT="45713" marB="45713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6900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b="1" dirty="0" smtClean="0">
                          <a:solidFill>
                            <a:schemeClr val="bg1"/>
                          </a:solidFill>
                        </a:rPr>
                        <a:t>% (n)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0.9% (8)</a:t>
                      </a:r>
                      <a:endParaRPr lang="en-US" sz="1400" dirty="0" smtClean="0"/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buFontTx/>
                        <a:buNone/>
                      </a:pP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1.5% (13)</a:t>
                      </a:r>
                      <a:endParaRPr lang="en-US" sz="1400" dirty="0" smtClean="0"/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840480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Type</a:t>
                      </a:r>
                      <a:endParaRPr lang="en-US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marT="91440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176213" lvl="1" indent="-176213" algn="l">
                        <a:lnSpc>
                          <a:spcPct val="100000"/>
                        </a:lnSpc>
                        <a:spcBef>
                          <a:spcPts val="300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Blood triglycerides increased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  <a:p>
                      <a:pPr marL="176213" lvl="1" indent="-176213" algn="l">
                        <a:lnSpc>
                          <a:spcPct val="100000"/>
                        </a:lnSpc>
                        <a:spcBef>
                          <a:spcPts val="300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/>
                        <a:t>Cerebral infarction, hemorrhagic transformation stroke</a:t>
                      </a:r>
                      <a:endParaRPr lang="en-US" sz="1400" dirty="0"/>
                    </a:p>
                    <a:p>
                      <a:pPr marL="176213" lvl="1" indent="-176213" algn="l">
                        <a:lnSpc>
                          <a:spcPct val="100000"/>
                        </a:lnSpc>
                        <a:spcBef>
                          <a:spcPts val="300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/>
                        <a:t>Dyspnea,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hyperkeratosis, abdominal distention &amp; pain</a:t>
                      </a:r>
                      <a:r>
                        <a:rPr lang="en-US" sz="1400" dirty="0" smtClean="0"/>
                        <a:t>, back pain, </a:t>
                      </a:r>
                      <a:r>
                        <a:rPr lang="en-US" sz="1400" dirty="0" err="1" smtClean="0"/>
                        <a:t>lipodystrophy</a:t>
                      </a:r>
                      <a:r>
                        <a:rPr lang="en-US" sz="1400" dirty="0" smtClean="0"/>
                        <a:t> acquired</a:t>
                      </a:r>
                      <a:endParaRPr lang="en-US" sz="1400" dirty="0"/>
                    </a:p>
                    <a:p>
                      <a:pPr marL="176213" lvl="1" indent="-176213" algn="l">
                        <a:lnSpc>
                          <a:spcPct val="100000"/>
                        </a:lnSpc>
                        <a:spcBef>
                          <a:spcPts val="300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/>
                        <a:t>Dysphagia, pharyngitis</a:t>
                      </a:r>
                    </a:p>
                    <a:p>
                      <a:pPr marL="176213" lvl="1" indent="-176213" algn="l">
                        <a:lnSpc>
                          <a:spcPct val="100000"/>
                        </a:lnSpc>
                        <a:spcBef>
                          <a:spcPts val="300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/>
                        <a:t>Erectile dysfunction</a:t>
                      </a:r>
                    </a:p>
                    <a:p>
                      <a:pPr marL="176213" lvl="1" indent="-176213" algn="l">
                        <a:lnSpc>
                          <a:spcPct val="100000"/>
                        </a:lnSpc>
                        <a:spcBef>
                          <a:spcPts val="300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/>
                        <a:t>Eye irritation, eye pain, eye pruritus</a:t>
                      </a:r>
                    </a:p>
                    <a:p>
                      <a:pPr marL="176213" lvl="1" indent="-176213" algn="l">
                        <a:lnSpc>
                          <a:spcPct val="100000"/>
                        </a:lnSpc>
                        <a:spcBef>
                          <a:spcPts val="300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err="1" smtClean="0"/>
                        <a:t>Proctalgia</a:t>
                      </a:r>
                      <a:r>
                        <a:rPr lang="en-US" sz="1400" dirty="0" smtClean="0"/>
                        <a:t>, penile pain</a:t>
                      </a:r>
                    </a:p>
                    <a:p>
                      <a:pPr marL="176213" lvl="1" indent="-176213" algn="l">
                        <a:lnSpc>
                          <a:spcPct val="100000"/>
                        </a:lnSpc>
                        <a:spcBef>
                          <a:spcPts val="300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/>
                        <a:t>Rash erythematous</a:t>
                      </a:r>
                    </a:p>
                  </a:txBody>
                  <a:tcPr marL="91437" marR="91437" marT="91440" marB="182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176213" marR="0" lvl="1" indent="-1762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/>
                        <a:t>Arthropod bite, dermatitis</a:t>
                      </a:r>
                    </a:p>
                    <a:p>
                      <a:pPr marL="176213" marR="0" lvl="1" indent="-1762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/>
                        <a:t>Abdominal pain, </a:t>
                      </a:r>
                      <a:r>
                        <a:rPr lang="en-US" sz="1400" dirty="0" err="1" smtClean="0"/>
                        <a:t>temporomandibular</a:t>
                      </a:r>
                      <a:r>
                        <a:rPr lang="en-US" sz="1400" dirty="0" smtClean="0"/>
                        <a:t> joint syndrome, headache, depression</a:t>
                      </a:r>
                    </a:p>
                    <a:p>
                      <a:pPr marL="176213" marR="0" lvl="1" indent="-1762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/>
                        <a:t>Cardiac arrest</a:t>
                      </a:r>
                    </a:p>
                    <a:p>
                      <a:pPr marL="176213" lvl="1" indent="-176213" algn="l">
                        <a:lnSpc>
                          <a:spcPct val="100000"/>
                        </a:lnSpc>
                        <a:spcBef>
                          <a:spcPts val="300"/>
                        </a:spcBef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/>
                        <a:t>Dysphagia, nausea, vomiting</a:t>
                      </a:r>
                    </a:p>
                    <a:p>
                      <a:pPr marL="176213" lvl="1" indent="-176213" algn="l">
                        <a:lnSpc>
                          <a:spcPct val="100000"/>
                        </a:lnSpc>
                        <a:spcBef>
                          <a:spcPts val="300"/>
                        </a:spcBef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/>
                        <a:t>Decreased</a:t>
                      </a:r>
                      <a:r>
                        <a:rPr lang="en-US" sz="1400" baseline="0" dirty="0" smtClean="0"/>
                        <a:t> GFR</a:t>
                      </a:r>
                    </a:p>
                    <a:p>
                      <a:pPr marL="176213" lvl="1" indent="-176213" algn="l">
                        <a:lnSpc>
                          <a:spcPct val="100000"/>
                        </a:lnSpc>
                        <a:spcBef>
                          <a:spcPts val="300"/>
                        </a:spcBef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err="1" smtClean="0"/>
                        <a:t>Hyperamylasemia</a:t>
                      </a:r>
                      <a:endParaRPr lang="en-US" sz="1400" dirty="0" smtClean="0"/>
                    </a:p>
                    <a:p>
                      <a:pPr marL="176213" lvl="1" indent="-176213" algn="l">
                        <a:lnSpc>
                          <a:spcPct val="100000"/>
                        </a:lnSpc>
                        <a:spcBef>
                          <a:spcPts val="300"/>
                        </a:spcBef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/>
                        <a:t>Immune reconstitution inflammatory syndrome</a:t>
                      </a:r>
                    </a:p>
                    <a:p>
                      <a:pPr marL="176213" lvl="1" indent="-176213" algn="l">
                        <a:lnSpc>
                          <a:spcPct val="100000"/>
                        </a:lnSpc>
                        <a:spcBef>
                          <a:spcPts val="300"/>
                        </a:spcBef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err="1" smtClean="0"/>
                        <a:t>Iridocyclitis</a:t>
                      </a:r>
                      <a:endParaRPr lang="en-US" sz="1400" dirty="0" smtClean="0"/>
                    </a:p>
                    <a:p>
                      <a:pPr marL="176213" lvl="1" indent="-176213" algn="l">
                        <a:lnSpc>
                          <a:spcPct val="100000"/>
                        </a:lnSpc>
                        <a:spcBef>
                          <a:spcPts val="300"/>
                        </a:spcBef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/>
                        <a:t>Nephropathy</a:t>
                      </a:r>
                    </a:p>
                    <a:p>
                      <a:pPr marL="176213" lvl="1" indent="-176213" algn="l">
                        <a:lnSpc>
                          <a:spcPct val="100000"/>
                        </a:lnSpc>
                        <a:spcBef>
                          <a:spcPts val="300"/>
                        </a:spcBef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/>
                        <a:t>Rash generalized</a:t>
                      </a:r>
                    </a:p>
                    <a:p>
                      <a:pPr marL="176213" lvl="1" indent="-176213" algn="l">
                        <a:lnSpc>
                          <a:spcPct val="100000"/>
                        </a:lnSpc>
                        <a:spcBef>
                          <a:spcPts val="300"/>
                        </a:spcBef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/>
                        <a:t>Renal failure (2)</a:t>
                      </a:r>
                    </a:p>
                    <a:p>
                      <a:pPr marL="176213" marR="0" lvl="1" indent="-1762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/>
                        <a:t>Vomiting, bladder spasm, pyrexia, headache, myalgia, rash </a:t>
                      </a:r>
                      <a:r>
                        <a:rPr lang="en-US" sz="1400" dirty="0" err="1" smtClean="0"/>
                        <a:t>maculopapular</a:t>
                      </a:r>
                      <a:endParaRPr lang="en-US" sz="1400" dirty="0" smtClean="0"/>
                    </a:p>
                  </a:txBody>
                  <a:tcPr marL="91437" marR="91437" marT="91440" marB="182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162818" name="Rectangle 2"/>
          <p:cNvSpPr>
            <a:spLocks noChangeArrowheads="1"/>
          </p:cNvSpPr>
          <p:nvPr/>
        </p:nvSpPr>
        <p:spPr bwMode="auto">
          <a:xfrm>
            <a:off x="584200" y="-336550"/>
            <a:ext cx="7950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spcAft>
                <a:spcPct val="25000"/>
              </a:spcAft>
              <a:buFontTx/>
              <a:buChar char="•"/>
              <a:defRPr/>
            </a:pPr>
            <a:endParaRPr lang="en-US" altLang="en-US" sz="2400" b="1" baseline="-25000">
              <a:solidFill>
                <a:srgbClr val="A6A6A6"/>
              </a:solidFill>
              <a:ea typeface="MS PGothic" pitchFamily="34" charset="-128"/>
            </a:endParaRPr>
          </a:p>
        </p:txBody>
      </p:sp>
      <p:sp>
        <p:nvSpPr>
          <p:cNvPr id="22221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US" altLang="en-US" dirty="0">
                <a:solidFill>
                  <a:srgbClr val="E2E2E2">
                    <a:lumMod val="25000"/>
                  </a:srgbClr>
                </a:solidFill>
              </a:rPr>
              <a:t>Adverse Events Leading to </a:t>
            </a:r>
            <a:r>
              <a:rPr lang="en-US" altLang="en-US" dirty="0" smtClean="0">
                <a:solidFill>
                  <a:srgbClr val="E2E2E2">
                    <a:lumMod val="25000"/>
                  </a:srgbClr>
                </a:solidFill>
              </a:rPr>
              <a:t>Discontinuation</a:t>
            </a:r>
            <a:br>
              <a:rPr lang="en-US" altLang="en-US" dirty="0" smtClean="0">
                <a:solidFill>
                  <a:srgbClr val="E2E2E2">
                    <a:lumMod val="25000"/>
                  </a:srgbClr>
                </a:solidFill>
              </a:rPr>
            </a:br>
            <a:r>
              <a:rPr lang="en-US" altLang="en-US" sz="2000" dirty="0" smtClean="0">
                <a:solidFill>
                  <a:srgbClr val="717171"/>
                </a:solidFill>
                <a:latin typeface="Arial" pitchFamily="34" charset="0"/>
                <a:cs typeface="Arial" pitchFamily="34" charset="0"/>
              </a:rPr>
              <a:t>Studies </a:t>
            </a:r>
            <a:r>
              <a:rPr lang="en-US" altLang="en-US" sz="2000" dirty="0">
                <a:solidFill>
                  <a:srgbClr val="717171"/>
                </a:solidFill>
                <a:latin typeface="Arial" pitchFamily="34" charset="0"/>
                <a:cs typeface="Arial" pitchFamily="34" charset="0"/>
              </a:rPr>
              <a:t>104 and 111: Week 48 Combined Analysis </a:t>
            </a:r>
            <a:endParaRPr lang="en-US" altLang="en-US" sz="2800" dirty="0" smtClean="0">
              <a:solidFill>
                <a:srgbClr val="717171"/>
              </a:solidFill>
            </a:endParaRPr>
          </a:p>
        </p:txBody>
      </p:sp>
      <p:sp>
        <p:nvSpPr>
          <p:cNvPr id="222212" name="Slide Number Placeholder 7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896350" y="6537325"/>
            <a:ext cx="247650" cy="168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AED84316-5CA0-404F-82D5-09D087D5CFD3}" type="slidenum">
              <a:rPr lang="en-US" altLang="en-US" smtClean="0">
                <a:solidFill>
                  <a:srgbClr val="FFFFFF"/>
                </a:solidFill>
                <a:ea typeface="ＭＳ Ｐゴシック" pitchFamily="34" charset="-128"/>
              </a:rPr>
              <a:pPr/>
              <a:t>13</a:t>
            </a:fld>
            <a:endParaRPr lang="en-US" altLang="en-US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162822" name="Rectangle 9"/>
          <p:cNvSpPr>
            <a:spLocks noChangeArrowheads="1"/>
          </p:cNvSpPr>
          <p:nvPr/>
        </p:nvSpPr>
        <p:spPr bwMode="auto">
          <a:xfrm>
            <a:off x="8763000" y="0"/>
            <a:ext cx="3810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>
              <a:defRPr/>
            </a:pPr>
            <a:endParaRPr lang="en-US" altLang="en-US" sz="1000" b="1">
              <a:solidFill>
                <a:srgbClr val="7F7F7F"/>
              </a:solidFill>
              <a:latin typeface="Arial Narrow" pitchFamily="34" charset="0"/>
              <a:ea typeface="MS PGothic" pitchFamily="34" charset="-128"/>
            </a:endParaRPr>
          </a:p>
        </p:txBody>
      </p:sp>
      <p:sp>
        <p:nvSpPr>
          <p:cNvPr id="9" name="Slide Number Placeholder 1"/>
          <p:cNvSpPr txBox="1">
            <a:spLocks/>
          </p:cNvSpPr>
          <p:nvPr/>
        </p:nvSpPr>
        <p:spPr>
          <a:xfrm>
            <a:off x="8743950" y="6553200"/>
            <a:ext cx="400050" cy="24447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fld id="{D298A834-8319-493B-B881-B021415D2D08}" type="slidenum">
              <a:rPr lang="en-US" altLang="en-US" sz="1100" smtClean="0">
                <a:solidFill>
                  <a:schemeClr val="bg2">
                    <a:lumMod val="50000"/>
                  </a:schemeClr>
                </a:solidFill>
              </a:rPr>
              <a:pPr>
                <a:defRPr/>
              </a:pPr>
              <a:t>13</a:t>
            </a:fld>
            <a:endParaRPr lang="en-US" altLang="en-US" sz="11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40281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ChangeArrowheads="1"/>
          </p:cNvSpPr>
          <p:nvPr/>
        </p:nvSpPr>
        <p:spPr bwMode="auto">
          <a:xfrm>
            <a:off x="584200" y="-336550"/>
            <a:ext cx="7950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2400" b="1" baseline="-25000">
              <a:solidFill>
                <a:srgbClr val="A6A6A6"/>
              </a:solidFill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2126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altLang="en-US" sz="2800" dirty="0" smtClean="0">
                <a:solidFill>
                  <a:schemeClr val="bg2">
                    <a:lumMod val="25000"/>
                  </a:schemeClr>
                </a:solidFill>
              </a:rPr>
              <a:t>Common Adverse Events </a:t>
            </a:r>
            <a:r>
              <a:rPr lang="en-US" altLang="en-US" sz="2800" dirty="0">
                <a:solidFill>
                  <a:schemeClr val="bg2">
                    <a:lumMod val="25000"/>
                  </a:schemeClr>
                </a:solidFill>
              </a:rPr>
              <a:t>(</a:t>
            </a:r>
            <a:r>
              <a:rPr lang="en-US" altLang="en-US" sz="2800" dirty="0" smtClean="0">
                <a:solidFill>
                  <a:schemeClr val="bg2">
                    <a:lumMod val="25000"/>
                  </a:schemeClr>
                </a:solidFill>
              </a:rPr>
              <a:t>All Grades)</a:t>
            </a:r>
            <a:r>
              <a:rPr lang="en-US" altLang="en-US" sz="2800" dirty="0" smtClean="0">
                <a:solidFill>
                  <a:schemeClr val="tx1"/>
                </a:solidFill>
              </a:rPr>
              <a:t/>
            </a:r>
            <a:br>
              <a:rPr lang="en-US" altLang="en-US" sz="2800" dirty="0" smtClean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rgbClr val="717171"/>
                </a:solidFill>
                <a:latin typeface="Arial" pitchFamily="34" charset="0"/>
                <a:cs typeface="Arial" pitchFamily="34" charset="0"/>
              </a:rPr>
              <a:t>Studies 104 and 111: Week 48 Combined Analysis </a:t>
            </a:r>
            <a:endParaRPr lang="en-US" altLang="en-US" sz="2800" dirty="0" smtClean="0">
              <a:solidFill>
                <a:srgbClr val="717171"/>
              </a:solidFill>
            </a:endParaRPr>
          </a:p>
        </p:txBody>
      </p:sp>
      <p:graphicFrame>
        <p:nvGraphicFramePr>
          <p:cNvPr id="9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9005079"/>
              </p:ext>
            </p:extLst>
          </p:nvPr>
        </p:nvGraphicFramePr>
        <p:xfrm>
          <a:off x="1554480" y="1398494"/>
          <a:ext cx="6035040" cy="5273068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3108960"/>
                <a:gridCol w="1463040"/>
                <a:gridCol w="1463040"/>
              </a:tblGrid>
              <a:tr h="572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AEs in ≥5% of patients, %</a:t>
                      </a:r>
                    </a:p>
                  </a:txBody>
                  <a:tcPr marL="117371" marR="122804" marT="45734" marB="4573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E/C/F/TAF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n=866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117371" marR="117371" marT="45734" marB="4573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338A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E/C/F/TDF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n=867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117371" marR="117371" marT="45734" marB="45734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6900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Diarrhea</a:t>
                      </a:r>
                    </a:p>
                  </a:txBody>
                  <a:tcPr marL="122804" marR="6140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804" marR="6140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804" marR="6140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Nausea</a:t>
                      </a:r>
                    </a:p>
                  </a:txBody>
                  <a:tcPr marL="122804" marR="6140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804" marR="6140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804" marR="6140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Headache</a:t>
                      </a:r>
                    </a:p>
                  </a:txBody>
                  <a:tcPr marL="122804" marR="6140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804" marR="6140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804" marR="6140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Upper 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respiratory 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ract 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nfection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804" marR="6140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804" marR="6140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804" marR="6140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Nasopharyngitis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804" marR="6140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804" marR="6140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804" marR="6140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Fatigue</a:t>
                      </a:r>
                    </a:p>
                  </a:txBody>
                  <a:tcPr marL="122804" marR="6140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804" marR="6140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804" marR="6140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Cough</a:t>
                      </a:r>
                    </a:p>
                  </a:txBody>
                  <a:tcPr marL="122804" marR="6140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804" marR="6140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804" marR="6140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Vomiting</a:t>
                      </a:r>
                    </a:p>
                  </a:txBody>
                  <a:tcPr marL="122804" marR="6140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804" marR="6140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804" marR="6140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Arthralgia</a:t>
                      </a:r>
                    </a:p>
                  </a:txBody>
                  <a:tcPr marL="122804" marR="6140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804" marR="6140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804" marR="6140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Back 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pain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804" marR="6140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804" marR="6140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804" marR="6140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Insomnia</a:t>
                      </a:r>
                    </a:p>
                  </a:txBody>
                  <a:tcPr marL="122804" marR="6140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804" marR="6140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804" marR="6140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Rash</a:t>
                      </a:r>
                    </a:p>
                  </a:txBody>
                  <a:tcPr marL="122804" marR="6140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804" marR="6140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804" marR="6140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Pyrexia</a:t>
                      </a:r>
                    </a:p>
                  </a:txBody>
                  <a:tcPr marL="122804" marR="6140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804" marR="6140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804" marR="6140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Dizziness</a:t>
                      </a:r>
                    </a:p>
                  </a:txBody>
                  <a:tcPr marL="122804" marR="6140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804" marR="6140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804" marR="6140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</a:tr>
            </a:tbl>
          </a:graphicData>
        </a:graphic>
      </p:graphicFrame>
      <p:sp>
        <p:nvSpPr>
          <p:cNvPr id="221265" name="Rectangle 7"/>
          <p:cNvSpPr>
            <a:spLocks noChangeArrowheads="1"/>
          </p:cNvSpPr>
          <p:nvPr/>
        </p:nvSpPr>
        <p:spPr bwMode="auto">
          <a:xfrm>
            <a:off x="8763000" y="0"/>
            <a:ext cx="3810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z="1000" b="1">
              <a:solidFill>
                <a:srgbClr val="7F7F7F"/>
              </a:solidFill>
              <a:latin typeface="Arial Narrow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1820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dirty="0">
                <a:solidFill>
                  <a:schemeClr val="bg2">
                    <a:lumMod val="25000"/>
                  </a:schemeClr>
                </a:solidFill>
              </a:rPr>
              <a:t>Grade 3 or 4 Laboratory </a:t>
            </a:r>
            <a:r>
              <a:rPr lang="en-US" altLang="en-US" dirty="0" smtClean="0">
                <a:solidFill>
                  <a:schemeClr val="bg2">
                    <a:lumMod val="25000"/>
                  </a:schemeClr>
                </a:solidFill>
              </a:rPr>
              <a:t>Abnormalities</a:t>
            </a:r>
            <a:br>
              <a:rPr lang="en-US" altLang="en-US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altLang="en-US" sz="2000" dirty="0" smtClean="0">
                <a:solidFill>
                  <a:srgbClr val="717171"/>
                </a:solidFill>
                <a:latin typeface="Arial" pitchFamily="34" charset="0"/>
                <a:cs typeface="Arial" pitchFamily="34" charset="0"/>
              </a:rPr>
              <a:t>Studies </a:t>
            </a:r>
            <a:r>
              <a:rPr lang="en-US" altLang="en-US" sz="2000" dirty="0">
                <a:solidFill>
                  <a:srgbClr val="717171"/>
                </a:solidFill>
                <a:latin typeface="Arial" pitchFamily="34" charset="0"/>
                <a:cs typeface="Arial" pitchFamily="34" charset="0"/>
              </a:rPr>
              <a:t>104 and 111: Week 48 Combined Analysis </a:t>
            </a:r>
            <a:endParaRPr lang="en-US" altLang="en-US" sz="2800" dirty="0" smtClean="0">
              <a:solidFill>
                <a:srgbClr val="717171"/>
              </a:solidFill>
            </a:endParaRPr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6146249"/>
              </p:ext>
            </p:extLst>
          </p:nvPr>
        </p:nvGraphicFramePr>
        <p:xfrm>
          <a:off x="1143000" y="1828800"/>
          <a:ext cx="6858000" cy="38404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3931920"/>
                <a:gridCol w="1463040"/>
                <a:gridCol w="1463040"/>
              </a:tblGrid>
              <a:tr h="5335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endParaRPr lang="en-US" sz="16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8270" marR="59135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E/C/F/TAF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n=866</a:t>
                      </a:r>
                      <a:br>
                        <a:rPr lang="en-US" sz="1600" b="1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%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118270" marR="59135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338A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E/C/F/TDF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n=867</a:t>
                      </a:r>
                      <a:br>
                        <a:rPr lang="en-US" sz="1600" b="1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%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118270" marR="59135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6900"/>
                    </a:solidFill>
                  </a:tcPr>
                </a:tc>
              </a:tr>
              <a:tr h="27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Any grade 3 or 4 lab abnormalities*</a:t>
                      </a:r>
                    </a:p>
                  </a:txBody>
                  <a:tcPr marL="118270" marR="59135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118270" marR="5913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118270" marR="5913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</a:tr>
              <a:tr h="27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Creatine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kinase elevation</a:t>
                      </a:r>
                    </a:p>
                  </a:txBody>
                  <a:tcPr marL="118270" marR="59135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118270" marR="5913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118270" marR="5913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</a:tr>
              <a:tr h="27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LDL elevation (fasting)</a:t>
                      </a:r>
                    </a:p>
                  </a:txBody>
                  <a:tcPr marL="118270" marR="59135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118270" marR="5913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118270" marR="5913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</a:tr>
              <a:tr h="27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Hypercholesterolemia (fasting)</a:t>
                      </a:r>
                    </a:p>
                  </a:txBody>
                  <a:tcPr marL="118270" marR="59135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118270" marR="5913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118270" marR="5913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</a:tr>
              <a:tr h="27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Hematuria (quantitative)</a:t>
                      </a:r>
                    </a:p>
                  </a:txBody>
                  <a:tcPr marL="118270" marR="59135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118270" marR="5913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118270" marR="5913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</a:tr>
              <a:tr h="27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 AST elevation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18270" marR="59135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118270" marR="5913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118270" marR="5913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</a:tr>
              <a:tr h="27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Serum amylase elevation</a:t>
                      </a:r>
                    </a:p>
                  </a:txBody>
                  <a:tcPr marL="118270" marR="59135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118270" marR="5913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118270" marR="5913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</a:tr>
              <a:tr h="27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 Neutropenia (&lt;1000 cells/µL)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18270" marR="59135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2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18270" marR="5913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2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18270" marR="5913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</a:tr>
              <a:tr h="27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 ALT elevation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18270" marR="59135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118270" marR="5913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118270" marR="5913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CEC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69"/>
          <p:cNvSpPr>
            <a:spLocks noChangeArrowheads="1"/>
          </p:cNvSpPr>
          <p:nvPr/>
        </p:nvSpPr>
        <p:spPr bwMode="auto">
          <a:xfrm>
            <a:off x="1156448" y="5707444"/>
            <a:ext cx="6858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76200" indent="-76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prstClr val="black"/>
                </a:solidFill>
                <a:cs typeface="Arial" pitchFamily="34" charset="0"/>
              </a:rPr>
              <a:t>*≥1% on E/C/F/TAF </a:t>
            </a:r>
            <a:r>
              <a:rPr lang="en-US" sz="1400" dirty="0" smtClean="0">
                <a:solidFill>
                  <a:prstClr val="black"/>
                </a:solidFill>
                <a:cs typeface="Arial" pitchFamily="34" charset="0"/>
              </a:rPr>
              <a:t>arm. </a:t>
            </a:r>
            <a:endParaRPr lang="en-US" sz="140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7662989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>
                <a:solidFill>
                  <a:srgbClr val="E2E2E2">
                    <a:lumMod val="25000"/>
                  </a:srgbClr>
                </a:solidFill>
              </a:rPr>
              <a:t>Conclusions</a:t>
            </a:r>
            <a:br>
              <a:rPr lang="en-US" dirty="0" smtClean="0">
                <a:solidFill>
                  <a:srgbClr val="E2E2E2">
                    <a:lumMod val="25000"/>
                  </a:srgbClr>
                </a:solidFill>
              </a:rPr>
            </a:br>
            <a:r>
              <a:rPr lang="en-US" altLang="en-US" sz="2000" dirty="0" smtClean="0">
                <a:solidFill>
                  <a:srgbClr val="717171"/>
                </a:solidFill>
                <a:latin typeface="Arial" pitchFamily="34" charset="0"/>
                <a:cs typeface="Arial" pitchFamily="34" charset="0"/>
              </a:rPr>
              <a:t>Studies </a:t>
            </a:r>
            <a:r>
              <a:rPr lang="en-US" altLang="en-US" sz="2000" dirty="0">
                <a:solidFill>
                  <a:srgbClr val="717171"/>
                </a:solidFill>
                <a:latin typeface="Arial" pitchFamily="34" charset="0"/>
                <a:cs typeface="Arial" pitchFamily="34" charset="0"/>
              </a:rPr>
              <a:t>104 and 111: Week 48 Combined Analysis </a:t>
            </a:r>
            <a:endParaRPr lang="en-US" altLang="en-US" sz="2800" dirty="0" smtClean="0">
              <a:solidFill>
                <a:srgbClr val="717171"/>
              </a:solidFill>
            </a:endParaRP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484273" y="1447800"/>
            <a:ext cx="8229600" cy="5562600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en-US" dirty="0" smtClean="0"/>
              <a:t>92</a:t>
            </a:r>
            <a:r>
              <a:rPr lang="en-US" dirty="0"/>
              <a:t>% </a:t>
            </a:r>
            <a:r>
              <a:rPr lang="en-US" dirty="0" smtClean="0"/>
              <a:t>of patients treated with E/C/F/TAF achieved </a:t>
            </a:r>
            <a:r>
              <a:rPr lang="en-US" dirty="0" err="1" smtClean="0"/>
              <a:t>virologic</a:t>
            </a:r>
            <a:r>
              <a:rPr lang="en-US" dirty="0" smtClean="0"/>
              <a:t> suppression through Week 48 (combined analysis)</a:t>
            </a:r>
            <a:endParaRPr lang="en-US" dirty="0"/>
          </a:p>
          <a:p>
            <a:pPr lvl="1">
              <a:lnSpc>
                <a:spcPct val="100000"/>
              </a:lnSpc>
              <a:spcAft>
                <a:spcPts val="600"/>
              </a:spcAft>
              <a:defRPr/>
            </a:pPr>
            <a:r>
              <a:rPr lang="en-US" dirty="0" smtClean="0"/>
              <a:t>Virologic </a:t>
            </a:r>
            <a:r>
              <a:rPr lang="en-US" dirty="0"/>
              <a:t>response for </a:t>
            </a:r>
            <a:r>
              <a:rPr lang="de-DE" altLang="en-US" dirty="0" smtClean="0">
                <a:solidFill>
                  <a:srgbClr val="000000"/>
                </a:solidFill>
              </a:rPr>
              <a:t>E/C/F/TAF, </a:t>
            </a:r>
            <a:r>
              <a:rPr lang="de-DE" altLang="en-US" dirty="0">
                <a:solidFill>
                  <a:srgbClr val="000000"/>
                </a:solidFill>
              </a:rPr>
              <a:t>93% </a:t>
            </a:r>
            <a:r>
              <a:rPr lang="en-US" altLang="en-US" dirty="0"/>
              <a:t>(</a:t>
            </a:r>
            <a:r>
              <a:rPr lang="de-DE" altLang="en-US" dirty="0">
                <a:solidFill>
                  <a:srgbClr val="000000"/>
                </a:solidFill>
              </a:rPr>
              <a:t>Study </a:t>
            </a:r>
            <a:r>
              <a:rPr lang="de-DE" altLang="en-US" dirty="0" smtClean="0">
                <a:solidFill>
                  <a:srgbClr val="000000"/>
                </a:solidFill>
              </a:rPr>
              <a:t>104) and </a:t>
            </a:r>
            <a:r>
              <a:rPr lang="de-DE" altLang="en-US" dirty="0">
                <a:solidFill>
                  <a:srgbClr val="000000"/>
                </a:solidFill>
              </a:rPr>
              <a:t>92% (Study 111</a:t>
            </a:r>
            <a:r>
              <a:rPr lang="de-DE" altLang="en-US" dirty="0" smtClean="0">
                <a:solidFill>
                  <a:srgbClr val="000000"/>
                </a:solidFill>
              </a:rPr>
              <a:t>)</a:t>
            </a:r>
          </a:p>
          <a:p>
            <a:pPr lvl="1">
              <a:lnSpc>
                <a:spcPct val="100000"/>
              </a:lnSpc>
              <a:spcAft>
                <a:spcPts val="600"/>
              </a:spcAft>
              <a:defRPr/>
            </a:pPr>
            <a:r>
              <a:rPr lang="en-US" dirty="0"/>
              <a:t>E/C/F/TAF was non-inferior to E/C/F/TDF </a:t>
            </a:r>
            <a:r>
              <a:rPr lang="de-DE" altLang="en-US" dirty="0" smtClean="0">
                <a:solidFill>
                  <a:srgbClr val="000000"/>
                </a:solidFill>
              </a:rPr>
              <a:t> </a:t>
            </a:r>
            <a:endParaRPr lang="en-US" dirty="0" smtClean="0"/>
          </a:p>
          <a:p>
            <a:pPr lvl="1">
              <a:lnSpc>
                <a:spcPct val="100000"/>
              </a:lnSpc>
              <a:spcAft>
                <a:spcPts val="600"/>
              </a:spcAft>
              <a:defRPr/>
            </a:pPr>
            <a:r>
              <a:rPr lang="en-US" dirty="0" smtClean="0"/>
              <a:t>High and similar response rates, irrespective of age, sex, race, HIV-1 RNA, and CD4 cell count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en-US" dirty="0" smtClean="0"/>
              <a:t>Low rates of virologic failure, with resistance &lt;1% in both arms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en-US" sz="2000" dirty="0" smtClean="0"/>
              <a:t>Both drugs were well tolerated and safe</a:t>
            </a:r>
          </a:p>
          <a:p>
            <a:pPr marL="509588" lvl="2" indent="-277813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─"/>
              <a:defRPr/>
            </a:pPr>
            <a:r>
              <a:rPr lang="en-US" sz="1800" dirty="0" smtClean="0"/>
              <a:t>Discontinuations due to AEs were low in both arms</a:t>
            </a:r>
          </a:p>
          <a:p>
            <a:pPr marL="738188" lvl="3" indent="-277813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─"/>
              <a:defRPr/>
            </a:pPr>
            <a:r>
              <a:rPr lang="en-US" sz="1600" dirty="0" smtClean="0"/>
              <a:t>0.9% (8) for E/C/F/TAF </a:t>
            </a:r>
            <a:r>
              <a:rPr lang="en-US" sz="1600" dirty="0" err="1" smtClean="0"/>
              <a:t>vs</a:t>
            </a:r>
            <a:r>
              <a:rPr lang="en-US" sz="1600" dirty="0" smtClean="0"/>
              <a:t> 1.5% (13) for E/C/F/TDF</a:t>
            </a:r>
          </a:p>
          <a:p>
            <a:pPr marL="509588" lvl="2" indent="-277813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─"/>
              <a:defRPr/>
            </a:pPr>
            <a:r>
              <a:rPr lang="en-US" sz="1800" dirty="0" smtClean="0"/>
              <a:t>No </a:t>
            </a:r>
            <a:r>
              <a:rPr lang="en-US" sz="1800" dirty="0"/>
              <a:t>proximal </a:t>
            </a:r>
            <a:r>
              <a:rPr lang="en-US" sz="1800" dirty="0" err="1" smtClean="0"/>
              <a:t>tubulopathy</a:t>
            </a:r>
            <a:r>
              <a:rPr lang="en-US" sz="1800" dirty="0" smtClean="0"/>
              <a:t> cases</a:t>
            </a:r>
          </a:p>
          <a:p>
            <a:pPr marL="509588" lvl="2" indent="-277813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─"/>
              <a:defRPr/>
            </a:pPr>
            <a:r>
              <a:rPr lang="en-US" sz="1800" dirty="0" smtClean="0"/>
              <a:t>Common AEs similar between treatment arms</a:t>
            </a:r>
          </a:p>
        </p:txBody>
      </p:sp>
      <p:sp>
        <p:nvSpPr>
          <p:cNvPr id="224261" name="Text Box 4"/>
          <p:cNvSpPr txBox="1">
            <a:spLocks noChangeArrowheads="1"/>
          </p:cNvSpPr>
          <p:nvPr/>
        </p:nvSpPr>
        <p:spPr bwMode="auto">
          <a:xfrm>
            <a:off x="228600" y="6400800"/>
            <a:ext cx="335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25000"/>
              </a:spcAft>
              <a:buFontTx/>
              <a:buChar char="•"/>
            </a:pPr>
            <a:endParaRPr lang="en-US" sz="3600" b="1" baseline="-2500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3477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Data</a:t>
            </a:r>
            <a:endParaRPr lang="en-GB" sz="2000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283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Detailed resistance analysis (Margot, Poster </a:t>
            </a:r>
            <a:r>
              <a:rPr lang="en-US" dirty="0"/>
              <a:t>#</a:t>
            </a:r>
            <a:r>
              <a:rPr lang="en-US" dirty="0" smtClean="0"/>
              <a:t>6)</a:t>
            </a:r>
          </a:p>
          <a:p>
            <a:pPr lvl="1">
              <a:defRPr/>
            </a:pPr>
            <a:r>
              <a:rPr lang="en-US" dirty="0" smtClean="0"/>
              <a:t>HIV Drug </a:t>
            </a:r>
            <a:r>
              <a:rPr lang="en-US" dirty="0"/>
              <a:t>Resistance </a:t>
            </a:r>
            <a:r>
              <a:rPr lang="en-US" dirty="0" smtClean="0"/>
              <a:t>Workshop (Feb 21-22)</a:t>
            </a:r>
            <a:endParaRPr lang="en-US" dirty="0"/>
          </a:p>
          <a:p>
            <a:pPr>
              <a:defRPr/>
            </a:pPr>
            <a:r>
              <a:rPr lang="en-US" dirty="0" smtClean="0"/>
              <a:t>Off-target side effects of </a:t>
            </a:r>
            <a:r>
              <a:rPr lang="en-US" dirty="0" err="1" smtClean="0"/>
              <a:t>tenofovir</a:t>
            </a:r>
            <a:r>
              <a:rPr lang="en-US" dirty="0"/>
              <a:t> </a:t>
            </a:r>
            <a:r>
              <a:rPr lang="en-US" dirty="0" smtClean="0"/>
              <a:t>(renal, bone, lipid) (Sax, #143LB)</a:t>
            </a:r>
          </a:p>
          <a:p>
            <a:pPr lvl="1">
              <a:defRPr/>
            </a:pPr>
            <a:r>
              <a:rPr lang="en-US" dirty="0" smtClean="0"/>
              <a:t>Feb 26</a:t>
            </a:r>
            <a:r>
              <a:rPr lang="en-US" baseline="30000" dirty="0" smtClean="0"/>
              <a:t>th</a:t>
            </a:r>
            <a:r>
              <a:rPr lang="en-US" dirty="0" smtClean="0"/>
              <a:t> Oral Abstract Session: Cardiovascular, Bone, and Kidney Health</a:t>
            </a:r>
          </a:p>
          <a:p>
            <a:r>
              <a:rPr lang="en-US" altLang="en-US" dirty="0"/>
              <a:t>P</a:t>
            </a:r>
            <a:r>
              <a:rPr lang="en-US" altLang="en-US" dirty="0" smtClean="0"/>
              <a:t>atients with mild to moderate renal impairment (</a:t>
            </a:r>
            <a:r>
              <a:rPr lang="en-US" altLang="en-US" dirty="0" err="1" smtClean="0"/>
              <a:t>eGFR</a:t>
            </a:r>
            <a:r>
              <a:rPr lang="en-US" altLang="en-US" dirty="0" smtClean="0"/>
              <a:t> 30-69 mL/min) who switch </a:t>
            </a:r>
            <a:r>
              <a:rPr lang="en-US" altLang="en-US" dirty="0"/>
              <a:t>to </a:t>
            </a:r>
            <a:r>
              <a:rPr lang="en-US" altLang="en-US" dirty="0" smtClean="0"/>
              <a:t>E/C/F/TAF, bone mineral density and markers of kidney function improved through </a:t>
            </a:r>
            <a:r>
              <a:rPr lang="en-US" altLang="en-US" dirty="0"/>
              <a:t>48 weeks </a:t>
            </a:r>
            <a:r>
              <a:rPr lang="en-US" altLang="en-US" dirty="0" smtClean="0"/>
              <a:t>(</a:t>
            </a:r>
            <a:r>
              <a:rPr lang="en-US" altLang="en-US" dirty="0" err="1" smtClean="0"/>
              <a:t>Pozniak</a:t>
            </a:r>
            <a:r>
              <a:rPr lang="en-US" altLang="en-US" dirty="0" smtClean="0"/>
              <a:t>, Poster #795)</a:t>
            </a:r>
          </a:p>
          <a:p>
            <a:pPr marL="0" indent="0">
              <a:buNone/>
            </a:pPr>
            <a:endParaRPr lang="en-US" altLang="en-US" dirty="0"/>
          </a:p>
          <a:p>
            <a:pPr>
              <a:defRPr/>
            </a:pPr>
            <a:r>
              <a:rPr lang="en-US" dirty="0" smtClean="0"/>
              <a:t>Complete results of Studies 104 and 111 submitted for peer-reviewed publication</a:t>
            </a:r>
          </a:p>
          <a:p>
            <a:pPr>
              <a:defRPr/>
            </a:pPr>
            <a:r>
              <a:rPr lang="en-US" dirty="0" smtClean="0"/>
              <a:t>Health authority filings submitted and under review in multiple countries</a:t>
            </a:r>
          </a:p>
        </p:txBody>
      </p:sp>
      <p:sp>
        <p:nvSpPr>
          <p:cNvPr id="225284" name="Slide Number Placeholder 4"/>
          <p:cNvSpPr>
            <a:spLocks noGrp="1"/>
          </p:cNvSpPr>
          <p:nvPr>
            <p:ph type="sldNum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6984916-AE86-4AD8-BD16-B3D9A3B4F7E8}" type="slidenum">
              <a:rPr lang="en-US" altLang="en-US" smtClean="0">
                <a:solidFill>
                  <a:srgbClr val="7F7F7F"/>
                </a:solidFill>
                <a:ea typeface="ＭＳ Ｐゴシック" pitchFamily="34" charset="-128"/>
              </a:rPr>
              <a:pPr eaLnBrk="1" hangingPunct="1"/>
              <a:t>17</a:t>
            </a:fld>
            <a:endParaRPr lang="en-US" altLang="en-US" dirty="0" smtClean="0">
              <a:solidFill>
                <a:srgbClr val="7F7F7F"/>
              </a:solidFill>
              <a:ea typeface="ＭＳ Ｐゴシック" pitchFamily="34" charset="-128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Acknowledgments</a:t>
            </a:r>
            <a:endParaRPr lang="en-GB" sz="2800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8923" y="1447800"/>
            <a:ext cx="82296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rgbClr val="0066A8"/>
                </a:solidFill>
              </a:rPr>
              <a:t>We extend our thanks to the patients, their </a:t>
            </a:r>
            <a:r>
              <a:rPr lang="en-US" sz="1800" b="1" dirty="0" smtClean="0">
                <a:solidFill>
                  <a:srgbClr val="0066A8"/>
                </a:solidFill>
              </a:rPr>
              <a:t>partners and families</a:t>
            </a:r>
            <a:r>
              <a:rPr lang="en-US" sz="1800" b="1" dirty="0">
                <a:solidFill>
                  <a:srgbClr val="0066A8"/>
                </a:solidFill>
              </a:rPr>
              <a:t>, and all participating </a:t>
            </a:r>
            <a:r>
              <a:rPr lang="en-US" sz="1800" b="1" dirty="0" smtClean="0">
                <a:solidFill>
                  <a:srgbClr val="0066A8"/>
                </a:solidFill>
              </a:rPr>
              <a:t>Study 104 &amp; 111 investigators</a:t>
            </a:r>
          </a:p>
          <a:p>
            <a:pPr marL="0" indent="0">
              <a:buNone/>
            </a:pPr>
            <a:r>
              <a:rPr lang="en-US" sz="1300" dirty="0" smtClean="0"/>
              <a:t>C </a:t>
            </a:r>
            <a:r>
              <a:rPr lang="en-US" sz="1300" dirty="0"/>
              <a:t>Achenbach</a:t>
            </a:r>
            <a:r>
              <a:rPr lang="en-US" sz="1300" dirty="0" smtClean="0"/>
              <a:t>, F </a:t>
            </a:r>
            <a:r>
              <a:rPr lang="en-US" sz="1300" dirty="0" err="1"/>
              <a:t>Ajana</a:t>
            </a:r>
            <a:r>
              <a:rPr lang="en-US" sz="1300" dirty="0"/>
              <a:t>, </a:t>
            </a:r>
            <a:r>
              <a:rPr lang="en-US" sz="1300" dirty="0" smtClean="0"/>
              <a:t>B </a:t>
            </a:r>
            <a:r>
              <a:rPr lang="en-US" sz="1300" dirty="0" err="1"/>
              <a:t>Akil</a:t>
            </a:r>
            <a:r>
              <a:rPr lang="en-US" sz="1300" dirty="0"/>
              <a:t>, H Albrecht, J Andrade Villanueva, J Angel, A </a:t>
            </a:r>
            <a:r>
              <a:rPr lang="en-US" sz="1300" dirty="0" err="1" smtClean="0"/>
              <a:t>Antela</a:t>
            </a:r>
            <a:r>
              <a:rPr lang="en-US" sz="1300" dirty="0" smtClean="0"/>
              <a:t> </a:t>
            </a:r>
            <a:r>
              <a:rPr lang="en-US" sz="1300" dirty="0"/>
              <a:t>Lopez, </a:t>
            </a:r>
            <a:r>
              <a:rPr lang="en-US" sz="1300" dirty="0" smtClean="0"/>
              <a:t>J </a:t>
            </a:r>
            <a:r>
              <a:rPr lang="en-US" sz="1300" dirty="0" err="1"/>
              <a:t>Arribas</a:t>
            </a:r>
            <a:r>
              <a:rPr lang="en-US" sz="1300" dirty="0"/>
              <a:t> Lopez, A </a:t>
            </a:r>
            <a:r>
              <a:rPr lang="en-US" sz="1300" dirty="0" err="1"/>
              <a:t>Avihingsanon</a:t>
            </a:r>
            <a:r>
              <a:rPr lang="en-US" sz="1300" dirty="0"/>
              <a:t>, </a:t>
            </a:r>
            <a:r>
              <a:rPr lang="en-US" sz="1300" dirty="0" smtClean="0"/>
              <a:t>D </a:t>
            </a:r>
            <a:r>
              <a:rPr lang="en-US" sz="1300" dirty="0"/>
              <a:t>Baker, J-G </a:t>
            </a:r>
            <a:r>
              <a:rPr lang="en-US" sz="1300" dirty="0" err="1"/>
              <a:t>Baril</a:t>
            </a:r>
            <a:r>
              <a:rPr lang="en-US" sz="1300" dirty="0"/>
              <a:t>, D Bell, N </a:t>
            </a:r>
            <a:r>
              <a:rPr lang="en-US" sz="1300" dirty="0" err="1"/>
              <a:t>Bellos</a:t>
            </a:r>
            <a:r>
              <a:rPr lang="en-US" sz="1300" dirty="0"/>
              <a:t>, P Benson, J </a:t>
            </a:r>
            <a:r>
              <a:rPr lang="en-US" sz="1300" dirty="0" err="1"/>
              <a:t>Berenguer</a:t>
            </a:r>
            <a:r>
              <a:rPr lang="en-US" sz="1300" dirty="0"/>
              <a:t>, I </a:t>
            </a:r>
            <a:r>
              <a:rPr lang="en-US" sz="1300" dirty="0" err="1"/>
              <a:t>Bica</a:t>
            </a:r>
            <a:r>
              <a:rPr lang="en-US" sz="1300" dirty="0"/>
              <a:t>, A </a:t>
            </a:r>
            <a:r>
              <a:rPr lang="en-US" sz="1300" dirty="0" err="1"/>
              <a:t>Blaxhult</a:t>
            </a:r>
            <a:r>
              <a:rPr lang="en-US" sz="1300" dirty="0"/>
              <a:t>, M Bloch, P </a:t>
            </a:r>
            <a:r>
              <a:rPr lang="en-US" sz="1300" dirty="0" err="1"/>
              <a:t>Brachman</a:t>
            </a:r>
            <a:r>
              <a:rPr lang="en-US" sz="1300" dirty="0"/>
              <a:t>, I </a:t>
            </a:r>
            <a:r>
              <a:rPr lang="en-US" sz="1300" dirty="0" err="1"/>
              <a:t>Brar</a:t>
            </a:r>
            <a:r>
              <a:rPr lang="en-US" sz="1300" dirty="0"/>
              <a:t>, K Brinkman, C </a:t>
            </a:r>
            <a:r>
              <a:rPr lang="en-US" sz="1300" dirty="0" smtClean="0"/>
              <a:t>Brinson, </a:t>
            </a:r>
            <a:r>
              <a:rPr lang="en-US" sz="1300" dirty="0"/>
              <a:t>B Brown, J </a:t>
            </a:r>
            <a:r>
              <a:rPr lang="en-US" sz="1300" dirty="0" err="1"/>
              <a:t>Brunetta</a:t>
            </a:r>
            <a:r>
              <a:rPr lang="en-US" sz="1300" dirty="0"/>
              <a:t>, J </a:t>
            </a:r>
            <a:r>
              <a:rPr lang="en-US" sz="1300" dirty="0" err="1" smtClean="0"/>
              <a:t>Burack</a:t>
            </a:r>
            <a:r>
              <a:rPr lang="en-US" sz="1300" dirty="0" smtClean="0"/>
              <a:t>, T </a:t>
            </a:r>
            <a:r>
              <a:rPr lang="en-US" sz="1300" dirty="0"/>
              <a:t>Campbell, M </a:t>
            </a:r>
            <a:r>
              <a:rPr lang="en-US" sz="1300" dirty="0" err="1"/>
              <a:t>Cavassini</a:t>
            </a:r>
            <a:r>
              <a:rPr lang="en-US" sz="1300" dirty="0"/>
              <a:t>, A </a:t>
            </a:r>
            <a:r>
              <a:rPr lang="en-US" sz="1300" dirty="0" err="1"/>
              <a:t>Cheret</a:t>
            </a:r>
            <a:r>
              <a:rPr lang="en-US" sz="1300" dirty="0"/>
              <a:t>, P </a:t>
            </a:r>
            <a:r>
              <a:rPr lang="en-US" sz="1300" dirty="0" err="1"/>
              <a:t>Chetchotisakd</a:t>
            </a:r>
            <a:r>
              <a:rPr lang="en-US" sz="1300" dirty="0"/>
              <a:t>, A Clarke, B </a:t>
            </a:r>
            <a:r>
              <a:rPr lang="en-US" sz="1300" dirty="0" err="1"/>
              <a:t>Clotet</a:t>
            </a:r>
            <a:r>
              <a:rPr lang="en-US" sz="1300" dirty="0"/>
              <a:t>, </a:t>
            </a:r>
            <a:r>
              <a:rPr lang="en-US" sz="1300" dirty="0" smtClean="0"/>
              <a:t>N Clumeck, C </a:t>
            </a:r>
            <a:r>
              <a:rPr lang="en-US" sz="1300" dirty="0"/>
              <a:t>Cohen, P Cook, L </a:t>
            </a:r>
            <a:r>
              <a:rPr lang="en-US" sz="1300" dirty="0" err="1"/>
              <a:t>Cotte</a:t>
            </a:r>
            <a:r>
              <a:rPr lang="en-US" sz="1300" dirty="0"/>
              <a:t>, D </a:t>
            </a:r>
            <a:r>
              <a:rPr lang="en-US" sz="1300" dirty="0" err="1"/>
              <a:t>Coulston</a:t>
            </a:r>
            <a:r>
              <a:rPr lang="en-US" sz="1300" dirty="0"/>
              <a:t>, M Crespo, C </a:t>
            </a:r>
            <a:r>
              <a:rPr lang="en-US" sz="1300" dirty="0" err="1"/>
              <a:t>Creticos</a:t>
            </a:r>
            <a:r>
              <a:rPr lang="en-US" sz="1300" dirty="0"/>
              <a:t>, G </a:t>
            </a:r>
            <a:r>
              <a:rPr lang="en-US" sz="1300" dirty="0" err="1" smtClean="0"/>
              <a:t>Crofoot</a:t>
            </a:r>
            <a:r>
              <a:rPr lang="en-US" sz="1300" dirty="0" smtClean="0"/>
              <a:t>, F </a:t>
            </a:r>
            <a:r>
              <a:rPr lang="en-US" sz="1300" dirty="0"/>
              <a:t>Cruickshank, J Cunha, </a:t>
            </a:r>
            <a:r>
              <a:rPr lang="en-US" sz="1300" dirty="0" smtClean="0"/>
              <a:t>E </a:t>
            </a:r>
            <a:r>
              <a:rPr lang="en-US" sz="1300" dirty="0" err="1"/>
              <a:t>Daar</a:t>
            </a:r>
            <a:r>
              <a:rPr lang="en-US" sz="1300" dirty="0"/>
              <a:t>, E </a:t>
            </a:r>
            <a:r>
              <a:rPr lang="en-US" sz="1300" dirty="0" err="1"/>
              <a:t>DeJesus</a:t>
            </a:r>
            <a:r>
              <a:rPr lang="en-US" sz="1300" dirty="0"/>
              <a:t>, J De Wet, M </a:t>
            </a:r>
            <a:r>
              <a:rPr lang="en-US" sz="1300" dirty="0" err="1"/>
              <a:t>Doroana</a:t>
            </a:r>
            <a:r>
              <a:rPr lang="en-US" sz="1300" dirty="0"/>
              <a:t>, R </a:t>
            </a:r>
            <a:r>
              <a:rPr lang="en-US" sz="1300" dirty="0" err="1"/>
              <a:t>Dretler</a:t>
            </a:r>
            <a:r>
              <a:rPr lang="en-US" sz="1300" dirty="0"/>
              <a:t>, M </a:t>
            </a:r>
            <a:r>
              <a:rPr lang="en-US" sz="1300" dirty="0" err="1"/>
              <a:t>Dube</a:t>
            </a:r>
            <a:r>
              <a:rPr lang="en-US" sz="1300" dirty="0"/>
              <a:t>, J Durant, H Edelstein, R Elion, J Fehr, R Finlayson, D Fish, J </a:t>
            </a:r>
            <a:r>
              <a:rPr lang="en-US" sz="1300" dirty="0" err="1"/>
              <a:t>Flamm</a:t>
            </a:r>
            <a:r>
              <a:rPr lang="en-US" sz="1300" dirty="0"/>
              <a:t>, S Follansbee, H </a:t>
            </a:r>
            <a:r>
              <a:rPr lang="en-US" sz="1300" dirty="0" err="1" smtClean="0"/>
              <a:t>Furrer</a:t>
            </a:r>
            <a:r>
              <a:rPr lang="en-US" sz="1300" dirty="0" smtClean="0"/>
              <a:t>, F </a:t>
            </a:r>
            <a:r>
              <a:rPr lang="en-US" sz="1300" dirty="0"/>
              <a:t>Garcia, </a:t>
            </a:r>
            <a:r>
              <a:rPr lang="en-US" sz="1300" dirty="0" smtClean="0"/>
              <a:t>J </a:t>
            </a:r>
            <a:r>
              <a:rPr lang="en-US" sz="1300" dirty="0" err="1"/>
              <a:t>Gatell</a:t>
            </a:r>
            <a:r>
              <a:rPr lang="en-US" sz="1300" dirty="0"/>
              <a:t> Artigas, J </a:t>
            </a:r>
            <a:r>
              <a:rPr lang="en-US" sz="1300" dirty="0" err="1"/>
              <a:t>Gathe</a:t>
            </a:r>
            <a:r>
              <a:rPr lang="en-US" sz="1300" dirty="0"/>
              <a:t>, </a:t>
            </a:r>
            <a:r>
              <a:rPr lang="en-US" sz="1300" dirty="0" smtClean="0"/>
              <a:t>S Gilroy, P-M </a:t>
            </a:r>
            <a:r>
              <a:rPr lang="en-US" sz="1300" dirty="0"/>
              <a:t>Girard, J-C </a:t>
            </a:r>
            <a:r>
              <a:rPr lang="en-US" sz="1300" dirty="0" err="1"/>
              <a:t>Goffard</a:t>
            </a:r>
            <a:r>
              <a:rPr lang="en-US" sz="1300" dirty="0"/>
              <a:t>, E Gordon, </a:t>
            </a:r>
            <a:r>
              <a:rPr lang="en-US" sz="1300" dirty="0" smtClean="0"/>
              <a:t>P Grant, R </a:t>
            </a:r>
            <a:r>
              <a:rPr lang="en-US" sz="1300" dirty="0" err="1"/>
              <a:t>Grossberg</a:t>
            </a:r>
            <a:r>
              <a:rPr lang="en-US" sz="1300" dirty="0"/>
              <a:t>, </a:t>
            </a:r>
            <a:r>
              <a:rPr lang="en-US" sz="1300" dirty="0" smtClean="0"/>
              <a:t>C Hare</a:t>
            </a:r>
            <a:r>
              <a:rPr lang="en-US" sz="1300" dirty="0"/>
              <a:t>, </a:t>
            </a:r>
            <a:r>
              <a:rPr lang="en-US" sz="1300" dirty="0" smtClean="0"/>
              <a:t>T </a:t>
            </a:r>
            <a:r>
              <a:rPr lang="en-US" sz="1300" dirty="0"/>
              <a:t>Hawkins, </a:t>
            </a:r>
            <a:r>
              <a:rPr lang="en-US" sz="1300" dirty="0" smtClean="0"/>
              <a:t>R Hengel, </a:t>
            </a:r>
            <a:r>
              <a:rPr lang="en-US" sz="1300" dirty="0"/>
              <a:t>K Henry, A Hite, G </a:t>
            </a:r>
            <a:r>
              <a:rPr lang="en-US" sz="1300" dirty="0" err="1"/>
              <a:t>Huhn</a:t>
            </a:r>
            <a:r>
              <a:rPr lang="en-US" sz="1300" dirty="0"/>
              <a:t>, </a:t>
            </a:r>
            <a:r>
              <a:rPr lang="en-US" sz="1300" dirty="0" smtClean="0"/>
              <a:t>M </a:t>
            </a:r>
            <a:r>
              <a:rPr lang="en-US" sz="1300" dirty="0"/>
              <a:t>Johnson, M </a:t>
            </a:r>
            <a:r>
              <a:rPr lang="en-US" sz="1300" dirty="0" smtClean="0"/>
              <a:t>Johnson, K </a:t>
            </a:r>
            <a:r>
              <a:rPr lang="en-US" sz="1300" dirty="0"/>
              <a:t>Kasper, C </a:t>
            </a:r>
            <a:r>
              <a:rPr lang="en-US" sz="1300" dirty="0" err="1"/>
              <a:t>Katlama</a:t>
            </a:r>
            <a:r>
              <a:rPr lang="en-US" sz="1300" dirty="0"/>
              <a:t>, S </a:t>
            </a:r>
            <a:r>
              <a:rPr lang="en-US" sz="1300" dirty="0" err="1"/>
              <a:t>Kiertiburanakul</a:t>
            </a:r>
            <a:r>
              <a:rPr lang="en-US" sz="1300" dirty="0"/>
              <a:t>, JM </a:t>
            </a:r>
            <a:r>
              <a:rPr lang="en-US" sz="1300" dirty="0" err="1"/>
              <a:t>Kilby</a:t>
            </a:r>
            <a:r>
              <a:rPr lang="en-US" sz="1300" dirty="0"/>
              <a:t>, C Kinder, D Klein, H </a:t>
            </a:r>
            <a:r>
              <a:rPr lang="en-US" sz="1300" dirty="0" err="1"/>
              <a:t>Knobel</a:t>
            </a:r>
            <a:r>
              <a:rPr lang="en-US" sz="1300" dirty="0"/>
              <a:t>, E Koenig, M </a:t>
            </a:r>
            <a:r>
              <a:rPr lang="en-US" sz="1300" dirty="0" err="1"/>
              <a:t>Kozal</a:t>
            </a:r>
            <a:r>
              <a:rPr lang="en-US" sz="1300" dirty="0"/>
              <a:t>, R </a:t>
            </a:r>
            <a:r>
              <a:rPr lang="en-US" sz="1300" dirty="0" err="1"/>
              <a:t>Landovitz</a:t>
            </a:r>
            <a:r>
              <a:rPr lang="en-US" sz="1300" dirty="0"/>
              <a:t>, J </a:t>
            </a:r>
            <a:r>
              <a:rPr lang="en-US" sz="1300" dirty="0" err="1"/>
              <a:t>Larioza</a:t>
            </a:r>
            <a:r>
              <a:rPr lang="en-US" sz="1300" dirty="0"/>
              <a:t>, A </a:t>
            </a:r>
            <a:r>
              <a:rPr lang="en-US" sz="1300" dirty="0" err="1"/>
              <a:t>Lazzarin</a:t>
            </a:r>
            <a:r>
              <a:rPr lang="en-US" sz="1300" dirty="0"/>
              <a:t>, R LeBlanc, B </a:t>
            </a:r>
            <a:r>
              <a:rPr lang="en-US" sz="1300" dirty="0" err="1"/>
              <a:t>LeBouche</a:t>
            </a:r>
            <a:r>
              <a:rPr lang="en-US" sz="1300" dirty="0"/>
              <a:t>, S Lewis, S Little, C </a:t>
            </a:r>
            <a:r>
              <a:rPr lang="en-US" sz="1300" dirty="0" err="1" smtClean="0"/>
              <a:t>Lucasti</a:t>
            </a:r>
            <a:r>
              <a:rPr lang="en-US" sz="1300" dirty="0" smtClean="0"/>
              <a:t>, C </a:t>
            </a:r>
            <a:r>
              <a:rPr lang="en-US" sz="1300" dirty="0" err="1"/>
              <a:t>Martorell</a:t>
            </a:r>
            <a:r>
              <a:rPr lang="en-US" sz="1300" dirty="0"/>
              <a:t>, C Mayer, C McDonald, J McGowan, M McKellar, G McLeod, A Mills, J-M Molina, G Moyle, M Mullen, C </a:t>
            </a:r>
            <a:r>
              <a:rPr lang="en-US" sz="1300" dirty="0" err="1"/>
              <a:t>Mussini</a:t>
            </a:r>
            <a:r>
              <a:rPr lang="en-US" sz="1300" dirty="0"/>
              <a:t>, R </a:t>
            </a:r>
            <a:r>
              <a:rPr lang="en-US" sz="1300" dirty="0" err="1"/>
              <a:t>Nahass</a:t>
            </a:r>
            <a:r>
              <a:rPr lang="en-US" sz="1300" dirty="0"/>
              <a:t>, C Newman, S Oka, </a:t>
            </a:r>
            <a:r>
              <a:rPr lang="en-US" sz="1300" dirty="0" smtClean="0"/>
              <a:t>H Olivet</a:t>
            </a:r>
            <a:r>
              <a:rPr lang="en-US" sz="1300" dirty="0"/>
              <a:t>, </a:t>
            </a:r>
            <a:r>
              <a:rPr lang="en-US" sz="1300" dirty="0" smtClean="0"/>
              <a:t>C </a:t>
            </a:r>
            <a:r>
              <a:rPr lang="en-US" sz="1300" dirty="0" err="1"/>
              <a:t>Orkin</a:t>
            </a:r>
            <a:r>
              <a:rPr lang="en-US" sz="1300" dirty="0"/>
              <a:t>, P </a:t>
            </a:r>
            <a:r>
              <a:rPr lang="en-US" sz="1300" dirty="0" err="1"/>
              <a:t>Ortolani</a:t>
            </a:r>
            <a:r>
              <a:rPr lang="en-US" sz="1300" dirty="0"/>
              <a:t>, O </a:t>
            </a:r>
            <a:r>
              <a:rPr lang="en-US" sz="1300" dirty="0" err="1"/>
              <a:t>Osiyemi</a:t>
            </a:r>
            <a:r>
              <a:rPr lang="en-US" sz="1300" dirty="0"/>
              <a:t>, </a:t>
            </a:r>
            <a:r>
              <a:rPr lang="en-US" sz="1300" dirty="0" smtClean="0"/>
              <a:t>F Palella</a:t>
            </a:r>
            <a:r>
              <a:rPr lang="en-US" sz="1300" dirty="0"/>
              <a:t>, </a:t>
            </a:r>
            <a:r>
              <a:rPr lang="en-US" sz="1300" dirty="0" smtClean="0"/>
              <a:t>P </a:t>
            </a:r>
            <a:r>
              <a:rPr lang="en-US" sz="1300" dirty="0" err="1"/>
              <a:t>Palmieri</a:t>
            </a:r>
            <a:r>
              <a:rPr lang="en-US" sz="1300" dirty="0"/>
              <a:t>, D Parks, A </a:t>
            </a:r>
            <a:r>
              <a:rPr lang="en-US" sz="1300" dirty="0" err="1"/>
              <a:t>Petroll</a:t>
            </a:r>
            <a:r>
              <a:rPr lang="en-US" sz="1300" dirty="0"/>
              <a:t>, G </a:t>
            </a:r>
            <a:r>
              <a:rPr lang="en-US" sz="1300" dirty="0" err="1"/>
              <a:t>Pialoux</a:t>
            </a:r>
            <a:r>
              <a:rPr lang="en-US" sz="1300" dirty="0"/>
              <a:t>, G </a:t>
            </a:r>
            <a:r>
              <a:rPr lang="en-US" sz="1300" dirty="0" err="1"/>
              <a:t>Pierone</a:t>
            </a:r>
            <a:r>
              <a:rPr lang="en-US" sz="1300" dirty="0"/>
              <a:t>, D </a:t>
            </a:r>
            <a:r>
              <a:rPr lang="en-US" sz="1300" dirty="0" err="1"/>
              <a:t>Podzamczer</a:t>
            </a:r>
            <a:r>
              <a:rPr lang="en-US" sz="1300" dirty="0"/>
              <a:t> Palter, C Polk, R Pollard, F Post, A </a:t>
            </a:r>
            <a:r>
              <a:rPr lang="en-US" sz="1300" dirty="0" err="1"/>
              <a:t>Pozniak</a:t>
            </a:r>
            <a:r>
              <a:rPr lang="en-US" sz="1300" dirty="0"/>
              <a:t>, D </a:t>
            </a:r>
            <a:r>
              <a:rPr lang="en-US" sz="1300" dirty="0" err="1"/>
              <a:t>Prelutsky</a:t>
            </a:r>
            <a:r>
              <a:rPr lang="en-US" sz="1300" dirty="0"/>
              <a:t>, </a:t>
            </a:r>
            <a:r>
              <a:rPr lang="en-US" sz="1300" dirty="0" smtClean="0"/>
              <a:t>A Rachlis</a:t>
            </a:r>
            <a:r>
              <a:rPr lang="en-US" sz="1300" dirty="0"/>
              <a:t>, </a:t>
            </a:r>
            <a:r>
              <a:rPr lang="en-US" sz="1300" dirty="0" smtClean="0"/>
              <a:t>M </a:t>
            </a:r>
            <a:r>
              <a:rPr lang="en-US" sz="1300" dirty="0" err="1"/>
              <a:t>Ramgopal</a:t>
            </a:r>
            <a:r>
              <a:rPr lang="en-US" sz="1300" dirty="0"/>
              <a:t>, B </a:t>
            </a:r>
            <a:r>
              <a:rPr lang="en-US" sz="1300" dirty="0" err="1"/>
              <a:t>Rashbaum</a:t>
            </a:r>
            <a:r>
              <a:rPr lang="en-US" sz="1300" dirty="0"/>
              <a:t>, W </a:t>
            </a:r>
            <a:r>
              <a:rPr lang="en-US" sz="1300" dirty="0" err="1"/>
              <a:t>Ratanasuwan</a:t>
            </a:r>
            <a:r>
              <a:rPr lang="en-US" sz="1300" dirty="0" smtClean="0"/>
              <a:t>, R </a:t>
            </a:r>
            <a:r>
              <a:rPr lang="en-US" sz="1300" dirty="0"/>
              <a:t>Redfield, </a:t>
            </a:r>
            <a:r>
              <a:rPr lang="en-US" sz="1300" dirty="0" smtClean="0"/>
              <a:t>G </a:t>
            </a:r>
            <a:r>
              <a:rPr lang="en-US" sz="1300" dirty="0"/>
              <a:t>Reyes </a:t>
            </a:r>
            <a:r>
              <a:rPr lang="en-US" sz="1300" dirty="0" err="1"/>
              <a:t>Teran</a:t>
            </a:r>
            <a:r>
              <a:rPr lang="en-US" sz="1300" dirty="0"/>
              <a:t>, J </a:t>
            </a:r>
            <a:r>
              <a:rPr lang="en-US" sz="1300" dirty="0" err="1"/>
              <a:t>Reynes</a:t>
            </a:r>
            <a:r>
              <a:rPr lang="en-US" sz="1300" dirty="0"/>
              <a:t>, G Richmond, A </a:t>
            </a:r>
            <a:r>
              <a:rPr lang="en-US" sz="1300" dirty="0" err="1"/>
              <a:t>Rieger</a:t>
            </a:r>
            <a:r>
              <a:rPr lang="en-US" sz="1300" dirty="0"/>
              <a:t>, B </a:t>
            </a:r>
            <a:r>
              <a:rPr lang="en-US" sz="1300" dirty="0" err="1"/>
              <a:t>Rijnders</a:t>
            </a:r>
            <a:r>
              <a:rPr lang="en-US" sz="1300" dirty="0"/>
              <a:t>, W Robbins, A Roberts, J Ross, P </a:t>
            </a:r>
            <a:r>
              <a:rPr lang="en-US" sz="1300" dirty="0" err="1"/>
              <a:t>Ruane</a:t>
            </a:r>
            <a:r>
              <a:rPr lang="en-US" sz="1300" dirty="0"/>
              <a:t>, R Rubio Garcia, </a:t>
            </a:r>
            <a:r>
              <a:rPr lang="en-US" sz="1300" dirty="0" smtClean="0"/>
              <a:t>M </a:t>
            </a:r>
            <a:r>
              <a:rPr lang="en-US" sz="1300" dirty="0" err="1"/>
              <a:t>Saag</a:t>
            </a:r>
            <a:r>
              <a:rPr lang="en-US" sz="1300" dirty="0" smtClean="0"/>
              <a:t>, J </a:t>
            </a:r>
            <a:r>
              <a:rPr lang="en-US" sz="1300" dirty="0"/>
              <a:t>Santana-</a:t>
            </a:r>
            <a:r>
              <a:rPr lang="en-US" sz="1300" dirty="0" err="1"/>
              <a:t>Bagur</a:t>
            </a:r>
            <a:r>
              <a:rPr lang="en-US" sz="1300" dirty="0"/>
              <a:t>, L Santiago, R </a:t>
            </a:r>
            <a:r>
              <a:rPr lang="en-US" sz="1300" dirty="0" err="1"/>
              <a:t>Sarmento</a:t>
            </a:r>
            <a:r>
              <a:rPr lang="en-US" sz="1300" dirty="0"/>
              <a:t> e Castro, P Sax</a:t>
            </a:r>
            <a:r>
              <a:rPr lang="en-US" sz="1300" dirty="0" smtClean="0"/>
              <a:t>,</a:t>
            </a:r>
            <a:r>
              <a:rPr lang="en-US" sz="1300" dirty="0"/>
              <a:t> B </a:t>
            </a:r>
            <a:r>
              <a:rPr lang="en-US" sz="1300" dirty="0" smtClean="0"/>
              <a:t>Schmied, </a:t>
            </a:r>
            <a:r>
              <a:rPr lang="en-US" sz="1300" dirty="0"/>
              <a:t>T Schmidt, S Schrader, A Scribner, S Segal-Maurer, B </a:t>
            </a:r>
            <a:r>
              <a:rPr lang="en-US" sz="1300" dirty="0" err="1"/>
              <a:t>Sha</a:t>
            </a:r>
            <a:r>
              <a:rPr lang="en-US" sz="1300" dirty="0"/>
              <a:t>, P </a:t>
            </a:r>
            <a:r>
              <a:rPr lang="en-US" sz="1300" dirty="0" err="1"/>
              <a:t>Shalit</a:t>
            </a:r>
            <a:r>
              <a:rPr lang="en-US" sz="1300" dirty="0"/>
              <a:t>, D </a:t>
            </a:r>
            <a:r>
              <a:rPr lang="en-US" sz="1300" dirty="0" err="1"/>
              <a:t>Shamblaw</a:t>
            </a:r>
            <a:r>
              <a:rPr lang="en-US" sz="1300" dirty="0"/>
              <a:t>, C </a:t>
            </a:r>
            <a:r>
              <a:rPr lang="en-US" sz="1300" dirty="0" err="1"/>
              <a:t>Shikuma</a:t>
            </a:r>
            <a:r>
              <a:rPr lang="en-US" sz="1300" dirty="0" smtClean="0"/>
              <a:t>, K </a:t>
            </a:r>
            <a:r>
              <a:rPr lang="en-US" sz="1300" dirty="0"/>
              <a:t>Siripassorn, </a:t>
            </a:r>
            <a:r>
              <a:rPr lang="en-US" sz="1300" dirty="0" smtClean="0"/>
              <a:t>J </a:t>
            </a:r>
            <a:r>
              <a:rPr lang="en-US" sz="1300" dirty="0"/>
              <a:t>Slim, L Sloan, D Smith, K Squires, D Stein, J Stephens, K </a:t>
            </a:r>
            <a:r>
              <a:rPr lang="en-US" sz="1300" dirty="0" err="1"/>
              <a:t>Supparatpinyo</a:t>
            </a:r>
            <a:r>
              <a:rPr lang="en-US" sz="1300" dirty="0"/>
              <a:t>, </a:t>
            </a:r>
            <a:r>
              <a:rPr lang="en-US" sz="1300" dirty="0" smtClean="0"/>
              <a:t>K </a:t>
            </a:r>
            <a:r>
              <a:rPr lang="en-US" sz="1300" dirty="0" err="1"/>
              <a:t>Tashima</a:t>
            </a:r>
            <a:r>
              <a:rPr lang="en-US" sz="1300" dirty="0"/>
              <a:t>, S Taylor, P </a:t>
            </a:r>
            <a:r>
              <a:rPr lang="en-US" sz="1300" dirty="0" err="1"/>
              <a:t>Tebas</a:t>
            </a:r>
            <a:r>
              <a:rPr lang="en-US" sz="1300" dirty="0"/>
              <a:t>, E </a:t>
            </a:r>
            <a:r>
              <a:rPr lang="en-US" sz="1300" dirty="0" err="1"/>
              <a:t>Teofilo</a:t>
            </a:r>
            <a:r>
              <a:rPr lang="en-US" sz="1300" dirty="0"/>
              <a:t>, A </a:t>
            </a:r>
            <a:r>
              <a:rPr lang="en-US" sz="1300" dirty="0" err="1"/>
              <a:t>Thalme</a:t>
            </a:r>
            <a:r>
              <a:rPr lang="en-US" sz="1300" dirty="0"/>
              <a:t>, M Thompson, W Towner, T Treadwell, B </a:t>
            </a:r>
            <a:r>
              <a:rPr lang="en-US" sz="1300" dirty="0" err="1" smtClean="0"/>
              <a:t>Trottier</a:t>
            </a:r>
            <a:r>
              <a:rPr lang="en-US" sz="1300" dirty="0" smtClean="0"/>
              <a:t>, T </a:t>
            </a:r>
            <a:r>
              <a:rPr lang="en-US" sz="1300" dirty="0" err="1"/>
              <a:t>Vanig</a:t>
            </a:r>
            <a:r>
              <a:rPr lang="en-US" sz="1300" dirty="0"/>
              <a:t>, N Vetter, P </a:t>
            </a:r>
            <a:r>
              <a:rPr lang="en-US" sz="1300" dirty="0" err="1"/>
              <a:t>Viale</a:t>
            </a:r>
            <a:r>
              <a:rPr lang="en-US" sz="1300" dirty="0"/>
              <a:t>, G </a:t>
            </a:r>
            <a:r>
              <a:rPr lang="en-US" sz="1300" dirty="0" err="1"/>
              <a:t>Voskuhl</a:t>
            </a:r>
            <a:r>
              <a:rPr lang="en-US" sz="1300" dirty="0"/>
              <a:t>, B Wade, S </a:t>
            </a:r>
            <a:r>
              <a:rPr lang="en-US" sz="1300" dirty="0" err="1"/>
              <a:t>Walmsley</a:t>
            </a:r>
            <a:r>
              <a:rPr lang="en-US" sz="1300" dirty="0"/>
              <a:t>, D Ward, L Waters, D Wheeler, A Wilkin, T Wilkin, </a:t>
            </a:r>
            <a:r>
              <a:rPr lang="en-US" sz="1300" dirty="0" smtClean="0"/>
              <a:t>E </a:t>
            </a:r>
            <a:r>
              <a:rPr lang="en-US" sz="1300" dirty="0"/>
              <a:t>Wilkins, T Wills, D </a:t>
            </a:r>
            <a:r>
              <a:rPr lang="en-US" sz="1300" dirty="0" err="1"/>
              <a:t>Wohl</a:t>
            </a:r>
            <a:r>
              <a:rPr lang="en-US" sz="1300" dirty="0"/>
              <a:t>, M </a:t>
            </a:r>
            <a:r>
              <a:rPr lang="en-US" sz="1300" dirty="0" err="1"/>
              <a:t>Wohlfeiler</a:t>
            </a:r>
            <a:r>
              <a:rPr lang="en-US" sz="1300" dirty="0"/>
              <a:t>, K </a:t>
            </a:r>
            <a:r>
              <a:rPr lang="en-US" sz="1300" dirty="0" err="1"/>
              <a:t>Workowski</a:t>
            </a:r>
            <a:r>
              <a:rPr lang="en-US" sz="1300" dirty="0"/>
              <a:t>, B </a:t>
            </a:r>
            <a:r>
              <a:rPr lang="en-US" sz="1300" dirty="0" err="1"/>
              <a:t>Yangco</a:t>
            </a:r>
            <a:r>
              <a:rPr lang="en-US" sz="1300" dirty="0"/>
              <a:t>, </a:t>
            </a:r>
            <a:r>
              <a:rPr lang="en-US" sz="1300" dirty="0" smtClean="0"/>
              <a:t>Y Yazdanpanah</a:t>
            </a:r>
            <a:r>
              <a:rPr lang="en-US" sz="1300" dirty="0"/>
              <a:t>, </a:t>
            </a:r>
            <a:r>
              <a:rPr lang="en-US" sz="1300" dirty="0" smtClean="0"/>
              <a:t>G-P </a:t>
            </a:r>
            <a:r>
              <a:rPr lang="en-US" sz="1300" dirty="0" err="1"/>
              <a:t>Yeni</a:t>
            </a:r>
            <a:r>
              <a:rPr lang="en-US" sz="1300" dirty="0"/>
              <a:t>, M Yin, B Young, A </a:t>
            </a:r>
            <a:r>
              <a:rPr lang="en-US" sz="1300" dirty="0" err="1"/>
              <a:t>Zolopa</a:t>
            </a:r>
            <a:r>
              <a:rPr lang="en-US" sz="1300" dirty="0"/>
              <a:t>, C </a:t>
            </a:r>
            <a:r>
              <a:rPr lang="en-US" sz="1300" dirty="0" err="1" smtClean="0"/>
              <a:t>Zurawski</a:t>
            </a:r>
            <a:endParaRPr lang="en-US" sz="1300" dirty="0" smtClean="0"/>
          </a:p>
          <a:p>
            <a:pPr marL="0" indent="0">
              <a:lnSpc>
                <a:spcPct val="100000"/>
              </a:lnSpc>
              <a:buNone/>
            </a:pPr>
            <a:endParaRPr lang="en-US" sz="2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rgbClr val="0066A8"/>
                </a:solidFill>
              </a:rPr>
              <a:t>This study was funded by Gilead Sciences, Inc</a:t>
            </a:r>
            <a:r>
              <a:rPr lang="en-US" sz="1800" b="1" dirty="0" smtClean="0">
                <a:solidFill>
                  <a:srgbClr val="0066A8"/>
                </a:solidFill>
              </a:rPr>
              <a:t>.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5568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Author Disclosures</a:t>
            </a:r>
            <a:endParaRPr lang="en-GB" sz="2800" dirty="0" smtClean="0">
              <a:solidFill>
                <a:schemeClr val="bg2">
                  <a:lumMod val="25000"/>
                </a:schemeClr>
              </a:solidFill>
              <a:latin typeface="+mn-lt"/>
            </a:endParaRPr>
          </a:p>
        </p:txBody>
      </p:sp>
      <p:sp>
        <p:nvSpPr>
          <p:cNvPr id="2099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Clr>
                <a:srgbClr val="C00000"/>
              </a:buClr>
            </a:pPr>
            <a:r>
              <a:rPr lang="en-US" dirty="0" smtClean="0"/>
              <a:t>Dr. Wohl has served as an advisor to Gilead Sciences and Janssen, and the University of North Carolina Chapel Hill has received funding from Gilead Sciences and Merck</a:t>
            </a:r>
            <a:endParaRPr lang="en-GB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  <a:ea typeface="ＭＳ Ｐゴシック" charset="0"/>
              </a:rPr>
              <a:t>Background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30188" indent="-230188">
              <a:spcAft>
                <a:spcPts val="600"/>
              </a:spcAft>
              <a:buClr>
                <a:srgbClr val="990000"/>
              </a:buClr>
              <a:defRPr/>
            </a:pPr>
            <a:r>
              <a:rPr lang="en-US" dirty="0" err="1"/>
              <a:t>Tenofovir</a:t>
            </a:r>
            <a:r>
              <a:rPr lang="en-US" dirty="0"/>
              <a:t> </a:t>
            </a:r>
            <a:r>
              <a:rPr lang="en-US" dirty="0" err="1"/>
              <a:t>disoproxil</a:t>
            </a:r>
            <a:r>
              <a:rPr lang="en-US" dirty="0"/>
              <a:t> </a:t>
            </a:r>
            <a:r>
              <a:rPr lang="en-US" dirty="0" err="1"/>
              <a:t>fumarate</a:t>
            </a:r>
            <a:r>
              <a:rPr lang="en-US" dirty="0"/>
              <a:t> (TDF) is included in most recommended antiretroviral regimens, and although potent and generally well tolerated, has been </a:t>
            </a:r>
            <a:r>
              <a:rPr lang="en-US" dirty="0" smtClean="0"/>
              <a:t>associated with clinically </a:t>
            </a:r>
            <a:r>
              <a:rPr lang="en-US" dirty="0"/>
              <a:t>significant renal and bone </a:t>
            </a:r>
            <a:r>
              <a:rPr lang="en-US" dirty="0" smtClean="0"/>
              <a:t>toxicity</a:t>
            </a:r>
            <a:r>
              <a:rPr lang="en-US" baseline="30000" dirty="0" smtClean="0"/>
              <a:t>1-3</a:t>
            </a:r>
          </a:p>
          <a:p>
            <a:pPr marL="230188" indent="-230188">
              <a:lnSpc>
                <a:spcPct val="100000"/>
              </a:lnSpc>
              <a:spcAft>
                <a:spcPts val="600"/>
              </a:spcAft>
              <a:buClr>
                <a:srgbClr val="990000"/>
              </a:buClr>
              <a:defRPr/>
            </a:pPr>
            <a:r>
              <a:rPr lang="en-US" dirty="0" smtClean="0"/>
              <a:t>Relative to TDF 300 mg, </a:t>
            </a:r>
            <a:r>
              <a:rPr lang="en-US" dirty="0" err="1">
                <a:solidFill>
                  <a:srgbClr val="000000"/>
                </a:solidFill>
                <a:cs typeface="Arial" charset="0"/>
              </a:rPr>
              <a:t>tenofovir</a:t>
            </a:r>
            <a:r>
              <a:rPr lang="en-US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cs typeface="Arial" charset="0"/>
              </a:rPr>
              <a:t>alafenamide</a:t>
            </a:r>
            <a:r>
              <a:rPr lang="en-US" dirty="0" smtClean="0">
                <a:solidFill>
                  <a:srgbClr val="000000"/>
                </a:solidFill>
                <a:cs typeface="Arial" charset="0"/>
              </a:rPr>
              <a:t> (</a:t>
            </a:r>
            <a:r>
              <a:rPr lang="en-US" dirty="0" smtClean="0"/>
              <a:t>TAF) 25 mg has 90% lower circulating plasma TFV, while maintaining high antiviral activity</a:t>
            </a:r>
            <a:r>
              <a:rPr lang="en-US" baseline="30000" dirty="0"/>
              <a:t>4</a:t>
            </a:r>
            <a:r>
              <a:rPr lang="en-US" dirty="0" smtClean="0"/>
              <a:t> </a:t>
            </a:r>
          </a:p>
          <a:p>
            <a:pPr marL="230188" indent="-230188">
              <a:lnSpc>
                <a:spcPct val="100000"/>
              </a:lnSpc>
              <a:spcAft>
                <a:spcPts val="600"/>
              </a:spcAft>
              <a:buClr>
                <a:srgbClr val="990000"/>
              </a:buClr>
              <a:defRPr/>
            </a:pPr>
            <a:r>
              <a:rPr lang="en-US" dirty="0" smtClean="0"/>
              <a:t>In Phase 2, efficacy </a:t>
            </a:r>
            <a:r>
              <a:rPr lang="en-US" dirty="0"/>
              <a:t>of </a:t>
            </a:r>
            <a:r>
              <a:rPr lang="en-US" dirty="0" err="1"/>
              <a:t>elvitegravir</a:t>
            </a:r>
            <a:r>
              <a:rPr lang="en-US" dirty="0"/>
              <a:t>, </a:t>
            </a:r>
            <a:r>
              <a:rPr lang="en-US" dirty="0" err="1"/>
              <a:t>cobicistat</a:t>
            </a:r>
            <a:r>
              <a:rPr lang="en-US" dirty="0"/>
              <a:t>, </a:t>
            </a:r>
            <a:r>
              <a:rPr lang="en-US" dirty="0" err="1"/>
              <a:t>emtricitabine</a:t>
            </a:r>
            <a:r>
              <a:rPr lang="en-US" dirty="0"/>
              <a:t>, and </a:t>
            </a:r>
            <a:r>
              <a:rPr lang="en-US" dirty="0" smtClean="0"/>
              <a:t>TAF (E/C/F/TAF) was comparable to E/C/F/TDF, and demonstrated significant improvements in renal and bone safety</a:t>
            </a:r>
            <a:r>
              <a:rPr lang="en-US" baseline="30000" dirty="0" smtClean="0"/>
              <a:t>5</a:t>
            </a:r>
          </a:p>
          <a:p>
            <a:pPr marL="230188" indent="-230188">
              <a:spcAft>
                <a:spcPts val="600"/>
              </a:spcAft>
              <a:buClr>
                <a:srgbClr val="990000"/>
              </a:buClr>
              <a:defRPr/>
            </a:pPr>
            <a:r>
              <a:rPr lang="en-US" dirty="0"/>
              <a:t>We sought to confirm </a:t>
            </a:r>
            <a:r>
              <a:rPr lang="en-US" dirty="0" smtClean="0"/>
              <a:t>the efficacy of E/C/F/TAF in two fully </a:t>
            </a:r>
            <a:r>
              <a:rPr lang="en-US" dirty="0"/>
              <a:t>powered clinical </a:t>
            </a:r>
            <a:r>
              <a:rPr lang="en-US" dirty="0" smtClean="0"/>
              <a:t>trials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Clr>
                <a:srgbClr val="800000"/>
              </a:buClr>
              <a:buFont typeface="Wingdings" pitchFamily="2" charset="2"/>
              <a:buNone/>
              <a:defRPr/>
            </a:pP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200" dirty="0">
                <a:cs typeface="Arial" charset="0"/>
              </a:rPr>
              <a:t>1. </a:t>
            </a:r>
            <a:r>
              <a:rPr lang="en-US" sz="1200" dirty="0" err="1"/>
              <a:t>DeJesus</a:t>
            </a:r>
            <a:r>
              <a:rPr lang="en-US" sz="1200" dirty="0"/>
              <a:t> E, et al. Lancet 2012;379:2429-38; </a:t>
            </a:r>
            <a:r>
              <a:rPr lang="en-US" sz="1200" dirty="0">
                <a:cs typeface="Arial" charset="0"/>
              </a:rPr>
              <a:t>2. </a:t>
            </a:r>
            <a:r>
              <a:rPr lang="en-US" sz="1200" dirty="0"/>
              <a:t>Gallant JE, et al. </a:t>
            </a:r>
            <a:r>
              <a:rPr lang="en-US" sz="1200" dirty="0" smtClean="0"/>
              <a:t>J Infect Dis </a:t>
            </a:r>
            <a:r>
              <a:rPr lang="en-US" sz="1200" dirty="0"/>
              <a:t>2013;208:32-9; </a:t>
            </a:r>
            <a:r>
              <a:rPr lang="en-US" sz="1200" dirty="0">
                <a:cs typeface="Arial" charset="0"/>
              </a:rPr>
              <a:t>3. </a:t>
            </a:r>
            <a:r>
              <a:rPr lang="en-US" sz="1200" dirty="0"/>
              <a:t>Sax PE, et al. Lancet 2012;379:2439-48; </a:t>
            </a:r>
            <a:r>
              <a:rPr lang="en-US" sz="1200" dirty="0">
                <a:cs typeface="Arial" charset="0"/>
              </a:rPr>
              <a:t>4. </a:t>
            </a:r>
            <a:r>
              <a:rPr lang="en-US" sz="1200" dirty="0" err="1">
                <a:solidFill>
                  <a:srgbClr val="000000"/>
                </a:solidFill>
              </a:rPr>
              <a:t>Ruane</a:t>
            </a:r>
            <a:r>
              <a:rPr lang="en-US" sz="1200" dirty="0">
                <a:solidFill>
                  <a:srgbClr val="000000"/>
                </a:solidFill>
              </a:rPr>
              <a:t> P, et al. </a:t>
            </a:r>
            <a:r>
              <a:rPr lang="fr-FR" sz="1200" dirty="0"/>
              <a:t>J </a:t>
            </a:r>
            <a:r>
              <a:rPr lang="fr-FR" sz="1200" dirty="0" err="1"/>
              <a:t>Acquir</a:t>
            </a:r>
            <a:r>
              <a:rPr lang="fr-FR" sz="1200" dirty="0"/>
              <a:t> Immune </a:t>
            </a:r>
            <a:r>
              <a:rPr lang="fr-FR" sz="1200" dirty="0" err="1"/>
              <a:t>Defic</a:t>
            </a:r>
            <a:r>
              <a:rPr lang="fr-FR" sz="1200" dirty="0"/>
              <a:t> </a:t>
            </a:r>
            <a:r>
              <a:rPr lang="fr-FR" sz="1200" dirty="0" err="1"/>
              <a:t>Syndr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r>
              <a:rPr lang="en-US" sz="1200" dirty="0">
                <a:solidFill>
                  <a:srgbClr val="000000"/>
                </a:solidFill>
              </a:rPr>
              <a:t>2013; 63:449-55; </a:t>
            </a:r>
            <a:r>
              <a:rPr lang="en-US" sz="1200" dirty="0">
                <a:cs typeface="Arial" charset="0"/>
              </a:rPr>
              <a:t>5. </a:t>
            </a:r>
            <a:r>
              <a:rPr lang="en-US" sz="1200" dirty="0">
                <a:solidFill>
                  <a:srgbClr val="000000"/>
                </a:solidFill>
              </a:rPr>
              <a:t>Sax PE, et al. </a:t>
            </a:r>
            <a:r>
              <a:rPr lang="fr-FR" sz="1200" dirty="0"/>
              <a:t>J </a:t>
            </a:r>
            <a:r>
              <a:rPr lang="fr-FR" sz="1200" dirty="0" err="1"/>
              <a:t>Acquir</a:t>
            </a:r>
            <a:r>
              <a:rPr lang="fr-FR" sz="1200" dirty="0"/>
              <a:t> Immune </a:t>
            </a:r>
            <a:r>
              <a:rPr lang="fr-FR" sz="1200" dirty="0" err="1"/>
              <a:t>Defic</a:t>
            </a:r>
            <a:r>
              <a:rPr lang="fr-FR" sz="1200" dirty="0"/>
              <a:t> </a:t>
            </a:r>
            <a:r>
              <a:rPr lang="fr-FR" sz="1200" dirty="0" err="1"/>
              <a:t>Syndr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r>
              <a:rPr lang="en-US" sz="1200" dirty="0">
                <a:solidFill>
                  <a:srgbClr val="000000"/>
                </a:solidFill>
              </a:rPr>
              <a:t>2014;67:52-8. </a:t>
            </a:r>
          </a:p>
        </p:txBody>
      </p:sp>
      <p:sp>
        <p:nvSpPr>
          <p:cNvPr id="156675" name="Rectangle 3"/>
          <p:cNvSpPr>
            <a:spLocks noChangeArrowheads="1"/>
          </p:cNvSpPr>
          <p:nvPr/>
        </p:nvSpPr>
        <p:spPr bwMode="auto">
          <a:xfrm>
            <a:off x="685800" y="457200"/>
            <a:ext cx="7645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DDDDDD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0" hangingPunct="0">
              <a:lnSpc>
                <a:spcPct val="90000"/>
              </a:lnSpc>
              <a:defRPr/>
            </a:pPr>
            <a:endParaRPr lang="en-US" sz="2400" dirty="0">
              <a:solidFill>
                <a:srgbClr val="E2E2E2">
                  <a:lumMod val="25000"/>
                </a:srgbClr>
              </a:solidFill>
              <a:latin typeface="Arial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0465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10"/>
          <p:cNvSpPr>
            <a:spLocks noChangeArrowheads="1"/>
          </p:cNvSpPr>
          <p:nvPr/>
        </p:nvSpPr>
        <p:spPr bwMode="gray">
          <a:xfrm>
            <a:off x="4140343" y="2430161"/>
            <a:ext cx="4114800" cy="548640"/>
          </a:xfrm>
          <a:prstGeom prst="rect">
            <a:avLst/>
          </a:prstGeom>
          <a:solidFill>
            <a:srgbClr val="6338A2"/>
          </a:solidFill>
          <a:ln w="19050">
            <a:noFill/>
            <a:round/>
            <a:headEnd/>
            <a:tailEnd/>
          </a:ln>
          <a:effec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Times" panose="02020603050405020304" pitchFamily="18" charset="0"/>
              <a:buNone/>
              <a:defRPr/>
            </a:pPr>
            <a:r>
              <a:rPr lang="en-US" altLang="en-US" b="1" dirty="0" smtClean="0">
                <a:solidFill>
                  <a:prstClr val="white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E/C/F/TAF </a:t>
            </a:r>
            <a:r>
              <a:rPr lang="en-US" altLang="en-US" b="1" dirty="0">
                <a:solidFill>
                  <a:prstClr val="white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QD </a:t>
            </a:r>
            <a:endParaRPr lang="en-US" altLang="en-US" b="1" baseline="30000" dirty="0">
              <a:solidFill>
                <a:prstClr val="white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133122" name="Rectangle 4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>
                <a:solidFill>
                  <a:schemeClr val="tx1"/>
                </a:solidFill>
              </a:rPr>
              <a:t/>
            </a:r>
            <a:br>
              <a:rPr lang="en-US" altLang="en-US" sz="2800" dirty="0" smtClean="0">
                <a:solidFill>
                  <a:schemeClr val="tx1"/>
                </a:solidFill>
              </a:rPr>
            </a:br>
            <a:r>
              <a:rPr lang="en-US" altLang="en-US" sz="2800" dirty="0" smtClean="0">
                <a:solidFill>
                  <a:schemeClr val="bg2">
                    <a:lumMod val="25000"/>
                  </a:schemeClr>
                </a:solidFill>
              </a:rPr>
              <a:t>Study Design: Studies 104 and 111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sp>
        <p:nvSpPr>
          <p:cNvPr id="38" name="AutoShape 6"/>
          <p:cNvSpPr>
            <a:spLocks noChangeArrowheads="1"/>
          </p:cNvSpPr>
          <p:nvPr/>
        </p:nvSpPr>
        <p:spPr bwMode="auto">
          <a:xfrm>
            <a:off x="670560" y="2667071"/>
            <a:ext cx="2377440" cy="914400"/>
          </a:xfrm>
          <a:prstGeom prst="rect">
            <a:avLst/>
          </a:prstGeom>
          <a:solidFill>
            <a:srgbClr val="4472C4"/>
          </a:solidFill>
          <a:ln>
            <a:noFill/>
          </a:ln>
          <a:effectLst/>
        </p:spPr>
        <p:txBody>
          <a:bodyPr anchor="ctr"/>
          <a:lstStyle>
            <a:lvl1pPr algn="l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endParaRPr lang="de-DE" altLang="en-US" sz="1600" b="1" dirty="0" smtClean="0">
              <a:solidFill>
                <a:prstClr val="white"/>
              </a:solidFill>
              <a:ea typeface="MS PGothic" pitchFamily="34" charset="-128"/>
              <a:cs typeface="Arial" charset="0"/>
            </a:endParaRPr>
          </a:p>
          <a:p>
            <a:pPr>
              <a:defRPr/>
            </a:pPr>
            <a:r>
              <a:rPr lang="de-DE" altLang="en-US" sz="1600" b="1" dirty="0" smtClean="0">
                <a:solidFill>
                  <a:prstClr val="white"/>
                </a:solidFill>
                <a:ea typeface="MS PGothic" pitchFamily="34" charset="-128"/>
                <a:cs typeface="Arial" charset="0"/>
              </a:rPr>
              <a:t>Tx-Naïve Adults</a:t>
            </a:r>
            <a:endParaRPr lang="de-DE" altLang="en-US" sz="1600" b="1" dirty="0">
              <a:solidFill>
                <a:prstClr val="white"/>
              </a:solidFill>
              <a:ea typeface="MS PGothic" pitchFamily="34" charset="-128"/>
              <a:cs typeface="Arial" charset="0"/>
            </a:endParaRPr>
          </a:p>
          <a:p>
            <a:pPr>
              <a:defRPr/>
            </a:pPr>
            <a:r>
              <a:rPr lang="de-DE" sz="1600" dirty="0" smtClean="0">
                <a:solidFill>
                  <a:prstClr val="white"/>
                </a:solidFill>
                <a:ea typeface="MS PGothic" pitchFamily="34" charset="-128"/>
              </a:rPr>
              <a:t>HIV-1 </a:t>
            </a:r>
            <a:r>
              <a:rPr lang="de-DE" sz="1600" dirty="0">
                <a:solidFill>
                  <a:prstClr val="white"/>
                </a:solidFill>
                <a:ea typeface="MS PGothic" pitchFamily="34" charset="-128"/>
              </a:rPr>
              <a:t>RNA </a:t>
            </a:r>
            <a:r>
              <a:rPr lang="de-DE" sz="1600" dirty="0" smtClean="0">
                <a:solidFill>
                  <a:prstClr val="white"/>
                </a:solidFill>
                <a:ea typeface="MS PGothic" pitchFamily="34" charset="-128"/>
              </a:rPr>
              <a:t>≥</a:t>
            </a:r>
            <a:r>
              <a:rPr lang="en-US" sz="1600" dirty="0" smtClean="0">
                <a:solidFill>
                  <a:prstClr val="white"/>
                </a:solidFill>
                <a:ea typeface="MS PGothic" pitchFamily="34" charset="-128"/>
              </a:rPr>
              <a:t>1000</a:t>
            </a:r>
            <a:r>
              <a:rPr lang="de-DE" sz="1600" dirty="0" smtClean="0">
                <a:solidFill>
                  <a:prstClr val="white"/>
                </a:solidFill>
                <a:ea typeface="MS PGothic" pitchFamily="34" charset="-128"/>
              </a:rPr>
              <a:t> </a:t>
            </a:r>
            <a:r>
              <a:rPr lang="de-DE" sz="1600" dirty="0">
                <a:solidFill>
                  <a:prstClr val="white"/>
                </a:solidFill>
                <a:ea typeface="MS PGothic" pitchFamily="34" charset="-128"/>
              </a:rPr>
              <a:t>c/mL</a:t>
            </a:r>
          </a:p>
          <a:p>
            <a:pPr>
              <a:defRPr/>
            </a:pPr>
            <a:r>
              <a:rPr lang="de-DE" sz="1600" dirty="0">
                <a:solidFill>
                  <a:prstClr val="white"/>
                </a:solidFill>
                <a:ea typeface="MS PGothic" pitchFamily="34" charset="-128"/>
              </a:rPr>
              <a:t>eGFR </a:t>
            </a:r>
            <a:r>
              <a:rPr lang="de-DE" sz="1600" dirty="0" smtClean="0">
                <a:solidFill>
                  <a:prstClr val="white"/>
                </a:solidFill>
                <a:ea typeface="MS PGothic" pitchFamily="34" charset="-128"/>
              </a:rPr>
              <a:t>≥50 </a:t>
            </a:r>
            <a:r>
              <a:rPr lang="de-DE" sz="1600" dirty="0">
                <a:solidFill>
                  <a:prstClr val="white"/>
                </a:solidFill>
                <a:ea typeface="MS PGothic" pitchFamily="34" charset="-128"/>
              </a:rPr>
              <a:t>mL/min</a:t>
            </a:r>
            <a:endParaRPr lang="en-US" sz="1600" dirty="0">
              <a:solidFill>
                <a:prstClr val="white"/>
              </a:solidFill>
              <a:ea typeface="MS PGothic" pitchFamily="34" charset="-128"/>
            </a:endParaRPr>
          </a:p>
          <a:p>
            <a:pPr>
              <a:defRPr/>
            </a:pPr>
            <a:endParaRPr lang="en-US" altLang="en-US" sz="1600" b="1" dirty="0">
              <a:solidFill>
                <a:prstClr val="black"/>
              </a:solidFill>
              <a:ea typeface="MS PGothic" pitchFamily="34" charset="-128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 bwMode="auto">
          <a:xfrm>
            <a:off x="3025839" y="2923386"/>
            <a:ext cx="411163" cy="16668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1200" dirty="0">
                <a:solidFill>
                  <a:prstClr val="black"/>
                </a:solidFill>
                <a:latin typeface="Arial"/>
                <a:ea typeface="MS PGothic" pitchFamily="34" charset="-128"/>
              </a:rPr>
              <a:t>1:1</a:t>
            </a:r>
          </a:p>
        </p:txBody>
      </p:sp>
      <p:sp>
        <p:nvSpPr>
          <p:cNvPr id="481293" name="Line 126"/>
          <p:cNvSpPr>
            <a:spLocks noChangeShapeType="1"/>
          </p:cNvSpPr>
          <p:nvPr/>
        </p:nvSpPr>
        <p:spPr bwMode="auto">
          <a:xfrm>
            <a:off x="3049933" y="3123063"/>
            <a:ext cx="36576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Calibri" panose="020F0502020204030204" pitchFamily="34" charset="0"/>
              <a:ea typeface="MS PGothic" pitchFamily="34" charset="-128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415150" y="2730808"/>
            <a:ext cx="720725" cy="784511"/>
            <a:chOff x="3415150" y="2647607"/>
            <a:chExt cx="720725" cy="784511"/>
          </a:xfrm>
        </p:grpSpPr>
        <p:sp>
          <p:nvSpPr>
            <p:cNvPr id="41" name="Line 125"/>
            <p:cNvSpPr>
              <a:spLocks noChangeShapeType="1"/>
            </p:cNvSpPr>
            <p:nvPr/>
          </p:nvSpPr>
          <p:spPr bwMode="auto">
            <a:xfrm>
              <a:off x="3415150" y="2647607"/>
              <a:ext cx="7207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Calibri" panose="020F0502020204030204" pitchFamily="34" charset="0"/>
                <a:ea typeface="MS PGothic" pitchFamily="34" charset="-128"/>
              </a:endParaRPr>
            </a:p>
          </p:txBody>
        </p:sp>
        <p:sp>
          <p:nvSpPr>
            <p:cNvPr id="43" name="Line 127"/>
            <p:cNvSpPr>
              <a:spLocks noChangeShapeType="1"/>
            </p:cNvSpPr>
            <p:nvPr/>
          </p:nvSpPr>
          <p:spPr bwMode="auto">
            <a:xfrm flipH="1">
              <a:off x="3415150" y="2647607"/>
              <a:ext cx="0" cy="777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Calibri" panose="020F0502020204030204" pitchFamily="34" charset="0"/>
                <a:ea typeface="MS PGothic" pitchFamily="34" charset="-128"/>
              </a:endParaRPr>
            </a:p>
          </p:txBody>
        </p:sp>
        <p:sp>
          <p:nvSpPr>
            <p:cNvPr id="44" name="Line 132"/>
            <p:cNvSpPr>
              <a:spLocks noChangeShapeType="1"/>
            </p:cNvSpPr>
            <p:nvPr/>
          </p:nvSpPr>
          <p:spPr bwMode="auto">
            <a:xfrm flipV="1">
              <a:off x="3415150" y="3432118"/>
              <a:ext cx="7000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Calibri" panose="020F0502020204030204" pitchFamily="34" charset="0"/>
                <a:ea typeface="MS PGothic" pitchFamily="34" charset="-128"/>
              </a:endParaRPr>
            </a:p>
          </p:txBody>
        </p:sp>
      </p:grpSp>
      <p:sp>
        <p:nvSpPr>
          <p:cNvPr id="59" name="Rectangle 10"/>
          <p:cNvSpPr>
            <a:spLocks noChangeArrowheads="1"/>
          </p:cNvSpPr>
          <p:nvPr/>
        </p:nvSpPr>
        <p:spPr bwMode="gray">
          <a:xfrm>
            <a:off x="4140343" y="3240999"/>
            <a:ext cx="4114800" cy="548640"/>
          </a:xfrm>
          <a:prstGeom prst="rect">
            <a:avLst/>
          </a:prstGeom>
          <a:solidFill>
            <a:srgbClr val="F66900"/>
          </a:solidFill>
          <a:ln w="19050">
            <a:noFill/>
            <a:round/>
            <a:headEnd/>
            <a:tailEnd/>
          </a:ln>
          <a:effec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Times" panose="02020603050405020304" pitchFamily="18" charset="0"/>
              <a:buNone/>
              <a:defRPr/>
            </a:pPr>
            <a:r>
              <a:rPr lang="en-US" altLang="en-US" b="1" dirty="0" smtClean="0">
                <a:solidFill>
                  <a:prstClr val="white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E/C/F/TDF QD (</a:t>
            </a:r>
            <a:r>
              <a:rPr lang="en-US" altLang="en-US" b="1" dirty="0" err="1" smtClean="0">
                <a:solidFill>
                  <a:prstClr val="white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Stribild</a:t>
            </a:r>
            <a:r>
              <a:rPr lang="en-US" altLang="en-US" b="1" dirty="0" smtClean="0">
                <a:solidFill>
                  <a:prstClr val="white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, STB)</a:t>
            </a:r>
            <a:endParaRPr lang="en-US" altLang="en-US" b="1" baseline="30000" dirty="0">
              <a:solidFill>
                <a:prstClr val="white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52" name="TextBox 51"/>
          <p:cNvSpPr txBox="1"/>
          <p:nvPr/>
        </p:nvSpPr>
        <p:spPr bwMode="auto">
          <a:xfrm>
            <a:off x="3480266" y="2460641"/>
            <a:ext cx="579437" cy="221599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1600" dirty="0">
                <a:solidFill>
                  <a:prstClr val="black"/>
                </a:solidFill>
                <a:latin typeface="Arial"/>
                <a:ea typeface="MS PGothic" pitchFamily="34" charset="-128"/>
              </a:rPr>
              <a:t>n</a:t>
            </a:r>
            <a:r>
              <a:rPr lang="en-US" sz="1600" dirty="0" smtClean="0">
                <a:solidFill>
                  <a:prstClr val="black"/>
                </a:solidFill>
                <a:latin typeface="Arial"/>
                <a:ea typeface="MS PGothic" pitchFamily="34" charset="-128"/>
              </a:rPr>
              <a:t>=866</a:t>
            </a:r>
            <a:endParaRPr lang="en-US" sz="1600" dirty="0">
              <a:solidFill>
                <a:prstClr val="black"/>
              </a:solidFill>
              <a:latin typeface="Arial"/>
              <a:ea typeface="MS PGothic" pitchFamily="34" charset="-128"/>
            </a:endParaRPr>
          </a:p>
        </p:txBody>
      </p:sp>
      <p:sp>
        <p:nvSpPr>
          <p:cNvPr id="53" name="TextBox 52"/>
          <p:cNvSpPr txBox="1"/>
          <p:nvPr/>
        </p:nvSpPr>
        <p:spPr bwMode="auto">
          <a:xfrm>
            <a:off x="3483440" y="3588401"/>
            <a:ext cx="576263" cy="221599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1600" dirty="0">
                <a:solidFill>
                  <a:prstClr val="black"/>
                </a:solidFill>
                <a:latin typeface="Arial"/>
                <a:ea typeface="MS PGothic" pitchFamily="34" charset="-128"/>
              </a:rPr>
              <a:t>n</a:t>
            </a:r>
            <a:r>
              <a:rPr lang="en-US" sz="1600" dirty="0" smtClean="0">
                <a:solidFill>
                  <a:prstClr val="black"/>
                </a:solidFill>
                <a:latin typeface="Arial"/>
                <a:ea typeface="MS PGothic" pitchFamily="34" charset="-128"/>
              </a:rPr>
              <a:t>=867</a:t>
            </a:r>
            <a:endParaRPr lang="en-US" sz="1600" dirty="0">
              <a:solidFill>
                <a:prstClr val="black"/>
              </a:solidFill>
              <a:latin typeface="Arial"/>
              <a:ea typeface="MS PGothic" pitchFamily="34" charset="-128"/>
            </a:endParaRPr>
          </a:p>
        </p:txBody>
      </p:sp>
      <p:sp>
        <p:nvSpPr>
          <p:cNvPr id="32" name="Rectangle 2"/>
          <p:cNvSpPr txBox="1">
            <a:spLocks noGrp="1" noChangeArrowheads="1"/>
          </p:cNvSpPr>
          <p:nvPr>
            <p:ph idx="1"/>
          </p:nvPr>
        </p:nvSpPr>
        <p:spPr bwMode="auto">
          <a:xfrm>
            <a:off x="685800" y="4038600"/>
            <a:ext cx="82296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1650" indent="-228600" algn="l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Arial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0250" indent="-182563"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58850" indent="-182563"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Arial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7450" indent="-182563"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73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59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45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031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8" indent="-230188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C00000"/>
              </a:buClr>
              <a:defRPr/>
            </a:pPr>
            <a:r>
              <a:rPr lang="en-US" sz="1600" dirty="0"/>
              <a:t>Two Phase 3 randomized, double-blind, </a:t>
            </a:r>
            <a:r>
              <a:rPr lang="en-US" sz="1600" dirty="0" smtClean="0"/>
              <a:t>double-dummy, active-controlled studies</a:t>
            </a:r>
          </a:p>
          <a:p>
            <a:pPr marL="503238" lvl="1" indent="-230188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C00000"/>
              </a:buClr>
              <a:defRPr/>
            </a:pPr>
            <a:r>
              <a:rPr lang="en-US" sz="1400" dirty="0" smtClean="0">
                <a:solidFill>
                  <a:prstClr val="black"/>
                </a:solidFill>
              </a:rPr>
              <a:t>Study 104 </a:t>
            </a:r>
            <a:r>
              <a:rPr lang="en-US" sz="1400" dirty="0">
                <a:solidFill>
                  <a:prstClr val="black"/>
                </a:solidFill>
              </a:rPr>
              <a:t>(</a:t>
            </a:r>
            <a:r>
              <a:rPr lang="en-US" sz="1400" dirty="0" smtClean="0">
                <a:solidFill>
                  <a:prstClr val="black"/>
                </a:solidFill>
              </a:rPr>
              <a:t>North America, </a:t>
            </a:r>
            <a:r>
              <a:rPr lang="en-US" sz="1400" dirty="0">
                <a:solidFill>
                  <a:prstClr val="black"/>
                </a:solidFill>
              </a:rPr>
              <a:t>EU, </a:t>
            </a:r>
            <a:r>
              <a:rPr lang="en-US" sz="1400" dirty="0" smtClean="0">
                <a:solidFill>
                  <a:prstClr val="black"/>
                </a:solidFill>
              </a:rPr>
              <a:t>Asia), Study 111 (North America, EU, Latin America)</a:t>
            </a:r>
          </a:p>
          <a:p>
            <a:pPr marL="503238" lvl="1" indent="-230188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C00000"/>
              </a:buClr>
              <a:defRPr/>
            </a:pPr>
            <a:r>
              <a:rPr lang="en-US" sz="1400" dirty="0" smtClean="0"/>
              <a:t>Stratified </a:t>
            </a:r>
            <a:r>
              <a:rPr lang="en-US" sz="1400" dirty="0"/>
              <a:t>by HIV-1 </a:t>
            </a:r>
            <a:r>
              <a:rPr lang="en-US" sz="1400" dirty="0" smtClean="0"/>
              <a:t>RNA, </a:t>
            </a:r>
            <a:r>
              <a:rPr lang="en-US" sz="1400" dirty="0"/>
              <a:t>CD4 cell count, geographic region</a:t>
            </a:r>
          </a:p>
          <a:p>
            <a:pPr marL="230188" indent="-230188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C00000"/>
              </a:buClr>
              <a:defRPr/>
            </a:pPr>
            <a:r>
              <a:rPr lang="en-US" sz="1600" dirty="0"/>
              <a:t>Primary endpoint: proportion of patients with HIV-1 RNA &lt;50 copies/mL (</a:t>
            </a:r>
            <a:r>
              <a:rPr lang="en-US" sz="1600" dirty="0" err="1"/>
              <a:t>Taqman</a:t>
            </a:r>
            <a:r>
              <a:rPr lang="en-US" sz="1600" dirty="0"/>
              <a:t> 2.0)</a:t>
            </a:r>
          </a:p>
          <a:p>
            <a:pPr marL="503238" lvl="1" indent="-230188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C00000"/>
              </a:buClr>
              <a:defRPr/>
            </a:pPr>
            <a:r>
              <a:rPr lang="en-US" sz="1400" dirty="0"/>
              <a:t>Non-inferiority (12% margin) based on Week 48 FDA snapshot analysis</a:t>
            </a:r>
          </a:p>
          <a:p>
            <a:pPr marL="503238" lvl="1" indent="-230188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C00000"/>
              </a:buClr>
              <a:defRPr/>
            </a:pPr>
            <a:r>
              <a:rPr lang="en-US" sz="1400" dirty="0"/>
              <a:t>Combined efficacy analysis pre-specified</a:t>
            </a:r>
            <a:endParaRPr lang="en-US" sz="1600" dirty="0"/>
          </a:p>
          <a:p>
            <a:pPr marL="503238" lvl="1" indent="-230188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C00000"/>
              </a:buClr>
              <a:defRPr/>
            </a:pPr>
            <a:r>
              <a:rPr lang="en-US" sz="1400" dirty="0"/>
              <a:t>Pre-specified Week 48 safety endpoints: serum </a:t>
            </a:r>
            <a:r>
              <a:rPr lang="en-US" sz="1400" dirty="0" err="1"/>
              <a:t>creatinine</a:t>
            </a:r>
            <a:r>
              <a:rPr lang="en-US" sz="1400" dirty="0"/>
              <a:t>, proteinuria, hip BMD, spine BMD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3281039" y="1487407"/>
            <a:ext cx="5476003" cy="798593"/>
            <a:chOff x="3281039" y="2328655"/>
            <a:chExt cx="5476003" cy="798593"/>
          </a:xfrm>
        </p:grpSpPr>
        <p:sp>
          <p:nvSpPr>
            <p:cNvPr id="30" name="Rectangle 29"/>
            <p:cNvSpPr/>
            <p:nvPr/>
          </p:nvSpPr>
          <p:spPr bwMode="auto">
            <a:xfrm>
              <a:off x="4685499" y="2328655"/>
              <a:ext cx="167866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de-DE" sz="1400" b="1" dirty="0">
                  <a:solidFill>
                    <a:srgbClr val="CC0000"/>
                  </a:solidFill>
                  <a:latin typeface="Arial"/>
                  <a:ea typeface="MS PGothic" pitchFamily="34" charset="-128"/>
                  <a:cs typeface="Arial" charset="0"/>
                </a:rPr>
                <a:t>Primary Endpoint</a:t>
              </a:r>
            </a:p>
          </p:txBody>
        </p:sp>
        <p:sp>
          <p:nvSpPr>
            <p:cNvPr id="31" name="TextBox 11"/>
            <p:cNvSpPr txBox="1">
              <a:spLocks noChangeArrowheads="1"/>
            </p:cNvSpPr>
            <p:nvPr/>
          </p:nvSpPr>
          <p:spPr bwMode="auto">
            <a:xfrm>
              <a:off x="5005547" y="2615119"/>
              <a:ext cx="103857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altLang="en-US" sz="1400" b="1" dirty="0" smtClean="0">
                  <a:solidFill>
                    <a:srgbClr val="717171"/>
                  </a:solidFill>
                  <a:cs typeface="+mn-cs"/>
                </a:rPr>
                <a:t>48</a:t>
              </a:r>
              <a:endParaRPr lang="en-US" altLang="en-US" sz="1400" b="1" dirty="0">
                <a:solidFill>
                  <a:srgbClr val="717171"/>
                </a:solidFill>
                <a:cs typeface="+mn-cs"/>
              </a:endParaRPr>
            </a:p>
          </p:txBody>
        </p:sp>
        <p:sp>
          <p:nvSpPr>
            <p:cNvPr id="33" name="TextBox 11"/>
            <p:cNvSpPr txBox="1">
              <a:spLocks noChangeArrowheads="1"/>
            </p:cNvSpPr>
            <p:nvPr/>
          </p:nvSpPr>
          <p:spPr bwMode="auto">
            <a:xfrm>
              <a:off x="7720110" y="2615119"/>
              <a:ext cx="103693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altLang="en-US" sz="1400" b="1" dirty="0" smtClean="0">
                  <a:solidFill>
                    <a:srgbClr val="7F7F7F"/>
                  </a:solidFill>
                  <a:cs typeface="+mn-cs"/>
                </a:rPr>
                <a:t>144</a:t>
              </a:r>
              <a:endParaRPr lang="en-US" altLang="en-US" sz="1400" b="1" dirty="0">
                <a:solidFill>
                  <a:srgbClr val="7F7F7F"/>
                </a:solidFill>
                <a:cs typeface="+mn-cs"/>
              </a:endParaRPr>
            </a:p>
          </p:txBody>
        </p:sp>
        <p:sp>
          <p:nvSpPr>
            <p:cNvPr id="35" name="TextBox 11"/>
            <p:cNvSpPr txBox="1">
              <a:spLocks noChangeArrowheads="1"/>
            </p:cNvSpPr>
            <p:nvPr/>
          </p:nvSpPr>
          <p:spPr bwMode="auto">
            <a:xfrm>
              <a:off x="6386950" y="2615119"/>
              <a:ext cx="103693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altLang="en-US" sz="1400" b="1" dirty="0" smtClean="0">
                  <a:solidFill>
                    <a:srgbClr val="7F7F7F"/>
                  </a:solidFill>
                  <a:cs typeface="+mn-cs"/>
                </a:rPr>
                <a:t>96</a:t>
              </a:r>
              <a:endParaRPr lang="en-US" altLang="en-US" sz="1400" b="1" dirty="0">
                <a:solidFill>
                  <a:srgbClr val="7F7F7F"/>
                </a:solidFill>
                <a:cs typeface="+mn-cs"/>
              </a:endParaRPr>
            </a:p>
          </p:txBody>
        </p:sp>
        <p:sp>
          <p:nvSpPr>
            <p:cNvPr id="36" name="TextBox 11"/>
            <p:cNvSpPr txBox="1">
              <a:spLocks noChangeArrowheads="1"/>
            </p:cNvSpPr>
            <p:nvPr/>
          </p:nvSpPr>
          <p:spPr bwMode="auto">
            <a:xfrm>
              <a:off x="3635536" y="2615119"/>
              <a:ext cx="103857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altLang="en-US" sz="1400" b="1" dirty="0" smtClean="0">
                  <a:solidFill>
                    <a:srgbClr val="717171"/>
                  </a:solidFill>
                  <a:cs typeface="+mn-cs"/>
                </a:rPr>
                <a:t>0</a:t>
              </a:r>
              <a:endParaRPr lang="en-US" altLang="en-US" sz="1400" b="1" dirty="0">
                <a:solidFill>
                  <a:srgbClr val="717171"/>
                </a:solidFill>
                <a:cs typeface="+mn-cs"/>
              </a:endParaRPr>
            </a:p>
          </p:txBody>
        </p:sp>
        <p:sp>
          <p:nvSpPr>
            <p:cNvPr id="37" name="TextBox 11"/>
            <p:cNvSpPr txBox="1">
              <a:spLocks noChangeArrowheads="1"/>
            </p:cNvSpPr>
            <p:nvPr/>
          </p:nvSpPr>
          <p:spPr bwMode="auto">
            <a:xfrm>
              <a:off x="3281039" y="2615119"/>
              <a:ext cx="103857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altLang="en-US" sz="1400" b="1" dirty="0" smtClean="0">
                  <a:solidFill>
                    <a:srgbClr val="717171"/>
                  </a:solidFill>
                  <a:cs typeface="+mn-cs"/>
                </a:rPr>
                <a:t>Week</a:t>
              </a:r>
              <a:endParaRPr lang="en-US" altLang="en-US" sz="1400" b="1" dirty="0">
                <a:solidFill>
                  <a:srgbClr val="717171"/>
                </a:solidFill>
                <a:cs typeface="+mn-cs"/>
              </a:endParaRPr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4152508" y="2971800"/>
              <a:ext cx="4390902" cy="155448"/>
              <a:chOff x="4152508" y="2971800"/>
              <a:chExt cx="4390902" cy="155448"/>
            </a:xfrm>
          </p:grpSpPr>
          <p:grpSp>
            <p:nvGrpSpPr>
              <p:cNvPr id="40" name="Group 39"/>
              <p:cNvGrpSpPr/>
              <p:nvPr/>
            </p:nvGrpSpPr>
            <p:grpSpPr>
              <a:xfrm>
                <a:off x="4154290" y="3050951"/>
                <a:ext cx="4389120" cy="0"/>
                <a:chOff x="-1219200" y="2057400"/>
                <a:chExt cx="4389120" cy="0"/>
              </a:xfrm>
            </p:grpSpPr>
            <p:cxnSp>
              <p:nvCxnSpPr>
                <p:cNvPr id="46" name="Straight Connector 45"/>
                <p:cNvCxnSpPr/>
                <p:nvPr/>
              </p:nvCxnSpPr>
              <p:spPr>
                <a:xfrm>
                  <a:off x="-1219200" y="2057400"/>
                  <a:ext cx="1371600" cy="0"/>
                </a:xfrm>
                <a:prstGeom prst="line">
                  <a:avLst/>
                </a:prstGeom>
                <a:ln w="12700">
                  <a:solidFill>
                    <a:schemeClr val="bg2">
                      <a:lumMod val="50000"/>
                    </a:schemeClr>
                  </a:solidFill>
                  <a:miter lim="800000"/>
                  <a:headEnd type="diamond" w="lg" len="lg"/>
                  <a:tailEnd type="diamond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>
                  <a:off x="-1219200" y="2057400"/>
                  <a:ext cx="2743200" cy="0"/>
                </a:xfrm>
                <a:prstGeom prst="line">
                  <a:avLst/>
                </a:prstGeom>
                <a:ln w="12700">
                  <a:solidFill>
                    <a:schemeClr val="bg2">
                      <a:lumMod val="50000"/>
                    </a:schemeClr>
                  </a:solidFill>
                  <a:miter lim="800000"/>
                  <a:headEnd type="diamond" w="lg" len="lg"/>
                  <a:tailEnd type="diamond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>
                  <a:off x="-1219200" y="2057400"/>
                  <a:ext cx="4389120" cy="0"/>
                </a:xfrm>
                <a:prstGeom prst="line">
                  <a:avLst/>
                </a:prstGeom>
                <a:ln w="12700">
                  <a:solidFill>
                    <a:schemeClr val="bg2">
                      <a:lumMod val="50000"/>
                    </a:schemeClr>
                  </a:solidFill>
                  <a:miter lim="800000"/>
                  <a:headEnd type="diamond" w="lg" len="lg"/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2" name="Straight Connector 41"/>
              <p:cNvCxnSpPr/>
              <p:nvPr/>
            </p:nvCxnSpPr>
            <p:spPr>
              <a:xfrm>
                <a:off x="4152508" y="3050951"/>
                <a:ext cx="4096512" cy="0"/>
              </a:xfrm>
              <a:prstGeom prst="line">
                <a:avLst/>
              </a:prstGeom>
              <a:ln w="12700">
                <a:solidFill>
                  <a:schemeClr val="bg2">
                    <a:lumMod val="50000"/>
                  </a:schemeClr>
                </a:solidFill>
                <a:miter lim="800000"/>
                <a:headEnd type="diamond" w="med" len="med"/>
                <a:tailEnd type="diamond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Diamond 44"/>
              <p:cNvSpPr/>
              <p:nvPr/>
            </p:nvSpPr>
            <p:spPr>
              <a:xfrm flipV="1">
                <a:off x="5447108" y="2971800"/>
                <a:ext cx="155448" cy="155448"/>
              </a:xfrm>
              <a:prstGeom prst="diamond">
                <a:avLst/>
              </a:prstGeom>
              <a:ln w="19050">
                <a:solidFill>
                  <a:schemeClr val="accent1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</a:pPr>
                <a:endParaRPr lang="en-US" dirty="0" smtClean="0">
                  <a:solidFill>
                    <a:srgbClr val="CC000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605593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defRPr/>
            </a:pPr>
            <a:r>
              <a:rPr lang="en-US" altLang="en-US" sz="2800" dirty="0" smtClean="0">
                <a:solidFill>
                  <a:schemeClr val="bg2">
                    <a:lumMod val="25000"/>
                  </a:schemeClr>
                </a:solidFill>
              </a:rPr>
              <a:t>Baseline Characteristics</a:t>
            </a:r>
            <a:br>
              <a:rPr lang="en-US" altLang="en-US" sz="28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altLang="en-US" sz="2000" dirty="0">
                <a:solidFill>
                  <a:srgbClr val="717171"/>
                </a:solidFill>
              </a:rPr>
              <a:t>Studies 104 and 111: Week 48 Combined </a:t>
            </a:r>
            <a:r>
              <a:rPr lang="en-US" altLang="en-US" sz="2000" dirty="0" smtClean="0">
                <a:solidFill>
                  <a:srgbClr val="717171"/>
                </a:solidFill>
              </a:rPr>
              <a:t>Analysis</a:t>
            </a:r>
            <a:endParaRPr lang="en-US" altLang="en-US" sz="2200" dirty="0" smtClean="0">
              <a:solidFill>
                <a:srgbClr val="717171"/>
              </a:solidFill>
            </a:endParaRPr>
          </a:p>
        </p:txBody>
      </p:sp>
      <p:graphicFrame>
        <p:nvGraphicFramePr>
          <p:cNvPr id="43074" name="Group 6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0779144"/>
              </p:ext>
            </p:extLst>
          </p:nvPr>
        </p:nvGraphicFramePr>
        <p:xfrm>
          <a:off x="1280160" y="1524000"/>
          <a:ext cx="6583680" cy="484641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3657600"/>
                <a:gridCol w="1463040"/>
                <a:gridCol w="1463040"/>
              </a:tblGrid>
              <a:tr h="6767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9282" marR="119282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E/C/F/TAF</a:t>
                      </a:r>
                      <a:b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n=866</a:t>
                      </a:r>
                    </a:p>
                  </a:txBody>
                  <a:tcPr marL="119282" marR="119282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38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E/C/F/TDF</a:t>
                      </a:r>
                      <a:b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n=867</a:t>
                      </a:r>
                    </a:p>
                  </a:txBody>
                  <a:tcPr marL="119282" marR="119282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6900"/>
                    </a:solidFill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Median age, years</a:t>
                      </a:r>
                    </a:p>
                  </a:txBody>
                  <a:tcPr marL="119282" marR="11928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</a:t>
                      </a:r>
                    </a:p>
                  </a:txBody>
                  <a:tcPr marL="119282" marR="11928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marL="119282" marR="11928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Sex, %</a:t>
                      </a:r>
                    </a:p>
                  </a:txBody>
                  <a:tcPr marL="119282" marR="11928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9282" marR="11928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9282" marR="11928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Male</a:t>
                      </a:r>
                    </a:p>
                  </a:txBody>
                  <a:tcPr marL="357845" marR="11928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85</a:t>
                      </a:r>
                    </a:p>
                  </a:txBody>
                  <a:tcPr marL="119282" marR="11928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85</a:t>
                      </a:r>
                    </a:p>
                  </a:txBody>
                  <a:tcPr marL="119282" marR="11928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347663" algn="l"/>
                        </a:tabLst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Female </a:t>
                      </a:r>
                    </a:p>
                  </a:txBody>
                  <a:tcPr marL="357845" marR="11928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marL="119282" marR="11928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marL="119282" marR="11928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Race/ethnicity, %   </a:t>
                      </a:r>
                    </a:p>
                  </a:txBody>
                  <a:tcPr marL="119282" marR="11928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9282" marR="11928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9282" marR="11928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Black or African descent</a:t>
                      </a:r>
                    </a:p>
                  </a:txBody>
                  <a:tcPr marL="357845" marR="11928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marL="119282" marR="11928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119282" marR="11928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347663" algn="l"/>
                        </a:tabLst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Hispanic/Latino ethnicity</a:t>
                      </a:r>
                    </a:p>
                  </a:txBody>
                  <a:tcPr marL="357845" marR="11928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</a:t>
                      </a:r>
                    </a:p>
                  </a:txBody>
                  <a:tcPr marL="119282" marR="11928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</a:t>
                      </a:r>
                    </a:p>
                  </a:txBody>
                  <a:tcPr marL="119282" marR="11928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Median HIV-1 RNA, log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c/mL</a:t>
                      </a:r>
                    </a:p>
                  </a:txBody>
                  <a:tcPr marL="119282" marR="11928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4.58</a:t>
                      </a:r>
                    </a:p>
                  </a:txBody>
                  <a:tcPr marL="119282" marR="11928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4.58</a:t>
                      </a:r>
                    </a:p>
                  </a:txBody>
                  <a:tcPr marL="119282" marR="11928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 with HIV-1 RNA &gt;100,000 c/mL</a:t>
                      </a:r>
                    </a:p>
                  </a:txBody>
                  <a:tcPr marL="357845" marR="11928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marL="119282" marR="11928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marL="119282" marR="11928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Median CD4 count, cells/</a:t>
                      </a:r>
                      <a:r>
                        <a:rPr kumimoji="0" lang="el-G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μ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 </a:t>
                      </a:r>
                    </a:p>
                  </a:txBody>
                  <a:tcPr marL="119282" marR="11928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404</a:t>
                      </a:r>
                    </a:p>
                  </a:txBody>
                  <a:tcPr marL="119282" marR="11928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406</a:t>
                      </a:r>
                    </a:p>
                  </a:txBody>
                  <a:tcPr marL="119282" marR="11928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 with CD4 count &lt;200</a:t>
                      </a:r>
                    </a:p>
                  </a:txBody>
                  <a:tcPr marL="357845" marR="11928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marL="119282" marR="11928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marL="119282" marR="11928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Median estimated GFR*, mL/min</a:t>
                      </a:r>
                    </a:p>
                  </a:txBody>
                  <a:tcPr marL="119282" marR="11928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117</a:t>
                      </a:r>
                    </a:p>
                  </a:txBody>
                  <a:tcPr marL="119282" marR="11928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114</a:t>
                      </a:r>
                    </a:p>
                  </a:txBody>
                  <a:tcPr marL="119282" marR="11928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1280342" y="6406401"/>
            <a:ext cx="139814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Arial" charset="0"/>
              </a:rPr>
              <a:t>*Cockcroft-</a:t>
            </a:r>
            <a:r>
              <a:rPr lang="en-US" sz="1200" dirty="0" err="1" smtClean="0">
                <a:latin typeface="Arial" charset="0"/>
              </a:rPr>
              <a:t>Gault</a:t>
            </a:r>
            <a:r>
              <a:rPr lang="en-US" sz="1200" dirty="0" smtClean="0">
                <a:latin typeface="Arial" charset="0"/>
              </a:rPr>
              <a:t>. </a:t>
            </a:r>
            <a:endParaRPr lang="en-US" sz="1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7782217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  <a:ea typeface="ＭＳ Ｐゴシック" pitchFamily="34" charset="-128"/>
              </a:rPr>
              <a:t>Patient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ea typeface="ＭＳ Ｐゴシック" pitchFamily="34" charset="-128"/>
              </a:rPr>
              <a:t>Disposition</a:t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ea typeface="ＭＳ Ｐゴシック" pitchFamily="34" charset="-128"/>
              </a:rPr>
            </a:br>
            <a:r>
              <a:rPr lang="en-US" altLang="en-US" sz="2000" dirty="0" smtClean="0">
                <a:solidFill>
                  <a:srgbClr val="717171"/>
                </a:solidFill>
              </a:rPr>
              <a:t>Studies </a:t>
            </a:r>
            <a:r>
              <a:rPr lang="en-US" altLang="en-US" sz="2000" dirty="0">
                <a:solidFill>
                  <a:srgbClr val="717171"/>
                </a:solidFill>
              </a:rPr>
              <a:t>104 and 111: Week 48 Combined </a:t>
            </a:r>
            <a:r>
              <a:rPr lang="en-US" altLang="en-US" sz="2000" dirty="0" smtClean="0">
                <a:solidFill>
                  <a:srgbClr val="717171"/>
                </a:solidFill>
              </a:rPr>
              <a:t>Analysis</a:t>
            </a:r>
            <a:endParaRPr lang="en-US" sz="2800" dirty="0" smtClean="0">
              <a:solidFill>
                <a:srgbClr val="717171"/>
              </a:solidFill>
              <a:ea typeface="ＭＳ Ｐゴシック" pitchFamily="34" charset="-128"/>
            </a:endParaRP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130669"/>
              </p:ext>
            </p:extLst>
          </p:nvPr>
        </p:nvGraphicFramePr>
        <p:xfrm>
          <a:off x="-2438400" y="4343400"/>
          <a:ext cx="2078038" cy="16372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8038"/>
              </a:tblGrid>
              <a:tr h="1637237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18" name="Rectangle 37"/>
          <p:cNvSpPr>
            <a:spLocks noChangeArrowheads="1"/>
          </p:cNvSpPr>
          <p:nvPr/>
        </p:nvSpPr>
        <p:spPr bwMode="auto">
          <a:xfrm>
            <a:off x="3186694" y="1447800"/>
            <a:ext cx="2011680" cy="640080"/>
          </a:xfrm>
          <a:prstGeom prst="rect">
            <a:avLst/>
          </a:prstGeom>
          <a:solidFill>
            <a:srgbClr val="4472C4"/>
          </a:solidFill>
          <a:ln w="12700">
            <a:noFill/>
            <a:miter lim="800000"/>
            <a:headEnd/>
            <a:tailEnd/>
          </a:ln>
        </p:spPr>
        <p:txBody>
          <a:bodyPr wrap="none" tIns="91440" bIns="91440" anchor="ctr"/>
          <a:lstStyle/>
          <a:p>
            <a:pPr algn="ctr" eaLnBrk="0" hangingPunct="0">
              <a:defRPr/>
            </a:pPr>
            <a:r>
              <a:rPr lang="en-US" sz="1600" b="1" dirty="0">
                <a:solidFill>
                  <a:schemeClr val="bg1"/>
                </a:solidFill>
              </a:rPr>
              <a:t>Screened</a:t>
            </a:r>
          </a:p>
          <a:p>
            <a:pPr algn="ctr" eaLnBrk="0" hangingPunct="0">
              <a:defRPr/>
            </a:pPr>
            <a:r>
              <a:rPr lang="en-US" sz="1600" b="1" dirty="0">
                <a:solidFill>
                  <a:schemeClr val="bg1"/>
                </a:solidFill>
              </a:rPr>
              <a:t>(</a:t>
            </a:r>
            <a:r>
              <a:rPr lang="en-US" sz="1600" b="1" dirty="0" smtClean="0">
                <a:solidFill>
                  <a:schemeClr val="bg1"/>
                </a:solidFill>
              </a:rPr>
              <a:t>N=2,175)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15052" name="Rectangle 80"/>
          <p:cNvSpPr>
            <a:spLocks noChangeArrowheads="1"/>
          </p:cNvSpPr>
          <p:nvPr/>
        </p:nvSpPr>
        <p:spPr bwMode="auto">
          <a:xfrm>
            <a:off x="838200" y="5886265"/>
            <a:ext cx="2651760" cy="640080"/>
          </a:xfrm>
          <a:prstGeom prst="rect">
            <a:avLst/>
          </a:prstGeom>
          <a:solidFill>
            <a:srgbClr val="6338A2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lnSpc>
                <a:spcPct val="95000"/>
              </a:lnSpc>
            </a:pPr>
            <a:r>
              <a:rPr lang="en-US" sz="1600" b="1" dirty="0">
                <a:solidFill>
                  <a:prstClr val="white"/>
                </a:solidFill>
              </a:rPr>
              <a:t>95% </a:t>
            </a:r>
            <a:r>
              <a:rPr lang="en-US" sz="1600" b="1" dirty="0" smtClean="0">
                <a:solidFill>
                  <a:prstClr val="white"/>
                </a:solidFill>
              </a:rPr>
              <a:t>on Treatment</a:t>
            </a:r>
            <a:endParaRPr lang="en-US" sz="1600" b="1" dirty="0">
              <a:solidFill>
                <a:prstClr val="white"/>
              </a:solidFill>
            </a:endParaRPr>
          </a:p>
          <a:p>
            <a:pPr algn="ctr" eaLnBrk="0" hangingPunct="0">
              <a:lnSpc>
                <a:spcPct val="95000"/>
              </a:lnSpc>
            </a:pPr>
            <a:r>
              <a:rPr lang="en-US" sz="1600" b="1" dirty="0" smtClean="0">
                <a:solidFill>
                  <a:prstClr val="white"/>
                </a:solidFill>
              </a:rPr>
              <a:t>n=821</a:t>
            </a:r>
            <a:endParaRPr lang="en-US" sz="1600" b="1" dirty="0">
              <a:solidFill>
                <a:prstClr val="white"/>
              </a:solidFill>
            </a:endParaRPr>
          </a:p>
        </p:txBody>
      </p:sp>
      <p:sp>
        <p:nvSpPr>
          <p:cNvPr id="13324" name="Rectangle 81"/>
          <p:cNvSpPr>
            <a:spLocks noChangeArrowheads="1"/>
          </p:cNvSpPr>
          <p:nvPr/>
        </p:nvSpPr>
        <p:spPr bwMode="auto">
          <a:xfrm>
            <a:off x="4948692" y="5886265"/>
            <a:ext cx="2651760" cy="640080"/>
          </a:xfrm>
          <a:prstGeom prst="rect">
            <a:avLst/>
          </a:prstGeom>
          <a:solidFill>
            <a:srgbClr val="F66900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lnSpc>
                <a:spcPct val="95000"/>
              </a:lnSpc>
              <a:defRPr/>
            </a:pPr>
            <a:r>
              <a:rPr lang="en-US" sz="1600" b="1" dirty="0">
                <a:solidFill>
                  <a:schemeClr val="bg1"/>
                </a:solidFill>
              </a:rPr>
              <a:t>92% </a:t>
            </a:r>
            <a:r>
              <a:rPr lang="en-US" sz="1600" b="1" dirty="0" smtClean="0">
                <a:solidFill>
                  <a:schemeClr val="bg1"/>
                </a:solidFill>
              </a:rPr>
              <a:t>on Treatment</a:t>
            </a:r>
            <a:endParaRPr lang="en-US" sz="1600" b="1" dirty="0">
              <a:solidFill>
                <a:schemeClr val="bg1"/>
              </a:solidFill>
            </a:endParaRPr>
          </a:p>
          <a:p>
            <a:pPr algn="ctr" eaLnBrk="0" hangingPunct="0">
              <a:lnSpc>
                <a:spcPct val="95000"/>
              </a:lnSpc>
              <a:defRPr/>
            </a:pPr>
            <a:r>
              <a:rPr lang="en-US" sz="1600" b="1" dirty="0" smtClean="0">
                <a:solidFill>
                  <a:schemeClr val="bg1"/>
                </a:solidFill>
              </a:rPr>
              <a:t>n=796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" name="Right Bracket 1"/>
          <p:cNvSpPr/>
          <p:nvPr/>
        </p:nvSpPr>
        <p:spPr>
          <a:xfrm rot="16200000">
            <a:off x="3810360" y="590205"/>
            <a:ext cx="800790" cy="4114800"/>
          </a:xfrm>
          <a:prstGeom prst="rightBracket">
            <a:avLst>
              <a:gd name="adj" fmla="val 0"/>
            </a:avLst>
          </a:prstGeom>
          <a:ln w="12700">
            <a:solidFill>
              <a:schemeClr val="tx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2164080" y="3048000"/>
            <a:ext cx="0" cy="2834640"/>
          </a:xfrm>
          <a:prstGeom prst="line">
            <a:avLst/>
          </a:prstGeom>
          <a:ln w="12700">
            <a:solidFill>
              <a:schemeClr val="tx1"/>
            </a:solidFill>
            <a:miter lim="800000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274572" y="3048000"/>
            <a:ext cx="0" cy="2834640"/>
          </a:xfrm>
          <a:prstGeom prst="line">
            <a:avLst/>
          </a:prstGeom>
          <a:ln w="12700">
            <a:solidFill>
              <a:schemeClr val="tx1"/>
            </a:solidFill>
            <a:miter lim="800000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41"/>
          <p:cNvSpPr>
            <a:spLocks noChangeArrowheads="1"/>
          </p:cNvSpPr>
          <p:nvPr/>
        </p:nvSpPr>
        <p:spPr bwMode="auto">
          <a:xfrm>
            <a:off x="2350673" y="3352800"/>
            <a:ext cx="2377440" cy="1920240"/>
          </a:xfrm>
          <a:prstGeom prst="rect">
            <a:avLst/>
          </a:prstGeom>
          <a:solidFill>
            <a:srgbClr val="ECECEC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ts val="300"/>
              </a:spcBef>
            </a:pPr>
            <a:r>
              <a:rPr lang="en-US" sz="1400" b="1" dirty="0"/>
              <a:t>5% </a:t>
            </a:r>
            <a:r>
              <a:rPr lang="en-US" sz="1400" b="1" dirty="0" smtClean="0"/>
              <a:t>Discontinued (n=45)</a:t>
            </a:r>
          </a:p>
          <a:p>
            <a:pPr marL="285750" indent="-173038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Adverse </a:t>
            </a:r>
            <a:r>
              <a:rPr lang="en-US" sz="1200" dirty="0" smtClean="0"/>
              <a:t>event (8)</a:t>
            </a:r>
            <a:endParaRPr lang="en-US" sz="1200" dirty="0"/>
          </a:p>
          <a:p>
            <a:pPr marL="285750" indent="-173038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Death </a:t>
            </a:r>
            <a:r>
              <a:rPr lang="en-US" sz="1200" dirty="0" smtClean="0"/>
              <a:t>(1)</a:t>
            </a:r>
            <a:endParaRPr lang="en-US" sz="1200" dirty="0"/>
          </a:p>
          <a:p>
            <a:pPr marL="285750" indent="-173038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ea typeface="ＭＳ Ｐゴシック" charset="0"/>
                <a:cs typeface="Arial" charset="0"/>
              </a:rPr>
              <a:t>Lack of efficacy </a:t>
            </a:r>
            <a:r>
              <a:rPr lang="en-US" sz="1200" dirty="0" smtClean="0">
                <a:ea typeface="ＭＳ Ｐゴシック" charset="0"/>
                <a:cs typeface="Arial" charset="0"/>
              </a:rPr>
              <a:t>(</a:t>
            </a:r>
            <a:r>
              <a:rPr lang="en-US" sz="1200" dirty="0" smtClean="0"/>
              <a:t>2)</a:t>
            </a:r>
            <a:endParaRPr lang="en-US" sz="1200" dirty="0"/>
          </a:p>
          <a:p>
            <a:pPr marL="285750" indent="-173038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ea typeface="ＭＳ Ｐゴシック" charset="0"/>
                <a:cs typeface="Arial" charset="0"/>
              </a:rPr>
              <a:t>Withdrew consent </a:t>
            </a:r>
            <a:r>
              <a:rPr lang="en-US" sz="1200" dirty="0" smtClean="0">
                <a:ea typeface="ＭＳ Ｐゴシック" charset="0"/>
                <a:cs typeface="Arial" charset="0"/>
              </a:rPr>
              <a:t>(</a:t>
            </a:r>
            <a:r>
              <a:rPr lang="en-US" sz="1200" dirty="0" smtClean="0"/>
              <a:t>12)</a:t>
            </a:r>
            <a:endParaRPr lang="en-US" sz="1200" dirty="0"/>
          </a:p>
          <a:p>
            <a:pPr marL="285750" indent="-173038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ea typeface="ＭＳ Ｐゴシック" charset="0"/>
                <a:cs typeface="Arial" charset="0"/>
              </a:rPr>
              <a:t>Lost to follow-up </a:t>
            </a:r>
            <a:r>
              <a:rPr lang="en-US" sz="1200" dirty="0" smtClean="0">
                <a:ea typeface="ＭＳ Ｐゴシック" charset="0"/>
                <a:cs typeface="Arial" charset="0"/>
              </a:rPr>
              <a:t>(</a:t>
            </a:r>
            <a:r>
              <a:rPr lang="en-US" sz="1200" dirty="0" smtClean="0"/>
              <a:t>15)</a:t>
            </a:r>
            <a:endParaRPr lang="en-US" sz="1200" dirty="0"/>
          </a:p>
          <a:p>
            <a:pPr marL="285750" indent="-173038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ea typeface="ＭＳ Ｐゴシック" charset="0"/>
                <a:cs typeface="Arial" charset="0"/>
              </a:rPr>
              <a:t>Subject non-compliance </a:t>
            </a:r>
            <a:r>
              <a:rPr lang="en-US" sz="1200" dirty="0" smtClean="0">
                <a:ea typeface="ＭＳ Ｐゴシック" charset="0"/>
                <a:cs typeface="Arial" charset="0"/>
              </a:rPr>
              <a:t>(</a:t>
            </a:r>
            <a:r>
              <a:rPr lang="en-US" sz="1200" dirty="0" smtClean="0"/>
              <a:t>2)</a:t>
            </a:r>
            <a:endParaRPr lang="en-US" sz="1200" dirty="0"/>
          </a:p>
          <a:p>
            <a:pPr marL="285750" indent="-173038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Protocol violation </a:t>
            </a:r>
            <a:r>
              <a:rPr lang="en-US" sz="1200" dirty="0" smtClean="0"/>
              <a:t>(5)</a:t>
            </a:r>
            <a:endParaRPr lang="en-US" sz="1200" dirty="0"/>
          </a:p>
        </p:txBody>
      </p:sp>
      <p:sp>
        <p:nvSpPr>
          <p:cNvPr id="32" name="Rectangle 41"/>
          <p:cNvSpPr>
            <a:spLocks noChangeArrowheads="1"/>
          </p:cNvSpPr>
          <p:nvPr/>
        </p:nvSpPr>
        <p:spPr bwMode="auto">
          <a:xfrm>
            <a:off x="6458135" y="3352800"/>
            <a:ext cx="2377440" cy="2286000"/>
          </a:xfrm>
          <a:prstGeom prst="rect">
            <a:avLst/>
          </a:prstGeom>
          <a:solidFill>
            <a:srgbClr val="ECECEC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ts val="300"/>
              </a:spcBef>
            </a:pPr>
            <a:r>
              <a:rPr lang="en-US" sz="1400" b="1" dirty="0" smtClean="0"/>
              <a:t>8% Discontinued (n=71)</a:t>
            </a:r>
            <a:endParaRPr lang="en-US" sz="1200" b="1" dirty="0" smtClean="0"/>
          </a:p>
          <a:p>
            <a:pPr marL="285750" indent="-173038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Adverse </a:t>
            </a:r>
            <a:r>
              <a:rPr lang="en-US" sz="1200" dirty="0" smtClean="0"/>
              <a:t>event (13)</a:t>
            </a:r>
            <a:endParaRPr lang="en-US" sz="1200" dirty="0"/>
          </a:p>
          <a:p>
            <a:pPr marL="285750" indent="-173038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Death </a:t>
            </a:r>
            <a:r>
              <a:rPr lang="en-US" sz="1200" dirty="0" smtClean="0"/>
              <a:t>(2)</a:t>
            </a:r>
          </a:p>
          <a:p>
            <a:pPr marL="285750" indent="-173038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ea typeface="ＭＳ Ｐゴシック" charset="0"/>
                <a:cs typeface="Arial" charset="0"/>
              </a:rPr>
              <a:t>Lack of efficacy (</a:t>
            </a:r>
            <a:r>
              <a:rPr lang="en-US" sz="1200" dirty="0" smtClean="0"/>
              <a:t>3)</a:t>
            </a:r>
          </a:p>
          <a:p>
            <a:pPr marL="285750" indent="-173038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200" dirty="0" smtClean="0">
                <a:ea typeface="ＭＳ Ｐゴシック" charset="0"/>
                <a:cs typeface="Arial" charset="0"/>
              </a:rPr>
              <a:t>Withdrew </a:t>
            </a:r>
            <a:r>
              <a:rPr lang="en-US" sz="1200" dirty="0">
                <a:ea typeface="ＭＳ Ｐゴシック" charset="0"/>
                <a:cs typeface="Arial" charset="0"/>
              </a:rPr>
              <a:t>consent (</a:t>
            </a:r>
            <a:r>
              <a:rPr lang="en-US" sz="1200" dirty="0" smtClean="0"/>
              <a:t>16)</a:t>
            </a:r>
          </a:p>
          <a:p>
            <a:pPr marL="285750" indent="-173038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200" dirty="0" smtClean="0">
                <a:ea typeface="ＭＳ Ｐゴシック" charset="0"/>
                <a:cs typeface="Arial" charset="0"/>
              </a:rPr>
              <a:t>Lost </a:t>
            </a:r>
            <a:r>
              <a:rPr lang="en-US" sz="1200" dirty="0">
                <a:ea typeface="ＭＳ Ｐゴシック" charset="0"/>
                <a:cs typeface="Arial" charset="0"/>
              </a:rPr>
              <a:t>to follow-up (</a:t>
            </a:r>
            <a:r>
              <a:rPr lang="en-US" sz="1200" dirty="0"/>
              <a:t>18</a:t>
            </a:r>
            <a:r>
              <a:rPr lang="en-US" sz="1200" dirty="0" smtClean="0"/>
              <a:t>)</a:t>
            </a:r>
          </a:p>
          <a:p>
            <a:pPr marL="285750" indent="-173038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ea typeface="ＭＳ Ｐゴシック" charset="0"/>
                <a:cs typeface="Arial" charset="0"/>
              </a:rPr>
              <a:t>Subject non-compliance (</a:t>
            </a:r>
            <a:r>
              <a:rPr lang="en-US" sz="1200" dirty="0"/>
              <a:t>1</a:t>
            </a:r>
            <a:r>
              <a:rPr lang="en-US" sz="1200" dirty="0" smtClean="0"/>
              <a:t>)</a:t>
            </a:r>
          </a:p>
          <a:p>
            <a:pPr marL="285750" indent="-173038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Protocol violation (6</a:t>
            </a:r>
            <a:r>
              <a:rPr lang="en-US" sz="1200" dirty="0" smtClean="0"/>
              <a:t>)</a:t>
            </a:r>
            <a:endParaRPr lang="en-US" sz="1200" dirty="0"/>
          </a:p>
          <a:p>
            <a:pPr marL="285750" indent="-173038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200" dirty="0" smtClean="0">
                <a:ea typeface="ＭＳ Ｐゴシック" charset="0"/>
                <a:cs typeface="Arial" charset="0"/>
              </a:rPr>
              <a:t>Investigator discretion (7)</a:t>
            </a:r>
          </a:p>
          <a:p>
            <a:pPr marL="285750" indent="-173038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200" dirty="0" smtClean="0"/>
              <a:t>Pregnancy (5)</a:t>
            </a:r>
            <a:endParaRPr lang="en-US" sz="1200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4210755" y="2057400"/>
            <a:ext cx="0" cy="18288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19" name="Rectangle 40"/>
          <p:cNvSpPr>
            <a:spLocks noChangeArrowheads="1"/>
          </p:cNvSpPr>
          <p:nvPr/>
        </p:nvSpPr>
        <p:spPr bwMode="auto">
          <a:xfrm>
            <a:off x="4948692" y="2377439"/>
            <a:ext cx="2651760" cy="822960"/>
          </a:xfrm>
          <a:prstGeom prst="rect">
            <a:avLst/>
          </a:prstGeom>
          <a:solidFill>
            <a:srgbClr val="F66900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600" b="1" dirty="0" smtClean="0">
                <a:solidFill>
                  <a:schemeClr val="bg1"/>
                </a:solidFill>
              </a:rPr>
              <a:t>Randomized, </a:t>
            </a:r>
            <a:br>
              <a:rPr lang="en-US" sz="1600" b="1" dirty="0" smtClean="0">
                <a:solidFill>
                  <a:schemeClr val="bg1"/>
                </a:solidFill>
              </a:rPr>
            </a:br>
            <a:r>
              <a:rPr lang="en-US" sz="1600" b="1" dirty="0" smtClean="0">
                <a:solidFill>
                  <a:schemeClr val="bg1"/>
                </a:solidFill>
              </a:rPr>
              <a:t>treated with E/C/F/TDF</a:t>
            </a:r>
            <a:br>
              <a:rPr lang="en-US" sz="1600" b="1" dirty="0" smtClean="0">
                <a:solidFill>
                  <a:schemeClr val="bg1"/>
                </a:solidFill>
              </a:rPr>
            </a:br>
            <a:r>
              <a:rPr lang="en-US" sz="1600" b="1" dirty="0" smtClean="0">
                <a:solidFill>
                  <a:schemeClr val="bg1"/>
                </a:solidFill>
              </a:rPr>
              <a:t>n=867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15049" name="Rectangle 41"/>
          <p:cNvSpPr>
            <a:spLocks noChangeArrowheads="1"/>
          </p:cNvSpPr>
          <p:nvPr/>
        </p:nvSpPr>
        <p:spPr bwMode="auto">
          <a:xfrm>
            <a:off x="838200" y="2377440"/>
            <a:ext cx="2651760" cy="822960"/>
          </a:xfrm>
          <a:prstGeom prst="rect">
            <a:avLst/>
          </a:prstGeom>
          <a:solidFill>
            <a:srgbClr val="6338A2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 b="1" dirty="0" smtClean="0">
                <a:solidFill>
                  <a:prstClr val="white"/>
                </a:solidFill>
              </a:rPr>
              <a:t>Randomized,</a:t>
            </a:r>
            <a:br>
              <a:rPr lang="en-US" sz="1600" b="1" dirty="0" smtClean="0">
                <a:solidFill>
                  <a:prstClr val="white"/>
                </a:solidFill>
              </a:rPr>
            </a:br>
            <a:r>
              <a:rPr lang="en-US" sz="1600" b="1" dirty="0" smtClean="0">
                <a:solidFill>
                  <a:prstClr val="white"/>
                </a:solidFill>
              </a:rPr>
              <a:t>treated with E/C/F/TAF</a:t>
            </a:r>
            <a:br>
              <a:rPr lang="en-US" sz="1600" b="1" dirty="0" smtClean="0">
                <a:solidFill>
                  <a:prstClr val="white"/>
                </a:solidFill>
              </a:rPr>
            </a:br>
            <a:r>
              <a:rPr lang="en-US" sz="1600" b="1" dirty="0" smtClean="0">
                <a:solidFill>
                  <a:prstClr val="white"/>
                </a:solidFill>
              </a:rPr>
              <a:t>n=866</a:t>
            </a:r>
            <a:endParaRPr lang="en-US" sz="1600" b="1" dirty="0">
              <a:solidFill>
                <a:prstClr val="white"/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 rot="16200000">
            <a:off x="2250438" y="4145280"/>
            <a:ext cx="0" cy="182880"/>
          </a:xfrm>
          <a:prstGeom prst="line">
            <a:avLst/>
          </a:prstGeom>
          <a:ln w="12700">
            <a:solidFill>
              <a:schemeClr val="tx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16200000">
            <a:off x="6359595" y="4099561"/>
            <a:ext cx="0" cy="182880"/>
          </a:xfrm>
          <a:prstGeom prst="line">
            <a:avLst/>
          </a:prstGeom>
          <a:ln w="12700">
            <a:solidFill>
              <a:schemeClr val="tx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6114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84272" y="428858"/>
            <a:ext cx="8354927" cy="676564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en-US" altLang="en-US" sz="1800" dirty="0" smtClean="0">
                <a:solidFill>
                  <a:srgbClr val="9F9F9F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en-US" altLang="en-US" sz="1800" dirty="0" smtClean="0">
                <a:solidFill>
                  <a:srgbClr val="9F9F9F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en-US" altLang="en-US" sz="260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Primary Endpoint: HIV-1 RNA &lt;50 copies/mL</a:t>
            </a:r>
            <a:r>
              <a:rPr lang="en-US" altLang="en-US" sz="260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 </a:t>
            </a:r>
            <a:r>
              <a:rPr lang="en-US" altLang="en-US" sz="260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at Week 48</a:t>
            </a:r>
            <a:r>
              <a:rPr lang="en-US" altLang="en-US" sz="270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altLang="en-US" sz="270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altLang="en-US" sz="1800" dirty="0">
                <a:solidFill>
                  <a:srgbClr val="717171"/>
                </a:solidFill>
                <a:latin typeface="Arial" pitchFamily="34" charset="0"/>
                <a:cs typeface="Arial" pitchFamily="34" charset="0"/>
              </a:rPr>
              <a:t>Studies 104 and 111: Week 48 Combined Analysis</a:t>
            </a:r>
            <a:endParaRPr lang="en-US" altLang="en-US" sz="2800" dirty="0" smtClean="0">
              <a:solidFill>
                <a:srgbClr val="717171"/>
              </a:solidFill>
              <a:latin typeface="+mn-lt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14400" y="5410200"/>
            <a:ext cx="8077200" cy="9144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defRPr/>
            </a:pPr>
            <a:r>
              <a:rPr lang="de-DE" altLang="en-US" dirty="0">
                <a:solidFill>
                  <a:srgbClr val="000000"/>
                </a:solidFill>
              </a:rPr>
              <a:t>E/C/F/TAF was non-inferior to E/C/F/TDF at Week 48 in each </a:t>
            </a:r>
            <a:r>
              <a:rPr lang="de-DE" altLang="en-US" dirty="0" smtClean="0">
                <a:solidFill>
                  <a:srgbClr val="000000"/>
                </a:solidFill>
              </a:rPr>
              <a:t>study</a:t>
            </a:r>
          </a:p>
          <a:p>
            <a:pPr lvl="1" eaLnBrk="1" hangingPunct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defRPr/>
            </a:pPr>
            <a:r>
              <a:rPr lang="de-DE" altLang="en-US" dirty="0" smtClean="0">
                <a:solidFill>
                  <a:srgbClr val="000000"/>
                </a:solidFill>
              </a:rPr>
              <a:t>93% E/C/F/TAF vs 92% </a:t>
            </a:r>
            <a:r>
              <a:rPr lang="de-DE" altLang="en-US" dirty="0">
                <a:solidFill>
                  <a:srgbClr val="000000"/>
                </a:solidFill>
              </a:rPr>
              <a:t>E/C/F/TDF </a:t>
            </a:r>
            <a:r>
              <a:rPr lang="de-DE" altLang="en-US" dirty="0" smtClean="0">
                <a:solidFill>
                  <a:srgbClr val="000000"/>
                </a:solidFill>
              </a:rPr>
              <a:t>(Study 104)</a:t>
            </a:r>
          </a:p>
          <a:p>
            <a:pPr lvl="1" eaLnBrk="1" hangingPunct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defRPr/>
            </a:pPr>
            <a:r>
              <a:rPr lang="de-DE" altLang="en-US" dirty="0" smtClean="0">
                <a:solidFill>
                  <a:srgbClr val="000000"/>
                </a:solidFill>
              </a:rPr>
              <a:t>92% E/C/F/TAF vs 89% E/C/F/TDF (Study 111)</a:t>
            </a:r>
            <a:endParaRPr lang="de-DE" altLang="en-US" dirty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59" name="AutoShape 106"/>
          <p:cNvSpPr>
            <a:spLocks noChangeArrowheads="1"/>
          </p:cNvSpPr>
          <p:nvPr/>
        </p:nvSpPr>
        <p:spPr bwMode="auto">
          <a:xfrm>
            <a:off x="6792912" y="2133600"/>
            <a:ext cx="1554480" cy="502920"/>
          </a:xfrm>
          <a:prstGeom prst="rightArrow">
            <a:avLst>
              <a:gd name="adj1" fmla="val 50000"/>
              <a:gd name="adj2" fmla="val 52787"/>
            </a:avLst>
          </a:prstGeom>
          <a:solidFill>
            <a:srgbClr val="6338A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r>
              <a:rPr lang="en-US" sz="1200" b="1" kern="0" dirty="0">
                <a:solidFill>
                  <a:schemeClr val="bg1"/>
                </a:solidFill>
                <a:ea typeface="MS PGothic"/>
              </a:rPr>
              <a:t>Favors E/C/F/TAF</a:t>
            </a:r>
          </a:p>
        </p:txBody>
      </p:sp>
      <p:sp>
        <p:nvSpPr>
          <p:cNvPr id="67" name="Line 14"/>
          <p:cNvSpPr>
            <a:spLocks noChangeShapeType="1"/>
          </p:cNvSpPr>
          <p:nvPr/>
        </p:nvSpPr>
        <p:spPr bwMode="auto">
          <a:xfrm flipV="1">
            <a:off x="5786438" y="2824074"/>
            <a:ext cx="0" cy="1737360"/>
          </a:xfrm>
          <a:prstGeom prst="line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100" kern="0" dirty="0">
              <a:solidFill>
                <a:srgbClr val="000000"/>
              </a:solidFill>
              <a:latin typeface="Arial"/>
              <a:ea typeface="MS PGothic"/>
              <a:cs typeface="Arial"/>
            </a:endParaRPr>
          </a:p>
        </p:txBody>
      </p:sp>
      <p:sp>
        <p:nvSpPr>
          <p:cNvPr id="70" name="Line 92"/>
          <p:cNvSpPr>
            <a:spLocks noChangeShapeType="1"/>
          </p:cNvSpPr>
          <p:nvPr/>
        </p:nvSpPr>
        <p:spPr bwMode="auto">
          <a:xfrm>
            <a:off x="6792912" y="2824074"/>
            <a:ext cx="3175" cy="1737360"/>
          </a:xfrm>
          <a:prstGeom prst="line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100" kern="0" dirty="0">
              <a:solidFill>
                <a:srgbClr val="000000"/>
              </a:solidFill>
              <a:latin typeface="Arial"/>
              <a:ea typeface="MS PGothic"/>
              <a:cs typeface="Arial"/>
            </a:endParaRPr>
          </a:p>
        </p:txBody>
      </p:sp>
      <p:sp>
        <p:nvSpPr>
          <p:cNvPr id="71" name="Line 94"/>
          <p:cNvSpPr>
            <a:spLocks noChangeShapeType="1"/>
          </p:cNvSpPr>
          <p:nvPr/>
        </p:nvSpPr>
        <p:spPr bwMode="auto">
          <a:xfrm>
            <a:off x="7789863" y="2824074"/>
            <a:ext cx="6349" cy="1737360"/>
          </a:xfrm>
          <a:prstGeom prst="line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100" kern="0" dirty="0">
              <a:solidFill>
                <a:srgbClr val="000000"/>
              </a:solidFill>
              <a:latin typeface="Arial"/>
              <a:ea typeface="MS PGothic"/>
              <a:cs typeface="Arial"/>
            </a:endParaRPr>
          </a:p>
        </p:txBody>
      </p:sp>
      <p:sp>
        <p:nvSpPr>
          <p:cNvPr id="72" name="Line 95"/>
          <p:cNvSpPr>
            <a:spLocks noChangeShapeType="1"/>
          </p:cNvSpPr>
          <p:nvPr/>
        </p:nvSpPr>
        <p:spPr bwMode="auto">
          <a:xfrm>
            <a:off x="5791200" y="4569645"/>
            <a:ext cx="20050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100" kern="0" dirty="0">
              <a:solidFill>
                <a:srgbClr val="000000"/>
              </a:solidFill>
              <a:latin typeface="Arial"/>
              <a:ea typeface="MS PGothic"/>
              <a:cs typeface="Arial"/>
            </a:endParaRPr>
          </a:p>
        </p:txBody>
      </p:sp>
      <p:sp>
        <p:nvSpPr>
          <p:cNvPr id="75" name="Text Box 10"/>
          <p:cNvSpPr txBox="1">
            <a:spLocks noChangeArrowheads="1"/>
          </p:cNvSpPr>
          <p:nvPr/>
        </p:nvSpPr>
        <p:spPr bwMode="auto">
          <a:xfrm>
            <a:off x="6659880" y="4588975"/>
            <a:ext cx="295276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91440" rIns="91440" bIns="91440" anchor="ctr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kern="0" dirty="0" smtClean="0">
                <a:solidFill>
                  <a:srgbClr val="000000"/>
                </a:solidFill>
                <a:ea typeface="MS PGothic"/>
              </a:rPr>
              <a:t>0</a:t>
            </a:r>
            <a:r>
              <a:rPr lang="en-US" sz="1400" kern="0" dirty="0" smtClean="0">
                <a:solidFill>
                  <a:srgbClr val="000000"/>
                </a:solidFill>
                <a:ea typeface="MS PGothic"/>
              </a:rPr>
              <a:t> 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6004560" y="3242556"/>
            <a:ext cx="2156460" cy="602851"/>
            <a:chOff x="6309360" y="3211283"/>
            <a:chExt cx="2156460" cy="602851"/>
          </a:xfrm>
        </p:grpSpPr>
        <p:sp>
          <p:nvSpPr>
            <p:cNvPr id="64" name="Text Box 99"/>
            <p:cNvSpPr txBox="1">
              <a:spLocks noChangeArrowheads="1"/>
            </p:cNvSpPr>
            <p:nvPr/>
          </p:nvSpPr>
          <p:spPr bwMode="auto">
            <a:xfrm>
              <a:off x="7522844" y="3475580"/>
              <a:ext cx="94297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sz="1600" b="1" kern="0" dirty="0" smtClean="0">
                  <a:solidFill>
                    <a:srgbClr val="000000"/>
                  </a:solidFill>
                  <a:ea typeface="MS PGothic"/>
                </a:rPr>
                <a:t>4.7%</a:t>
              </a:r>
              <a:endParaRPr lang="en-GB" sz="1600" b="1" kern="0" dirty="0" smtClean="0">
                <a:solidFill>
                  <a:srgbClr val="000000"/>
                </a:solidFill>
                <a:ea typeface="MS PGothic"/>
              </a:endParaRPr>
            </a:p>
          </p:txBody>
        </p:sp>
        <p:sp>
          <p:nvSpPr>
            <p:cNvPr id="68" name="Line 85"/>
            <p:cNvSpPr>
              <a:spLocks noChangeShapeType="1"/>
            </p:cNvSpPr>
            <p:nvPr/>
          </p:nvSpPr>
          <p:spPr bwMode="auto">
            <a:xfrm flipV="1">
              <a:off x="7046912" y="3649145"/>
              <a:ext cx="468312" cy="0"/>
            </a:xfrm>
            <a:prstGeom prst="line">
              <a:avLst/>
            </a:prstGeom>
            <a:noFill/>
            <a:ln w="23876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200" kern="0" dirty="0">
                <a:solidFill>
                  <a:srgbClr val="000000"/>
                </a:solidFill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73" name="Text Box 98"/>
            <p:cNvSpPr txBox="1">
              <a:spLocks noChangeArrowheads="1"/>
            </p:cNvSpPr>
            <p:nvPr/>
          </p:nvSpPr>
          <p:spPr bwMode="auto">
            <a:xfrm>
              <a:off x="6309360" y="3467961"/>
              <a:ext cx="83819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GB" sz="1600" b="1" dirty="0" smtClean="0">
                  <a:solidFill>
                    <a:srgbClr val="000000"/>
                  </a:solidFill>
                  <a:ea typeface="ＭＳ Ｐゴシック" pitchFamily="34" charset="-128"/>
                </a:rPr>
                <a:t>‒</a:t>
              </a:r>
              <a:r>
                <a:rPr lang="en-US" sz="1600" b="1" kern="0" dirty="0" smtClean="0">
                  <a:solidFill>
                    <a:srgbClr val="000000"/>
                  </a:solidFill>
                  <a:ea typeface="MS PGothic"/>
                </a:rPr>
                <a:t>0.7%</a:t>
              </a:r>
              <a:endParaRPr lang="en-GB" sz="1600" b="1" kern="0" dirty="0" smtClean="0">
                <a:solidFill>
                  <a:srgbClr val="000000"/>
                </a:solidFill>
                <a:ea typeface="MS PGothic"/>
              </a:endParaRPr>
            </a:p>
          </p:txBody>
        </p:sp>
        <p:sp>
          <p:nvSpPr>
            <p:cNvPr id="48" name="Text Box 99"/>
            <p:cNvSpPr txBox="1">
              <a:spLocks noChangeArrowheads="1"/>
            </p:cNvSpPr>
            <p:nvPr/>
          </p:nvSpPr>
          <p:spPr bwMode="auto">
            <a:xfrm>
              <a:off x="7086600" y="3211283"/>
              <a:ext cx="8382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sz="1600" b="1" kern="0" dirty="0">
                  <a:solidFill>
                    <a:srgbClr val="000000"/>
                  </a:solidFill>
                  <a:ea typeface="MS PGothic"/>
                </a:rPr>
                <a:t>2</a:t>
              </a:r>
              <a:r>
                <a:rPr lang="en-US" sz="1600" b="1" kern="0" dirty="0" smtClean="0">
                  <a:solidFill>
                    <a:srgbClr val="000000"/>
                  </a:solidFill>
                  <a:ea typeface="MS PGothic"/>
                </a:rPr>
                <a:t>.0%</a:t>
              </a:r>
              <a:endParaRPr lang="en-GB" sz="1600" b="1" kern="0" dirty="0" smtClean="0">
                <a:solidFill>
                  <a:srgbClr val="000000"/>
                </a:solidFill>
                <a:ea typeface="MS PGothic"/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7246938" y="3596756"/>
              <a:ext cx="1587" cy="104775"/>
            </a:xfrm>
            <a:prstGeom prst="line">
              <a:avLst/>
            </a:prstGeom>
            <a:ln w="381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extBox 37"/>
          <p:cNvSpPr txBox="1"/>
          <p:nvPr/>
        </p:nvSpPr>
        <p:spPr>
          <a:xfrm rot="16200000">
            <a:off x="-814872" y="3282897"/>
            <a:ext cx="2732109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ct val="50000"/>
              </a:spcBef>
              <a:buFont typeface="Times" pitchFamily="18" charset="0"/>
              <a:buNone/>
              <a:defRPr/>
            </a:pPr>
            <a:r>
              <a:rPr lang="en-US" sz="1600" dirty="0">
                <a:solidFill>
                  <a:prstClr val="black"/>
                </a:solidFill>
                <a:latin typeface="Arial"/>
                <a:ea typeface="ＭＳ Ｐゴシック" pitchFamily="34" charset="-128"/>
                <a:cs typeface="Arial" charset="0"/>
              </a:rPr>
              <a:t>HIV-1 RNA </a:t>
            </a:r>
            <a:r>
              <a:rPr lang="en-US" sz="1600" dirty="0" smtClean="0">
                <a:solidFill>
                  <a:prstClr val="black"/>
                </a:solidFill>
                <a:latin typeface="Arial"/>
                <a:ea typeface="ＭＳ Ｐゴシック" pitchFamily="34" charset="-128"/>
                <a:cs typeface="Arial" charset="0"/>
              </a:rPr>
              <a:t>&lt;50 </a:t>
            </a:r>
            <a:r>
              <a:rPr lang="en-US" sz="1600" dirty="0">
                <a:solidFill>
                  <a:prstClr val="black"/>
                </a:solidFill>
                <a:latin typeface="Arial"/>
                <a:ea typeface="ＭＳ Ｐゴシック" pitchFamily="34" charset="-128"/>
                <a:cs typeface="Arial" charset="0"/>
              </a:rPr>
              <a:t>c/mL, % </a:t>
            </a:r>
          </a:p>
        </p:txBody>
      </p:sp>
      <p:graphicFrame>
        <p:nvGraphicFramePr>
          <p:cNvPr id="40" name="Chart 39"/>
          <p:cNvGraphicFramePr/>
          <p:nvPr>
            <p:extLst>
              <p:ext uri="{D42A27DB-BD31-4B8C-83A1-F6EECF244321}">
                <p14:modId xmlns:p14="http://schemas.microsoft.com/office/powerpoint/2010/main" val="3332417295"/>
              </p:ext>
            </p:extLst>
          </p:nvPr>
        </p:nvGraphicFramePr>
        <p:xfrm>
          <a:off x="738803" y="1489956"/>
          <a:ext cx="4110104" cy="36154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4" name="Rectangle 6"/>
          <p:cNvSpPr>
            <a:spLocks noChangeArrowheads="1"/>
          </p:cNvSpPr>
          <p:nvPr/>
        </p:nvSpPr>
        <p:spPr bwMode="auto">
          <a:xfrm>
            <a:off x="5105400" y="1566672"/>
            <a:ext cx="3383280" cy="365760"/>
          </a:xfrm>
          <a:prstGeom prst="rect">
            <a:avLst/>
          </a:prstGeom>
          <a:solidFill>
            <a:srgbClr val="4472C4"/>
          </a:solidFill>
          <a:ln>
            <a:noFill/>
          </a:ln>
          <a:extLst/>
        </p:spPr>
        <p:txBody>
          <a:bodyPr wrap="square" anchor="ctr">
            <a:noAutofit/>
          </a:bodyPr>
          <a:lstStyle/>
          <a:p>
            <a:pPr algn="ctr" eaLnBrk="1" hangingPunct="1">
              <a:lnSpc>
                <a:spcPct val="90000"/>
              </a:lnSpc>
            </a:pPr>
            <a:r>
              <a:rPr lang="en-GB" sz="1600" b="1" dirty="0">
                <a:solidFill>
                  <a:schemeClr val="bg1"/>
                </a:solidFill>
                <a:latin typeface="Arial"/>
                <a:ea typeface="ＭＳ Ｐゴシック" pitchFamily="34" charset="-128"/>
              </a:rPr>
              <a:t>  </a:t>
            </a:r>
            <a:r>
              <a:rPr lang="en-US" sz="1600" b="1" dirty="0">
                <a:solidFill>
                  <a:schemeClr val="bg1"/>
                </a:solidFill>
                <a:ea typeface="ＭＳ Ｐゴシック" pitchFamily="34" charset="-128"/>
              </a:rPr>
              <a:t>Treatment </a:t>
            </a:r>
            <a:r>
              <a:rPr lang="en-US" sz="1600" b="1" dirty="0" smtClean="0">
                <a:solidFill>
                  <a:schemeClr val="bg1"/>
                </a:solidFill>
                <a:ea typeface="ＭＳ Ｐゴシック" pitchFamily="34" charset="-128"/>
              </a:rPr>
              <a:t>Difference (95</a:t>
            </a:r>
            <a:r>
              <a:rPr lang="en-US" sz="1600" b="1" dirty="0">
                <a:solidFill>
                  <a:schemeClr val="bg1"/>
                </a:solidFill>
                <a:ea typeface="ＭＳ Ｐゴシック" pitchFamily="34" charset="-128"/>
              </a:rPr>
              <a:t>% CI)</a:t>
            </a:r>
          </a:p>
        </p:txBody>
      </p:sp>
      <p:sp>
        <p:nvSpPr>
          <p:cNvPr id="35" name="Rectangle 6"/>
          <p:cNvSpPr>
            <a:spLocks noChangeArrowheads="1"/>
          </p:cNvSpPr>
          <p:nvPr/>
        </p:nvSpPr>
        <p:spPr bwMode="auto">
          <a:xfrm>
            <a:off x="1259957" y="1566446"/>
            <a:ext cx="3383280" cy="365760"/>
          </a:xfrm>
          <a:prstGeom prst="rect">
            <a:avLst/>
          </a:prstGeom>
          <a:solidFill>
            <a:srgbClr val="4472C4"/>
          </a:solidFill>
          <a:ln>
            <a:noFill/>
          </a:ln>
          <a:extLst/>
        </p:spPr>
        <p:txBody>
          <a:bodyPr wrap="square" anchor="ctr">
            <a:noAutofit/>
          </a:bodyPr>
          <a:lstStyle/>
          <a:p>
            <a:pPr algn="ctr" eaLnBrk="0" hangingPunct="0"/>
            <a:r>
              <a:rPr lang="en-GB" sz="1600" b="1" dirty="0">
                <a:solidFill>
                  <a:schemeClr val="bg1"/>
                </a:solidFill>
                <a:latin typeface="Arial"/>
                <a:ea typeface="ＭＳ Ｐゴシック" pitchFamily="34" charset="-128"/>
              </a:rPr>
              <a:t>  </a:t>
            </a:r>
            <a:r>
              <a:rPr lang="en-GB" sz="1600" b="1" dirty="0" err="1" smtClean="0">
                <a:solidFill>
                  <a:schemeClr val="bg1"/>
                </a:solidFill>
                <a:latin typeface="Arial"/>
                <a:ea typeface="ＭＳ Ｐゴシック" pitchFamily="34" charset="-128"/>
              </a:rPr>
              <a:t>Virologic</a:t>
            </a:r>
            <a:r>
              <a:rPr lang="en-GB" sz="1600" b="1" dirty="0" smtClean="0">
                <a:solidFill>
                  <a:schemeClr val="bg1"/>
                </a:solidFill>
                <a:latin typeface="Arial"/>
                <a:ea typeface="ＭＳ Ｐゴシック" pitchFamily="34" charset="-128"/>
              </a:rPr>
              <a:t> Outcome</a:t>
            </a:r>
            <a:endParaRPr lang="en-US" sz="1600" b="1" dirty="0">
              <a:solidFill>
                <a:schemeClr val="bg1"/>
              </a:solidFill>
              <a:latin typeface="Arial"/>
              <a:ea typeface="ＭＳ Ｐゴシック" pitchFamily="34" charset="-128"/>
            </a:endParaRPr>
          </a:p>
        </p:txBody>
      </p:sp>
      <p:sp>
        <p:nvSpPr>
          <p:cNvPr id="39" name="TextBox 70"/>
          <p:cNvSpPr txBox="1">
            <a:spLocks noChangeArrowheads="1"/>
          </p:cNvSpPr>
          <p:nvPr/>
        </p:nvSpPr>
        <p:spPr bwMode="auto">
          <a:xfrm>
            <a:off x="5420042" y="4599023"/>
            <a:ext cx="73152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91440" rIns="91440" bIns="91440" anchor="ctr">
            <a:noAutofit/>
          </a:bodyPr>
          <a:lstStyle>
            <a:lvl1pPr defTabSz="1346200" eaLnBrk="0" hangingPunct="0">
              <a:tabLst>
                <a:tab pos="1346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1346200" eaLnBrk="0" hangingPunct="0">
              <a:tabLst>
                <a:tab pos="1346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1346200" eaLnBrk="0" hangingPunct="0">
              <a:tabLst>
                <a:tab pos="1346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1346200" eaLnBrk="0" hangingPunct="0">
              <a:tabLst>
                <a:tab pos="1346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1346200" eaLnBrk="0" hangingPunct="0">
              <a:tabLst>
                <a:tab pos="1346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346200" eaLnBrk="0" fontAlgn="base" hangingPunct="0">
              <a:spcBef>
                <a:spcPct val="0"/>
              </a:spcBef>
              <a:spcAft>
                <a:spcPct val="0"/>
              </a:spcAft>
              <a:tabLst>
                <a:tab pos="1346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346200" eaLnBrk="0" fontAlgn="base" hangingPunct="0">
              <a:spcBef>
                <a:spcPct val="0"/>
              </a:spcBef>
              <a:spcAft>
                <a:spcPct val="0"/>
              </a:spcAft>
              <a:tabLst>
                <a:tab pos="1346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346200" eaLnBrk="0" fontAlgn="base" hangingPunct="0">
              <a:spcBef>
                <a:spcPct val="0"/>
              </a:spcBef>
              <a:spcAft>
                <a:spcPct val="0"/>
              </a:spcAft>
              <a:tabLst>
                <a:tab pos="1346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346200" eaLnBrk="0" fontAlgn="base" hangingPunct="0">
              <a:spcBef>
                <a:spcPct val="0"/>
              </a:spcBef>
              <a:spcAft>
                <a:spcPct val="0"/>
              </a:spcAft>
              <a:tabLst>
                <a:tab pos="1346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GB" sz="1600" dirty="0" smtClean="0">
                <a:solidFill>
                  <a:srgbClr val="000000"/>
                </a:solidFill>
                <a:ea typeface="ＭＳ Ｐゴシック" pitchFamily="34" charset="-128"/>
              </a:rPr>
              <a:t>‒12%</a:t>
            </a:r>
          </a:p>
        </p:txBody>
      </p:sp>
      <p:sp>
        <p:nvSpPr>
          <p:cNvPr id="41" name="TextBox 70"/>
          <p:cNvSpPr txBox="1">
            <a:spLocks noChangeArrowheads="1"/>
          </p:cNvSpPr>
          <p:nvPr/>
        </p:nvSpPr>
        <p:spPr bwMode="auto">
          <a:xfrm>
            <a:off x="7432222" y="4599023"/>
            <a:ext cx="73152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91440" rIns="91440" bIns="91440" anchor="ctr">
            <a:noAutofit/>
          </a:bodyPr>
          <a:lstStyle>
            <a:lvl1pPr defTabSz="1346200" eaLnBrk="0" hangingPunct="0">
              <a:tabLst>
                <a:tab pos="1346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1346200" eaLnBrk="0" hangingPunct="0">
              <a:tabLst>
                <a:tab pos="1346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1346200" eaLnBrk="0" hangingPunct="0">
              <a:tabLst>
                <a:tab pos="1346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1346200" eaLnBrk="0" hangingPunct="0">
              <a:tabLst>
                <a:tab pos="1346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1346200" eaLnBrk="0" hangingPunct="0">
              <a:tabLst>
                <a:tab pos="1346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346200" eaLnBrk="0" fontAlgn="base" hangingPunct="0">
              <a:spcBef>
                <a:spcPct val="0"/>
              </a:spcBef>
              <a:spcAft>
                <a:spcPct val="0"/>
              </a:spcAft>
              <a:tabLst>
                <a:tab pos="1346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346200" eaLnBrk="0" fontAlgn="base" hangingPunct="0">
              <a:spcBef>
                <a:spcPct val="0"/>
              </a:spcBef>
              <a:spcAft>
                <a:spcPct val="0"/>
              </a:spcAft>
              <a:tabLst>
                <a:tab pos="1346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346200" eaLnBrk="0" fontAlgn="base" hangingPunct="0">
              <a:spcBef>
                <a:spcPct val="0"/>
              </a:spcBef>
              <a:spcAft>
                <a:spcPct val="0"/>
              </a:spcAft>
              <a:tabLst>
                <a:tab pos="1346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346200" eaLnBrk="0" fontAlgn="base" hangingPunct="0">
              <a:spcBef>
                <a:spcPct val="0"/>
              </a:spcBef>
              <a:spcAft>
                <a:spcPct val="0"/>
              </a:spcAft>
              <a:tabLst>
                <a:tab pos="1346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GB" sz="1600" dirty="0" smtClean="0">
                <a:solidFill>
                  <a:srgbClr val="000000"/>
                </a:solidFill>
                <a:ea typeface="ＭＳ Ｐゴシック" pitchFamily="34" charset="-128"/>
              </a:rPr>
              <a:t>+12%</a:t>
            </a:r>
          </a:p>
        </p:txBody>
      </p:sp>
      <p:sp>
        <p:nvSpPr>
          <p:cNvPr id="42" name="AutoShape 106"/>
          <p:cNvSpPr>
            <a:spLocks noChangeArrowheads="1"/>
          </p:cNvSpPr>
          <p:nvPr/>
        </p:nvSpPr>
        <p:spPr bwMode="auto">
          <a:xfrm flipH="1">
            <a:off x="5241607" y="2133600"/>
            <a:ext cx="1554480" cy="502920"/>
          </a:xfrm>
          <a:prstGeom prst="rightArrow">
            <a:avLst>
              <a:gd name="adj1" fmla="val 50000"/>
              <a:gd name="adj2" fmla="val 52787"/>
            </a:avLst>
          </a:prstGeom>
          <a:solidFill>
            <a:srgbClr val="F669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r>
              <a:rPr lang="en-US" sz="1200" b="1" kern="0" dirty="0">
                <a:solidFill>
                  <a:schemeClr val="bg1"/>
                </a:solidFill>
                <a:ea typeface="MS PGothic"/>
              </a:rPr>
              <a:t>Favors </a:t>
            </a:r>
            <a:r>
              <a:rPr lang="en-US" sz="1200" b="1" kern="0" dirty="0" smtClean="0">
                <a:solidFill>
                  <a:schemeClr val="bg1"/>
                </a:solidFill>
                <a:ea typeface="MS PGothic"/>
              </a:rPr>
              <a:t>E/C/F/TDF</a:t>
            </a:r>
            <a:endParaRPr lang="en-US" sz="1200" b="1" kern="0" dirty="0">
              <a:solidFill>
                <a:schemeClr val="bg1"/>
              </a:solidFill>
              <a:ea typeface="MS PGothic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83451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6"/>
          <p:cNvSpPr>
            <a:spLocks noChangeArrowheads="1"/>
          </p:cNvSpPr>
          <p:nvPr/>
        </p:nvSpPr>
        <p:spPr bwMode="auto">
          <a:xfrm>
            <a:off x="6214872" y="2071619"/>
            <a:ext cx="2532888" cy="368300"/>
          </a:xfrm>
          <a:prstGeom prst="rect">
            <a:avLst/>
          </a:prstGeom>
          <a:solidFill>
            <a:srgbClr val="4472C4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0" hangingPunct="0"/>
            <a:r>
              <a:rPr lang="en-GB" b="1" dirty="0">
                <a:solidFill>
                  <a:schemeClr val="bg1"/>
                </a:solidFill>
                <a:latin typeface="Arial"/>
                <a:ea typeface="ＭＳ Ｐゴシック" pitchFamily="34" charset="-128"/>
              </a:rPr>
              <a:t>  Cell Count</a:t>
            </a:r>
            <a:endParaRPr lang="en-US" b="1" dirty="0">
              <a:solidFill>
                <a:schemeClr val="bg1"/>
              </a:solidFill>
              <a:latin typeface="Arial"/>
              <a:ea typeface="ＭＳ Ｐゴシック" pitchFamily="34" charset="-128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6214872" y="2447544"/>
            <a:ext cx="2532888" cy="3276600"/>
          </a:xfrm>
          <a:prstGeom prst="rect">
            <a:avLst/>
          </a:prstGeom>
          <a:solidFill>
            <a:schemeClr val="bg2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026030" y="2447544"/>
            <a:ext cx="2532888" cy="3276600"/>
          </a:xfrm>
          <a:prstGeom prst="rect">
            <a:avLst/>
          </a:prstGeom>
          <a:solidFill>
            <a:schemeClr val="bg2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8121" name="Text Placeholder 2"/>
          <p:cNvSpPr txBox="1">
            <a:spLocks/>
          </p:cNvSpPr>
          <p:nvPr/>
        </p:nvSpPr>
        <p:spPr bwMode="auto">
          <a:xfrm>
            <a:off x="411163" y="427038"/>
            <a:ext cx="845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lnSpc>
                <a:spcPct val="90000"/>
              </a:lnSpc>
              <a:buClr>
                <a:srgbClr val="A9A9A9"/>
              </a:buClr>
              <a:buSzPct val="90000"/>
              <a:buFont typeface="Wingdings" pitchFamily="2" charset="2"/>
              <a:buChar char="§"/>
            </a:pPr>
            <a:endParaRPr lang="en-US" alt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218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Efficacy by Baseline HIV-1 RNA and CD4 Count</a:t>
            </a:r>
            <a:b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altLang="en-US" sz="2000" dirty="0">
                <a:solidFill>
                  <a:srgbClr val="717171"/>
                </a:solidFill>
                <a:latin typeface="Arial" pitchFamily="34" charset="0"/>
                <a:cs typeface="Arial" pitchFamily="34" charset="0"/>
              </a:rPr>
              <a:t>Studies 104 and 111: Week 48 Combined Analysis </a:t>
            </a:r>
            <a:endParaRPr lang="en-US" sz="2800" dirty="0" smtClean="0">
              <a:solidFill>
                <a:srgbClr val="71717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68880" y="1552074"/>
            <a:ext cx="2103120" cy="2286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prstClr val="black"/>
                </a:solidFill>
                <a:latin typeface="Arial"/>
              </a:rPr>
              <a:t>E/C/F/TAF (n=866)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474852" y="1552074"/>
            <a:ext cx="2103120" cy="2286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prstClr val="black"/>
                </a:solidFill>
                <a:latin typeface="Arial"/>
              </a:rPr>
              <a:t>E/C/F/TDF (n=867)</a:t>
            </a:r>
          </a:p>
        </p:txBody>
      </p:sp>
      <p:sp>
        <p:nvSpPr>
          <p:cNvPr id="4" name="Rectangle 3"/>
          <p:cNvSpPr/>
          <p:nvPr/>
        </p:nvSpPr>
        <p:spPr>
          <a:xfrm>
            <a:off x="2255520" y="1604413"/>
            <a:ext cx="137160" cy="137160"/>
          </a:xfrm>
          <a:prstGeom prst="rect">
            <a:avLst/>
          </a:prstGeom>
          <a:solidFill>
            <a:srgbClr val="6338A2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257800" y="1604413"/>
            <a:ext cx="137160" cy="137160"/>
          </a:xfrm>
          <a:prstGeom prst="rect">
            <a:avLst/>
          </a:prstGeom>
          <a:solidFill>
            <a:srgbClr val="F66900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dirty="0">
              <a:solidFill>
                <a:prstClr val="white"/>
              </a:solidFill>
            </a:endParaRPr>
          </a:p>
        </p:txBody>
      </p:sp>
      <p:graphicFrame>
        <p:nvGraphicFramePr>
          <p:cNvPr id="36" name="Chart 35"/>
          <p:cNvGraphicFramePr/>
          <p:nvPr>
            <p:extLst>
              <p:ext uri="{D42A27DB-BD31-4B8C-83A1-F6EECF244321}">
                <p14:modId xmlns:p14="http://schemas.microsoft.com/office/powerpoint/2010/main" val="2037353891"/>
              </p:ext>
            </p:extLst>
          </p:nvPr>
        </p:nvGraphicFramePr>
        <p:xfrm>
          <a:off x="5989061" y="2498533"/>
          <a:ext cx="2981988" cy="3436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5" name="TextBox 1"/>
          <p:cNvSpPr txBox="1"/>
          <p:nvPr/>
        </p:nvSpPr>
        <p:spPr>
          <a:xfrm>
            <a:off x="6216358" y="5377567"/>
            <a:ext cx="585003" cy="2743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u="sng" dirty="0" smtClean="0">
                <a:solidFill>
                  <a:prstClr val="white"/>
                </a:solidFill>
              </a:rPr>
              <a:t>96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 smtClean="0">
                <a:solidFill>
                  <a:prstClr val="white"/>
                </a:solidFill>
              </a:rPr>
              <a:t>112</a:t>
            </a:r>
          </a:p>
        </p:txBody>
      </p:sp>
      <p:sp>
        <p:nvSpPr>
          <p:cNvPr id="46" name="TextBox 4"/>
          <p:cNvSpPr txBox="1"/>
          <p:nvPr/>
        </p:nvSpPr>
        <p:spPr>
          <a:xfrm>
            <a:off x="6802386" y="5377567"/>
            <a:ext cx="585003" cy="2743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u="sng" dirty="0" smtClean="0">
                <a:solidFill>
                  <a:prstClr val="white"/>
                </a:solidFill>
              </a:rPr>
              <a:t>104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 smtClean="0">
                <a:solidFill>
                  <a:prstClr val="white"/>
                </a:solidFill>
              </a:rPr>
              <a:t>117</a:t>
            </a:r>
          </a:p>
        </p:txBody>
      </p:sp>
      <p:sp>
        <p:nvSpPr>
          <p:cNvPr id="47" name="TextBox 4"/>
          <p:cNvSpPr txBox="1"/>
          <p:nvPr/>
        </p:nvSpPr>
        <p:spPr>
          <a:xfrm>
            <a:off x="7569428" y="5377567"/>
            <a:ext cx="585003" cy="2743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u="sng" dirty="0" smtClean="0">
                <a:solidFill>
                  <a:prstClr val="white"/>
                </a:solidFill>
              </a:rPr>
              <a:t>703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 smtClean="0">
                <a:solidFill>
                  <a:prstClr val="white"/>
                </a:solidFill>
              </a:rPr>
              <a:t>753</a:t>
            </a:r>
          </a:p>
        </p:txBody>
      </p:sp>
      <p:sp>
        <p:nvSpPr>
          <p:cNvPr id="48" name="TextBox 4"/>
          <p:cNvSpPr txBox="1"/>
          <p:nvPr/>
        </p:nvSpPr>
        <p:spPr>
          <a:xfrm>
            <a:off x="8164296" y="5377567"/>
            <a:ext cx="585003" cy="2743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u="sng" dirty="0" smtClean="0">
                <a:solidFill>
                  <a:prstClr val="white"/>
                </a:solidFill>
              </a:rPr>
              <a:t>680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 smtClean="0">
                <a:solidFill>
                  <a:prstClr val="white"/>
                </a:solidFill>
              </a:rPr>
              <a:t>750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336935" y="5827909"/>
            <a:ext cx="914400" cy="224910"/>
          </a:xfrm>
          <a:prstGeom prst="rect">
            <a:avLst/>
          </a:prstGeom>
          <a:noFill/>
        </p:spPr>
        <p:txBody>
          <a:bodyPr wrap="none" lIns="45720" tIns="45720" rIns="45720" bIns="45720" rtlCol="0" anchor="ctr">
            <a:no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latin typeface="Arial"/>
                <a:cs typeface="+mn-cs"/>
              </a:rPr>
              <a:t>&lt;200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696008" y="5827909"/>
            <a:ext cx="914400" cy="224910"/>
          </a:xfrm>
          <a:prstGeom prst="rect">
            <a:avLst/>
          </a:prstGeom>
          <a:noFill/>
        </p:spPr>
        <p:txBody>
          <a:bodyPr wrap="none" lIns="45720" tIns="45720" rIns="45720" bIns="45720" rtlCol="0" anchor="ctr">
            <a:no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Arial"/>
                <a:cs typeface="+mn-cs"/>
              </a:rPr>
              <a:t>≥</a:t>
            </a:r>
            <a:r>
              <a:rPr lang="en-US" sz="1600" dirty="0" smtClean="0">
                <a:solidFill>
                  <a:prstClr val="black"/>
                </a:solidFill>
                <a:latin typeface="Arial"/>
                <a:cs typeface="+mn-cs"/>
              </a:rPr>
              <a:t>200</a:t>
            </a:r>
          </a:p>
        </p:txBody>
      </p:sp>
      <p:cxnSp>
        <p:nvCxnSpPr>
          <p:cNvPr id="55" name="Straight Connector 54"/>
          <p:cNvCxnSpPr/>
          <p:nvPr/>
        </p:nvCxnSpPr>
        <p:spPr>
          <a:xfrm flipV="1">
            <a:off x="6141821" y="6124030"/>
            <a:ext cx="2715768" cy="0"/>
          </a:xfrm>
          <a:prstGeom prst="line">
            <a:avLst/>
          </a:prstGeom>
          <a:ln w="12700">
            <a:solidFill>
              <a:schemeClr val="tx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6166205" y="6178558"/>
            <a:ext cx="2667000" cy="3048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600" dirty="0">
                <a:solidFill>
                  <a:prstClr val="black"/>
                </a:solidFill>
                <a:latin typeface="Arial"/>
              </a:rPr>
              <a:t>CD4 (cells/</a:t>
            </a:r>
            <a:r>
              <a:rPr lang="el-GR" sz="1600" dirty="0">
                <a:solidFill>
                  <a:prstClr val="black"/>
                </a:solidFill>
                <a:latin typeface="Arial"/>
              </a:rPr>
              <a:t>μ</a:t>
            </a:r>
            <a:r>
              <a:rPr lang="en-US" sz="1600" dirty="0">
                <a:solidFill>
                  <a:prstClr val="black"/>
                </a:solidFill>
                <a:latin typeface="Arial"/>
              </a:rPr>
              <a:t>L)</a:t>
            </a:r>
          </a:p>
        </p:txBody>
      </p:sp>
      <p:graphicFrame>
        <p:nvGraphicFramePr>
          <p:cNvPr id="35" name="Chart 34"/>
          <p:cNvGraphicFramePr/>
          <p:nvPr>
            <p:extLst>
              <p:ext uri="{D42A27DB-BD31-4B8C-83A1-F6EECF244321}">
                <p14:modId xmlns:p14="http://schemas.microsoft.com/office/powerpoint/2010/main" val="2546361185"/>
              </p:ext>
            </p:extLst>
          </p:nvPr>
        </p:nvGraphicFramePr>
        <p:xfrm>
          <a:off x="2799761" y="2498533"/>
          <a:ext cx="2981988" cy="3436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1" name="TextBox 15"/>
          <p:cNvSpPr txBox="1">
            <a:spLocks noChangeArrowheads="1"/>
          </p:cNvSpPr>
          <p:nvPr/>
        </p:nvSpPr>
        <p:spPr bwMode="auto">
          <a:xfrm>
            <a:off x="3613607" y="5377567"/>
            <a:ext cx="585003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sz="1200" b="1" u="sng" dirty="0" smtClean="0">
                <a:solidFill>
                  <a:prstClr val="white"/>
                </a:solidFill>
                <a:ea typeface="ＭＳ Ｐゴシック" pitchFamily="34" charset="-128"/>
              </a:rPr>
              <a:t>610</a:t>
            </a:r>
            <a:endParaRPr lang="en-US" sz="1200" b="1" u="sng" dirty="0">
              <a:solidFill>
                <a:prstClr val="white"/>
              </a:solidFill>
              <a:ea typeface="ＭＳ Ｐゴシック" pitchFamily="34" charset="-128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en-US" sz="1200" b="1" dirty="0">
                <a:solidFill>
                  <a:prstClr val="white"/>
                </a:solidFill>
                <a:ea typeface="ＭＳ Ｐゴシック" pitchFamily="34" charset="-128"/>
              </a:rPr>
              <a:t>672</a:t>
            </a:r>
          </a:p>
        </p:txBody>
      </p:sp>
      <p:sp>
        <p:nvSpPr>
          <p:cNvPr id="42" name="TextBox 16"/>
          <p:cNvSpPr txBox="1">
            <a:spLocks noChangeArrowheads="1"/>
          </p:cNvSpPr>
          <p:nvPr/>
        </p:nvSpPr>
        <p:spPr bwMode="auto">
          <a:xfrm>
            <a:off x="4382228" y="5377567"/>
            <a:ext cx="585003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sz="1200" b="1" u="sng" dirty="0" smtClean="0">
                <a:solidFill>
                  <a:prstClr val="white"/>
                </a:solidFill>
                <a:ea typeface="ＭＳ Ｐゴシック" pitchFamily="34" charset="-128"/>
              </a:rPr>
              <a:t>171</a:t>
            </a:r>
            <a:endParaRPr lang="en-US" sz="1200" b="1" u="sng" dirty="0">
              <a:solidFill>
                <a:prstClr val="white"/>
              </a:solidFill>
              <a:ea typeface="ＭＳ Ｐゴシック" pitchFamily="34" charset="-128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en-US" sz="1200" b="1" dirty="0">
                <a:solidFill>
                  <a:prstClr val="white"/>
                </a:solidFill>
                <a:ea typeface="ＭＳ Ｐゴシック" pitchFamily="34" charset="-128"/>
              </a:rPr>
              <a:t>196</a:t>
            </a:r>
          </a:p>
        </p:txBody>
      </p:sp>
      <p:sp>
        <p:nvSpPr>
          <p:cNvPr id="43" name="TextBox 17"/>
          <p:cNvSpPr txBox="1">
            <a:spLocks noChangeArrowheads="1"/>
          </p:cNvSpPr>
          <p:nvPr/>
        </p:nvSpPr>
        <p:spPr bwMode="auto">
          <a:xfrm>
            <a:off x="4971219" y="5377567"/>
            <a:ext cx="585003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sz="1200" b="1" u="sng" dirty="0" smtClean="0">
                <a:solidFill>
                  <a:prstClr val="white"/>
                </a:solidFill>
                <a:ea typeface="ＭＳ Ｐゴシック" pitchFamily="34" charset="-128"/>
              </a:rPr>
              <a:t>174</a:t>
            </a:r>
            <a:endParaRPr lang="en-US" sz="1200" b="1" u="sng" dirty="0">
              <a:solidFill>
                <a:prstClr val="white"/>
              </a:solidFill>
              <a:ea typeface="ＭＳ Ｐゴシック" pitchFamily="34" charset="-128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en-US" sz="1200" b="1" dirty="0">
                <a:solidFill>
                  <a:prstClr val="white"/>
                </a:solidFill>
                <a:ea typeface="ＭＳ Ｐゴシック" pitchFamily="34" charset="-128"/>
              </a:rPr>
              <a:t>195</a:t>
            </a:r>
          </a:p>
        </p:txBody>
      </p:sp>
      <p:sp>
        <p:nvSpPr>
          <p:cNvPr id="49" name="TextBox 4"/>
          <p:cNvSpPr txBox="1"/>
          <p:nvPr/>
        </p:nvSpPr>
        <p:spPr>
          <a:xfrm>
            <a:off x="3028385" y="5377567"/>
            <a:ext cx="585003" cy="2743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u="sng" dirty="0" smtClean="0">
                <a:solidFill>
                  <a:prstClr val="white"/>
                </a:solidFill>
              </a:rPr>
              <a:t>629</a:t>
            </a:r>
            <a:endParaRPr lang="en-US" sz="1200" b="1" u="sng" dirty="0">
              <a:solidFill>
                <a:prstClr val="white"/>
              </a:solidFill>
            </a:endParaRP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 smtClean="0">
                <a:solidFill>
                  <a:prstClr val="white"/>
                </a:solidFill>
              </a:rPr>
              <a:t>670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156188" y="5827909"/>
            <a:ext cx="914400" cy="224910"/>
          </a:xfrm>
          <a:prstGeom prst="rect">
            <a:avLst/>
          </a:prstGeom>
          <a:noFill/>
        </p:spPr>
        <p:txBody>
          <a:bodyPr wrap="none" lIns="45720" tIns="45720" rIns="45720" bIns="45720" rtlCol="0" anchor="ctr">
            <a:no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latin typeface="Arial"/>
                <a:cs typeface="+mn-cs"/>
              </a:rPr>
              <a:t>≤100,000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490139" y="5827909"/>
            <a:ext cx="914400" cy="224910"/>
          </a:xfrm>
          <a:prstGeom prst="rect">
            <a:avLst/>
          </a:prstGeom>
          <a:noFill/>
        </p:spPr>
        <p:txBody>
          <a:bodyPr wrap="none" lIns="45720" tIns="45720" rIns="45720" bIns="45720" rtlCol="0" anchor="ctr">
            <a:no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Arial"/>
                <a:cs typeface="+mn-cs"/>
              </a:rPr>
              <a:t>&gt;</a:t>
            </a:r>
            <a:r>
              <a:rPr lang="en-US" sz="1600" dirty="0" smtClean="0">
                <a:solidFill>
                  <a:prstClr val="black"/>
                </a:solidFill>
                <a:latin typeface="Arial"/>
                <a:cs typeface="+mn-cs"/>
              </a:rPr>
              <a:t>100,000</a:t>
            </a:r>
          </a:p>
        </p:txBody>
      </p:sp>
      <p:cxnSp>
        <p:nvCxnSpPr>
          <p:cNvPr id="54" name="Straight Connector 53"/>
          <p:cNvCxnSpPr/>
          <p:nvPr/>
        </p:nvCxnSpPr>
        <p:spPr>
          <a:xfrm flipV="1">
            <a:off x="2930498" y="6124030"/>
            <a:ext cx="2715768" cy="0"/>
          </a:xfrm>
          <a:prstGeom prst="line">
            <a:avLst/>
          </a:prstGeom>
          <a:ln w="12700">
            <a:solidFill>
              <a:schemeClr val="tx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2954882" y="6178558"/>
            <a:ext cx="2667000" cy="3048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600" dirty="0">
                <a:solidFill>
                  <a:prstClr val="black"/>
                </a:solidFill>
                <a:latin typeface="Arial"/>
              </a:rPr>
              <a:t>HIV-1 RNA (c/mL)</a:t>
            </a:r>
          </a:p>
        </p:txBody>
      </p:sp>
      <p:sp>
        <p:nvSpPr>
          <p:cNvPr id="59" name="Rectangle 6"/>
          <p:cNvSpPr>
            <a:spLocks noChangeArrowheads="1"/>
          </p:cNvSpPr>
          <p:nvPr/>
        </p:nvSpPr>
        <p:spPr bwMode="auto">
          <a:xfrm>
            <a:off x="3024344" y="2071618"/>
            <a:ext cx="2532888" cy="368300"/>
          </a:xfrm>
          <a:prstGeom prst="rect">
            <a:avLst/>
          </a:prstGeom>
          <a:solidFill>
            <a:srgbClr val="4472C4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0" hangingPunct="0"/>
            <a:r>
              <a:rPr lang="en-GB" b="1" dirty="0">
                <a:solidFill>
                  <a:schemeClr val="bg1"/>
                </a:solidFill>
                <a:latin typeface="Arial"/>
                <a:ea typeface="ＭＳ Ｐゴシック" pitchFamily="34" charset="-128"/>
              </a:rPr>
              <a:t>  Viral Load</a:t>
            </a:r>
            <a:endParaRPr lang="en-US" b="1" dirty="0">
              <a:solidFill>
                <a:schemeClr val="bg1"/>
              </a:solidFill>
              <a:latin typeface="Arial"/>
              <a:ea typeface="ＭＳ Ｐゴシック" pitchFamily="34" charset="-128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247876" y="2071618"/>
            <a:ext cx="2325779" cy="3863681"/>
            <a:chOff x="247876" y="2071618"/>
            <a:chExt cx="2325779" cy="3863681"/>
          </a:xfrm>
        </p:grpSpPr>
        <p:sp>
          <p:nvSpPr>
            <p:cNvPr id="61" name="Rectangle 60"/>
            <p:cNvSpPr/>
            <p:nvPr/>
          </p:nvSpPr>
          <p:spPr>
            <a:xfrm>
              <a:off x="1184561" y="2439918"/>
              <a:ext cx="1170432" cy="3211969"/>
            </a:xfrm>
            <a:prstGeom prst="rect">
              <a:avLst/>
            </a:prstGeom>
            <a:solidFill>
              <a:schemeClr val="bg2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18117" name="Rectangle 42"/>
            <p:cNvSpPr>
              <a:spLocks noChangeArrowheads="1"/>
            </p:cNvSpPr>
            <p:nvPr/>
          </p:nvSpPr>
          <p:spPr bwMode="auto">
            <a:xfrm rot="-5400000">
              <a:off x="-1008422" y="3802648"/>
              <a:ext cx="2851150" cy="338554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995C1F"/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GB" sz="1600" dirty="0" err="1">
                  <a:solidFill>
                    <a:srgbClr val="000000"/>
                  </a:solidFill>
                  <a:latin typeface="Arial"/>
                  <a:ea typeface="ＭＳ Ｐゴシック" pitchFamily="34" charset="-128"/>
                </a:rPr>
                <a:t>Virologic</a:t>
              </a:r>
              <a:r>
                <a:rPr lang="en-GB" sz="1600" dirty="0">
                  <a:solidFill>
                    <a:srgbClr val="000000"/>
                  </a:solidFill>
                  <a:latin typeface="Arial"/>
                  <a:ea typeface="ＭＳ Ｐゴシック" pitchFamily="34" charset="-128"/>
                </a:rPr>
                <a:t> Success (%)</a:t>
              </a:r>
            </a:p>
          </p:txBody>
        </p:sp>
        <p:graphicFrame>
          <p:nvGraphicFramePr>
            <p:cNvPr id="7" name="Chart 6"/>
            <p:cNvGraphicFramePr/>
            <p:nvPr>
              <p:extLst>
                <p:ext uri="{D42A27DB-BD31-4B8C-83A1-F6EECF244321}">
                  <p14:modId xmlns:p14="http://schemas.microsoft.com/office/powerpoint/2010/main" val="3636482030"/>
                </p:ext>
              </p:extLst>
            </p:nvPr>
          </p:nvGraphicFramePr>
          <p:xfrm>
            <a:off x="447847" y="2498533"/>
            <a:ext cx="2125808" cy="343676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sp>
          <p:nvSpPr>
            <p:cNvPr id="40" name="TextBox 4"/>
            <p:cNvSpPr txBox="1">
              <a:spLocks noChangeArrowheads="1"/>
            </p:cNvSpPr>
            <p:nvPr/>
          </p:nvSpPr>
          <p:spPr bwMode="auto">
            <a:xfrm>
              <a:off x="1187245" y="5377567"/>
              <a:ext cx="583217" cy="27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n-US" sz="1200" b="1" u="sng" dirty="0" smtClean="0">
                  <a:solidFill>
                    <a:prstClr val="white"/>
                  </a:solidFill>
                  <a:ea typeface="ＭＳ Ｐゴシック" pitchFamily="34" charset="-128"/>
                </a:rPr>
                <a:t>800</a:t>
              </a:r>
              <a:endParaRPr lang="en-US" sz="1200" b="1" u="sng" dirty="0">
                <a:solidFill>
                  <a:prstClr val="white"/>
                </a:solidFill>
                <a:ea typeface="ＭＳ Ｐゴシック" pitchFamily="34" charset="-128"/>
              </a:endParaRPr>
            </a:p>
            <a:p>
              <a:pPr algn="ctr" eaLnBrk="1" hangingPunct="1">
                <a:lnSpc>
                  <a:spcPct val="90000"/>
                </a:lnSpc>
              </a:pPr>
              <a:r>
                <a:rPr lang="en-US" sz="1200" b="1" dirty="0">
                  <a:solidFill>
                    <a:prstClr val="white"/>
                  </a:solidFill>
                  <a:ea typeface="ＭＳ Ｐゴシック" pitchFamily="34" charset="-128"/>
                </a:rPr>
                <a:t>866</a:t>
              </a:r>
            </a:p>
          </p:txBody>
        </p:sp>
        <p:sp>
          <p:nvSpPr>
            <p:cNvPr id="44" name="TextBox 4"/>
            <p:cNvSpPr txBox="1"/>
            <p:nvPr/>
          </p:nvSpPr>
          <p:spPr>
            <a:xfrm>
              <a:off x="1769990" y="5377567"/>
              <a:ext cx="585003" cy="274320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 u="sng" dirty="0" smtClean="0">
                  <a:solidFill>
                    <a:prstClr val="white"/>
                  </a:solidFill>
                  <a:cs typeface="Arial" panose="020B0604020202020204" pitchFamily="34" charset="0"/>
                </a:rPr>
                <a:t>784</a:t>
              </a:r>
            </a:p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 dirty="0" smtClean="0">
                  <a:solidFill>
                    <a:prstClr val="white"/>
                  </a:solidFill>
                </a:rPr>
                <a:t>867</a:t>
              </a:r>
            </a:p>
          </p:txBody>
        </p:sp>
        <p:sp>
          <p:nvSpPr>
            <p:cNvPr id="60" name="Rectangle 6"/>
            <p:cNvSpPr>
              <a:spLocks noChangeArrowheads="1"/>
            </p:cNvSpPr>
            <p:nvPr/>
          </p:nvSpPr>
          <p:spPr bwMode="auto">
            <a:xfrm>
              <a:off x="1187245" y="2071618"/>
              <a:ext cx="1167748" cy="368301"/>
            </a:xfrm>
            <a:prstGeom prst="rect">
              <a:avLst/>
            </a:prstGeom>
            <a:solidFill>
              <a:srgbClr val="305598"/>
            </a:solidFill>
            <a:ln>
              <a:noFill/>
            </a:ln>
            <a:extLst/>
          </p:spPr>
          <p:txBody>
            <a:bodyPr wrap="square" lIns="91440" tIns="91440" rIns="91440" bIns="91440" anchor="ctr" anchorCtr="0">
              <a:noAutofit/>
            </a:bodyPr>
            <a:lstStyle/>
            <a:p>
              <a:pPr algn="ctr" eaLnBrk="0" hangingPunct="0"/>
              <a:r>
                <a:rPr lang="en-GB" b="1" dirty="0">
                  <a:solidFill>
                    <a:schemeClr val="bg1"/>
                  </a:solidFill>
                  <a:latin typeface="Arial"/>
                  <a:ea typeface="ＭＳ Ｐゴシック" pitchFamily="34" charset="-128"/>
                </a:rPr>
                <a:t>Overall</a:t>
              </a:r>
              <a:endParaRPr lang="en-US" b="1" dirty="0">
                <a:solidFill>
                  <a:schemeClr val="bg1"/>
                </a:solidFill>
                <a:latin typeface="Arial"/>
                <a:ea typeface="ＭＳ Ｐゴシック" pitchFamily="34" charset="-128"/>
              </a:endParaRPr>
            </a:p>
          </p:txBody>
        </p:sp>
      </p:grp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3375658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>
          <a:xfrm>
            <a:off x="2364076" y="2447544"/>
            <a:ext cx="1891229" cy="3276600"/>
          </a:xfrm>
          <a:prstGeom prst="rect">
            <a:avLst/>
          </a:prstGeom>
          <a:solidFill>
            <a:schemeClr val="bg2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dirty="0">
              <a:solidFill>
                <a:prstClr val="white"/>
              </a:solidFill>
            </a:endParaRPr>
          </a:p>
        </p:txBody>
      </p:sp>
      <p:graphicFrame>
        <p:nvGraphicFramePr>
          <p:cNvPr id="49" name="Chart 48"/>
          <p:cNvGraphicFramePr/>
          <p:nvPr>
            <p:extLst>
              <p:ext uri="{D42A27DB-BD31-4B8C-83A1-F6EECF244321}">
                <p14:modId xmlns:p14="http://schemas.microsoft.com/office/powerpoint/2010/main" val="4203350907"/>
              </p:ext>
            </p:extLst>
          </p:nvPr>
        </p:nvGraphicFramePr>
        <p:xfrm>
          <a:off x="2159999" y="2498533"/>
          <a:ext cx="2295181" cy="3436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0" name="Rectangle 59"/>
          <p:cNvSpPr/>
          <p:nvPr/>
        </p:nvSpPr>
        <p:spPr>
          <a:xfrm>
            <a:off x="1025469" y="2434470"/>
            <a:ext cx="900860" cy="3289674"/>
          </a:xfrm>
          <a:prstGeom prst="rect">
            <a:avLst/>
          </a:prstGeom>
          <a:solidFill>
            <a:schemeClr val="bg2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695962" y="2447544"/>
            <a:ext cx="1887718" cy="3276600"/>
          </a:xfrm>
          <a:prstGeom prst="rect">
            <a:avLst/>
          </a:prstGeom>
          <a:solidFill>
            <a:schemeClr val="bg2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026085" y="2447544"/>
            <a:ext cx="1889315" cy="3276600"/>
          </a:xfrm>
          <a:prstGeom prst="rect">
            <a:avLst/>
          </a:prstGeom>
          <a:solidFill>
            <a:schemeClr val="bg2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7465" name="Title 1"/>
          <p:cNvSpPr txBox="1">
            <a:spLocks/>
          </p:cNvSpPr>
          <p:nvPr/>
        </p:nvSpPr>
        <p:spPr bwMode="auto">
          <a:xfrm>
            <a:off x="322263" y="725488"/>
            <a:ext cx="82296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eaLnBrk="0" hangingPunct="0">
              <a:lnSpc>
                <a:spcPct val="90000"/>
              </a:lnSpc>
              <a:defRPr/>
            </a:pPr>
            <a:endParaRPr lang="en-US" sz="2400" b="1" dirty="0">
              <a:solidFill>
                <a:srgbClr val="CC0000"/>
              </a:solidFill>
              <a:latin typeface="Arial"/>
            </a:endParaRPr>
          </a:p>
        </p:txBody>
      </p:sp>
      <p:sp>
        <p:nvSpPr>
          <p:cNvPr id="138244" name="Text Placeholder 2"/>
          <p:cNvSpPr txBox="1">
            <a:spLocks/>
          </p:cNvSpPr>
          <p:nvPr/>
        </p:nvSpPr>
        <p:spPr bwMode="auto">
          <a:xfrm>
            <a:off x="342900" y="-76200"/>
            <a:ext cx="845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9pPr>
          </a:lstStyle>
          <a:p>
            <a:pPr>
              <a:lnSpc>
                <a:spcPct val="90000"/>
              </a:lnSpc>
              <a:buClr>
                <a:srgbClr val="A9A9A9"/>
              </a:buClr>
              <a:buSzPct val="90000"/>
              <a:buFont typeface="Wingdings" pitchFamily="2" charset="2"/>
              <a:buChar char="§"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82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US" dirty="0" smtClean="0"/>
              <a:t>Efficacy in Select Subgroups</a:t>
            </a:r>
            <a:br>
              <a:rPr lang="en-US" dirty="0" smtClean="0"/>
            </a:br>
            <a:r>
              <a:rPr lang="en-US" altLang="en-US" sz="2000" dirty="0" smtClean="0">
                <a:solidFill>
                  <a:srgbClr val="717171"/>
                </a:solidFill>
                <a:latin typeface="Arial" pitchFamily="34" charset="0"/>
                <a:cs typeface="Arial" pitchFamily="34" charset="0"/>
              </a:rPr>
              <a:t>Studies </a:t>
            </a:r>
            <a:r>
              <a:rPr lang="en-US" altLang="en-US" sz="2000" dirty="0">
                <a:solidFill>
                  <a:srgbClr val="717171"/>
                </a:solidFill>
                <a:latin typeface="Arial" pitchFamily="34" charset="0"/>
                <a:cs typeface="Arial" pitchFamily="34" charset="0"/>
              </a:rPr>
              <a:t>104 and 111: Week 48 Combined Analysis</a:t>
            </a:r>
            <a:endParaRPr lang="en-US" sz="2000" dirty="0" smtClean="0">
              <a:solidFill>
                <a:srgbClr val="717171"/>
              </a:solidFill>
            </a:endParaRPr>
          </a:p>
        </p:txBody>
      </p:sp>
      <p:graphicFrame>
        <p:nvGraphicFramePr>
          <p:cNvPr id="37" name="Chart 36"/>
          <p:cNvGraphicFramePr/>
          <p:nvPr>
            <p:extLst>
              <p:ext uri="{D42A27DB-BD31-4B8C-83A1-F6EECF244321}">
                <p14:modId xmlns:p14="http://schemas.microsoft.com/office/powerpoint/2010/main" val="2746171991"/>
              </p:ext>
            </p:extLst>
          </p:nvPr>
        </p:nvGraphicFramePr>
        <p:xfrm>
          <a:off x="4490121" y="2498532"/>
          <a:ext cx="2295181" cy="3436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9" name="TextBox 1"/>
          <p:cNvSpPr txBox="1"/>
          <p:nvPr/>
        </p:nvSpPr>
        <p:spPr>
          <a:xfrm>
            <a:off x="4696288" y="5377567"/>
            <a:ext cx="429768" cy="2743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u="sng" dirty="0" smtClean="0">
                <a:solidFill>
                  <a:prstClr val="white"/>
                </a:solidFill>
              </a:rPr>
              <a:t>674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 smtClean="0">
                <a:solidFill>
                  <a:prstClr val="white"/>
                </a:solidFill>
              </a:rPr>
              <a:t>733</a:t>
            </a:r>
          </a:p>
        </p:txBody>
      </p:sp>
      <p:sp>
        <p:nvSpPr>
          <p:cNvPr id="40" name="TextBox 4"/>
          <p:cNvSpPr txBox="1"/>
          <p:nvPr/>
        </p:nvSpPr>
        <p:spPr>
          <a:xfrm>
            <a:off x="5133963" y="5377567"/>
            <a:ext cx="429768" cy="2743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u="sng" dirty="0" smtClean="0">
                <a:solidFill>
                  <a:prstClr val="white"/>
                </a:solidFill>
              </a:rPr>
              <a:t>673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 smtClean="0">
                <a:solidFill>
                  <a:prstClr val="white"/>
                </a:solidFill>
              </a:rPr>
              <a:t>740</a:t>
            </a:r>
          </a:p>
        </p:txBody>
      </p:sp>
      <p:sp>
        <p:nvSpPr>
          <p:cNvPr id="41" name="TextBox 4"/>
          <p:cNvSpPr txBox="1"/>
          <p:nvPr/>
        </p:nvSpPr>
        <p:spPr>
          <a:xfrm>
            <a:off x="5706500" y="5377567"/>
            <a:ext cx="429768" cy="2743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u="sng" dirty="0" smtClean="0">
                <a:solidFill>
                  <a:prstClr val="white"/>
                </a:solidFill>
              </a:rPr>
              <a:t>126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 smtClean="0">
                <a:solidFill>
                  <a:prstClr val="white"/>
                </a:solidFill>
              </a:rPr>
              <a:t>133</a:t>
            </a:r>
          </a:p>
        </p:txBody>
      </p:sp>
      <p:sp>
        <p:nvSpPr>
          <p:cNvPr id="42" name="TextBox 4"/>
          <p:cNvSpPr txBox="1"/>
          <p:nvPr/>
        </p:nvSpPr>
        <p:spPr>
          <a:xfrm>
            <a:off x="6146519" y="5377567"/>
            <a:ext cx="429768" cy="2743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u="sng" dirty="0" smtClean="0">
                <a:solidFill>
                  <a:prstClr val="white"/>
                </a:solidFill>
              </a:rPr>
              <a:t>111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 smtClean="0">
                <a:solidFill>
                  <a:prstClr val="white"/>
                </a:solidFill>
              </a:rPr>
              <a:t>127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757874" y="5827908"/>
            <a:ext cx="703797" cy="224910"/>
          </a:xfrm>
          <a:prstGeom prst="rect">
            <a:avLst/>
          </a:prstGeom>
          <a:noFill/>
        </p:spPr>
        <p:txBody>
          <a:bodyPr wrap="none" lIns="45720" tIns="45720" rIns="45720" bIns="45720" rtlCol="0" anchor="ctr">
            <a:no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latin typeface="Arial"/>
                <a:cs typeface="+mn-cs"/>
              </a:rPr>
              <a:t>Male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803927" y="5827908"/>
            <a:ext cx="703797" cy="224910"/>
          </a:xfrm>
          <a:prstGeom prst="rect">
            <a:avLst/>
          </a:prstGeom>
          <a:noFill/>
        </p:spPr>
        <p:txBody>
          <a:bodyPr wrap="none" lIns="45720" tIns="45720" rIns="45720" bIns="45720" rtlCol="0" anchor="ctr">
            <a:no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latin typeface="Arial"/>
                <a:cs typeface="+mn-cs"/>
              </a:rPr>
              <a:t>Female</a:t>
            </a:r>
          </a:p>
        </p:txBody>
      </p:sp>
      <p:sp>
        <p:nvSpPr>
          <p:cNvPr id="47" name="Rectangle 6"/>
          <p:cNvSpPr>
            <a:spLocks noChangeArrowheads="1"/>
          </p:cNvSpPr>
          <p:nvPr/>
        </p:nvSpPr>
        <p:spPr bwMode="auto">
          <a:xfrm>
            <a:off x="4695962" y="2111927"/>
            <a:ext cx="1887718" cy="338328"/>
          </a:xfrm>
          <a:prstGeom prst="rect">
            <a:avLst/>
          </a:prstGeom>
          <a:solidFill>
            <a:srgbClr val="4472C4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0" hangingPunct="0"/>
            <a:r>
              <a:rPr lang="en-GB" sz="1600" b="1" dirty="0" smtClean="0">
                <a:solidFill>
                  <a:prstClr val="white"/>
                </a:solidFill>
                <a:latin typeface="Arial"/>
                <a:ea typeface="ＭＳ Ｐゴシック" pitchFamily="34" charset="-128"/>
              </a:rPr>
              <a:t>Sex</a:t>
            </a:r>
            <a:endParaRPr lang="en-US" sz="1600" b="1" dirty="0">
              <a:solidFill>
                <a:prstClr val="white"/>
              </a:solidFill>
              <a:latin typeface="Arial"/>
              <a:ea typeface="ＭＳ Ｐゴシック" pitchFamily="34" charset="-128"/>
            </a:endParaRPr>
          </a:p>
        </p:txBody>
      </p:sp>
      <p:graphicFrame>
        <p:nvGraphicFramePr>
          <p:cNvPr id="67" name="Chart 66"/>
          <p:cNvGraphicFramePr/>
          <p:nvPr>
            <p:extLst>
              <p:ext uri="{D42A27DB-BD31-4B8C-83A1-F6EECF244321}">
                <p14:modId xmlns:p14="http://schemas.microsoft.com/office/powerpoint/2010/main" val="553304068"/>
              </p:ext>
            </p:extLst>
          </p:nvPr>
        </p:nvGraphicFramePr>
        <p:xfrm>
          <a:off x="6820244" y="2498532"/>
          <a:ext cx="2295181" cy="3436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69" name="TextBox 1"/>
          <p:cNvSpPr txBox="1"/>
          <p:nvPr/>
        </p:nvSpPr>
        <p:spPr>
          <a:xfrm>
            <a:off x="7026411" y="5377567"/>
            <a:ext cx="429768" cy="2743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u="sng" dirty="0" smtClean="0">
                <a:solidFill>
                  <a:prstClr val="white"/>
                </a:solidFill>
              </a:rPr>
              <a:t>603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 smtClean="0">
                <a:solidFill>
                  <a:prstClr val="white"/>
                </a:solidFill>
              </a:rPr>
              <a:t>643</a:t>
            </a:r>
          </a:p>
        </p:txBody>
      </p:sp>
      <p:sp>
        <p:nvSpPr>
          <p:cNvPr id="70" name="TextBox 4"/>
          <p:cNvSpPr txBox="1"/>
          <p:nvPr/>
        </p:nvSpPr>
        <p:spPr>
          <a:xfrm>
            <a:off x="7464086" y="5377567"/>
            <a:ext cx="429768" cy="2743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u="sng" dirty="0" smtClean="0">
                <a:solidFill>
                  <a:prstClr val="white"/>
                </a:solidFill>
              </a:rPr>
              <a:t>607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 smtClean="0">
                <a:solidFill>
                  <a:prstClr val="white"/>
                </a:solidFill>
              </a:rPr>
              <a:t>654</a:t>
            </a:r>
          </a:p>
        </p:txBody>
      </p:sp>
      <p:sp>
        <p:nvSpPr>
          <p:cNvPr id="71" name="TextBox 4"/>
          <p:cNvSpPr txBox="1"/>
          <p:nvPr/>
        </p:nvSpPr>
        <p:spPr>
          <a:xfrm>
            <a:off x="8036623" y="5377567"/>
            <a:ext cx="429768" cy="2743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u="sng" dirty="0" smtClean="0">
                <a:solidFill>
                  <a:prstClr val="white"/>
                </a:solidFill>
              </a:rPr>
              <a:t>197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 smtClean="0">
                <a:solidFill>
                  <a:prstClr val="white"/>
                </a:solidFill>
              </a:rPr>
              <a:t>223</a:t>
            </a:r>
          </a:p>
        </p:txBody>
      </p:sp>
      <p:sp>
        <p:nvSpPr>
          <p:cNvPr id="72" name="TextBox 4"/>
          <p:cNvSpPr txBox="1"/>
          <p:nvPr/>
        </p:nvSpPr>
        <p:spPr>
          <a:xfrm>
            <a:off x="8467722" y="5377567"/>
            <a:ext cx="429768" cy="2743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u="sng" dirty="0" smtClean="0">
                <a:solidFill>
                  <a:prstClr val="white"/>
                </a:solidFill>
              </a:rPr>
              <a:t>177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 smtClean="0">
                <a:solidFill>
                  <a:prstClr val="white"/>
                </a:solidFill>
              </a:rPr>
              <a:t>213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087997" y="5827908"/>
            <a:ext cx="703797" cy="224910"/>
          </a:xfrm>
          <a:prstGeom prst="rect">
            <a:avLst/>
          </a:prstGeom>
          <a:noFill/>
        </p:spPr>
        <p:txBody>
          <a:bodyPr wrap="none" lIns="45720" tIns="45720" rIns="45720" bIns="45720" rtlCol="0" anchor="ctr">
            <a:no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latin typeface="Arial"/>
                <a:cs typeface="+mn-cs"/>
              </a:rPr>
              <a:t>Non-Black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8134050" y="5827908"/>
            <a:ext cx="703797" cy="224910"/>
          </a:xfrm>
          <a:prstGeom prst="rect">
            <a:avLst/>
          </a:prstGeom>
          <a:noFill/>
        </p:spPr>
        <p:txBody>
          <a:bodyPr wrap="none" lIns="45720" tIns="45720" rIns="45720" bIns="45720" rtlCol="0" anchor="ctr">
            <a:no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latin typeface="Arial"/>
                <a:cs typeface="+mn-cs"/>
              </a:rPr>
              <a:t>Black</a:t>
            </a:r>
          </a:p>
        </p:txBody>
      </p:sp>
      <p:sp>
        <p:nvSpPr>
          <p:cNvPr id="77" name="Rectangle 6"/>
          <p:cNvSpPr>
            <a:spLocks noChangeArrowheads="1"/>
          </p:cNvSpPr>
          <p:nvPr/>
        </p:nvSpPr>
        <p:spPr bwMode="auto">
          <a:xfrm>
            <a:off x="7026085" y="2111927"/>
            <a:ext cx="1889315" cy="338328"/>
          </a:xfrm>
          <a:prstGeom prst="rect">
            <a:avLst/>
          </a:prstGeom>
          <a:solidFill>
            <a:srgbClr val="4472C4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0" hangingPunct="0"/>
            <a:r>
              <a:rPr lang="en-GB" sz="1600" b="1" dirty="0" smtClean="0">
                <a:solidFill>
                  <a:prstClr val="white"/>
                </a:solidFill>
                <a:latin typeface="Arial"/>
                <a:ea typeface="ＭＳ Ｐゴシック" pitchFamily="34" charset="-128"/>
              </a:rPr>
              <a:t>Race</a:t>
            </a:r>
            <a:endParaRPr lang="en-GB" sz="1600" b="1" dirty="0">
              <a:solidFill>
                <a:prstClr val="white"/>
              </a:solidFill>
              <a:latin typeface="Arial"/>
              <a:ea typeface="ＭＳ Ｐゴシック" pitchFamily="34" charset="-128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2468880" y="1552074"/>
            <a:ext cx="2103120" cy="2286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prstClr val="black"/>
                </a:solidFill>
                <a:latin typeface="Arial"/>
              </a:rPr>
              <a:t>E/C/F/TAF (n=866)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474852" y="1552074"/>
            <a:ext cx="2103120" cy="2286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mtClean="0">
                <a:solidFill>
                  <a:prstClr val="black"/>
                </a:solidFill>
                <a:latin typeface="Arial"/>
              </a:rPr>
              <a:t>E/C/F/TDF </a:t>
            </a:r>
            <a:r>
              <a:rPr lang="en-US" dirty="0">
                <a:solidFill>
                  <a:prstClr val="black"/>
                </a:solidFill>
                <a:latin typeface="Arial"/>
              </a:rPr>
              <a:t>(n=867)</a:t>
            </a:r>
          </a:p>
        </p:txBody>
      </p:sp>
      <p:sp>
        <p:nvSpPr>
          <p:cNvPr id="80" name="Rectangle 79"/>
          <p:cNvSpPr/>
          <p:nvPr/>
        </p:nvSpPr>
        <p:spPr>
          <a:xfrm>
            <a:off x="2255520" y="1604413"/>
            <a:ext cx="137160" cy="137160"/>
          </a:xfrm>
          <a:prstGeom prst="rect">
            <a:avLst/>
          </a:prstGeom>
          <a:solidFill>
            <a:srgbClr val="6338A2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5257800" y="1604413"/>
            <a:ext cx="137160" cy="137160"/>
          </a:xfrm>
          <a:prstGeom prst="rect">
            <a:avLst/>
          </a:prstGeom>
          <a:solidFill>
            <a:srgbClr val="F66900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3" name="TextBox 4"/>
          <p:cNvSpPr txBox="1"/>
          <p:nvPr/>
        </p:nvSpPr>
        <p:spPr>
          <a:xfrm>
            <a:off x="2367187" y="5377567"/>
            <a:ext cx="426890" cy="2743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u="sng" dirty="0" smtClean="0">
                <a:solidFill>
                  <a:prstClr val="white"/>
                </a:solidFill>
              </a:rPr>
              <a:t>716</a:t>
            </a:r>
            <a:endParaRPr lang="en-US" sz="1200" b="1" u="sng" dirty="0">
              <a:solidFill>
                <a:prstClr val="white"/>
              </a:solidFill>
            </a:endParaRP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 smtClean="0">
                <a:solidFill>
                  <a:prstClr val="white"/>
                </a:solidFill>
              </a:rPr>
              <a:t>777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434334" y="5827909"/>
            <a:ext cx="703797" cy="224910"/>
          </a:xfrm>
          <a:prstGeom prst="rect">
            <a:avLst/>
          </a:prstGeom>
          <a:noFill/>
        </p:spPr>
        <p:txBody>
          <a:bodyPr wrap="none" lIns="45720" tIns="45720" rIns="45720" bIns="45720" rtlCol="0" anchor="ctr">
            <a:no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latin typeface="Arial"/>
                <a:cs typeface="+mn-cs"/>
              </a:rPr>
              <a:t>&lt;50 years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461052" y="5827909"/>
            <a:ext cx="703797" cy="224910"/>
          </a:xfrm>
          <a:prstGeom prst="rect">
            <a:avLst/>
          </a:prstGeom>
          <a:noFill/>
        </p:spPr>
        <p:txBody>
          <a:bodyPr wrap="none" lIns="45720" tIns="45720" rIns="45720" bIns="45720" rtlCol="0" anchor="ctr">
            <a:no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latin typeface="Arial"/>
                <a:cs typeface="+mn-cs"/>
              </a:rPr>
              <a:t>≥50 years</a:t>
            </a:r>
          </a:p>
        </p:txBody>
      </p:sp>
      <p:sp>
        <p:nvSpPr>
          <p:cNvPr id="58" name="Rectangle 6"/>
          <p:cNvSpPr>
            <a:spLocks noChangeArrowheads="1"/>
          </p:cNvSpPr>
          <p:nvPr/>
        </p:nvSpPr>
        <p:spPr bwMode="auto">
          <a:xfrm>
            <a:off x="2364076" y="2111927"/>
            <a:ext cx="1891229" cy="338328"/>
          </a:xfrm>
          <a:prstGeom prst="rect">
            <a:avLst/>
          </a:prstGeom>
          <a:solidFill>
            <a:srgbClr val="4472C4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1600" b="1" dirty="0" smtClean="0">
                <a:solidFill>
                  <a:prstClr val="white"/>
                </a:solidFill>
                <a:latin typeface="Arial"/>
                <a:ea typeface="ＭＳ Ｐゴシック" pitchFamily="34" charset="-128"/>
              </a:rPr>
              <a:t>Age</a:t>
            </a:r>
            <a:endParaRPr lang="en-US" sz="1600" b="1" dirty="0">
              <a:solidFill>
                <a:prstClr val="white"/>
              </a:solidFill>
              <a:latin typeface="Arial"/>
              <a:ea typeface="ＭＳ Ｐゴシック" pitchFamily="34" charset="-128"/>
            </a:endParaRPr>
          </a:p>
        </p:txBody>
      </p:sp>
      <p:sp>
        <p:nvSpPr>
          <p:cNvPr id="96" name="TextBox 4"/>
          <p:cNvSpPr txBox="1"/>
          <p:nvPr/>
        </p:nvSpPr>
        <p:spPr>
          <a:xfrm>
            <a:off x="2802428" y="5377567"/>
            <a:ext cx="429768" cy="2743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u="sng" dirty="0" smtClean="0">
                <a:solidFill>
                  <a:prstClr val="white"/>
                </a:solidFill>
              </a:rPr>
              <a:t>680</a:t>
            </a:r>
            <a:endParaRPr lang="en-US" sz="1200" b="1" u="sng" dirty="0">
              <a:solidFill>
                <a:prstClr val="white"/>
              </a:solidFill>
            </a:endParaRP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 smtClean="0">
                <a:solidFill>
                  <a:prstClr val="white"/>
                </a:solidFill>
              </a:rPr>
              <a:t>753</a:t>
            </a:r>
          </a:p>
        </p:txBody>
      </p:sp>
      <p:sp>
        <p:nvSpPr>
          <p:cNvPr id="97" name="TextBox 4"/>
          <p:cNvSpPr txBox="1"/>
          <p:nvPr/>
        </p:nvSpPr>
        <p:spPr>
          <a:xfrm>
            <a:off x="3375997" y="5377567"/>
            <a:ext cx="429768" cy="2743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u="sng" dirty="0" smtClean="0">
                <a:solidFill>
                  <a:prstClr val="white"/>
                </a:solidFill>
              </a:rPr>
              <a:t>84</a:t>
            </a:r>
            <a:endParaRPr lang="en-US" sz="1200" b="1" u="sng" dirty="0">
              <a:solidFill>
                <a:prstClr val="white"/>
              </a:solidFill>
            </a:endParaRP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 smtClean="0">
                <a:solidFill>
                  <a:prstClr val="white"/>
                </a:solidFill>
              </a:rPr>
              <a:t>89</a:t>
            </a:r>
          </a:p>
        </p:txBody>
      </p:sp>
      <p:sp>
        <p:nvSpPr>
          <p:cNvPr id="98" name="TextBox 4"/>
          <p:cNvSpPr txBox="1"/>
          <p:nvPr/>
        </p:nvSpPr>
        <p:spPr>
          <a:xfrm>
            <a:off x="3807438" y="5377567"/>
            <a:ext cx="429768" cy="2743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u="sng" dirty="0" smtClean="0">
                <a:solidFill>
                  <a:prstClr val="white"/>
                </a:solidFill>
              </a:rPr>
              <a:t>104</a:t>
            </a:r>
            <a:endParaRPr lang="en-US" sz="1200" b="1" u="sng" dirty="0">
              <a:solidFill>
                <a:prstClr val="white"/>
              </a:solidFill>
            </a:endParaRP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 smtClean="0">
                <a:solidFill>
                  <a:prstClr val="white"/>
                </a:solidFill>
              </a:rPr>
              <a:t>114</a:t>
            </a:r>
          </a:p>
        </p:txBody>
      </p:sp>
      <p:graphicFrame>
        <p:nvGraphicFramePr>
          <p:cNvPr id="62" name="Chart 61"/>
          <p:cNvGraphicFramePr/>
          <p:nvPr>
            <p:extLst>
              <p:ext uri="{D42A27DB-BD31-4B8C-83A1-F6EECF244321}">
                <p14:modId xmlns:p14="http://schemas.microsoft.com/office/powerpoint/2010/main" val="1140912494"/>
              </p:ext>
            </p:extLst>
          </p:nvPr>
        </p:nvGraphicFramePr>
        <p:xfrm>
          <a:off x="401790" y="2483941"/>
          <a:ext cx="1636195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61" name="Rectangle 42"/>
          <p:cNvSpPr>
            <a:spLocks noChangeArrowheads="1"/>
          </p:cNvSpPr>
          <p:nvPr/>
        </p:nvSpPr>
        <p:spPr bwMode="auto">
          <a:xfrm rot="16200000">
            <a:off x="-1103165" y="3792921"/>
            <a:ext cx="2851150" cy="338554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995C1F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GB" sz="1600" dirty="0" err="1">
                <a:solidFill>
                  <a:srgbClr val="000000"/>
                </a:solidFill>
                <a:latin typeface="Arial"/>
                <a:ea typeface="ＭＳ Ｐゴシック" pitchFamily="34" charset="-128"/>
              </a:rPr>
              <a:t>Virologic</a:t>
            </a:r>
            <a:r>
              <a:rPr lang="en-GB" sz="1600" dirty="0">
                <a:solidFill>
                  <a:srgbClr val="000000"/>
                </a:solidFill>
                <a:latin typeface="Arial"/>
                <a:ea typeface="ＭＳ Ｐゴシック" pitchFamily="34" charset="-128"/>
              </a:rPr>
              <a:t> Success (%)</a:t>
            </a:r>
          </a:p>
        </p:txBody>
      </p:sp>
      <p:sp>
        <p:nvSpPr>
          <p:cNvPr id="64" name="TextBox 4"/>
          <p:cNvSpPr txBox="1"/>
          <p:nvPr/>
        </p:nvSpPr>
        <p:spPr>
          <a:xfrm>
            <a:off x="1477399" y="5377567"/>
            <a:ext cx="450266" cy="2743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u="sng" dirty="0" smtClean="0">
                <a:solidFill>
                  <a:prstClr val="white"/>
                </a:solidFill>
                <a:cs typeface="Arial" panose="020B0604020202020204" pitchFamily="34" charset="0"/>
              </a:rPr>
              <a:t>784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 smtClean="0">
                <a:solidFill>
                  <a:prstClr val="white"/>
                </a:solidFill>
              </a:rPr>
              <a:t>867</a:t>
            </a:r>
          </a:p>
        </p:txBody>
      </p:sp>
      <p:sp>
        <p:nvSpPr>
          <p:cNvPr id="65" name="Rectangle 6"/>
          <p:cNvSpPr>
            <a:spLocks noChangeArrowheads="1"/>
          </p:cNvSpPr>
          <p:nvPr/>
        </p:nvSpPr>
        <p:spPr bwMode="auto">
          <a:xfrm>
            <a:off x="1027535" y="2111927"/>
            <a:ext cx="898794" cy="338328"/>
          </a:xfrm>
          <a:prstGeom prst="rect">
            <a:avLst/>
          </a:prstGeom>
          <a:solidFill>
            <a:srgbClr val="305598"/>
          </a:solidFill>
          <a:ln>
            <a:noFill/>
          </a:ln>
          <a:extLst/>
        </p:spPr>
        <p:txBody>
          <a:bodyPr wrap="square" lIns="91440" tIns="91440" rIns="91440" bIns="91440" anchor="ctr" anchorCtr="0">
            <a:noAutofit/>
          </a:bodyPr>
          <a:lstStyle/>
          <a:p>
            <a:pPr algn="ctr" eaLnBrk="0" hangingPunct="0"/>
            <a:r>
              <a:rPr lang="en-GB" sz="1600" b="1" dirty="0">
                <a:solidFill>
                  <a:prstClr val="white"/>
                </a:solidFill>
                <a:latin typeface="Arial"/>
                <a:ea typeface="ＭＳ Ｐゴシック" pitchFamily="34" charset="-128"/>
              </a:rPr>
              <a:t>Overall</a:t>
            </a:r>
            <a:endParaRPr lang="en-US" sz="1600" b="1" dirty="0">
              <a:solidFill>
                <a:prstClr val="white"/>
              </a:solidFill>
              <a:latin typeface="Arial"/>
              <a:ea typeface="ＭＳ Ｐゴシック" pitchFamily="34" charset="-128"/>
            </a:endParaRPr>
          </a:p>
        </p:txBody>
      </p:sp>
      <p:sp>
        <p:nvSpPr>
          <p:cNvPr id="99" name="TextBox 4"/>
          <p:cNvSpPr txBox="1"/>
          <p:nvPr/>
        </p:nvSpPr>
        <p:spPr>
          <a:xfrm>
            <a:off x="1026327" y="5377567"/>
            <a:ext cx="450266" cy="2743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u="sng" dirty="0" smtClean="0">
                <a:solidFill>
                  <a:prstClr val="white"/>
                </a:solidFill>
                <a:cs typeface="Arial" panose="020B0604020202020204" pitchFamily="34" charset="0"/>
              </a:rPr>
              <a:t>800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 smtClean="0">
                <a:solidFill>
                  <a:prstClr val="white"/>
                </a:solidFill>
              </a:rPr>
              <a:t>866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2426277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ID" val="9507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ID" val="95071"/>
</p:tagLst>
</file>

<file path=ppt/theme/theme1.xml><?xml version="1.0" encoding="utf-8"?>
<a:theme xmlns:a="http://schemas.openxmlformats.org/drawingml/2006/main" name="7_New HIV Templates">
  <a:themeElements>
    <a:clrScheme name="Gilead HIV">
      <a:dk1>
        <a:sysClr val="windowText" lastClr="000000"/>
      </a:dk1>
      <a:lt1>
        <a:sysClr val="window" lastClr="FFFFFF"/>
      </a:lt1>
      <a:dk2>
        <a:srgbClr val="CC0000"/>
      </a:dk2>
      <a:lt2>
        <a:srgbClr val="E2E2E2"/>
      </a:lt2>
      <a:accent1>
        <a:srgbClr val="CC0000"/>
      </a:accent1>
      <a:accent2>
        <a:srgbClr val="717074"/>
      </a:accent2>
      <a:accent3>
        <a:srgbClr val="0972C9"/>
      </a:accent3>
      <a:accent4>
        <a:srgbClr val="FBB040"/>
      </a:accent4>
      <a:accent5>
        <a:srgbClr val="A117DF"/>
      </a:accent5>
      <a:accent6>
        <a:srgbClr val="F66900"/>
      </a:accent6>
      <a:hlink>
        <a:srgbClr val="0972C9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accent1"/>
          </a:solidFill>
          <a:miter lim="800000"/>
        </a:ln>
      </a:spPr>
      <a:bodyPr rtlCol="0" anchor="ctr"/>
      <a:lstStyle>
        <a:defPPr algn="ctr">
          <a:lnSpc>
            <a:spcPct val="90000"/>
          </a:lnSpc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bg2">
              <a:lumMod val="50000"/>
            </a:schemeClr>
          </a:solidFill>
          <a:miter lim="800000"/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lnSpc>
            <a:spcPct val="90000"/>
          </a:lnSpc>
          <a:defRPr dirty="0" smtClean="0"/>
        </a:defPPr>
      </a:lstStyle>
    </a:txDef>
  </a:objectDefaults>
  <a:extraClrSchemeLst/>
  <a:custClrLst>
    <a:custClr name="R94 G186 B32">
      <a:srgbClr val="5EBA20"/>
    </a:custClr>
    <a:custClr name="R252 G138 B44">
      <a:srgbClr val="FC8A2C"/>
    </a:custClr>
    <a:custClr name="R148 G100 B29">
      <a:srgbClr val="94641D"/>
    </a:custClr>
    <a:custClr name="R99 G56 B162">
      <a:srgbClr val="6338A2"/>
    </a:custClr>
    <a:custClr name="R202 G32 B85">
      <a:srgbClr val="CA2055"/>
    </a:custClr>
    <a:custClr name="R41 G96 B4">
      <a:srgbClr val="296004"/>
    </a:custClr>
    <a:custClr name="R167 G164 B97">
      <a:srgbClr val="A7A461"/>
    </a:custClr>
    <a:custClr name="R109 G107 B4">
      <a:srgbClr val="6D6B04"/>
    </a:custClr>
    <a:custClr name="R14 G172 B108">
      <a:srgbClr val="0EAC6C"/>
    </a:custClr>
    <a:custClr name="R224 G82 B82">
      <a:srgbClr val="E05252"/>
    </a:custClr>
  </a:custClrLst>
</a:theme>
</file>

<file path=ppt/theme/theme2.xml><?xml version="1.0" encoding="utf-8"?>
<a:theme xmlns:a="http://schemas.openxmlformats.org/drawingml/2006/main" name="8_New HIV Templates">
  <a:themeElements>
    <a:clrScheme name="Gilead HIV">
      <a:dk1>
        <a:sysClr val="windowText" lastClr="000000"/>
      </a:dk1>
      <a:lt1>
        <a:sysClr val="window" lastClr="FFFFFF"/>
      </a:lt1>
      <a:dk2>
        <a:srgbClr val="CC0000"/>
      </a:dk2>
      <a:lt2>
        <a:srgbClr val="E2E2E2"/>
      </a:lt2>
      <a:accent1>
        <a:srgbClr val="CC0000"/>
      </a:accent1>
      <a:accent2>
        <a:srgbClr val="717074"/>
      </a:accent2>
      <a:accent3>
        <a:srgbClr val="0972C9"/>
      </a:accent3>
      <a:accent4>
        <a:srgbClr val="FBB040"/>
      </a:accent4>
      <a:accent5>
        <a:srgbClr val="A117DF"/>
      </a:accent5>
      <a:accent6>
        <a:srgbClr val="F66900"/>
      </a:accent6>
      <a:hlink>
        <a:srgbClr val="0972C9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accent1"/>
          </a:solidFill>
          <a:miter lim="800000"/>
        </a:ln>
      </a:spPr>
      <a:bodyPr rtlCol="0" anchor="ctr"/>
      <a:lstStyle>
        <a:defPPr algn="ctr">
          <a:lnSpc>
            <a:spcPct val="90000"/>
          </a:lnSpc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bg2">
              <a:lumMod val="50000"/>
            </a:schemeClr>
          </a:solidFill>
          <a:miter lim="800000"/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lnSpc>
            <a:spcPct val="90000"/>
          </a:lnSpc>
          <a:defRPr dirty="0" smtClean="0"/>
        </a:defPPr>
      </a:lstStyle>
    </a:txDef>
  </a:objectDefaults>
  <a:extraClrSchemeLst/>
  <a:custClrLst>
    <a:custClr name="R94 G186 B32">
      <a:srgbClr val="5EBA20"/>
    </a:custClr>
    <a:custClr name="R252 G138 B44">
      <a:srgbClr val="FC8A2C"/>
    </a:custClr>
    <a:custClr name="R148 G100 B29">
      <a:srgbClr val="94641D"/>
    </a:custClr>
    <a:custClr name="R99 G56 B162">
      <a:srgbClr val="6338A2"/>
    </a:custClr>
    <a:custClr name="R202 G32 B85">
      <a:srgbClr val="CA2055"/>
    </a:custClr>
    <a:custClr name="R41 G96 B4">
      <a:srgbClr val="296004"/>
    </a:custClr>
    <a:custClr name="R167 G164 B97">
      <a:srgbClr val="A7A461"/>
    </a:custClr>
    <a:custClr name="R109 G107 B4">
      <a:srgbClr val="6D6B04"/>
    </a:custClr>
    <a:custClr name="R14 G172 B108">
      <a:srgbClr val="0EAC6C"/>
    </a:custClr>
    <a:custClr name="R224 G82 B82">
      <a:srgbClr val="E05252"/>
    </a:custClr>
  </a:custClrLst>
</a:theme>
</file>

<file path=ppt/theme/theme3.xml><?xml version="1.0" encoding="utf-8"?>
<a:theme xmlns:a="http://schemas.openxmlformats.org/drawingml/2006/main" name="10_New HIV Templates">
  <a:themeElements>
    <a:clrScheme name="Gilead HIV">
      <a:dk1>
        <a:sysClr val="windowText" lastClr="000000"/>
      </a:dk1>
      <a:lt1>
        <a:sysClr val="window" lastClr="FFFFFF"/>
      </a:lt1>
      <a:dk2>
        <a:srgbClr val="CC0000"/>
      </a:dk2>
      <a:lt2>
        <a:srgbClr val="E2E2E2"/>
      </a:lt2>
      <a:accent1>
        <a:srgbClr val="CC0000"/>
      </a:accent1>
      <a:accent2>
        <a:srgbClr val="717074"/>
      </a:accent2>
      <a:accent3>
        <a:srgbClr val="0972C9"/>
      </a:accent3>
      <a:accent4>
        <a:srgbClr val="FBB040"/>
      </a:accent4>
      <a:accent5>
        <a:srgbClr val="A117DF"/>
      </a:accent5>
      <a:accent6>
        <a:srgbClr val="F66900"/>
      </a:accent6>
      <a:hlink>
        <a:srgbClr val="0972C9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accent1"/>
          </a:solidFill>
          <a:miter lim="800000"/>
        </a:ln>
      </a:spPr>
      <a:bodyPr rtlCol="0" anchor="ctr"/>
      <a:lstStyle>
        <a:defPPr algn="ctr">
          <a:lnSpc>
            <a:spcPct val="90000"/>
          </a:lnSpc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bg2">
              <a:lumMod val="50000"/>
            </a:schemeClr>
          </a:solidFill>
          <a:miter lim="800000"/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lnSpc>
            <a:spcPct val="90000"/>
          </a:lnSpc>
          <a:defRPr dirty="0" smtClean="0"/>
        </a:defPPr>
      </a:lstStyle>
    </a:txDef>
  </a:objectDefaults>
  <a:extraClrSchemeLst/>
  <a:custClrLst>
    <a:custClr name="R94 G186 B32">
      <a:srgbClr val="5EBA20"/>
    </a:custClr>
    <a:custClr name="R252 G138 B44">
      <a:srgbClr val="FC8A2C"/>
    </a:custClr>
    <a:custClr name="R148 G100 B29">
      <a:srgbClr val="94641D"/>
    </a:custClr>
    <a:custClr name="R99 G56 B162">
      <a:srgbClr val="6338A2"/>
    </a:custClr>
    <a:custClr name="R202 G32 B85">
      <a:srgbClr val="CA2055"/>
    </a:custClr>
    <a:custClr name="R41 G96 B4">
      <a:srgbClr val="296004"/>
    </a:custClr>
    <a:custClr name="R167 G164 B97">
      <a:srgbClr val="A7A461"/>
    </a:custClr>
    <a:custClr name="R109 G107 B4">
      <a:srgbClr val="6D6B04"/>
    </a:custClr>
    <a:custClr name="R14 G172 B108">
      <a:srgbClr val="0EAC6C"/>
    </a:custClr>
    <a:custClr name="R224 G82 B82">
      <a:srgbClr val="E05252"/>
    </a:custClr>
  </a:custClr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3073</TotalTime>
  <Words>2090</Words>
  <Application>Microsoft Office PowerPoint</Application>
  <PresentationFormat>On-screen Show (4:3)</PresentationFormat>
  <Paragraphs>460</Paragraphs>
  <Slides>18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7_New HIV Templates</vt:lpstr>
      <vt:lpstr>8_New HIV Templates</vt:lpstr>
      <vt:lpstr>10_New HIV Templates</vt:lpstr>
      <vt:lpstr>Tenofovir Alafenamide (TAF)  in a Single-Tablet Regimen  in Initial HIV-1 Therapy  Combined Primary Results of  Studies GS-US-292-0104 and GS-US-292-0111</vt:lpstr>
      <vt:lpstr>Author Disclosures</vt:lpstr>
      <vt:lpstr>Background</vt:lpstr>
      <vt:lpstr> Study Design: Studies 104 and 111</vt:lpstr>
      <vt:lpstr>Baseline Characteristics Studies 104 and 111: Week 48 Combined Analysis</vt:lpstr>
      <vt:lpstr>Patient Disposition Studies 104 and 111: Week 48 Combined Analysis</vt:lpstr>
      <vt:lpstr> Primary Endpoint: HIV-1 RNA &lt;50 copies/mL at Week 48 Studies 104 and 111: Week 48 Combined Analysis</vt:lpstr>
      <vt:lpstr>Efficacy by Baseline HIV-1 RNA and CD4 Count Studies 104 and 111: Week 48 Combined Analysis </vt:lpstr>
      <vt:lpstr>Efficacy in Select Subgroups Studies 104 and 111: Week 48 Combined Analysis</vt:lpstr>
      <vt:lpstr>Median Change from Baseline in CD4 Count Studies 104 and 111: Week 48 Combined Analysis</vt:lpstr>
      <vt:lpstr>Resistance Through Week 48 Studies 104 and 111: Week 48 Combined Analysis </vt:lpstr>
      <vt:lpstr>Overall Safety Studies 104 and 111: Week 48 Combined Analysis</vt:lpstr>
      <vt:lpstr>Adverse Events Leading to Discontinuation Studies 104 and 111: Week 48 Combined Analysis </vt:lpstr>
      <vt:lpstr>Common Adverse Events (All Grades) Studies 104 and 111: Week 48 Combined Analysis </vt:lpstr>
      <vt:lpstr>Grade 3 or 4 Laboratory Abnormalities Studies 104 and 111: Week 48 Combined Analysis </vt:lpstr>
      <vt:lpstr>Conclusions Studies 104 and 111: Week 48 Combined Analysis </vt:lpstr>
      <vt:lpstr>Additional Data</vt:lpstr>
      <vt:lpstr>Acknowledgments</vt:lpstr>
    </vt:vector>
  </TitlesOfParts>
  <Company>Gilead Sciences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Hal Martin</dc:creator>
  <cp:lastModifiedBy>Scott McCallister</cp:lastModifiedBy>
  <cp:revision>261</cp:revision>
  <cp:lastPrinted>2015-02-20T17:53:45Z</cp:lastPrinted>
  <dcterms:created xsi:type="dcterms:W3CDTF">2015-01-21T19:54:02Z</dcterms:created>
  <dcterms:modified xsi:type="dcterms:W3CDTF">2015-02-25T00:46:05Z</dcterms:modified>
</cp:coreProperties>
</file>