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23"/>
  </p:notesMasterIdLst>
  <p:sldIdLst>
    <p:sldId id="298" r:id="rId2"/>
    <p:sldId id="286" r:id="rId3"/>
    <p:sldId id="29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99" r:id="rId15"/>
    <p:sldId id="300" r:id="rId16"/>
    <p:sldId id="297" r:id="rId17"/>
    <p:sldId id="288" r:id="rId18"/>
    <p:sldId id="284" r:id="rId19"/>
    <p:sldId id="293" r:id="rId20"/>
    <p:sldId id="287" r:id="rId21"/>
    <p:sldId id="301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EE9B"/>
    <a:srgbClr val="027F9C"/>
    <a:srgbClr val="C0DFE6"/>
    <a:srgbClr val="1F497D"/>
    <a:srgbClr val="079797"/>
    <a:srgbClr val="17385F"/>
    <a:srgbClr val="132D4D"/>
    <a:srgbClr val="076A97"/>
    <a:srgbClr val="E0F7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17" autoAdjust="0"/>
    <p:restoredTop sz="95324" autoAdjust="0"/>
  </p:normalViewPr>
  <p:slideViewPr>
    <p:cSldViewPr snapToGrid="0">
      <p:cViewPr varScale="1">
        <p:scale>
          <a:sx n="51" d="100"/>
          <a:sy n="51" d="100"/>
        </p:scale>
        <p:origin x="-1387" y="-67"/>
      </p:cViewPr>
      <p:guideLst>
        <p:guide orient="horz" pos="1032"/>
        <p:guide orient="horz" pos="3241"/>
        <p:guide pos="5496"/>
        <p:guide pos="28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F/TAF baseline</c:v>
                </c:pt>
              </c:strCache>
            </c:strRef>
          </c:tx>
          <c:spPr>
            <a:solidFill>
              <a:srgbClr val="BDEE9B"/>
            </a:solidFill>
            <a:ln w="25330"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0"/>
                <c:pt idx="0">
                  <c:v>Total-C</c:v>
                </c:pt>
                <c:pt idx="3">
                  <c:v>LDL-C</c:v>
                </c:pt>
                <c:pt idx="6">
                  <c:v>HDL-C</c:v>
                </c:pt>
                <c:pt idx="9">
                  <c:v>TG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4.84</c:v>
                </c:pt>
                <c:pt idx="3">
                  <c:v>2.9</c:v>
                </c:pt>
                <c:pt idx="6">
                  <c:v>1.27</c:v>
                </c:pt>
                <c:pt idx="9">
                  <c:v>1.33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TVD baseline</c:v>
                </c:pt>
              </c:strCache>
            </c:strRef>
          </c:tx>
          <c:spPr>
            <a:solidFill>
              <a:srgbClr val="C0DFE6"/>
            </a:solidFill>
            <a:ln w="25330">
              <a:noFill/>
            </a:ln>
          </c:spPr>
          <c:invertIfNegative val="0"/>
          <c:dLbls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1.30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0"/>
                <c:pt idx="0">
                  <c:v>Total-C</c:v>
                </c:pt>
                <c:pt idx="3">
                  <c:v>LDL-C</c:v>
                </c:pt>
                <c:pt idx="6">
                  <c:v>HDL-C</c:v>
                </c:pt>
                <c:pt idx="9">
                  <c:v>TG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1">
                  <c:v>4.71</c:v>
                </c:pt>
                <c:pt idx="4">
                  <c:v>2.85</c:v>
                </c:pt>
                <c:pt idx="7">
                  <c:v>1.3</c:v>
                </c:pt>
                <c:pt idx="10">
                  <c:v>1.26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F/TAF Week 48</c:v>
                </c:pt>
              </c:strCache>
            </c:strRef>
          </c:tx>
          <c:spPr>
            <a:solidFill>
              <a:srgbClr val="5EBA20"/>
            </a:solidFill>
            <a:ln w="25330">
              <a:noFill/>
            </a:ln>
          </c:spPr>
          <c:invertIfNegative val="0"/>
          <c:cat>
            <c:strRef>
              <c:f>Sheet1!$A$2:$A$12</c:f>
              <c:strCache>
                <c:ptCount val="10"/>
                <c:pt idx="0">
                  <c:v>Total-C</c:v>
                </c:pt>
                <c:pt idx="3">
                  <c:v>LDL-C</c:v>
                </c:pt>
                <c:pt idx="6">
                  <c:v>HDL-C</c:v>
                </c:pt>
                <c:pt idx="9">
                  <c:v>TG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0.33999999999999986</c:v>
                </c:pt>
                <c:pt idx="3">
                  <c:v>0.41999999999999993</c:v>
                </c:pt>
                <c:pt idx="6">
                  <c:v>8.0000000000000071E-2</c:v>
                </c:pt>
                <c:pt idx="9">
                  <c:v>6.999999999999984E-2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TVD Week48</c:v>
                </c:pt>
              </c:strCache>
            </c:strRef>
          </c:tx>
          <c:spPr>
            <a:solidFill>
              <a:srgbClr val="027F9C"/>
            </a:solidFill>
            <a:ln w="25330">
              <a:noFill/>
            </a:ln>
          </c:spPr>
          <c:invertIfNegative val="0"/>
          <c:cat>
            <c:strRef>
              <c:f>Sheet1!$A$2:$A$12</c:f>
              <c:strCache>
                <c:ptCount val="10"/>
                <c:pt idx="0">
                  <c:v>Total-C</c:v>
                </c:pt>
                <c:pt idx="3">
                  <c:v>LDL-C</c:v>
                </c:pt>
                <c:pt idx="6">
                  <c:v>HDL-C</c:v>
                </c:pt>
                <c:pt idx="9">
                  <c:v>TG</c:v>
                </c:pt>
              </c:strCache>
            </c:strRef>
          </c:cat>
          <c:val>
            <c:numRef>
              <c:f>Sheet1!$E$2:$E$12</c:f>
              <c:numCache>
                <c:formatCode>General</c:formatCode>
                <c:ptCount val="11"/>
                <c:pt idx="1">
                  <c:v>3.0000000000000249E-2</c:v>
                </c:pt>
                <c:pt idx="4">
                  <c:v>0.12000000000000011</c:v>
                </c:pt>
                <c:pt idx="7">
                  <c:v>0</c:v>
                </c:pt>
                <c:pt idx="1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55047680"/>
        <c:axId val="59578624"/>
      </c:barChart>
      <c:catAx>
        <c:axId val="55047680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noFill/>
          <a:ln w="9498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2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578624"/>
        <c:crosses val="autoZero"/>
        <c:auto val="1"/>
        <c:lblAlgn val="ctr"/>
        <c:lblOffset val="100"/>
        <c:noMultiLvlLbl val="0"/>
      </c:catAx>
      <c:valAx>
        <c:axId val="595786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96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047680"/>
        <c:crosses val="autoZero"/>
        <c:crossBetween val="between"/>
      </c:valAx>
      <c:spPr>
        <a:noFill/>
        <a:ln w="2540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375465D-64F8-41A2-BBFA-4EB65BBFE8B3}" type="datetimeFigureOut">
              <a:rPr lang="en-US" altLang="en-US"/>
              <a:pPr>
                <a:defRPr/>
              </a:pPr>
              <a:t>2/23/2016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602E7FF-AE26-467A-BEE5-D42AC88E8A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5244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smtClean="0">
              <a:cs typeface="Arial" pitchFamily="34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ACBA8FE6-95F8-4B1C-B2A7-07FAEABC58D6}" type="slidenum">
              <a:rPr lang="en-US" altLang="en-US" sz="1100" smtClean="0">
                <a:solidFill>
                  <a:srgbClr val="000000"/>
                </a:solidFill>
                <a:ea typeface="MS PGothic" pitchFamily="34" charset="-128"/>
              </a:rPr>
              <a:pPr/>
              <a:t>7</a:t>
            </a:fld>
            <a:endParaRPr lang="en-US" altLang="en-US" sz="1100" smtClean="0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A11617C-DB74-4540-B952-B6AD3D495617}" type="slidenum">
              <a:rPr lang="en-US" altLang="en-US" smtClean="0">
                <a:solidFill>
                  <a:srgbClr val="000000"/>
                </a:solidFill>
                <a:ea typeface="MS PGothic" pitchFamily="34" charset="-128"/>
              </a:rPr>
              <a:pPr eaLnBrk="1" hangingPunct="1"/>
              <a:t>8</a:t>
            </a:fld>
            <a:endParaRPr lang="en-US" altLang="en-US" smtClean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5603" name="Rectangle 7"/>
          <p:cNvSpPr txBox="1">
            <a:spLocks noGrp="1" noChangeArrowheads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46" tIns="46572" rIns="93146" bIns="46572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4CADBDD3-5C38-4C77-8859-FAF96705C88F}" type="slidenum">
              <a:rPr lang="en-US" altLang="en-US" sz="1200">
                <a:solidFill>
                  <a:srgbClr val="000000"/>
                </a:solidFill>
              </a:rPr>
              <a:pPr algn="r" eaLnBrk="1" hangingPunct="1"/>
              <a:t>8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2560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9788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Slide Number Placeholder 3"/>
          <p:cNvSpPr txBox="1">
            <a:spLocks noGrp="1"/>
          </p:cNvSpPr>
          <p:nvPr/>
        </p:nvSpPr>
        <p:spPr bwMode="auto">
          <a:xfrm>
            <a:off x="3968750" y="8831263"/>
            <a:ext cx="304006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13" tIns="46554" rIns="93113" bIns="46554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endParaRPr lang="en-US" altLang="en-US" sz="1200">
              <a:solidFill>
                <a:srgbClr val="000000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25606" name="Rectangle 4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46" tIns="46572" rIns="93146" bIns="4657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smtClean="0">
              <a:cs typeface="Arial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93066E1A-A3A9-4D75-831F-A184D92036FA}" type="slidenum">
              <a:rPr lang="en-US" altLang="en-US" sz="1100" smtClean="0">
                <a:solidFill>
                  <a:srgbClr val="000000"/>
                </a:solidFill>
                <a:ea typeface="MS PGothic" pitchFamily="34" charset="-128"/>
              </a:rPr>
              <a:pPr/>
              <a:t>9</a:t>
            </a:fld>
            <a:endParaRPr lang="en-US" altLang="en-US" sz="1100" smtClean="0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1225" eaLnBrk="1" hangingPunct="1">
              <a:spcBef>
                <a:spcPct val="0"/>
              </a:spcBef>
            </a:pPr>
            <a:r>
              <a:rPr lang="en-US" altLang="en-US" baseline="-25000" smtClean="0">
                <a:solidFill>
                  <a:srgbClr val="000000"/>
                </a:solidFill>
                <a:ea typeface="MS PGothic" pitchFamily="34" charset="-128"/>
              </a:rPr>
              <a:t>Source: Listing 4</a:t>
            </a:r>
          </a:p>
          <a:p>
            <a:pPr defTabSz="911225"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5B8FFC21-56F1-4890-B8C7-2D6F1200F54B}" type="slidenum">
              <a:rPr lang="en-US" altLang="en-US" smtClean="0">
                <a:solidFill>
                  <a:srgbClr val="000000"/>
                </a:solidFill>
                <a:latin typeface="Calibri" pitchFamily="34" charset="0"/>
              </a:rPr>
              <a:pPr/>
              <a:t>12</a:t>
            </a:fld>
            <a:endParaRPr lang="en-US" altLang="en-US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1225" eaLnBrk="1" hangingPunct="1">
              <a:spcBef>
                <a:spcPct val="0"/>
              </a:spcBef>
            </a:pPr>
            <a:r>
              <a:rPr lang="en-US" altLang="en-US" baseline="-25000" smtClean="0">
                <a:solidFill>
                  <a:srgbClr val="000000"/>
                </a:solidFill>
                <a:ea typeface="MS PGothic" pitchFamily="34" charset="-128"/>
              </a:rPr>
              <a:t>Source: Table 33</a:t>
            </a:r>
          </a:p>
          <a:p>
            <a:pPr defTabSz="911225"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DEB1242A-8554-405F-954C-F376C7DFBC44}" type="slidenum">
              <a:rPr lang="en-US" altLang="en-US" smtClean="0">
                <a:solidFill>
                  <a:srgbClr val="000000"/>
                </a:solidFill>
                <a:latin typeface="Calibri" pitchFamily="34" charset="0"/>
              </a:rPr>
              <a:pPr/>
              <a:t>13</a:t>
            </a:fld>
            <a:endParaRPr lang="en-US" altLang="en-US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770E257E-D4B4-454C-84E6-BF568E81D430}" type="slidenum">
              <a:rPr lang="en-US" altLang="en-US" smtClean="0">
                <a:solidFill>
                  <a:srgbClr val="000000"/>
                </a:solidFill>
                <a:latin typeface="Calibri" pitchFamily="34" charset="0"/>
              </a:rPr>
              <a:pPr/>
              <a:t>14</a:t>
            </a:fld>
            <a:endParaRPr lang="en-US" altLang="en-US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54" tIns="46578" rIns="93154" bIns="46578"/>
          <a:lstStyle>
            <a:lvl1pPr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mtClean="0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38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Bring clinicians back and evaluate are these increases clinically significant? </a:t>
            </a:r>
          </a:p>
          <a:p>
            <a:r>
              <a:rPr lang="en-US" smtClean="0"/>
              <a:t>DAD  5 year risk equations supporting  there were no changes in risk between the two treatment arms. </a:t>
            </a:r>
          </a:p>
          <a:p>
            <a:r>
              <a:rPr lang="en-US" smtClean="0"/>
              <a:t>Importantly, the switch to F/TAF does not alter the risk compare to those who stayed on F/TDF.</a:t>
            </a:r>
          </a:p>
          <a:p>
            <a:endParaRPr lang="en-US" smtClean="0"/>
          </a:p>
          <a:p>
            <a:r>
              <a:rPr lang="en-US" smtClean="0"/>
              <a:t>There were increases from baseline in fasting values of total cholesterol, LDL cholesterol, and</a:t>
            </a:r>
          </a:p>
          <a:p>
            <a:r>
              <a:rPr lang="en-US" smtClean="0"/>
              <a:t>triglycerides in the F/TAF+3rd Agent group, while these parameters had little change in the</a:t>
            </a:r>
          </a:p>
          <a:p>
            <a:r>
              <a:rPr lang="en-US" smtClean="0"/>
              <a:t>FTC/TDF+3rd Agent group at both Week 24 and Week 48 (p &lt; 0.001 for the differences</a:t>
            </a:r>
          </a:p>
          <a:p>
            <a:r>
              <a:rPr lang="en-US" smtClean="0"/>
              <a:t>between groups for total cholesterol and LDL cholesterol; p = 0.016 at Week 24 and p = 0.002 at</a:t>
            </a:r>
          </a:p>
          <a:p>
            <a:r>
              <a:rPr lang="en-US" smtClean="0"/>
              <a:t>Week 48 for triglycerides).</a:t>
            </a:r>
          </a:p>
          <a:p>
            <a:r>
              <a:rPr lang="en-US" smtClean="0"/>
              <a:t>Median (Q1, Q3) changes from baseline at Week 48 for the F/TAF+3rd Agent group compared</a:t>
            </a:r>
          </a:p>
          <a:p>
            <a:r>
              <a:rPr lang="en-US" smtClean="0"/>
              <a:t>with FTC/TDF+3rd Agent group were as follows: total cholesterol 14 (−2, 33) mg/dL vs</a:t>
            </a:r>
          </a:p>
          <a:p>
            <a:r>
              <a:rPr lang="en-US" smtClean="0"/>
              <a:t>1 (−17, 15) mg/dL; LDL cholesterol 13 (−1, 28) mg/dL vs 4 (−9, 16) mg/dL; HDL cholesterol</a:t>
            </a:r>
          </a:p>
          <a:p>
            <a:r>
              <a:rPr lang="en-US" smtClean="0"/>
              <a:t>2 (−4, 8) mg/dL vs. –1 (−6, 5) mg/dL; and triglycerides 10 (−22, 46) mg/dL vs</a:t>
            </a:r>
          </a:p>
          <a:p>
            <a:r>
              <a:rPr lang="en-US" smtClean="0"/>
              <a:t>−2 (−30, 31) mg/dL. The changes were not considered clinically relevant.</a:t>
            </a:r>
            <a:endParaRPr lang="en-US" altLang="en-US" smtClean="0"/>
          </a:p>
        </p:txBody>
      </p:sp>
      <p:sp>
        <p:nvSpPr>
          <p:cNvPr id="6338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54" tIns="46578" rIns="93154" bIns="46578"/>
          <a:lstStyle>
            <a:lvl1pPr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191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mtClean="0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3581400"/>
            <a:ext cx="9144000" cy="3276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 flipH="1">
            <a:off x="1295400" y="3276600"/>
            <a:ext cx="78486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 flipH="1">
            <a:off x="0" y="3276600"/>
            <a:ext cx="1262063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 bwMode="auto">
          <a:xfrm>
            <a:off x="1289050" y="6477000"/>
            <a:ext cx="65674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marL="0" indent="0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Arial" pitchFamily="34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b="1" dirty="0" smtClean="0">
                <a:solidFill>
                  <a:srgbClr val="E2E2E2">
                    <a:lumMod val="25000"/>
                  </a:srgbClr>
                </a:solidFill>
              </a:rPr>
              <a:t>CROI 2016, Boston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1084" y="990600"/>
            <a:ext cx="6561831" cy="1905000"/>
          </a:xfrm>
        </p:spPr>
        <p:txBody>
          <a:bodyPr/>
          <a:lstStyle>
            <a:lvl1pPr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1113" y="4724400"/>
            <a:ext cx="6567487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81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06DD3-2D79-4E31-ACB7-941BD5F63A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040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5222-27F8-4DA1-BD52-B4DA2AE8E5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948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1488" y="1201738"/>
            <a:ext cx="8672512" cy="6508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201738"/>
            <a:ext cx="442913" cy="65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71488" y="379413"/>
            <a:ext cx="8229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7F7F7F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8D750F12-8CD7-4F05-AED3-C4D4D5000C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19" r:id="rId2"/>
    <p:sldLayoutId id="2147483920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A9A9A9"/>
        </a:buClr>
        <a:buSzPct val="90000"/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588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png"/><Relationship Id="rId4" Type="http://schemas.openxmlformats.org/officeDocument/2006/relationships/oleObject" Target="../embeddings/Microsoft_Excel_97-2003_Worksheet7.xls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9.xls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emf"/><Relationship Id="rId5" Type="http://schemas.openxmlformats.org/officeDocument/2006/relationships/oleObject" Target="../embeddings/Microsoft_Excel_97-2003_Worksheet8.xls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chart" Target="../charts/chart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png"/><Relationship Id="rId5" Type="http://schemas.openxmlformats.org/officeDocument/2006/relationships/oleObject" Target="../embeddings/Microsoft_Excel_97-2003_Worksheet10.xls"/><Relationship Id="rId4" Type="http://schemas.openxmlformats.org/officeDocument/2006/relationships/oleObject" Target="../embeddings/oleObject1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12" Type="http://schemas.openxmlformats.org/officeDocument/2006/relationships/oleObject" Target="../embeddings/Microsoft_Excel_97-2003_Worksheet4.xls"/><Relationship Id="rId2" Type="http://schemas.openxmlformats.org/officeDocument/2006/relationships/tags" Target="../tags/tag1.xml"/><Relationship Id="rId16" Type="http://schemas.openxmlformats.org/officeDocument/2006/relationships/image" Target="../media/image5.png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Excel_97-2003_Worksheet2.xls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Microsoft_Excel_97-2003_Worksheet5.xls"/><Relationship Id="rId10" Type="http://schemas.openxmlformats.org/officeDocument/2006/relationships/image" Target="../media/image3.png"/><Relationship Id="rId4" Type="http://schemas.openxmlformats.org/officeDocument/2006/relationships/notesSlide" Target="../notesSlides/notesSlide2.xml"/><Relationship Id="rId9" Type="http://schemas.openxmlformats.org/officeDocument/2006/relationships/oleObject" Target="../embeddings/Microsoft_Excel_97-2003_Worksheet3.xls"/><Relationship Id="rId1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png"/><Relationship Id="rId5" Type="http://schemas.openxmlformats.org/officeDocument/2006/relationships/oleObject" Target="../embeddings/Microsoft_Excel_97-2003_Worksheet6.xls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5"/>
          <p:cNvSpPr>
            <a:spLocks noGrp="1"/>
          </p:cNvSpPr>
          <p:nvPr>
            <p:ph type="ctrTitle"/>
          </p:nvPr>
        </p:nvSpPr>
        <p:spPr>
          <a:xfrm>
            <a:off x="150813" y="990600"/>
            <a:ext cx="8829675" cy="1905000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en-US" altLang="en-US" dirty="0" smtClean="0">
                <a:solidFill>
                  <a:srgbClr val="E2E2E2">
                    <a:lumMod val="25000"/>
                  </a:srgbClr>
                </a:solidFill>
              </a:rPr>
              <a:t> </a:t>
            </a:r>
            <a:r>
              <a:rPr lang="en-US" altLang="en-US" dirty="0">
                <a:solidFill>
                  <a:srgbClr val="E2E2E2">
                    <a:lumMod val="25000"/>
                  </a:srgbClr>
                </a:solidFill>
              </a:rPr>
              <a:t/>
            </a:r>
            <a:br>
              <a:rPr lang="en-US" altLang="en-US" dirty="0">
                <a:solidFill>
                  <a:srgbClr val="E2E2E2">
                    <a:lumMod val="25000"/>
                  </a:srgbClr>
                </a:solidFill>
              </a:rPr>
            </a:br>
            <a:r>
              <a:rPr lang="en-US" altLang="en-US" dirty="0">
                <a:solidFill>
                  <a:srgbClr val="E2E2E2">
                    <a:lumMod val="25000"/>
                  </a:srgbClr>
                </a:solidFill>
              </a:rPr>
              <a:t>Switching </a:t>
            </a:r>
            <a:r>
              <a:rPr lang="en-US" altLang="en-US" dirty="0" smtClean="0">
                <a:solidFill>
                  <a:srgbClr val="E2E2E2">
                    <a:lumMod val="25000"/>
                  </a:srgbClr>
                </a:solidFill>
              </a:rPr>
              <a:t>to </a:t>
            </a:r>
            <a:r>
              <a:rPr lang="en-US" altLang="en-US" dirty="0">
                <a:solidFill>
                  <a:srgbClr val="E2E2E2">
                    <a:lumMod val="25000"/>
                  </a:srgbClr>
                </a:solidFill>
              </a:rPr>
              <a:t>F/TAF (</a:t>
            </a:r>
            <a:r>
              <a:rPr lang="en-US" altLang="en-US" dirty="0" err="1">
                <a:solidFill>
                  <a:srgbClr val="E2E2E2">
                    <a:lumMod val="25000"/>
                  </a:srgbClr>
                </a:solidFill>
              </a:rPr>
              <a:t>Tenofovir</a:t>
            </a:r>
            <a:r>
              <a:rPr lang="en-US" altLang="en-US" dirty="0">
                <a:solidFill>
                  <a:srgbClr val="E2E2E2">
                    <a:lumMod val="25000"/>
                  </a:srgbClr>
                </a:solidFill>
              </a:rPr>
              <a:t> </a:t>
            </a:r>
            <a:r>
              <a:rPr lang="en-US" altLang="en-US" dirty="0" err="1">
                <a:solidFill>
                  <a:srgbClr val="E2E2E2">
                    <a:lumMod val="25000"/>
                  </a:srgbClr>
                </a:solidFill>
              </a:rPr>
              <a:t>Alafenamide</a:t>
            </a:r>
            <a:r>
              <a:rPr lang="en-US" altLang="en-US" dirty="0" smtClean="0">
                <a:solidFill>
                  <a:srgbClr val="E2E2E2">
                    <a:lumMod val="25000"/>
                  </a:srgbClr>
                </a:solidFill>
              </a:rPr>
              <a:t>)</a:t>
            </a:r>
            <a:r>
              <a:rPr lang="en-US" altLang="en-US" dirty="0">
                <a:solidFill>
                  <a:srgbClr val="E2E2E2">
                    <a:lumMod val="25000"/>
                  </a:srgbClr>
                </a:solidFill>
              </a:rPr>
              <a:t/>
            </a:r>
            <a:br>
              <a:rPr lang="en-US" altLang="en-US" dirty="0">
                <a:solidFill>
                  <a:srgbClr val="E2E2E2">
                    <a:lumMod val="25000"/>
                  </a:srgbClr>
                </a:solidFill>
              </a:rPr>
            </a:br>
            <a:r>
              <a:rPr lang="en-US" altLang="en-US" dirty="0">
                <a:solidFill>
                  <a:srgbClr val="E2E2E2">
                    <a:lumMod val="25000"/>
                  </a:srgbClr>
                </a:solidFill>
              </a:rPr>
              <a:t>from F/TDF (</a:t>
            </a:r>
            <a:r>
              <a:rPr lang="en-US" altLang="en-US" dirty="0" err="1">
                <a:solidFill>
                  <a:srgbClr val="E2E2E2">
                    <a:lumMod val="25000"/>
                  </a:srgbClr>
                </a:solidFill>
              </a:rPr>
              <a:t>Tenofovir</a:t>
            </a:r>
            <a:r>
              <a:rPr lang="en-US" altLang="en-US" dirty="0">
                <a:solidFill>
                  <a:srgbClr val="E2E2E2">
                    <a:lumMod val="25000"/>
                  </a:srgbClr>
                </a:solidFill>
              </a:rPr>
              <a:t> </a:t>
            </a:r>
            <a:r>
              <a:rPr lang="en-US" altLang="en-US" dirty="0" smtClean="0">
                <a:solidFill>
                  <a:srgbClr val="E2E2E2">
                    <a:lumMod val="25000"/>
                  </a:srgbClr>
                </a:solidFill>
              </a:rPr>
              <a:t>DF) based Regimen</a:t>
            </a:r>
            <a:r>
              <a:rPr lang="en-US" altLang="en-US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altLang="en-US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Study 311-1089: </a:t>
            </a:r>
            <a:r>
              <a:rPr lang="en-US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48-Week Data</a:t>
            </a:r>
          </a:p>
        </p:txBody>
      </p:sp>
      <p:sp>
        <p:nvSpPr>
          <p:cNvPr id="10243" name="Text Placeholder 3"/>
          <p:cNvSpPr>
            <a:spLocks noGrp="1"/>
          </p:cNvSpPr>
          <p:nvPr>
            <p:ph type="subTitle" idx="1"/>
          </p:nvPr>
        </p:nvSpPr>
        <p:spPr>
          <a:xfrm>
            <a:off x="709613" y="3829050"/>
            <a:ext cx="7724775" cy="2520950"/>
          </a:xfrm>
        </p:spPr>
        <p:txBody>
          <a:bodyPr anchor="ctr"/>
          <a:lstStyle/>
          <a:p>
            <a:pPr algn="ctr">
              <a:lnSpc>
                <a:spcPct val="100000"/>
              </a:lnSpc>
              <a:defRPr/>
            </a:pPr>
            <a:r>
              <a:rPr lang="en-US" altLang="en-US" b="1" dirty="0">
                <a:solidFill>
                  <a:schemeClr val="bg2">
                    <a:lumMod val="25000"/>
                  </a:schemeClr>
                </a:solidFill>
              </a:rPr>
              <a:t>Joel Gallant</a:t>
            </a:r>
            <a:r>
              <a:rPr lang="en-US" altLang="en-US" b="1" baseline="30000" dirty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en-US" altLang="en-US" b="1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altLang="en-US" dirty="0">
                <a:solidFill>
                  <a:schemeClr val="bg2">
                    <a:lumMod val="25000"/>
                  </a:schemeClr>
                </a:solidFill>
              </a:rPr>
              <a:t>Eric Daar</a:t>
            </a:r>
            <a:r>
              <a:rPr lang="en-US" altLang="en-US" baseline="30000" dirty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altLang="en-US" dirty="0">
                <a:solidFill>
                  <a:schemeClr val="bg2">
                    <a:lumMod val="25000"/>
                  </a:schemeClr>
                </a:solidFill>
              </a:rPr>
              <a:t>, Francois Raffi</a:t>
            </a:r>
            <a:r>
              <a:rPr lang="en-US" altLang="en-US" baseline="30000" dirty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en-US" altLang="en-US" dirty="0">
                <a:solidFill>
                  <a:schemeClr val="bg2">
                    <a:lumMod val="25000"/>
                  </a:schemeClr>
                </a:solidFill>
              </a:rPr>
              <a:t>, Cynthia Brinson</a:t>
            </a:r>
            <a:r>
              <a:rPr lang="en-US" altLang="en-US" baseline="30000" dirty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en-US" altLang="en-US" dirty="0">
                <a:solidFill>
                  <a:schemeClr val="bg2">
                    <a:lumMod val="25000"/>
                  </a:schemeClr>
                </a:solidFill>
              </a:rPr>
              <a:t>, </a:t>
            </a:r>
          </a:p>
          <a:p>
            <a:pPr algn="ctr">
              <a:lnSpc>
                <a:spcPct val="100000"/>
              </a:lnSpc>
              <a:defRPr/>
            </a:pPr>
            <a:r>
              <a:rPr lang="en-US" altLang="en-US" dirty="0">
                <a:solidFill>
                  <a:schemeClr val="bg2">
                    <a:lumMod val="25000"/>
                  </a:schemeClr>
                </a:solidFill>
              </a:rPr>
              <a:t>Peter Ruane</a:t>
            </a:r>
            <a:r>
              <a:rPr lang="en-US" altLang="en-US" baseline="30000" dirty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en-US" altLang="en-US" dirty="0">
                <a:solidFill>
                  <a:schemeClr val="bg2">
                    <a:lumMod val="25000"/>
                  </a:schemeClr>
                </a:solidFill>
              </a:rPr>
              <a:t>, Edwin DeJesus</a:t>
            </a:r>
            <a:r>
              <a:rPr lang="en-US" altLang="en-US" baseline="30000" dirty="0">
                <a:solidFill>
                  <a:schemeClr val="bg2">
                    <a:lumMod val="25000"/>
                  </a:schemeClr>
                </a:solidFill>
              </a:rPr>
              <a:t>6</a:t>
            </a:r>
            <a:r>
              <a:rPr lang="en-US" altLang="en-US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altLang="en-US" dirty="0" err="1">
                <a:solidFill>
                  <a:schemeClr val="bg2">
                    <a:lumMod val="25000"/>
                  </a:schemeClr>
                </a:solidFill>
              </a:rPr>
              <a:t>Mingjin</a:t>
            </a:r>
            <a:r>
              <a:rPr lang="en-US" altLang="en-US" dirty="0">
                <a:solidFill>
                  <a:schemeClr val="bg2">
                    <a:lumMod val="25000"/>
                  </a:schemeClr>
                </a:solidFill>
              </a:rPr>
              <a:t> Yan </a:t>
            </a:r>
            <a:r>
              <a:rPr lang="en-US" altLang="en-US" baseline="30000" dirty="0">
                <a:solidFill>
                  <a:schemeClr val="bg2">
                    <a:lumMod val="25000"/>
                  </a:schemeClr>
                </a:solidFill>
              </a:rPr>
              <a:t>7</a:t>
            </a:r>
            <a:r>
              <a:rPr lang="en-US" altLang="en-US" dirty="0">
                <a:solidFill>
                  <a:schemeClr val="bg2">
                    <a:lumMod val="25000"/>
                  </a:schemeClr>
                </a:solidFill>
              </a:rPr>
              <a:t>, Andrew Plummer</a:t>
            </a:r>
            <a:r>
              <a:rPr lang="en-US" altLang="en-US" baseline="30000" dirty="0">
                <a:solidFill>
                  <a:schemeClr val="bg2">
                    <a:lumMod val="25000"/>
                  </a:schemeClr>
                </a:solidFill>
              </a:rPr>
              <a:t>7</a:t>
            </a:r>
            <a:r>
              <a:rPr lang="en-US" altLang="en-US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altLang="en-US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altLang="en-US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altLang="en-US" dirty="0" smtClean="0">
                <a:solidFill>
                  <a:schemeClr val="bg2">
                    <a:lumMod val="25000"/>
                  </a:schemeClr>
                </a:solidFill>
              </a:rPr>
              <a:t>Andrew </a:t>
            </a:r>
            <a:r>
              <a:rPr lang="en-US" altLang="en-US" dirty="0">
                <a:solidFill>
                  <a:schemeClr val="bg2">
                    <a:lumMod val="25000"/>
                  </a:schemeClr>
                </a:solidFill>
              </a:rPr>
              <a:t>Cheng</a:t>
            </a:r>
            <a:r>
              <a:rPr lang="en-US" altLang="en-US" baseline="30000" dirty="0">
                <a:solidFill>
                  <a:schemeClr val="bg2">
                    <a:lumMod val="25000"/>
                  </a:schemeClr>
                </a:solidFill>
              </a:rPr>
              <a:t>7</a:t>
            </a:r>
            <a:r>
              <a:rPr lang="en-US" altLang="en-US" dirty="0">
                <a:solidFill>
                  <a:schemeClr val="bg2">
                    <a:lumMod val="25000"/>
                  </a:schemeClr>
                </a:solidFill>
              </a:rPr>
              <a:t>, Martin S Rhee</a:t>
            </a:r>
            <a:r>
              <a:rPr lang="en-US" altLang="en-US" baseline="30000" dirty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en-US" altLang="en-US" dirty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lnSpc>
                <a:spcPct val="100000"/>
              </a:lnSpc>
              <a:defRPr/>
            </a:pPr>
            <a:endParaRPr lang="en-US" altLang="en-US" sz="1600" dirty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lnSpc>
                <a:spcPct val="100000"/>
              </a:lnSpc>
              <a:defRPr/>
            </a:pPr>
            <a:r>
              <a:rPr lang="en-US" altLang="en-US" sz="1600" baseline="30000" dirty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en-US" altLang="en-US" sz="1600" dirty="0">
                <a:solidFill>
                  <a:schemeClr val="bg2">
                    <a:lumMod val="25000"/>
                  </a:schemeClr>
                </a:solidFill>
              </a:rPr>
              <a:t>Southwest </a:t>
            </a:r>
            <a:r>
              <a:rPr lang="en-US" altLang="en-US" sz="1600" dirty="0" smtClean="0">
                <a:solidFill>
                  <a:schemeClr val="bg2">
                    <a:lumMod val="25000"/>
                  </a:schemeClr>
                </a:solidFill>
              </a:rPr>
              <a:t>CARE </a:t>
            </a:r>
            <a:r>
              <a:rPr lang="en-US" altLang="en-US" sz="1600" dirty="0">
                <a:solidFill>
                  <a:schemeClr val="bg2">
                    <a:lumMod val="25000"/>
                  </a:schemeClr>
                </a:solidFill>
              </a:rPr>
              <a:t>Center, Santa Fe, NM; </a:t>
            </a:r>
            <a:r>
              <a:rPr lang="en-US" altLang="en-US" sz="1600" baseline="30000" dirty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altLang="en-US" sz="1600" dirty="0">
                <a:solidFill>
                  <a:schemeClr val="bg2">
                    <a:lumMod val="25000"/>
                  </a:schemeClr>
                </a:solidFill>
              </a:rPr>
              <a:t>Los Angeles Biomedical Research Institute at Harbor-UCLA Medical Center, Torrance, CA; </a:t>
            </a:r>
            <a:r>
              <a:rPr lang="en-US" altLang="en-US" sz="1600" baseline="30000" dirty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en-US" altLang="en-US" sz="1600" dirty="0">
                <a:solidFill>
                  <a:schemeClr val="bg2">
                    <a:lumMod val="25000"/>
                  </a:schemeClr>
                </a:solidFill>
              </a:rPr>
              <a:t>CHU Hotel </a:t>
            </a:r>
            <a:r>
              <a:rPr lang="en-US" altLang="en-US" sz="1600" dirty="0" err="1">
                <a:solidFill>
                  <a:schemeClr val="bg2">
                    <a:lumMod val="25000"/>
                  </a:schemeClr>
                </a:solidFill>
              </a:rPr>
              <a:t>Dieu</a:t>
            </a:r>
            <a:r>
              <a:rPr lang="en-US" altLang="en-US" sz="1600" dirty="0">
                <a:solidFill>
                  <a:schemeClr val="bg2">
                    <a:lumMod val="25000"/>
                  </a:schemeClr>
                </a:solidFill>
              </a:rPr>
              <a:t>-CHU De Nantes, Nantes, France; </a:t>
            </a:r>
            <a:r>
              <a:rPr lang="en-US" altLang="en-US" sz="1600" baseline="30000" dirty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en-US" altLang="en-US" sz="1600" dirty="0">
                <a:solidFill>
                  <a:schemeClr val="bg2">
                    <a:lumMod val="25000"/>
                  </a:schemeClr>
                </a:solidFill>
              </a:rPr>
              <a:t>Central Texas Clinical Research, Austin, TX; </a:t>
            </a:r>
            <a:r>
              <a:rPr lang="en-US" altLang="en-US" sz="1600" baseline="30000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en-US" altLang="en-US" sz="1600" dirty="0" smtClean="0">
                <a:solidFill>
                  <a:schemeClr val="bg2">
                    <a:lumMod val="25000"/>
                  </a:schemeClr>
                </a:solidFill>
              </a:rPr>
              <a:t>Ruane Medical and Liver Health Institute, </a:t>
            </a:r>
            <a:r>
              <a:rPr lang="en-US" altLang="en-US" sz="1600" dirty="0">
                <a:solidFill>
                  <a:schemeClr val="bg2">
                    <a:lumMod val="25000"/>
                  </a:schemeClr>
                </a:solidFill>
              </a:rPr>
              <a:t>Los Angeles, CA; </a:t>
            </a:r>
            <a:r>
              <a:rPr lang="en-US" altLang="en-US" sz="1600" baseline="30000" dirty="0">
                <a:solidFill>
                  <a:schemeClr val="bg2">
                    <a:lumMod val="25000"/>
                  </a:schemeClr>
                </a:solidFill>
              </a:rPr>
              <a:t>6</a:t>
            </a:r>
            <a:r>
              <a:rPr lang="en-US" altLang="en-US" sz="1600" dirty="0">
                <a:solidFill>
                  <a:schemeClr val="bg2">
                    <a:lumMod val="25000"/>
                  </a:schemeClr>
                </a:solidFill>
              </a:rPr>
              <a:t>Orlando Immunology Center, Orlando, FL;</a:t>
            </a:r>
            <a:br>
              <a:rPr lang="en-US" altLang="en-US" sz="16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altLang="en-US" sz="1600" baseline="30000" dirty="0">
                <a:solidFill>
                  <a:schemeClr val="bg2">
                    <a:lumMod val="25000"/>
                  </a:schemeClr>
                </a:solidFill>
              </a:rPr>
              <a:t>7</a:t>
            </a:r>
            <a:r>
              <a:rPr lang="en-US" altLang="en-US" sz="1600" dirty="0">
                <a:solidFill>
                  <a:schemeClr val="bg2">
                    <a:lumMod val="25000"/>
                  </a:schemeClr>
                </a:solidFill>
              </a:rPr>
              <a:t>Gilead Sciences, Foster City, </a:t>
            </a:r>
            <a:r>
              <a:rPr lang="en-US" altLang="en-US" sz="1600" dirty="0" smtClean="0">
                <a:solidFill>
                  <a:schemeClr val="bg2">
                    <a:lumMod val="25000"/>
                  </a:schemeClr>
                </a:solidFill>
              </a:rPr>
              <a:t>CA</a:t>
            </a:r>
          </a:p>
          <a:p>
            <a:pPr algn="ctr">
              <a:lnSpc>
                <a:spcPct val="100000"/>
              </a:lnSpc>
              <a:defRPr/>
            </a:pPr>
            <a:endParaRPr lang="en-US" altLang="en-US" sz="16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lnSpc>
                <a:spcPct val="100000"/>
              </a:lnSpc>
              <a:defRPr/>
            </a:pPr>
            <a:r>
              <a:rPr lang="en-US" altLang="en-US" sz="1600" b="1" dirty="0" smtClean="0">
                <a:solidFill>
                  <a:schemeClr val="bg2">
                    <a:lumMod val="25000"/>
                  </a:schemeClr>
                </a:solidFill>
              </a:rPr>
              <a:t>Abstract 29</a:t>
            </a:r>
            <a:endParaRPr lang="en-US" altLang="en-US" sz="16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428625"/>
            <a:ext cx="8229600" cy="676275"/>
          </a:xfrm>
        </p:spPr>
        <p:txBody>
          <a:bodyPr/>
          <a:lstStyle/>
          <a:p>
            <a:r>
              <a:rPr lang="en-US" altLang="en-US" smtClean="0">
                <a:solidFill>
                  <a:srgbClr val="393939"/>
                </a:solidFill>
              </a:rPr>
              <a:t>Emergent Resistance</a:t>
            </a:r>
            <a:endParaRPr lang="en-GB" altLang="en-US" smtClean="0">
              <a:solidFill>
                <a:srgbClr val="39393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79691134"/>
              </p:ext>
            </p:extLst>
          </p:nvPr>
        </p:nvGraphicFramePr>
        <p:xfrm>
          <a:off x="914401" y="1583717"/>
          <a:ext cx="7315198" cy="326136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762102"/>
                <a:gridCol w="1776548"/>
                <a:gridCol w="1776548"/>
              </a:tblGrid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 (%)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n=333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EBA2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n=330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7F9C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Analyzed for resistance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*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2 (&lt;1)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1 (&lt;1)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Development of resistance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(&lt;1)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2286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NRTI: M184V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2286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NNRTI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2286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PI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2286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INSTI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65125">
                <a:tc gridSpan="3"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Confirmed HIV-1 RNA ≥50 c/mL at any visit or unconfirmed &gt;400 c/mL at endpoint or discontinuation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292" name="TextBox 1"/>
          <p:cNvSpPr txBox="1">
            <a:spLocks noChangeArrowheads="1"/>
          </p:cNvSpPr>
          <p:nvPr/>
        </p:nvSpPr>
        <p:spPr bwMode="auto">
          <a:xfrm>
            <a:off x="5791200" y="381000"/>
            <a:ext cx="46038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3600" baseline="-250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6BABA10-6E78-4802-9F32-936E52277FE9}" type="slidenum">
              <a:rPr lang="en-US" altLang="en-US" smtClean="0">
                <a:solidFill>
                  <a:srgbClr val="7F7F7F"/>
                </a:solidFill>
              </a:rPr>
              <a:pPr eaLnBrk="1" hangingPunct="1"/>
              <a:t>10</a:t>
            </a:fld>
            <a:endParaRPr lang="en-US" altLang="en-US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84200" y="120650"/>
            <a:ext cx="795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 altLang="en-US" sz="2400" baseline="-25000">
              <a:solidFill>
                <a:srgbClr val="A6A6A6"/>
              </a:solidFill>
              <a:ea typeface="MS PGothic" pitchFamily="34" charset="-128"/>
            </a:endParaRPr>
          </a:p>
        </p:txBody>
      </p:sp>
      <p:sp>
        <p:nvSpPr>
          <p:cNvPr id="24579" name="Title 1"/>
          <p:cNvSpPr>
            <a:spLocks noGrp="1"/>
          </p:cNvSpPr>
          <p:nvPr>
            <p:ph type="title"/>
          </p:nvPr>
        </p:nvSpPr>
        <p:spPr>
          <a:xfrm>
            <a:off x="484188" y="4286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Adverse Events</a:t>
            </a:r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008F5F0-E957-4AF1-ADA9-C0476F406421}" type="slidenum">
              <a:rPr lang="en-US" altLang="en-US" smtClean="0">
                <a:solidFill>
                  <a:srgbClr val="7F7F7F"/>
                </a:solidFill>
              </a:rPr>
              <a:pPr eaLnBrk="1" hangingPunct="1"/>
              <a:t>11</a:t>
            </a:fld>
            <a:endParaRPr lang="en-US" altLang="en-US" smtClean="0">
              <a:solidFill>
                <a:srgbClr val="7F7F7F"/>
              </a:solidFill>
            </a:endParaRPr>
          </a:p>
        </p:txBody>
      </p:sp>
      <p:sp>
        <p:nvSpPr>
          <p:cNvPr id="13317" name="Rectangle 8"/>
          <p:cNvSpPr>
            <a:spLocks noChangeArrowheads="1"/>
          </p:cNvSpPr>
          <p:nvPr/>
        </p:nvSpPr>
        <p:spPr bwMode="auto">
          <a:xfrm>
            <a:off x="8763000" y="0"/>
            <a:ext cx="381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en-US" altLang="en-US" sz="1000">
              <a:solidFill>
                <a:srgbClr val="7F7F7F"/>
              </a:solidFill>
              <a:latin typeface="Arial Narrow" pitchFamily="34" charset="0"/>
              <a:ea typeface="MS PGothic" pitchFamily="34" charset="-128"/>
            </a:endParaRPr>
          </a:p>
        </p:txBody>
      </p:sp>
      <p:graphicFrame>
        <p:nvGraphicFramePr>
          <p:cNvPr id="11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4978"/>
              </p:ext>
            </p:extLst>
          </p:nvPr>
        </p:nvGraphicFramePr>
        <p:xfrm>
          <a:off x="900752" y="1587210"/>
          <a:ext cx="7315199" cy="4169664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739487"/>
                <a:gridCol w="1787856"/>
                <a:gridCol w="1787856"/>
              </a:tblGrid>
              <a:tr h="6949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All grades &gt;5% in either group, </a:t>
                      </a: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 (%)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44" marR="91444" marT="45717" marB="4571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F/TAF</a:t>
                      </a:r>
                      <a:b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</a:b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n=333</a:t>
                      </a:r>
                    </a:p>
                  </a:txBody>
                  <a:tcPr marL="91453" marR="91453" marT="45716" marB="45716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EBA2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n=330</a:t>
                      </a:r>
                    </a:p>
                  </a:txBody>
                  <a:tcPr marL="91453" marR="91453" marT="45716" marB="45716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7F9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Upper respiratory tract infection</a:t>
                      </a:r>
                    </a:p>
                  </a:txBody>
                  <a:tcPr marL="85728" marR="9525" marT="952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Diarrhea</a:t>
                      </a:r>
                    </a:p>
                  </a:txBody>
                  <a:tcPr marL="85728" marR="9525" marT="952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Headache</a:t>
                      </a:r>
                    </a:p>
                  </a:txBody>
                  <a:tcPr marL="85728" marR="9525" marT="952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(5)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Nasopharyngitis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8" marR="9525" marT="952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(8)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Cough</a:t>
                      </a:r>
                    </a:p>
                  </a:txBody>
                  <a:tcPr marL="85728" marR="9525" marT="952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(5)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Bronchitis</a:t>
                      </a:r>
                    </a:p>
                  </a:txBody>
                  <a:tcPr marL="85728" marR="9525" marT="952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Back pain</a:t>
                      </a:r>
                    </a:p>
                  </a:txBody>
                  <a:tcPr marL="85728" marR="9525" marT="952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(5)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Arthralgia</a:t>
                      </a:r>
                    </a:p>
                  </a:txBody>
                  <a:tcPr marL="85728" marR="9525" marT="952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(6)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(3)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Fatigue</a:t>
                      </a:r>
                    </a:p>
                  </a:txBody>
                  <a:tcPr marL="85728" marR="9525" marT="952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(4)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Sinusitis</a:t>
                      </a:r>
                    </a:p>
                  </a:txBody>
                  <a:tcPr marL="85728" marR="9525" marT="952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(4)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(7)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2"/>
          <p:cNvSpPr>
            <a:spLocks noGrp="1"/>
          </p:cNvSpPr>
          <p:nvPr>
            <p:ph type="title"/>
          </p:nvPr>
        </p:nvSpPr>
        <p:spPr>
          <a:xfrm>
            <a:off x="484188" y="4286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Adverse Events Leading to Discontinuation 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6624373-A708-47FF-A2E9-646752816FBE}" type="slidenum">
              <a:rPr lang="en-US" altLang="en-US" smtClean="0">
                <a:solidFill>
                  <a:srgbClr val="7F7F7F"/>
                </a:solidFill>
              </a:rPr>
              <a:pPr eaLnBrk="1" hangingPunct="1"/>
              <a:t>12</a:t>
            </a:fld>
            <a:endParaRPr lang="en-US" altLang="en-US" smtClean="0">
              <a:solidFill>
                <a:srgbClr val="7F7F7F"/>
              </a:solidFill>
            </a:endParaRPr>
          </a:p>
        </p:txBody>
      </p:sp>
      <p:graphicFrame>
        <p:nvGraphicFramePr>
          <p:cNvPr id="14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457784"/>
              </p:ext>
            </p:extLst>
          </p:nvPr>
        </p:nvGraphicFramePr>
        <p:xfrm>
          <a:off x="900752" y="1588364"/>
          <a:ext cx="7328849" cy="4301121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507475"/>
                <a:gridCol w="1910687"/>
                <a:gridCol w="1910687"/>
              </a:tblGrid>
              <a:tr h="704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 (%)</a:t>
                      </a:r>
                    </a:p>
                  </a:txBody>
                  <a:tcPr marL="91441" marR="91441" marT="45707" marB="4570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F/TAF</a:t>
                      </a:r>
                      <a:b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n=333</a:t>
                      </a:r>
                    </a:p>
                  </a:txBody>
                  <a:tcPr marL="91441" marR="91441" marT="45707" marB="4570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EBA2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n=330</a:t>
                      </a:r>
                    </a:p>
                  </a:txBody>
                  <a:tcPr marL="91441" marR="91441" marT="45707" marB="4570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7F9C"/>
                    </a:solidFill>
                  </a:tcPr>
                </a:tc>
              </a:tr>
              <a:tr h="327003">
                <a:tc>
                  <a:txBody>
                    <a:bodyPr/>
                    <a:lstStyle/>
                    <a:p>
                      <a:pPr marL="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Overall</a:t>
                      </a:r>
                      <a:endParaRPr kumimoji="0" lang="en-US" sz="1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2" marR="45722" marT="36571" marB="3657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7 (2)         </a:t>
                      </a:r>
                    </a:p>
                  </a:txBody>
                  <a:tcPr marL="45722" marR="45722" marT="36571" marB="3657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(1)</a:t>
                      </a:r>
                    </a:p>
                  </a:txBody>
                  <a:tcPr marL="45722" marR="45722" marT="36571" marB="3657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27003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Insomnia / Mood altered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27003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Dysphagia 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27003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Atrial fibrillation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27003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Diarrhea</a:t>
                      </a:r>
                      <a:endParaRPr kumimoji="0" lang="en-US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marT="36571" marB="3657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27003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Peripheral edema</a:t>
                      </a:r>
                      <a:endParaRPr kumimoji="0" lang="en-US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marT="36571" marB="3657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27003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Overdose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27003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Lymphoma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27003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Increased serum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creatinine</a:t>
                      </a:r>
                      <a:endParaRPr kumimoji="0" lang="en-US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marT="36571" marB="3657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27003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Rectal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tenesmus</a:t>
                      </a:r>
                      <a:endParaRPr kumimoji="0" lang="en-US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marT="36571" marB="3657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27003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Feeling abnormal / Headache</a:t>
                      </a:r>
                      <a:endParaRPr kumimoji="0" lang="en-US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marT="36571" marB="3657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41" marR="91441" marT="36571" marB="3657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sp>
        <p:nvSpPr>
          <p:cNvPr id="14341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70284" y="5991370"/>
            <a:ext cx="8782642" cy="605045"/>
          </a:xfrm>
        </p:spPr>
        <p:txBody>
          <a:bodyPr anchor="ctr" anchorCtr="0"/>
          <a:lstStyle/>
          <a:p>
            <a:pPr algn="ctr">
              <a:spcBef>
                <a:spcPct val="0"/>
              </a:spcBef>
            </a:pPr>
            <a:r>
              <a:rPr lang="en-US" sz="1800" dirty="0" smtClean="0"/>
              <a:t>No reported cases of proximal renal </a:t>
            </a:r>
            <a:r>
              <a:rPr lang="en-US" sz="1800" dirty="0" err="1" smtClean="0"/>
              <a:t>tubulopathy</a:t>
            </a:r>
            <a:r>
              <a:rPr lang="en-US" sz="1800" dirty="0" smtClean="0"/>
              <a:t> or </a:t>
            </a:r>
            <a:r>
              <a:rPr lang="en-US" sz="1800" dirty="0" err="1" smtClean="0"/>
              <a:t>Fanconi</a:t>
            </a:r>
            <a:r>
              <a:rPr lang="en-US" sz="1800" dirty="0" smtClean="0"/>
              <a:t> syndrome in either group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3"/>
          <p:cNvSpPr>
            <a:spLocks noGrp="1"/>
          </p:cNvSpPr>
          <p:nvPr>
            <p:ph type="title"/>
          </p:nvPr>
        </p:nvSpPr>
        <p:spPr>
          <a:xfrm>
            <a:off x="484188" y="4286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Grade 3 to 4 Lab Abnormalities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893621"/>
              </p:ext>
            </p:extLst>
          </p:nvPr>
        </p:nvGraphicFramePr>
        <p:xfrm>
          <a:off x="914399" y="1581045"/>
          <a:ext cx="7301552" cy="439238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306502"/>
                <a:gridCol w="1997525"/>
                <a:gridCol w="1997525"/>
              </a:tblGrid>
              <a:tr h="704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lang="en-US" altLang="en-US" sz="1600" b="1" dirty="0" smtClean="0"/>
                        <a:t>≥ 1% in either group,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 (%)</a:t>
                      </a:r>
                    </a:p>
                  </a:txBody>
                  <a:tcPr marL="91426" marR="91426" marT="45723" marB="45723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F/TAF</a:t>
                      </a:r>
                      <a:b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n=333</a:t>
                      </a:r>
                    </a:p>
                  </a:txBody>
                  <a:tcPr marL="0" marR="0" marT="45722" marB="45722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EBA2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n=330</a:t>
                      </a:r>
                    </a:p>
                  </a:txBody>
                  <a:tcPr marL="0" marR="0" marT="45722" marB="45722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7F9C"/>
                    </a:solidFill>
                  </a:tcPr>
                </a:tc>
              </a:tr>
              <a:tr h="33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Overall</a:t>
                      </a:r>
                    </a:p>
                  </a:txBody>
                  <a:tcPr marL="91419" marR="91419" marT="45730" marB="457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 (21)</a:t>
                      </a:r>
                    </a:p>
                  </a:txBody>
                  <a:tcPr marL="91419" marR="91419" marT="45730" marB="457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62 (19)</a:t>
                      </a:r>
                    </a:p>
                  </a:txBody>
                  <a:tcPr marL="91419" marR="91419" marT="45730" marB="457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353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LDL</a:t>
                      </a:r>
                    </a:p>
                  </a:txBody>
                  <a:tcPr marL="85711" marR="9523" marT="9526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 (6)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 (3)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353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 bilirubin</a:t>
                      </a:r>
                    </a:p>
                  </a:txBody>
                  <a:tcPr marL="85711" marR="9523" marT="9526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 (5)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 (5)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353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Creatine kinase</a:t>
                      </a:r>
                    </a:p>
                  </a:txBody>
                  <a:tcPr marL="85711" marR="9523" marT="9526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 (4)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(3)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353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 cholesterol</a:t>
                      </a:r>
                    </a:p>
                  </a:txBody>
                  <a:tcPr marL="85711" marR="9523" marT="9526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(3)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(1)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353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Glycosuria </a:t>
                      </a:r>
                    </a:p>
                  </a:txBody>
                  <a:tcPr marL="85711" marR="9523" marT="9526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 (2)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(2)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353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Hematuria</a:t>
                      </a:r>
                    </a:p>
                  </a:txBody>
                  <a:tcPr marL="85711" marR="9523" marT="9526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(2)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(1)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353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AST</a:t>
                      </a:r>
                    </a:p>
                  </a:txBody>
                  <a:tcPr marL="85711" marR="9523" marT="9526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(1)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(2)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353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Amylase</a:t>
                      </a:r>
                    </a:p>
                  </a:txBody>
                  <a:tcPr marL="85711" marR="9523" marT="9526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(1)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 (2)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353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Hyperglycemia</a:t>
                      </a:r>
                    </a:p>
                  </a:txBody>
                  <a:tcPr marL="85711" marR="9523" marT="9526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(1)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(1)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353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GGT</a:t>
                      </a:r>
                    </a:p>
                  </a:txBody>
                  <a:tcPr marL="85711" marR="9523" marT="9526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(1)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(3)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EDABC34-4A25-4589-9993-31E77B462920}" type="slidenum">
              <a:rPr lang="en-US" altLang="en-US" smtClean="0">
                <a:solidFill>
                  <a:srgbClr val="7F7F7F"/>
                </a:solidFill>
              </a:rPr>
              <a:pPr eaLnBrk="1" hangingPunct="1"/>
              <a:t>13</a:t>
            </a:fld>
            <a:endParaRPr lang="en-US" altLang="en-US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2"/>
          <p:cNvSpPr>
            <a:spLocks noGrp="1"/>
          </p:cNvSpPr>
          <p:nvPr>
            <p:ph type="title"/>
          </p:nvPr>
        </p:nvSpPr>
        <p:spPr>
          <a:xfrm>
            <a:off x="484188" y="4286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Changes in eGFR</a:t>
            </a:r>
          </a:p>
        </p:txBody>
      </p:sp>
      <p:sp>
        <p:nvSpPr>
          <p:cNvPr id="29700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84188" y="6248400"/>
            <a:ext cx="8140700" cy="457200"/>
          </a:xfrm>
        </p:spPr>
        <p:txBody>
          <a:bodyPr/>
          <a:lstStyle/>
          <a:p>
            <a:pPr>
              <a:defRPr/>
            </a:pPr>
            <a:r>
              <a:rPr lang="en-US" altLang="en-US" kern="0" baseline="30000" dirty="0">
                <a:solidFill>
                  <a:prstClr val="black"/>
                </a:solidFill>
              </a:rPr>
              <a:t>*</a:t>
            </a:r>
            <a:r>
              <a:rPr lang="en-US" altLang="en-US" kern="0" dirty="0" err="1">
                <a:solidFill>
                  <a:prstClr val="black"/>
                </a:solidFill>
              </a:rPr>
              <a:t>eGFR</a:t>
            </a:r>
            <a:r>
              <a:rPr lang="en-US" altLang="en-US" kern="0" dirty="0">
                <a:solidFill>
                  <a:prstClr val="black"/>
                </a:solidFill>
              </a:rPr>
              <a:t> calculated with Cockcroft-</a:t>
            </a:r>
            <a:r>
              <a:rPr lang="en-US" altLang="en-US" kern="0" dirty="0" err="1">
                <a:solidFill>
                  <a:prstClr val="black"/>
                </a:solidFill>
              </a:rPr>
              <a:t>Gault</a:t>
            </a:r>
            <a:r>
              <a:rPr lang="en-US" altLang="en-US" kern="0" dirty="0">
                <a:solidFill>
                  <a:prstClr val="black"/>
                </a:solidFill>
              </a:rPr>
              <a:t> equation</a:t>
            </a:r>
            <a:endParaRPr lang="en-US" altLang="en-US" kern="0" baseline="-25000" dirty="0">
              <a:solidFill>
                <a:prstClr val="black"/>
              </a:solidFill>
            </a:endParaRPr>
          </a:p>
        </p:txBody>
      </p:sp>
      <p:sp>
        <p:nvSpPr>
          <p:cNvPr id="16388" name="Rectangle 2"/>
          <p:cNvSpPr>
            <a:spLocks noChangeArrowheads="1"/>
          </p:cNvSpPr>
          <p:nvPr/>
        </p:nvSpPr>
        <p:spPr bwMode="auto">
          <a:xfrm>
            <a:off x="685800" y="409575"/>
            <a:ext cx="795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 altLang="en-US" sz="2400" b="1">
              <a:solidFill>
                <a:srgbClr val="A6A6A6"/>
              </a:solidFill>
            </a:endParaRPr>
          </a:p>
        </p:txBody>
      </p:sp>
      <p:sp>
        <p:nvSpPr>
          <p:cNvPr id="16389" name="Rectangle 13"/>
          <p:cNvSpPr>
            <a:spLocks noChangeArrowheads="1"/>
          </p:cNvSpPr>
          <p:nvPr/>
        </p:nvSpPr>
        <p:spPr bwMode="auto">
          <a:xfrm>
            <a:off x="8763000" y="0"/>
            <a:ext cx="381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en-US" altLang="en-US" sz="1000" b="1">
              <a:solidFill>
                <a:srgbClr val="7F7F7F"/>
              </a:solidFill>
              <a:latin typeface="Arial Narrow" pitchFamily="34" charset="0"/>
              <a:ea typeface="MS PGothic" pitchFamily="34" charset="-128"/>
            </a:endParaRPr>
          </a:p>
        </p:txBody>
      </p:sp>
      <p:graphicFrame>
        <p:nvGraphicFramePr>
          <p:cNvPr id="16390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130551"/>
              </p:ext>
            </p:extLst>
          </p:nvPr>
        </p:nvGraphicFramePr>
        <p:xfrm>
          <a:off x="777875" y="1565275"/>
          <a:ext cx="7537450" cy="475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7" name="Prism 6" r:id="rId4" imgW="5035778" imgH="3179080" progId="Prism6.Document">
                  <p:embed/>
                </p:oleObj>
              </mc:Choice>
              <mc:Fallback>
                <p:oleObj name="Prism 6" r:id="rId4" imgW="5035778" imgH="3179080" progId="Prism6.Document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" y="1565275"/>
                        <a:ext cx="7537450" cy="475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6872288" y="3167063"/>
            <a:ext cx="14478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alpha val="50195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>
                <a:solidFill>
                  <a:srgbClr val="000000"/>
                </a:solidFill>
                <a:ea typeface="MS PGothic" pitchFamily="34" charset="-128"/>
              </a:rPr>
              <a:t>8.4 mL/min</a:t>
            </a:r>
          </a:p>
        </p:txBody>
      </p:sp>
      <p:sp>
        <p:nvSpPr>
          <p:cNvPr id="16392" name="Text Box 7"/>
          <p:cNvSpPr txBox="1">
            <a:spLocks noChangeArrowheads="1"/>
          </p:cNvSpPr>
          <p:nvPr/>
        </p:nvSpPr>
        <p:spPr bwMode="auto">
          <a:xfrm>
            <a:off x="6869113" y="3752850"/>
            <a:ext cx="11557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5B605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>
                <a:solidFill>
                  <a:srgbClr val="000000"/>
                </a:solidFill>
                <a:ea typeface="MS PGothic" pitchFamily="34" charset="-128"/>
              </a:rPr>
              <a:t>2.8 mL/min</a:t>
            </a:r>
          </a:p>
        </p:txBody>
      </p:sp>
      <p:sp>
        <p:nvSpPr>
          <p:cNvPr id="16393" name="Text Box 8"/>
          <p:cNvSpPr txBox="1">
            <a:spLocks noChangeArrowheads="1"/>
          </p:cNvSpPr>
          <p:nvPr/>
        </p:nvSpPr>
        <p:spPr bwMode="auto">
          <a:xfrm>
            <a:off x="8124825" y="3435350"/>
            <a:ext cx="958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2C9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>
                <a:solidFill>
                  <a:srgbClr val="000000"/>
                </a:solidFill>
                <a:ea typeface="MS PGothic" pitchFamily="34" charset="-128"/>
              </a:rPr>
              <a:t>p &lt;0.001</a:t>
            </a:r>
          </a:p>
        </p:txBody>
      </p:sp>
      <p:sp>
        <p:nvSpPr>
          <p:cNvPr id="16394" name="AutoShape 9"/>
          <p:cNvSpPr>
            <a:spLocks/>
          </p:cNvSpPr>
          <p:nvPr/>
        </p:nvSpPr>
        <p:spPr bwMode="auto">
          <a:xfrm>
            <a:off x="7980363" y="3284538"/>
            <a:ext cx="74612" cy="703262"/>
          </a:xfrm>
          <a:prstGeom prst="rightBracket">
            <a:avLst>
              <a:gd name="adj" fmla="val 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>
                    <a:alpha val="50195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altLang="en-US" sz="3600" b="1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94114" y="5347633"/>
            <a:ext cx="6238875" cy="244928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484188" y="6248400"/>
            <a:ext cx="8140700" cy="4572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 smtClean="0"/>
              <a:t>RBP, retinol-binding protein; </a:t>
            </a:r>
            <a:r>
              <a:rPr lang="el-GR" altLang="en-US" smtClean="0"/>
              <a:t>β2</a:t>
            </a:r>
            <a:r>
              <a:rPr lang="en-US" altLang="en-US" smtClean="0"/>
              <a:t>M,</a:t>
            </a:r>
            <a:r>
              <a:rPr lang="el-GR" altLang="en-US" smtClean="0"/>
              <a:t> β2</a:t>
            </a:r>
            <a:r>
              <a:rPr lang="en-US" altLang="en-US" smtClean="0"/>
              <a:t>-microglobulin.</a:t>
            </a:r>
          </a:p>
        </p:txBody>
      </p:sp>
      <p:sp>
        <p:nvSpPr>
          <p:cNvPr id="2" name="Title 4"/>
          <p:cNvSpPr>
            <a:spLocks noGrp="1"/>
          </p:cNvSpPr>
          <p:nvPr>
            <p:ph type="title"/>
          </p:nvPr>
        </p:nvSpPr>
        <p:spPr>
          <a:xfrm>
            <a:off x="484188" y="4286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Change in Renal </a:t>
            </a:r>
            <a:r>
              <a:rPr lang="en-US" altLang="en-US" dirty="0" smtClean="0">
                <a:solidFill>
                  <a:schemeClr val="tx1"/>
                </a:solidFill>
              </a:rPr>
              <a:t>Biomarkers </a:t>
            </a:r>
            <a:r>
              <a:rPr lang="en-US" altLang="en-US" dirty="0" smtClean="0"/>
              <a:t>at Week 48</a:t>
            </a:r>
          </a:p>
        </p:txBody>
      </p:sp>
      <p:sp>
        <p:nvSpPr>
          <p:cNvPr id="17412" name="Content Placeholder 2"/>
          <p:cNvSpPr>
            <a:spLocks noGrp="1"/>
          </p:cNvSpPr>
          <p:nvPr>
            <p:ph idx="1"/>
          </p:nvPr>
        </p:nvSpPr>
        <p:spPr>
          <a:xfrm>
            <a:off x="484188" y="5684838"/>
            <a:ext cx="8229600" cy="487362"/>
          </a:xfrm>
        </p:spPr>
        <p:txBody>
          <a:bodyPr/>
          <a:lstStyle/>
          <a:p>
            <a:pPr marL="0" indent="0" algn="ctr">
              <a:spcBef>
                <a:spcPts val="900"/>
              </a:spcBef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All differences between treatments statistically significant (p &lt;0.001)</a:t>
            </a:r>
            <a:endParaRPr lang="en-US" altLang="en-US" sz="1600" dirty="0" smtClean="0"/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11262AC-4EC7-429D-9431-E714F8BB0B1D}" type="slidenum">
              <a:rPr lang="en-US" altLang="en-US" smtClean="0">
                <a:solidFill>
                  <a:srgbClr val="7F7F7F"/>
                </a:solidFill>
              </a:rPr>
              <a:pPr eaLnBrk="1" hangingPunct="1"/>
              <a:t>15</a:t>
            </a:fld>
            <a:endParaRPr lang="en-US" altLang="en-US" smtClean="0">
              <a:solidFill>
                <a:srgbClr val="7F7F7F"/>
              </a:solidFill>
            </a:endParaRPr>
          </a:p>
        </p:txBody>
      </p:sp>
      <p:grpSp>
        <p:nvGrpSpPr>
          <p:cNvPr id="17414" name="Group 1"/>
          <p:cNvGrpSpPr>
            <a:grpSpLocks/>
          </p:cNvGrpSpPr>
          <p:nvPr/>
        </p:nvGrpSpPr>
        <p:grpSpPr bwMode="auto">
          <a:xfrm>
            <a:off x="8215313" y="3173413"/>
            <a:ext cx="754062" cy="625475"/>
            <a:chOff x="3288921" y="1900026"/>
            <a:chExt cx="599877" cy="625477"/>
          </a:xfrm>
        </p:grpSpPr>
        <p:sp>
          <p:nvSpPr>
            <p:cNvPr id="17423" name="Rectangle 52"/>
            <p:cNvSpPr>
              <a:spLocks noChangeArrowheads="1"/>
            </p:cNvSpPr>
            <p:nvPr/>
          </p:nvSpPr>
          <p:spPr bwMode="auto">
            <a:xfrm>
              <a:off x="3288921" y="1900026"/>
              <a:ext cx="594333" cy="274638"/>
            </a:xfrm>
            <a:prstGeom prst="rect">
              <a:avLst/>
            </a:prstGeom>
            <a:solidFill>
              <a:srgbClr val="5EBA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>
                <a:lnSpc>
                  <a:spcPct val="90000"/>
                </a:lnSpc>
              </a:pPr>
              <a:r>
                <a:rPr lang="en-US" altLang="en-US" sz="1400" b="1">
                  <a:solidFill>
                    <a:srgbClr val="FFFFFF"/>
                  </a:solidFill>
                </a:rPr>
                <a:t>F/TAF</a:t>
              </a:r>
            </a:p>
          </p:txBody>
        </p:sp>
        <p:sp>
          <p:nvSpPr>
            <p:cNvPr id="17424" name="Rectangle 53"/>
            <p:cNvSpPr>
              <a:spLocks noChangeArrowheads="1"/>
            </p:cNvSpPr>
            <p:nvPr/>
          </p:nvSpPr>
          <p:spPr bwMode="auto">
            <a:xfrm>
              <a:off x="3294465" y="2250865"/>
              <a:ext cx="594333" cy="274638"/>
            </a:xfrm>
            <a:prstGeom prst="rect">
              <a:avLst/>
            </a:prstGeom>
            <a:solidFill>
              <a:srgbClr val="027F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>
                <a:lnSpc>
                  <a:spcPct val="90000"/>
                </a:lnSpc>
              </a:pPr>
              <a:r>
                <a:rPr lang="en-US" altLang="en-US" sz="1400" b="1">
                  <a:solidFill>
                    <a:srgbClr val="FFFFFF"/>
                  </a:solidFill>
                </a:rPr>
                <a:t>F/TDF</a:t>
              </a:r>
            </a:p>
          </p:txBody>
        </p:sp>
      </p:grpSp>
      <p:grpSp>
        <p:nvGrpSpPr>
          <p:cNvPr id="17415" name="Group 4"/>
          <p:cNvGrpSpPr>
            <a:grpSpLocks/>
          </p:cNvGrpSpPr>
          <p:nvPr/>
        </p:nvGrpSpPr>
        <p:grpSpPr bwMode="auto">
          <a:xfrm>
            <a:off x="1481138" y="2441575"/>
            <a:ext cx="6472237" cy="2725738"/>
            <a:chOff x="2961958" y="2846387"/>
            <a:chExt cx="5545267" cy="2754830"/>
          </a:xfrm>
        </p:grpSpPr>
        <p:sp>
          <p:nvSpPr>
            <p:cNvPr id="17419" name="Rectangle 6"/>
            <p:cNvSpPr>
              <a:spLocks noChangeArrowheads="1"/>
            </p:cNvSpPr>
            <p:nvPr/>
          </p:nvSpPr>
          <p:spPr bwMode="auto">
            <a:xfrm>
              <a:off x="4383660" y="2858017"/>
              <a:ext cx="1280160" cy="274320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/>
            <a:lstStyle/>
            <a:p>
              <a:pPr algn="ctr">
                <a:lnSpc>
                  <a:spcPct val="90000"/>
                </a:lnSpc>
              </a:pPr>
              <a:r>
                <a:rPr lang="en-GB" altLang="en-US" sz="1400" b="1">
                  <a:solidFill>
                    <a:srgbClr val="000000"/>
                  </a:solidFill>
                  <a:ea typeface="MS PGothic" pitchFamily="34" charset="-128"/>
                </a:rPr>
                <a:t>Albumin</a:t>
              </a:r>
            </a:p>
          </p:txBody>
        </p:sp>
        <p:sp>
          <p:nvSpPr>
            <p:cNvPr id="17420" name="Rectangle 6"/>
            <p:cNvSpPr>
              <a:spLocks noChangeArrowheads="1"/>
            </p:cNvSpPr>
            <p:nvPr/>
          </p:nvSpPr>
          <p:spPr bwMode="auto">
            <a:xfrm>
              <a:off x="2961958" y="2846387"/>
              <a:ext cx="1280160" cy="274320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/>
            <a:lstStyle/>
            <a:p>
              <a:pPr algn="ctr">
                <a:lnSpc>
                  <a:spcPct val="90000"/>
                </a:lnSpc>
              </a:pPr>
              <a:r>
                <a:rPr lang="en-GB" altLang="en-US" sz="1400" b="1">
                  <a:solidFill>
                    <a:srgbClr val="000000"/>
                  </a:solidFill>
                  <a:ea typeface="MS PGothic" pitchFamily="34" charset="-128"/>
                </a:rPr>
                <a:t>Protein</a:t>
              </a:r>
            </a:p>
          </p:txBody>
        </p:sp>
        <p:sp>
          <p:nvSpPr>
            <p:cNvPr id="17421" name="Rectangle 6"/>
            <p:cNvSpPr>
              <a:spLocks noChangeArrowheads="1"/>
            </p:cNvSpPr>
            <p:nvPr/>
          </p:nvSpPr>
          <p:spPr bwMode="auto">
            <a:xfrm>
              <a:off x="7227065" y="2858017"/>
              <a:ext cx="1280160" cy="274320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/>
            <a:lstStyle/>
            <a:p>
              <a:pPr algn="ctr">
                <a:lnSpc>
                  <a:spcPct val="90000"/>
                </a:lnSpc>
                <a:buFont typeface="Wingdings" pitchFamily="2" charset="2"/>
                <a:buNone/>
              </a:pPr>
              <a:r>
                <a:rPr lang="el-GR" altLang="en-US" sz="1400" b="1">
                  <a:solidFill>
                    <a:srgbClr val="000000"/>
                  </a:solidFill>
                </a:rPr>
                <a:t>β2</a:t>
              </a:r>
              <a:r>
                <a:rPr lang="en-US" altLang="en-US" sz="1400" b="1">
                  <a:solidFill>
                    <a:srgbClr val="000000"/>
                  </a:solidFill>
                </a:rPr>
                <a:t>M</a:t>
              </a:r>
            </a:p>
          </p:txBody>
        </p:sp>
        <p:sp>
          <p:nvSpPr>
            <p:cNvPr id="17422" name="Rectangle 6"/>
            <p:cNvSpPr>
              <a:spLocks noChangeArrowheads="1"/>
            </p:cNvSpPr>
            <p:nvPr/>
          </p:nvSpPr>
          <p:spPr bwMode="auto">
            <a:xfrm>
              <a:off x="5805362" y="2858017"/>
              <a:ext cx="1280160" cy="274320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/>
            <a:lstStyle/>
            <a:p>
              <a:pPr algn="ctr">
                <a:lnSpc>
                  <a:spcPct val="90000"/>
                </a:lnSpc>
              </a:pPr>
              <a:r>
                <a:rPr lang="en-GB" altLang="en-US" sz="1400" b="1">
                  <a:solidFill>
                    <a:srgbClr val="000000"/>
                  </a:solidFill>
                  <a:ea typeface="MS PGothic" pitchFamily="34" charset="-128"/>
                </a:rPr>
                <a:t>RBP</a:t>
              </a:r>
            </a:p>
          </p:txBody>
        </p:sp>
      </p:grpSp>
      <p:graphicFrame>
        <p:nvGraphicFramePr>
          <p:cNvPr id="17416" name="Content Placeholder 5"/>
          <p:cNvGraphicFramePr>
            <a:graphicFrameLocks/>
          </p:cNvGraphicFramePr>
          <p:nvPr/>
        </p:nvGraphicFramePr>
        <p:xfrm>
          <a:off x="319088" y="2189163"/>
          <a:ext cx="7848600" cy="321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r:id="rId4" imgW="7852329" imgH="3218967" progId="Excel.Chart.8">
                  <p:embed/>
                </p:oleObj>
              </mc:Choice>
              <mc:Fallback>
                <p:oleObj r:id="rId4" imgW="7852329" imgH="3218967" progId="Excel.Chart.8">
                  <p:embed/>
                  <p:pic>
                    <p:nvPicPr>
                      <p:cNvPr id="0" name="Content Placeholder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8" y="2189163"/>
                        <a:ext cx="7848600" cy="321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7" name="TextBox 6"/>
          <p:cNvSpPr>
            <a:spLocks noChangeArrowheads="1"/>
          </p:cNvSpPr>
          <p:nvPr/>
        </p:nvSpPr>
        <p:spPr bwMode="auto">
          <a:xfrm>
            <a:off x="1419225" y="1771650"/>
            <a:ext cx="6543675" cy="374650"/>
          </a:xfrm>
          <a:prstGeom prst="roundRect">
            <a:avLst>
              <a:gd name="adj" fmla="val 16667"/>
            </a:avLst>
          </a:prstGeom>
          <a:solidFill>
            <a:srgbClr val="1F49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600" b="1">
                <a:solidFill>
                  <a:srgbClr val="FFFFFF"/>
                </a:solidFill>
              </a:rPr>
              <a:t>Urine Protein to Creatinine Ratio</a:t>
            </a:r>
            <a:endParaRPr lang="en-US" altLang="en-US" b="1">
              <a:solidFill>
                <a:srgbClr val="FFFFFF"/>
              </a:solidFill>
            </a:endParaRPr>
          </a:p>
        </p:txBody>
      </p:sp>
      <p:sp>
        <p:nvSpPr>
          <p:cNvPr id="17418" name="TextBox 2"/>
          <p:cNvSpPr txBox="1">
            <a:spLocks noChangeArrowheads="1"/>
          </p:cNvSpPr>
          <p:nvPr/>
        </p:nvSpPr>
        <p:spPr bwMode="auto">
          <a:xfrm rot="-5400000">
            <a:off x="-769937" y="3576638"/>
            <a:ext cx="308292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400" dirty="0">
                <a:solidFill>
                  <a:srgbClr val="000000"/>
                </a:solidFill>
              </a:rPr>
              <a:t>Median </a:t>
            </a:r>
            <a:r>
              <a:rPr lang="en-US" altLang="en-US" sz="1400" dirty="0" smtClean="0">
                <a:solidFill>
                  <a:srgbClr val="000000"/>
                </a:solidFill>
              </a:rPr>
              <a:t>% change</a:t>
            </a:r>
            <a:endParaRPr lang="en-US" altLang="en-US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067719"/>
              </p:ext>
            </p:extLst>
          </p:nvPr>
        </p:nvGraphicFramePr>
        <p:xfrm>
          <a:off x="695325" y="1802497"/>
          <a:ext cx="3784600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0" name="Prism 6" r:id="rId3" imgW="3604238" imgH="2407270" progId="Prism6.Document">
                  <p:embed/>
                </p:oleObj>
              </mc:Choice>
              <mc:Fallback>
                <p:oleObj name="Prism 6" r:id="rId3" imgW="3604238" imgH="2407270" progId="Prism6.Document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1802497"/>
                        <a:ext cx="3784600" cy="241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0234474"/>
              </p:ext>
            </p:extLst>
          </p:nvPr>
        </p:nvGraphicFramePr>
        <p:xfrm>
          <a:off x="4859338" y="1780581"/>
          <a:ext cx="3760787" cy="245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1" name="Prism 6" r:id="rId5" imgW="3585871" imgH="2407270" progId="Prism6.Document">
                  <p:embed/>
                </p:oleObj>
              </mc:Choice>
              <mc:Fallback>
                <p:oleObj name="Prism 6" r:id="rId5" imgW="3585871" imgH="2407270" progId="Prism6.Document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1780581"/>
                        <a:ext cx="3760787" cy="2459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188" y="4286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Change in Bone Mineral Density through Week 48</a:t>
            </a: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CBF467C-183D-4351-8C0E-7852A9A5EEB7}" type="slidenum">
              <a:rPr lang="en-US" altLang="en-US" smtClean="0">
                <a:solidFill>
                  <a:srgbClr val="7F7F7F"/>
                </a:solidFill>
              </a:rPr>
              <a:pPr eaLnBrk="1" hangingPunct="1"/>
              <a:t>16</a:t>
            </a:fld>
            <a:endParaRPr lang="en-US" altLang="en-US" smtClean="0">
              <a:solidFill>
                <a:srgbClr val="7F7F7F"/>
              </a:solidFill>
            </a:endParaRPr>
          </a:p>
        </p:txBody>
      </p:sp>
      <p:graphicFrame>
        <p:nvGraphicFramePr>
          <p:cNvPr id="155" name="Table 1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152046"/>
              </p:ext>
            </p:extLst>
          </p:nvPr>
        </p:nvGraphicFramePr>
        <p:xfrm>
          <a:off x="457199" y="5213445"/>
          <a:ext cx="8277367" cy="1023582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52820"/>
                <a:gridCol w="1805971"/>
                <a:gridCol w="1289979"/>
                <a:gridCol w="1103649"/>
                <a:gridCol w="2106966"/>
                <a:gridCol w="1117982"/>
              </a:tblGrid>
              <a:tr h="358644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≥ 3% BMD increase at Week 48</a:t>
                      </a:r>
                      <a:endParaRPr kumimoji="0" lang="en-U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1456" marR="91456" marT="45724" marB="4572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6" marR="91456" marT="45724" marB="4572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6" marR="91456" marT="45724" marB="4572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1456" marR="91456" marT="45724" marB="4572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6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F/TAF</a:t>
                      </a:r>
                    </a:p>
                  </a:txBody>
                  <a:tcPr marL="91456" marR="91456" marT="45724" marB="4572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EBA2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30%</a:t>
                      </a:r>
                    </a:p>
                  </a:txBody>
                  <a:tcPr marL="91456" marR="91456" marT="45724" marB="4572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EE9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p&lt;0.001</a:t>
                      </a:r>
                    </a:p>
                  </a:txBody>
                  <a:tcPr marL="91456" marR="91456" marT="45724" marB="4572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1456" marR="91456" marT="45724" marB="4572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17%</a:t>
                      </a:r>
                    </a:p>
                  </a:txBody>
                  <a:tcPr marL="91456" marR="91456" marT="45724" marB="4572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EE9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p=0.003</a:t>
                      </a:r>
                    </a:p>
                  </a:txBody>
                  <a:tcPr marL="91456" marR="91456" marT="45724" marB="4572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F/TDF</a:t>
                      </a:r>
                    </a:p>
                  </a:txBody>
                  <a:tcPr marL="91456" marR="91456" marT="45724" marB="4572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7F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14%</a:t>
                      </a:r>
                    </a:p>
                  </a:txBody>
                  <a:tcPr marL="91456" marR="91456" marT="45724" marB="4572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FE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1456" marR="91456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1456" marR="91456" marT="45724" marB="4572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9%</a:t>
                      </a:r>
                    </a:p>
                  </a:txBody>
                  <a:tcPr marL="91456" marR="91456" marT="45724" marB="4572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FE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1456" marR="91456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sp>
        <p:nvSpPr>
          <p:cNvPr id="173" name="TextBox 31"/>
          <p:cNvSpPr txBox="1">
            <a:spLocks noChangeArrowheads="1"/>
          </p:cNvSpPr>
          <p:nvPr/>
        </p:nvSpPr>
        <p:spPr bwMode="auto">
          <a:xfrm>
            <a:off x="1430830" y="4381158"/>
            <a:ext cx="3577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800" kern="0" dirty="0" smtClean="0">
                <a:solidFill>
                  <a:srgbClr val="5EBA20"/>
                </a:solidFill>
              </a:rPr>
              <a:t>321</a:t>
            </a:r>
          </a:p>
        </p:txBody>
      </p:sp>
      <p:sp>
        <p:nvSpPr>
          <p:cNvPr id="175" name="TextBox 32"/>
          <p:cNvSpPr txBox="1">
            <a:spLocks noChangeArrowheads="1"/>
          </p:cNvSpPr>
          <p:nvPr/>
        </p:nvSpPr>
        <p:spPr bwMode="auto">
          <a:xfrm>
            <a:off x="2415873" y="4381158"/>
            <a:ext cx="3577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800" kern="0" dirty="0" smtClean="0">
                <a:solidFill>
                  <a:srgbClr val="5EBA20"/>
                </a:solidFill>
              </a:rPr>
              <a:t>310</a:t>
            </a:r>
          </a:p>
        </p:txBody>
      </p:sp>
      <p:sp>
        <p:nvSpPr>
          <p:cNvPr id="176" name="TextBox 33"/>
          <p:cNvSpPr txBox="1">
            <a:spLocks noChangeArrowheads="1"/>
          </p:cNvSpPr>
          <p:nvPr/>
        </p:nvSpPr>
        <p:spPr bwMode="auto">
          <a:xfrm>
            <a:off x="3366786" y="4381158"/>
            <a:ext cx="3577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800" kern="0" dirty="0" smtClean="0">
                <a:solidFill>
                  <a:srgbClr val="5EBA20"/>
                </a:solidFill>
              </a:rPr>
              <a:t>300</a:t>
            </a:r>
          </a:p>
        </p:txBody>
      </p:sp>
      <p:sp>
        <p:nvSpPr>
          <p:cNvPr id="180" name="TextBox 37"/>
          <p:cNvSpPr txBox="1">
            <a:spLocks noChangeArrowheads="1"/>
          </p:cNvSpPr>
          <p:nvPr/>
        </p:nvSpPr>
        <p:spPr bwMode="auto">
          <a:xfrm>
            <a:off x="1430830" y="4659754"/>
            <a:ext cx="3577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800" kern="0" dirty="0" smtClean="0">
                <a:solidFill>
                  <a:srgbClr val="027F9C"/>
                </a:solidFill>
              </a:rPr>
              <a:t>320</a:t>
            </a:r>
          </a:p>
        </p:txBody>
      </p:sp>
      <p:sp>
        <p:nvSpPr>
          <p:cNvPr id="181" name="TextBox 38"/>
          <p:cNvSpPr txBox="1">
            <a:spLocks noChangeArrowheads="1"/>
          </p:cNvSpPr>
          <p:nvPr/>
        </p:nvSpPr>
        <p:spPr bwMode="auto">
          <a:xfrm>
            <a:off x="2411111" y="4659754"/>
            <a:ext cx="3577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800" kern="0" dirty="0" smtClean="0">
                <a:solidFill>
                  <a:srgbClr val="027F9C"/>
                </a:solidFill>
              </a:rPr>
              <a:t>310</a:t>
            </a:r>
          </a:p>
        </p:txBody>
      </p:sp>
      <p:sp>
        <p:nvSpPr>
          <p:cNvPr id="182" name="TextBox 39"/>
          <p:cNvSpPr txBox="1">
            <a:spLocks noChangeArrowheads="1"/>
          </p:cNvSpPr>
          <p:nvPr/>
        </p:nvSpPr>
        <p:spPr bwMode="auto">
          <a:xfrm>
            <a:off x="3366786" y="4659754"/>
            <a:ext cx="3577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800" kern="0" dirty="0" smtClean="0">
                <a:solidFill>
                  <a:srgbClr val="027F9C"/>
                </a:solidFill>
              </a:rPr>
              <a:t>306</a:t>
            </a:r>
          </a:p>
        </p:txBody>
      </p:sp>
      <p:sp>
        <p:nvSpPr>
          <p:cNvPr id="185" name="TextBox 42"/>
          <p:cNvSpPr txBox="1">
            <a:spLocks noChangeArrowheads="1"/>
          </p:cNvSpPr>
          <p:nvPr/>
        </p:nvSpPr>
        <p:spPr bwMode="auto">
          <a:xfrm>
            <a:off x="5597223" y="4381158"/>
            <a:ext cx="3577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800" kern="0" dirty="0" smtClean="0">
                <a:solidFill>
                  <a:srgbClr val="5EBA20"/>
                </a:solidFill>
              </a:rPr>
              <a:t>321</a:t>
            </a:r>
          </a:p>
        </p:txBody>
      </p:sp>
      <p:sp>
        <p:nvSpPr>
          <p:cNvPr id="186" name="TextBox 43"/>
          <p:cNvSpPr txBox="1">
            <a:spLocks noChangeArrowheads="1"/>
          </p:cNvSpPr>
          <p:nvPr/>
        </p:nvSpPr>
        <p:spPr bwMode="auto">
          <a:xfrm>
            <a:off x="6564805" y="4381158"/>
            <a:ext cx="3577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800" kern="0" dirty="0" smtClean="0">
                <a:solidFill>
                  <a:srgbClr val="5EBA20"/>
                </a:solidFill>
              </a:rPr>
              <a:t>309</a:t>
            </a:r>
          </a:p>
        </p:txBody>
      </p:sp>
      <p:sp>
        <p:nvSpPr>
          <p:cNvPr id="187" name="TextBox 44"/>
          <p:cNvSpPr txBox="1">
            <a:spLocks noChangeArrowheads="1"/>
          </p:cNvSpPr>
          <p:nvPr/>
        </p:nvSpPr>
        <p:spPr bwMode="auto">
          <a:xfrm>
            <a:off x="7533973" y="4381158"/>
            <a:ext cx="3577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800" kern="0" dirty="0" smtClean="0">
                <a:solidFill>
                  <a:srgbClr val="5EBA20"/>
                </a:solidFill>
              </a:rPr>
              <a:t>300</a:t>
            </a:r>
          </a:p>
        </p:txBody>
      </p:sp>
      <p:sp>
        <p:nvSpPr>
          <p:cNvPr id="189" name="TextBox 46"/>
          <p:cNvSpPr txBox="1">
            <a:spLocks noChangeArrowheads="1"/>
          </p:cNvSpPr>
          <p:nvPr/>
        </p:nvSpPr>
        <p:spPr bwMode="auto">
          <a:xfrm>
            <a:off x="5597223" y="4659754"/>
            <a:ext cx="3577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800" kern="0" dirty="0" smtClean="0">
                <a:solidFill>
                  <a:srgbClr val="027F9C"/>
                </a:solidFill>
              </a:rPr>
              <a:t>317</a:t>
            </a:r>
          </a:p>
        </p:txBody>
      </p:sp>
      <p:sp>
        <p:nvSpPr>
          <p:cNvPr id="190" name="TextBox 47"/>
          <p:cNvSpPr txBox="1">
            <a:spLocks noChangeArrowheads="1"/>
          </p:cNvSpPr>
          <p:nvPr/>
        </p:nvSpPr>
        <p:spPr bwMode="auto">
          <a:xfrm>
            <a:off x="6564805" y="4659754"/>
            <a:ext cx="3577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800" kern="0" smtClean="0">
                <a:solidFill>
                  <a:srgbClr val="027F9C"/>
                </a:solidFill>
              </a:rPr>
              <a:t>305</a:t>
            </a:r>
          </a:p>
        </p:txBody>
      </p:sp>
      <p:sp>
        <p:nvSpPr>
          <p:cNvPr id="191" name="TextBox 48"/>
          <p:cNvSpPr txBox="1">
            <a:spLocks noChangeArrowheads="1"/>
          </p:cNvSpPr>
          <p:nvPr/>
        </p:nvSpPr>
        <p:spPr bwMode="auto">
          <a:xfrm>
            <a:off x="7533973" y="4659754"/>
            <a:ext cx="3577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800" kern="0" dirty="0" smtClean="0">
                <a:solidFill>
                  <a:srgbClr val="027F9C"/>
                </a:solidFill>
              </a:rPr>
              <a:t>303</a:t>
            </a:r>
          </a:p>
        </p:txBody>
      </p:sp>
      <p:sp>
        <p:nvSpPr>
          <p:cNvPr id="193" name="TextBox 39"/>
          <p:cNvSpPr txBox="1">
            <a:spLocks noChangeArrowheads="1"/>
          </p:cNvSpPr>
          <p:nvPr/>
        </p:nvSpPr>
        <p:spPr bwMode="auto">
          <a:xfrm>
            <a:off x="474663" y="4340338"/>
            <a:ext cx="822325" cy="274637"/>
          </a:xfrm>
          <a:prstGeom prst="rect">
            <a:avLst/>
          </a:prstGeom>
          <a:solidFill>
            <a:srgbClr val="5EBA20"/>
          </a:solidFill>
          <a:ln>
            <a:noFill/>
          </a:ln>
          <a:extLst/>
        </p:spPr>
        <p:txBody>
          <a:bodyPr lIns="45720" rIns="45720" anchor="ctr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200" b="1" kern="0" dirty="0" smtClean="0">
                <a:solidFill>
                  <a:schemeClr val="bg1"/>
                </a:solidFill>
              </a:rPr>
              <a:t>F/TAF, n</a:t>
            </a:r>
          </a:p>
        </p:txBody>
      </p:sp>
      <p:sp>
        <p:nvSpPr>
          <p:cNvPr id="205" name="Rectangle 2"/>
          <p:cNvSpPr>
            <a:spLocks noChangeArrowheads="1"/>
          </p:cNvSpPr>
          <p:nvPr/>
        </p:nvSpPr>
        <p:spPr bwMode="auto">
          <a:xfrm>
            <a:off x="474663" y="4612131"/>
            <a:ext cx="822325" cy="274638"/>
          </a:xfrm>
          <a:prstGeom prst="rect">
            <a:avLst/>
          </a:prstGeom>
          <a:solidFill>
            <a:srgbClr val="027F9C"/>
          </a:solidFill>
          <a:ln>
            <a:noFill/>
          </a:ln>
          <a:extLst/>
        </p:spPr>
        <p:txBody>
          <a:bodyPr lIns="45720" rIns="45720" anchor="ctr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200" b="1" kern="0" dirty="0" smtClean="0">
                <a:solidFill>
                  <a:schemeClr val="bg1"/>
                </a:solidFill>
              </a:rPr>
              <a:t>F/TDF, n  </a:t>
            </a:r>
          </a:p>
        </p:txBody>
      </p:sp>
      <p:sp>
        <p:nvSpPr>
          <p:cNvPr id="200" name="TextBox 62"/>
          <p:cNvSpPr txBox="1">
            <a:spLocks noChangeArrowheads="1"/>
          </p:cNvSpPr>
          <p:nvPr/>
        </p:nvSpPr>
        <p:spPr bwMode="auto">
          <a:xfrm rot="16200000">
            <a:off x="-444499" y="2845725"/>
            <a:ext cx="2254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Mean % change (95% CI) </a:t>
            </a:r>
          </a:p>
        </p:txBody>
      </p:sp>
      <p:sp>
        <p:nvSpPr>
          <p:cNvPr id="18454" name="TextBox 4"/>
          <p:cNvSpPr>
            <a:spLocks noChangeArrowheads="1"/>
          </p:cNvSpPr>
          <p:nvPr/>
        </p:nvSpPr>
        <p:spPr bwMode="auto">
          <a:xfrm>
            <a:off x="1149350" y="1599892"/>
            <a:ext cx="3046413" cy="365125"/>
          </a:xfrm>
          <a:prstGeom prst="roundRect">
            <a:avLst>
              <a:gd name="adj" fmla="val 16667"/>
            </a:avLst>
          </a:prstGeom>
          <a:solidFill>
            <a:srgbClr val="1F49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0" hangingPunct="0">
              <a:lnSpc>
                <a:spcPct val="90000"/>
              </a:lnSpc>
            </a:pPr>
            <a:r>
              <a:rPr lang="en-US" altLang="en-US" b="1">
                <a:solidFill>
                  <a:srgbClr val="FFFFFF"/>
                </a:solidFill>
              </a:rPr>
              <a:t>Spine</a:t>
            </a:r>
          </a:p>
        </p:txBody>
      </p:sp>
      <p:sp>
        <p:nvSpPr>
          <p:cNvPr id="129" name="TextBox 12"/>
          <p:cNvSpPr txBox="1">
            <a:spLocks noChangeArrowheads="1"/>
          </p:cNvSpPr>
          <p:nvPr/>
        </p:nvSpPr>
        <p:spPr bwMode="auto">
          <a:xfrm>
            <a:off x="3754438" y="2739122"/>
            <a:ext cx="3651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1.5</a:t>
            </a:r>
          </a:p>
        </p:txBody>
      </p:sp>
      <p:sp>
        <p:nvSpPr>
          <p:cNvPr id="130" name="TextBox 13"/>
          <p:cNvSpPr txBox="1">
            <a:spLocks noChangeArrowheads="1"/>
          </p:cNvSpPr>
          <p:nvPr/>
        </p:nvSpPr>
        <p:spPr bwMode="auto">
          <a:xfrm>
            <a:off x="3754438" y="3563035"/>
            <a:ext cx="3651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-0.2</a:t>
            </a:r>
          </a:p>
        </p:txBody>
      </p:sp>
      <p:sp>
        <p:nvSpPr>
          <p:cNvPr id="18457" name="Right Bracket 130"/>
          <p:cNvSpPr>
            <a:spLocks/>
          </p:cNvSpPr>
          <p:nvPr/>
        </p:nvSpPr>
        <p:spPr bwMode="auto">
          <a:xfrm>
            <a:off x="4154488" y="2859772"/>
            <a:ext cx="69850" cy="782638"/>
          </a:xfrm>
          <a:prstGeom prst="rightBracket">
            <a:avLst>
              <a:gd name="adj" fmla="val 0"/>
            </a:avLst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 altLang="en-US" sz="1000" b="1">
              <a:solidFill>
                <a:srgbClr val="000000"/>
              </a:solidFill>
            </a:endParaRPr>
          </a:p>
        </p:txBody>
      </p:sp>
      <p:sp>
        <p:nvSpPr>
          <p:cNvPr id="134" name="TextBox 12"/>
          <p:cNvSpPr txBox="1">
            <a:spLocks noChangeArrowheads="1"/>
          </p:cNvSpPr>
          <p:nvPr/>
        </p:nvSpPr>
        <p:spPr bwMode="auto">
          <a:xfrm>
            <a:off x="7883525" y="2909293"/>
            <a:ext cx="3667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1.1</a:t>
            </a:r>
          </a:p>
        </p:txBody>
      </p:sp>
      <p:sp>
        <p:nvSpPr>
          <p:cNvPr id="135" name="TextBox 13"/>
          <p:cNvSpPr txBox="1">
            <a:spLocks noChangeArrowheads="1"/>
          </p:cNvSpPr>
          <p:nvPr/>
        </p:nvSpPr>
        <p:spPr bwMode="auto">
          <a:xfrm>
            <a:off x="7883525" y="3536356"/>
            <a:ext cx="3667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-0.2</a:t>
            </a:r>
          </a:p>
        </p:txBody>
      </p:sp>
      <p:sp>
        <p:nvSpPr>
          <p:cNvPr id="18460" name="Right Bracket 135"/>
          <p:cNvSpPr>
            <a:spLocks/>
          </p:cNvSpPr>
          <p:nvPr/>
        </p:nvSpPr>
        <p:spPr bwMode="auto">
          <a:xfrm>
            <a:off x="8272463" y="3034706"/>
            <a:ext cx="69850" cy="588962"/>
          </a:xfrm>
          <a:prstGeom prst="rightBracket">
            <a:avLst>
              <a:gd name="adj" fmla="val 0"/>
            </a:avLst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 altLang="en-US" sz="1000" b="1">
              <a:solidFill>
                <a:srgbClr val="000000"/>
              </a:solidFill>
            </a:endParaRPr>
          </a:p>
        </p:txBody>
      </p:sp>
      <p:sp>
        <p:nvSpPr>
          <p:cNvPr id="18461" name="TextBox 3"/>
          <p:cNvSpPr txBox="1">
            <a:spLocks noChangeArrowheads="1"/>
          </p:cNvSpPr>
          <p:nvPr/>
        </p:nvSpPr>
        <p:spPr bwMode="auto">
          <a:xfrm>
            <a:off x="6369050" y="4193272"/>
            <a:ext cx="73025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400"/>
              <a:t>Weeks</a:t>
            </a:r>
          </a:p>
        </p:txBody>
      </p:sp>
      <p:sp>
        <p:nvSpPr>
          <p:cNvPr id="18462" name="TextBox 137"/>
          <p:cNvSpPr txBox="1">
            <a:spLocks noChangeArrowheads="1"/>
          </p:cNvSpPr>
          <p:nvPr/>
        </p:nvSpPr>
        <p:spPr bwMode="auto">
          <a:xfrm>
            <a:off x="2208213" y="4193272"/>
            <a:ext cx="73183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400"/>
              <a:t>Weeks</a:t>
            </a:r>
          </a:p>
        </p:txBody>
      </p:sp>
      <p:sp>
        <p:nvSpPr>
          <p:cNvPr id="128" name="Rectangle 16"/>
          <p:cNvSpPr>
            <a:spLocks noChangeArrowheads="1"/>
          </p:cNvSpPr>
          <p:nvPr/>
        </p:nvSpPr>
        <p:spPr bwMode="auto">
          <a:xfrm>
            <a:off x="4110038" y="3131235"/>
            <a:ext cx="731837" cy="2159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auto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p &lt;0.001</a:t>
            </a:r>
          </a:p>
        </p:txBody>
      </p:sp>
      <p:sp>
        <p:nvSpPr>
          <p:cNvPr id="18464" name="TextBox 4"/>
          <p:cNvSpPr>
            <a:spLocks noChangeArrowheads="1"/>
          </p:cNvSpPr>
          <p:nvPr/>
        </p:nvSpPr>
        <p:spPr bwMode="auto">
          <a:xfrm>
            <a:off x="5295900" y="1599892"/>
            <a:ext cx="3046413" cy="365125"/>
          </a:xfrm>
          <a:prstGeom prst="roundRect">
            <a:avLst>
              <a:gd name="adj" fmla="val 16667"/>
            </a:avLst>
          </a:prstGeom>
          <a:solidFill>
            <a:srgbClr val="1F49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0" hangingPunct="0">
              <a:lnSpc>
                <a:spcPct val="90000"/>
              </a:lnSpc>
            </a:pPr>
            <a:r>
              <a:rPr lang="en-US" altLang="en-US" b="1">
                <a:solidFill>
                  <a:srgbClr val="FFFFFF"/>
                </a:solidFill>
              </a:rPr>
              <a:t>Hip</a:t>
            </a:r>
          </a:p>
        </p:txBody>
      </p:sp>
      <p:sp>
        <p:nvSpPr>
          <p:cNvPr id="133" name="Rectangle 16"/>
          <p:cNvSpPr>
            <a:spLocks noChangeArrowheads="1"/>
          </p:cNvSpPr>
          <p:nvPr/>
        </p:nvSpPr>
        <p:spPr bwMode="auto">
          <a:xfrm>
            <a:off x="8245475" y="3174406"/>
            <a:ext cx="731838" cy="2159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auto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p &lt;0.001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9350" y="3861706"/>
            <a:ext cx="2865665" cy="135478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5408242" y="3837214"/>
            <a:ext cx="2865665" cy="14909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9833672"/>
              </p:ext>
            </p:extLst>
          </p:nvPr>
        </p:nvGraphicFramePr>
        <p:xfrm>
          <a:off x="7095132" y="2043421"/>
          <a:ext cx="1590675" cy="336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2" name="Worksheet" r:id="rId5" imgW="1590762" imgH="3362293" progId="Excel.Sheet.8">
                  <p:embed/>
                </p:oleObj>
              </mc:Choice>
              <mc:Fallback>
                <p:oleObj name="Worksheet" r:id="rId5" imgW="1590762" imgH="3362293" progId="Excel.Sheet.8">
                  <p:embed/>
                  <p:pic>
                    <p:nvPicPr>
                      <p:cNvPr id="0" name="Char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5132" y="2043421"/>
                        <a:ext cx="1590675" cy="336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Chart 6"/>
          <p:cNvGraphicFramePr>
            <a:graphicFrameLocks/>
          </p:cNvGraphicFramePr>
          <p:nvPr/>
        </p:nvGraphicFramePr>
        <p:xfrm>
          <a:off x="835025" y="2035175"/>
          <a:ext cx="5964238" cy="333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3" r:id="rId8" imgW="5962405" imgH="3334801" progId="Excel.Chart.8">
                  <p:embed/>
                </p:oleObj>
              </mc:Choice>
              <mc:Fallback>
                <p:oleObj r:id="rId8" imgW="5962405" imgH="3334801" progId="Excel.Chart.8">
                  <p:embed/>
                  <p:pic>
                    <p:nvPicPr>
                      <p:cNvPr id="0" name="Chart 6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025" y="2035175"/>
                        <a:ext cx="5964238" cy="333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Title 1"/>
          <p:cNvSpPr txBox="1">
            <a:spLocks/>
          </p:cNvSpPr>
          <p:nvPr/>
        </p:nvSpPr>
        <p:spPr bwMode="auto">
          <a:xfrm>
            <a:off x="374650" y="466725"/>
            <a:ext cx="8229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400">
              <a:solidFill>
                <a:srgbClr val="CC0000"/>
              </a:solidFill>
              <a:ea typeface="MS PGothic" pitchFamily="34" charset="-128"/>
            </a:endParaRPr>
          </a:p>
        </p:txBody>
      </p:sp>
      <p:sp>
        <p:nvSpPr>
          <p:cNvPr id="34821" name="Title 3"/>
          <p:cNvSpPr>
            <a:spLocks noGrp="1"/>
          </p:cNvSpPr>
          <p:nvPr>
            <p:ph type="title"/>
          </p:nvPr>
        </p:nvSpPr>
        <p:spPr>
          <a:xfrm>
            <a:off x="484188" y="4286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Fasting Lipid Results</a:t>
            </a:r>
          </a:p>
        </p:txBody>
      </p:sp>
      <p:sp>
        <p:nvSpPr>
          <p:cNvPr id="62" name="TextBox 74"/>
          <p:cNvSpPr txBox="1">
            <a:spLocks noChangeArrowheads="1"/>
          </p:cNvSpPr>
          <p:nvPr/>
        </p:nvSpPr>
        <p:spPr bwMode="auto">
          <a:xfrm>
            <a:off x="1331913" y="5238750"/>
            <a:ext cx="982662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 smtClean="0">
                <a:solidFill>
                  <a:srgbClr val="000000"/>
                </a:solidFill>
              </a:rPr>
              <a:t>Total </a:t>
            </a:r>
            <a:br>
              <a:rPr lang="en-US" altLang="en-US" sz="1400" b="1" kern="0" dirty="0" smtClean="0">
                <a:solidFill>
                  <a:srgbClr val="000000"/>
                </a:solidFill>
              </a:rPr>
            </a:br>
            <a:r>
              <a:rPr lang="en-US" altLang="en-US" sz="1400" b="1" kern="0" dirty="0" smtClean="0">
                <a:solidFill>
                  <a:srgbClr val="000000"/>
                </a:solidFill>
              </a:rPr>
              <a:t>Cholesterol</a:t>
            </a:r>
          </a:p>
        </p:txBody>
      </p:sp>
      <p:sp>
        <p:nvSpPr>
          <p:cNvPr id="63" name="TextBox 75"/>
          <p:cNvSpPr txBox="1">
            <a:spLocks noChangeArrowheads="1"/>
          </p:cNvSpPr>
          <p:nvPr/>
        </p:nvSpPr>
        <p:spPr bwMode="auto">
          <a:xfrm>
            <a:off x="3089275" y="5238750"/>
            <a:ext cx="347663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 smtClean="0">
                <a:solidFill>
                  <a:srgbClr val="000000"/>
                </a:solidFill>
              </a:rPr>
              <a:t>LDL</a:t>
            </a:r>
          </a:p>
        </p:txBody>
      </p:sp>
      <p:sp>
        <p:nvSpPr>
          <p:cNvPr id="64" name="TextBox 76"/>
          <p:cNvSpPr txBox="1">
            <a:spLocks noChangeArrowheads="1"/>
          </p:cNvSpPr>
          <p:nvPr/>
        </p:nvSpPr>
        <p:spPr bwMode="auto">
          <a:xfrm>
            <a:off x="4518025" y="5238750"/>
            <a:ext cx="3683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 smtClean="0">
                <a:solidFill>
                  <a:srgbClr val="000000"/>
                </a:solidFill>
              </a:rPr>
              <a:t>HDL</a:t>
            </a:r>
          </a:p>
        </p:txBody>
      </p:sp>
      <p:sp>
        <p:nvSpPr>
          <p:cNvPr id="65" name="TextBox 77"/>
          <p:cNvSpPr txBox="1">
            <a:spLocks noChangeArrowheads="1"/>
          </p:cNvSpPr>
          <p:nvPr/>
        </p:nvSpPr>
        <p:spPr bwMode="auto">
          <a:xfrm>
            <a:off x="5565775" y="5238750"/>
            <a:ext cx="1114425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 smtClean="0">
                <a:solidFill>
                  <a:srgbClr val="000000"/>
                </a:solidFill>
              </a:rPr>
              <a:t>Triglycerides</a:t>
            </a:r>
          </a:p>
        </p:txBody>
      </p:sp>
      <p:sp>
        <p:nvSpPr>
          <p:cNvPr id="19466" name="TextBox 78"/>
          <p:cNvSpPr txBox="1">
            <a:spLocks noChangeArrowheads="1"/>
          </p:cNvSpPr>
          <p:nvPr/>
        </p:nvSpPr>
        <p:spPr bwMode="auto">
          <a:xfrm>
            <a:off x="7248525" y="5238750"/>
            <a:ext cx="1414463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400" b="1"/>
              <a:t>TC: </a:t>
            </a:r>
            <a:r>
              <a:rPr lang="en-US" altLang="en-US" sz="1400" b="1">
                <a:solidFill>
                  <a:srgbClr val="000000"/>
                </a:solidFill>
              </a:rPr>
              <a:t>HDL Ratio</a:t>
            </a:r>
          </a:p>
        </p:txBody>
      </p:sp>
      <p:sp>
        <p:nvSpPr>
          <p:cNvPr id="67" name="TextBox 88"/>
          <p:cNvSpPr txBox="1">
            <a:spLocks noChangeArrowheads="1"/>
          </p:cNvSpPr>
          <p:nvPr/>
        </p:nvSpPr>
        <p:spPr bwMode="auto">
          <a:xfrm rot="16200000">
            <a:off x="-111125" y="3587750"/>
            <a:ext cx="1730375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Median value (mg/dL)</a:t>
            </a:r>
          </a:p>
        </p:txBody>
      </p:sp>
      <p:sp>
        <p:nvSpPr>
          <p:cNvPr id="19468" name="TextBox 6"/>
          <p:cNvSpPr txBox="1">
            <a:spLocks noChangeArrowheads="1"/>
          </p:cNvSpPr>
          <p:nvPr/>
        </p:nvSpPr>
        <p:spPr bwMode="auto">
          <a:xfrm>
            <a:off x="1514475" y="2085975"/>
            <a:ext cx="752475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400">
                <a:solidFill>
                  <a:srgbClr val="000000"/>
                </a:solidFill>
              </a:rPr>
              <a:t> p &lt;0.001 </a:t>
            </a:r>
            <a:endParaRPr lang="en-US" altLang="en-US" sz="4000">
              <a:solidFill>
                <a:srgbClr val="000000"/>
              </a:solidFill>
            </a:endParaRPr>
          </a:p>
        </p:txBody>
      </p:sp>
      <p:sp>
        <p:nvSpPr>
          <p:cNvPr id="19469" name="TextBox 50"/>
          <p:cNvSpPr txBox="1">
            <a:spLocks noChangeArrowheads="1"/>
          </p:cNvSpPr>
          <p:nvPr/>
        </p:nvSpPr>
        <p:spPr bwMode="auto">
          <a:xfrm>
            <a:off x="2887663" y="2827338"/>
            <a:ext cx="750887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400">
                <a:solidFill>
                  <a:srgbClr val="000000"/>
                </a:solidFill>
              </a:rPr>
              <a:t> p &lt;0.001 </a:t>
            </a:r>
            <a:endParaRPr lang="en-US" altLang="en-US" sz="4000">
              <a:solidFill>
                <a:srgbClr val="000000"/>
              </a:solidFill>
            </a:endParaRPr>
          </a:p>
        </p:txBody>
      </p:sp>
      <p:sp>
        <p:nvSpPr>
          <p:cNvPr id="19470" name="TextBox 51"/>
          <p:cNvSpPr txBox="1">
            <a:spLocks noChangeArrowheads="1"/>
          </p:cNvSpPr>
          <p:nvPr/>
        </p:nvSpPr>
        <p:spPr bwMode="auto">
          <a:xfrm>
            <a:off x="4321175" y="3817938"/>
            <a:ext cx="752475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400">
                <a:solidFill>
                  <a:srgbClr val="000000"/>
                </a:solidFill>
              </a:rPr>
              <a:t> p=0.12</a:t>
            </a:r>
            <a:endParaRPr lang="en-US" altLang="en-US" sz="4000">
              <a:solidFill>
                <a:srgbClr val="000000"/>
              </a:solidFill>
            </a:endParaRPr>
          </a:p>
        </p:txBody>
      </p:sp>
      <p:sp>
        <p:nvSpPr>
          <p:cNvPr id="19471" name="TextBox 52"/>
          <p:cNvSpPr txBox="1">
            <a:spLocks noChangeArrowheads="1"/>
          </p:cNvSpPr>
          <p:nvPr/>
        </p:nvSpPr>
        <p:spPr bwMode="auto">
          <a:xfrm>
            <a:off x="5748338" y="2970213"/>
            <a:ext cx="750887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400">
                <a:solidFill>
                  <a:srgbClr val="000000"/>
                </a:solidFill>
              </a:rPr>
              <a:t>p=0.004 </a:t>
            </a:r>
            <a:endParaRPr lang="en-US" altLang="en-US" sz="4000">
              <a:solidFill>
                <a:srgbClr val="000000"/>
              </a:solidFill>
            </a:endParaRPr>
          </a:p>
        </p:txBody>
      </p:sp>
      <p:sp>
        <p:nvSpPr>
          <p:cNvPr id="19472" name="TextBox 54"/>
          <p:cNvSpPr txBox="1">
            <a:spLocks noChangeArrowheads="1"/>
          </p:cNvSpPr>
          <p:nvPr/>
        </p:nvSpPr>
        <p:spPr bwMode="auto">
          <a:xfrm>
            <a:off x="7535863" y="1674813"/>
            <a:ext cx="752475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400">
                <a:solidFill>
                  <a:srgbClr val="000000"/>
                </a:solidFill>
              </a:rPr>
              <a:t>p=0.069 </a:t>
            </a:r>
            <a:endParaRPr lang="en-US" altLang="en-US" sz="4000">
              <a:solidFill>
                <a:srgbClr val="000000"/>
              </a:solidFill>
            </a:endParaRPr>
          </a:p>
        </p:txBody>
      </p:sp>
      <p:sp>
        <p:nvSpPr>
          <p:cNvPr id="83" name="TextBox 7"/>
          <p:cNvSpPr txBox="1">
            <a:spLocks noChangeArrowheads="1"/>
          </p:cNvSpPr>
          <p:nvPr/>
        </p:nvSpPr>
        <p:spPr bwMode="auto">
          <a:xfrm>
            <a:off x="1416050" y="2608263"/>
            <a:ext cx="4302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200</a:t>
            </a:r>
          </a:p>
        </p:txBody>
      </p:sp>
      <p:sp>
        <p:nvSpPr>
          <p:cNvPr id="84" name="TextBox 55"/>
          <p:cNvSpPr txBox="1">
            <a:spLocks noChangeArrowheads="1"/>
          </p:cNvSpPr>
          <p:nvPr/>
        </p:nvSpPr>
        <p:spPr bwMode="auto">
          <a:xfrm>
            <a:off x="1416050" y="3003550"/>
            <a:ext cx="4302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187</a:t>
            </a:r>
          </a:p>
        </p:txBody>
      </p:sp>
      <p:sp>
        <p:nvSpPr>
          <p:cNvPr id="90" name="TextBox 56"/>
          <p:cNvSpPr txBox="1">
            <a:spLocks noChangeArrowheads="1"/>
          </p:cNvSpPr>
          <p:nvPr/>
        </p:nvSpPr>
        <p:spPr bwMode="auto">
          <a:xfrm>
            <a:off x="1892300" y="2803525"/>
            <a:ext cx="430213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183</a:t>
            </a:r>
          </a:p>
        </p:txBody>
      </p:sp>
      <p:sp>
        <p:nvSpPr>
          <p:cNvPr id="91" name="TextBox 57"/>
          <p:cNvSpPr txBox="1">
            <a:spLocks noChangeArrowheads="1"/>
          </p:cNvSpPr>
          <p:nvPr/>
        </p:nvSpPr>
        <p:spPr bwMode="auto">
          <a:xfrm>
            <a:off x="1892300" y="3070225"/>
            <a:ext cx="4302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182</a:t>
            </a:r>
          </a:p>
        </p:txBody>
      </p:sp>
      <p:sp>
        <p:nvSpPr>
          <p:cNvPr id="92" name="TextBox 58"/>
          <p:cNvSpPr txBox="1">
            <a:spLocks noChangeArrowheads="1"/>
          </p:cNvSpPr>
          <p:nvPr/>
        </p:nvSpPr>
        <p:spPr bwMode="auto">
          <a:xfrm>
            <a:off x="2847975" y="3451225"/>
            <a:ext cx="4286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128</a:t>
            </a:r>
          </a:p>
        </p:txBody>
      </p:sp>
      <p:sp>
        <p:nvSpPr>
          <p:cNvPr id="93" name="TextBox 59"/>
          <p:cNvSpPr txBox="1">
            <a:spLocks noChangeArrowheads="1"/>
          </p:cNvSpPr>
          <p:nvPr/>
        </p:nvSpPr>
        <p:spPr bwMode="auto">
          <a:xfrm>
            <a:off x="2847975" y="3878263"/>
            <a:ext cx="4286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112</a:t>
            </a:r>
          </a:p>
        </p:txBody>
      </p:sp>
      <p:sp>
        <p:nvSpPr>
          <p:cNvPr id="94" name="TextBox 60"/>
          <p:cNvSpPr txBox="1">
            <a:spLocks noChangeArrowheads="1"/>
          </p:cNvSpPr>
          <p:nvPr/>
        </p:nvSpPr>
        <p:spPr bwMode="auto">
          <a:xfrm>
            <a:off x="3327400" y="3595688"/>
            <a:ext cx="4286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115</a:t>
            </a:r>
          </a:p>
        </p:txBody>
      </p:sp>
      <p:sp>
        <p:nvSpPr>
          <p:cNvPr id="95" name="TextBox 61"/>
          <p:cNvSpPr txBox="1">
            <a:spLocks noChangeArrowheads="1"/>
          </p:cNvSpPr>
          <p:nvPr/>
        </p:nvSpPr>
        <p:spPr bwMode="auto">
          <a:xfrm>
            <a:off x="3317875" y="3890963"/>
            <a:ext cx="43021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110</a:t>
            </a:r>
          </a:p>
        </p:txBody>
      </p:sp>
      <p:sp>
        <p:nvSpPr>
          <p:cNvPr id="96" name="TextBox 62"/>
          <p:cNvSpPr txBox="1">
            <a:spLocks noChangeArrowheads="1"/>
          </p:cNvSpPr>
          <p:nvPr/>
        </p:nvSpPr>
        <p:spPr bwMode="auto">
          <a:xfrm>
            <a:off x="4265613" y="4344988"/>
            <a:ext cx="43021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52</a:t>
            </a:r>
          </a:p>
        </p:txBody>
      </p:sp>
      <p:sp>
        <p:nvSpPr>
          <p:cNvPr id="97" name="TextBox 63"/>
          <p:cNvSpPr txBox="1">
            <a:spLocks noChangeArrowheads="1"/>
          </p:cNvSpPr>
          <p:nvPr/>
        </p:nvSpPr>
        <p:spPr bwMode="auto">
          <a:xfrm>
            <a:off x="4265613" y="4595813"/>
            <a:ext cx="430212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49</a:t>
            </a:r>
          </a:p>
        </p:txBody>
      </p:sp>
      <p:sp>
        <p:nvSpPr>
          <p:cNvPr id="98" name="TextBox 64"/>
          <p:cNvSpPr txBox="1">
            <a:spLocks noChangeArrowheads="1"/>
          </p:cNvSpPr>
          <p:nvPr/>
        </p:nvSpPr>
        <p:spPr bwMode="auto">
          <a:xfrm>
            <a:off x="4729163" y="4367213"/>
            <a:ext cx="4286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50</a:t>
            </a:r>
          </a:p>
        </p:txBody>
      </p:sp>
      <p:sp>
        <p:nvSpPr>
          <p:cNvPr id="99" name="TextBox 65"/>
          <p:cNvSpPr txBox="1">
            <a:spLocks noChangeArrowheads="1"/>
          </p:cNvSpPr>
          <p:nvPr/>
        </p:nvSpPr>
        <p:spPr bwMode="auto">
          <a:xfrm>
            <a:off x="4729163" y="4594225"/>
            <a:ext cx="428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50</a:t>
            </a:r>
          </a:p>
        </p:txBody>
      </p:sp>
      <p:sp>
        <p:nvSpPr>
          <p:cNvPr id="100" name="TextBox 66"/>
          <p:cNvSpPr txBox="1">
            <a:spLocks noChangeArrowheads="1"/>
          </p:cNvSpPr>
          <p:nvPr/>
        </p:nvSpPr>
        <p:spPr bwMode="auto">
          <a:xfrm>
            <a:off x="5673725" y="3495675"/>
            <a:ext cx="4286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124</a:t>
            </a:r>
          </a:p>
        </p:txBody>
      </p:sp>
      <p:sp>
        <p:nvSpPr>
          <p:cNvPr id="101" name="TextBox 67"/>
          <p:cNvSpPr txBox="1">
            <a:spLocks noChangeArrowheads="1"/>
          </p:cNvSpPr>
          <p:nvPr/>
        </p:nvSpPr>
        <p:spPr bwMode="auto">
          <a:xfrm>
            <a:off x="5678488" y="3797300"/>
            <a:ext cx="4302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118</a:t>
            </a:r>
          </a:p>
        </p:txBody>
      </p:sp>
      <p:sp>
        <p:nvSpPr>
          <p:cNvPr id="102" name="TextBox 68"/>
          <p:cNvSpPr txBox="1">
            <a:spLocks noChangeArrowheads="1"/>
          </p:cNvSpPr>
          <p:nvPr/>
        </p:nvSpPr>
        <p:spPr bwMode="auto">
          <a:xfrm>
            <a:off x="6153150" y="3632200"/>
            <a:ext cx="428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112</a:t>
            </a:r>
          </a:p>
        </p:txBody>
      </p:sp>
      <p:sp>
        <p:nvSpPr>
          <p:cNvPr id="103" name="TextBox 69"/>
          <p:cNvSpPr txBox="1">
            <a:spLocks noChangeArrowheads="1"/>
          </p:cNvSpPr>
          <p:nvPr/>
        </p:nvSpPr>
        <p:spPr bwMode="auto">
          <a:xfrm>
            <a:off x="6156325" y="3886200"/>
            <a:ext cx="4302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112</a:t>
            </a:r>
          </a:p>
        </p:txBody>
      </p:sp>
      <p:sp>
        <p:nvSpPr>
          <p:cNvPr id="104" name="TextBox 69"/>
          <p:cNvSpPr txBox="1">
            <a:spLocks noChangeArrowheads="1"/>
          </p:cNvSpPr>
          <p:nvPr/>
        </p:nvSpPr>
        <p:spPr bwMode="auto">
          <a:xfrm>
            <a:off x="7491413" y="2236788"/>
            <a:ext cx="4302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3.7</a:t>
            </a:r>
          </a:p>
        </p:txBody>
      </p:sp>
      <p:sp>
        <p:nvSpPr>
          <p:cNvPr id="105" name="TextBox 69"/>
          <p:cNvSpPr txBox="1">
            <a:spLocks noChangeArrowheads="1"/>
          </p:cNvSpPr>
          <p:nvPr/>
        </p:nvSpPr>
        <p:spPr bwMode="auto">
          <a:xfrm>
            <a:off x="7483475" y="2546350"/>
            <a:ext cx="4286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3.6</a:t>
            </a:r>
          </a:p>
        </p:txBody>
      </p:sp>
      <p:sp>
        <p:nvSpPr>
          <p:cNvPr id="106" name="TextBox 69"/>
          <p:cNvSpPr txBox="1">
            <a:spLocks noChangeArrowheads="1"/>
          </p:cNvSpPr>
          <p:nvPr/>
        </p:nvSpPr>
        <p:spPr bwMode="auto">
          <a:xfrm>
            <a:off x="7971146" y="2546350"/>
            <a:ext cx="4302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3.6</a:t>
            </a:r>
          </a:p>
        </p:txBody>
      </p:sp>
      <p:sp>
        <p:nvSpPr>
          <p:cNvPr id="107" name="TextBox 69"/>
          <p:cNvSpPr txBox="1">
            <a:spLocks noChangeArrowheads="1"/>
          </p:cNvSpPr>
          <p:nvPr/>
        </p:nvSpPr>
        <p:spPr bwMode="auto">
          <a:xfrm>
            <a:off x="7966075" y="2308225"/>
            <a:ext cx="4302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3.6</a:t>
            </a:r>
          </a:p>
        </p:txBody>
      </p:sp>
      <p:sp>
        <p:nvSpPr>
          <p:cNvPr id="19493" name="Right Bracket 107"/>
          <p:cNvSpPr>
            <a:spLocks/>
          </p:cNvSpPr>
          <p:nvPr/>
        </p:nvSpPr>
        <p:spPr bwMode="auto">
          <a:xfrm rot="-5400000">
            <a:off x="1845469" y="2055019"/>
            <a:ext cx="92075" cy="731837"/>
          </a:xfrm>
          <a:prstGeom prst="rightBracket">
            <a:avLst>
              <a:gd name="adj" fmla="val 0"/>
            </a:avLst>
          </a:prstGeom>
          <a:noFill/>
          <a:ln w="9525" algn="ctr">
            <a:solidFill>
              <a:srgbClr val="26262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94" name="Right Bracket 109"/>
          <p:cNvSpPr>
            <a:spLocks/>
          </p:cNvSpPr>
          <p:nvPr/>
        </p:nvSpPr>
        <p:spPr bwMode="auto">
          <a:xfrm rot="-5400000">
            <a:off x="3234531" y="2791619"/>
            <a:ext cx="92075" cy="731838"/>
          </a:xfrm>
          <a:prstGeom prst="rightBracket">
            <a:avLst>
              <a:gd name="adj" fmla="val 0"/>
            </a:avLst>
          </a:prstGeom>
          <a:noFill/>
          <a:ln w="9525" algn="ctr">
            <a:solidFill>
              <a:srgbClr val="26262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95" name="Right Bracket 111"/>
          <p:cNvSpPr>
            <a:spLocks/>
          </p:cNvSpPr>
          <p:nvPr/>
        </p:nvSpPr>
        <p:spPr bwMode="auto">
          <a:xfrm rot="-5400000">
            <a:off x="4663281" y="3785394"/>
            <a:ext cx="92075" cy="731838"/>
          </a:xfrm>
          <a:prstGeom prst="rightBracket">
            <a:avLst>
              <a:gd name="adj" fmla="val 0"/>
            </a:avLst>
          </a:prstGeom>
          <a:noFill/>
          <a:ln w="9525" algn="ctr">
            <a:solidFill>
              <a:srgbClr val="26262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96" name="Right Bracket 112"/>
          <p:cNvSpPr>
            <a:spLocks/>
          </p:cNvSpPr>
          <p:nvPr/>
        </p:nvSpPr>
        <p:spPr bwMode="auto">
          <a:xfrm rot="-5400000">
            <a:off x="6095206" y="2955132"/>
            <a:ext cx="92075" cy="731838"/>
          </a:xfrm>
          <a:prstGeom prst="rightBracket">
            <a:avLst>
              <a:gd name="adj" fmla="val 0"/>
            </a:avLst>
          </a:prstGeom>
          <a:noFill/>
          <a:ln w="9525" algn="ctr">
            <a:solidFill>
              <a:srgbClr val="26262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97" name="Right Bracket 113"/>
          <p:cNvSpPr>
            <a:spLocks/>
          </p:cNvSpPr>
          <p:nvPr/>
        </p:nvSpPr>
        <p:spPr bwMode="auto">
          <a:xfrm rot="-5400000">
            <a:off x="7893844" y="1635919"/>
            <a:ext cx="92075" cy="731837"/>
          </a:xfrm>
          <a:prstGeom prst="rightBracket">
            <a:avLst>
              <a:gd name="adj" fmla="val 0"/>
            </a:avLst>
          </a:prstGeom>
          <a:noFill/>
          <a:ln w="9525" algn="ctr">
            <a:solidFill>
              <a:srgbClr val="26262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129758"/>
              </p:ext>
            </p:extLst>
          </p:nvPr>
        </p:nvGraphicFramePr>
        <p:xfrm>
          <a:off x="1382367" y="5769673"/>
          <a:ext cx="4929451" cy="699707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475109"/>
                <a:gridCol w="720567"/>
                <a:gridCol w="733775"/>
              </a:tblGrid>
              <a:tr h="29260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6" marR="91456" marT="45724" marB="4572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F/TAF</a:t>
                      </a:r>
                    </a:p>
                  </a:txBody>
                  <a:tcPr marL="91456" marR="91456" marT="45724" marB="45724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EBA2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F/TDF</a:t>
                      </a:r>
                    </a:p>
                  </a:txBody>
                  <a:tcPr marL="91456" marR="91456" marT="45724" marB="45724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7F9C"/>
                    </a:solidFill>
                  </a:tcPr>
                </a:tc>
              </a:tr>
              <a:tr h="394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Patients initiating lipid-lowering agents</a:t>
                      </a:r>
                    </a:p>
                  </a:txBody>
                  <a:tcPr marL="91456" marR="91456" marT="45724" marB="4572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4%</a:t>
                      </a:r>
                    </a:p>
                  </a:txBody>
                  <a:tcPr marL="91456" marR="91456" marT="45724" marB="4572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4%</a:t>
                      </a:r>
                    </a:p>
                  </a:txBody>
                  <a:tcPr marL="91456" marR="91456" marT="45724" marB="4572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405188" y="1298575"/>
          <a:ext cx="2119312" cy="823914"/>
        </p:xfrm>
        <a:graphic>
          <a:graphicData uri="http://schemas.openxmlformats.org/drawingml/2006/table">
            <a:tbl>
              <a:tblPr/>
              <a:tblGrid>
                <a:gridCol w="822325"/>
                <a:gridCol w="647700"/>
                <a:gridCol w="649287"/>
              </a:tblGrid>
              <a:tr h="274638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04" marR="91404" marT="45773" marB="457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F/TAF</a:t>
                      </a:r>
                    </a:p>
                  </a:txBody>
                  <a:tcPr marL="91404" marR="91404" marT="45773" marB="45773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F/TDF</a:t>
                      </a:r>
                    </a:p>
                  </a:txBody>
                  <a:tcPr marL="91404" marR="91404" marT="45773" marB="45773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4638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Week 48</a:t>
                      </a:r>
                    </a:p>
                  </a:txBody>
                  <a:tcPr marL="91404" marR="91404" marT="45773" marB="457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04" marR="91404" marT="45773" marB="457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EBA2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04" marR="91404" marT="45773" marB="457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7F9C"/>
                    </a:solidFill>
                  </a:tcPr>
                </a:tc>
              </a:tr>
              <a:tr h="274638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Baseline</a:t>
                      </a:r>
                    </a:p>
                  </a:txBody>
                  <a:tcPr marL="91404" marR="91404" marT="45773" marB="457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04" marR="91404" marT="45773" marB="457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EE9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04" marR="91404" marT="45773" marB="457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FE6"/>
                    </a:solidFill>
                  </a:tcPr>
                </a:tc>
              </a:tr>
            </a:tbl>
          </a:graphicData>
        </a:graphic>
      </p:graphicFrame>
      <p:sp>
        <p:nvSpPr>
          <p:cNvPr id="1951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D8CC3C5-7ABB-4075-9EBC-D83815695792}" type="slidenum">
              <a:rPr lang="en-US" altLang="en-US" smtClean="0">
                <a:solidFill>
                  <a:srgbClr val="7F7F7F"/>
                </a:solidFill>
              </a:rPr>
              <a:pPr eaLnBrk="1" hangingPunct="1"/>
              <a:t>17</a:t>
            </a:fld>
            <a:endParaRPr lang="en-US" altLang="en-US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84188" y="4286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Week 48 Conclusions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84188" y="1524000"/>
            <a:ext cx="8229600" cy="46482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dirty="0" smtClean="0"/>
              <a:t>F/TAF was noninferior to F/TDF in maintaining </a:t>
            </a:r>
            <a:r>
              <a:rPr lang="en-US" altLang="en-US" dirty="0" err="1" smtClean="0"/>
              <a:t>virologic</a:t>
            </a:r>
            <a:r>
              <a:rPr lang="en-US" altLang="en-US" dirty="0" smtClean="0"/>
              <a:t> suppression   in combination with a variety of third agents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dirty="0"/>
              <a:t>Significant improvements </a:t>
            </a:r>
            <a:r>
              <a:rPr lang="en-US" altLang="en-US" dirty="0" smtClean="0"/>
              <a:t>in </a:t>
            </a:r>
            <a:r>
              <a:rPr lang="en-US" altLang="en-US" dirty="0"/>
              <a:t>multiple measures of </a:t>
            </a:r>
            <a:r>
              <a:rPr lang="en-US" altLang="en-US" dirty="0" smtClean="0"/>
              <a:t>renal </a:t>
            </a:r>
            <a:r>
              <a:rPr lang="en-US" altLang="en-US" dirty="0"/>
              <a:t>and </a:t>
            </a:r>
            <a:r>
              <a:rPr lang="en-US" altLang="en-US" dirty="0" smtClean="0"/>
              <a:t>bone safety after switching from F/TDF to F/TAF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dirty="0" smtClean="0"/>
              <a:t>Improvements in </a:t>
            </a:r>
            <a:r>
              <a:rPr lang="en-US" altLang="en-US" dirty="0" err="1" smtClean="0"/>
              <a:t>eGFR</a:t>
            </a:r>
            <a:r>
              <a:rPr lang="en-US" altLang="en-US" dirty="0" smtClean="0"/>
              <a:t>, proteinuria, including tubular proteinuria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dirty="0" smtClean="0"/>
              <a:t>Improvements in BMD 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dirty="0" smtClean="0"/>
              <a:t>Efficacy and safety results are consistent with E/C/F/TAF studies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dirty="0" smtClean="0"/>
              <a:t>These data support that F/TAF is an important NRTI backbone for antiretroviral treatment with safety benefits over F/TDF</a:t>
            </a:r>
          </a:p>
          <a:p>
            <a:pPr marL="273050" lvl="1" indent="0">
              <a:buFont typeface="Arial" pitchFamily="34" charset="0"/>
              <a:buNone/>
              <a:defRPr/>
            </a:pPr>
            <a:endParaRPr lang="en-US" altLang="en-US" dirty="0" smtClean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F8B7E88-B527-4F67-815A-C8AB59E74003}" type="slidenum">
              <a:rPr lang="en-US" altLang="en-US" smtClean="0">
                <a:solidFill>
                  <a:srgbClr val="7F7F7F"/>
                </a:solidFill>
              </a:rPr>
              <a:pPr eaLnBrk="1" hangingPunct="1"/>
              <a:t>18</a:t>
            </a:fld>
            <a:endParaRPr lang="en-US" altLang="en-US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188" y="4286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84188" y="1524000"/>
            <a:ext cx="8229600" cy="4648200"/>
          </a:xfrm>
        </p:spPr>
        <p:txBody>
          <a:bodyPr/>
          <a:lstStyle/>
          <a:p>
            <a:r>
              <a:rPr lang="en-US" altLang="en-US" smtClean="0"/>
              <a:t>Complete results in press in a peer-reviewed journal</a:t>
            </a:r>
          </a:p>
          <a:p>
            <a:r>
              <a:rPr lang="en-US" altLang="en-US" smtClean="0"/>
              <a:t>F/TAF is under regulatory review by several health authorities</a:t>
            </a:r>
          </a:p>
          <a:p>
            <a:r>
              <a:rPr lang="en-US" altLang="en-US" smtClean="0"/>
              <a:t>F/TAF is a backbone of multiple single-tablet regimens</a:t>
            </a:r>
          </a:p>
          <a:p>
            <a:pPr lvl="1"/>
            <a:r>
              <a:rPr lang="en-US" altLang="en-US" smtClean="0"/>
              <a:t>E/C/F/TAF (approved in US, EU, and several other countries)</a:t>
            </a:r>
          </a:p>
          <a:p>
            <a:pPr lvl="1"/>
            <a:r>
              <a:rPr lang="en-US" altLang="en-US" smtClean="0"/>
              <a:t>Rilpivirine/F/TAF (under regulatory review by several health authorities)</a:t>
            </a:r>
          </a:p>
          <a:p>
            <a:pPr lvl="1"/>
            <a:r>
              <a:rPr lang="en-US" altLang="en-US" smtClean="0"/>
              <a:t>GS-9883/F/TAF (in development)</a:t>
            </a:r>
          </a:p>
          <a:p>
            <a:pPr lvl="1"/>
            <a:r>
              <a:rPr lang="en-US" altLang="en-US" smtClean="0"/>
              <a:t>Darunavir/c/F/TAF (in development)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2ECD8A7-4CDC-4FCE-B772-371F8379F33D}" type="slidenum">
              <a:rPr lang="en-US" altLang="en-US" smtClean="0">
                <a:solidFill>
                  <a:srgbClr val="7F7F7F"/>
                </a:solidFill>
              </a:rPr>
              <a:pPr eaLnBrk="1" hangingPunct="1"/>
              <a:t>19</a:t>
            </a:fld>
            <a:endParaRPr lang="en-US" altLang="en-US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188" y="4286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Disclosures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xtLst/>
        </p:spPr>
        <p:txBody>
          <a:bodyPr/>
          <a:lstStyle/>
          <a:p>
            <a:pPr>
              <a:defRPr/>
            </a:pPr>
            <a:r>
              <a:rPr lang="en-US" dirty="0" err="1"/>
              <a:t>Dr</a:t>
            </a:r>
            <a:r>
              <a:rPr lang="en-US" dirty="0"/>
              <a:t> Gallant receives </a:t>
            </a:r>
            <a:r>
              <a:rPr lang="en-US" dirty="0" smtClean="0"/>
              <a:t>research </a:t>
            </a:r>
            <a:r>
              <a:rPr lang="en-US" dirty="0"/>
              <a:t>grants awarded to his institution from </a:t>
            </a:r>
            <a:r>
              <a:rPr lang="en-US" dirty="0" err="1"/>
              <a:t>AbbVie</a:t>
            </a:r>
            <a:r>
              <a:rPr lang="en-US" dirty="0"/>
              <a:t>, Bristol-Myers Squibb, Gilead Sciences, Janssen Therapeutics, Merck &amp; Co, Inc., </a:t>
            </a:r>
            <a:r>
              <a:rPr lang="en-US" dirty="0" err="1"/>
              <a:t>Sangamo</a:t>
            </a:r>
            <a:r>
              <a:rPr lang="en-US" dirty="0"/>
              <a:t> </a:t>
            </a:r>
            <a:r>
              <a:rPr lang="en-US" dirty="0" err="1"/>
              <a:t>BioSciences</a:t>
            </a:r>
            <a:r>
              <a:rPr lang="en-US" dirty="0"/>
              <a:t>, and </a:t>
            </a:r>
            <a:r>
              <a:rPr lang="en-US" dirty="0" err="1"/>
              <a:t>ViiV</a:t>
            </a:r>
            <a:r>
              <a:rPr lang="en-US" dirty="0"/>
              <a:t> Healthcare.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He </a:t>
            </a:r>
            <a:r>
              <a:rPr lang="en-US" dirty="0"/>
              <a:t>serves as an advisor/consultant to Bristol-Myers Squibb, Gilead Sciences, Merck &amp; Co, Inc., Janssen Therapeutics, and </a:t>
            </a:r>
            <a:r>
              <a:rPr lang="en-US" dirty="0" err="1"/>
              <a:t>ViiV</a:t>
            </a:r>
            <a:r>
              <a:rPr lang="en-US" dirty="0"/>
              <a:t> </a:t>
            </a:r>
            <a:r>
              <a:rPr lang="en-US" dirty="0" smtClean="0"/>
              <a:t>Healthcare.</a:t>
            </a:r>
            <a:endParaRPr lang="en-GB" strike="sngStrike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3B62C33-8BA6-4B35-84B1-16BD53E33562}" type="slidenum">
              <a:rPr lang="en-US" altLang="en-US" smtClean="0">
                <a:solidFill>
                  <a:srgbClr val="7F7F7F"/>
                </a:solidFill>
              </a:rPr>
              <a:pPr eaLnBrk="1" hangingPunct="1"/>
              <a:t>2</a:t>
            </a:fld>
            <a:endParaRPr lang="en-US" altLang="en-US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188" y="4286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84188" y="1524000"/>
            <a:ext cx="8229600" cy="4648200"/>
          </a:xfrm>
        </p:spPr>
        <p:txBody>
          <a:bodyPr/>
          <a:lstStyle/>
          <a:p>
            <a:pPr marL="0" indent="0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b="1" dirty="0" smtClean="0">
                <a:solidFill>
                  <a:srgbClr val="0066A8"/>
                </a:solidFill>
              </a:rPr>
              <a:t>We extend our thanks to:</a:t>
            </a:r>
          </a:p>
          <a:p>
            <a:pPr marL="0" indent="0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b="1" dirty="0" smtClean="0">
                <a:solidFill>
                  <a:srgbClr val="0066A8"/>
                </a:solidFill>
              </a:rPr>
              <a:t>The patients and their families</a:t>
            </a:r>
          </a:p>
          <a:p>
            <a:pPr marL="0" indent="0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b="1" dirty="0" smtClean="0">
                <a:solidFill>
                  <a:srgbClr val="0066A8"/>
                </a:solidFill>
              </a:rPr>
              <a:t>All participating study investigators and staff:</a:t>
            </a:r>
            <a:endParaRPr lang="en-US" altLang="en-US" sz="1600" b="1" dirty="0" smtClean="0">
              <a:solidFill>
                <a:srgbClr val="0066A8"/>
              </a:solidFill>
            </a:endParaRPr>
          </a:p>
          <a:p>
            <a:pPr marL="0" indent="0">
              <a:spcBef>
                <a:spcPct val="20000"/>
              </a:spcBef>
              <a:buNone/>
            </a:pPr>
            <a:r>
              <a:rPr lang="en-US" altLang="en-US" sz="1600" dirty="0" smtClean="0"/>
              <a:t>J. Angel, N. Bellos, P. Benson, C. Brinson, J. </a:t>
            </a:r>
            <a:r>
              <a:rPr lang="en-US" altLang="en-US" sz="1600" dirty="0" err="1" smtClean="0"/>
              <a:t>Brunetta</a:t>
            </a:r>
            <a:r>
              <a:rPr lang="en-US" altLang="en-US" sz="1600" dirty="0" smtClean="0"/>
              <a:t>, A. </a:t>
            </a:r>
            <a:r>
              <a:rPr lang="en-US" altLang="en-US" sz="1600" dirty="0" err="1" smtClean="0"/>
              <a:t>Cheret</a:t>
            </a:r>
            <a:r>
              <a:rPr lang="en-US" altLang="en-US" sz="1600" dirty="0" smtClean="0"/>
              <a:t>, A. Clarke, N. </a:t>
            </a:r>
            <a:r>
              <a:rPr lang="en-US" altLang="en-US" sz="1600" dirty="0" err="1" smtClean="0"/>
              <a:t>Clumeck</a:t>
            </a:r>
            <a:r>
              <a:rPr lang="en-US" altLang="en-US" sz="1600" dirty="0" smtClean="0"/>
              <a:t>, </a:t>
            </a:r>
            <a:br>
              <a:rPr lang="en-US" altLang="en-US" sz="1600" dirty="0" smtClean="0"/>
            </a:br>
            <a:r>
              <a:rPr lang="en-US" altLang="en-US" sz="1600" dirty="0" smtClean="0"/>
              <a:t>B. Conway, D. </a:t>
            </a:r>
            <a:r>
              <a:rPr lang="en-US" altLang="en-US" sz="1600" dirty="0" err="1" smtClean="0"/>
              <a:t>Coulston</a:t>
            </a:r>
            <a:r>
              <a:rPr lang="en-US" altLang="en-US" sz="1600" dirty="0" smtClean="0"/>
              <a:t>, G. Crofoot, E. Daar, E. DeJesus, C. Dietz, H. Edelstein, R. Elion, J. </a:t>
            </a:r>
            <a:r>
              <a:rPr lang="en-US" altLang="en-US" sz="1600" dirty="0" err="1" smtClean="0"/>
              <a:t>Flamm</a:t>
            </a:r>
            <a:r>
              <a:rPr lang="en-US" altLang="en-US" sz="1600" dirty="0" smtClean="0"/>
              <a:t>, J. Gallant, J. Gathe, R. </a:t>
            </a:r>
            <a:r>
              <a:rPr lang="en-US" altLang="en-US" sz="1600" dirty="0" err="1" smtClean="0"/>
              <a:t>Grossberg</a:t>
            </a:r>
            <a:r>
              <a:rPr lang="en-US" altLang="en-US" sz="1600" dirty="0" smtClean="0"/>
              <a:t>, B. Hare, K. Henry, R. Hsu, </a:t>
            </a:r>
            <a:br>
              <a:rPr lang="en-US" altLang="en-US" sz="1600" dirty="0" smtClean="0"/>
            </a:br>
            <a:r>
              <a:rPr lang="en-US" altLang="en-US" sz="1600" dirty="0" smtClean="0"/>
              <a:t>M. Johnson, C. Kinder, D. Klein, LaMarca, A. </a:t>
            </a:r>
            <a:r>
              <a:rPr lang="en-US" altLang="en-US" sz="1600" dirty="0" err="1" smtClean="0"/>
              <a:t>Lazzarin</a:t>
            </a:r>
            <a:r>
              <a:rPr lang="en-US" altLang="en-US" sz="1600" dirty="0" smtClean="0"/>
              <a:t>, K. Lichtenstein, C. </a:t>
            </a:r>
            <a:r>
              <a:rPr lang="en-US" altLang="en-US" sz="1600" dirty="0" err="1" smtClean="0"/>
              <a:t>Lucasti</a:t>
            </a:r>
            <a:r>
              <a:rPr lang="en-US" altLang="en-US" sz="1600" dirty="0" smtClean="0"/>
              <a:t>, </a:t>
            </a:r>
            <a:br>
              <a:rPr lang="en-US" altLang="en-US" sz="1600" dirty="0" smtClean="0"/>
            </a:br>
            <a:r>
              <a:rPr lang="en-US" altLang="en-US" sz="1600" dirty="0" smtClean="0"/>
              <a:t>F. Maggiolo, C. McDonald, J. McGowan, A. Mills, M. </a:t>
            </a:r>
            <a:r>
              <a:rPr lang="en-US" altLang="en-US" sz="1600" dirty="0" err="1" smtClean="0"/>
              <a:t>Mogyoros</a:t>
            </a:r>
            <a:r>
              <a:rPr lang="en-US" altLang="en-US" sz="1600" dirty="0" smtClean="0"/>
              <a:t>, J. Morales-Ramirez, </a:t>
            </a:r>
            <a:br>
              <a:rPr lang="en-US" altLang="en-US" sz="1600" dirty="0" smtClean="0"/>
            </a:br>
            <a:r>
              <a:rPr lang="en-US" altLang="en-US" sz="1600" dirty="0" smtClean="0"/>
              <a:t>G. Moyle, </a:t>
            </a:r>
            <a:r>
              <a:rPr lang="en-US" altLang="en-US" sz="1600" dirty="0"/>
              <a:t>H. </a:t>
            </a:r>
            <a:r>
              <a:rPr lang="en-US" altLang="en-US" sz="1600" dirty="0" smtClean="0"/>
              <a:t>Olivet, </a:t>
            </a:r>
            <a:r>
              <a:rPr lang="en-US" altLang="en-US" sz="1600" dirty="0"/>
              <a:t>C</a:t>
            </a:r>
            <a:r>
              <a:rPr lang="en-US" altLang="en-US" sz="1600" dirty="0" smtClean="0"/>
              <a:t>. Orkin, O. </a:t>
            </a:r>
            <a:r>
              <a:rPr lang="en-US" altLang="en-US" sz="1600" dirty="0" err="1" smtClean="0"/>
              <a:t>Osiyemi</a:t>
            </a:r>
            <a:r>
              <a:rPr lang="en-US" altLang="en-US" sz="1600" dirty="0" smtClean="0"/>
              <a:t>, M. Para, A. </a:t>
            </a:r>
            <a:r>
              <a:rPr lang="en-US" altLang="en-US" sz="1600" dirty="0" err="1" smtClean="0"/>
              <a:t>Petroll</a:t>
            </a:r>
            <a:r>
              <a:rPr lang="en-US" altLang="en-US" sz="1600" dirty="0" smtClean="0"/>
              <a:t>, G. </a:t>
            </a:r>
            <a:r>
              <a:rPr lang="en-US" altLang="en-US" sz="1600" dirty="0" err="1" smtClean="0"/>
              <a:t>Pierone</a:t>
            </a:r>
            <a:r>
              <a:rPr lang="en-US" altLang="en-US" sz="1600" dirty="0" smtClean="0"/>
              <a:t>, C. Polk, F. Post, </a:t>
            </a:r>
            <a:br>
              <a:rPr lang="en-US" altLang="en-US" sz="1600" dirty="0" smtClean="0"/>
            </a:br>
            <a:r>
              <a:rPr lang="en-US" altLang="en-US" sz="1600" dirty="0" smtClean="0"/>
              <a:t>D. </a:t>
            </a:r>
            <a:r>
              <a:rPr lang="en-US" altLang="en-US" sz="1600" dirty="0" err="1" smtClean="0"/>
              <a:t>Prelutsky</a:t>
            </a:r>
            <a:r>
              <a:rPr lang="en-US" altLang="en-US" sz="1600" dirty="0" smtClean="0"/>
              <a:t>, F. </a:t>
            </a:r>
            <a:r>
              <a:rPr lang="en-US" altLang="en-US" sz="1600" dirty="0" err="1" smtClean="0"/>
              <a:t>Raffi</a:t>
            </a:r>
            <a:r>
              <a:rPr lang="en-US" altLang="en-US" sz="1600" dirty="0" smtClean="0"/>
              <a:t>, M. </a:t>
            </a:r>
            <a:r>
              <a:rPr lang="en-US" altLang="en-US" sz="1600" dirty="0" err="1" smtClean="0"/>
              <a:t>Ramgopal</a:t>
            </a:r>
            <a:r>
              <a:rPr lang="en-US" altLang="en-US" sz="1600" dirty="0" smtClean="0"/>
              <a:t>, B. </a:t>
            </a:r>
            <a:r>
              <a:rPr lang="en-US" altLang="en-US" sz="1600" dirty="0" err="1" smtClean="0"/>
              <a:t>Rashbaum</a:t>
            </a:r>
            <a:r>
              <a:rPr lang="en-US" altLang="en-US" sz="1600" dirty="0" smtClean="0"/>
              <a:t>, J. </a:t>
            </a:r>
            <a:r>
              <a:rPr lang="en-US" altLang="en-US" sz="1600" dirty="0" err="1" smtClean="0"/>
              <a:t>Reynes</a:t>
            </a:r>
            <a:r>
              <a:rPr lang="en-US" altLang="en-US" sz="1600" dirty="0" smtClean="0"/>
              <a:t>, G. Richmond, A. Roberts, </a:t>
            </a:r>
            <a:br>
              <a:rPr lang="en-US" altLang="en-US" sz="1600" dirty="0" smtClean="0"/>
            </a:br>
            <a:r>
              <a:rPr lang="en-US" altLang="en-US" sz="1600" dirty="0" smtClean="0"/>
              <a:t>P. Ruane, M. </a:t>
            </a:r>
            <a:r>
              <a:rPr lang="en-US" altLang="en-US" sz="1600" dirty="0" err="1" smtClean="0"/>
              <a:t>Saag</a:t>
            </a:r>
            <a:r>
              <a:rPr lang="en-US" altLang="en-US" sz="1600" dirty="0" smtClean="0"/>
              <a:t>, J. Santana-Bagur, L. Santiago, P. Sax, A. </a:t>
            </a:r>
            <a:r>
              <a:rPr lang="en-US" altLang="en-US" sz="1600" dirty="0" err="1" smtClean="0"/>
              <a:t>Scarsella</a:t>
            </a:r>
            <a:r>
              <a:rPr lang="en-US" altLang="en-US" sz="1600" dirty="0" smtClean="0"/>
              <a:t>, G. </a:t>
            </a:r>
            <a:r>
              <a:rPr lang="en-US" altLang="en-US" sz="1600" dirty="0" err="1" smtClean="0"/>
              <a:t>Schembri</a:t>
            </a:r>
            <a:r>
              <a:rPr lang="en-US" altLang="en-US" sz="1600" dirty="0" smtClean="0"/>
              <a:t>, </a:t>
            </a:r>
            <a:br>
              <a:rPr lang="en-US" altLang="en-US" sz="1600" dirty="0" smtClean="0"/>
            </a:br>
            <a:r>
              <a:rPr lang="en-US" altLang="en-US" sz="1600" dirty="0" smtClean="0"/>
              <a:t>S. Segal-Maurer, P. </a:t>
            </a:r>
            <a:r>
              <a:rPr lang="en-US" altLang="en-US" sz="1600" dirty="0" err="1" smtClean="0"/>
              <a:t>Shalit</a:t>
            </a:r>
            <a:r>
              <a:rPr lang="en-US" altLang="en-US" sz="1600" dirty="0" smtClean="0"/>
              <a:t>, D. Shamblaw, L. </a:t>
            </a:r>
            <a:r>
              <a:rPr lang="en-US" altLang="en-US" sz="1600" dirty="0" err="1" smtClean="0"/>
              <a:t>Slama</a:t>
            </a:r>
            <a:r>
              <a:rPr lang="en-US" altLang="en-US" sz="1600" dirty="0" smtClean="0"/>
              <a:t>, J. Slim, L. Sloan, M. </a:t>
            </a:r>
            <a:r>
              <a:rPr lang="en-US" altLang="en-US" sz="1600" dirty="0" err="1" smtClean="0"/>
              <a:t>Sokol</a:t>
            </a:r>
            <a:r>
              <a:rPr lang="en-US" altLang="en-US" sz="1600" dirty="0" smtClean="0"/>
              <a:t>-Anderson, D. Stein, J. Stephens, M. Thompson, T. Vanig, G. </a:t>
            </a:r>
            <a:r>
              <a:rPr lang="en-US" altLang="en-US" sz="1600" dirty="0" err="1" smtClean="0"/>
              <a:t>Voskuhl</a:t>
            </a:r>
            <a:r>
              <a:rPr lang="en-US" altLang="en-US" sz="1600" dirty="0" smtClean="0"/>
              <a:t>, B. Wade, S. Walmsley, D. Ward, M. </a:t>
            </a:r>
            <a:r>
              <a:rPr lang="en-US" altLang="en-US" sz="1600" dirty="0" err="1" smtClean="0"/>
              <a:t>Wohlfeiler</a:t>
            </a:r>
            <a:r>
              <a:rPr lang="en-US" altLang="en-US" sz="1600" dirty="0" smtClean="0"/>
              <a:t>, Y. </a:t>
            </a:r>
            <a:r>
              <a:rPr lang="en-US" altLang="en-US" sz="1600" dirty="0" err="1" smtClean="0"/>
              <a:t>Yazdanpanah</a:t>
            </a:r>
            <a:r>
              <a:rPr lang="en-US" altLang="en-US" sz="1600" dirty="0" smtClean="0"/>
              <a:t>, B. Young, C. </a:t>
            </a:r>
            <a:r>
              <a:rPr lang="en-US" altLang="en-US" sz="1600" dirty="0" err="1" smtClean="0"/>
              <a:t>Zurawski</a:t>
            </a:r>
            <a:endParaRPr lang="en-US" altLang="en-US" sz="1600" dirty="0" smtClean="0"/>
          </a:p>
          <a:p>
            <a:pPr marL="0" indent="0">
              <a:spcBef>
                <a:spcPct val="20000"/>
              </a:spcBef>
              <a:buFont typeface="Wingdings" pitchFamily="2" charset="2"/>
              <a:buNone/>
            </a:pPr>
            <a:endParaRPr lang="en-US" altLang="en-US" b="1" dirty="0" smtClean="0">
              <a:solidFill>
                <a:srgbClr val="0066A8"/>
              </a:solidFill>
            </a:endParaRPr>
          </a:p>
          <a:p>
            <a:pPr marL="0" indent="0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b="1" dirty="0" smtClean="0">
                <a:solidFill>
                  <a:srgbClr val="0066A8"/>
                </a:solidFill>
              </a:rPr>
              <a:t>This study was funded by Gilead Sciences, Inc.</a:t>
            </a:r>
          </a:p>
          <a:p>
            <a:pPr marL="0" indent="0">
              <a:buFont typeface="Wingdings" pitchFamily="2" charset="2"/>
              <a:buNone/>
            </a:pPr>
            <a:endParaRPr lang="en-US" alt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1F1DB8F-CBBE-4059-BA35-3E4151341FC9}" type="slidenum">
              <a:rPr lang="en-US" altLang="en-US" smtClean="0">
                <a:solidFill>
                  <a:srgbClr val="7F7F7F"/>
                </a:solidFill>
              </a:rPr>
              <a:pPr eaLnBrk="1" hangingPunct="1"/>
              <a:t>20</a:t>
            </a:fld>
            <a:endParaRPr lang="en-US" altLang="en-US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1330" name="Chart 10"/>
          <p:cNvGraphicFramePr>
            <a:graphicFrameLocks/>
          </p:cNvGraphicFramePr>
          <p:nvPr/>
        </p:nvGraphicFramePr>
        <p:xfrm>
          <a:off x="6972300" y="2016125"/>
          <a:ext cx="1603375" cy="333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r:id="rId5" imgW="1603387" imgH="3334801" progId="Excel.Chart.8">
                  <p:embed/>
                </p:oleObj>
              </mc:Choice>
              <mc:Fallback>
                <p:oleObj r:id="rId5" imgW="1603387" imgH="3334801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2300" y="2016125"/>
                        <a:ext cx="1603375" cy="333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5783119"/>
              </p:ext>
            </p:extLst>
          </p:nvPr>
        </p:nvGraphicFramePr>
        <p:xfrm>
          <a:off x="885825" y="2085975"/>
          <a:ext cx="5862638" cy="3235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11332" name="Title 1"/>
          <p:cNvSpPr txBox="1">
            <a:spLocks/>
          </p:cNvSpPr>
          <p:nvPr/>
        </p:nvSpPr>
        <p:spPr bwMode="auto">
          <a:xfrm>
            <a:off x="374650" y="466725"/>
            <a:ext cx="8229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400">
              <a:solidFill>
                <a:srgbClr val="CC0000"/>
              </a:solidFill>
              <a:ea typeface="MS PGothic" pitchFamily="34" charset="-128"/>
            </a:endParaRPr>
          </a:p>
        </p:txBody>
      </p:sp>
      <p:sp>
        <p:nvSpPr>
          <p:cNvPr id="34821" name="Title 3"/>
          <p:cNvSpPr>
            <a:spLocks noGrp="1"/>
          </p:cNvSpPr>
          <p:nvPr>
            <p:ph type="title"/>
          </p:nvPr>
        </p:nvSpPr>
        <p:spPr>
          <a:xfrm>
            <a:off x="484188" y="4286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Fasting Lipid Results</a:t>
            </a:r>
          </a:p>
        </p:txBody>
      </p:sp>
      <p:sp>
        <p:nvSpPr>
          <p:cNvPr id="62" name="TextBox 74"/>
          <p:cNvSpPr txBox="1">
            <a:spLocks noChangeArrowheads="1"/>
          </p:cNvSpPr>
          <p:nvPr/>
        </p:nvSpPr>
        <p:spPr bwMode="auto">
          <a:xfrm>
            <a:off x="1331913" y="5238750"/>
            <a:ext cx="982662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 smtClean="0">
                <a:solidFill>
                  <a:srgbClr val="000000"/>
                </a:solidFill>
              </a:rPr>
              <a:t>Total </a:t>
            </a:r>
            <a:br>
              <a:rPr lang="en-US" altLang="en-US" sz="1400" b="1" kern="0" dirty="0" smtClean="0">
                <a:solidFill>
                  <a:srgbClr val="000000"/>
                </a:solidFill>
              </a:rPr>
            </a:br>
            <a:r>
              <a:rPr lang="en-US" altLang="en-US" sz="1400" b="1" kern="0" dirty="0" smtClean="0">
                <a:solidFill>
                  <a:srgbClr val="000000"/>
                </a:solidFill>
              </a:rPr>
              <a:t>Cholesterol</a:t>
            </a:r>
          </a:p>
        </p:txBody>
      </p:sp>
      <p:sp>
        <p:nvSpPr>
          <p:cNvPr id="63" name="TextBox 75"/>
          <p:cNvSpPr txBox="1">
            <a:spLocks noChangeArrowheads="1"/>
          </p:cNvSpPr>
          <p:nvPr/>
        </p:nvSpPr>
        <p:spPr bwMode="auto">
          <a:xfrm>
            <a:off x="3089275" y="5238750"/>
            <a:ext cx="347663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 smtClean="0">
                <a:solidFill>
                  <a:srgbClr val="000000"/>
                </a:solidFill>
              </a:rPr>
              <a:t>LDL</a:t>
            </a:r>
          </a:p>
        </p:txBody>
      </p:sp>
      <p:sp>
        <p:nvSpPr>
          <p:cNvPr id="64" name="TextBox 76"/>
          <p:cNvSpPr txBox="1">
            <a:spLocks noChangeArrowheads="1"/>
          </p:cNvSpPr>
          <p:nvPr/>
        </p:nvSpPr>
        <p:spPr bwMode="auto">
          <a:xfrm>
            <a:off x="4518025" y="5238750"/>
            <a:ext cx="3683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 smtClean="0">
                <a:solidFill>
                  <a:srgbClr val="000000"/>
                </a:solidFill>
              </a:rPr>
              <a:t>HDL</a:t>
            </a:r>
          </a:p>
        </p:txBody>
      </p:sp>
      <p:sp>
        <p:nvSpPr>
          <p:cNvPr id="65" name="TextBox 77"/>
          <p:cNvSpPr txBox="1">
            <a:spLocks noChangeArrowheads="1"/>
          </p:cNvSpPr>
          <p:nvPr/>
        </p:nvSpPr>
        <p:spPr bwMode="auto">
          <a:xfrm>
            <a:off x="5565775" y="5238750"/>
            <a:ext cx="1114425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 smtClean="0">
                <a:solidFill>
                  <a:srgbClr val="000000"/>
                </a:solidFill>
              </a:rPr>
              <a:t>Triglycerides</a:t>
            </a:r>
          </a:p>
        </p:txBody>
      </p:sp>
      <p:sp>
        <p:nvSpPr>
          <p:cNvPr id="611338" name="TextBox 78"/>
          <p:cNvSpPr txBox="1">
            <a:spLocks noChangeArrowheads="1"/>
          </p:cNvSpPr>
          <p:nvPr/>
        </p:nvSpPr>
        <p:spPr bwMode="auto">
          <a:xfrm>
            <a:off x="7248525" y="5238750"/>
            <a:ext cx="1414463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400" b="1">
                <a:solidFill>
                  <a:prstClr val="black"/>
                </a:solidFill>
              </a:rPr>
              <a:t>TC: </a:t>
            </a:r>
            <a:r>
              <a:rPr lang="en-US" altLang="en-US" sz="1400" b="1">
                <a:solidFill>
                  <a:srgbClr val="000000"/>
                </a:solidFill>
              </a:rPr>
              <a:t>HDL Ratio</a:t>
            </a:r>
          </a:p>
        </p:txBody>
      </p:sp>
      <p:sp>
        <p:nvSpPr>
          <p:cNvPr id="67" name="TextBox 88"/>
          <p:cNvSpPr txBox="1">
            <a:spLocks noChangeArrowheads="1"/>
          </p:cNvSpPr>
          <p:nvPr/>
        </p:nvSpPr>
        <p:spPr bwMode="auto">
          <a:xfrm rot="16200000">
            <a:off x="-155641" y="3587638"/>
            <a:ext cx="1819409" cy="19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Median value (</a:t>
            </a:r>
            <a:r>
              <a:rPr lang="en-US" altLang="en-US" sz="1400" kern="0" dirty="0" err="1" smtClean="0">
                <a:solidFill>
                  <a:srgbClr val="000000"/>
                </a:solidFill>
              </a:rPr>
              <a:t>mmol</a:t>
            </a:r>
            <a:r>
              <a:rPr lang="en-US" altLang="en-US" sz="1400" kern="0" dirty="0" smtClean="0">
                <a:solidFill>
                  <a:srgbClr val="000000"/>
                </a:solidFill>
              </a:rPr>
              <a:t>/L)</a:t>
            </a:r>
          </a:p>
        </p:txBody>
      </p:sp>
      <p:sp>
        <p:nvSpPr>
          <p:cNvPr id="611340" name="TextBox 6"/>
          <p:cNvSpPr txBox="1">
            <a:spLocks noChangeArrowheads="1"/>
          </p:cNvSpPr>
          <p:nvPr/>
        </p:nvSpPr>
        <p:spPr bwMode="auto">
          <a:xfrm>
            <a:off x="1319915" y="2008154"/>
            <a:ext cx="752475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400" dirty="0">
                <a:solidFill>
                  <a:srgbClr val="000000"/>
                </a:solidFill>
              </a:rPr>
              <a:t> p &lt;0.001 </a:t>
            </a:r>
            <a:endParaRPr lang="en-US" altLang="en-US" sz="4000" dirty="0">
              <a:solidFill>
                <a:srgbClr val="000000"/>
              </a:solidFill>
            </a:endParaRPr>
          </a:p>
        </p:txBody>
      </p:sp>
      <p:sp>
        <p:nvSpPr>
          <p:cNvPr id="611341" name="TextBox 50"/>
          <p:cNvSpPr txBox="1">
            <a:spLocks noChangeArrowheads="1"/>
          </p:cNvSpPr>
          <p:nvPr/>
        </p:nvSpPr>
        <p:spPr bwMode="auto">
          <a:xfrm>
            <a:off x="2809842" y="2827338"/>
            <a:ext cx="750887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400">
                <a:solidFill>
                  <a:srgbClr val="000000"/>
                </a:solidFill>
              </a:rPr>
              <a:t> p &lt;0.001 </a:t>
            </a:r>
            <a:endParaRPr lang="en-US" altLang="en-US" sz="4000">
              <a:solidFill>
                <a:srgbClr val="000000"/>
              </a:solidFill>
            </a:endParaRPr>
          </a:p>
        </p:txBody>
      </p:sp>
      <p:sp>
        <p:nvSpPr>
          <p:cNvPr id="611342" name="TextBox 51"/>
          <p:cNvSpPr txBox="1">
            <a:spLocks noChangeArrowheads="1"/>
          </p:cNvSpPr>
          <p:nvPr/>
        </p:nvSpPr>
        <p:spPr bwMode="auto">
          <a:xfrm>
            <a:off x="4272535" y="3817938"/>
            <a:ext cx="752475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400" dirty="0">
                <a:solidFill>
                  <a:srgbClr val="000000"/>
                </a:solidFill>
              </a:rPr>
              <a:t> p=0.12</a:t>
            </a:r>
            <a:endParaRPr lang="en-US" altLang="en-US" sz="4000" dirty="0">
              <a:solidFill>
                <a:srgbClr val="000000"/>
              </a:solidFill>
            </a:endParaRPr>
          </a:p>
        </p:txBody>
      </p:sp>
      <p:sp>
        <p:nvSpPr>
          <p:cNvPr id="611343" name="TextBox 52"/>
          <p:cNvSpPr txBox="1">
            <a:spLocks noChangeArrowheads="1"/>
          </p:cNvSpPr>
          <p:nvPr/>
        </p:nvSpPr>
        <p:spPr bwMode="auto">
          <a:xfrm>
            <a:off x="5748338" y="3816520"/>
            <a:ext cx="750887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400">
                <a:solidFill>
                  <a:srgbClr val="000000"/>
                </a:solidFill>
              </a:rPr>
              <a:t>p=0.004 </a:t>
            </a:r>
            <a:endParaRPr lang="en-US" altLang="en-US" sz="4000">
              <a:solidFill>
                <a:srgbClr val="000000"/>
              </a:solidFill>
            </a:endParaRPr>
          </a:p>
        </p:txBody>
      </p:sp>
      <p:sp>
        <p:nvSpPr>
          <p:cNvPr id="611344" name="TextBox 54"/>
          <p:cNvSpPr txBox="1">
            <a:spLocks noChangeArrowheads="1"/>
          </p:cNvSpPr>
          <p:nvPr/>
        </p:nvSpPr>
        <p:spPr bwMode="auto">
          <a:xfrm>
            <a:off x="7535863" y="1674813"/>
            <a:ext cx="752475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400">
                <a:solidFill>
                  <a:srgbClr val="000000"/>
                </a:solidFill>
              </a:rPr>
              <a:t>p=0.069 </a:t>
            </a:r>
            <a:endParaRPr lang="en-US" altLang="en-US" sz="4000">
              <a:solidFill>
                <a:srgbClr val="000000"/>
              </a:solidFill>
            </a:endParaRPr>
          </a:p>
        </p:txBody>
      </p:sp>
      <p:sp>
        <p:nvSpPr>
          <p:cNvPr id="98" name="TextBox 64"/>
          <p:cNvSpPr txBox="1">
            <a:spLocks noChangeArrowheads="1"/>
          </p:cNvSpPr>
          <p:nvPr/>
        </p:nvSpPr>
        <p:spPr bwMode="auto">
          <a:xfrm>
            <a:off x="1256389" y="2431409"/>
            <a:ext cx="4286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5.18</a:t>
            </a:r>
          </a:p>
        </p:txBody>
      </p:sp>
      <p:sp>
        <p:nvSpPr>
          <p:cNvPr id="104" name="TextBox 69"/>
          <p:cNvSpPr txBox="1">
            <a:spLocks noChangeArrowheads="1"/>
          </p:cNvSpPr>
          <p:nvPr/>
        </p:nvSpPr>
        <p:spPr bwMode="auto">
          <a:xfrm>
            <a:off x="7491413" y="2236788"/>
            <a:ext cx="4302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3.7</a:t>
            </a:r>
          </a:p>
        </p:txBody>
      </p:sp>
      <p:sp>
        <p:nvSpPr>
          <p:cNvPr id="105" name="TextBox 69"/>
          <p:cNvSpPr txBox="1">
            <a:spLocks noChangeArrowheads="1"/>
          </p:cNvSpPr>
          <p:nvPr/>
        </p:nvSpPr>
        <p:spPr bwMode="auto">
          <a:xfrm>
            <a:off x="7483475" y="2546350"/>
            <a:ext cx="4286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3.6</a:t>
            </a:r>
          </a:p>
        </p:txBody>
      </p:sp>
      <p:sp>
        <p:nvSpPr>
          <p:cNvPr id="106" name="TextBox 69"/>
          <p:cNvSpPr txBox="1">
            <a:spLocks noChangeArrowheads="1"/>
          </p:cNvSpPr>
          <p:nvPr/>
        </p:nvSpPr>
        <p:spPr bwMode="auto">
          <a:xfrm>
            <a:off x="7943850" y="2546350"/>
            <a:ext cx="4302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3.6</a:t>
            </a:r>
          </a:p>
        </p:txBody>
      </p:sp>
      <p:sp>
        <p:nvSpPr>
          <p:cNvPr id="107" name="TextBox 69"/>
          <p:cNvSpPr txBox="1">
            <a:spLocks noChangeArrowheads="1"/>
          </p:cNvSpPr>
          <p:nvPr/>
        </p:nvSpPr>
        <p:spPr bwMode="auto">
          <a:xfrm>
            <a:off x="7966075" y="2308225"/>
            <a:ext cx="4302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3.6</a:t>
            </a:r>
          </a:p>
        </p:txBody>
      </p:sp>
      <p:sp>
        <p:nvSpPr>
          <p:cNvPr id="611366" name="Right Bracket 109"/>
          <p:cNvSpPr>
            <a:spLocks/>
          </p:cNvSpPr>
          <p:nvPr/>
        </p:nvSpPr>
        <p:spPr bwMode="auto">
          <a:xfrm rot="16200000">
            <a:off x="3156710" y="2791619"/>
            <a:ext cx="92075" cy="731838"/>
          </a:xfrm>
          <a:prstGeom prst="rightBracket">
            <a:avLst>
              <a:gd name="adj" fmla="val 0"/>
            </a:avLst>
          </a:prstGeom>
          <a:noFill/>
          <a:ln w="15875" algn="ctr">
            <a:solidFill>
              <a:srgbClr val="26262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1367" name="Right Bracket 111"/>
          <p:cNvSpPr>
            <a:spLocks/>
          </p:cNvSpPr>
          <p:nvPr/>
        </p:nvSpPr>
        <p:spPr bwMode="auto">
          <a:xfrm rot="16200000">
            <a:off x="4614641" y="3785394"/>
            <a:ext cx="92075" cy="731838"/>
          </a:xfrm>
          <a:prstGeom prst="rightBracket">
            <a:avLst>
              <a:gd name="adj" fmla="val 0"/>
            </a:avLst>
          </a:prstGeom>
          <a:noFill/>
          <a:ln w="15875" algn="ctr">
            <a:solidFill>
              <a:srgbClr val="26262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1368" name="Right Bracket 112"/>
          <p:cNvSpPr>
            <a:spLocks/>
          </p:cNvSpPr>
          <p:nvPr/>
        </p:nvSpPr>
        <p:spPr bwMode="auto">
          <a:xfrm rot="16200000">
            <a:off x="6095206" y="3801439"/>
            <a:ext cx="92075" cy="731838"/>
          </a:xfrm>
          <a:prstGeom prst="rightBracket">
            <a:avLst>
              <a:gd name="adj" fmla="val 0"/>
            </a:avLst>
          </a:prstGeom>
          <a:noFill/>
          <a:ln w="15875" algn="ctr">
            <a:solidFill>
              <a:srgbClr val="26262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1369" name="Right Bracket 113"/>
          <p:cNvSpPr>
            <a:spLocks/>
          </p:cNvSpPr>
          <p:nvPr/>
        </p:nvSpPr>
        <p:spPr bwMode="auto">
          <a:xfrm rot="-5400000">
            <a:off x="7893844" y="1635919"/>
            <a:ext cx="92075" cy="731837"/>
          </a:xfrm>
          <a:prstGeom prst="rightBracket">
            <a:avLst>
              <a:gd name="adj" fmla="val 0"/>
            </a:avLst>
          </a:prstGeom>
          <a:noFill/>
          <a:ln w="15875" algn="ctr">
            <a:solidFill>
              <a:srgbClr val="26262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1382367" y="5769673"/>
          <a:ext cx="4929451" cy="699707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475109"/>
                <a:gridCol w="720567"/>
                <a:gridCol w="733775"/>
              </a:tblGrid>
              <a:tr h="29260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6" marR="91456" marT="45724" marB="4572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F/TAF</a:t>
                      </a:r>
                    </a:p>
                  </a:txBody>
                  <a:tcPr marL="91456" marR="91456" marT="45724" marB="45724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EBA2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F/TDF</a:t>
                      </a:r>
                    </a:p>
                  </a:txBody>
                  <a:tcPr marL="91456" marR="91456" marT="45724" marB="45724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7F9C"/>
                    </a:solidFill>
                  </a:tcPr>
                </a:tc>
              </a:tr>
              <a:tr h="394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Patients initiating lipid-lowering agents, %</a:t>
                      </a:r>
                    </a:p>
                  </a:txBody>
                  <a:tcPr marL="91456" marR="91456" marT="45724" marB="4572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3.9</a:t>
                      </a:r>
                    </a:p>
                  </a:txBody>
                  <a:tcPr marL="91456" marR="91456" marT="45724" marB="4572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3.6</a:t>
                      </a:r>
                    </a:p>
                  </a:txBody>
                  <a:tcPr marL="91456" marR="91456" marT="45724" marB="4572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405188" y="1298575"/>
          <a:ext cx="2119312" cy="823914"/>
        </p:xfrm>
        <a:graphic>
          <a:graphicData uri="http://schemas.openxmlformats.org/drawingml/2006/table">
            <a:tbl>
              <a:tblPr/>
              <a:tblGrid>
                <a:gridCol w="822325"/>
                <a:gridCol w="647700"/>
                <a:gridCol w="649287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04" marR="91404" marT="45773" marB="457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F/TAF</a:t>
                      </a:r>
                    </a:p>
                  </a:txBody>
                  <a:tcPr marL="91404" marR="91404" marT="45773" marB="45773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F/TDF</a:t>
                      </a:r>
                    </a:p>
                  </a:txBody>
                  <a:tcPr marL="91404" marR="91404" marT="45773" marB="45773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Week 48</a:t>
                      </a:r>
                    </a:p>
                  </a:txBody>
                  <a:tcPr marL="91404" marR="91404" marT="45773" marB="457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04" marR="91404" marT="45773" marB="457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EBA2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04" marR="91404" marT="45773" marB="457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7F9C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Baseline</a:t>
                      </a:r>
                    </a:p>
                  </a:txBody>
                  <a:tcPr marL="91404" marR="91404" marT="45773" marB="457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04" marR="91404" marT="45773" marB="457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EE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04" marR="91404" marT="45773" marB="457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FE6"/>
                    </a:solidFill>
                  </a:tcPr>
                </a:tc>
              </a:tr>
            </a:tbl>
          </a:graphicData>
        </a:graphic>
      </p:graphicFrame>
      <p:sp>
        <p:nvSpPr>
          <p:cNvPr id="61138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5BEB4F0-465F-438E-892A-5FCCE41CB0CA}" type="slidenum">
              <a:rPr lang="en-US" altLang="en-US" smtClean="0">
                <a:solidFill>
                  <a:srgbClr val="7F7F7F"/>
                </a:solidFill>
              </a:rPr>
              <a:pPr eaLnBrk="1" hangingPunct="1"/>
              <a:t>21</a:t>
            </a:fld>
            <a:endParaRPr lang="en-US" altLang="en-US" smtClean="0">
              <a:solidFill>
                <a:srgbClr val="7F7F7F"/>
              </a:solidFill>
            </a:endParaRPr>
          </a:p>
        </p:txBody>
      </p:sp>
      <p:sp>
        <p:nvSpPr>
          <p:cNvPr id="46" name="TextBox 64"/>
          <p:cNvSpPr txBox="1">
            <a:spLocks noChangeArrowheads="1"/>
          </p:cNvSpPr>
          <p:nvPr/>
        </p:nvSpPr>
        <p:spPr bwMode="auto">
          <a:xfrm>
            <a:off x="1733045" y="2625962"/>
            <a:ext cx="4286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4.74</a:t>
            </a:r>
          </a:p>
        </p:txBody>
      </p:sp>
      <p:sp>
        <p:nvSpPr>
          <p:cNvPr id="47" name="TextBox 64"/>
          <p:cNvSpPr txBox="1">
            <a:spLocks noChangeArrowheads="1"/>
          </p:cNvSpPr>
          <p:nvPr/>
        </p:nvSpPr>
        <p:spPr bwMode="auto">
          <a:xfrm>
            <a:off x="2702568" y="3303655"/>
            <a:ext cx="4286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3.32</a:t>
            </a:r>
          </a:p>
        </p:txBody>
      </p:sp>
      <p:sp>
        <p:nvSpPr>
          <p:cNvPr id="48" name="TextBox 64"/>
          <p:cNvSpPr txBox="1">
            <a:spLocks noChangeArrowheads="1"/>
          </p:cNvSpPr>
          <p:nvPr/>
        </p:nvSpPr>
        <p:spPr bwMode="auto">
          <a:xfrm>
            <a:off x="3208406" y="3478752"/>
            <a:ext cx="4286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2.97</a:t>
            </a:r>
          </a:p>
        </p:txBody>
      </p:sp>
      <p:sp>
        <p:nvSpPr>
          <p:cNvPr id="49" name="TextBox 64"/>
          <p:cNvSpPr txBox="1">
            <a:spLocks noChangeArrowheads="1"/>
          </p:cNvSpPr>
          <p:nvPr/>
        </p:nvSpPr>
        <p:spPr bwMode="auto">
          <a:xfrm>
            <a:off x="4172559" y="4266692"/>
            <a:ext cx="4286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1.35</a:t>
            </a:r>
          </a:p>
        </p:txBody>
      </p:sp>
      <p:sp>
        <p:nvSpPr>
          <p:cNvPr id="50" name="TextBox 64"/>
          <p:cNvSpPr txBox="1">
            <a:spLocks noChangeArrowheads="1"/>
          </p:cNvSpPr>
          <p:nvPr/>
        </p:nvSpPr>
        <p:spPr bwMode="auto">
          <a:xfrm>
            <a:off x="4678397" y="4315330"/>
            <a:ext cx="4286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1.30</a:t>
            </a:r>
          </a:p>
        </p:txBody>
      </p:sp>
      <p:sp>
        <p:nvSpPr>
          <p:cNvPr id="51" name="TextBox 64"/>
          <p:cNvSpPr txBox="1">
            <a:spLocks noChangeArrowheads="1"/>
          </p:cNvSpPr>
          <p:nvPr/>
        </p:nvSpPr>
        <p:spPr bwMode="auto">
          <a:xfrm>
            <a:off x="5660891" y="4237505"/>
            <a:ext cx="4286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1.40</a:t>
            </a:r>
          </a:p>
        </p:txBody>
      </p:sp>
      <p:sp>
        <p:nvSpPr>
          <p:cNvPr id="52" name="TextBox 64"/>
          <p:cNvSpPr txBox="1">
            <a:spLocks noChangeArrowheads="1"/>
          </p:cNvSpPr>
          <p:nvPr/>
        </p:nvSpPr>
        <p:spPr bwMode="auto">
          <a:xfrm>
            <a:off x="6166730" y="4315327"/>
            <a:ext cx="4286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kern="0" dirty="0" smtClean="0">
                <a:solidFill>
                  <a:srgbClr val="000000"/>
                </a:solidFill>
              </a:rPr>
              <a:t>1.26</a:t>
            </a:r>
          </a:p>
        </p:txBody>
      </p:sp>
      <p:sp>
        <p:nvSpPr>
          <p:cNvPr id="54" name="Right Bracket 109"/>
          <p:cNvSpPr>
            <a:spLocks/>
          </p:cNvSpPr>
          <p:nvPr/>
        </p:nvSpPr>
        <p:spPr bwMode="auto">
          <a:xfrm rot="16200000">
            <a:off x="1665135" y="2000436"/>
            <a:ext cx="92075" cy="731838"/>
          </a:xfrm>
          <a:prstGeom prst="rightBracket">
            <a:avLst>
              <a:gd name="adj" fmla="val 0"/>
            </a:avLst>
          </a:prstGeom>
          <a:noFill/>
          <a:ln w="15875" algn="ctr">
            <a:solidFill>
              <a:srgbClr val="26262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0397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188" y="4286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smtClean="0"/>
              <a:t>Background</a:t>
            </a:r>
            <a:endParaRPr lang="en-US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84188" y="1524000"/>
            <a:ext cx="8229600" cy="4648200"/>
          </a:xfrm>
        </p:spPr>
        <p:txBody>
          <a:bodyPr/>
          <a:lstStyle/>
          <a:p>
            <a:r>
              <a:rPr lang="en-US" altLang="en-US" smtClean="0"/>
              <a:t>Emtricitabine/TDF (F/TDF)</a:t>
            </a:r>
          </a:p>
          <a:p>
            <a:pPr lvl="1"/>
            <a:r>
              <a:rPr lang="en-US" altLang="en-US" smtClean="0"/>
              <a:t>N(t)RTI backbone of most regimens recommended by major guidelines</a:t>
            </a:r>
            <a:r>
              <a:rPr lang="en-US" altLang="en-US" baseline="30000" smtClean="0"/>
              <a:t>1,2</a:t>
            </a:r>
            <a:endParaRPr lang="en-US" altLang="en-US" smtClean="0"/>
          </a:p>
          <a:p>
            <a:r>
              <a:rPr lang="en-US" altLang="en-US" smtClean="0"/>
              <a:t>Tenofovir disoproxil fumarate (TDF)</a:t>
            </a:r>
          </a:p>
          <a:p>
            <a:pPr lvl="1"/>
            <a:r>
              <a:rPr lang="en-US" altLang="en-US" smtClean="0"/>
              <a:t>Associated with renal and bone toxicities </a:t>
            </a:r>
          </a:p>
          <a:p>
            <a:r>
              <a:rPr lang="en-US" altLang="en-US" smtClean="0"/>
              <a:t>Tenofovir alafenamide (TAF) </a:t>
            </a:r>
          </a:p>
          <a:p>
            <a:pPr lvl="1"/>
            <a:r>
              <a:rPr lang="en-US" altLang="en-US" smtClean="0"/>
              <a:t>91% lower plasma tenofovir exposures than TDF</a:t>
            </a:r>
            <a:r>
              <a:rPr lang="en-US" altLang="en-US" sz="1600" baseline="30000" smtClean="0"/>
              <a:t>3</a:t>
            </a:r>
          </a:p>
          <a:p>
            <a:r>
              <a:rPr lang="en-US" altLang="en-US" smtClean="0"/>
              <a:t>Elvitegravir/cobicistat/F/TAF (E/C/F/TAF)</a:t>
            </a:r>
          </a:p>
          <a:p>
            <a:pPr lvl="1"/>
            <a:r>
              <a:rPr lang="en-US" altLang="en-US" smtClean="0"/>
              <a:t>In treatment naïve and virologically suppressed patients, TAF showed improved renal and bone safety profiles compared with TDF</a:t>
            </a:r>
            <a:r>
              <a:rPr lang="en-US" altLang="en-US" baseline="30000" smtClean="0"/>
              <a:t>3,4</a:t>
            </a:r>
          </a:p>
          <a:p>
            <a:pPr lvl="1"/>
            <a:r>
              <a:rPr lang="en-US" altLang="en-US" smtClean="0"/>
              <a:t>Can be used in patients with eGFR as low as 30 mL/min</a:t>
            </a:r>
            <a:r>
              <a:rPr lang="en-US" altLang="en-US" baseline="30000" smtClean="0"/>
              <a:t>5</a:t>
            </a:r>
          </a:p>
          <a:p>
            <a:pPr lvl="1"/>
            <a:r>
              <a:rPr lang="en-US" altLang="en-US" smtClean="0"/>
              <a:t>A recommended initial regimen by US DHHS</a:t>
            </a:r>
            <a:r>
              <a:rPr lang="en-US" altLang="en-US" baseline="30000" smtClean="0"/>
              <a:t>1</a:t>
            </a:r>
            <a:r>
              <a:rPr lang="en-US" altLang="en-US" smtClean="0"/>
              <a:t> and several European country guidelines</a:t>
            </a:r>
          </a:p>
        </p:txBody>
      </p:sp>
      <p:sp>
        <p:nvSpPr>
          <p:cNvPr id="5124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84188" y="6248400"/>
            <a:ext cx="8140700" cy="4572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 smtClean="0"/>
              <a:t>1. https://aidsinfo.nih.gov/contentfiles/lvguidelines/adultandadolescentgl.pdf; </a:t>
            </a:r>
            <a:br>
              <a:rPr lang="en-US" altLang="en-US" smtClean="0"/>
            </a:br>
            <a:r>
              <a:rPr lang="en-US" altLang="en-US" smtClean="0"/>
              <a:t>2. http://www.eacsociety.org/files/2015_eacsguidelines_8.0-english_rev-20151221.pdf; 3. Sax PE, et al. Lancet 2015;385:2606-15; 4. Mills A, et al. Lancet Infect Dis 2016;16:43-52 [Epub 2015 Nov 2]; 5. GENVOYA US PI and EU SmPC</a:t>
            </a:r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6595123-8BA2-4E2A-949A-48BE4EDCBA09}" type="slidenum">
              <a:rPr lang="en-US" altLang="en-US" smtClean="0">
                <a:solidFill>
                  <a:srgbClr val="7F7F7F"/>
                </a:solidFill>
              </a:rPr>
              <a:pPr eaLnBrk="1" hangingPunct="1"/>
              <a:t>3</a:t>
            </a:fld>
            <a:endParaRPr lang="en-US" altLang="en-US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Title 3"/>
          <p:cNvSpPr>
            <a:spLocks noGrp="1"/>
          </p:cNvSpPr>
          <p:nvPr>
            <p:ph type="title"/>
          </p:nvPr>
        </p:nvSpPr>
        <p:spPr>
          <a:xfrm>
            <a:off x="484188" y="4286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Switch from F/TDF to F/TAF</a:t>
            </a: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>
          <a:xfrm>
            <a:off x="484188" y="1524000"/>
            <a:ext cx="8229600" cy="4648200"/>
          </a:xfrm>
        </p:spPr>
        <p:txBody>
          <a:bodyPr/>
          <a:lstStyle/>
          <a:p>
            <a:r>
              <a:rPr lang="en-US" altLang="en-US" smtClean="0"/>
              <a:t>Randomized, double-blind, double-dummy, active-controlled study</a:t>
            </a:r>
          </a:p>
          <a:p>
            <a:endParaRPr lang="en-US" altLang="en-US" smtClean="0"/>
          </a:p>
        </p:txBody>
      </p:sp>
      <p:sp>
        <p:nvSpPr>
          <p:cNvPr id="9221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188" y="6248400"/>
            <a:ext cx="8140700" cy="4572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defRPr/>
            </a:pPr>
            <a:r>
              <a:rPr lang="en-US" altLang="en-US" sz="1600" b="1" baseline="30000" dirty="0" smtClean="0">
                <a:solidFill>
                  <a:srgbClr val="000000"/>
                </a:solidFill>
                <a:ea typeface="ヒラギノ角ゴ Pro W3"/>
                <a:cs typeface="ヒラギノ角ゴ Pro W3"/>
              </a:rPr>
              <a:t>*</a:t>
            </a:r>
            <a:r>
              <a:rPr lang="en-US" altLang="en-US" sz="1600" b="1" dirty="0" smtClean="0">
                <a:solidFill>
                  <a:srgbClr val="000000"/>
                </a:solidFill>
                <a:ea typeface="ヒラギノ角ゴ Pro W3"/>
                <a:cs typeface="ヒラギノ角ゴ Pro W3"/>
              </a:rPr>
              <a:t>F/TAF Dose: </a:t>
            </a:r>
          </a:p>
          <a:p>
            <a:pPr marL="285750" indent="-285750" eaLnBrk="1" hangingPunct="1">
              <a:spcBef>
                <a:spcPct val="0"/>
              </a:spcBef>
              <a:buClrTx/>
              <a:buFont typeface="Arial" pitchFamily="34" charset="0"/>
              <a:buChar char="•"/>
              <a:defRPr/>
            </a:pPr>
            <a:r>
              <a:rPr lang="en-US" altLang="en-US" sz="1600" dirty="0" smtClean="0">
                <a:solidFill>
                  <a:srgbClr val="000000"/>
                </a:solidFill>
                <a:ea typeface="ヒラギノ角ゴ Pro W3"/>
                <a:cs typeface="ヒラギノ角ゴ Pro W3"/>
              </a:rPr>
              <a:t>200/10 mg with boosted PIs</a:t>
            </a:r>
          </a:p>
          <a:p>
            <a:pPr marL="285750" indent="-285750" eaLnBrk="1" hangingPunct="1">
              <a:spcBef>
                <a:spcPct val="0"/>
              </a:spcBef>
              <a:buClrTx/>
              <a:buFont typeface="Arial" pitchFamily="34" charset="0"/>
              <a:buChar char="•"/>
              <a:defRPr/>
            </a:pPr>
            <a:r>
              <a:rPr lang="en-US" altLang="en-US" sz="1600" dirty="0" smtClean="0">
                <a:solidFill>
                  <a:srgbClr val="000000"/>
                </a:solidFill>
                <a:ea typeface="ヒラギノ角ゴ Pro W3"/>
                <a:cs typeface="ヒラギノ角ゴ Pro W3"/>
              </a:rPr>
              <a:t>200/25 mg with </a:t>
            </a:r>
            <a:r>
              <a:rPr lang="en-US" altLang="en-US" sz="1600" dirty="0" err="1" smtClean="0">
                <a:solidFill>
                  <a:srgbClr val="000000"/>
                </a:solidFill>
                <a:ea typeface="ヒラギノ角ゴ Pro W3"/>
                <a:cs typeface="ヒラギノ角ゴ Pro W3"/>
              </a:rPr>
              <a:t>unboosted</a:t>
            </a:r>
            <a:r>
              <a:rPr lang="en-US" altLang="en-US" sz="1600" dirty="0" smtClean="0">
                <a:solidFill>
                  <a:srgbClr val="000000"/>
                </a:solidFill>
                <a:ea typeface="ヒラギノ角ゴ Pro W3"/>
                <a:cs typeface="ヒラギノ角ゴ Pro W3"/>
              </a:rPr>
              <a:t> third agents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76680D4-572C-47DE-BE0F-24FA9C96AA4D}" type="slidenum">
              <a:rPr lang="en-US" altLang="en-US" smtClean="0">
                <a:solidFill>
                  <a:srgbClr val="7F7F7F"/>
                </a:solidFill>
              </a:rPr>
              <a:pPr eaLnBrk="1" hangingPunct="1"/>
              <a:t>4</a:t>
            </a:fld>
            <a:endParaRPr lang="en-US" altLang="en-US" smtClean="0">
              <a:solidFill>
                <a:srgbClr val="7F7F7F"/>
              </a:solidFill>
            </a:endParaRPr>
          </a:p>
        </p:txBody>
      </p:sp>
      <p:sp>
        <p:nvSpPr>
          <p:cNvPr id="6150" name="Left Bracket 5"/>
          <p:cNvSpPr>
            <a:spLocks/>
          </p:cNvSpPr>
          <p:nvPr/>
        </p:nvSpPr>
        <p:spPr bwMode="auto">
          <a:xfrm>
            <a:off x="3559175" y="2757488"/>
            <a:ext cx="603250" cy="1662112"/>
          </a:xfrm>
          <a:prstGeom prst="leftBracket">
            <a:avLst>
              <a:gd name="adj" fmla="val 0"/>
            </a:avLst>
          </a:prstGeom>
          <a:solidFill>
            <a:srgbClr val="FFFFFF"/>
          </a:solidFill>
          <a:ln w="19050" algn="ctr">
            <a:solidFill>
              <a:srgbClr val="7F7F7F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altLang="en-US" sz="1600" baseline="-250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6151" name="Rectangle 2"/>
          <p:cNvSpPr>
            <a:spLocks noChangeArrowheads="1"/>
          </p:cNvSpPr>
          <p:nvPr/>
        </p:nvSpPr>
        <p:spPr bwMode="auto">
          <a:xfrm>
            <a:off x="381000" y="0"/>
            <a:ext cx="7086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 altLang="en-US" sz="2800">
              <a:solidFill>
                <a:srgbClr val="7F7F7F"/>
              </a:solidFill>
              <a:latin typeface="Arial Narrow" pitchFamily="34" charset="0"/>
            </a:endParaRPr>
          </a:p>
        </p:txBody>
      </p:sp>
      <p:sp>
        <p:nvSpPr>
          <p:cNvPr id="6152" name="Text Box 36"/>
          <p:cNvSpPr txBox="1">
            <a:spLocks noChangeArrowheads="1"/>
          </p:cNvSpPr>
          <p:nvPr/>
        </p:nvSpPr>
        <p:spPr bwMode="auto">
          <a:xfrm>
            <a:off x="6551613" y="5613400"/>
            <a:ext cx="22113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de-DE" altLang="en-US" sz="1400" dirty="0">
                <a:solidFill>
                  <a:srgbClr val="C00000"/>
                </a:solidFill>
                <a:ea typeface="MS PGothic" pitchFamily="34" charset="-128"/>
              </a:rPr>
              <a:t>Secondary</a:t>
            </a:r>
          </a:p>
          <a:p>
            <a:pPr algn="ctr" eaLnBrk="1" hangingPunct="1"/>
            <a:r>
              <a:rPr lang="de-DE" altLang="en-US" sz="1400" dirty="0">
                <a:solidFill>
                  <a:srgbClr val="C00000"/>
                </a:solidFill>
                <a:ea typeface="MS PGothic" pitchFamily="34" charset="-128"/>
              </a:rPr>
              <a:t>Endpoint</a:t>
            </a:r>
          </a:p>
        </p:txBody>
      </p:sp>
      <p:sp>
        <p:nvSpPr>
          <p:cNvPr id="38" name="Rectangle 40"/>
          <p:cNvSpPr>
            <a:spLocks noChangeArrowheads="1"/>
          </p:cNvSpPr>
          <p:nvPr/>
        </p:nvSpPr>
        <p:spPr bwMode="auto">
          <a:xfrm>
            <a:off x="3495675" y="2409825"/>
            <a:ext cx="7604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buClrTx/>
              <a:buFont typeface="Times" panose="02020603050405020304" pitchFamily="18" charset="0"/>
              <a:buNone/>
              <a:defRPr/>
            </a:pPr>
            <a:r>
              <a:rPr lang="en-US" altLang="en-US" sz="1600" kern="0" dirty="0" smtClean="0">
                <a:solidFill>
                  <a:srgbClr val="000000"/>
                </a:solidFill>
              </a:rPr>
              <a:t>n=333</a:t>
            </a:r>
          </a:p>
        </p:txBody>
      </p:sp>
      <p:sp>
        <p:nvSpPr>
          <p:cNvPr id="39" name="Rectangle 41"/>
          <p:cNvSpPr>
            <a:spLocks noChangeArrowheads="1"/>
          </p:cNvSpPr>
          <p:nvPr/>
        </p:nvSpPr>
        <p:spPr bwMode="auto">
          <a:xfrm>
            <a:off x="3495675" y="4435475"/>
            <a:ext cx="7604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buClrTx/>
              <a:buFont typeface="Times" panose="02020603050405020304" pitchFamily="18" charset="0"/>
              <a:buNone/>
              <a:defRPr/>
            </a:pPr>
            <a:r>
              <a:rPr lang="en-US" altLang="en-US" sz="1600" kern="0" dirty="0" smtClean="0">
                <a:solidFill>
                  <a:srgbClr val="000000"/>
                </a:solidFill>
              </a:rPr>
              <a:t>n=330</a:t>
            </a:r>
          </a:p>
        </p:txBody>
      </p:sp>
      <p:sp>
        <p:nvSpPr>
          <p:cNvPr id="6155" name="Text Box 36"/>
          <p:cNvSpPr txBox="1">
            <a:spLocks noChangeArrowheads="1"/>
          </p:cNvSpPr>
          <p:nvPr/>
        </p:nvSpPr>
        <p:spPr bwMode="auto">
          <a:xfrm>
            <a:off x="4852988" y="5613400"/>
            <a:ext cx="22113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de-DE" altLang="en-US" sz="1400" b="1" dirty="0">
                <a:solidFill>
                  <a:srgbClr val="C00000"/>
                </a:solidFill>
                <a:ea typeface="MS PGothic" pitchFamily="34" charset="-128"/>
              </a:rPr>
              <a:t>Primary Endpoint</a:t>
            </a:r>
            <a:br>
              <a:rPr lang="de-DE" altLang="en-US" sz="1400" b="1" dirty="0">
                <a:solidFill>
                  <a:srgbClr val="C00000"/>
                </a:solidFill>
                <a:ea typeface="MS PGothic" pitchFamily="34" charset="-128"/>
              </a:rPr>
            </a:br>
            <a:r>
              <a:rPr lang="de-DE" altLang="en-US" sz="1400" b="1" dirty="0">
                <a:solidFill>
                  <a:srgbClr val="C00000"/>
                </a:solidFill>
                <a:ea typeface="MS PGothic" pitchFamily="34" charset="-128"/>
              </a:rPr>
              <a:t>HIV-1 RNA &lt;50 c/mL</a:t>
            </a:r>
          </a:p>
        </p:txBody>
      </p:sp>
      <p:sp>
        <p:nvSpPr>
          <p:cNvPr id="6156" name="TextBox 11"/>
          <p:cNvSpPr txBox="1">
            <a:spLocks noChangeArrowheads="1"/>
          </p:cNvSpPr>
          <p:nvPr/>
        </p:nvSpPr>
        <p:spPr bwMode="auto">
          <a:xfrm>
            <a:off x="3924300" y="5340350"/>
            <a:ext cx="6889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600" b="1">
                <a:solidFill>
                  <a:srgbClr val="7F7F7F"/>
                </a:solidFill>
                <a:ea typeface="MS PGothic" pitchFamily="34" charset="-128"/>
              </a:rPr>
              <a:t>BL</a:t>
            </a:r>
          </a:p>
        </p:txBody>
      </p:sp>
      <p:cxnSp>
        <p:nvCxnSpPr>
          <p:cNvPr id="6157" name="Straight Connector 45"/>
          <p:cNvCxnSpPr>
            <a:cxnSpLocks noChangeShapeType="1"/>
          </p:cNvCxnSpPr>
          <p:nvPr/>
        </p:nvCxnSpPr>
        <p:spPr bwMode="auto">
          <a:xfrm>
            <a:off x="4233863" y="5324475"/>
            <a:ext cx="4281487" cy="0"/>
          </a:xfrm>
          <a:prstGeom prst="line">
            <a:avLst/>
          </a:prstGeom>
          <a:noFill/>
          <a:ln w="25400" algn="ctr">
            <a:solidFill>
              <a:srgbClr val="7F7F7F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8" name="TextBox 11"/>
          <p:cNvSpPr txBox="1">
            <a:spLocks noChangeArrowheads="1"/>
          </p:cNvSpPr>
          <p:nvPr/>
        </p:nvSpPr>
        <p:spPr bwMode="auto">
          <a:xfrm>
            <a:off x="7197725" y="5340350"/>
            <a:ext cx="896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600" dirty="0" err="1">
                <a:solidFill>
                  <a:srgbClr val="7F7F7F"/>
                </a:solidFill>
                <a:ea typeface="MS PGothic" pitchFamily="34" charset="-128"/>
              </a:rPr>
              <a:t>Wk</a:t>
            </a:r>
            <a:r>
              <a:rPr lang="en-US" altLang="en-US" sz="1600" dirty="0">
                <a:solidFill>
                  <a:srgbClr val="7F7F7F"/>
                </a:solidFill>
                <a:ea typeface="MS PGothic" pitchFamily="34" charset="-128"/>
              </a:rPr>
              <a:t> 96</a:t>
            </a:r>
          </a:p>
        </p:txBody>
      </p:sp>
      <p:sp>
        <p:nvSpPr>
          <p:cNvPr id="6159" name="TextBox 11"/>
          <p:cNvSpPr txBox="1">
            <a:spLocks noChangeArrowheads="1"/>
          </p:cNvSpPr>
          <p:nvPr/>
        </p:nvSpPr>
        <p:spPr bwMode="auto">
          <a:xfrm>
            <a:off x="5508625" y="5340350"/>
            <a:ext cx="8763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600" b="1" dirty="0" err="1">
                <a:solidFill>
                  <a:srgbClr val="7F7F7F"/>
                </a:solidFill>
                <a:ea typeface="MS PGothic" pitchFamily="34" charset="-128"/>
              </a:rPr>
              <a:t>Wk</a:t>
            </a:r>
            <a:r>
              <a:rPr lang="en-US" altLang="en-US" sz="1600" b="1" dirty="0">
                <a:solidFill>
                  <a:srgbClr val="7F7F7F"/>
                </a:solidFill>
                <a:ea typeface="MS PGothic" pitchFamily="34" charset="-128"/>
              </a:rPr>
              <a:t> 48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240213" y="2127250"/>
            <a:ext cx="4070350" cy="403225"/>
          </a:xfrm>
          <a:prstGeom prst="rect">
            <a:avLst/>
          </a:prstGeom>
          <a:solidFill>
            <a:srgbClr val="5EBA2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prstClr val="white"/>
                </a:solidFill>
                <a:latin typeface="Arial"/>
                <a:cs typeface="+mn-cs"/>
              </a:rPr>
              <a:t>F/TAF (200/10 or 200/25 mg)</a:t>
            </a:r>
            <a:r>
              <a:rPr lang="en-US" altLang="en-US" b="1" kern="0" dirty="0">
                <a:solidFill>
                  <a:prstClr val="white"/>
                </a:solidFill>
                <a:latin typeface="Arial"/>
                <a:cs typeface="+mn-cs"/>
              </a:rPr>
              <a:t>*</a:t>
            </a:r>
            <a:r>
              <a:rPr lang="en-US" b="1" kern="0" dirty="0">
                <a:solidFill>
                  <a:prstClr val="white"/>
                </a:solidFill>
                <a:latin typeface="Arial"/>
                <a:cs typeface="+mn-cs"/>
              </a:rPr>
              <a:t> QD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240213" y="2549525"/>
            <a:ext cx="4070350" cy="403225"/>
          </a:xfrm>
          <a:prstGeom prst="rect">
            <a:avLst/>
          </a:pr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prstClr val="white"/>
                </a:solidFill>
                <a:latin typeface="Arial"/>
                <a:cs typeface="+mn-cs"/>
              </a:rPr>
              <a:t>F/TDF Placebo QD</a:t>
            </a:r>
          </a:p>
        </p:txBody>
      </p:sp>
      <p:sp>
        <p:nvSpPr>
          <p:cNvPr id="52" name="Rectangle 51"/>
          <p:cNvSpPr/>
          <p:nvPr/>
        </p:nvSpPr>
        <p:spPr>
          <a:xfrm>
            <a:off x="4240213" y="2971800"/>
            <a:ext cx="4070350" cy="403225"/>
          </a:xfrm>
          <a:prstGeom prst="rect">
            <a:avLst/>
          </a:pr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chemeClr val="bg1"/>
                </a:solidFill>
                <a:latin typeface="Arial"/>
                <a:cs typeface="+mn-cs"/>
              </a:rPr>
              <a:t>Continue Third Agent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240213" y="3795713"/>
            <a:ext cx="4070350" cy="403225"/>
          </a:xfrm>
          <a:prstGeom prst="rect">
            <a:avLst/>
          </a:prstGeom>
          <a:solidFill>
            <a:srgbClr val="027F9C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prstClr val="white"/>
                </a:solidFill>
                <a:latin typeface="Arial"/>
                <a:cs typeface="+mn-cs"/>
              </a:rPr>
              <a:t>F/TDF (200/300 mg) QD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240213" y="4217988"/>
            <a:ext cx="4070350" cy="403225"/>
          </a:xfrm>
          <a:prstGeom prst="rect">
            <a:avLst/>
          </a:pr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prstClr val="white"/>
                </a:solidFill>
                <a:latin typeface="Arial"/>
                <a:cs typeface="+mn-cs"/>
              </a:rPr>
              <a:t>F/TAF* Placebo QD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240213" y="4640263"/>
            <a:ext cx="4070350" cy="403225"/>
          </a:xfrm>
          <a:prstGeom prst="rect">
            <a:avLst/>
          </a:pr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chemeClr val="bg1"/>
                </a:solidFill>
                <a:latin typeface="Arial"/>
                <a:cs typeface="+mn-cs"/>
              </a:rPr>
              <a:t>Continue Third Agent</a:t>
            </a:r>
          </a:p>
        </p:txBody>
      </p:sp>
      <p:cxnSp>
        <p:nvCxnSpPr>
          <p:cNvPr id="6166" name="Straight Connector 55"/>
          <p:cNvCxnSpPr>
            <a:cxnSpLocks noChangeShapeType="1"/>
          </p:cNvCxnSpPr>
          <p:nvPr/>
        </p:nvCxnSpPr>
        <p:spPr bwMode="auto">
          <a:xfrm flipV="1">
            <a:off x="4240213" y="5184775"/>
            <a:ext cx="0" cy="146050"/>
          </a:xfrm>
          <a:prstGeom prst="line">
            <a:avLst/>
          </a:prstGeom>
          <a:noFill/>
          <a:ln w="25400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7" name="Straight Connector 56"/>
          <p:cNvCxnSpPr>
            <a:cxnSpLocks noChangeShapeType="1"/>
          </p:cNvCxnSpPr>
          <p:nvPr/>
        </p:nvCxnSpPr>
        <p:spPr bwMode="auto">
          <a:xfrm flipV="1">
            <a:off x="5943600" y="5184775"/>
            <a:ext cx="0" cy="146050"/>
          </a:xfrm>
          <a:prstGeom prst="line">
            <a:avLst/>
          </a:prstGeom>
          <a:noFill/>
          <a:ln w="25400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8" name="Straight Connector 57"/>
          <p:cNvCxnSpPr>
            <a:cxnSpLocks noChangeShapeType="1"/>
          </p:cNvCxnSpPr>
          <p:nvPr/>
        </p:nvCxnSpPr>
        <p:spPr bwMode="auto">
          <a:xfrm flipV="1">
            <a:off x="7645400" y="5183188"/>
            <a:ext cx="0" cy="146050"/>
          </a:xfrm>
          <a:prstGeom prst="line">
            <a:avLst/>
          </a:prstGeom>
          <a:noFill/>
          <a:ln w="25400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7"/>
          <p:cNvCxnSpPr>
            <a:endCxn id="6150" idx="1"/>
          </p:cNvCxnSpPr>
          <p:nvPr/>
        </p:nvCxnSpPr>
        <p:spPr>
          <a:xfrm flipV="1">
            <a:off x="3251200" y="3589338"/>
            <a:ext cx="307975" cy="0"/>
          </a:xfrm>
          <a:prstGeom prst="line">
            <a:avLst/>
          </a:prstGeom>
          <a:ln w="19050">
            <a:solidFill>
              <a:srgbClr val="7F7F7F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21"/>
          <p:cNvSpPr txBox="1">
            <a:spLocks noChangeArrowheads="1"/>
          </p:cNvSpPr>
          <p:nvPr/>
        </p:nvSpPr>
        <p:spPr bwMode="auto">
          <a:xfrm>
            <a:off x="484188" y="2901950"/>
            <a:ext cx="2813050" cy="1371600"/>
          </a:xfrm>
          <a:prstGeom prst="rect">
            <a:avLst/>
          </a:prstGeom>
          <a:solidFill>
            <a:srgbClr val="7F7F7F"/>
          </a:solidFill>
          <a:ln w="9525">
            <a:noFill/>
            <a:miter lim="800000"/>
            <a:headEnd/>
            <a:tailEnd/>
          </a:ln>
        </p:spPr>
        <p:txBody>
          <a:bodyPr lIns="182880" tIns="91440" rIns="182880" bIns="91440" anchor="ctr"/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1600" b="1" kern="0" dirty="0" err="1">
                <a:solidFill>
                  <a:prstClr val="white"/>
                </a:solidFill>
              </a:rPr>
              <a:t>Virologically</a:t>
            </a:r>
            <a:r>
              <a:rPr lang="en-US" altLang="en-US" sz="1600" b="1" kern="0" dirty="0">
                <a:solidFill>
                  <a:prstClr val="white"/>
                </a:solidFill>
              </a:rPr>
              <a:t> </a:t>
            </a:r>
            <a:r>
              <a:rPr lang="en-US" altLang="en-US" sz="1600" b="1" kern="0" dirty="0" smtClean="0">
                <a:solidFill>
                  <a:prstClr val="white"/>
                </a:solidFill>
              </a:rPr>
              <a:t>Suppressed</a:t>
            </a: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1600" b="1" kern="0" dirty="0" smtClean="0">
                <a:solidFill>
                  <a:prstClr val="white"/>
                </a:solidFill>
              </a:rPr>
              <a:t>(&lt; 50 c/mL)</a:t>
            </a:r>
            <a:endParaRPr lang="en-US" altLang="en-US" sz="1600" b="1" kern="0" dirty="0">
              <a:solidFill>
                <a:prstClr val="white"/>
              </a:solidFill>
            </a:endParaRPr>
          </a:p>
          <a:p>
            <a:pPr marL="285750" indent="-2857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defRPr/>
            </a:pPr>
            <a:r>
              <a:rPr lang="en-US" altLang="en-US" sz="1600" b="1" kern="0" dirty="0" smtClean="0">
                <a:solidFill>
                  <a:prstClr val="white"/>
                </a:solidFill>
              </a:rPr>
              <a:t>F/TDF + </a:t>
            </a:r>
            <a:r>
              <a:rPr lang="en-US" altLang="en-US" sz="1600" b="1" kern="0" dirty="0">
                <a:solidFill>
                  <a:prstClr val="white"/>
                </a:solidFill>
              </a:rPr>
              <a:t>Third Agent</a:t>
            </a:r>
          </a:p>
          <a:p>
            <a:pPr marL="285750" indent="-2857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defRPr/>
            </a:pPr>
            <a:r>
              <a:rPr lang="en-US" altLang="en-US" sz="1600" b="1" kern="0" dirty="0" err="1">
                <a:solidFill>
                  <a:prstClr val="white"/>
                </a:solidFill>
              </a:rPr>
              <a:t>eGFR</a:t>
            </a:r>
            <a:r>
              <a:rPr lang="en-US" altLang="en-US" sz="1600" b="1" kern="0" dirty="0">
                <a:solidFill>
                  <a:prstClr val="white"/>
                </a:solidFill>
              </a:rPr>
              <a:t> ≥50 </a:t>
            </a:r>
            <a:r>
              <a:rPr lang="en-US" altLang="en-US" sz="1600" b="1" kern="0" dirty="0" smtClean="0">
                <a:solidFill>
                  <a:prstClr val="white"/>
                </a:solidFill>
              </a:rPr>
              <a:t>mL/min</a:t>
            </a:r>
            <a:endParaRPr lang="en-US" altLang="en-US" sz="1600" b="1" kern="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84188" y="4286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Baseline Characteristics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871553"/>
              </p:ext>
            </p:extLst>
          </p:nvPr>
        </p:nvGraphicFramePr>
        <p:xfrm>
          <a:off x="914400" y="1504594"/>
          <a:ext cx="7315200" cy="485299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657600"/>
                <a:gridCol w="1828800"/>
                <a:gridCol w="1828800"/>
              </a:tblGrid>
              <a:tr h="560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1" marR="91451"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n=333</a:t>
                      </a:r>
                    </a:p>
                  </a:txBody>
                  <a:tcPr marL="46442" marR="46442" marT="36576" marB="36576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EBA2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n=330</a:t>
                      </a:r>
                    </a:p>
                  </a:txBody>
                  <a:tcPr marL="46442" marR="46442" marT="36576" marB="36576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7F9C"/>
                    </a:solidFill>
                  </a:tcPr>
                </a:tc>
              </a:tr>
              <a:tr h="330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Median age (range), years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48 (22, 78)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49 (22, 79)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30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Female, n (%)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48 (14)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54 (16)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30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Race, n (%)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30166">
                <a:tc>
                  <a:txBody>
                    <a:bodyPr/>
                    <a:lstStyle/>
                    <a:p>
                      <a:pPr marL="1825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White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244 (73)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253 (77)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30166">
                <a:tc>
                  <a:txBody>
                    <a:bodyPr/>
                    <a:lstStyle/>
                    <a:p>
                      <a:pPr marL="1825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Black or African descent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69 (21)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67 (20)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30166">
                <a:tc>
                  <a:txBody>
                    <a:bodyPr/>
                    <a:lstStyle/>
                    <a:p>
                      <a:pPr marL="1825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Other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20 (6)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10 (3)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30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Hispanic/Latino ethnicity, n (%)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48 (14)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78 (24)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30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Median CD4 count, cells/mm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91451" marR="91451" marT="45714" marB="457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663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624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30166">
                <a:tc>
                  <a:txBody>
                    <a:bodyPr/>
                    <a:lstStyle/>
                    <a:p>
                      <a:pPr marL="1778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&lt;200 cells/mm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, n (%)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5 (2)</a:t>
                      </a:r>
                    </a:p>
                  </a:txBody>
                  <a:tcPr marL="46442" marR="46442" marT="36576" marB="3657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4 (1)</a:t>
                      </a:r>
                    </a:p>
                  </a:txBody>
                  <a:tcPr marL="46442" marR="46442" marT="36576" marB="3657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30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Median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eGFR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*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, mL/min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99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100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30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Use of third agent, n (%)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30166">
                <a:tc>
                  <a:txBody>
                    <a:bodyPr/>
                    <a:lstStyle/>
                    <a:p>
                      <a:pPr marL="1714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Boosted PI</a:t>
                      </a:r>
                      <a:endParaRPr kumimoji="0" lang="en-US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91451" marR="91451" marT="45714" marB="457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155 (47)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150 (45)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30166">
                <a:tc>
                  <a:txBody>
                    <a:bodyPr/>
                    <a:lstStyle/>
                    <a:p>
                      <a:pPr marL="1714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Unboosted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 third agents</a:t>
                      </a:r>
                      <a:endParaRPr kumimoji="0" lang="en-US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91451" marR="91451" marT="45714" marB="4571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178 (53)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180 (55)</a:t>
                      </a: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723D755-0EC3-4464-8970-68F958525041}" type="slidenum">
              <a:rPr lang="en-US" altLang="en-US" smtClean="0">
                <a:solidFill>
                  <a:srgbClr val="7F7F7F"/>
                </a:solidFill>
              </a:rPr>
              <a:pPr eaLnBrk="1" hangingPunct="1"/>
              <a:t>5</a:t>
            </a:fld>
            <a:endParaRPr lang="en-US" altLang="en-US" smtClean="0">
              <a:solidFill>
                <a:srgbClr val="7F7F7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31863" y="6360759"/>
            <a:ext cx="3159125" cy="2619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buClr>
                <a:srgbClr val="A9A9A9"/>
              </a:buClr>
              <a:buSzPct val="90000"/>
              <a:defRPr/>
            </a:pPr>
            <a:r>
              <a:rPr lang="en-US" altLang="en-US" sz="1100" kern="0" baseline="30000" dirty="0">
                <a:solidFill>
                  <a:prstClr val="black"/>
                </a:solidFill>
                <a:latin typeface="Arial"/>
                <a:cs typeface="+mn-cs"/>
              </a:rPr>
              <a:t>*</a:t>
            </a:r>
            <a:r>
              <a:rPr lang="en-US" altLang="en-US" sz="1100" kern="0" dirty="0" err="1">
                <a:solidFill>
                  <a:prstClr val="black"/>
                </a:solidFill>
                <a:latin typeface="Arial"/>
                <a:cs typeface="+mn-cs"/>
              </a:rPr>
              <a:t>eGFR</a:t>
            </a:r>
            <a:r>
              <a:rPr lang="en-US" altLang="en-US" sz="1100" kern="0" dirty="0">
                <a:solidFill>
                  <a:prstClr val="black"/>
                </a:solidFill>
                <a:latin typeface="Arial"/>
                <a:cs typeface="+mn-cs"/>
              </a:rPr>
              <a:t> calculated with Cockcroft-</a:t>
            </a:r>
            <a:r>
              <a:rPr lang="en-US" altLang="en-US" sz="1100" kern="0" dirty="0" err="1">
                <a:solidFill>
                  <a:prstClr val="black"/>
                </a:solidFill>
                <a:latin typeface="Arial"/>
                <a:cs typeface="+mn-cs"/>
              </a:rPr>
              <a:t>Gault</a:t>
            </a:r>
            <a:r>
              <a:rPr lang="en-US" altLang="en-US" sz="1100" kern="0" dirty="0">
                <a:solidFill>
                  <a:prstClr val="black"/>
                </a:solidFill>
                <a:latin typeface="Arial"/>
                <a:cs typeface="+mn-cs"/>
              </a:rPr>
              <a:t> equation</a:t>
            </a:r>
            <a:endParaRPr lang="en-US" altLang="en-US" sz="1100" kern="0" baseline="-25000" dirty="0">
              <a:solidFill>
                <a:prstClr val="black"/>
              </a:solidFill>
              <a:latin typeface="Arial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itle 6"/>
          <p:cNvSpPr>
            <a:spLocks noGrp="1"/>
          </p:cNvSpPr>
          <p:nvPr>
            <p:ph type="title"/>
          </p:nvPr>
        </p:nvSpPr>
        <p:spPr>
          <a:xfrm>
            <a:off x="484188" y="4286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Patient Disposition through Week 48 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AE7B446-3490-4444-B7CF-2E76416925C0}" type="slidenum">
              <a:rPr lang="en-US" altLang="en-US" smtClean="0">
                <a:solidFill>
                  <a:srgbClr val="7F7F7F"/>
                </a:solidFill>
              </a:rPr>
              <a:pPr eaLnBrk="1" hangingPunct="1"/>
              <a:t>6</a:t>
            </a:fld>
            <a:endParaRPr lang="en-US" altLang="en-US" smtClean="0">
              <a:solidFill>
                <a:srgbClr val="7F7F7F"/>
              </a:solidFill>
            </a:endParaRPr>
          </a:p>
        </p:txBody>
      </p:sp>
      <p:cxnSp>
        <p:nvCxnSpPr>
          <p:cNvPr id="8196" name="Straight Arrow Connector 29"/>
          <p:cNvCxnSpPr>
            <a:cxnSpLocks noChangeShapeType="1"/>
          </p:cNvCxnSpPr>
          <p:nvPr/>
        </p:nvCxnSpPr>
        <p:spPr bwMode="auto">
          <a:xfrm>
            <a:off x="1978025" y="2327275"/>
            <a:ext cx="0" cy="3292475"/>
          </a:xfrm>
          <a:prstGeom prst="straightConnector1">
            <a:avLst/>
          </a:prstGeom>
          <a:noFill/>
          <a:ln w="25400" algn="ctr">
            <a:solidFill>
              <a:srgbClr val="7F7F7F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7" name="Straight Arrow Connector 30"/>
          <p:cNvCxnSpPr>
            <a:cxnSpLocks noChangeShapeType="1"/>
          </p:cNvCxnSpPr>
          <p:nvPr/>
        </p:nvCxnSpPr>
        <p:spPr bwMode="auto">
          <a:xfrm>
            <a:off x="7162800" y="2327275"/>
            <a:ext cx="0" cy="3295650"/>
          </a:xfrm>
          <a:prstGeom prst="straightConnector1">
            <a:avLst/>
          </a:prstGeom>
          <a:noFill/>
          <a:ln w="25400" algn="ctr">
            <a:solidFill>
              <a:srgbClr val="7F7F7F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523875" y="1452563"/>
            <a:ext cx="2909888" cy="919162"/>
          </a:xfrm>
          <a:prstGeom prst="rect">
            <a:avLst/>
          </a:prstGeom>
          <a:solidFill>
            <a:srgbClr val="5EBA2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prstClr val="white"/>
                </a:solidFill>
                <a:latin typeface="Arial"/>
              </a:rPr>
              <a:t>F/TAF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prstClr val="white"/>
                </a:solidFill>
                <a:latin typeface="Arial"/>
              </a:rPr>
              <a:t>Randomized and Treated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prstClr val="white"/>
                </a:solidFill>
                <a:latin typeface="Arial"/>
              </a:rPr>
              <a:t>n=333</a:t>
            </a:r>
          </a:p>
        </p:txBody>
      </p:sp>
      <p:sp>
        <p:nvSpPr>
          <p:cNvPr id="33" name="Rectangle 4"/>
          <p:cNvSpPr>
            <a:spLocks noChangeArrowheads="1"/>
          </p:cNvSpPr>
          <p:nvPr/>
        </p:nvSpPr>
        <p:spPr bwMode="auto">
          <a:xfrm>
            <a:off x="928688" y="5664200"/>
            <a:ext cx="2100262" cy="746125"/>
          </a:xfrm>
          <a:prstGeom prst="rect">
            <a:avLst/>
          </a:prstGeom>
          <a:solidFill>
            <a:srgbClr val="5EBA2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prstClr val="white"/>
                </a:solidFill>
                <a:latin typeface="Arial"/>
                <a:ea typeface="MS PGothic" pitchFamily="34" charset="-128"/>
              </a:rPr>
              <a:t>94% Continuing</a:t>
            </a:r>
            <a:br>
              <a:rPr lang="en-US" sz="1600" b="1" kern="0" dirty="0">
                <a:solidFill>
                  <a:prstClr val="white"/>
                </a:solidFill>
                <a:latin typeface="Arial"/>
                <a:ea typeface="MS PGothic" pitchFamily="34" charset="-128"/>
              </a:rPr>
            </a:br>
            <a:r>
              <a:rPr lang="en-US" sz="1600" b="1" kern="0" dirty="0">
                <a:solidFill>
                  <a:prstClr val="white"/>
                </a:solidFill>
                <a:latin typeface="Arial"/>
                <a:ea typeface="MS PGothic" pitchFamily="34" charset="-128"/>
              </a:rPr>
              <a:t> n=312</a:t>
            </a: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5699125" y="1452563"/>
            <a:ext cx="2908300" cy="919162"/>
          </a:xfrm>
          <a:prstGeom prst="rect">
            <a:avLst/>
          </a:prstGeom>
          <a:solidFill>
            <a:srgbClr val="027F9C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prstClr val="white"/>
                </a:solidFill>
                <a:latin typeface="Arial"/>
              </a:rPr>
              <a:t>F/TDF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prstClr val="white"/>
                </a:solidFill>
                <a:latin typeface="Arial"/>
              </a:rPr>
              <a:t>Randomized and Treated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prstClr val="white"/>
                </a:solidFill>
                <a:latin typeface="Arial"/>
              </a:rPr>
              <a:t>n=330</a:t>
            </a:r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6102350" y="5664200"/>
            <a:ext cx="2100263" cy="749300"/>
          </a:xfrm>
          <a:prstGeom prst="rect">
            <a:avLst/>
          </a:prstGeom>
          <a:solidFill>
            <a:srgbClr val="027F9C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prstClr val="white"/>
                </a:solidFill>
                <a:latin typeface="Arial"/>
                <a:ea typeface="MS PGothic" pitchFamily="34" charset="-128"/>
              </a:rPr>
              <a:t>94% Continuing</a:t>
            </a:r>
            <a:br>
              <a:rPr lang="en-US" sz="1600" b="1" kern="0" dirty="0">
                <a:solidFill>
                  <a:prstClr val="white"/>
                </a:solidFill>
                <a:latin typeface="Arial"/>
                <a:ea typeface="MS PGothic" pitchFamily="34" charset="-128"/>
              </a:rPr>
            </a:br>
            <a:r>
              <a:rPr lang="en-US" sz="1600" b="1" kern="0" dirty="0">
                <a:solidFill>
                  <a:prstClr val="white"/>
                </a:solidFill>
                <a:latin typeface="Arial"/>
                <a:ea typeface="MS PGothic" pitchFamily="34" charset="-128"/>
              </a:rPr>
              <a:t> n=309</a:t>
            </a:r>
          </a:p>
        </p:txBody>
      </p:sp>
      <p:cxnSp>
        <p:nvCxnSpPr>
          <p:cNvPr id="8202" name="Straight Connector 37"/>
          <p:cNvCxnSpPr>
            <a:cxnSpLocks noChangeShapeType="1"/>
          </p:cNvCxnSpPr>
          <p:nvPr/>
        </p:nvCxnSpPr>
        <p:spPr bwMode="auto">
          <a:xfrm>
            <a:off x="1973263" y="2887663"/>
            <a:ext cx="712787" cy="0"/>
          </a:xfrm>
          <a:prstGeom prst="line">
            <a:avLst/>
          </a:prstGeom>
          <a:noFill/>
          <a:ln w="25400" algn="ctr">
            <a:solidFill>
              <a:srgbClr val="7F7F7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3" name="Straight Connector 39"/>
          <p:cNvCxnSpPr>
            <a:cxnSpLocks noChangeShapeType="1"/>
          </p:cNvCxnSpPr>
          <p:nvPr/>
        </p:nvCxnSpPr>
        <p:spPr bwMode="auto">
          <a:xfrm>
            <a:off x="6604000" y="2887663"/>
            <a:ext cx="576263" cy="0"/>
          </a:xfrm>
          <a:prstGeom prst="line">
            <a:avLst/>
          </a:prstGeom>
          <a:noFill/>
          <a:ln w="25400" algn="ctr">
            <a:solidFill>
              <a:srgbClr val="7F7F7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6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138216"/>
              </p:ext>
            </p:extLst>
          </p:nvPr>
        </p:nvGraphicFramePr>
        <p:xfrm>
          <a:off x="2549525" y="2643188"/>
          <a:ext cx="4057650" cy="2668585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37889"/>
                <a:gridCol w="2181872"/>
                <a:gridCol w="937889"/>
              </a:tblGrid>
              <a:tr h="4573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 (6%)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F7D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Reason for D/C, n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 (6%)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7F9C">
                        <a:alpha val="25098"/>
                      </a:srgbClr>
                    </a:solidFill>
                  </a:tcPr>
                </a:tc>
              </a:tr>
              <a:tr h="3158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F7D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Withdrew consent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7F9C">
                        <a:alpha val="25098"/>
                      </a:srgbClr>
                    </a:solidFill>
                  </a:tcPr>
                </a:tc>
              </a:tr>
              <a:tr h="3158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F7D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Adverse event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7F9C">
                        <a:alpha val="25098"/>
                      </a:srgbClr>
                    </a:solidFill>
                  </a:tcPr>
                </a:tc>
              </a:tr>
              <a:tr h="3158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F7D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Lost to follow-up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7F9C">
                        <a:alpha val="25098"/>
                      </a:srgbClr>
                    </a:solidFill>
                  </a:tcPr>
                </a:tc>
              </a:tr>
              <a:tr h="3158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F7D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Noncompliance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7F9C">
                        <a:alpha val="25098"/>
                      </a:srgbClr>
                    </a:solidFill>
                  </a:tcPr>
                </a:tc>
              </a:tr>
              <a:tr h="3158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F7D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Investigator discretion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7F9C">
                        <a:alpha val="25098"/>
                      </a:srgbClr>
                    </a:solidFill>
                  </a:tcPr>
                </a:tc>
              </a:tr>
              <a:tr h="3158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F7D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Pregnancy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7F9C">
                        <a:alpha val="25098"/>
                      </a:srgbClr>
                    </a:solidFill>
                  </a:tcPr>
                </a:tc>
              </a:tr>
              <a:tr h="3158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F7D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Protocol violation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0" marR="0" marT="36590" marB="365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7F9C">
                        <a:alpha val="25098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4286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Efficacy at Week 48 (Snapshot)</a:t>
            </a:r>
          </a:p>
        </p:txBody>
      </p:sp>
      <p:grpSp>
        <p:nvGrpSpPr>
          <p:cNvPr id="9219" name="Group 13"/>
          <p:cNvGrpSpPr>
            <a:grpSpLocks/>
          </p:cNvGrpSpPr>
          <p:nvPr/>
        </p:nvGrpSpPr>
        <p:grpSpPr bwMode="auto">
          <a:xfrm>
            <a:off x="5133975" y="2520950"/>
            <a:ext cx="3397250" cy="787400"/>
            <a:chOff x="5105400" y="2474811"/>
            <a:chExt cx="3397440" cy="859291"/>
          </a:xfrm>
        </p:grpSpPr>
        <p:sp>
          <p:nvSpPr>
            <p:cNvPr id="33" name="AutoShape 106"/>
            <p:cNvSpPr>
              <a:spLocks noChangeArrowheads="1"/>
            </p:cNvSpPr>
            <p:nvPr/>
          </p:nvSpPr>
          <p:spPr bwMode="auto">
            <a:xfrm flipH="1">
              <a:off x="5105400" y="2474811"/>
              <a:ext cx="1687607" cy="859291"/>
            </a:xfrm>
            <a:prstGeom prst="rightArrow">
              <a:avLst>
                <a:gd name="adj1" fmla="val 50000"/>
                <a:gd name="adj2" fmla="val 52790"/>
              </a:avLst>
            </a:prstGeom>
            <a:solidFill>
              <a:srgbClr val="027F9C"/>
            </a:solidFill>
            <a:ln w="9525">
              <a:noFill/>
              <a:miter lim="800000"/>
              <a:headEnd/>
              <a:tailEnd/>
            </a:ln>
            <a:extLst/>
          </p:spPr>
          <p:txBody>
            <a:bodyPr wrap="none" anchor="ctr"/>
            <a:lstStyle>
              <a:lvl1pPr eaLnBrk="0" hangingPunct="0"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600" b="1" kern="0" dirty="0" smtClean="0">
                  <a:solidFill>
                    <a:prstClr val="white"/>
                  </a:solidFill>
                  <a:ea typeface="MS PGothic" pitchFamily="34" charset="-128"/>
                </a:rPr>
                <a:t>F/TDF </a:t>
              </a:r>
              <a:endParaRPr lang="en-US" altLang="en-US" sz="1600" b="1" kern="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sp>
          <p:nvSpPr>
            <p:cNvPr id="34" name="AutoShape 106"/>
            <p:cNvSpPr>
              <a:spLocks noChangeArrowheads="1"/>
            </p:cNvSpPr>
            <p:nvPr/>
          </p:nvSpPr>
          <p:spPr bwMode="auto">
            <a:xfrm>
              <a:off x="6793007" y="2474811"/>
              <a:ext cx="1709833" cy="859291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5EBA2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>
                  <a:solidFill>
                    <a:prstClr val="white"/>
                  </a:solidFill>
                  <a:latin typeface="Arial"/>
                  <a:ea typeface="MS PGothic"/>
                </a:rPr>
                <a:t>F/TAF</a:t>
              </a:r>
            </a:p>
          </p:txBody>
        </p:sp>
      </p:grp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6691313" y="5638800"/>
            <a:ext cx="295275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kern="0" dirty="0" smtClean="0">
                <a:ea typeface="MS PGothic"/>
              </a:rPr>
              <a:t>0 </a:t>
            </a:r>
          </a:p>
        </p:txBody>
      </p:sp>
      <p:sp>
        <p:nvSpPr>
          <p:cNvPr id="9221" name="TextBox 37"/>
          <p:cNvSpPr txBox="1">
            <a:spLocks noChangeArrowheads="1"/>
          </p:cNvSpPr>
          <p:nvPr/>
        </p:nvSpPr>
        <p:spPr bwMode="auto">
          <a:xfrm rot="-5400000">
            <a:off x="-646113" y="4005263"/>
            <a:ext cx="25812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Times" pitchFamily="18" charset="0"/>
              <a:buNone/>
            </a:pPr>
            <a:r>
              <a:rPr lang="en-US" altLang="en-US" sz="1600">
                <a:ea typeface="MS PGothic" pitchFamily="34" charset="-128"/>
              </a:rPr>
              <a:t>HIV-1 RNA &lt;50 c/mL, % </a:t>
            </a:r>
          </a:p>
        </p:txBody>
      </p:sp>
      <p:graphicFrame>
        <p:nvGraphicFramePr>
          <p:cNvPr id="9222" name="Chart 39"/>
          <p:cNvGraphicFramePr>
            <a:graphicFrameLocks/>
          </p:cNvGraphicFramePr>
          <p:nvPr/>
        </p:nvGraphicFramePr>
        <p:xfrm>
          <a:off x="700088" y="1616075"/>
          <a:ext cx="4140200" cy="471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8" r:id="rId5" imgW="4139543" imgH="4712616" progId="Excel.Chart.8">
                  <p:embed/>
                </p:oleObj>
              </mc:Choice>
              <mc:Fallback>
                <p:oleObj r:id="rId5" imgW="4139543" imgH="4712616" progId="Excel.Chart.8">
                  <p:embed/>
                  <p:pic>
                    <p:nvPicPr>
                      <p:cNvPr id="0" name="Chart 39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8" y="1616075"/>
                        <a:ext cx="4140200" cy="471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TextBox 70"/>
          <p:cNvSpPr txBox="1">
            <a:spLocks noChangeArrowheads="1"/>
          </p:cNvSpPr>
          <p:nvPr/>
        </p:nvSpPr>
        <p:spPr bwMode="auto">
          <a:xfrm>
            <a:off x="5064125" y="5638800"/>
            <a:ext cx="731838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ctr"/>
          <a:lstStyle>
            <a:lvl1pPr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altLang="en-US" sz="1600">
                <a:ea typeface="MS PGothic" pitchFamily="34" charset="-128"/>
              </a:rPr>
              <a:t>‒10%</a:t>
            </a:r>
          </a:p>
        </p:txBody>
      </p:sp>
      <p:sp>
        <p:nvSpPr>
          <p:cNvPr id="9224" name="TextBox 70"/>
          <p:cNvSpPr txBox="1">
            <a:spLocks noChangeArrowheads="1"/>
          </p:cNvSpPr>
          <p:nvPr/>
        </p:nvSpPr>
        <p:spPr bwMode="auto">
          <a:xfrm>
            <a:off x="7880350" y="5638800"/>
            <a:ext cx="730250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ctr"/>
          <a:lstStyle>
            <a:lvl1pPr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altLang="en-US" sz="1600">
                <a:ea typeface="MS PGothic" pitchFamily="34" charset="-128"/>
              </a:rPr>
              <a:t>+10%</a:t>
            </a:r>
          </a:p>
        </p:txBody>
      </p:sp>
      <p:sp>
        <p:nvSpPr>
          <p:cNvPr id="9225" name="Text Box 99"/>
          <p:cNvSpPr txBox="1">
            <a:spLocks noChangeArrowheads="1"/>
          </p:cNvSpPr>
          <p:nvPr/>
        </p:nvSpPr>
        <p:spPr bwMode="auto">
          <a:xfrm>
            <a:off x="7294563" y="4706938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>
                <a:ea typeface="MS PGothic" pitchFamily="34" charset="-128"/>
              </a:rPr>
              <a:t>5.1</a:t>
            </a:r>
            <a:endParaRPr lang="en-GB" altLang="en-US" sz="1400">
              <a:ea typeface="MS PGothic" pitchFamily="34" charset="-128"/>
            </a:endParaRPr>
          </a:p>
        </p:txBody>
      </p:sp>
      <p:sp>
        <p:nvSpPr>
          <p:cNvPr id="9226" name="Text Box 98"/>
          <p:cNvSpPr txBox="1">
            <a:spLocks noChangeArrowheads="1"/>
          </p:cNvSpPr>
          <p:nvPr/>
        </p:nvSpPr>
        <p:spPr bwMode="auto">
          <a:xfrm>
            <a:off x="6392863" y="4706938"/>
            <a:ext cx="315912" cy="307975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>
                <a:ea typeface="MS PGothic" pitchFamily="34" charset="-128"/>
              </a:rPr>
              <a:t>-2.5</a:t>
            </a:r>
            <a:endParaRPr lang="en-GB" altLang="en-US" sz="1400">
              <a:ea typeface="MS PGothic" pitchFamily="34" charset="-128"/>
            </a:endParaRPr>
          </a:p>
        </p:txBody>
      </p:sp>
      <p:sp>
        <p:nvSpPr>
          <p:cNvPr id="9227" name="Text Box 99"/>
          <p:cNvSpPr txBox="1">
            <a:spLocks noChangeArrowheads="1"/>
          </p:cNvSpPr>
          <p:nvPr/>
        </p:nvSpPr>
        <p:spPr bwMode="auto">
          <a:xfrm>
            <a:off x="6721475" y="4202113"/>
            <a:ext cx="584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 b="1">
                <a:ea typeface="MS PGothic" pitchFamily="34" charset="-128"/>
              </a:rPr>
              <a:t>1.3</a:t>
            </a:r>
            <a:endParaRPr lang="en-GB" altLang="en-US" sz="1600" b="1">
              <a:ea typeface="MS PGothic" pitchFamily="34" charset="-128"/>
            </a:endParaRPr>
          </a:p>
        </p:txBody>
      </p:sp>
      <p:grpSp>
        <p:nvGrpSpPr>
          <p:cNvPr id="9228" name="Group 8"/>
          <p:cNvGrpSpPr>
            <a:grpSpLocks/>
          </p:cNvGrpSpPr>
          <p:nvPr/>
        </p:nvGrpSpPr>
        <p:grpSpPr bwMode="auto">
          <a:xfrm>
            <a:off x="6550025" y="4519613"/>
            <a:ext cx="908050" cy="239712"/>
            <a:chOff x="6186939" y="5237062"/>
            <a:chExt cx="907688" cy="182880"/>
          </a:xfrm>
        </p:grpSpPr>
        <p:cxnSp>
          <p:nvCxnSpPr>
            <p:cNvPr id="9242" name="Straight Connector 47"/>
            <p:cNvCxnSpPr>
              <a:cxnSpLocks noChangeShapeType="1"/>
            </p:cNvCxnSpPr>
            <p:nvPr/>
          </p:nvCxnSpPr>
          <p:spPr bwMode="auto">
            <a:xfrm flipV="1">
              <a:off x="6186939" y="5327896"/>
              <a:ext cx="907688" cy="1212"/>
            </a:xfrm>
            <a:prstGeom prst="line">
              <a:avLst/>
            </a:prstGeom>
            <a:noFill/>
            <a:ln w="3175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43" name="Straight Connector 48"/>
            <p:cNvCxnSpPr>
              <a:cxnSpLocks noChangeShapeType="1"/>
            </p:cNvCxnSpPr>
            <p:nvPr/>
          </p:nvCxnSpPr>
          <p:spPr bwMode="auto">
            <a:xfrm rot="-5400000">
              <a:off x="6558864" y="5328502"/>
              <a:ext cx="182880" cy="0"/>
            </a:xfrm>
            <a:prstGeom prst="line">
              <a:avLst/>
            </a:prstGeom>
            <a:noFill/>
            <a:ln w="3175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2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AAB8867-0101-472B-B9B5-035143636D64}" type="slidenum">
              <a:rPr lang="en-US" altLang="en-US" smtClean="0">
                <a:solidFill>
                  <a:srgbClr val="7F7F7F"/>
                </a:solidFill>
              </a:rPr>
              <a:pPr eaLnBrk="1" hangingPunct="1"/>
              <a:t>7</a:t>
            </a:fld>
            <a:endParaRPr lang="en-US" altLang="en-US" smtClean="0">
              <a:solidFill>
                <a:srgbClr val="7F7F7F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834188" y="3543300"/>
            <a:ext cx="0" cy="2054225"/>
          </a:xfrm>
          <a:prstGeom prst="line">
            <a:avLst/>
          </a:prstGeom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 flipV="1">
            <a:off x="6841332" y="4125118"/>
            <a:ext cx="0" cy="2925763"/>
          </a:xfrm>
          <a:prstGeom prst="line">
            <a:avLst/>
          </a:prstGeom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8245475" y="3543300"/>
            <a:ext cx="0" cy="2054225"/>
          </a:xfrm>
          <a:prstGeom prst="line">
            <a:avLst/>
          </a:prstGeom>
          <a:ln w="12700">
            <a:solidFill>
              <a:schemeClr val="tx1"/>
            </a:soli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437188" y="3533775"/>
            <a:ext cx="0" cy="2054225"/>
          </a:xfrm>
          <a:prstGeom prst="line">
            <a:avLst/>
          </a:prstGeom>
          <a:ln w="12700">
            <a:solidFill>
              <a:schemeClr val="tx1"/>
            </a:soli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54288" y="5891213"/>
          <a:ext cx="2057400" cy="452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</a:tblGrid>
              <a:tr h="116922">
                <a:tc>
                  <a:txBody>
                    <a:bodyPr/>
                    <a:lstStyle/>
                    <a:p>
                      <a:endParaRPr lang="en-US" sz="100" dirty="0">
                        <a:solidFill>
                          <a:schemeClr val="tx1"/>
                        </a:solidFill>
                      </a:endParaRPr>
                    </a:p>
                  </a:txBody>
                  <a:tcPr marL="91399" marR="91399" marT="45752" marB="45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5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Non-success</a:t>
                      </a:r>
                      <a:endParaRPr lang="en-US" sz="1600" dirty="0"/>
                    </a:p>
                  </a:txBody>
                  <a:tcPr marL="91399" marR="91399" marT="45752" marB="457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4951413" y="1457325"/>
            <a:ext cx="3930650" cy="365125"/>
          </a:xfrm>
          <a:prstGeom prst="roundRect">
            <a:avLst/>
          </a:prstGeom>
          <a:solidFill>
            <a:srgbClr val="1F49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GB" altLang="en-US" sz="1800" b="1" kern="0" dirty="0" smtClean="0">
                <a:solidFill>
                  <a:srgbClr val="FFFFFF"/>
                </a:solidFill>
                <a:ea typeface="MS PGothic" panose="020B0600070205080204" pitchFamily="34" charset="-128"/>
              </a:rPr>
              <a:t>  </a:t>
            </a:r>
            <a:r>
              <a:rPr lang="en-US" altLang="en-US" sz="1800" b="1" kern="0" dirty="0" smtClean="0">
                <a:solidFill>
                  <a:srgbClr val="FFFFFF"/>
                </a:solidFill>
                <a:ea typeface="MS PGothic" panose="020B0600070205080204" pitchFamily="34" charset="-128"/>
              </a:rPr>
              <a:t>Treatment Difference (95% CI)</a:t>
            </a:r>
          </a:p>
        </p:txBody>
      </p:sp>
      <p:sp>
        <p:nvSpPr>
          <p:cNvPr id="9241" name="Rectangle 6"/>
          <p:cNvSpPr>
            <a:spLocks noChangeArrowheads="1"/>
          </p:cNvSpPr>
          <p:nvPr/>
        </p:nvSpPr>
        <p:spPr bwMode="auto">
          <a:xfrm>
            <a:off x="773113" y="1457325"/>
            <a:ext cx="3932237" cy="365125"/>
          </a:xfrm>
          <a:prstGeom prst="roundRect">
            <a:avLst>
              <a:gd name="adj" fmla="val 16667"/>
            </a:avLst>
          </a:prstGeom>
          <a:solidFill>
            <a:srgbClr val="1F49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GB" altLang="en-US" b="1">
                <a:solidFill>
                  <a:srgbClr val="FFFFFF"/>
                </a:solidFill>
                <a:ea typeface="MS PGothic" pitchFamily="34" charset="-128"/>
              </a:rPr>
              <a:t>  Virologic Outcome</a:t>
            </a:r>
            <a:endParaRPr lang="en-US" altLang="en-US" b="1">
              <a:solidFill>
                <a:srgbClr val="FFFFFF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Chart 48"/>
          <p:cNvGraphicFramePr>
            <a:graphicFrameLocks/>
          </p:cNvGraphicFramePr>
          <p:nvPr/>
        </p:nvGraphicFramePr>
        <p:xfrm>
          <a:off x="2225675" y="2546350"/>
          <a:ext cx="2343150" cy="343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7" r:id="rId6" imgW="2341067" imgH="3426249" progId="Excel.Chart.8">
                  <p:embed/>
                </p:oleObj>
              </mc:Choice>
              <mc:Fallback>
                <p:oleObj r:id="rId6" imgW="2341067" imgH="3426249" progId="Excel.Chart.8">
                  <p:embed/>
                  <p:pic>
                    <p:nvPicPr>
                      <p:cNvPr id="0" name="Chart 48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5675" y="2546350"/>
                        <a:ext cx="2343150" cy="343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Text Placeholder 2"/>
          <p:cNvSpPr txBox="1">
            <a:spLocks/>
          </p:cNvSpPr>
          <p:nvPr/>
        </p:nvSpPr>
        <p:spPr bwMode="auto">
          <a:xfrm>
            <a:off x="342900" y="-76200"/>
            <a:ext cx="845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buClr>
                <a:srgbClr val="A9A9A9"/>
              </a:buClr>
              <a:buSzPct val="90000"/>
              <a:buFont typeface="Wingdings" pitchFamily="2" charset="2"/>
              <a:buChar char="§"/>
            </a:pPr>
            <a:endParaRPr lang="en-US" altLang="en-US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7412" name="Title 1"/>
          <p:cNvSpPr>
            <a:spLocks noGrp="1"/>
          </p:cNvSpPr>
          <p:nvPr>
            <p:ph type="title"/>
          </p:nvPr>
        </p:nvSpPr>
        <p:spPr>
          <a:xfrm>
            <a:off x="484188" y="4286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altLang="en-US" dirty="0" err="1" smtClean="0"/>
              <a:t>Virologic</a:t>
            </a:r>
            <a:r>
              <a:rPr lang="en-US" altLang="en-US" dirty="0" smtClean="0"/>
              <a:t> Success in Select Subgroups</a:t>
            </a:r>
          </a:p>
        </p:txBody>
      </p:sp>
      <p:graphicFrame>
        <p:nvGraphicFramePr>
          <p:cNvPr id="10245" name="Chart 36"/>
          <p:cNvGraphicFramePr>
            <a:graphicFrameLocks/>
          </p:cNvGraphicFramePr>
          <p:nvPr/>
        </p:nvGraphicFramePr>
        <p:xfrm>
          <a:off x="4456113" y="2546350"/>
          <a:ext cx="2341562" cy="343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8" r:id="rId9" imgW="2341067" imgH="3426249" progId="Excel.Chart.8">
                  <p:embed/>
                </p:oleObj>
              </mc:Choice>
              <mc:Fallback>
                <p:oleObj r:id="rId9" imgW="2341067" imgH="3426249" progId="Excel.Chart.8">
                  <p:embed/>
                  <p:pic>
                    <p:nvPicPr>
                      <p:cNvPr id="0" name="Chart 36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3" y="2546350"/>
                        <a:ext cx="2341562" cy="343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TextBox 1"/>
          <p:cNvSpPr txBox="1">
            <a:spLocks noChangeArrowheads="1"/>
          </p:cNvSpPr>
          <p:nvPr/>
        </p:nvSpPr>
        <p:spPr bwMode="auto">
          <a:xfrm>
            <a:off x="4713288" y="5349875"/>
            <a:ext cx="4206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200" b="1" u="sng">
                <a:solidFill>
                  <a:srgbClr val="FFFFFF"/>
                </a:solidFill>
              </a:rPr>
              <a:t>269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rgbClr val="FFFFFF"/>
                </a:solidFill>
              </a:rPr>
              <a:t>285</a:t>
            </a:r>
          </a:p>
        </p:txBody>
      </p:sp>
      <p:sp>
        <p:nvSpPr>
          <p:cNvPr id="10247" name="TextBox 4"/>
          <p:cNvSpPr txBox="1">
            <a:spLocks noChangeArrowheads="1"/>
          </p:cNvSpPr>
          <p:nvPr/>
        </p:nvSpPr>
        <p:spPr bwMode="auto">
          <a:xfrm>
            <a:off x="5133975" y="5349875"/>
            <a:ext cx="43021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200" b="1" u="sng">
                <a:solidFill>
                  <a:srgbClr val="FFFFFF"/>
                </a:solidFill>
              </a:rPr>
              <a:t>262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rgbClr val="FFFFFF"/>
                </a:solidFill>
              </a:rPr>
              <a:t>276</a:t>
            </a:r>
          </a:p>
        </p:txBody>
      </p:sp>
      <p:sp>
        <p:nvSpPr>
          <p:cNvPr id="10248" name="TextBox 4"/>
          <p:cNvSpPr txBox="1">
            <a:spLocks noChangeArrowheads="1"/>
          </p:cNvSpPr>
          <p:nvPr/>
        </p:nvSpPr>
        <p:spPr bwMode="auto">
          <a:xfrm>
            <a:off x="5689600" y="5349875"/>
            <a:ext cx="43021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200" b="1" u="sng">
                <a:solidFill>
                  <a:srgbClr val="FFFFFF"/>
                </a:solidFill>
              </a:rPr>
              <a:t>45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rgbClr val="FFFFFF"/>
                </a:solidFill>
              </a:rPr>
              <a:t>48</a:t>
            </a:r>
          </a:p>
        </p:txBody>
      </p:sp>
      <p:sp>
        <p:nvSpPr>
          <p:cNvPr id="10249" name="TextBox 4"/>
          <p:cNvSpPr txBox="1">
            <a:spLocks noChangeArrowheads="1"/>
          </p:cNvSpPr>
          <p:nvPr/>
        </p:nvSpPr>
        <p:spPr bwMode="auto">
          <a:xfrm>
            <a:off x="6119813" y="5349875"/>
            <a:ext cx="4191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200" b="1" u="sng">
                <a:solidFill>
                  <a:srgbClr val="FFFFFF"/>
                </a:solidFill>
              </a:rPr>
              <a:t>45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rgbClr val="FFFFFF"/>
                </a:solidFill>
              </a:rPr>
              <a:t>54</a:t>
            </a:r>
          </a:p>
        </p:txBody>
      </p:sp>
      <p:sp>
        <p:nvSpPr>
          <p:cNvPr id="10250" name="TextBox 42"/>
          <p:cNvSpPr txBox="1">
            <a:spLocks noChangeArrowheads="1"/>
          </p:cNvSpPr>
          <p:nvPr/>
        </p:nvSpPr>
        <p:spPr bwMode="auto">
          <a:xfrm>
            <a:off x="4784725" y="5791200"/>
            <a:ext cx="703263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rIns="457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600"/>
              <a:t>Male</a:t>
            </a:r>
          </a:p>
        </p:txBody>
      </p:sp>
      <p:sp>
        <p:nvSpPr>
          <p:cNvPr id="10251" name="TextBox 43"/>
          <p:cNvSpPr txBox="1">
            <a:spLocks noChangeArrowheads="1"/>
          </p:cNvSpPr>
          <p:nvPr/>
        </p:nvSpPr>
        <p:spPr bwMode="auto">
          <a:xfrm>
            <a:off x="5740400" y="5791200"/>
            <a:ext cx="779463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rIns="457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600"/>
              <a:t>Female</a:t>
            </a:r>
          </a:p>
        </p:txBody>
      </p:sp>
      <p:graphicFrame>
        <p:nvGraphicFramePr>
          <p:cNvPr id="10252" name="Chart 66"/>
          <p:cNvGraphicFramePr>
            <a:graphicFrameLocks/>
          </p:cNvGraphicFramePr>
          <p:nvPr/>
        </p:nvGraphicFramePr>
        <p:xfrm>
          <a:off x="6680200" y="2546350"/>
          <a:ext cx="2341563" cy="343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9" r:id="rId12" imgW="2341067" imgH="3426249" progId="Excel.Chart.8">
                  <p:embed/>
                </p:oleObj>
              </mc:Choice>
              <mc:Fallback>
                <p:oleObj r:id="rId12" imgW="2341067" imgH="3426249" progId="Excel.Chart.8">
                  <p:embed/>
                  <p:pic>
                    <p:nvPicPr>
                      <p:cNvPr id="0" name="Chart 66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0200" y="2546350"/>
                        <a:ext cx="2341563" cy="343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3" name="TextBox 1"/>
          <p:cNvSpPr txBox="1">
            <a:spLocks noChangeArrowheads="1"/>
          </p:cNvSpPr>
          <p:nvPr/>
        </p:nvSpPr>
        <p:spPr bwMode="auto">
          <a:xfrm>
            <a:off x="6937375" y="5349875"/>
            <a:ext cx="4191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200" b="1" u="sng">
                <a:solidFill>
                  <a:srgbClr val="FFFFFF"/>
                </a:solidFill>
              </a:rPr>
              <a:t>248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rgbClr val="FFFFFF"/>
                </a:solidFill>
              </a:rPr>
              <a:t>263</a:t>
            </a:r>
          </a:p>
        </p:txBody>
      </p:sp>
      <p:sp>
        <p:nvSpPr>
          <p:cNvPr id="10254" name="TextBox 4"/>
          <p:cNvSpPr txBox="1">
            <a:spLocks noChangeArrowheads="1"/>
          </p:cNvSpPr>
          <p:nvPr/>
        </p:nvSpPr>
        <p:spPr bwMode="auto">
          <a:xfrm>
            <a:off x="7356475" y="5349875"/>
            <a:ext cx="4222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200" b="1" u="sng">
                <a:solidFill>
                  <a:srgbClr val="FFFFFF"/>
                </a:solidFill>
              </a:rPr>
              <a:t>246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rgbClr val="FFFFFF"/>
                </a:solidFill>
              </a:rPr>
              <a:t>262</a:t>
            </a:r>
          </a:p>
        </p:txBody>
      </p:sp>
      <p:sp>
        <p:nvSpPr>
          <p:cNvPr id="10255" name="TextBox 4"/>
          <p:cNvSpPr txBox="1">
            <a:spLocks noChangeArrowheads="1"/>
          </p:cNvSpPr>
          <p:nvPr/>
        </p:nvSpPr>
        <p:spPr bwMode="auto">
          <a:xfrm>
            <a:off x="7920038" y="5349875"/>
            <a:ext cx="4222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200" b="1" u="sng">
                <a:solidFill>
                  <a:srgbClr val="FFFFFF"/>
                </a:solidFill>
              </a:rPr>
              <a:t>65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rgbClr val="FFFFFF"/>
                </a:solidFill>
              </a:rPr>
              <a:t>69</a:t>
            </a:r>
          </a:p>
        </p:txBody>
      </p:sp>
      <p:sp>
        <p:nvSpPr>
          <p:cNvPr id="10256" name="TextBox 4"/>
          <p:cNvSpPr txBox="1">
            <a:spLocks noChangeArrowheads="1"/>
          </p:cNvSpPr>
          <p:nvPr/>
        </p:nvSpPr>
        <p:spPr bwMode="auto">
          <a:xfrm>
            <a:off x="8342313" y="5349875"/>
            <a:ext cx="4286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200" b="1" u="sng">
                <a:solidFill>
                  <a:srgbClr val="FFFFFF"/>
                </a:solidFill>
              </a:rPr>
              <a:t>60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rgbClr val="FFFFFF"/>
                </a:solidFill>
              </a:rPr>
              <a:t>67</a:t>
            </a:r>
          </a:p>
        </p:txBody>
      </p:sp>
      <p:sp>
        <p:nvSpPr>
          <p:cNvPr id="10257" name="TextBox 72"/>
          <p:cNvSpPr txBox="1">
            <a:spLocks noChangeArrowheads="1"/>
          </p:cNvSpPr>
          <p:nvPr/>
        </p:nvSpPr>
        <p:spPr bwMode="auto">
          <a:xfrm>
            <a:off x="6858000" y="5791200"/>
            <a:ext cx="1014413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rIns="457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600"/>
              <a:t>Non-black</a:t>
            </a:r>
          </a:p>
        </p:txBody>
      </p:sp>
      <p:sp>
        <p:nvSpPr>
          <p:cNvPr id="10258" name="TextBox 73"/>
          <p:cNvSpPr txBox="1">
            <a:spLocks noChangeArrowheads="1"/>
          </p:cNvSpPr>
          <p:nvPr/>
        </p:nvSpPr>
        <p:spPr bwMode="auto">
          <a:xfrm>
            <a:off x="7999413" y="5791200"/>
            <a:ext cx="703262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rIns="457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600"/>
              <a:t>Black</a:t>
            </a:r>
          </a:p>
        </p:txBody>
      </p:sp>
      <p:sp>
        <p:nvSpPr>
          <p:cNvPr id="10259" name="TextBox 77"/>
          <p:cNvSpPr txBox="1">
            <a:spLocks noChangeArrowheads="1"/>
          </p:cNvSpPr>
          <p:nvPr/>
        </p:nvSpPr>
        <p:spPr bwMode="auto">
          <a:xfrm>
            <a:off x="3051175" y="1355725"/>
            <a:ext cx="162242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1600">
                <a:solidFill>
                  <a:srgbClr val="000000"/>
                </a:solidFill>
              </a:rPr>
              <a:t>F/TAF (n=333)</a:t>
            </a:r>
          </a:p>
        </p:txBody>
      </p:sp>
      <p:sp>
        <p:nvSpPr>
          <p:cNvPr id="10260" name="TextBox 78"/>
          <p:cNvSpPr txBox="1">
            <a:spLocks noChangeArrowheads="1"/>
          </p:cNvSpPr>
          <p:nvPr/>
        </p:nvSpPr>
        <p:spPr bwMode="auto">
          <a:xfrm>
            <a:off x="5095875" y="1355725"/>
            <a:ext cx="162242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1600">
                <a:solidFill>
                  <a:srgbClr val="000000"/>
                </a:solidFill>
              </a:rPr>
              <a:t>F/TDF (n=330)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794000" y="1460500"/>
            <a:ext cx="146050" cy="146050"/>
          </a:xfrm>
          <a:prstGeom prst="rect">
            <a:avLst/>
          </a:prstGeom>
          <a:solidFill>
            <a:srgbClr val="5EBA20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defRPr/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4851400" y="1460500"/>
            <a:ext cx="146050" cy="146050"/>
          </a:xfrm>
          <a:prstGeom prst="rect">
            <a:avLst/>
          </a:prstGeom>
          <a:solidFill>
            <a:srgbClr val="027F9C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defRPr/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0263" name="TextBox 4"/>
          <p:cNvSpPr txBox="1">
            <a:spLocks noChangeArrowheads="1"/>
          </p:cNvSpPr>
          <p:nvPr/>
        </p:nvSpPr>
        <p:spPr bwMode="auto">
          <a:xfrm>
            <a:off x="2465388" y="5349875"/>
            <a:ext cx="457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200" b="1" u="sng">
                <a:solidFill>
                  <a:srgbClr val="FFFFFF"/>
                </a:solidFill>
              </a:rPr>
              <a:t>170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rgbClr val="FFFFFF"/>
                </a:solidFill>
              </a:rPr>
              <a:t>183</a:t>
            </a:r>
          </a:p>
        </p:txBody>
      </p:sp>
      <p:sp>
        <p:nvSpPr>
          <p:cNvPr id="10264" name="TextBox 53"/>
          <p:cNvSpPr txBox="1">
            <a:spLocks noChangeArrowheads="1"/>
          </p:cNvSpPr>
          <p:nvPr/>
        </p:nvSpPr>
        <p:spPr bwMode="auto">
          <a:xfrm>
            <a:off x="2559050" y="5791200"/>
            <a:ext cx="704850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rIns="457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600"/>
              <a:t>&lt;50 yr</a:t>
            </a:r>
          </a:p>
        </p:txBody>
      </p:sp>
      <p:sp>
        <p:nvSpPr>
          <p:cNvPr id="10265" name="TextBox 54"/>
          <p:cNvSpPr txBox="1">
            <a:spLocks noChangeArrowheads="1"/>
          </p:cNvSpPr>
          <p:nvPr/>
        </p:nvSpPr>
        <p:spPr bwMode="auto">
          <a:xfrm>
            <a:off x="3532188" y="5791200"/>
            <a:ext cx="704850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rIns="457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600"/>
              <a:t>≥50 yr</a:t>
            </a:r>
          </a:p>
        </p:txBody>
      </p:sp>
      <p:sp>
        <p:nvSpPr>
          <p:cNvPr id="10266" name="TextBox 4"/>
          <p:cNvSpPr txBox="1">
            <a:spLocks noChangeArrowheads="1"/>
          </p:cNvSpPr>
          <p:nvPr/>
        </p:nvSpPr>
        <p:spPr bwMode="auto">
          <a:xfrm>
            <a:off x="2890838" y="5349875"/>
            <a:ext cx="457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200" b="1" u="sng">
                <a:solidFill>
                  <a:srgbClr val="FFFFFF"/>
                </a:solidFill>
              </a:rPr>
              <a:t>171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rgbClr val="FFFFFF"/>
                </a:solidFill>
              </a:rPr>
              <a:t>186</a:t>
            </a:r>
          </a:p>
        </p:txBody>
      </p:sp>
      <p:sp>
        <p:nvSpPr>
          <p:cNvPr id="10267" name="TextBox 4"/>
          <p:cNvSpPr txBox="1">
            <a:spLocks noChangeArrowheads="1"/>
          </p:cNvSpPr>
          <p:nvPr/>
        </p:nvSpPr>
        <p:spPr bwMode="auto">
          <a:xfrm>
            <a:off x="3459163" y="5349875"/>
            <a:ext cx="4222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200" b="1" u="sng">
                <a:solidFill>
                  <a:srgbClr val="FFFFFF"/>
                </a:solidFill>
              </a:rPr>
              <a:t>144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rgbClr val="FFFFFF"/>
                </a:solidFill>
              </a:rPr>
              <a:t>150</a:t>
            </a:r>
          </a:p>
        </p:txBody>
      </p:sp>
      <p:sp>
        <p:nvSpPr>
          <p:cNvPr id="10268" name="TextBox 4"/>
          <p:cNvSpPr txBox="1">
            <a:spLocks noChangeArrowheads="1"/>
          </p:cNvSpPr>
          <p:nvPr/>
        </p:nvSpPr>
        <p:spPr bwMode="auto">
          <a:xfrm>
            <a:off x="3881438" y="5349875"/>
            <a:ext cx="4413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200" b="1" u="sng">
                <a:solidFill>
                  <a:srgbClr val="FFFFFF"/>
                </a:solidFill>
              </a:rPr>
              <a:t>136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rgbClr val="FFFFFF"/>
                </a:solidFill>
              </a:rPr>
              <a:t>144</a:t>
            </a:r>
          </a:p>
        </p:txBody>
      </p:sp>
      <p:graphicFrame>
        <p:nvGraphicFramePr>
          <p:cNvPr id="10269" name="Chart 61"/>
          <p:cNvGraphicFramePr>
            <a:graphicFrameLocks/>
          </p:cNvGraphicFramePr>
          <p:nvPr/>
        </p:nvGraphicFramePr>
        <p:xfrm>
          <a:off x="449263" y="2546350"/>
          <a:ext cx="1955800" cy="343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0" r:id="rId15" imgW="1956986" imgH="3426249" progId="Excel.Chart.8">
                  <p:embed/>
                </p:oleObj>
              </mc:Choice>
              <mc:Fallback>
                <p:oleObj r:id="rId15" imgW="1956986" imgH="3426249" progId="Excel.Chart.8">
                  <p:embed/>
                  <p:pic>
                    <p:nvPicPr>
                      <p:cNvPr id="0" name="Chart 61"/>
                      <p:cNvPicPr>
                        <a:picLocks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2546350"/>
                        <a:ext cx="1955800" cy="343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0" name="Rectangle 42"/>
          <p:cNvSpPr>
            <a:spLocks noChangeArrowheads="1"/>
          </p:cNvSpPr>
          <p:nvPr/>
        </p:nvSpPr>
        <p:spPr bwMode="auto">
          <a:xfrm rot="-5400000">
            <a:off x="-1058068" y="4034631"/>
            <a:ext cx="2851150" cy="33813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995C1F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en-US" sz="1600">
                <a:ea typeface="MS PGothic" pitchFamily="34" charset="-128"/>
              </a:rPr>
              <a:t>HIV-1 RNA &lt;50 c/mL, %</a:t>
            </a:r>
            <a:endParaRPr lang="en-GB" altLang="en-US" sz="1600">
              <a:ea typeface="MS PGothic" pitchFamily="34" charset="-128"/>
            </a:endParaRPr>
          </a:p>
        </p:txBody>
      </p:sp>
      <p:sp>
        <p:nvSpPr>
          <p:cNvPr id="10271" name="TextBox 4"/>
          <p:cNvSpPr txBox="1">
            <a:spLocks noChangeArrowheads="1"/>
          </p:cNvSpPr>
          <p:nvPr/>
        </p:nvSpPr>
        <p:spPr bwMode="auto">
          <a:xfrm>
            <a:off x="1639888" y="5349875"/>
            <a:ext cx="457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200" b="1" u="sng">
                <a:solidFill>
                  <a:srgbClr val="FFFFFF"/>
                </a:solidFill>
              </a:rPr>
              <a:t>307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rgbClr val="FFFFFF"/>
                </a:solidFill>
              </a:rPr>
              <a:t>330</a:t>
            </a:r>
          </a:p>
        </p:txBody>
      </p:sp>
      <p:sp>
        <p:nvSpPr>
          <p:cNvPr id="10272" name="TextBox 4"/>
          <p:cNvSpPr txBox="1">
            <a:spLocks noChangeArrowheads="1"/>
          </p:cNvSpPr>
          <p:nvPr/>
        </p:nvSpPr>
        <p:spPr bwMode="auto">
          <a:xfrm>
            <a:off x="1201738" y="5349875"/>
            <a:ext cx="457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200" b="1" u="sng">
                <a:solidFill>
                  <a:srgbClr val="FFFFFF"/>
                </a:solidFill>
              </a:rPr>
              <a:t>314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rgbClr val="FFFFFF"/>
                </a:solidFill>
              </a:rPr>
              <a:t>333</a:t>
            </a:r>
          </a:p>
        </p:txBody>
      </p:sp>
      <p:sp>
        <p:nvSpPr>
          <p:cNvPr id="10273" name="Rectangle 6"/>
          <p:cNvSpPr>
            <a:spLocks noChangeArrowheads="1"/>
          </p:cNvSpPr>
          <p:nvPr/>
        </p:nvSpPr>
        <p:spPr bwMode="auto">
          <a:xfrm>
            <a:off x="4659313" y="1920875"/>
            <a:ext cx="1920875" cy="365125"/>
          </a:xfrm>
          <a:prstGeom prst="roundRect">
            <a:avLst>
              <a:gd name="adj" fmla="val 16667"/>
            </a:avLst>
          </a:prstGeom>
          <a:solidFill>
            <a:srgbClr val="1F49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altLang="en-US" sz="1600" b="1">
                <a:solidFill>
                  <a:srgbClr val="FFFFFF"/>
                </a:solidFill>
                <a:ea typeface="MS PGothic" pitchFamily="34" charset="-128"/>
              </a:rPr>
              <a:t>Sex</a:t>
            </a:r>
            <a:endParaRPr lang="en-US" altLang="en-US" sz="16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44" name="Rectangle 6"/>
          <p:cNvSpPr>
            <a:spLocks noChangeArrowheads="1"/>
          </p:cNvSpPr>
          <p:nvPr/>
        </p:nvSpPr>
        <p:spPr bwMode="auto">
          <a:xfrm>
            <a:off x="6883400" y="1920875"/>
            <a:ext cx="1920875" cy="365125"/>
          </a:xfrm>
          <a:prstGeom prst="roundRect">
            <a:avLst/>
          </a:prstGeom>
          <a:solidFill>
            <a:srgbClr val="1F497D"/>
          </a:solidFill>
          <a:ln>
            <a:noFill/>
          </a:ln>
          <a:extLst/>
        </p:spPr>
        <p:txBody>
          <a:bodyPr anchor="ctr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GB" altLang="en-US" sz="1600" b="1" kern="0" dirty="0" smtClean="0">
                <a:solidFill>
                  <a:srgbClr val="FFFFFF"/>
                </a:solidFill>
                <a:ea typeface="MS PGothic" panose="020B0600070205080204" pitchFamily="34" charset="-128"/>
              </a:rPr>
              <a:t>Race</a:t>
            </a: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2444750" y="1920875"/>
            <a:ext cx="1920875" cy="365125"/>
          </a:xfrm>
          <a:prstGeom prst="roundRect">
            <a:avLst/>
          </a:prstGeom>
          <a:solidFill>
            <a:srgbClr val="1F497D"/>
          </a:solidFill>
          <a:ln>
            <a:noFill/>
          </a:ln>
          <a:extLst/>
        </p:spPr>
        <p:txBody>
          <a:bodyPr anchor="ctr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600" b="1" kern="0" smtClean="0">
                <a:solidFill>
                  <a:srgbClr val="FFFFFF"/>
                </a:solidFill>
                <a:ea typeface="MS PGothic" panose="020B0600070205080204" pitchFamily="34" charset="-128"/>
              </a:rPr>
              <a:t>Age</a:t>
            </a:r>
          </a:p>
        </p:txBody>
      </p:sp>
      <p:sp>
        <p:nvSpPr>
          <p:cNvPr id="10276" name="Rectangle 6"/>
          <p:cNvSpPr>
            <a:spLocks noChangeArrowheads="1"/>
          </p:cNvSpPr>
          <p:nvPr/>
        </p:nvSpPr>
        <p:spPr bwMode="auto">
          <a:xfrm>
            <a:off x="1135063" y="1920875"/>
            <a:ext cx="1016000" cy="365125"/>
          </a:xfrm>
          <a:prstGeom prst="roundRect">
            <a:avLst>
              <a:gd name="adj" fmla="val 16667"/>
            </a:avLst>
          </a:prstGeom>
          <a:solidFill>
            <a:srgbClr val="1F49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91440" bIns="91440" anchor="ctr"/>
          <a:lstStyle/>
          <a:p>
            <a:pPr algn="ctr"/>
            <a:r>
              <a:rPr lang="en-GB" altLang="en-US" sz="1600" b="1">
                <a:solidFill>
                  <a:srgbClr val="FFFFFF"/>
                </a:solidFill>
                <a:ea typeface="MS PGothic" pitchFamily="34" charset="-128"/>
              </a:rPr>
              <a:t>Overall</a:t>
            </a:r>
            <a:endParaRPr lang="en-US" altLang="en-US" sz="16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1027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D29B052-ADA0-412E-9EFB-A85B51B2ABAD}" type="slidenum">
              <a:rPr lang="en-US" altLang="en-US" smtClean="0">
                <a:solidFill>
                  <a:srgbClr val="7F7F7F"/>
                </a:solidFill>
              </a:rPr>
              <a:pPr eaLnBrk="1" hangingPunct="1"/>
              <a:t>8</a:t>
            </a:fld>
            <a:endParaRPr lang="en-US" altLang="en-US" smtClean="0">
              <a:solidFill>
                <a:srgbClr val="7F7F7F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2320925" y="2533650"/>
            <a:ext cx="0" cy="32004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Content Placeholder 3"/>
          <p:cNvGraphicFramePr>
            <a:graphicFrameLocks/>
          </p:cNvGraphicFramePr>
          <p:nvPr/>
        </p:nvGraphicFramePr>
        <p:xfrm>
          <a:off x="706438" y="1427163"/>
          <a:ext cx="7969250" cy="521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r:id="rId5" imgW="7968163" imgH="5218628" progId="Excel.Chart.8">
                  <p:embed/>
                </p:oleObj>
              </mc:Choice>
              <mc:Fallback>
                <p:oleObj r:id="rId5" imgW="7968163" imgH="5218628" progId="Excel.Chart.8">
                  <p:embed/>
                  <p:pic>
                    <p:nvPicPr>
                      <p:cNvPr id="0" name="Content Placeholder 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8" y="1427163"/>
                        <a:ext cx="7969250" cy="521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4286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Virologic Success by Third Agent</a:t>
            </a:r>
          </a:p>
        </p:txBody>
      </p:sp>
      <p:sp>
        <p:nvSpPr>
          <p:cNvPr id="11268" name="TextBox 30"/>
          <p:cNvSpPr txBox="1">
            <a:spLocks noChangeArrowheads="1"/>
          </p:cNvSpPr>
          <p:nvPr/>
        </p:nvSpPr>
        <p:spPr bwMode="auto">
          <a:xfrm rot="-5400000">
            <a:off x="-1007269" y="3823494"/>
            <a:ext cx="34147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Times" pitchFamily="18" charset="0"/>
              <a:buNone/>
            </a:pPr>
            <a:r>
              <a:rPr lang="en-US" altLang="en-US">
                <a:solidFill>
                  <a:srgbClr val="000000"/>
                </a:solidFill>
                <a:ea typeface="MS PGothic" pitchFamily="34" charset="-128"/>
              </a:rPr>
              <a:t>HIV-1 RNA &lt;50 c/mL, % </a:t>
            </a:r>
          </a:p>
        </p:txBody>
      </p:sp>
      <p:sp>
        <p:nvSpPr>
          <p:cNvPr id="11269" name="TextBox 25"/>
          <p:cNvSpPr txBox="1">
            <a:spLocks noChangeArrowheads="1"/>
          </p:cNvSpPr>
          <p:nvPr/>
        </p:nvSpPr>
        <p:spPr bwMode="auto">
          <a:xfrm>
            <a:off x="2244725" y="5262563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400" b="1" u="sng">
                <a:solidFill>
                  <a:srgbClr val="FFFFFF"/>
                </a:solidFill>
              </a:rPr>
              <a:t>142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400" b="1">
                <a:solidFill>
                  <a:srgbClr val="FFFFFF"/>
                </a:solidFill>
              </a:rPr>
              <a:t>155</a:t>
            </a:r>
          </a:p>
        </p:txBody>
      </p:sp>
      <p:sp>
        <p:nvSpPr>
          <p:cNvPr id="11270" name="TextBox 32"/>
          <p:cNvSpPr txBox="1">
            <a:spLocks noChangeArrowheads="1"/>
          </p:cNvSpPr>
          <p:nvPr/>
        </p:nvSpPr>
        <p:spPr bwMode="auto">
          <a:xfrm>
            <a:off x="3216275" y="5262563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400" b="1" u="sng">
                <a:solidFill>
                  <a:srgbClr val="FFFFFF"/>
                </a:solidFill>
              </a:rPr>
              <a:t>140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400" b="1">
                <a:solidFill>
                  <a:srgbClr val="FFFFFF"/>
                </a:solidFill>
              </a:rPr>
              <a:t>151</a:t>
            </a:r>
          </a:p>
        </p:txBody>
      </p:sp>
      <p:sp>
        <p:nvSpPr>
          <p:cNvPr id="11271" name="TextBox 77"/>
          <p:cNvSpPr txBox="1">
            <a:spLocks noChangeArrowheads="1"/>
          </p:cNvSpPr>
          <p:nvPr/>
        </p:nvSpPr>
        <p:spPr bwMode="auto">
          <a:xfrm>
            <a:off x="3051175" y="1355725"/>
            <a:ext cx="162242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1600">
                <a:solidFill>
                  <a:srgbClr val="000000"/>
                </a:solidFill>
              </a:rPr>
              <a:t>F/TAF (n=333)</a:t>
            </a:r>
          </a:p>
        </p:txBody>
      </p:sp>
      <p:sp>
        <p:nvSpPr>
          <p:cNvPr id="11272" name="TextBox 78"/>
          <p:cNvSpPr txBox="1">
            <a:spLocks noChangeArrowheads="1"/>
          </p:cNvSpPr>
          <p:nvPr/>
        </p:nvSpPr>
        <p:spPr bwMode="auto">
          <a:xfrm>
            <a:off x="5095875" y="1355725"/>
            <a:ext cx="162242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1600">
                <a:solidFill>
                  <a:srgbClr val="000000"/>
                </a:solidFill>
              </a:rPr>
              <a:t>F/TDF (n=330)</a:t>
            </a:r>
          </a:p>
        </p:txBody>
      </p:sp>
      <p:sp>
        <p:nvSpPr>
          <p:cNvPr id="11273" name="TextBox 25"/>
          <p:cNvSpPr txBox="1">
            <a:spLocks noChangeArrowheads="1"/>
          </p:cNvSpPr>
          <p:nvPr/>
        </p:nvSpPr>
        <p:spPr bwMode="auto">
          <a:xfrm>
            <a:off x="5635625" y="5262563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400" b="1" u="sng">
                <a:solidFill>
                  <a:srgbClr val="FFFFFF"/>
                </a:solidFill>
              </a:rPr>
              <a:t>172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400" b="1">
                <a:solidFill>
                  <a:srgbClr val="FFFFFF"/>
                </a:solidFill>
              </a:rPr>
              <a:t>178</a:t>
            </a:r>
          </a:p>
        </p:txBody>
      </p:sp>
      <p:sp>
        <p:nvSpPr>
          <p:cNvPr id="11274" name="TextBox 32"/>
          <p:cNvSpPr txBox="1">
            <a:spLocks noChangeArrowheads="1"/>
          </p:cNvSpPr>
          <p:nvPr/>
        </p:nvSpPr>
        <p:spPr bwMode="auto">
          <a:xfrm>
            <a:off x="6605588" y="5262563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1400" b="1" u="sng">
                <a:solidFill>
                  <a:srgbClr val="FFFFFF"/>
                </a:solidFill>
              </a:rPr>
              <a:t>167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400" b="1">
                <a:solidFill>
                  <a:srgbClr val="FFFFFF"/>
                </a:solidFill>
              </a:rPr>
              <a:t>179</a:t>
            </a:r>
          </a:p>
        </p:txBody>
      </p:sp>
      <p:sp>
        <p:nvSpPr>
          <p:cNvPr id="1127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531AE81-E7A1-467A-9AE7-D37ABFC14056}" type="slidenum">
              <a:rPr lang="en-US" altLang="en-US" smtClean="0">
                <a:solidFill>
                  <a:srgbClr val="7F7F7F"/>
                </a:solidFill>
              </a:rPr>
              <a:pPr eaLnBrk="1" hangingPunct="1"/>
              <a:t>9</a:t>
            </a:fld>
            <a:endParaRPr lang="en-US" altLang="en-US" smtClean="0">
              <a:solidFill>
                <a:srgbClr val="7F7F7F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94000" y="1460500"/>
            <a:ext cx="146050" cy="146050"/>
          </a:xfrm>
          <a:prstGeom prst="rect">
            <a:avLst/>
          </a:prstGeom>
          <a:solidFill>
            <a:srgbClr val="5EBA20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defRPr/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51400" y="1460500"/>
            <a:ext cx="146050" cy="146050"/>
          </a:xfrm>
          <a:prstGeom prst="rect">
            <a:avLst/>
          </a:prstGeom>
          <a:solidFill>
            <a:srgbClr val="027F9C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defRPr/>
            </a:pPr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ID" val="95071"/>
</p:tagLst>
</file>

<file path=ppt/theme/theme1.xml><?xml version="1.0" encoding="utf-8"?>
<a:theme xmlns:a="http://schemas.openxmlformats.org/drawingml/2006/main" name="9_New HIV Templates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972C9"/>
      </a:accent3>
      <a:accent4>
        <a:srgbClr val="FBB040"/>
      </a:accent4>
      <a:accent5>
        <a:srgbClr val="A117DF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94 G186 B32">
      <a:srgbClr val="5EBA20"/>
    </a:custClr>
    <a:custClr name="R252 G138 B44">
      <a:srgbClr val="FC8A2C"/>
    </a:custClr>
    <a:custClr name="R148 G100 B29">
      <a:srgbClr val="94641D"/>
    </a:custClr>
    <a:custClr name="R99 G56 B162">
      <a:srgbClr val="6338A2"/>
    </a:custClr>
    <a:custClr name="R202 G32 B85">
      <a:srgbClr val="CA2055"/>
    </a:custClr>
    <a:custClr name="R41 G96 B4">
      <a:srgbClr val="296004"/>
    </a:custClr>
    <a:custClr name="R167 G164 B97">
      <a:srgbClr val="A7A461"/>
    </a:custClr>
    <a:custClr name="R109 G107 B4">
      <a:srgbClr val="6D6B04"/>
    </a:custClr>
    <a:custClr name="R14 G172 B108">
      <a:srgbClr val="0EAC6C"/>
    </a:custClr>
    <a:custClr name="R224 G82 B82">
      <a:srgbClr val="E05252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2734</TotalTime>
  <Words>1660</Words>
  <Application>Microsoft Office PowerPoint</Application>
  <PresentationFormat>On-screen Show (4:3)</PresentationFormat>
  <Paragraphs>513</Paragraphs>
  <Slides>21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9_New HIV Templates</vt:lpstr>
      <vt:lpstr>Microsoft Excel Chart</vt:lpstr>
      <vt:lpstr>Prism 6</vt:lpstr>
      <vt:lpstr>Worksheet</vt:lpstr>
      <vt:lpstr>  Switching to F/TAF (Tenofovir Alafenamide) from F/TDF (Tenofovir DF) based Regimen Study 311-1089: 48-Week Data</vt:lpstr>
      <vt:lpstr>Disclosures</vt:lpstr>
      <vt:lpstr>Background</vt:lpstr>
      <vt:lpstr>Switch from F/TDF to F/TAF</vt:lpstr>
      <vt:lpstr>Baseline Characteristics</vt:lpstr>
      <vt:lpstr>Patient Disposition through Week 48 </vt:lpstr>
      <vt:lpstr>Efficacy at Week 48 (Snapshot)</vt:lpstr>
      <vt:lpstr>Virologic Success in Select Subgroups</vt:lpstr>
      <vt:lpstr>Virologic Success by Third Agent</vt:lpstr>
      <vt:lpstr>Emergent Resistance</vt:lpstr>
      <vt:lpstr>Adverse Events</vt:lpstr>
      <vt:lpstr>Adverse Events Leading to Discontinuation </vt:lpstr>
      <vt:lpstr>Grade 3 to 4 Lab Abnormalities</vt:lpstr>
      <vt:lpstr> Changes in eGFR</vt:lpstr>
      <vt:lpstr>Change in Renal Biomarkers at Week 48</vt:lpstr>
      <vt:lpstr>Change in Bone Mineral Density through Week 48</vt:lpstr>
      <vt:lpstr>Fasting Lipid Results</vt:lpstr>
      <vt:lpstr>Week 48 Conclusions</vt:lpstr>
      <vt:lpstr>Summary</vt:lpstr>
      <vt:lpstr>Acknowledgments</vt:lpstr>
      <vt:lpstr>Fasting Lipid Results</vt:lpstr>
    </vt:vector>
  </TitlesOfParts>
  <Company>Gilead Sciences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Switching From TVD to F/TAF Based Regimen</dc:title>
  <dc:creator>Martin Rhee</dc:creator>
  <cp:lastModifiedBy>Lauren Dau</cp:lastModifiedBy>
  <cp:revision>190</cp:revision>
  <cp:lastPrinted>2016-01-15T23:06:35Z</cp:lastPrinted>
  <dcterms:created xsi:type="dcterms:W3CDTF">2015-11-09T18:35:43Z</dcterms:created>
  <dcterms:modified xsi:type="dcterms:W3CDTF">2016-02-23T21:19:58Z</dcterms:modified>
</cp:coreProperties>
</file>