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20"/>
  </p:notesMasterIdLst>
  <p:handoutMasterIdLst>
    <p:handoutMasterId r:id="rId21"/>
  </p:handoutMasterIdLst>
  <p:sldIdLst>
    <p:sldId id="400" r:id="rId2"/>
    <p:sldId id="418" r:id="rId3"/>
    <p:sldId id="441" r:id="rId4"/>
    <p:sldId id="442" r:id="rId5"/>
    <p:sldId id="443" r:id="rId6"/>
    <p:sldId id="461" r:id="rId7"/>
    <p:sldId id="444" r:id="rId8"/>
    <p:sldId id="462" r:id="rId9"/>
    <p:sldId id="445" r:id="rId10"/>
    <p:sldId id="446" r:id="rId11"/>
    <p:sldId id="447" r:id="rId12"/>
    <p:sldId id="448" r:id="rId13"/>
    <p:sldId id="452" r:id="rId14"/>
    <p:sldId id="451" r:id="rId15"/>
    <p:sldId id="454" r:id="rId16"/>
    <p:sldId id="453" r:id="rId17"/>
    <p:sldId id="450" r:id="rId18"/>
    <p:sldId id="457" r:id="rId19"/>
  </p:sldIdLst>
  <p:sldSz cx="9144000" cy="6858000" type="screen4x3"/>
  <p:notesSz cx="7010400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33CC"/>
    <a:srgbClr val="DC001E"/>
    <a:srgbClr val="97CBFF"/>
    <a:srgbClr val="FF3399"/>
    <a:srgbClr val="FFFF37"/>
    <a:srgbClr val="990099"/>
    <a:srgbClr val="94FA38"/>
    <a:srgbClr val="E3183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3557" autoAdjust="0"/>
  </p:normalViewPr>
  <p:slideViewPr>
    <p:cSldViewPr>
      <p:cViewPr>
        <p:scale>
          <a:sx n="54" d="100"/>
          <a:sy n="54" d="100"/>
        </p:scale>
        <p:origin x="-1980" y="-396"/>
      </p:cViewPr>
      <p:guideLst>
        <p:guide orient="horz" pos="528"/>
        <p:guide orient="horz" pos="864"/>
        <p:guide orient="horz" pos="4224"/>
        <p:guide orient="horz" pos="2112"/>
        <p:guide pos="528"/>
        <p:guide pos="336"/>
        <p:guide pos="56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606" y="-67"/>
      </p:cViewPr>
      <p:guideLst>
        <p:guide orient="horz" pos="2905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70E8F4-B470-4D18-8755-3AF0E43B0E9D}" type="datetimeFigureOut">
              <a:rPr lang="en-US"/>
              <a:pPr>
                <a:defRPr/>
              </a:pPr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920C16-46C9-40DD-84D8-D030927A2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3EE892-1F5C-47C2-8FCF-A2DFE95A69F4}" type="datetimeFigureOut">
              <a:rPr lang="en-GB"/>
              <a:pPr>
                <a:defRPr/>
              </a:pPr>
              <a:t>24/02/2016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4976CAA-4615-4FB4-93DD-FA91F115C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984524-6ABB-479D-B00C-38A5BEE6A3A1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860B58-C577-46CD-B848-519BD754CE90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DD7D96-2479-443C-8B27-15E3109414D2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7B3163-4487-4CEE-807D-453C48B33B7E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90B864-9E86-46D0-8DAB-68A44D4200AF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235A98-FA1F-4B40-A138-9084B7039127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457A2D-150A-409E-96AF-AB1F2A8AB528}" type="slidenum">
              <a:rPr lang="en-GB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5574792"/>
            <a:ext cx="6473952" cy="859536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4509582"/>
            <a:ext cx="6473952" cy="1046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371600"/>
            <a:ext cx="8357616" cy="457200"/>
          </a:xfrm>
        </p:spPr>
        <p:txBody>
          <a:bodyPr/>
          <a:lstStyle>
            <a:lvl1pPr marL="0" indent="0">
              <a:buNone/>
              <a:defRPr sz="22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4511040"/>
            <a:ext cx="6473952" cy="1889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364807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3785617"/>
            <a:ext cx="7863840" cy="1014984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20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990600"/>
            <a:ext cx="7863840" cy="248056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40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4828881"/>
            <a:ext cx="7863840" cy="838200"/>
          </a:xfrm>
        </p:spPr>
        <p:txBody>
          <a:bodyPr/>
          <a:lstStyle>
            <a:lvl1pPr marL="0" indent="0">
              <a:buNone/>
              <a:defRPr sz="16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5705573"/>
            <a:ext cx="7863840" cy="750062"/>
          </a:xfrm>
        </p:spPr>
        <p:txBody>
          <a:bodyPr/>
          <a:lstStyle>
            <a:lvl1pPr marL="0" indent="0">
              <a:buNone/>
              <a:defRPr sz="120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noProof="0" dirty="0" smtClean="0"/>
              <a:t>Click to edit Master text styles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371600"/>
            <a:ext cx="8357616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786128"/>
            <a:ext cx="8357616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5438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50963"/>
            <a:ext cx="8358188" cy="451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18488" y="260350"/>
            <a:ext cx="674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6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4"/>
          <p:cNvSpPr txBox="1">
            <a:spLocks noChangeArrowheads="1"/>
          </p:cNvSpPr>
          <p:nvPr userDrawn="1"/>
        </p:nvSpPr>
        <p:spPr bwMode="auto">
          <a:xfrm>
            <a:off x="58738" y="6505575"/>
            <a:ext cx="9009062" cy="261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100" b="1" dirty="0" smtClean="0">
                <a:solidFill>
                  <a:srgbClr val="000000"/>
                </a:solidFill>
              </a:rPr>
              <a:t>23rd Conference on Retroviruses and Opportunistic Infections; February 22-25, 2016; Boston, 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55" r:id="rId1"/>
    <p:sldLayoutId id="2147484856" r:id="rId2"/>
    <p:sldLayoutId id="2147484857" r:id="rId3"/>
    <p:sldLayoutId id="2147484858" r:id="rId4"/>
    <p:sldLayoutId id="2147484859" r:id="rId5"/>
    <p:sldLayoutId id="2147484860" r:id="rId6"/>
    <p:sldLayoutId id="2147484861" r:id="rId7"/>
    <p:sldLayoutId id="2147484862" r:id="rId8"/>
    <p:sldLayoutId id="2147484863" r:id="rId9"/>
    <p:sldLayoutId id="2147484864" r:id="rId10"/>
    <p:sldLayoutId id="214748486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US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-"/>
        <a:defRPr lang="en-US" sz="16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GB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Office_Excel_97-2003_Worksheet5.xls"/><Relationship Id="rId5" Type="http://schemas.openxmlformats.org/officeDocument/2006/relationships/oleObject" Target="../embeddings/Microsoft_Office_Excel_97-2003_Worksheet4.xls"/><Relationship Id="rId4" Type="http://schemas.openxmlformats.org/officeDocument/2006/relationships/oleObject" Target="../embeddings/Microsoft_Office_Excel_97-2003_Worksheet3.xls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7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Microsoft_Office_Excel_97-2003_Worksheet9.xls"/><Relationship Id="rId4" Type="http://schemas.openxmlformats.org/officeDocument/2006/relationships/oleObject" Target="../embeddings/Microsoft_Office_Excel_97-2003_Worksheet8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97-2003_Worksheet1.xls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body" sz="quarter" idx="11"/>
          </p:nvPr>
        </p:nvSpPr>
        <p:spPr>
          <a:xfrm>
            <a:off x="838200" y="5575300"/>
            <a:ext cx="6629400" cy="858838"/>
          </a:xfrm>
        </p:spPr>
        <p:txBody>
          <a:bodyPr/>
          <a:lstStyle/>
          <a:p>
            <a:r>
              <a:rPr lang="en-GB" altLang="en-US" baseline="30000" smtClean="0">
                <a:latin typeface="Arial" charset="0"/>
                <a:cs typeface="Arial" charset="0"/>
              </a:rPr>
              <a:t>1</a:t>
            </a:r>
            <a:r>
              <a:rPr lang="en-GB" altLang="en-US" smtClean="0">
                <a:latin typeface="Arial" charset="0"/>
                <a:cs typeface="Arial" charset="0"/>
              </a:rPr>
              <a:t>ViiV Healthcare, Research Triangle Park, NC; </a:t>
            </a:r>
            <a:r>
              <a:rPr lang="en-GB" altLang="en-US" baseline="30000" smtClean="0">
                <a:latin typeface="Arial" charset="0"/>
                <a:cs typeface="Arial" charset="0"/>
              </a:rPr>
              <a:t>2</a:t>
            </a:r>
            <a:r>
              <a:rPr lang="en-GB" altLang="en-US" smtClean="0">
                <a:latin typeface="Arial" charset="0"/>
                <a:cs typeface="Arial" charset="0"/>
              </a:rPr>
              <a:t>Hospital La Paz, Madrid, Spain; </a:t>
            </a:r>
            <a:r>
              <a:rPr lang="en-GB" altLang="en-US" baseline="30000" smtClean="0">
                <a:latin typeface="Arial" charset="0"/>
                <a:cs typeface="Arial" charset="0"/>
              </a:rPr>
              <a:t>3</a:t>
            </a:r>
            <a:r>
              <a:rPr lang="en-GB" altLang="en-US" smtClean="0">
                <a:latin typeface="Arial" charset="0"/>
                <a:cs typeface="Arial" charset="0"/>
              </a:rPr>
              <a:t>ICH Hamburg, Germany; </a:t>
            </a:r>
            <a:r>
              <a:rPr lang="en-GB" altLang="en-US" baseline="30000" smtClean="0">
                <a:latin typeface="Arial" charset="0"/>
                <a:cs typeface="Arial" charset="0"/>
              </a:rPr>
              <a:t>4</a:t>
            </a:r>
            <a:r>
              <a:rPr lang="en-GB" altLang="en-US" smtClean="0">
                <a:latin typeface="Arial" charset="0"/>
                <a:cs typeface="Arial" charset="0"/>
              </a:rPr>
              <a:t>University of North Carolina, Chapel Hill, NC; </a:t>
            </a:r>
            <a:r>
              <a:rPr lang="en-GB" altLang="en-US" baseline="30000" smtClean="0">
                <a:latin typeface="Arial" charset="0"/>
                <a:cs typeface="Arial" charset="0"/>
              </a:rPr>
              <a:t>5</a:t>
            </a:r>
            <a:r>
              <a:rPr lang="en-US" altLang="en-US" smtClean="0">
                <a:latin typeface="Arial" charset="0"/>
                <a:cs typeface="Arial" charset="0"/>
              </a:rPr>
              <a:t>Hôpital Bichat Claude Bernard, Paris, France; </a:t>
            </a:r>
            <a:r>
              <a:rPr lang="en-US" altLang="en-US" baseline="30000" smtClean="0">
                <a:latin typeface="Arial" charset="0"/>
                <a:cs typeface="Arial" charset="0"/>
              </a:rPr>
              <a:t>6</a:t>
            </a:r>
            <a:r>
              <a:rPr lang="en-US" altLang="en-US" smtClean="0">
                <a:latin typeface="Arial" charset="0"/>
                <a:cs typeface="Arial" charset="0"/>
              </a:rPr>
              <a:t>GlaxoSmithKiline, Mississauga, Ontario, Canada; </a:t>
            </a:r>
            <a:r>
              <a:rPr lang="en-US" altLang="en-US" baseline="30000" smtClean="0">
                <a:latin typeface="Arial" charset="0"/>
                <a:cs typeface="Arial" charset="0"/>
              </a:rPr>
              <a:t>7</a:t>
            </a:r>
            <a:r>
              <a:rPr lang="en-US" altLang="en-US" smtClean="0">
                <a:latin typeface="Arial" charset="0"/>
                <a:cs typeface="Arial" charset="0"/>
              </a:rPr>
              <a:t>Janssen Research and Development, Beerse, Belgium</a:t>
            </a:r>
          </a:p>
        </p:txBody>
      </p:sp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838200" y="2693988"/>
            <a:ext cx="6629400" cy="1470025"/>
          </a:xfrm>
        </p:spPr>
        <p:txBody>
          <a:bodyPr/>
          <a:lstStyle/>
          <a:p>
            <a:pPr>
              <a:defRPr/>
            </a:pPr>
            <a:r>
              <a:rPr lang="en-US" sz="3000" dirty="0" err="1"/>
              <a:t>Cabotegravir</a:t>
            </a:r>
            <a:r>
              <a:rPr lang="en-US" sz="3000" dirty="0"/>
              <a:t> + </a:t>
            </a:r>
            <a:r>
              <a:rPr lang="en-US" sz="3000" dirty="0" err="1"/>
              <a:t>Rilpivirine</a:t>
            </a:r>
            <a:r>
              <a:rPr lang="en-US" sz="3000" dirty="0"/>
              <a:t> as </a:t>
            </a:r>
            <a:br>
              <a:rPr lang="en-US" sz="3000" dirty="0"/>
            </a:br>
            <a:r>
              <a:rPr lang="en-US" sz="3000" dirty="0"/>
              <a:t>Long-Acting Maintenance Therapy: LATTE‑2 Week 32 Results</a:t>
            </a:r>
            <a:endParaRPr lang="en-GB" altLang="en-US" sz="3000" dirty="0" smtClean="0"/>
          </a:p>
        </p:txBody>
      </p:sp>
      <p:sp>
        <p:nvSpPr>
          <p:cNvPr id="13316" name="Text Placeholder 8"/>
          <p:cNvSpPr>
            <a:spLocks noGrp="1"/>
          </p:cNvSpPr>
          <p:nvPr>
            <p:ph type="subTitle" idx="1"/>
          </p:nvPr>
        </p:nvSpPr>
        <p:spPr>
          <a:xfrm>
            <a:off x="838200" y="4510088"/>
            <a:ext cx="6858000" cy="10461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David A. Margolis,</a:t>
            </a:r>
            <a:r>
              <a:rPr lang="en-US" altLang="en-US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mtClean="0">
                <a:latin typeface="Arial" charset="0"/>
                <a:cs typeface="Arial" charset="0"/>
              </a:rPr>
              <a:t> Juan Gonzalez-Garcia,</a:t>
            </a:r>
            <a:r>
              <a:rPr lang="en-US" altLang="en-US" baseline="30000" smtClean="0">
                <a:latin typeface="Arial" charset="0"/>
                <a:cs typeface="Arial" charset="0"/>
              </a:rPr>
              <a:t>2</a:t>
            </a:r>
            <a:r>
              <a:rPr lang="en-US" altLang="en-US" smtClean="0">
                <a:latin typeface="Arial" charset="0"/>
                <a:cs typeface="Arial" charset="0"/>
              </a:rPr>
              <a:t> Hans-Jürgen Stellbrink,</a:t>
            </a:r>
            <a:r>
              <a:rPr lang="en-US" altLang="en-US" baseline="30000" smtClean="0">
                <a:latin typeface="Arial" charset="0"/>
                <a:cs typeface="Arial" charset="0"/>
              </a:rPr>
              <a:t>3</a:t>
            </a:r>
            <a:r>
              <a:rPr lang="en-US" altLang="en-US" smtClean="0">
                <a:latin typeface="Arial" charset="0"/>
                <a:cs typeface="Arial" charset="0"/>
              </a:rPr>
              <a:t> 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Joe Eron,</a:t>
            </a:r>
            <a:r>
              <a:rPr lang="en-US" altLang="en-US" baseline="30000" smtClean="0">
                <a:latin typeface="Arial" charset="0"/>
                <a:cs typeface="Arial" charset="0"/>
              </a:rPr>
              <a:t>4</a:t>
            </a:r>
            <a:r>
              <a:rPr lang="en-US" altLang="en-US" smtClean="0">
                <a:latin typeface="Arial" charset="0"/>
                <a:cs typeface="Arial" charset="0"/>
              </a:rPr>
              <a:t> Yazdan Yazdanpanah,</a:t>
            </a:r>
            <a:r>
              <a:rPr lang="en-US" altLang="en-US" baseline="30000" smtClean="0">
                <a:latin typeface="Arial" charset="0"/>
                <a:cs typeface="Arial" charset="0"/>
              </a:rPr>
              <a:t>5</a:t>
            </a:r>
            <a:r>
              <a:rPr lang="en-US" altLang="en-US" smtClean="0">
                <a:latin typeface="Arial" charset="0"/>
                <a:cs typeface="Arial" charset="0"/>
              </a:rPr>
              <a:t> Sandy K. Griffith,</a:t>
            </a:r>
            <a:r>
              <a:rPr lang="en-US" altLang="en-US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mtClean="0">
                <a:latin typeface="Arial" charset="0"/>
                <a:cs typeface="Arial" charset="0"/>
              </a:rPr>
              <a:t> David Dorey,</a:t>
            </a:r>
            <a:r>
              <a:rPr lang="en-US" altLang="en-US" baseline="30000" smtClean="0">
                <a:latin typeface="Arial" charset="0"/>
                <a:cs typeface="Arial" charset="0"/>
              </a:rPr>
              <a:t>6</a:t>
            </a:r>
            <a:r>
              <a:rPr lang="en-US" altLang="en-US" smtClean="0">
                <a:latin typeface="Arial" charset="0"/>
                <a:cs typeface="Arial" charset="0"/>
              </a:rPr>
              <a:t> 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Kimberly Y. Smith,</a:t>
            </a:r>
            <a:r>
              <a:rPr lang="en-US" altLang="en-US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mtClean="0">
                <a:latin typeface="Arial" charset="0"/>
                <a:cs typeface="Arial" charset="0"/>
              </a:rPr>
              <a:t> Peter E. Williams,</a:t>
            </a:r>
            <a:r>
              <a:rPr lang="en-US" altLang="en-US" baseline="30000" smtClean="0">
                <a:latin typeface="Arial" charset="0"/>
                <a:cs typeface="Arial" charset="0"/>
              </a:rPr>
              <a:t>7</a:t>
            </a:r>
            <a:r>
              <a:rPr lang="en-US" altLang="en-US" smtClean="0">
                <a:latin typeface="Arial" charset="0"/>
                <a:cs typeface="Arial" charset="0"/>
              </a:rPr>
              <a:t> William R. Spreen</a:t>
            </a:r>
            <a:r>
              <a:rPr lang="en-US" altLang="en-US" baseline="30000" smtClean="0">
                <a:latin typeface="Arial" charset="0"/>
                <a:cs typeface="Arial" charset="0"/>
              </a:rPr>
              <a:t>1</a:t>
            </a:r>
            <a:r>
              <a:rPr lang="en-US" altLang="en-US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z="2900" smtClean="0">
                <a:latin typeface="Arial" charset="0"/>
                <a:cs typeface="Arial" charset="0"/>
              </a:rPr>
              <a:t>LATTE-2 Week 32 Primary Endpoint: </a:t>
            </a:r>
            <a:br>
              <a:rPr lang="en-US" altLang="en-US" sz="2900" smtClean="0">
                <a:latin typeface="Arial" charset="0"/>
                <a:cs typeface="Arial" charset="0"/>
              </a:rPr>
            </a:br>
            <a:r>
              <a:rPr lang="en-US" altLang="en-US" sz="2900" smtClean="0">
                <a:latin typeface="Arial" charset="0"/>
                <a:cs typeface="Arial" charset="0"/>
              </a:rPr>
              <a:t>HIV-1 RNA &lt;50 c/mL by Snapshot (ITT-ME)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2532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*Met pre-specified threshold for concluding IM regimen is comparable to oral regimen (Bayesian posterior probability &gt;90% that true IM response rate is no worse than -10% compared with the oral regimen). </a:t>
            </a:r>
          </a:p>
        </p:txBody>
      </p:sp>
      <p:sp>
        <p:nvSpPr>
          <p:cNvPr id="22533" name="TextBox 27"/>
          <p:cNvSpPr txBox="1">
            <a:spLocks noChangeArrowheads="1"/>
          </p:cNvSpPr>
          <p:nvPr/>
        </p:nvSpPr>
        <p:spPr bwMode="auto">
          <a:xfrm>
            <a:off x="0" y="5029200"/>
            <a:ext cx="914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400" b="1">
                <a:solidFill>
                  <a:srgbClr val="000000"/>
                </a:solidFill>
              </a:rPr>
              <a:t>Both Q8W and Q4W comparable to oral CAB at Week 32</a:t>
            </a:r>
          </a:p>
        </p:txBody>
      </p:sp>
      <p:sp>
        <p:nvSpPr>
          <p:cNvPr id="7" name="Rectangle 6"/>
          <p:cNvSpPr/>
          <p:nvPr/>
        </p:nvSpPr>
        <p:spPr>
          <a:xfrm>
            <a:off x="477838" y="1374775"/>
            <a:ext cx="4310062" cy="219075"/>
          </a:xfrm>
          <a:prstGeom prst="rect">
            <a:avLst/>
          </a:prstGeom>
          <a:solidFill>
            <a:srgbClr val="008790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Virologic outcomes </a:t>
            </a:r>
          </a:p>
        </p:txBody>
      </p:sp>
      <p:sp>
        <p:nvSpPr>
          <p:cNvPr id="8" name="Rectangle 7"/>
          <p:cNvSpPr/>
          <p:nvPr/>
        </p:nvSpPr>
        <p:spPr>
          <a:xfrm>
            <a:off x="5148263" y="1371600"/>
            <a:ext cx="3716337" cy="219075"/>
          </a:xfrm>
          <a:prstGeom prst="rect">
            <a:avLst/>
          </a:prstGeom>
          <a:solidFill>
            <a:srgbClr val="008790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Treatment differences (95% CI)</a:t>
            </a:r>
          </a:p>
        </p:txBody>
      </p:sp>
      <p:sp>
        <p:nvSpPr>
          <p:cNvPr id="9" name="Down Arrow 8"/>
          <p:cNvSpPr/>
          <p:nvPr/>
        </p:nvSpPr>
        <p:spPr>
          <a:xfrm rot="5400000">
            <a:off x="6456362" y="1395413"/>
            <a:ext cx="320675" cy="914400"/>
          </a:xfrm>
          <a:prstGeom prst="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2537" name="TextBox 24"/>
          <p:cNvSpPr txBox="1">
            <a:spLocks noChangeArrowheads="1"/>
          </p:cNvSpPr>
          <p:nvPr/>
        </p:nvSpPr>
        <p:spPr bwMode="auto">
          <a:xfrm>
            <a:off x="6232525" y="1727200"/>
            <a:ext cx="9112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100" b="1">
                <a:solidFill>
                  <a:srgbClr val="000000"/>
                </a:solidFill>
              </a:rPr>
              <a:t>Oral</a:t>
            </a:r>
            <a:r>
              <a:rPr lang="en-US" altLang="en-US" sz="11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6232525" y="2671763"/>
            <a:ext cx="482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50" b="1" dirty="0" smtClean="0">
                <a:solidFill>
                  <a:srgbClr val="000000"/>
                </a:solidFill>
              </a:rPr>
              <a:t>-4.8</a:t>
            </a:r>
          </a:p>
        </p:txBody>
      </p:sp>
      <p:sp>
        <p:nvSpPr>
          <p:cNvPr id="12" name="TextBox 19"/>
          <p:cNvSpPr txBox="1">
            <a:spLocks noChangeArrowheads="1"/>
          </p:cNvSpPr>
          <p:nvPr/>
        </p:nvSpPr>
        <p:spPr bwMode="auto">
          <a:xfrm>
            <a:off x="8262938" y="2640013"/>
            <a:ext cx="4810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50" b="1" dirty="0" smtClean="0">
                <a:solidFill>
                  <a:srgbClr val="000000"/>
                </a:solidFill>
              </a:rPr>
              <a:t>12.2</a:t>
            </a:r>
          </a:p>
        </p:txBody>
      </p:sp>
      <p:grpSp>
        <p:nvGrpSpPr>
          <p:cNvPr id="22540" name="Group 2"/>
          <p:cNvGrpSpPr>
            <a:grpSpLocks/>
          </p:cNvGrpSpPr>
          <p:nvPr/>
        </p:nvGrpSpPr>
        <p:grpSpPr bwMode="auto">
          <a:xfrm>
            <a:off x="5381625" y="2157413"/>
            <a:ext cx="3357563" cy="1125537"/>
            <a:chOff x="5381625" y="1604963"/>
            <a:chExt cx="3357563" cy="1125537"/>
          </a:xfrm>
        </p:grpSpPr>
        <p:graphicFrame>
          <p:nvGraphicFramePr>
            <p:cNvPr id="22553" name="Chart 17"/>
            <p:cNvGraphicFramePr>
              <a:graphicFrameLocks/>
            </p:cNvGraphicFramePr>
            <p:nvPr/>
          </p:nvGraphicFramePr>
          <p:xfrm>
            <a:off x="5381625" y="1604963"/>
            <a:ext cx="3357563" cy="1125537"/>
          </p:xfrm>
          <a:graphic>
            <a:graphicData uri="http://schemas.openxmlformats.org/presentationml/2006/ole">
              <p:oleObj spid="_x0000_s22553" r:id="rId4" imgW="3359187" imgH="1127858" progId="Excel.Sheet.8">
                <p:embed/>
              </p:oleObj>
            </a:graphicData>
          </a:graphic>
        </p:graphicFrame>
        <p:cxnSp>
          <p:nvCxnSpPr>
            <p:cNvPr id="22554" name="Straight Connector 44"/>
            <p:cNvCxnSpPr>
              <a:cxnSpLocks noChangeShapeType="1"/>
            </p:cNvCxnSpPr>
            <p:nvPr/>
          </p:nvCxnSpPr>
          <p:spPr bwMode="auto">
            <a:xfrm>
              <a:off x="5835650" y="1658938"/>
              <a:ext cx="0" cy="82073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ash"/>
              <a:round/>
              <a:headEnd/>
              <a:tailEnd/>
            </a:ln>
          </p:spPr>
        </p:cxnSp>
      </p:grpSp>
      <p:sp>
        <p:nvSpPr>
          <p:cNvPr id="22541" name="TextBox 46"/>
          <p:cNvSpPr txBox="1">
            <a:spLocks noChangeArrowheads="1"/>
          </p:cNvSpPr>
          <p:nvPr/>
        </p:nvSpPr>
        <p:spPr bwMode="auto">
          <a:xfrm>
            <a:off x="6759575" y="1954213"/>
            <a:ext cx="534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Q8W</a:t>
            </a:r>
          </a:p>
        </p:txBody>
      </p:sp>
      <p:grpSp>
        <p:nvGrpSpPr>
          <p:cNvPr id="22542" name="Group 1"/>
          <p:cNvGrpSpPr>
            <a:grpSpLocks/>
          </p:cNvGrpSpPr>
          <p:nvPr/>
        </p:nvGrpSpPr>
        <p:grpSpPr bwMode="auto">
          <a:xfrm>
            <a:off x="5322888" y="3600450"/>
            <a:ext cx="3355975" cy="1312863"/>
            <a:chOff x="5322888" y="2906713"/>
            <a:chExt cx="3355975" cy="1312862"/>
          </a:xfrm>
        </p:grpSpPr>
        <p:graphicFrame>
          <p:nvGraphicFramePr>
            <p:cNvPr id="22551" name="Chart 17"/>
            <p:cNvGraphicFramePr>
              <a:graphicFrameLocks/>
            </p:cNvGraphicFramePr>
            <p:nvPr/>
          </p:nvGraphicFramePr>
          <p:xfrm>
            <a:off x="5322888" y="2906713"/>
            <a:ext cx="3355975" cy="1312862"/>
          </p:xfrm>
          <a:graphic>
            <a:graphicData uri="http://schemas.openxmlformats.org/presentationml/2006/ole">
              <p:oleObj spid="_x0000_s22551" r:id="rId5" imgW="3542083" imgH="1310754" progId="Excel.Sheet.8">
                <p:embed/>
              </p:oleObj>
            </a:graphicData>
          </a:graphic>
        </p:graphicFrame>
        <p:cxnSp>
          <p:nvCxnSpPr>
            <p:cNvPr id="22552" name="Straight Connector 49"/>
            <p:cNvCxnSpPr>
              <a:cxnSpLocks noChangeShapeType="1"/>
            </p:cNvCxnSpPr>
            <p:nvPr/>
          </p:nvCxnSpPr>
          <p:spPr bwMode="auto">
            <a:xfrm>
              <a:off x="5783352" y="3086100"/>
              <a:ext cx="0" cy="819150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ash"/>
              <a:round/>
              <a:headEnd/>
              <a:tailEnd/>
            </a:ln>
          </p:spPr>
        </p:cxnSp>
      </p:grp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6110288" y="4183063"/>
            <a:ext cx="4810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50" b="1" dirty="0" smtClean="0">
                <a:solidFill>
                  <a:srgbClr val="000000"/>
                </a:solidFill>
              </a:rPr>
              <a:t>-5.8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8261350" y="4189413"/>
            <a:ext cx="4810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50" b="1" dirty="0" smtClean="0">
                <a:solidFill>
                  <a:srgbClr val="000000"/>
                </a:solidFill>
              </a:rPr>
              <a:t>11.5</a:t>
            </a:r>
          </a:p>
        </p:txBody>
      </p:sp>
      <p:sp>
        <p:nvSpPr>
          <p:cNvPr id="22545" name="TextBox 53"/>
          <p:cNvSpPr txBox="1">
            <a:spLocks noChangeArrowheads="1"/>
          </p:cNvSpPr>
          <p:nvPr/>
        </p:nvSpPr>
        <p:spPr bwMode="auto">
          <a:xfrm>
            <a:off x="6759575" y="3387725"/>
            <a:ext cx="534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</a:rPr>
              <a:t>Q4W</a:t>
            </a:r>
          </a:p>
        </p:txBody>
      </p:sp>
      <p:graphicFrame>
        <p:nvGraphicFramePr>
          <p:cNvPr id="22546" name="Chart 10"/>
          <p:cNvGraphicFramePr>
            <a:graphicFrameLocks/>
          </p:cNvGraphicFramePr>
          <p:nvPr/>
        </p:nvGraphicFramePr>
        <p:xfrm>
          <a:off x="477838" y="1692275"/>
          <a:ext cx="4197350" cy="2962275"/>
        </p:xfrm>
        <a:graphic>
          <a:graphicData uri="http://schemas.openxmlformats.org/presentationml/2006/ole">
            <p:oleObj spid="_x0000_s22546" r:id="rId6" imgW="4200508" imgH="2956816" progId="Excel.Sheet.8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308100" y="1681163"/>
            <a:ext cx="1365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*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68463" y="1711325"/>
            <a:ext cx="1365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*</a:t>
            </a:r>
          </a:p>
        </p:txBody>
      </p:sp>
      <p:sp>
        <p:nvSpPr>
          <p:cNvPr id="26" name="Down Arrow 25"/>
          <p:cNvSpPr/>
          <p:nvPr/>
        </p:nvSpPr>
        <p:spPr>
          <a:xfrm rot="16200000">
            <a:off x="7383462" y="1393826"/>
            <a:ext cx="320675" cy="914400"/>
          </a:xfrm>
          <a:prstGeom prst="downArrow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22550" name="TextBox 24"/>
          <p:cNvSpPr txBox="1">
            <a:spLocks noChangeArrowheads="1"/>
          </p:cNvSpPr>
          <p:nvPr/>
        </p:nvSpPr>
        <p:spPr bwMode="auto">
          <a:xfrm>
            <a:off x="7019925" y="1727200"/>
            <a:ext cx="911225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100" b="1">
                <a:solidFill>
                  <a:schemeClr val="bg1"/>
                </a:solidFill>
              </a:rPr>
              <a:t>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Snapshot Outcomes: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HIV-1 RNA &lt;50 c/mL at Week 32 (ITT-ME)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3556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Week 32 HIV-1 RNA Q8W: 53 c/mL, 70 c/mL, 91 c/mL; Q4W: 70 c/mL; oral CAB: 243 c/mL. All 5 are still in the study. </a:t>
            </a:r>
            <a:r>
              <a:rPr lang="en-US" altLang="en-US" baseline="30000" smtClean="0">
                <a:latin typeface="Arial" charset="0"/>
                <a:cs typeface="Arial" charset="0"/>
              </a:rPr>
              <a:t>b</a:t>
            </a:r>
            <a:r>
              <a:rPr lang="en-US" altLang="en-US" smtClean="0">
                <a:latin typeface="Arial" charset="0"/>
                <a:cs typeface="Arial" charset="0"/>
              </a:rPr>
              <a:t>Q4W: hepatitis C, rash, depression, and psychosis; oral CAB: hepatitis C. </a:t>
            </a:r>
            <a:r>
              <a:rPr lang="en-US" altLang="en-US" baseline="30000" smtClean="0">
                <a:latin typeface="Arial" charset="0"/>
                <a:cs typeface="Arial" charset="0"/>
              </a:rPr>
              <a:t>c</a:t>
            </a:r>
            <a:r>
              <a:rPr lang="en-US" altLang="en-US" smtClean="0">
                <a:latin typeface="Arial" charset="0"/>
                <a:cs typeface="Arial" charset="0"/>
              </a:rPr>
              <a:t>Q8W: ISR; Q4W: pregnancy and prohibited medication; oral CAB: lost to follow-up, relocation.</a:t>
            </a: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468313" y="1370013"/>
          <a:ext cx="8294687" cy="315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0887"/>
                <a:gridCol w="1244600"/>
                <a:gridCol w="1244600"/>
                <a:gridCol w="1244600"/>
              </a:tblGrid>
              <a:tr h="530314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Week 32 outcome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Q8W IM</a:t>
                      </a:r>
                      <a:r>
                        <a:rPr lang="en-US" sz="1600" kern="1200" dirty="0">
                          <a:latin typeface="+mn-lt"/>
                        </a:rPr>
                        <a:t/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Q4W IM</a:t>
                      </a:r>
                      <a:r>
                        <a:rPr lang="en-US" sz="1600" kern="1200" dirty="0">
                          <a:latin typeface="+mn-lt"/>
                        </a:rPr>
                        <a:t/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Oral</a:t>
                      </a:r>
                      <a:r>
                        <a:rPr lang="en-US" sz="1600" kern="1200" baseline="0" dirty="0" smtClean="0">
                          <a:latin typeface="+mn-lt"/>
                        </a:rPr>
                        <a:t> CAB</a:t>
                      </a:r>
                      <a:r>
                        <a:rPr lang="en-US" sz="1600" kern="1200" dirty="0">
                          <a:latin typeface="+mn-lt"/>
                        </a:rPr>
                        <a:t/>
                      </a:r>
                      <a:br>
                        <a:rPr lang="en-US" sz="1600" kern="1200" dirty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 anchor="b">
                    <a:solidFill>
                      <a:srgbClr val="7030A0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success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 (95%)</a:t>
                      </a: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 (94%)</a:t>
                      </a: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 (91%)</a:t>
                      </a: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non-response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(4%)</a:t>
                      </a: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(&lt;1%)</a:t>
                      </a: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(4%)</a:t>
                      </a: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in window not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&lt;50 c/mL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6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 (3%)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(2%)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lack of efficacy</a:t>
                      </a: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0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(2%)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</a:tr>
              <a:tr h="530314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 while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&lt;50 c/mL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73152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data in window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(&lt;1%)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(5%)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(5%)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F2F2F2"/>
                    </a:solidFill>
                  </a:tcPr>
                </a:tc>
              </a:tr>
              <a:tr h="301716">
                <a:tc>
                  <a:txBody>
                    <a:bodyPr/>
                    <a:lstStyle/>
                    <a:p>
                      <a:pPr marL="0" marR="0" lvl="1" indent="231775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due to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adverse event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death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6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0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4 (3%)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(2%)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36559" marB="36559">
                    <a:solidFill>
                      <a:srgbClr val="E6E6E6"/>
                    </a:solidFill>
                  </a:tcPr>
                </a:tc>
              </a:tr>
              <a:tr h="283438">
                <a:tc>
                  <a:txBody>
                    <a:bodyPr/>
                    <a:lstStyle/>
                    <a:p>
                      <a:pPr marL="0" marR="0" lvl="1" indent="231775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reasons</a:t>
                      </a:r>
                      <a:r>
                        <a:rPr lang="en-GB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20" marB="2742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 (&lt;1%)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20" marB="2742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 (2%)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20" marB="2742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 (4%)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20" marB="2742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101123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altLang="en-US" dirty="0" smtClean="0"/>
              <a:t>No INI, NNRTI, or NRTI mutations were detected through Induction or Maintenance </a:t>
            </a:r>
          </a:p>
          <a:p>
            <a:pPr marL="0" indent="0">
              <a:buFont typeface="Arial" pitchFamily="34" charset="0"/>
              <a:buNone/>
              <a:defRPr/>
            </a:pPr>
            <a:endParaRPr lang="en-US" altLang="en-US" dirty="0" smtClean="0"/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Protocol-Defined Virologic Failure (PDVF): Genotype</a:t>
            </a:r>
          </a:p>
        </p:txBody>
      </p:sp>
      <p:sp>
        <p:nvSpPr>
          <p:cNvPr id="2458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458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PDVF: &lt;1.0 log</a:t>
            </a:r>
            <a:r>
              <a:rPr lang="en-US" altLang="en-US" baseline="-25000" smtClean="0">
                <a:latin typeface="Arial" charset="0"/>
                <a:cs typeface="Arial" charset="0"/>
              </a:rPr>
              <a:t>10</a:t>
            </a:r>
            <a:r>
              <a:rPr lang="en-US" altLang="en-US" smtClean="0">
                <a:latin typeface="Arial" charset="0"/>
                <a:cs typeface="Arial" charset="0"/>
              </a:rPr>
              <a:t> c/mL decrease in plasma HIV-1 RNA by Week 4, OR confirmed HIV-1 RNA ≥200 c/mL after prior suppression to &lt;200 c/mL, OR &gt;0.5 log</a:t>
            </a:r>
            <a:r>
              <a:rPr lang="en-US" altLang="en-US" baseline="-25000" smtClean="0">
                <a:latin typeface="Arial" charset="0"/>
                <a:cs typeface="Arial" charset="0"/>
              </a:rPr>
              <a:t>10</a:t>
            </a:r>
            <a:r>
              <a:rPr lang="en-US" altLang="en-US" smtClean="0">
                <a:latin typeface="Arial" charset="0"/>
                <a:cs typeface="Arial" charset="0"/>
              </a:rPr>
              <a:t> c/mL increase from nadir HIV-1 RNA value ≥200 c/mL.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6250" y="2286000"/>
          <a:ext cx="8153400" cy="17367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2000"/>
                <a:gridCol w="1193800"/>
                <a:gridCol w="1193800"/>
                <a:gridCol w="1193800"/>
              </a:tblGrid>
              <a:tr h="530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Maintenance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period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0" marT="36514" marB="36514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Q8W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I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(n=115)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Q4W IM</a:t>
                      </a: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(n=115)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Oral CAB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(n=56)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Subjects with PDVF</a:t>
                      </a:r>
                      <a:r>
                        <a:rPr lang="en-US" sz="1600" b="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US" sz="1600" b="0" baseline="30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R="0" marT="36514" marB="36514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600" b="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(1%)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(2%)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233363" marR="0" lvl="1" indent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INI-r mutations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baseline="30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T w="12700" cmpd="sng">
                      <a:noFill/>
                    </a:lnT>
                    <a:solidFill>
                      <a:srgbClr val="F2F2F2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233363" marR="0" lvl="1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NRTI-r mutations</a:t>
                      </a: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solidFill>
                      <a:srgbClr val="E6E6E6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233363" marR="0" lvl="1" indent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NNRTI-r</a:t>
                      </a:r>
                      <a:r>
                        <a:rPr lang="en-US" sz="16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mutations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0" marR="0" marT="36514" marB="36514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533400" y="4079875"/>
            <a:ext cx="8458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spcAft>
                <a:spcPct val="0"/>
              </a:spcAft>
              <a:buClrTx/>
              <a:buSzTx/>
              <a:buFont typeface="Arial" charset="0"/>
              <a:buNone/>
              <a:defRPr/>
            </a:pPr>
            <a:r>
              <a:rPr lang="en-US" altLang="en-US" sz="1200" baseline="30000" dirty="0" smtClean="0"/>
              <a:t>a</a:t>
            </a:r>
            <a:r>
              <a:rPr lang="en-US" altLang="en-US" sz="1200" dirty="0" smtClean="0"/>
              <a:t>One additional PDVF occurred during oral Induction Period due to oral medication non-adherence. </a:t>
            </a:r>
            <a:r>
              <a:rPr lang="en-US" altLang="en-US" sz="1200" baseline="30000" dirty="0"/>
              <a:t>b</a:t>
            </a:r>
            <a:r>
              <a:rPr lang="en-US" altLang="en-US" sz="1200" dirty="0"/>
              <a:t>PDVF at Week 4; no detectable RPV at Week 4 and Week 8, suggesting maladministration</a:t>
            </a:r>
            <a:r>
              <a:rPr lang="en-US" altLang="en-US" sz="1200" dirty="0" smtClean="0"/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1000" kern="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Adverse Events and Labs—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Maintenance Period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5604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Q8W: influenza-like illness, chills and pain, and lipase; Q4W: influenza-like illness, rash, depression, and psychosis. 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baseline="30000" smtClean="0">
                <a:latin typeface="Arial" charset="0"/>
                <a:cs typeface="Arial" charset="0"/>
              </a:rPr>
              <a:t>b</a:t>
            </a:r>
            <a:r>
              <a:rPr lang="en-US" altLang="en-US" smtClean="0">
                <a:latin typeface="Arial" charset="0"/>
                <a:cs typeface="Arial" charset="0"/>
              </a:rPr>
              <a:t>None drug related; one death (epilepsy) evaluated as not likely related to study drug. </a:t>
            </a:r>
            <a:r>
              <a:rPr lang="en-US" altLang="en-US" baseline="30000" smtClean="0">
                <a:latin typeface="Arial" charset="0"/>
                <a:cs typeface="Arial" charset="0"/>
              </a:rPr>
              <a:t>c</a:t>
            </a:r>
            <a:r>
              <a:rPr lang="en-US" altLang="en-US" smtClean="0">
                <a:latin typeface="Arial" charset="0"/>
                <a:cs typeface="Arial" charset="0"/>
              </a:rPr>
              <a:t>Q8W: ISR × 2; Q4W: Churg Strauss vasculitis, hepatitis C, depression, epilepsy, psychosis, and rash; oral CAB: hepatitis C. dMaintenance emergent. AE, adverse event; ISR, injection-site reaction. </a:t>
            </a: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447675" y="1395413"/>
          <a:ext cx="8358189" cy="3502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293"/>
                <a:gridCol w="1238724"/>
                <a:gridCol w="1238724"/>
                <a:gridCol w="1238724"/>
                <a:gridCol w="1238724"/>
              </a:tblGrid>
              <a:tr h="52119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ITT-ME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population, n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60" marB="27419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60" marB="27419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Q4W IM </a:t>
                      </a:r>
                      <a:br>
                        <a:rPr lang="en-US" sz="1600" kern="1200" dirty="0" smtClean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60" marB="27419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Oral</a:t>
                      </a:r>
                      <a:r>
                        <a:rPr lang="en-US" sz="1600" kern="1200" baseline="0" dirty="0" smtClean="0">
                          <a:latin typeface="+mn-lt"/>
                        </a:rPr>
                        <a:t> CAB</a:t>
                      </a:r>
                      <a:br>
                        <a:rPr lang="en-US" sz="1600" kern="1200" baseline="0" dirty="0" smtClean="0">
                          <a:latin typeface="+mn-lt"/>
                        </a:rPr>
                      </a:br>
                      <a:r>
                        <a:rPr lang="en-US" sz="1600" kern="1200" baseline="0" dirty="0" smtClean="0">
                          <a:latin typeface="+mn-lt"/>
                        </a:rPr>
                        <a:t>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60" marB="27419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 subtotal 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(N=230)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3" marR="9893" marT="36560" marB="27419" anchor="b">
                    <a:solidFill>
                      <a:srgbClr val="E31836"/>
                    </a:solidFill>
                  </a:tcPr>
                </a:tc>
              </a:tr>
              <a:tr h="521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Drug-related</a:t>
                      </a:r>
                      <a:r>
                        <a:rPr lang="en-US" sz="1600" baseline="0" dirty="0" smtClean="0"/>
                        <a:t> AEs, excluding ISRs (≥3%)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</a:tr>
              <a:tr h="25602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Pyrexia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(4)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</a:tr>
              <a:tr h="25602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Fatigue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(2)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(2)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(3)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27419">
                    <a:solidFill>
                      <a:srgbClr val="E6E6E6"/>
                    </a:solidFill>
                  </a:tcPr>
                </a:tc>
              </a:tr>
              <a:tr h="256028">
                <a:tc>
                  <a:txBody>
                    <a:bodyPr/>
                    <a:lstStyle/>
                    <a:p>
                      <a:pPr marL="0" marR="0" indent="45720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Influenza-like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illness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(3)</a:t>
                      </a: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(2)</a:t>
                      </a: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(2)</a:t>
                      </a:r>
                    </a:p>
                  </a:txBody>
                  <a:tcPr marL="68580" marR="68580" marT="0" marB="27419">
                    <a:solidFill>
                      <a:srgbClr val="F2F2F2"/>
                    </a:solidFill>
                  </a:tcPr>
                </a:tc>
              </a:tr>
              <a:tr h="292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Grade 3 and 4 AEs, </a:t>
                      </a:r>
                      <a:r>
                        <a:rPr lang="en-US" sz="1600" baseline="0" dirty="0" smtClean="0"/>
                        <a:t>excluding ISRs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10 (9)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12 (10) 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1 (2)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22 (10)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</a:tr>
              <a:tr h="521197">
                <a:tc>
                  <a:txBody>
                    <a:bodyPr/>
                    <a:lstStyle/>
                    <a:p>
                      <a:pPr marL="347472" indent="0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Drug-related Grade</a:t>
                      </a:r>
                      <a:r>
                        <a:rPr lang="en-US" sz="1600" baseline="0" dirty="0" smtClean="0"/>
                        <a:t> 3/4 AEs</a:t>
                      </a:r>
                      <a:r>
                        <a:rPr lang="en-US" sz="1600" baseline="30000" dirty="0" smtClean="0"/>
                        <a:t>a</a:t>
                      </a:r>
                      <a:r>
                        <a:rPr lang="en-US" sz="1600" baseline="0" dirty="0" smtClean="0"/>
                        <a:t>,</a:t>
                      </a:r>
                      <a:r>
                        <a:rPr lang="en-US" sz="1600" baseline="30000" dirty="0" smtClean="0"/>
                        <a:t> </a:t>
                      </a:r>
                      <a:r>
                        <a:rPr lang="en-US" sz="1600" baseline="0" dirty="0" smtClean="0"/>
                        <a:t>excluding ISRs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3</a:t>
                      </a:r>
                      <a:r>
                        <a:rPr lang="en-US" sz="1600" baseline="0" dirty="0" smtClean="0"/>
                        <a:t> (3)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4 (3)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7 (3)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</a:tr>
              <a:tr h="292588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Serious</a:t>
                      </a:r>
                      <a:r>
                        <a:rPr lang="en-US" sz="1600" baseline="0" dirty="0" smtClean="0"/>
                        <a:t> AEs</a:t>
                      </a:r>
                      <a:r>
                        <a:rPr lang="en-US" sz="1600" baseline="30000" dirty="0" smtClean="0"/>
                        <a:t>b</a:t>
                      </a:r>
                      <a:endParaRPr lang="en-US" sz="1600" baseline="300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7 (6)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6 (5) 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3 (5)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13 (6)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E6E6E6"/>
                    </a:solidFill>
                  </a:tcPr>
                </a:tc>
              </a:tr>
              <a:tr h="292588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AEs leading</a:t>
                      </a:r>
                      <a:r>
                        <a:rPr lang="en-US" sz="1600" baseline="0" dirty="0" smtClean="0"/>
                        <a:t> to withdrawal</a:t>
                      </a:r>
                      <a:r>
                        <a:rPr lang="en-US" sz="1600" baseline="30000" dirty="0" smtClean="0"/>
                        <a:t>c</a:t>
                      </a:r>
                      <a:endParaRPr lang="en-US" sz="1600" baseline="300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2 (2)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6 (5)</a:t>
                      </a:r>
                      <a:endParaRPr lang="en-US" sz="1600" baseline="300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1 (2)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sz="1600" dirty="0" smtClean="0"/>
                        <a:t>8 (3)</a:t>
                      </a:r>
                      <a:endParaRPr lang="en-US" sz="1600" dirty="0"/>
                    </a:p>
                  </a:txBody>
                  <a:tcPr marL="94976" marR="94976" marT="36560" marB="27419">
                    <a:solidFill>
                      <a:srgbClr val="F2F2F2"/>
                    </a:solidFill>
                  </a:tcPr>
                </a:tc>
              </a:tr>
              <a:tr h="292588">
                <a:tc>
                  <a:txBody>
                    <a:bodyPr/>
                    <a:lstStyle/>
                    <a:p>
                      <a:pPr marL="0" indent="0">
                        <a:lnSpc>
                          <a:spcPts val="18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 3 and 4 labs</a:t>
                      </a:r>
                      <a:r>
                        <a:rPr lang="en-US" sz="1600" baseline="30000" dirty="0" smtClean="0"/>
                        <a:t>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60" marB="2741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(15)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60" marB="2741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(17)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60" marB="2741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(14)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60" marB="2741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 (16)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976" marR="94976" marT="36560" marB="2741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494213"/>
            <a:ext cx="8358188" cy="1963737"/>
          </a:xfrm>
        </p:spPr>
        <p:txBody>
          <a:bodyPr/>
          <a:lstStyle/>
          <a:p>
            <a:pPr>
              <a:lnSpc>
                <a:spcPts val="21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Most common ISR events overall were pain (67%), swelling (7%), and nodules (6%)</a:t>
            </a:r>
          </a:p>
          <a:p>
            <a:pPr>
              <a:lnSpc>
                <a:spcPts val="21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Number of subjects reporting ISRs decreased over time, from 86% </a:t>
            </a:r>
            <a:br>
              <a:rPr lang="en-US" sz="2000" dirty="0" smtClean="0"/>
            </a:br>
            <a:r>
              <a:rPr lang="en-US" sz="2000" dirty="0" smtClean="0"/>
              <a:t>(Day 1) to 33% (Week 32)</a:t>
            </a:r>
            <a:r>
              <a:rPr lang="en-US" sz="2000" baseline="30000" dirty="0" smtClean="0"/>
              <a:t>a</a:t>
            </a:r>
          </a:p>
          <a:p>
            <a:pPr>
              <a:lnSpc>
                <a:spcPts val="21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2/230 subjects (1%) withdrew as a result of injection reactions (Q8W)</a:t>
            </a:r>
          </a:p>
          <a:p>
            <a:pPr marL="0" indent="0">
              <a:lnSpc>
                <a:spcPts val="2100"/>
              </a:lnSpc>
              <a:buFont typeface="Arial" pitchFamily="34" charset="0"/>
              <a:buNone/>
              <a:defRPr/>
            </a:pPr>
            <a:endParaRPr lang="en-US" sz="2000" dirty="0"/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Adverse Events and Labs—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Maintenance Period</a:t>
            </a:r>
          </a:p>
        </p:txBody>
      </p:sp>
      <p:sp>
        <p:nvSpPr>
          <p:cNvPr id="2662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6629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 </a:t>
            </a:r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Represents percent of subjects with a Week 32 visit (n=220).</a:t>
            </a:r>
          </a:p>
        </p:txBody>
      </p:sp>
      <p:graphicFrame>
        <p:nvGraphicFramePr>
          <p:cNvPr id="7" name="Content Placeholder 7"/>
          <p:cNvGraphicFramePr>
            <a:graphicFrameLocks/>
          </p:cNvGraphicFramePr>
          <p:nvPr/>
        </p:nvGraphicFramePr>
        <p:xfrm>
          <a:off x="457200" y="1357313"/>
          <a:ext cx="8458200" cy="2994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1701800"/>
                <a:gridCol w="1701800"/>
                <a:gridCol w="1701800"/>
              </a:tblGrid>
              <a:tr h="46850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98" marR="10998" marT="18299" marB="18299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98" marR="10998" marT="18299" marB="18299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n-lt"/>
                        </a:rPr>
                        <a:t>Q4W IM</a:t>
                      </a:r>
                      <a:br>
                        <a:rPr lang="en-US" sz="1600" kern="1200" dirty="0" smtClean="0">
                          <a:latin typeface="+mn-lt"/>
                        </a:rPr>
                      </a:br>
                      <a:r>
                        <a:rPr lang="en-US" sz="1600" kern="1200" dirty="0" smtClean="0">
                          <a:latin typeface="+mn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98" marR="10998" marT="18299" marB="18299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 subtotal 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(N=230)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98" marR="10998" marT="18299" marB="18299" anchor="b">
                    <a:solidFill>
                      <a:srgbClr val="E31836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injections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1623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2663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4286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ISRs (events/injection)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1054 (0.65)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1228 (0.46)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2282 (0.53)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</a:pPr>
                      <a:r>
                        <a:rPr lang="en-US" sz="1600" b="1" dirty="0" smtClean="0"/>
                        <a:t>Grades</a:t>
                      </a:r>
                      <a:endParaRPr lang="en-US" sz="1600" b="1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Grade 1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839 (80%)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1021 (83%)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1860 (82%)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Grade 2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202 (19%)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197 (16%)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399 (17%)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Grade</a:t>
                      </a:r>
                      <a:r>
                        <a:rPr lang="en-US" sz="1600" baseline="0" dirty="0" smtClean="0"/>
                        <a:t> 3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12 (1%)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10 (&lt;1%)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22 (&lt;1%)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234950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Grade</a:t>
                      </a:r>
                      <a:r>
                        <a:rPr lang="en-US" sz="1600" baseline="0" dirty="0" smtClean="0"/>
                        <a:t> 4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</a:pPr>
                      <a:r>
                        <a:rPr lang="en-US" sz="1600" b="1" dirty="0" smtClean="0"/>
                        <a:t>Duration, days</a:t>
                      </a:r>
                      <a:endParaRPr lang="en-US" sz="1600" b="1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105577" marR="105577" marT="18299" marB="18299">
                    <a:solidFill>
                      <a:srgbClr val="F2F2F2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234950" algn="l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≤7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943 (89%)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1121 (91%)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2064 (90%)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solidFill>
                      <a:srgbClr val="E6E6E6"/>
                    </a:solidFill>
                  </a:tcPr>
                </a:tc>
              </a:tr>
              <a:tr h="252552">
                <a:tc>
                  <a:txBody>
                    <a:bodyPr/>
                    <a:lstStyle/>
                    <a:p>
                      <a:pPr marL="0" indent="234950" algn="l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Median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577" marR="105577" marT="18299" marB="1829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altLang="en-US" sz="2400" smtClean="0">
                <a:latin typeface="Arial" charset="0"/>
                <a:cs typeface="Arial" charset="0"/>
              </a:rPr>
              <a:t>Patient-Reported Outcomes at Week 32: Maintenance Treatment Compared With </a:t>
            </a:r>
            <a:br>
              <a:rPr lang="en-US" altLang="en-US" sz="2400" smtClean="0">
                <a:latin typeface="Arial" charset="0"/>
                <a:cs typeface="Arial" charset="0"/>
              </a:rPr>
            </a:br>
            <a:r>
              <a:rPr lang="en-US" altLang="en-US" sz="2400" smtClean="0">
                <a:latin typeface="Arial" charset="0"/>
                <a:cs typeface="Arial" charset="0"/>
              </a:rPr>
              <a:t>Oral Induction Treatment</a:t>
            </a:r>
            <a:r>
              <a:rPr lang="en-US" altLang="en-US" sz="2400" baseline="30000" smtClean="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7652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Note: based on observed case dataset of subjects who completed Week 32 questionnaires.</a:t>
            </a:r>
          </a:p>
          <a:p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HIV Treatment Satisfaction Questionnaire change version (HIVTSQc).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933450" y="1325563"/>
            <a:ext cx="2800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400" b="1" dirty="0" smtClean="0">
                <a:latin typeface="+mj-lt"/>
              </a:rPr>
              <a:t>How satisfied are you with </a:t>
            </a:r>
            <a:br>
              <a:rPr lang="en-US" altLang="en-US" sz="1400" b="1" dirty="0" smtClean="0">
                <a:latin typeface="+mj-lt"/>
              </a:rPr>
            </a:br>
            <a:r>
              <a:rPr lang="en-US" altLang="en-US" sz="1400" b="1" dirty="0" smtClean="0">
                <a:latin typeface="+mj-lt"/>
              </a:rPr>
              <a:t>your current treatment?</a:t>
            </a:r>
          </a:p>
        </p:txBody>
      </p:sp>
      <p:sp>
        <p:nvSpPr>
          <p:cNvPr id="7" name="TextBox 20"/>
          <p:cNvSpPr txBox="1">
            <a:spLocks noChangeArrowheads="1"/>
          </p:cNvSpPr>
          <p:nvPr/>
        </p:nvSpPr>
        <p:spPr bwMode="auto">
          <a:xfrm>
            <a:off x="4916488" y="1325563"/>
            <a:ext cx="34655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400" b="1" dirty="0" smtClean="0">
                <a:latin typeface="+mj-lt"/>
              </a:rPr>
              <a:t>How satisfied would you be to continue with your present form of treatment?</a:t>
            </a:r>
          </a:p>
        </p:txBody>
      </p:sp>
      <p:graphicFrame>
        <p:nvGraphicFramePr>
          <p:cNvPr id="27655" name="Chart 15"/>
          <p:cNvGraphicFramePr>
            <a:graphicFrameLocks/>
          </p:cNvGraphicFramePr>
          <p:nvPr/>
        </p:nvGraphicFramePr>
        <p:xfrm>
          <a:off x="322263" y="1778000"/>
          <a:ext cx="3919537" cy="3022600"/>
        </p:xfrm>
        <a:graphic>
          <a:graphicData uri="http://schemas.openxmlformats.org/presentationml/2006/ole">
            <p:oleObj spid="_x0000_s27655" r:id="rId3" imgW="3920068" imgH="3017782" progId="Excel.Sheet.8">
              <p:embed/>
            </p:oleObj>
          </a:graphicData>
        </a:graphic>
      </p:graphicFrame>
      <p:graphicFrame>
        <p:nvGraphicFramePr>
          <p:cNvPr id="27656" name="Chart 22"/>
          <p:cNvGraphicFramePr>
            <a:graphicFrameLocks/>
          </p:cNvGraphicFramePr>
          <p:nvPr/>
        </p:nvGraphicFramePr>
        <p:xfrm>
          <a:off x="4738688" y="1779588"/>
          <a:ext cx="3998912" cy="3021012"/>
        </p:xfrm>
        <a:graphic>
          <a:graphicData uri="http://schemas.openxmlformats.org/presentationml/2006/ole">
            <p:oleObj spid="_x0000_s27656" r:id="rId4" imgW="3999323" imgH="3017782" progId="Excel.Sheet.8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40013" y="2049463"/>
            <a:ext cx="266700" cy="1397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3%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568450" y="1992313"/>
            <a:ext cx="133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20850" y="1925638"/>
            <a:ext cx="266700" cy="1397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3%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002338" y="1990725"/>
            <a:ext cx="133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56325" y="1924050"/>
            <a:ext cx="266700" cy="1412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2%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447925" y="2022475"/>
            <a:ext cx="152400" cy="74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447925" y="1890713"/>
            <a:ext cx="152400" cy="80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28900" y="1800225"/>
            <a:ext cx="266700" cy="1571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5663" y="2012950"/>
            <a:ext cx="266700" cy="1412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7018338" y="2000250"/>
            <a:ext cx="153987" cy="74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018338" y="1898650"/>
            <a:ext cx="153987" cy="73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99313" y="1812925"/>
            <a:ext cx="266700" cy="1412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Pharmacokinetics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86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Cτ, trough concentration; PA-IC90, protein binding–adjusted 90% inhibitory concentration; SD, standard deviation.</a:t>
            </a:r>
          </a:p>
        </p:txBody>
      </p:sp>
      <p:graphicFrame>
        <p:nvGraphicFramePr>
          <p:cNvPr id="28677" name="Chart 27"/>
          <p:cNvGraphicFramePr>
            <a:graphicFrameLocks/>
          </p:cNvGraphicFramePr>
          <p:nvPr/>
        </p:nvGraphicFramePr>
        <p:xfrm>
          <a:off x="304800" y="1216025"/>
          <a:ext cx="4340225" cy="4064000"/>
        </p:xfrm>
        <a:graphic>
          <a:graphicData uri="http://schemas.openxmlformats.org/presentationml/2006/ole">
            <p:oleObj spid="_x0000_s28677" r:id="rId4" imgW="4340728" imgH="4066384" progId="Excel.Sheet.8">
              <p:embed/>
            </p:oleObj>
          </a:graphicData>
        </a:graphic>
      </p:graphicFrame>
      <p:sp>
        <p:nvSpPr>
          <p:cNvPr id="28678" name="TextBox 19"/>
          <p:cNvSpPr txBox="1">
            <a:spLocks noChangeArrowheads="1"/>
          </p:cNvSpPr>
          <p:nvPr/>
        </p:nvSpPr>
        <p:spPr bwMode="auto">
          <a:xfrm>
            <a:off x="836613" y="4475163"/>
            <a:ext cx="36703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1100"/>
              <a:t>  0 1      4          8        12      16        20     24  25  28      32</a:t>
            </a:r>
          </a:p>
        </p:txBody>
      </p:sp>
      <p:sp>
        <p:nvSpPr>
          <p:cNvPr id="28679" name="TextBox 28"/>
          <p:cNvSpPr txBox="1">
            <a:spLocks noChangeArrowheads="1"/>
          </p:cNvSpPr>
          <p:nvPr/>
        </p:nvSpPr>
        <p:spPr bwMode="auto">
          <a:xfrm>
            <a:off x="2038350" y="2243138"/>
            <a:ext cx="274638" cy="153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1000"/>
              <a:t>C</a:t>
            </a:r>
            <a:r>
              <a:rPr lang="el-GR" altLang="en-US" sz="1000"/>
              <a:t>τ</a:t>
            </a:r>
            <a:endParaRPr lang="en-US" altLang="en-US" sz="1000"/>
          </a:p>
        </p:txBody>
      </p:sp>
      <p:sp>
        <p:nvSpPr>
          <p:cNvPr id="28680" name="TextBox 29"/>
          <p:cNvSpPr txBox="1">
            <a:spLocks noChangeArrowheads="1"/>
          </p:cNvSpPr>
          <p:nvPr/>
        </p:nvSpPr>
        <p:spPr bwMode="auto">
          <a:xfrm>
            <a:off x="2033588" y="2027238"/>
            <a:ext cx="280987" cy="153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1000"/>
              <a:t>C</a:t>
            </a:r>
            <a:r>
              <a:rPr lang="el-GR" altLang="en-US" sz="1000"/>
              <a:t>τ</a:t>
            </a:r>
            <a:endParaRPr lang="en-US" altLang="en-US" sz="1000"/>
          </a:p>
        </p:txBody>
      </p:sp>
      <p:sp>
        <p:nvSpPr>
          <p:cNvPr id="28681" name="TextBox 20"/>
          <p:cNvSpPr txBox="1">
            <a:spLocks noChangeArrowheads="1"/>
          </p:cNvSpPr>
          <p:nvPr/>
        </p:nvSpPr>
        <p:spPr bwMode="auto">
          <a:xfrm>
            <a:off x="5138738" y="4479925"/>
            <a:ext cx="37004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1100"/>
              <a:t> 0  1     4          8        12        16       20      24  25    28      32</a:t>
            </a:r>
          </a:p>
        </p:txBody>
      </p:sp>
      <p:grpSp>
        <p:nvGrpSpPr>
          <p:cNvPr id="28682" name="Group 3"/>
          <p:cNvGrpSpPr>
            <a:grpSpLocks/>
          </p:cNvGrpSpPr>
          <p:nvPr/>
        </p:nvGrpSpPr>
        <p:grpSpPr bwMode="auto">
          <a:xfrm>
            <a:off x="4491038" y="1241425"/>
            <a:ext cx="4429125" cy="4064000"/>
            <a:chOff x="4491037" y="692149"/>
            <a:chExt cx="4429126" cy="4064002"/>
          </a:xfrm>
        </p:grpSpPr>
        <p:graphicFrame>
          <p:nvGraphicFramePr>
            <p:cNvPr id="28684" name="Chart 25"/>
            <p:cNvGraphicFramePr>
              <a:graphicFrameLocks/>
            </p:cNvGraphicFramePr>
            <p:nvPr/>
          </p:nvGraphicFramePr>
          <p:xfrm>
            <a:off x="4440237" y="641349"/>
            <a:ext cx="4530726" cy="4165602"/>
          </p:xfrm>
          <a:graphic>
            <a:graphicData uri="http://schemas.openxmlformats.org/presentationml/2006/ole">
              <p:oleObj spid="_x0000_s28684" r:id="rId5" imgW="4535817" imgH="4170025" progId="Excel.Sheet.8">
                <p:embed/>
              </p:oleObj>
            </a:graphicData>
          </a:graphic>
        </p:graphicFrame>
        <p:sp>
          <p:nvSpPr>
            <p:cNvPr id="28685" name="TextBox 26"/>
            <p:cNvSpPr txBox="1">
              <a:spLocks noChangeArrowheads="1"/>
            </p:cNvSpPr>
            <p:nvPr/>
          </p:nvSpPr>
          <p:spPr bwMode="auto">
            <a:xfrm>
              <a:off x="4738254" y="812220"/>
              <a:ext cx="310896" cy="2560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altLang="en-US" sz="1100"/>
                <a:t>500</a:t>
              </a:r>
            </a:p>
          </p:txBody>
        </p:sp>
      </p:grpSp>
      <p:sp>
        <p:nvSpPr>
          <p:cNvPr id="28683" name="TextBox 24"/>
          <p:cNvSpPr txBox="1">
            <a:spLocks noChangeArrowheads="1"/>
          </p:cNvSpPr>
          <p:nvPr/>
        </p:nvSpPr>
        <p:spPr bwMode="auto">
          <a:xfrm>
            <a:off x="6338888" y="2219325"/>
            <a:ext cx="206375" cy="204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1000"/>
              <a:t>C</a:t>
            </a:r>
            <a:r>
              <a:rPr lang="el-GR" altLang="en-US" sz="1000"/>
              <a:t>τ</a:t>
            </a:r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altLang="en-US" sz="2000" spc="-10" dirty="0" smtClean="0"/>
              <a:t>LATTE-2 results successfully demonstrate the potential to maintain HIV-1 </a:t>
            </a:r>
            <a:r>
              <a:rPr lang="en-US" altLang="en-US" sz="2000" dirty="0" smtClean="0"/>
              <a:t>viral load &lt;50 c/mL with LA IM CAB + RPV, dosed once Q4W or Q8W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en-US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2000" dirty="0" smtClean="0"/>
              <a:t>Two subjects met PDVF criteria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800" dirty="0" smtClean="0"/>
              <a:t>Q8W (n=1), oral CAB (n=1); both without evidence of resistance at failure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en-US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2000" dirty="0" smtClean="0"/>
              <a:t>Injection tolerability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800" dirty="0" smtClean="0"/>
              <a:t>Majority of ISRs were Grade 1 to 2 pain, with a median duration of 3 days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800" dirty="0" smtClean="0"/>
              <a:t>Few subjects had an ISR that led to discontinuation, with high overall </a:t>
            </a:r>
            <a:br>
              <a:rPr lang="en-US" altLang="en-US" sz="1800" dirty="0" smtClean="0"/>
            </a:br>
            <a:r>
              <a:rPr lang="en-US" altLang="en-US" sz="1800" dirty="0" smtClean="0"/>
              <a:t>reported satisfaction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en-US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2000" dirty="0" smtClean="0"/>
              <a:t>Regimen selection criteria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800" dirty="0" smtClean="0"/>
              <a:t>Neither Q4W IM or Q8W IM dosing was ruled out on the basis of </a:t>
            </a:r>
            <a:br>
              <a:rPr lang="en-US" altLang="en-US" sz="1800" dirty="0" smtClean="0"/>
            </a:br>
            <a:r>
              <a:rPr lang="en-US" altLang="en-US" sz="1800" dirty="0" smtClean="0"/>
              <a:t>pre-specified criteria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800" dirty="0" smtClean="0"/>
              <a:t>Upcoming Week 48 analysis will contribute to final dose selection for </a:t>
            </a:r>
            <a:br>
              <a:rPr lang="en-US" altLang="en-US" sz="1800" dirty="0" smtClean="0"/>
            </a:br>
            <a:r>
              <a:rPr lang="en-US" altLang="en-US" sz="1800" dirty="0" smtClean="0"/>
              <a:t>phase III studies</a:t>
            </a:r>
          </a:p>
          <a:p>
            <a:pPr>
              <a:buFont typeface="Arial" pitchFamily="34" charset="0"/>
              <a:buChar char="•"/>
              <a:defRPr/>
            </a:pPr>
            <a:endParaRPr lang="en-US" altLang="en-US" sz="2000" dirty="0" smtClean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Conclusions</a:t>
            </a:r>
          </a:p>
        </p:txBody>
      </p:sp>
      <p:sp>
        <p:nvSpPr>
          <p:cNvPr id="2970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 We thank everyone who has contributed to the success of this study, including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All study participants and their families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The LATTE-2 clinical investigators and their staff in Spain, Germany, France, Canada, and the United States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The ViiV Healthcare, GSK, Parexel, and Janssen study team members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Thank You</a:t>
            </a:r>
          </a:p>
        </p:txBody>
      </p:sp>
      <p:sp>
        <p:nvSpPr>
          <p:cNvPr id="3072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4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Dr. David A. Margolis is an employee of ViiV Healthcare</a:t>
            </a:r>
          </a:p>
        </p:txBody>
      </p:sp>
      <p:sp>
        <p:nvSpPr>
          <p:cNvPr id="14339" name="Title 6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Disclosures</a:t>
            </a:r>
          </a:p>
        </p:txBody>
      </p:sp>
      <p:sp>
        <p:nvSpPr>
          <p:cNvPr id="1434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5334000" cy="1838325"/>
          </a:xfrm>
        </p:spPr>
        <p:txBody>
          <a:bodyPr/>
          <a:lstStyle/>
          <a:p>
            <a:pPr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altLang="en-US" sz="1800" dirty="0" smtClean="0"/>
              <a:t>CAB is an HIV-1 integrase inhibitor</a:t>
            </a:r>
          </a:p>
          <a:p>
            <a:pPr lvl="1"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Oral 30 mg tablet (t½, ~40 hours)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LA </a:t>
            </a:r>
            <a:r>
              <a:rPr lang="en-US" altLang="en-US" sz="1600" dirty="0" err="1" smtClean="0"/>
              <a:t>nanosuspension</a:t>
            </a:r>
            <a:r>
              <a:rPr lang="en-US" altLang="en-US" sz="1600" dirty="0" smtClean="0"/>
              <a:t> 200 mg/mL (t½, ~20-40 days) </a:t>
            </a:r>
          </a:p>
          <a:p>
            <a:pPr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altLang="en-US" sz="1800" dirty="0" smtClean="0"/>
              <a:t>RPV is an HIV-1 NNRTI</a:t>
            </a:r>
          </a:p>
          <a:p>
            <a:pPr lvl="1"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Oral 25 mg tablet (t½, ~50 hours)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1600" dirty="0" smtClean="0"/>
              <a:t>LA </a:t>
            </a:r>
            <a:r>
              <a:rPr lang="en-US" altLang="en-US" sz="1600" dirty="0" err="1" smtClean="0"/>
              <a:t>nanosuspension</a:t>
            </a:r>
            <a:r>
              <a:rPr lang="en-US" altLang="en-US" sz="1600" dirty="0" smtClean="0"/>
              <a:t> 300 mg/mL (t½, ~30-90 days)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1800" dirty="0" smtClean="0"/>
              <a:t>Oral 2-drug CAB + RPV proof of efficacy </a:t>
            </a:r>
            <a:br>
              <a:rPr lang="en-US" altLang="en-US" sz="1800" dirty="0" smtClean="0"/>
            </a:br>
            <a:r>
              <a:rPr lang="en-US" altLang="en-US" sz="1800" dirty="0" smtClean="0"/>
              <a:t>through Week 96 in LATTE-1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altLang="en-US" sz="2800" dirty="0" smtClean="0"/>
              <a:t> </a:t>
            </a: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Background</a:t>
            </a:r>
          </a:p>
        </p:txBody>
      </p:sp>
      <p:sp>
        <p:nvSpPr>
          <p:cNvPr id="1536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536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fr-FR" altLang="en-US" smtClean="0">
                <a:latin typeface="Arial" charset="0"/>
                <a:cs typeface="Arial" charset="0"/>
              </a:rPr>
              <a:t>Margolis et al. </a:t>
            </a:r>
            <a:r>
              <a:rPr lang="fr-FR" altLang="en-US" i="1" smtClean="0">
                <a:latin typeface="Arial" charset="0"/>
                <a:cs typeface="Arial" charset="0"/>
              </a:rPr>
              <a:t>Lancet Infect Dis. </a:t>
            </a:r>
            <a:r>
              <a:rPr lang="fr-FR" altLang="en-US" smtClean="0">
                <a:latin typeface="Arial" charset="0"/>
                <a:cs typeface="Arial" charset="0"/>
              </a:rPr>
              <a:t>2015;15:1145-1155.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BL, baseline; CAB, cabotegravir; CI, confidence interval; EFV, efavirenz; LA, long-acting; NNRTI, non-nucleoside reverse transcriptase inhibitor; RPV, rilpivirine; t</a:t>
            </a:r>
            <a:r>
              <a:rPr lang="en-US" altLang="en-US" baseline="-25000" smtClean="0">
                <a:latin typeface="Arial" charset="0"/>
                <a:cs typeface="Arial" charset="0"/>
              </a:rPr>
              <a:t>1/2</a:t>
            </a:r>
            <a:r>
              <a:rPr lang="en-US" altLang="en-US" smtClean="0">
                <a:latin typeface="Arial" charset="0"/>
                <a:cs typeface="Arial" charset="0"/>
              </a:rPr>
              <a:t>, half-life.</a:t>
            </a:r>
          </a:p>
        </p:txBody>
      </p:sp>
      <p:grpSp>
        <p:nvGrpSpPr>
          <p:cNvPr id="15366" name="Group 2"/>
          <p:cNvGrpSpPr>
            <a:grpSpLocks/>
          </p:cNvGrpSpPr>
          <p:nvPr/>
        </p:nvGrpSpPr>
        <p:grpSpPr bwMode="auto">
          <a:xfrm>
            <a:off x="5737225" y="1350963"/>
            <a:ext cx="3254375" cy="2590800"/>
            <a:chOff x="5502442" y="1742173"/>
            <a:chExt cx="3254208" cy="2590800"/>
          </a:xfrm>
        </p:grpSpPr>
        <p:pic>
          <p:nvPicPr>
            <p:cNvPr id="15400" name="Picture 2" descr="C:\Users\rqb23532\Pictures\744\Prepared syringe (3mL) of Cabotegravir and prepared syringe (3mL) of TMC-278 LA.jpg"/>
            <p:cNvPicPr>
              <a:picLocks noChangeAspect="1" noChangeArrowheads="1"/>
            </p:cNvPicPr>
            <p:nvPr/>
          </p:nvPicPr>
          <p:blipFill>
            <a:blip r:embed="rId3" cstate="print"/>
            <a:srcRect l="7263" t="20218" r="7475" b="6895"/>
            <a:stretch>
              <a:fillRect/>
            </a:stretch>
          </p:blipFill>
          <p:spPr bwMode="auto">
            <a:xfrm>
              <a:off x="5755905" y="1742173"/>
              <a:ext cx="2598821" cy="16106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5401" name="Picture 3" descr="C:\Users\rqb23532\Pictures\744\3mL vial of Cabotegravir LA and 1 3mL vial of TMC-278 LA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9000" y="3236010"/>
              <a:ext cx="1517650" cy="10969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5402" name="Picture 4" descr="C:\Users\rqb23532\Pictures\744\30mg tablet of Cabotegravir and 25mg tablet of rilpivirine.jpg"/>
            <p:cNvPicPr>
              <a:picLocks noChangeAspect="1" noChangeArrowheads="1"/>
            </p:cNvPicPr>
            <p:nvPr/>
          </p:nvPicPr>
          <p:blipFill>
            <a:blip r:embed="rId5" cstate="print"/>
            <a:srcRect l="7756" t="19930" r="9142" b="11861"/>
            <a:stretch>
              <a:fillRect/>
            </a:stretch>
          </p:blipFill>
          <p:spPr bwMode="auto">
            <a:xfrm>
              <a:off x="5502442" y="3190775"/>
              <a:ext cx="1203158" cy="7796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grpSp>
        <p:nvGrpSpPr>
          <p:cNvPr id="15367" name="Group 5"/>
          <p:cNvGrpSpPr>
            <a:grpSpLocks noChangeAspect="1"/>
          </p:cNvGrpSpPr>
          <p:nvPr/>
        </p:nvGrpSpPr>
        <p:grpSpPr bwMode="auto">
          <a:xfrm>
            <a:off x="749300" y="3457575"/>
            <a:ext cx="4479925" cy="2219325"/>
            <a:chOff x="609600" y="2647956"/>
            <a:chExt cx="4023360" cy="1991668"/>
          </a:xfrm>
        </p:grpSpPr>
        <p:graphicFrame>
          <p:nvGraphicFramePr>
            <p:cNvPr id="15368" name="Chart 52"/>
            <p:cNvGraphicFramePr>
              <a:graphicFrameLocks/>
            </p:cNvGraphicFramePr>
            <p:nvPr/>
          </p:nvGraphicFramePr>
          <p:xfrm>
            <a:off x="609600" y="2647956"/>
            <a:ext cx="4023360" cy="1991668"/>
          </p:xfrm>
          <a:graphic>
            <a:graphicData uri="http://schemas.openxmlformats.org/presentationml/2006/ole">
              <p:oleObj spid="_x0000_s15368" name="Worksheet" r:id="rId6" imgW="4526348" imgH="2529792" progId="Excel.Sheet.8">
                <p:embed/>
              </p:oleObj>
            </a:graphicData>
          </a:graphic>
        </p:graphicFrame>
        <p:cxnSp>
          <p:nvCxnSpPr>
            <p:cNvPr id="18" name="Straight Connector 17"/>
            <p:cNvCxnSpPr/>
            <p:nvPr/>
          </p:nvCxnSpPr>
          <p:spPr bwMode="auto">
            <a:xfrm flipV="1">
              <a:off x="1858524" y="2786148"/>
              <a:ext cx="0" cy="13676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 bwMode="auto">
            <a:xfrm>
              <a:off x="1366654" y="4112502"/>
              <a:ext cx="279440" cy="200877"/>
            </a:xfrm>
            <a:prstGeom prst="rect">
              <a:avLst/>
            </a:prstGeom>
            <a:noFill/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12</a:t>
              </a:r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1506373" y="4112502"/>
              <a:ext cx="278013" cy="200877"/>
            </a:xfrm>
            <a:prstGeom prst="rect">
              <a:avLst/>
            </a:prstGeom>
            <a:noFill/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16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1252597" y="4111077"/>
              <a:ext cx="155402" cy="1994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8</a:t>
              </a: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1127134" y="4108228"/>
              <a:ext cx="153977" cy="1994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1017354" y="4106803"/>
              <a:ext cx="293697" cy="199452"/>
            </a:xfrm>
            <a:prstGeom prst="rect">
              <a:avLst/>
            </a:prstGeom>
            <a:noFill/>
          </p:spPr>
          <p:txBody>
            <a:bodyPr lIns="0"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BL</a:t>
              </a: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1057274" y="4108228"/>
              <a:ext cx="155403" cy="1994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038740" y="2786148"/>
              <a:ext cx="815507" cy="1367669"/>
            </a:xfrm>
            <a:prstGeom prst="rect">
              <a:avLst/>
            </a:prstGeom>
            <a:solidFill>
              <a:schemeClr val="bg1">
                <a:lumMod val="5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1681736" y="4106803"/>
              <a:ext cx="2877087" cy="20087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700" b="1" spc="-20" dirty="0">
                  <a:latin typeface="+mn-lt"/>
                  <a:cs typeface="Arial" pitchFamily="34" charset="0"/>
                </a:rPr>
                <a:t>  242628  32  36  40        48             60               72               84             96     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1051571" y="4106803"/>
              <a:ext cx="0" cy="29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>
              <a:off x="1154222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>
              <a:off x="1224082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>
              <a:off x="1358099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>
              <a:off x="1506373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>
              <a:off x="1628985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>
              <a:off x="1858524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>
              <a:off x="1936939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 bwMode="auto">
            <a:xfrm>
              <a:off x="2002521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165053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 bwMode="auto">
            <a:xfrm>
              <a:off x="2310475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434512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>
              <a:off x="2713951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 bwMode="auto">
            <a:xfrm>
              <a:off x="3106023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 bwMode="auto">
            <a:xfrm>
              <a:off x="3525182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>
              <a:off x="3944341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>
              <a:off x="4329284" y="4105379"/>
              <a:ext cx="0" cy="32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 bwMode="auto">
            <a:xfrm rot="16200000">
              <a:off x="51234" y="3344538"/>
              <a:ext cx="1383341" cy="2010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00" b="1" dirty="0">
                  <a:latin typeface="+mn-lt"/>
                  <a:cs typeface="Arial" pitchFamily="34" charset="0"/>
                </a:rPr>
                <a:t>Proportion, % (95% CI)</a:t>
              </a: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1486413" y="4343296"/>
              <a:ext cx="81265" cy="76931"/>
            </a:xfrm>
            <a:prstGeom prst="ellipse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3188714" y="4438748"/>
              <a:ext cx="76988" cy="72657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500671" y="4441597"/>
              <a:ext cx="72711" cy="7123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3168754" y="4336173"/>
              <a:ext cx="99800" cy="81205"/>
            </a:xfrm>
            <a:prstGeom prst="triangle">
              <a:avLst/>
            </a:prstGeom>
            <a:solidFill>
              <a:srgbClr val="C050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8358188" cy="4498975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en-US" altLang="en-US" dirty="0" smtClean="0"/>
              <a:t>Establish proof of principle for the first ever LA HIV treatment regimen</a:t>
            </a:r>
          </a:p>
          <a:p>
            <a:pPr marL="0" indent="0">
              <a:buFont typeface="Arial" pitchFamily="34" charset="0"/>
              <a:buNone/>
              <a:defRPr/>
            </a:pPr>
            <a:endParaRPr lang="en-US" altLang="en-US" dirty="0" smtClean="0"/>
          </a:p>
          <a:p>
            <a:pPr marL="0" indent="0">
              <a:buFont typeface="Arial" pitchFamily="34" charset="0"/>
              <a:buNone/>
              <a:defRPr/>
            </a:pPr>
            <a:r>
              <a:rPr lang="en-US" altLang="en-US" b="1" u="sng" dirty="0" smtClean="0"/>
              <a:t>Primary Objective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dirty="0" smtClean="0"/>
              <a:t>Evaluate the safety and efficacy of CAB LA + RPV LA as maintenance therapy, and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dirty="0" smtClean="0"/>
              <a:t>Select a dosing schedule of CAB LA + RPV LA for progression into phase III studies</a:t>
            </a:r>
          </a:p>
          <a:p>
            <a:pPr>
              <a:buFont typeface="Arial" pitchFamily="34" charset="0"/>
              <a:buChar char="•"/>
              <a:defRPr/>
            </a:pPr>
            <a:endParaRPr lang="en-US" altLang="en-US" dirty="0" smtClean="0"/>
          </a:p>
          <a:p>
            <a:pPr marL="0" indent="0">
              <a:buFont typeface="Arial" pitchFamily="34" charset="0"/>
              <a:buNone/>
              <a:defRPr/>
            </a:pPr>
            <a:r>
              <a:rPr lang="en-US" altLang="en-US" b="1" u="sng" dirty="0" smtClean="0"/>
              <a:t>Key Secondary Objectives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dirty="0" smtClean="0"/>
              <a:t>Characterize LA pharmacokinetics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dirty="0" smtClean="0"/>
              <a:t>Evaluate the tolerability and acceptability of injectable dosing</a:t>
            </a:r>
          </a:p>
          <a:p>
            <a:pPr>
              <a:buFont typeface="Arial" pitchFamily="34" charset="0"/>
              <a:buChar char="•"/>
              <a:defRPr/>
            </a:pPr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Objectives</a:t>
            </a:r>
          </a:p>
        </p:txBody>
      </p:sp>
      <p:sp>
        <p:nvSpPr>
          <p:cNvPr id="1638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3070225" y="2032000"/>
          <a:ext cx="4913313" cy="169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852"/>
                <a:gridCol w="3250461"/>
              </a:tblGrid>
              <a:tr h="552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Inclusion criteria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&gt;18 years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old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Naive to antiretroviral therapy</a:t>
                      </a:r>
                    </a:p>
                    <a:p>
                      <a:pPr marL="182880" indent="-182880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CD4+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&gt;200 cells/mm</a:t>
                      </a:r>
                      <a:r>
                        <a:rPr lang="en-US" sz="1100" b="0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83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Exclusion criteria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Positive for hepatitis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2880" indent="-182880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ALT ≥5 × ULN</a:t>
                      </a:r>
                    </a:p>
                    <a:p>
                      <a:pPr marL="182880" indent="-182880">
                        <a:lnSpc>
                          <a:spcPts val="12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Creatinine clearance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&lt;50 mL/min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940">
                <a:tc>
                  <a:txBody>
                    <a:bodyPr/>
                    <a:lstStyle/>
                    <a:p>
                      <a:endParaRPr lang="en-US" sz="200" b="1" dirty="0"/>
                    </a:p>
                  </a:txBody>
                  <a:tcPr marL="91454" marR="91454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45730" marB="4573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662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Qualification for maintenance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90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indent="-18288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HIV-1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RNA &lt;50 c/mL between Week -4 </a:t>
                      </a:r>
                      <a:b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and Day 1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4" marR="91454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42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Study Design</a:t>
            </a:r>
          </a:p>
        </p:txBody>
      </p:sp>
      <p:sp>
        <p:nvSpPr>
          <p:cNvPr id="1743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743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ABC/3TC, abacavir/lamivudine; ALT, alanine aminotransferase; ULN, upper limit of normal. 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054759" y="1640487"/>
            <a:ext cx="1801368" cy="242191"/>
          </a:xfrm>
          <a:prstGeom prst="homePlate">
            <a:avLst>
              <a:gd name="adj" fmla="val 37877"/>
            </a:avLst>
          </a:prstGeom>
          <a:solidFill>
            <a:srgbClr val="E31836">
              <a:alpha val="47000"/>
            </a:srgbClr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Induction period</a:t>
            </a:r>
            <a:endParaRPr lang="en-US" altLang="en-US" sz="12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1046163" y="4044950"/>
            <a:ext cx="0" cy="2936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1054100" y="4192588"/>
            <a:ext cx="188277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2936875" y="4057650"/>
            <a:ext cx="0" cy="2952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38" name="Group 6"/>
          <p:cNvGrpSpPr>
            <a:grpSpLocks/>
          </p:cNvGrpSpPr>
          <p:nvPr/>
        </p:nvGrpSpPr>
        <p:grpSpPr bwMode="auto">
          <a:xfrm>
            <a:off x="914400" y="2547938"/>
            <a:ext cx="2022475" cy="614362"/>
            <a:chOff x="50800" y="2878745"/>
            <a:chExt cx="1118572" cy="635695"/>
          </a:xfrm>
        </p:grpSpPr>
        <p:sp>
          <p:nvSpPr>
            <p:cNvPr id="45" name="Rounded Rectangle 44"/>
            <p:cNvSpPr/>
            <p:nvPr/>
          </p:nvSpPr>
          <p:spPr>
            <a:xfrm>
              <a:off x="50800" y="2878745"/>
              <a:ext cx="1118572" cy="63569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 dirty="0">
                <a:latin typeface="+mj-lt"/>
              </a:endParaRPr>
            </a:p>
          </p:txBody>
        </p:sp>
        <p:sp>
          <p:nvSpPr>
            <p:cNvPr id="46" name="TextBox 6"/>
            <p:cNvSpPr txBox="1">
              <a:spLocks noChangeArrowheads="1"/>
            </p:cNvSpPr>
            <p:nvPr/>
          </p:nvSpPr>
          <p:spPr bwMode="auto">
            <a:xfrm>
              <a:off x="85042" y="2952663"/>
              <a:ext cx="1047454" cy="525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latin typeface="+mj-lt"/>
                </a:rPr>
                <a:t>CAB 30 mg + ABC/3TC </a:t>
              </a:r>
              <a:br>
                <a:rPr lang="en-US" altLang="en-US" sz="1100" b="1" dirty="0" smtClean="0">
                  <a:latin typeface="+mj-lt"/>
                </a:rPr>
              </a:br>
              <a:r>
                <a:rPr lang="en-US" altLang="en-US" sz="1100" b="1" dirty="0" smtClean="0">
                  <a:latin typeface="+mj-lt"/>
                </a:rPr>
                <a:t>for 20 weeks</a:t>
              </a:r>
            </a:p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latin typeface="+mj-lt"/>
                </a:rPr>
                <a:t>(N=309)</a:t>
              </a:r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2395759" y="3743960"/>
            <a:ext cx="547175" cy="274637"/>
            <a:chOff x="2235939" y="4190999"/>
            <a:chExt cx="1539100" cy="274319"/>
          </a:xfrm>
          <a:solidFill>
            <a:schemeClr val="tx1"/>
          </a:solidFill>
        </p:grpSpPr>
        <p:sp>
          <p:nvSpPr>
            <p:cNvPr id="49" name="Rectangle 48"/>
            <p:cNvSpPr/>
            <p:nvPr/>
          </p:nvSpPr>
          <p:spPr>
            <a:xfrm>
              <a:off x="2235939" y="4190999"/>
              <a:ext cx="1539100" cy="2743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/>
            </a:p>
          </p:txBody>
        </p:sp>
        <p:sp>
          <p:nvSpPr>
            <p:cNvPr id="50" name="TextBox 7"/>
            <p:cNvSpPr txBox="1">
              <a:spLocks noChangeArrowheads="1"/>
            </p:cNvSpPr>
            <p:nvPr/>
          </p:nvSpPr>
          <p:spPr bwMode="auto">
            <a:xfrm flipH="1">
              <a:off x="2235939" y="4242260"/>
              <a:ext cx="1539100" cy="1383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sz="11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900" b="1" dirty="0" smtClean="0">
                  <a:solidFill>
                    <a:schemeClr val="bg1"/>
                  </a:solidFill>
                </a:rPr>
                <a:t>Add RPV</a:t>
              </a:r>
            </a:p>
          </p:txBody>
        </p:sp>
      </p:grpSp>
      <p:cxnSp>
        <p:nvCxnSpPr>
          <p:cNvPr id="51" name="Straight Connector 50"/>
          <p:cNvCxnSpPr/>
          <p:nvPr/>
        </p:nvCxnSpPr>
        <p:spPr>
          <a:xfrm>
            <a:off x="2403475" y="4098925"/>
            <a:ext cx="0" cy="184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1" name="TextBox 51"/>
          <p:cNvSpPr txBox="1">
            <a:spLocks noChangeArrowheads="1"/>
          </p:cNvSpPr>
          <p:nvPr/>
        </p:nvSpPr>
        <p:spPr bwMode="auto">
          <a:xfrm>
            <a:off x="2489200" y="4044950"/>
            <a:ext cx="366713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en-US" sz="700" i="1"/>
              <a:t>4 weeks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Study Design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843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ABC/3TC, abacavir/lamivudine; IM, intramuscular; PO, orally; Q4W, every 4 weeks; Q8W, every 8 weeks; QD, once daily. </a:t>
            </a:r>
            <a:r>
              <a:rPr lang="en-US" altLang="en-US" baseline="30000" smtClean="0">
                <a:latin typeface="Arial" charset="0"/>
                <a:cs typeface="Arial" charset="0"/>
              </a:rPr>
              <a:t>a</a:t>
            </a:r>
            <a:r>
              <a:rPr lang="en-US" altLang="en-US" smtClean="0">
                <a:latin typeface="Arial" charset="0"/>
                <a:cs typeface="Arial" charset="0"/>
              </a:rPr>
              <a:t>Subjects who withdrew after at least 1 IM dose entered the long-term follow-up period. </a:t>
            </a:r>
            <a:r>
              <a:rPr lang="en-US" altLang="en-US" baseline="30000" smtClean="0">
                <a:latin typeface="Arial" charset="0"/>
                <a:cs typeface="Arial" charset="0"/>
              </a:rPr>
              <a:t>b</a:t>
            </a:r>
            <a:r>
              <a:rPr lang="en-US" altLang="en-US" smtClean="0">
                <a:latin typeface="Arial" charset="0"/>
                <a:cs typeface="Arial" charset="0"/>
              </a:rPr>
              <a:t>Subjects can elect to enter LA Extension Phase beyond Week 96. 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054759" y="1640487"/>
            <a:ext cx="1801368" cy="242191"/>
          </a:xfrm>
          <a:prstGeom prst="homePlate">
            <a:avLst>
              <a:gd name="adj" fmla="val 37877"/>
            </a:avLst>
          </a:prstGeom>
          <a:solidFill>
            <a:srgbClr val="E31836">
              <a:alpha val="47000"/>
            </a:srgbClr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Induction period</a:t>
            </a:r>
            <a:endParaRPr lang="en-US" altLang="en-US" sz="12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V="1">
            <a:off x="2489200" y="2847975"/>
            <a:ext cx="552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2892425" y="4192588"/>
            <a:ext cx="5133975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grpSp>
        <p:nvGrpSpPr>
          <p:cNvPr id="18442" name="Group 20"/>
          <p:cNvGrpSpPr>
            <a:grpSpLocks/>
          </p:cNvGrpSpPr>
          <p:nvPr/>
        </p:nvGrpSpPr>
        <p:grpSpPr bwMode="auto">
          <a:xfrm>
            <a:off x="2936875" y="4052888"/>
            <a:ext cx="5084763" cy="293687"/>
            <a:chOff x="3659441" y="4691390"/>
            <a:chExt cx="5259281" cy="3048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65944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918722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155291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50817" y="4691390"/>
              <a:ext cx="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reeform 50"/>
          <p:cNvSpPr>
            <a:spLocks/>
          </p:cNvSpPr>
          <p:nvPr/>
        </p:nvSpPr>
        <p:spPr bwMode="auto">
          <a:xfrm>
            <a:off x="2441575" y="2184400"/>
            <a:ext cx="5575300" cy="682625"/>
          </a:xfrm>
          <a:custGeom>
            <a:avLst/>
            <a:gdLst>
              <a:gd name="T0" fmla="*/ 0 w 4513859"/>
              <a:gd name="T1" fmla="*/ 784891 h 782262"/>
              <a:gd name="T2" fmla="*/ 3704612 w 4513859"/>
              <a:gd name="T3" fmla="*/ 0 h 782262"/>
              <a:gd name="T4" fmla="*/ 34018715 w 4513859"/>
              <a:gd name="T5" fmla="*/ 0 h 7822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13859" h="782262">
                <a:moveTo>
                  <a:pt x="0" y="782262"/>
                </a:moveTo>
                <a:lnTo>
                  <a:pt x="491556" y="0"/>
                </a:lnTo>
                <a:lnTo>
                  <a:pt x="4513859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15" name="Freeform 51"/>
          <p:cNvSpPr>
            <a:spLocks/>
          </p:cNvSpPr>
          <p:nvPr/>
        </p:nvSpPr>
        <p:spPr bwMode="auto">
          <a:xfrm flipV="1">
            <a:off x="2489200" y="2859088"/>
            <a:ext cx="5537200" cy="650875"/>
          </a:xfrm>
          <a:custGeom>
            <a:avLst/>
            <a:gdLst>
              <a:gd name="T0" fmla="*/ 0 w 4513859"/>
              <a:gd name="T1" fmla="*/ 2802667 h 782262"/>
              <a:gd name="T2" fmla="*/ 2981782 w 4513859"/>
              <a:gd name="T3" fmla="*/ 0 h 782262"/>
              <a:gd name="T4" fmla="*/ 27381063 w 4513859"/>
              <a:gd name="T5" fmla="*/ 0 h 782262"/>
              <a:gd name="T6" fmla="*/ 0 60000 65536"/>
              <a:gd name="T7" fmla="*/ 0 60000 65536"/>
              <a:gd name="T8" fmla="*/ 0 60000 65536"/>
              <a:gd name="connsiteX0" fmla="*/ 0 w 4425342"/>
              <a:gd name="connsiteY0" fmla="*/ 729134 h 729134"/>
              <a:gd name="connsiteX1" fmla="*/ 403039 w 4425342"/>
              <a:gd name="connsiteY1" fmla="*/ 0 h 729134"/>
              <a:gd name="connsiteX2" fmla="*/ 4425342 w 4425342"/>
              <a:gd name="connsiteY2" fmla="*/ 0 h 729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5342" h="729134">
                <a:moveTo>
                  <a:pt x="0" y="729134"/>
                </a:moveTo>
                <a:lnTo>
                  <a:pt x="403039" y="0"/>
                </a:lnTo>
                <a:lnTo>
                  <a:pt x="442534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763963" y="4405313"/>
            <a:ext cx="12573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 smtClean="0">
                <a:latin typeface="+mj-lt"/>
              </a:rPr>
              <a:t>Week 32  </a:t>
            </a:r>
            <a:r>
              <a:rPr lang="en-US" altLang="en-US" sz="1000" b="1" dirty="0" smtClean="0">
                <a:latin typeface="+mj-lt"/>
              </a:rPr>
              <a:t/>
            </a:r>
            <a:br>
              <a:rPr lang="en-US" altLang="en-US" sz="1000" b="1" dirty="0" smtClean="0">
                <a:latin typeface="+mj-lt"/>
              </a:rPr>
            </a:br>
            <a:r>
              <a:rPr lang="en-US" altLang="en-US" sz="1000" b="1" spc="-40" dirty="0" smtClean="0">
                <a:latin typeface="+mj-lt"/>
              </a:rPr>
              <a:t>Primary analysis </a:t>
            </a:r>
            <a:br>
              <a:rPr lang="en-US" altLang="en-US" sz="1000" b="1" spc="-40" dirty="0" smtClean="0">
                <a:latin typeface="+mj-lt"/>
              </a:rPr>
            </a:br>
            <a:r>
              <a:rPr lang="en-US" altLang="en-US" sz="1000" b="1" spc="-40" dirty="0" smtClean="0">
                <a:latin typeface="+mj-lt"/>
              </a:rPr>
              <a:t>Dosing regimen selection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2208213" y="4410075"/>
            <a:ext cx="1373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 smtClean="0">
                <a:solidFill>
                  <a:srgbClr val="000000"/>
                </a:solidFill>
                <a:latin typeface="+mj-lt"/>
              </a:rPr>
              <a:t>Day 1 </a:t>
            </a: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/>
            </a:r>
            <a:br>
              <a:rPr lang="en-US" altLang="en-US" sz="1000" b="1" dirty="0" smtClean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Randomization</a:t>
            </a:r>
          </a:p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2:2:1 </a:t>
            </a:r>
            <a:endParaRPr lang="en-US" altLang="en-US" sz="10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067300" y="4400550"/>
            <a:ext cx="125253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u="sng" dirty="0" smtClean="0">
                <a:solidFill>
                  <a:srgbClr val="000000"/>
                </a:solidFill>
                <a:latin typeface="+mj-lt"/>
              </a:rPr>
              <a:t>Week 48 </a:t>
            </a:r>
            <a:br>
              <a:rPr lang="en-US" altLang="en-US" sz="1000" b="1" u="sng" dirty="0" smtClean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 smtClean="0">
                <a:solidFill>
                  <a:srgbClr val="000000"/>
                </a:solidFill>
                <a:latin typeface="+mj-lt"/>
              </a:rPr>
              <a:t>Analysis </a:t>
            </a:r>
            <a:br>
              <a:rPr lang="en-US" altLang="en-US" sz="1000" b="1" spc="-20" dirty="0" smtClean="0">
                <a:solidFill>
                  <a:srgbClr val="000000"/>
                </a:solidFill>
                <a:latin typeface="+mj-lt"/>
              </a:rPr>
            </a:br>
            <a:r>
              <a:rPr lang="en-US" altLang="en-US" sz="1000" b="1" spc="-20" dirty="0" smtClean="0">
                <a:solidFill>
                  <a:srgbClr val="000000"/>
                </a:solidFill>
                <a:latin typeface="+mj-lt"/>
              </a:rPr>
              <a:t>Dosing regimen confirmation</a:t>
            </a:r>
            <a:endParaRPr lang="en-US" altLang="en-US" sz="1000" spc="-20" dirty="0" smtClean="0">
              <a:solidFill>
                <a:srgbClr val="000000"/>
              </a:solidFill>
              <a:latin typeface="+mj-lt"/>
            </a:endParaRPr>
          </a:p>
        </p:txBody>
      </p:sp>
      <p:grpSp>
        <p:nvGrpSpPr>
          <p:cNvPr id="19" name="Group 14346"/>
          <p:cNvGrpSpPr>
            <a:grpSpLocks/>
          </p:cNvGrpSpPr>
          <p:nvPr/>
        </p:nvGrpSpPr>
        <p:grpSpPr bwMode="auto">
          <a:xfrm>
            <a:off x="2971800" y="2032000"/>
            <a:ext cx="4993951" cy="365760"/>
            <a:chOff x="2062610" y="1989955"/>
            <a:chExt cx="5328790" cy="551397"/>
          </a:xfrm>
          <a:solidFill>
            <a:schemeClr val="accent1"/>
          </a:solidFill>
        </p:grpSpPr>
        <p:sp>
          <p:nvSpPr>
            <p:cNvPr id="20" name="Rectangle 19"/>
            <p:cNvSpPr/>
            <p:nvPr/>
          </p:nvSpPr>
          <p:spPr>
            <a:xfrm>
              <a:off x="2062610" y="1989955"/>
              <a:ext cx="5328790" cy="5513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100"/>
                </a:lnSpc>
                <a:defRPr/>
              </a:pPr>
              <a:endParaRPr lang="en-US" sz="11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TextBox 14341"/>
            <p:cNvSpPr txBox="1">
              <a:spLocks noChangeArrowheads="1"/>
            </p:cNvSpPr>
            <p:nvPr/>
          </p:nvSpPr>
          <p:spPr bwMode="auto">
            <a:xfrm>
              <a:off x="2236230" y="2027149"/>
              <a:ext cx="5001584" cy="46398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CAB 400 mg IM + RPV 600 mg IM </a:t>
              </a:r>
            </a:p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Q4W (n=115)</a:t>
              </a:r>
            </a:p>
          </p:txBody>
        </p:sp>
      </p:grpSp>
      <p:sp>
        <p:nvSpPr>
          <p:cNvPr id="22" name="Oval 14342"/>
          <p:cNvSpPr>
            <a:spLocks noChangeAspect="1"/>
          </p:cNvSpPr>
          <p:nvPr/>
        </p:nvSpPr>
        <p:spPr bwMode="auto">
          <a:xfrm>
            <a:off x="3824288" y="4273550"/>
            <a:ext cx="1136650" cy="8318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grpSp>
        <p:nvGrpSpPr>
          <p:cNvPr id="23" name="Group 14347"/>
          <p:cNvGrpSpPr>
            <a:grpSpLocks/>
          </p:cNvGrpSpPr>
          <p:nvPr/>
        </p:nvGrpSpPr>
        <p:grpSpPr bwMode="auto">
          <a:xfrm>
            <a:off x="2971800" y="2666410"/>
            <a:ext cx="4988124" cy="365760"/>
            <a:chOff x="2286000" y="2787469"/>
            <a:chExt cx="5129537" cy="407180"/>
          </a:xfrm>
          <a:solidFill>
            <a:schemeClr val="accent1"/>
          </a:solidFill>
        </p:grpSpPr>
        <p:sp>
          <p:nvSpPr>
            <p:cNvPr id="24" name="Rectangle 23"/>
            <p:cNvSpPr/>
            <p:nvPr/>
          </p:nvSpPr>
          <p:spPr>
            <a:xfrm>
              <a:off x="2286000" y="2787469"/>
              <a:ext cx="5129537" cy="4071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dirty="0">
                <a:latin typeface="+mj-lt"/>
              </a:endParaRPr>
            </a:p>
          </p:txBody>
        </p:sp>
        <p:sp>
          <p:nvSpPr>
            <p:cNvPr id="25" name="TextBox 73"/>
            <p:cNvSpPr txBox="1">
              <a:spLocks noChangeArrowheads="1"/>
            </p:cNvSpPr>
            <p:nvPr/>
          </p:nvSpPr>
          <p:spPr bwMode="auto">
            <a:xfrm>
              <a:off x="2332602" y="2823651"/>
              <a:ext cx="5018655" cy="3426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CAB 600 mg IM + RPV 900 mg IM </a:t>
              </a:r>
            </a:p>
            <a:p>
              <a:pPr algn="ctr" eaLnBrk="1" hangingPunct="1">
                <a:lnSpc>
                  <a:spcPts val="1200"/>
                </a:lnSpc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100" b="1" dirty="0" smtClean="0">
                  <a:solidFill>
                    <a:schemeClr val="bg1"/>
                  </a:solidFill>
                  <a:latin typeface="+mj-lt"/>
                </a:rPr>
                <a:t>Q8W (n=115)</a:t>
              </a:r>
            </a:p>
          </p:txBody>
        </p:sp>
      </p:grpSp>
      <p:sp>
        <p:nvSpPr>
          <p:cNvPr id="26" name="Rectangle 25"/>
          <p:cNvSpPr/>
          <p:nvPr/>
        </p:nvSpPr>
        <p:spPr bwMode="auto">
          <a:xfrm>
            <a:off x="2971800" y="3327400"/>
            <a:ext cx="4978400" cy="36512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latin typeface="+mj-lt"/>
            </a:endParaRPr>
          </a:p>
        </p:txBody>
      </p:sp>
      <p:sp>
        <p:nvSpPr>
          <p:cNvPr id="27" name="Line 40"/>
          <p:cNvSpPr>
            <a:spLocks noChangeShapeType="1"/>
          </p:cNvSpPr>
          <p:nvPr/>
        </p:nvSpPr>
        <p:spPr bwMode="auto">
          <a:xfrm flipV="1">
            <a:off x="8018463" y="1803400"/>
            <a:ext cx="0" cy="2241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grpSp>
        <p:nvGrpSpPr>
          <p:cNvPr id="28" name="Group 8"/>
          <p:cNvGrpSpPr>
            <a:grpSpLocks/>
          </p:cNvGrpSpPr>
          <p:nvPr/>
        </p:nvGrpSpPr>
        <p:grpSpPr bwMode="auto">
          <a:xfrm>
            <a:off x="2142851" y="2643997"/>
            <a:ext cx="382040" cy="424981"/>
            <a:chOff x="2252012" y="3295041"/>
            <a:chExt cx="396095" cy="440284"/>
          </a:xfrm>
          <a:solidFill>
            <a:schemeClr val="tx1"/>
          </a:solidFill>
        </p:grpSpPr>
        <p:sp>
          <p:nvSpPr>
            <p:cNvPr id="29" name="Chevron 28"/>
            <p:cNvSpPr/>
            <p:nvPr/>
          </p:nvSpPr>
          <p:spPr>
            <a:xfrm>
              <a:off x="2393588" y="3295041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30" name="Chevron 29"/>
            <p:cNvSpPr/>
            <p:nvPr/>
          </p:nvSpPr>
          <p:spPr>
            <a:xfrm>
              <a:off x="2252012" y="3299810"/>
              <a:ext cx="254519" cy="435515"/>
            </a:xfrm>
            <a:prstGeom prst="chevron">
              <a:avLst>
                <a:gd name="adj" fmla="val 6359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</p:grp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7391400" y="4394200"/>
            <a:ext cx="12525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Week 96</a:t>
            </a:r>
            <a:r>
              <a:rPr lang="en-US" altLang="en-US" sz="1000" b="1" baseline="30000" dirty="0" smtClean="0">
                <a:solidFill>
                  <a:srgbClr val="000000"/>
                </a:solidFill>
                <a:latin typeface="+mj-lt"/>
              </a:rPr>
              <a:t>b</a:t>
            </a:r>
            <a:r>
              <a:rPr lang="en-US" altLang="en-US" sz="1000" b="1" dirty="0" smtClean="0">
                <a:solidFill>
                  <a:srgbClr val="000000"/>
                </a:solidFill>
                <a:latin typeface="+mj-lt"/>
              </a:rPr>
              <a:t> </a:t>
            </a:r>
            <a:endParaRPr lang="en-US" altLang="en-US" sz="10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2971800" y="2511425"/>
            <a:ext cx="12700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800" dirty="0" smtClean="0">
                <a:solidFill>
                  <a:srgbClr val="000000"/>
                </a:solidFill>
                <a:latin typeface="+mj-lt"/>
              </a:rPr>
              <a:t>CAB loading dose at Day 1 </a:t>
            </a:r>
          </a:p>
        </p:txBody>
      </p:sp>
      <p:sp>
        <p:nvSpPr>
          <p:cNvPr id="33" name="Freeform 76"/>
          <p:cNvSpPr>
            <a:spLocks noEditPoints="1"/>
          </p:cNvSpPr>
          <p:nvPr/>
        </p:nvSpPr>
        <p:spPr bwMode="auto">
          <a:xfrm>
            <a:off x="2908300" y="2395538"/>
            <a:ext cx="100013" cy="131762"/>
          </a:xfrm>
          <a:custGeom>
            <a:avLst/>
            <a:gdLst>
              <a:gd name="T0" fmla="*/ 2147483647 w 241"/>
              <a:gd name="T1" fmla="*/ 2147483647 h 401"/>
              <a:gd name="T2" fmla="*/ 2147483647 w 241"/>
              <a:gd name="T3" fmla="*/ 2147483647 h 401"/>
              <a:gd name="T4" fmla="*/ 2147483647 w 241"/>
              <a:gd name="T5" fmla="*/ 2147483647 h 401"/>
              <a:gd name="T6" fmla="*/ 2147483647 w 241"/>
              <a:gd name="T7" fmla="*/ 2147483647 h 401"/>
              <a:gd name="T8" fmla="*/ 2147483647 w 241"/>
              <a:gd name="T9" fmla="*/ 2147483647 h 401"/>
              <a:gd name="T10" fmla="*/ 2147483647 w 241"/>
              <a:gd name="T11" fmla="*/ 2147483647 h 401"/>
              <a:gd name="T12" fmla="*/ 2147483647 w 241"/>
              <a:gd name="T13" fmla="*/ 0 h 401"/>
              <a:gd name="T14" fmla="*/ 2147483647 w 241"/>
              <a:gd name="T15" fmla="*/ 2147483647 h 401"/>
              <a:gd name="T16" fmla="*/ 2147483647 w 241"/>
              <a:gd name="T17" fmla="*/ 2147483647 h 401"/>
              <a:gd name="T18" fmla="*/ 2147483647 w 241"/>
              <a:gd name="T19" fmla="*/ 2147483647 h 401"/>
              <a:gd name="T20" fmla="*/ 2147483647 w 241"/>
              <a:gd name="T21" fmla="*/ 2147483647 h 401"/>
              <a:gd name="T22" fmla="*/ 2147483647 w 241"/>
              <a:gd name="T23" fmla="*/ 2147483647 h 401"/>
              <a:gd name="T24" fmla="*/ 2147483647 w 241"/>
              <a:gd name="T25" fmla="*/ 2147483647 h 401"/>
              <a:gd name="T26" fmla="*/ 2147483647 w 241"/>
              <a:gd name="T27" fmla="*/ 2147483647 h 401"/>
              <a:gd name="T28" fmla="*/ 2147483647 w 241"/>
              <a:gd name="T29" fmla="*/ 2147483647 h 40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1"/>
              <a:gd name="T47" fmla="*/ 241 w 241"/>
              <a:gd name="T48" fmla="*/ 401 h 40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1">
                <a:moveTo>
                  <a:pt x="101" y="401"/>
                </a:moveTo>
                <a:lnTo>
                  <a:pt x="93" y="49"/>
                </a:lnTo>
                <a:lnTo>
                  <a:pt x="141" y="47"/>
                </a:lnTo>
                <a:lnTo>
                  <a:pt x="149" y="400"/>
                </a:lnTo>
                <a:lnTo>
                  <a:pt x="101" y="401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4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34" name="Rectangle 58"/>
          <p:cNvSpPr>
            <a:spLocks noChangeArrowheads="1"/>
          </p:cNvSpPr>
          <p:nvPr/>
        </p:nvSpPr>
        <p:spPr bwMode="auto">
          <a:xfrm>
            <a:off x="2946400" y="3160713"/>
            <a:ext cx="1901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800" dirty="0" smtClean="0">
                <a:solidFill>
                  <a:srgbClr val="000000"/>
                </a:solidFill>
                <a:latin typeface="+mj-lt"/>
              </a:rPr>
              <a:t>CAB loading doses at Day 1 and Week 4 </a:t>
            </a:r>
          </a:p>
        </p:txBody>
      </p:sp>
      <p:sp>
        <p:nvSpPr>
          <p:cNvPr id="35" name="Freeform 60"/>
          <p:cNvSpPr>
            <a:spLocks noEditPoints="1"/>
          </p:cNvSpPr>
          <p:nvPr/>
        </p:nvSpPr>
        <p:spPr bwMode="auto">
          <a:xfrm>
            <a:off x="2895600" y="3038475"/>
            <a:ext cx="104775" cy="13176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grpSp>
        <p:nvGrpSpPr>
          <p:cNvPr id="18459" name="Group 6"/>
          <p:cNvGrpSpPr>
            <a:grpSpLocks/>
          </p:cNvGrpSpPr>
          <p:nvPr/>
        </p:nvGrpSpPr>
        <p:grpSpPr bwMode="auto">
          <a:xfrm>
            <a:off x="1044575" y="2541588"/>
            <a:ext cx="1081088" cy="614362"/>
            <a:chOff x="50800" y="2868959"/>
            <a:chExt cx="1118572" cy="635695"/>
          </a:xfrm>
        </p:grpSpPr>
        <p:sp>
          <p:nvSpPr>
            <p:cNvPr id="37" name="Rounded Rectangle 36"/>
            <p:cNvSpPr/>
            <p:nvPr/>
          </p:nvSpPr>
          <p:spPr>
            <a:xfrm>
              <a:off x="50800" y="2868959"/>
              <a:ext cx="1118572" cy="63569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dirty="0">
                <a:latin typeface="+mj-lt"/>
              </a:endParaRPr>
            </a:p>
          </p:txBody>
        </p:sp>
        <p:sp>
          <p:nvSpPr>
            <p:cNvPr id="38" name="TextBox 6"/>
            <p:cNvSpPr txBox="1">
              <a:spLocks noChangeArrowheads="1"/>
            </p:cNvSpPr>
            <p:nvPr/>
          </p:nvSpPr>
          <p:spPr bwMode="auto">
            <a:xfrm>
              <a:off x="85294" y="2970802"/>
              <a:ext cx="1047942" cy="430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-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23925" eaLnBrk="0" hangingPunct="0"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23925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pitchFamily="34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900" b="1" dirty="0" smtClean="0">
                  <a:latin typeface="+mj-lt"/>
                </a:rPr>
                <a:t>CAB 30 mg + ABC/3TC for </a:t>
              </a:r>
              <a:br>
                <a:rPr lang="en-US" altLang="en-US" sz="900" b="1" dirty="0" smtClean="0">
                  <a:latin typeface="+mj-lt"/>
                </a:rPr>
              </a:br>
              <a:r>
                <a:rPr lang="en-US" altLang="en-US" sz="900" b="1" dirty="0" smtClean="0">
                  <a:latin typeface="+mj-lt"/>
                </a:rPr>
                <a:t>20 weeks</a:t>
              </a:r>
            </a:p>
          </p:txBody>
        </p:sp>
      </p:grpSp>
      <p:cxnSp>
        <p:nvCxnSpPr>
          <p:cNvPr id="39" name="Straight Connector 38"/>
          <p:cNvCxnSpPr/>
          <p:nvPr/>
        </p:nvCxnSpPr>
        <p:spPr bwMode="auto">
          <a:xfrm>
            <a:off x="1046163" y="4044950"/>
            <a:ext cx="0" cy="2936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1054100" y="4192588"/>
            <a:ext cx="188277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2936875" y="4057650"/>
            <a:ext cx="0" cy="2952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74"/>
          <p:cNvSpPr txBox="1">
            <a:spLocks noChangeArrowheads="1"/>
          </p:cNvSpPr>
          <p:nvPr/>
        </p:nvSpPr>
        <p:spPr bwMode="auto">
          <a:xfrm>
            <a:off x="2992438" y="3435350"/>
            <a:ext cx="4945062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3925" eaLnBrk="0" hangingPunct="0"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1100" b="1" dirty="0" smtClean="0">
                <a:solidFill>
                  <a:schemeClr val="bg1"/>
                </a:solidFill>
                <a:latin typeface="+mj-lt"/>
              </a:rPr>
              <a:t>CAB 30 mg + ABC/3TC PO QD (n=56)</a:t>
            </a:r>
            <a:endParaRPr lang="en-US" altLang="en-US" sz="11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Freeform 60"/>
          <p:cNvSpPr>
            <a:spLocks noEditPoints="1"/>
          </p:cNvSpPr>
          <p:nvPr/>
        </p:nvSpPr>
        <p:spPr bwMode="auto">
          <a:xfrm>
            <a:off x="3221038" y="3032125"/>
            <a:ext cx="104775" cy="131763"/>
          </a:xfrm>
          <a:custGeom>
            <a:avLst/>
            <a:gdLst>
              <a:gd name="T0" fmla="*/ 2147483647 w 241"/>
              <a:gd name="T1" fmla="*/ 2147483647 h 404"/>
              <a:gd name="T2" fmla="*/ 2147483647 w 241"/>
              <a:gd name="T3" fmla="*/ 2147483647 h 404"/>
              <a:gd name="T4" fmla="*/ 2147483647 w 241"/>
              <a:gd name="T5" fmla="*/ 2147483647 h 404"/>
              <a:gd name="T6" fmla="*/ 2147483647 w 241"/>
              <a:gd name="T7" fmla="*/ 2147483647 h 404"/>
              <a:gd name="T8" fmla="*/ 2147483647 w 241"/>
              <a:gd name="T9" fmla="*/ 2147483647 h 404"/>
              <a:gd name="T10" fmla="*/ 2147483647 w 241"/>
              <a:gd name="T11" fmla="*/ 2147483647 h 404"/>
              <a:gd name="T12" fmla="*/ 2147483647 w 241"/>
              <a:gd name="T13" fmla="*/ 0 h 404"/>
              <a:gd name="T14" fmla="*/ 2147483647 w 241"/>
              <a:gd name="T15" fmla="*/ 2147483647 h 404"/>
              <a:gd name="T16" fmla="*/ 2147483647 w 241"/>
              <a:gd name="T17" fmla="*/ 2147483647 h 404"/>
              <a:gd name="T18" fmla="*/ 2147483647 w 241"/>
              <a:gd name="T19" fmla="*/ 2147483647 h 404"/>
              <a:gd name="T20" fmla="*/ 2147483647 w 241"/>
              <a:gd name="T21" fmla="*/ 2147483647 h 404"/>
              <a:gd name="T22" fmla="*/ 2147483647 w 241"/>
              <a:gd name="T23" fmla="*/ 2147483647 h 404"/>
              <a:gd name="T24" fmla="*/ 2147483647 w 241"/>
              <a:gd name="T25" fmla="*/ 2147483647 h 404"/>
              <a:gd name="T26" fmla="*/ 2147483647 w 241"/>
              <a:gd name="T27" fmla="*/ 2147483647 h 404"/>
              <a:gd name="T28" fmla="*/ 2147483647 w 241"/>
              <a:gd name="T29" fmla="*/ 2147483647 h 4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1"/>
              <a:gd name="T46" fmla="*/ 0 h 404"/>
              <a:gd name="T47" fmla="*/ 241 w 241"/>
              <a:gd name="T48" fmla="*/ 404 h 4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1" h="404">
                <a:moveTo>
                  <a:pt x="101" y="404"/>
                </a:moveTo>
                <a:lnTo>
                  <a:pt x="93" y="49"/>
                </a:lnTo>
                <a:lnTo>
                  <a:pt x="141" y="47"/>
                </a:lnTo>
                <a:lnTo>
                  <a:pt x="149" y="403"/>
                </a:lnTo>
                <a:lnTo>
                  <a:pt x="101" y="404"/>
                </a:lnTo>
                <a:close/>
                <a:moveTo>
                  <a:pt x="6" y="199"/>
                </a:moveTo>
                <a:lnTo>
                  <a:pt x="115" y="0"/>
                </a:lnTo>
                <a:lnTo>
                  <a:pt x="234" y="193"/>
                </a:lnTo>
                <a:cubicBezTo>
                  <a:pt x="241" y="204"/>
                  <a:pt x="238" y="219"/>
                  <a:pt x="227" y="226"/>
                </a:cubicBezTo>
                <a:cubicBezTo>
                  <a:pt x="215" y="233"/>
                  <a:pt x="200" y="229"/>
                  <a:pt x="193" y="218"/>
                </a:cubicBezTo>
                <a:lnTo>
                  <a:pt x="96" y="61"/>
                </a:lnTo>
                <a:lnTo>
                  <a:pt x="138" y="60"/>
                </a:lnTo>
                <a:lnTo>
                  <a:pt x="48" y="222"/>
                </a:lnTo>
                <a:cubicBezTo>
                  <a:pt x="42" y="233"/>
                  <a:pt x="27" y="238"/>
                  <a:pt x="16" y="231"/>
                </a:cubicBezTo>
                <a:cubicBezTo>
                  <a:pt x="4" y="225"/>
                  <a:pt x="0" y="210"/>
                  <a:pt x="6" y="199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47" name="AutoShape 4"/>
          <p:cNvSpPr>
            <a:spLocks noChangeArrowheads="1"/>
          </p:cNvSpPr>
          <p:nvPr/>
        </p:nvSpPr>
        <p:spPr bwMode="auto">
          <a:xfrm>
            <a:off x="2900854" y="1640486"/>
            <a:ext cx="5116814" cy="242191"/>
          </a:xfrm>
          <a:prstGeom prst="homePlate">
            <a:avLst>
              <a:gd name="adj" fmla="val 37877"/>
            </a:avLst>
          </a:prstGeom>
          <a:solidFill>
            <a:srgbClr val="00879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r>
              <a:rPr lang="en-US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Maintenance period</a:t>
            </a:r>
            <a:r>
              <a:rPr lang="en-US" altLang="en-US" sz="12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US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Baseline Characteristics: 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ITT-ME Population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9460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CDC, Centers for Disease Control and Prevention; ITT-ME, intent-to-treat maintenance exposed.</a:t>
            </a: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449263" y="1376363"/>
          <a:ext cx="8389937" cy="2495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937"/>
                <a:gridCol w="1143000"/>
                <a:gridCol w="1143000"/>
                <a:gridCol w="1143000"/>
                <a:gridCol w="1143000"/>
              </a:tblGrid>
              <a:tr h="511959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Q8W IM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Q4W IM (n=115)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latin typeface="+mj-lt"/>
                        </a:rPr>
                        <a:t>Oral</a:t>
                      </a:r>
                      <a:r>
                        <a:rPr lang="en-US" sz="1600" kern="1200" baseline="0" dirty="0" smtClean="0">
                          <a:latin typeface="+mj-lt"/>
                        </a:rPr>
                        <a:t> CAB (n=56)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(N=286)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 anchor="b">
                    <a:solidFill>
                      <a:srgbClr val="E31836"/>
                    </a:solidFill>
                  </a:tcPr>
                </a:tc>
              </a:tr>
              <a:tr h="283370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Median age, years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35.0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36.0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35.0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35.0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</a:tr>
              <a:tr h="283370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Female,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8 (7)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6 (5)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10 (18)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24 (8)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</a:tr>
              <a:tr h="283370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African American/African heritage,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17 (15)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12 (10)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(27)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44 (15)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</a:tr>
              <a:tr h="283370">
                <a:tc>
                  <a:txBody>
                    <a:bodyPr/>
                    <a:lstStyle/>
                    <a:p>
                      <a:pPr marL="64008" marR="0" lvl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CDC class C,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(&lt;1)</a:t>
                      </a: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(2)</a:t>
                      </a: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 (1)</a:t>
                      </a: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</a:tr>
              <a:tr h="283370">
                <a:tc>
                  <a:txBody>
                    <a:bodyPr/>
                    <a:lstStyle/>
                    <a:p>
                      <a:pPr marL="64008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Median HIV-1 RNA, log</a:t>
                      </a:r>
                      <a:r>
                        <a:rPr lang="en-US" sz="1600" b="0" kern="1200" baseline="-250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c/mL</a:t>
                      </a: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4.419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4.455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4.289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4.393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</a:tr>
              <a:tr h="283370">
                <a:tc>
                  <a:txBody>
                    <a:bodyPr/>
                    <a:lstStyle/>
                    <a:p>
                      <a:pPr marL="457200" marR="0" lvl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≥100,000, n (%)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16 (14)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28 (24) 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en-US" sz="1600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51 (18)</a:t>
                      </a:r>
                      <a:endParaRPr lang="en-US" sz="16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F2F2F2"/>
                    </a:solidFill>
                  </a:tcPr>
                </a:tc>
              </a:tr>
              <a:tr h="283370">
                <a:tc>
                  <a:txBody>
                    <a:bodyPr/>
                    <a:lstStyle/>
                    <a:p>
                      <a:pPr marL="64008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Median CD4+, cells/mm</a:t>
                      </a:r>
                      <a:r>
                        <a:rPr lang="en-US" sz="1600" b="0" kern="1200" baseline="300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449.0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499.0 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517.5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</a:rPr>
                        <a:t>489.0</a:t>
                      </a:r>
                      <a:endParaRPr lang="en-US" sz="16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6" marR="9526" marT="27391" marB="27391"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Day 1 Induction Outcomes (ITT-E)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0484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44500" y="1676400"/>
          <a:ext cx="4127500" cy="37099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95299"/>
                <a:gridCol w="1232201"/>
              </a:tblGrid>
              <a:tr h="533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 1 Snapshot outcome</a:t>
                      </a:r>
                      <a:endParaRPr lang="en-US" sz="16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Oral CAB</a:t>
                      </a:r>
                      <a:r>
                        <a:rPr lang="en-U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(N=309)</a:t>
                      </a:r>
                      <a:endParaRPr lang="en-US" sz="1600" b="1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36587" marB="36587" anchor="b">
                    <a:solidFill>
                      <a:srgbClr val="7030A0"/>
                    </a:solidFill>
                  </a:tcPr>
                </a:tc>
              </a:tr>
              <a:tr h="2891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success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282 (91%)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</a:tr>
              <a:tr h="2891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non-response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(5%)</a:t>
                      </a:r>
                    </a:p>
                  </a:txBody>
                  <a:tcPr marL="9524" marR="9524" marT="36587" marB="36587">
                    <a:solidFill>
                      <a:srgbClr val="F2F2F2"/>
                    </a:solidFill>
                  </a:tcPr>
                </a:tc>
              </a:tr>
              <a:tr h="289101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in window not 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&lt;50 c/mL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(3%)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</a:tr>
              <a:tr h="505029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lack 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efficacy</a:t>
                      </a:r>
                    </a:p>
                  </a:txBody>
                  <a:tcPr marL="73144" marR="9524" marT="36587" marB="365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(&lt;1%)</a:t>
                      </a:r>
                    </a:p>
                  </a:txBody>
                  <a:tcPr marL="9524" marR="9524" marT="36587" marB="36587">
                    <a:solidFill>
                      <a:srgbClr val="F2F2F2"/>
                    </a:solidFill>
                  </a:tcPr>
                </a:tc>
              </a:tr>
              <a:tr h="505029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other reason while 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&lt;50 c/mL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(&lt;1%)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</a:tr>
              <a:tr h="2891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virologic data in window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(4%)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36587" marB="36587">
                    <a:solidFill>
                      <a:srgbClr val="F2F2F2"/>
                    </a:solidFill>
                  </a:tcPr>
                </a:tc>
              </a:tr>
              <a:tr h="505029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due to AE 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death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(2%)</a:t>
                      </a:r>
                    </a:p>
                  </a:txBody>
                  <a:tcPr marL="9524" marR="9524" marT="36587" marB="36587">
                    <a:solidFill>
                      <a:srgbClr val="E6E6E6"/>
                    </a:solidFill>
                  </a:tcPr>
                </a:tc>
              </a:tr>
              <a:tr h="505029">
                <a:tc>
                  <a:txBody>
                    <a:bodyPr/>
                    <a:lstStyle/>
                    <a:p>
                      <a:pPr marL="91440" marR="0" lvl="1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Discontinued for </a:t>
                      </a: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reasons</a:t>
                      </a: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44" marR="9524" marT="36587" marB="3658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3495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(2%)</a:t>
                      </a:r>
                    </a:p>
                  </a:txBody>
                  <a:tcPr marL="9524" marR="9524" marT="36587" marB="36587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6800" y="3863975"/>
          <a:ext cx="4038600" cy="18922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40218"/>
                <a:gridCol w="1598382"/>
              </a:tblGrid>
              <a:tr h="538159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 1 drug-related AEs</a:t>
                      </a:r>
                    </a:p>
                  </a:txBody>
                  <a:tcPr marL="9525" marR="9525" marT="27439" marB="2743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Oral CAB (N=309)</a:t>
                      </a:r>
                      <a:endParaRPr lang="en-GB" sz="1600" b="1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 anchor="b">
                    <a:solidFill>
                      <a:srgbClr val="7030A0"/>
                    </a:solidFill>
                  </a:tcPr>
                </a:tc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Preferred term ≥3%</a:t>
                      </a:r>
                      <a:endParaRPr lang="en-US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Nausea</a:t>
                      </a: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 (9%) </a:t>
                      </a: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Dyspepsia</a:t>
                      </a: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(3%) </a:t>
                      </a:r>
                    </a:p>
                  </a:txBody>
                  <a:tcPr marL="9525" marR="9525" marT="27439" marB="27439">
                    <a:solidFill>
                      <a:srgbClr val="E6E6E6"/>
                    </a:solidFill>
                  </a:tcPr>
                </a:tc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Headache</a:t>
                      </a: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(3%) </a:t>
                      </a:r>
                    </a:p>
                  </a:txBody>
                  <a:tcPr marL="9525" marR="9525" marT="27439" marB="27439">
                    <a:solidFill>
                      <a:srgbClr val="F2F2F2"/>
                    </a:solidFill>
                  </a:tcPr>
                </a:tc>
              </a:tr>
              <a:tr h="270828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Fatigue</a:t>
                      </a:r>
                      <a:endParaRPr lang="en-GB" sz="16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27439" marB="2743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(3%) </a:t>
                      </a:r>
                    </a:p>
                  </a:txBody>
                  <a:tcPr marL="9525" marR="9525" marT="27439" marB="27439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pic>
        <p:nvPicPr>
          <p:cNvPr id="20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524000"/>
            <a:ext cx="3998913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9" name="TextBox 8"/>
          <p:cNvSpPr txBox="1">
            <a:spLocks noChangeArrowheads="1"/>
          </p:cNvSpPr>
          <p:nvPr/>
        </p:nvSpPr>
        <p:spPr bwMode="auto">
          <a:xfrm>
            <a:off x="6348413" y="2333625"/>
            <a:ext cx="20335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ITT-E Snapshot &lt;50 c/mL</a:t>
            </a:r>
          </a:p>
        </p:txBody>
      </p:sp>
      <p:sp>
        <p:nvSpPr>
          <p:cNvPr id="20540" name="TextBox 9"/>
          <p:cNvSpPr txBox="1">
            <a:spLocks noChangeArrowheads="1"/>
          </p:cNvSpPr>
          <p:nvPr/>
        </p:nvSpPr>
        <p:spPr bwMode="auto">
          <a:xfrm>
            <a:off x="8097838" y="1219200"/>
            <a:ext cx="3778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288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91%</a:t>
            </a:r>
          </a:p>
        </p:txBody>
      </p:sp>
      <p:cxnSp>
        <p:nvCxnSpPr>
          <p:cNvPr id="11" name="Straight Arrow Connector 10"/>
          <p:cNvCxnSpPr>
            <a:stCxn id="20540" idx="2"/>
          </p:cNvCxnSpPr>
          <p:nvPr/>
        </p:nvCxnSpPr>
        <p:spPr>
          <a:xfrm>
            <a:off x="8286750" y="1435100"/>
            <a:ext cx="188913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8382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LATTE-2 Week 32 Results: HIV-1 RNA &lt;50 c/mL by Snapshot (ITT-ME)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Margolis et al. CROI 2016; Boston, MA. Abstract 31LB.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1508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5862638"/>
            <a:ext cx="8358188" cy="365125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466850" y="1752600"/>
            <a:ext cx="2944813" cy="304482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421188" y="4784725"/>
            <a:ext cx="0" cy="730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1" name="TextBox 27"/>
          <p:cNvSpPr txBox="1">
            <a:spLocks noChangeArrowheads="1"/>
          </p:cNvSpPr>
          <p:nvPr/>
        </p:nvSpPr>
        <p:spPr bwMode="auto">
          <a:xfrm>
            <a:off x="4356100" y="5049838"/>
            <a:ext cx="1089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 b="1"/>
              <a:t>Study visit</a:t>
            </a:r>
          </a:p>
        </p:txBody>
      </p:sp>
      <p:graphicFrame>
        <p:nvGraphicFramePr>
          <p:cNvPr id="21512" name="Chart 4"/>
          <p:cNvGraphicFramePr>
            <a:graphicFrameLocks/>
          </p:cNvGraphicFramePr>
          <p:nvPr/>
        </p:nvGraphicFramePr>
        <p:xfrm>
          <a:off x="598488" y="1168400"/>
          <a:ext cx="8420100" cy="4673600"/>
        </p:xfrm>
        <a:graphic>
          <a:graphicData uri="http://schemas.openxmlformats.org/presentationml/2006/ole">
            <p:oleObj spid="_x0000_s21512" r:id="rId3" imgW="8425402" imgH="4669941" progId="Excel.Sheet.8">
              <p:embed/>
            </p:oleObj>
          </a:graphicData>
        </a:graphic>
      </p:graphicFrame>
      <p:sp>
        <p:nvSpPr>
          <p:cNvPr id="21513" name="TextBox 5"/>
          <p:cNvSpPr txBox="1">
            <a:spLocks noChangeArrowheads="1"/>
          </p:cNvSpPr>
          <p:nvPr/>
        </p:nvSpPr>
        <p:spPr bwMode="auto">
          <a:xfrm>
            <a:off x="1798638" y="4824413"/>
            <a:ext cx="3556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100" b="1"/>
              <a:t>BL</a:t>
            </a:r>
          </a:p>
        </p:txBody>
      </p:sp>
      <p:sp>
        <p:nvSpPr>
          <p:cNvPr id="21514" name="TextBox 6"/>
          <p:cNvSpPr txBox="1">
            <a:spLocks noChangeArrowheads="1"/>
          </p:cNvSpPr>
          <p:nvPr/>
        </p:nvSpPr>
        <p:spPr bwMode="auto">
          <a:xfrm>
            <a:off x="2170113" y="4824413"/>
            <a:ext cx="54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W-16</a:t>
            </a:r>
          </a:p>
        </p:txBody>
      </p:sp>
      <p:sp>
        <p:nvSpPr>
          <p:cNvPr id="21515" name="TextBox 7"/>
          <p:cNvSpPr txBox="1">
            <a:spLocks noChangeArrowheads="1"/>
          </p:cNvSpPr>
          <p:nvPr/>
        </p:nvSpPr>
        <p:spPr bwMode="auto">
          <a:xfrm>
            <a:off x="2647950" y="4824413"/>
            <a:ext cx="547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W-12</a:t>
            </a:r>
          </a:p>
        </p:txBody>
      </p:sp>
      <p:sp>
        <p:nvSpPr>
          <p:cNvPr id="21516" name="TextBox 8"/>
          <p:cNvSpPr txBox="1">
            <a:spLocks noChangeArrowheads="1"/>
          </p:cNvSpPr>
          <p:nvPr/>
        </p:nvSpPr>
        <p:spPr bwMode="auto">
          <a:xfrm>
            <a:off x="3200400" y="4824413"/>
            <a:ext cx="463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W-8</a:t>
            </a:r>
          </a:p>
        </p:txBody>
      </p:sp>
      <p:sp>
        <p:nvSpPr>
          <p:cNvPr id="21517" name="TextBox 9"/>
          <p:cNvSpPr txBox="1">
            <a:spLocks noChangeArrowheads="1"/>
          </p:cNvSpPr>
          <p:nvPr/>
        </p:nvSpPr>
        <p:spPr bwMode="auto">
          <a:xfrm>
            <a:off x="3679825" y="4824413"/>
            <a:ext cx="463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W-4</a:t>
            </a:r>
          </a:p>
        </p:txBody>
      </p:sp>
      <p:sp>
        <p:nvSpPr>
          <p:cNvPr id="21518" name="TextBox 10"/>
          <p:cNvSpPr txBox="1">
            <a:spLocks noChangeArrowheads="1"/>
          </p:cNvSpPr>
          <p:nvPr/>
        </p:nvSpPr>
        <p:spPr bwMode="auto">
          <a:xfrm>
            <a:off x="4229100" y="4824413"/>
            <a:ext cx="379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D1</a:t>
            </a:r>
          </a:p>
        </p:txBody>
      </p:sp>
      <p:sp>
        <p:nvSpPr>
          <p:cNvPr id="21519" name="TextBox 11"/>
          <p:cNvSpPr txBox="1">
            <a:spLocks noChangeArrowheads="1"/>
          </p:cNvSpPr>
          <p:nvPr/>
        </p:nvSpPr>
        <p:spPr bwMode="auto">
          <a:xfrm>
            <a:off x="4714875" y="4824413"/>
            <a:ext cx="415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W4</a:t>
            </a:r>
          </a:p>
        </p:txBody>
      </p:sp>
      <p:sp>
        <p:nvSpPr>
          <p:cNvPr id="21520" name="TextBox 12"/>
          <p:cNvSpPr txBox="1">
            <a:spLocks noChangeArrowheads="1"/>
          </p:cNvSpPr>
          <p:nvPr/>
        </p:nvSpPr>
        <p:spPr bwMode="auto">
          <a:xfrm>
            <a:off x="5226050" y="4824413"/>
            <a:ext cx="4143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W8</a:t>
            </a:r>
          </a:p>
        </p:txBody>
      </p:sp>
      <p:sp>
        <p:nvSpPr>
          <p:cNvPr id="21521" name="TextBox 13"/>
          <p:cNvSpPr txBox="1">
            <a:spLocks noChangeArrowheads="1"/>
          </p:cNvSpPr>
          <p:nvPr/>
        </p:nvSpPr>
        <p:spPr bwMode="auto">
          <a:xfrm>
            <a:off x="5672138" y="4824413"/>
            <a:ext cx="500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W12</a:t>
            </a:r>
          </a:p>
        </p:txBody>
      </p:sp>
      <p:sp>
        <p:nvSpPr>
          <p:cNvPr id="21522" name="TextBox 14"/>
          <p:cNvSpPr txBox="1">
            <a:spLocks noChangeArrowheads="1"/>
          </p:cNvSpPr>
          <p:nvPr/>
        </p:nvSpPr>
        <p:spPr bwMode="auto">
          <a:xfrm>
            <a:off x="6164263" y="4824413"/>
            <a:ext cx="500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W16</a:t>
            </a:r>
          </a:p>
        </p:txBody>
      </p:sp>
      <p:sp>
        <p:nvSpPr>
          <p:cNvPr id="21523" name="TextBox 15"/>
          <p:cNvSpPr txBox="1">
            <a:spLocks noChangeArrowheads="1"/>
          </p:cNvSpPr>
          <p:nvPr/>
        </p:nvSpPr>
        <p:spPr bwMode="auto">
          <a:xfrm>
            <a:off x="6637338" y="4824413"/>
            <a:ext cx="500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W20</a:t>
            </a:r>
          </a:p>
        </p:txBody>
      </p:sp>
      <p:sp>
        <p:nvSpPr>
          <p:cNvPr id="21524" name="TextBox 16"/>
          <p:cNvSpPr txBox="1">
            <a:spLocks noChangeArrowheads="1"/>
          </p:cNvSpPr>
          <p:nvPr/>
        </p:nvSpPr>
        <p:spPr bwMode="auto">
          <a:xfrm>
            <a:off x="7115175" y="4824413"/>
            <a:ext cx="501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W24</a:t>
            </a:r>
          </a:p>
        </p:txBody>
      </p:sp>
      <p:sp>
        <p:nvSpPr>
          <p:cNvPr id="21525" name="TextBox 17"/>
          <p:cNvSpPr txBox="1">
            <a:spLocks noChangeArrowheads="1"/>
          </p:cNvSpPr>
          <p:nvPr/>
        </p:nvSpPr>
        <p:spPr bwMode="auto">
          <a:xfrm>
            <a:off x="7612063" y="4824413"/>
            <a:ext cx="500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W28</a:t>
            </a:r>
          </a:p>
        </p:txBody>
      </p:sp>
      <p:sp>
        <p:nvSpPr>
          <p:cNvPr id="21526" name="TextBox 18"/>
          <p:cNvSpPr txBox="1">
            <a:spLocks noChangeArrowheads="1"/>
          </p:cNvSpPr>
          <p:nvPr/>
        </p:nvSpPr>
        <p:spPr bwMode="auto">
          <a:xfrm>
            <a:off x="8128000" y="4824413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W32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8624888" y="4791075"/>
            <a:ext cx="366712" cy="21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37075" y="2652713"/>
          <a:ext cx="2208213" cy="112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273"/>
                <a:gridCol w="1328940"/>
              </a:tblGrid>
              <a:tr h="30464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Snapshot success: D1</a:t>
                      </a:r>
                      <a:endParaRPr lang="en-US" sz="1400" dirty="0"/>
                    </a:p>
                  </a:txBody>
                  <a:tcPr marL="91407" marR="91407" marT="45642" marB="45642">
                    <a:solidFill>
                      <a:srgbClr val="0087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1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Q4W</a:t>
                      </a:r>
                      <a:endParaRPr lang="en-US" sz="1200" dirty="0"/>
                    </a:p>
                  </a:txBody>
                  <a:tcPr marL="91407" marR="91407" marT="45642" marB="45642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99%</a:t>
                      </a:r>
                      <a:endParaRPr lang="en-US" sz="1200" dirty="0"/>
                    </a:p>
                  </a:txBody>
                  <a:tcPr marL="91407" marR="91407" marT="45642" marB="45642">
                    <a:solidFill>
                      <a:srgbClr val="E6E6E6"/>
                    </a:solidFill>
                  </a:tcPr>
                </a:tc>
              </a:tr>
              <a:tr h="2741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Q8W</a:t>
                      </a:r>
                      <a:endParaRPr lang="en-US" sz="1200" dirty="0"/>
                    </a:p>
                  </a:txBody>
                  <a:tcPr marL="91407" marR="91407" marT="45642" marB="45642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95%</a:t>
                      </a:r>
                      <a:endParaRPr lang="en-US" sz="1200" dirty="0"/>
                    </a:p>
                  </a:txBody>
                  <a:tcPr marL="91407" marR="91407" marT="45642" marB="45642">
                    <a:solidFill>
                      <a:srgbClr val="F2F2F2"/>
                    </a:solidFill>
                  </a:tcPr>
                </a:tc>
              </a:tr>
              <a:tr h="2741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Oral CAB</a:t>
                      </a:r>
                      <a:endParaRPr lang="en-US" sz="1200" dirty="0"/>
                    </a:p>
                  </a:txBody>
                  <a:tcPr marL="91407" marR="91407" marT="45642" marB="45642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98%</a:t>
                      </a:r>
                      <a:endParaRPr lang="en-US" sz="1200" dirty="0"/>
                    </a:p>
                  </a:txBody>
                  <a:tcPr marL="91407" marR="91407" marT="45642" marB="45642"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1544" name="TextBox 19"/>
          <p:cNvSpPr txBox="1">
            <a:spLocks noChangeArrowheads="1"/>
          </p:cNvSpPr>
          <p:nvPr/>
        </p:nvSpPr>
        <p:spPr bwMode="auto">
          <a:xfrm>
            <a:off x="974725" y="1685925"/>
            <a:ext cx="4397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100</a:t>
            </a:r>
          </a:p>
        </p:txBody>
      </p:sp>
      <p:sp>
        <p:nvSpPr>
          <p:cNvPr id="21545" name="TextBox 20"/>
          <p:cNvSpPr txBox="1">
            <a:spLocks noChangeArrowheads="1"/>
          </p:cNvSpPr>
          <p:nvPr/>
        </p:nvSpPr>
        <p:spPr bwMode="auto">
          <a:xfrm>
            <a:off x="1060450" y="2173288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80</a:t>
            </a:r>
          </a:p>
        </p:txBody>
      </p:sp>
      <p:sp>
        <p:nvSpPr>
          <p:cNvPr id="21546" name="TextBox 21"/>
          <p:cNvSpPr txBox="1">
            <a:spLocks noChangeArrowheads="1"/>
          </p:cNvSpPr>
          <p:nvPr/>
        </p:nvSpPr>
        <p:spPr bwMode="auto">
          <a:xfrm>
            <a:off x="1060450" y="2652713"/>
            <a:ext cx="355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60</a:t>
            </a:r>
          </a:p>
        </p:txBody>
      </p:sp>
      <p:sp>
        <p:nvSpPr>
          <p:cNvPr id="21547" name="TextBox 22"/>
          <p:cNvSpPr txBox="1">
            <a:spLocks noChangeArrowheads="1"/>
          </p:cNvSpPr>
          <p:nvPr/>
        </p:nvSpPr>
        <p:spPr bwMode="auto">
          <a:xfrm>
            <a:off x="1060450" y="3119438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40</a:t>
            </a:r>
          </a:p>
        </p:txBody>
      </p:sp>
      <p:sp>
        <p:nvSpPr>
          <p:cNvPr id="21548" name="TextBox 23"/>
          <p:cNvSpPr txBox="1">
            <a:spLocks noChangeArrowheads="1"/>
          </p:cNvSpPr>
          <p:nvPr/>
        </p:nvSpPr>
        <p:spPr bwMode="auto">
          <a:xfrm>
            <a:off x="1060450" y="3605213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20</a:t>
            </a:r>
          </a:p>
        </p:txBody>
      </p:sp>
      <p:sp>
        <p:nvSpPr>
          <p:cNvPr id="21549" name="TextBox 24"/>
          <p:cNvSpPr txBox="1">
            <a:spLocks noChangeArrowheads="1"/>
          </p:cNvSpPr>
          <p:nvPr/>
        </p:nvSpPr>
        <p:spPr bwMode="auto">
          <a:xfrm>
            <a:off x="1147763" y="4090988"/>
            <a:ext cx="2698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0</a:t>
            </a:r>
          </a:p>
        </p:txBody>
      </p:sp>
      <p:sp>
        <p:nvSpPr>
          <p:cNvPr id="21550" name="TextBox 28"/>
          <p:cNvSpPr txBox="1">
            <a:spLocks noChangeArrowheads="1"/>
          </p:cNvSpPr>
          <p:nvPr/>
        </p:nvSpPr>
        <p:spPr bwMode="auto">
          <a:xfrm rot="-5400000">
            <a:off x="-331787" y="2813050"/>
            <a:ext cx="2192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200" b="1"/>
              <a:t>Proportion of patients with </a:t>
            </a:r>
          </a:p>
          <a:p>
            <a:pPr algn="ctr"/>
            <a:r>
              <a:rPr lang="en-US" altLang="en-US" sz="1200" b="1"/>
              <a:t>virological suppression,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iV Global Template 2015 With Logo">
  <a:themeElements>
    <a:clrScheme name="ViiV CAB Default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A779"/>
      </a:accent1>
      <a:accent2>
        <a:srgbClr val="F0B400"/>
      </a:accent2>
      <a:accent3>
        <a:srgbClr val="970096"/>
      </a:accent3>
      <a:accent4>
        <a:srgbClr val="F05A05"/>
      </a:accent4>
      <a:accent5>
        <a:srgbClr val="0098DB"/>
      </a:accent5>
      <a:accent6>
        <a:srgbClr val="8DD927"/>
      </a:accent6>
      <a:hlink>
        <a:srgbClr val="FF3399"/>
      </a:hlink>
      <a:folHlink>
        <a:srgbClr val="97CBFF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4323</TotalTime>
  <Words>2082</Words>
  <Application>Microsoft Office PowerPoint</Application>
  <PresentationFormat>On-screen Show (4:3)</PresentationFormat>
  <Paragraphs>415</Paragraphs>
  <Slides>18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ViiV Global Template 2015 With Logo</vt:lpstr>
      <vt:lpstr>Worksheet</vt:lpstr>
      <vt:lpstr>Microsoft Office Excel 97-2003 Worksheet</vt:lpstr>
      <vt:lpstr>Cabotegravir + Rilpivirine as  Long-Acting Maintenance Therapy: LATTE‑2 Week 32 Results</vt:lpstr>
      <vt:lpstr>Disclosures</vt:lpstr>
      <vt:lpstr>Background</vt:lpstr>
      <vt:lpstr>LATTE-2 Objectives</vt:lpstr>
      <vt:lpstr>LATTE-2 Study Design</vt:lpstr>
      <vt:lpstr>LATTE-2 Study Design</vt:lpstr>
      <vt:lpstr>Baseline Characteristics:  ITT-ME Population</vt:lpstr>
      <vt:lpstr>Day 1 Induction Outcomes (ITT-E)</vt:lpstr>
      <vt:lpstr>LATTE-2 Week 32 Results: HIV-1 RNA &lt;50 c/mL by Snapshot (ITT-ME)</vt:lpstr>
      <vt:lpstr>LATTE-2 Week 32 Primary Endpoint:  HIV-1 RNA &lt;50 c/mL by Snapshot (ITT-ME)</vt:lpstr>
      <vt:lpstr>Snapshot Outcomes: HIV-1 RNA &lt;50 c/mL at Week 32 (ITT-ME)</vt:lpstr>
      <vt:lpstr>Protocol-Defined Virologic Failure (PDVF): Genotype</vt:lpstr>
      <vt:lpstr>Adverse Events and Labs— Maintenance Period</vt:lpstr>
      <vt:lpstr>Adverse Events and Labs— Maintenance Period</vt:lpstr>
      <vt:lpstr>Patient-Reported Outcomes at Week 32: Maintenance Treatment Compared With  Oral Induction Treatmenta</vt:lpstr>
      <vt:lpstr>Pharmacokinetics</vt:lpstr>
      <vt:lpstr>Conclusions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dfk25391</cp:lastModifiedBy>
  <cp:revision>524</cp:revision>
  <cp:lastPrinted>2015-09-18T15:55:44Z</cp:lastPrinted>
  <dcterms:created xsi:type="dcterms:W3CDTF">2013-03-06T21:22:39Z</dcterms:created>
  <dcterms:modified xsi:type="dcterms:W3CDTF">2016-02-24T23:21:59Z</dcterms:modified>
</cp:coreProperties>
</file>