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807" r:id="rId1"/>
  </p:sldMasterIdLst>
  <p:notesMasterIdLst>
    <p:notesMasterId r:id="rId18"/>
  </p:notesMasterIdLst>
  <p:handoutMasterIdLst>
    <p:handoutMasterId r:id="rId19"/>
  </p:handoutMasterIdLst>
  <p:sldIdLst>
    <p:sldId id="261" r:id="rId2"/>
    <p:sldId id="367" r:id="rId3"/>
    <p:sldId id="360" r:id="rId4"/>
    <p:sldId id="391" r:id="rId5"/>
    <p:sldId id="413" r:id="rId6"/>
    <p:sldId id="393" r:id="rId7"/>
    <p:sldId id="414" r:id="rId8"/>
    <p:sldId id="388" r:id="rId9"/>
    <p:sldId id="374" r:id="rId10"/>
    <p:sldId id="396" r:id="rId11"/>
    <p:sldId id="394" r:id="rId12"/>
    <p:sldId id="420" r:id="rId13"/>
    <p:sldId id="427" r:id="rId14"/>
    <p:sldId id="428" r:id="rId15"/>
    <p:sldId id="425" r:id="rId16"/>
    <p:sldId id="429" r:id="rId17"/>
  </p:sldIdLst>
  <p:sldSz cx="12192000" cy="6858000"/>
  <p:notesSz cx="9236075" cy="69500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288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orient="horz" pos="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2">
          <p15:clr>
            <a:srgbClr val="A4A3A4"/>
          </p15:clr>
        </p15:guide>
        <p15:guide id="2" pos="2932">
          <p15:clr>
            <a:srgbClr val="A4A3A4"/>
          </p15:clr>
        </p15:guide>
        <p15:guide id="3" orient="horz" pos="2189">
          <p15:clr>
            <a:srgbClr val="A4A3A4"/>
          </p15:clr>
        </p15:guide>
        <p15:guide id="4" pos="29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b42022" initials="j" lastIdx="18" clrIdx="0"/>
  <p:cmAuthor id="7" name="Paula Farmer" initials="PF" lastIdx="3" clrIdx="7"/>
  <p:cmAuthor id="1" name="Chris Lawrence" initials="CWL" lastIdx="18" clrIdx="1"/>
  <p:cmAuthor id="8" name="Tony Hutchinson" initials="TH" lastIdx="71" clrIdx="8">
    <p:extLst/>
  </p:cmAuthor>
  <p:cmAuthor id="2" name="jk918764" initials="j" lastIdx="33" clrIdx="2"/>
  <p:cmAuthor id="9" name="Jstumpf" initials="JS" lastIdx="20" clrIdx="9"/>
  <p:cmAuthor id="3" name="cab44742" initials="CAB" lastIdx="43" clrIdx="3"/>
  <p:cmAuthor id="10" name="Elizabeth Blair" initials="EAB" lastIdx="9" clrIdx="10"/>
  <p:cmAuthor id="4" name="Jeff Stumpf" initials="JS" lastIdx="24" clrIdx="4"/>
  <p:cmAuthor id="11" name="Diane Neer" initials="DN" lastIdx="22" clrIdx="11">
    <p:extLst/>
  </p:cmAuthor>
  <p:cmAuthor id="5" name="JWard" initials="JW" lastIdx="17" clrIdx="5"/>
  <p:cmAuthor id="6" name="ma804919" initials="m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6E6E6"/>
    <a:srgbClr val="F2F2F2"/>
    <a:srgbClr val="E31836"/>
    <a:srgbClr val="002F5F"/>
    <a:srgbClr val="008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46" autoAdjust="0"/>
    <p:restoredTop sz="87850" autoAdjust="0"/>
  </p:normalViewPr>
  <p:slideViewPr>
    <p:cSldViewPr snapToGrid="0">
      <p:cViewPr varScale="1">
        <p:scale>
          <a:sx n="70" d="100"/>
          <a:sy n="70" d="100"/>
        </p:scale>
        <p:origin x="612" y="78"/>
      </p:cViewPr>
      <p:guideLst>
        <p:guide orient="horz" pos="3888"/>
        <p:guide pos="288"/>
        <p:guide pos="3840"/>
        <p:guide orient="horz" pos="864"/>
      </p:guideLst>
    </p:cSldViewPr>
  </p:slideViewPr>
  <p:outlineViewPr>
    <p:cViewPr>
      <p:scale>
        <a:sx n="33" d="100"/>
        <a:sy n="33" d="100"/>
      </p:scale>
      <p:origin x="0" y="99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7253"/>
    </p:cViewPr>
  </p:sorterViewPr>
  <p:notesViewPr>
    <p:cSldViewPr snapToGrid="0">
      <p:cViewPr varScale="1">
        <p:scale>
          <a:sx n="71" d="100"/>
          <a:sy n="71" d="100"/>
        </p:scale>
        <p:origin x="-1406" y="-82"/>
      </p:cViewPr>
      <p:guideLst>
        <p:guide orient="horz" pos="2212"/>
        <p:guide pos="2932"/>
        <p:guide orient="horz" pos="2189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263098846898203"/>
          <c:y val="2.617061689266735E-2"/>
          <c:w val="0.83838666169991349"/>
          <c:h val="0.84387702640112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 + RPV (n=513)</c:v>
                </c:pt>
              </c:strCache>
            </c:strRef>
          </c:tx>
          <c:spPr>
            <a:solidFill>
              <a:srgbClr val="002F5F"/>
            </a:solidFill>
            <a:ln w="635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95</c:v>
                </c:pt>
                <c:pt idx="1">
                  <c:v>0.9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631-4831-9F08-603F8B214F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 (n=511)</c:v>
                </c:pt>
              </c:strCache>
            </c:strRef>
          </c:tx>
          <c:spPr>
            <a:solidFill>
              <a:srgbClr val="FF6600"/>
            </a:solidFill>
            <a:ln w="635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Sheet1!$C$2:$C$4</c:f>
              <c:numCache>
                <c:formatCode>0</c:formatCode>
                <c:ptCount val="3"/>
                <c:pt idx="0">
                  <c:v>95</c:v>
                </c:pt>
                <c:pt idx="1">
                  <c:v>0.9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631-4831-9F08-603F8B214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813656"/>
        <c:axId val="220813264"/>
      </c:barChart>
      <c:catAx>
        <c:axId val="220813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0813264"/>
        <c:crosses val="autoZero"/>
        <c:auto val="1"/>
        <c:lblAlgn val="ctr"/>
        <c:lblOffset val="100"/>
        <c:noMultiLvlLbl val="0"/>
      </c:catAx>
      <c:valAx>
        <c:axId val="220813264"/>
        <c:scaling>
          <c:orientation val="minMax"/>
          <c:max val="10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anose="020B0604020202020204" pitchFamily="34" charset="0"/>
                  </a:defRPr>
                </a:pPr>
                <a:r>
                  <a:rPr lang="en-US" sz="1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HIV-1 RNA &lt;50 c/mL, %</a:t>
                </a:r>
              </a:p>
            </c:rich>
          </c:tx>
          <c:layout>
            <c:manualLayout>
              <c:xMode val="edge"/>
              <c:yMode val="edge"/>
              <c:x val="4.5213697956981103E-2"/>
              <c:y val="0.2069129499741798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0813656"/>
        <c:crosses val="autoZero"/>
        <c:crossBetween val="between"/>
        <c:majorUnit val="20"/>
      </c:valAx>
      <c:spPr>
        <a:noFill/>
        <a:ln w="25384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57699329967399871"/>
          <c:y val="3.9017450346308179E-2"/>
          <c:w val="0.36401086912784797"/>
          <c:h val="0.13590436534135444"/>
        </c:manualLayout>
      </c:layout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66666666666802E-2"/>
          <c:y val="1.5728218471191956E-3"/>
          <c:w val="0.91040633202099741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2.8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2.7</c:v>
                  </c:pt>
                </c:numCache>
              </c:numRef>
            </c:minus>
            <c:spPr>
              <a:ln w="2536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-0.2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E-4BF0-96B9-B7D809EB7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812480"/>
        <c:axId val="220814832"/>
      </c:scatterChart>
      <c:valAx>
        <c:axId val="220812480"/>
        <c:scaling>
          <c:orientation val="minMax"/>
          <c:max val="8"/>
          <c:min val="-8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22">
            <a:solidFill>
              <a:schemeClr val="tx1"/>
            </a:solidFill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20814832"/>
        <c:crosses val="autoZero"/>
        <c:crossBetween val="midCat"/>
        <c:majorUnit val="2"/>
        <c:minorUnit val="1"/>
      </c:valAx>
      <c:valAx>
        <c:axId val="220814832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9022">
            <a:solidFill>
              <a:schemeClr val="tx1"/>
            </a:solidFill>
          </a:ln>
        </c:spPr>
        <c:crossAx val="220812480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263098846898203"/>
          <c:y val="2.617061689266735E-2"/>
          <c:w val="0.83838666169991349"/>
          <c:h val="0.84387702640112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 + RPV (n=252)</c:v>
                </c:pt>
              </c:strCache>
            </c:strRef>
          </c:tx>
          <c:spPr>
            <a:solidFill>
              <a:srgbClr val="002F5F"/>
            </a:solidFill>
            <a:ln w="635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95</c:v>
                </c:pt>
                <c:pt idx="1">
                  <c:v>0.9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631-4831-9F08-603F8B214F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 (n=256)</c:v>
                </c:pt>
              </c:strCache>
            </c:strRef>
          </c:tx>
          <c:spPr>
            <a:solidFill>
              <a:srgbClr val="FF6600"/>
            </a:solidFill>
            <a:ln w="635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Sheet1!$C$2:$C$4</c:f>
              <c:numCache>
                <c:formatCode>0</c:formatCode>
                <c:ptCount val="3"/>
                <c:pt idx="0">
                  <c:v>96</c:v>
                </c:pt>
                <c:pt idx="1">
                  <c:v>0.9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631-4831-9F08-603F8B214F7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DTG + RPV (n=261)</c:v>
                </c:pt>
              </c:strCache>
            </c:strRef>
          </c:tx>
          <c:spPr>
            <a:pattFill prst="dkDnDiag">
              <a:fgClr>
                <a:srgbClr val="002F5F"/>
              </a:fgClr>
              <a:bgClr>
                <a:srgbClr val="FFFFFF"/>
              </a:bgClr>
            </a:pattFill>
            <a:ln w="3175">
              <a:solidFill>
                <a:srgbClr val="002F5F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Sheet1!$D$2:$D$4</c:f>
              <c:numCache>
                <c:formatCode>0</c:formatCode>
                <c:ptCount val="3"/>
                <c:pt idx="0">
                  <c:v>94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7F-4F35-9361-F7F0AC29B71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CAR (n=255)</c:v>
                </c:pt>
              </c:strCache>
            </c:strRef>
          </c:tx>
          <c:spPr>
            <a:pattFill prst="dkUpDiag">
              <a:fgClr>
                <a:srgbClr val="FF6600"/>
              </a:fgClr>
              <a:bgClr>
                <a:srgbClr val="FFFFFF"/>
              </a:bgClr>
            </a:pattFill>
            <a:ln w="3175">
              <a:solidFill>
                <a:srgbClr val="FF6600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94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E7F-4F35-9361-F7F0AC29B7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4544024"/>
        <c:axId val="224544416"/>
      </c:barChart>
      <c:catAx>
        <c:axId val="224544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4544416"/>
        <c:crosses val="autoZero"/>
        <c:auto val="1"/>
        <c:lblAlgn val="ctr"/>
        <c:lblOffset val="100"/>
        <c:noMultiLvlLbl val="0"/>
      </c:catAx>
      <c:valAx>
        <c:axId val="224544416"/>
        <c:scaling>
          <c:orientation val="minMax"/>
          <c:max val="10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anose="020B0604020202020204" pitchFamily="34" charset="0"/>
                  </a:defRPr>
                </a:pPr>
                <a:r>
                  <a:rPr lang="en-US" sz="1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HIV-1 RNA &lt;50 c/mL, %</a:t>
                </a:r>
              </a:p>
            </c:rich>
          </c:tx>
          <c:layout>
            <c:manualLayout>
              <c:xMode val="edge"/>
              <c:yMode val="edge"/>
              <c:x val="3.9963421697366074E-2"/>
              <c:y val="0.20394806264456744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4544024"/>
        <c:crosses val="autoZero"/>
        <c:crossBetween val="between"/>
        <c:majorUnit val="20"/>
      </c:valAx>
      <c:spPr>
        <a:noFill/>
        <a:ln w="25384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6974811489589015"/>
          <c:y val="4.1982337675920536E-2"/>
          <c:w val="0.25708205079373564"/>
          <c:h val="0.25478607520821955"/>
        </c:manualLayout>
      </c:layout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66666666666802E-2"/>
          <c:y val="1.5728218471191956E-3"/>
          <c:w val="0.91040633202099741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3.7</c:v>
                  </c:pt>
                  <c:pt idx="1">
                    <c:v>4.4000000000000004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3.6</c:v>
                  </c:pt>
                  <c:pt idx="1">
                    <c:v>3.7</c:v>
                  </c:pt>
                </c:numCache>
              </c:numRef>
            </c:minus>
            <c:spPr>
              <a:ln w="2536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-0.60000000000000064</c:v>
                </c:pt>
                <c:pt idx="1">
                  <c:v>0.2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3.5</c:v>
                </c:pt>
                <c:pt idx="1">
                  <c:v>1.5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E-4BF0-96B9-B7D809EB7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4630528"/>
        <c:axId val="224630920"/>
      </c:scatterChart>
      <c:valAx>
        <c:axId val="224630528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22">
            <a:solidFill>
              <a:schemeClr val="tx1"/>
            </a:solidFill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24630920"/>
        <c:crosses val="autoZero"/>
        <c:crossBetween val="midCat"/>
        <c:majorUnit val="2"/>
        <c:minorUnit val="1"/>
      </c:valAx>
      <c:valAx>
        <c:axId val="224630920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9022">
            <a:solidFill>
              <a:schemeClr val="tx1"/>
            </a:solidFill>
          </a:ln>
        </c:spPr>
        <c:crossAx val="224630528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44131228720824"/>
          <c:y val="2.4304865130639439E-2"/>
          <c:w val="0.8688750536393286"/>
          <c:h val="0.68732656528582559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HIV-1 RNA, c/mL</c:v>
                </c:pt>
              </c:strCache>
            </c:strRef>
          </c:tx>
          <c:spPr>
            <a:ln w="25400">
              <a:solidFill>
                <a:srgbClr val="002F5F"/>
              </a:solidFill>
            </a:ln>
            <a:effectLst/>
          </c:spPr>
          <c:marker>
            <c:symbol val="diamond"/>
            <c:size val="8"/>
            <c:spPr>
              <a:solidFill>
                <a:srgbClr val="002F5F"/>
              </a:solidFill>
              <a:ln w="15875">
                <a:solidFill>
                  <a:srgbClr val="002F5F"/>
                </a:solidFill>
              </a:ln>
            </c:spPr>
          </c:marker>
          <c:dLbls>
            <c:dLbl>
              <c:idx val="0"/>
              <c:layout>
                <c:manualLayout>
                  <c:x val="-2.8743154640435198E-2"/>
                  <c:y val="6.0224670770842967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&lt;</a:t>
                    </a:r>
                    <a:r>
                      <a:rPr lang="en-US" dirty="0"/>
                      <a:t>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031-466E-B118-94766DAFB8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743154640435198E-2"/>
                  <c:y val="6.0224670770842967E-2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en-US" dirty="0"/>
                      <a:t>&lt;50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031-466E-B118-94766DAFB8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374432990890669E-2"/>
                  <c:y val="6.0224670770842967E-2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en-US" dirty="0"/>
                      <a:t>&lt;50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031-466E-B118-94766DAFB8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1480597939524325E-2"/>
                  <c:y val="6.0224670770842967E-2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en-US" dirty="0"/>
                      <a:t>&lt;50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031-466E-B118-94766DAFB8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743154640435278E-2"/>
                  <c:y val="6.0224670770842967E-2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en-US" dirty="0"/>
                      <a:t>&lt;50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031-466E-B118-94766DAFB8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480597939524325E-2"/>
                  <c:y val="5.9755544525971503E-2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en-US" dirty="0"/>
                      <a:t>&lt;50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031-466E-B118-94766DAFB8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4748865981781462E-2"/>
                  <c:y val="-5.6644530619912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031-466E-B118-94766DAFB8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1592474229504202E-2"/>
                  <c:y val="3.339514803503575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031-466E-B118-94766DAFB8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5586762888158076E-2"/>
                  <c:y val="4.8873529348130884E-2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en-US" dirty="0"/>
                      <a:t>&lt;50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E031-466E-B118-94766DAFB8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Screening</c:v>
                </c:pt>
                <c:pt idx="1">
                  <c:v>Day 1
[6 Oct 15]</c:v>
                </c:pt>
                <c:pt idx="2">
                  <c:v>Week 4</c:v>
                </c:pt>
                <c:pt idx="3">
                  <c:v>Week 8</c:v>
                </c:pt>
                <c:pt idx="4">
                  <c:v>Week 12</c:v>
                </c:pt>
                <c:pt idx="5">
                  <c:v>Week 24</c:v>
                </c:pt>
                <c:pt idx="6">
                  <c:v>Week 36
[16 Jun 16]</c:v>
                </c:pt>
                <c:pt idx="7">
                  <c:v>Week 36 retest
[4 Jul 16]</c:v>
                </c:pt>
                <c:pt idx="8">
                  <c:v>Week 45 withdrawal
[6 Sep 16]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49</c:v>
                </c:pt>
                <c:pt idx="1">
                  <c:v>49</c:v>
                </c:pt>
                <c:pt idx="2">
                  <c:v>49</c:v>
                </c:pt>
                <c:pt idx="3" formatCode="0.0">
                  <c:v>49</c:v>
                </c:pt>
                <c:pt idx="4">
                  <c:v>49</c:v>
                </c:pt>
                <c:pt idx="5">
                  <c:v>49</c:v>
                </c:pt>
                <c:pt idx="6">
                  <c:v>1059771</c:v>
                </c:pt>
                <c:pt idx="7">
                  <c:v>1018</c:v>
                </c:pt>
                <c:pt idx="8">
                  <c:v>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E031-466E-B118-94766DAFB8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4631704"/>
        <c:axId val="224632096"/>
      </c:lineChart>
      <c:catAx>
        <c:axId val="22463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24632096"/>
        <c:crosses val="autoZero"/>
        <c:auto val="1"/>
        <c:lblAlgn val="ctr"/>
        <c:lblOffset val="100"/>
        <c:noMultiLvlLbl val="0"/>
      </c:catAx>
      <c:valAx>
        <c:axId val="224632096"/>
        <c:scaling>
          <c:logBase val="10"/>
          <c:orientation val="minMax"/>
          <c:max val="100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/>
                  <a:t>HIV-1 RNA, c/mL</a:t>
                </a:r>
              </a:p>
            </c:rich>
          </c:tx>
          <c:layout>
            <c:manualLayout>
              <c:xMode val="edge"/>
              <c:yMode val="edge"/>
              <c:x val="1.7537958585069444E-3"/>
              <c:y val="0.2205927943138311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out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500"/>
            </a:pPr>
            <a:endParaRPr lang="en-US"/>
          </a:p>
        </c:txPr>
        <c:crossAx val="2246317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153420112774242"/>
          <c:y val="0.18736412145459996"/>
          <c:w val="0.79052374361946098"/>
          <c:h val="0.770512097431582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89C4FF"/>
            </a:solidFill>
            <a:ln w="34925"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B989"/>
              </a:solidFill>
              <a:ln w="3492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755-497A-A5A9-12AAC26F01AA}"/>
              </c:ext>
            </c:extLst>
          </c:dPt>
          <c:dPt>
            <c:idx val="3"/>
            <c:invertIfNegative val="0"/>
            <c:bubble3D val="0"/>
            <c:spPr>
              <a:solidFill>
                <a:srgbClr val="FFB989"/>
              </a:solidFill>
              <a:ln w="3492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D65-48D6-B262-B282A833C255}"/>
              </c:ext>
            </c:extLst>
          </c:dPt>
          <c:dPt>
            <c:idx val="5"/>
            <c:invertIfNegative val="0"/>
            <c:bubble3D val="0"/>
            <c:spPr>
              <a:solidFill>
                <a:srgbClr val="FFB989"/>
              </a:solidFill>
              <a:ln w="3492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755-497A-A5A9-12AAC26F01AA}"/>
              </c:ext>
            </c:extLst>
          </c:dPt>
          <c:dPt>
            <c:idx val="7"/>
            <c:invertIfNegative val="0"/>
            <c:bubble3D val="0"/>
            <c:spPr>
              <a:solidFill>
                <a:srgbClr val="FFB989"/>
              </a:solidFill>
              <a:ln w="3492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755-497A-A5A9-12AAC26F01AA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Total cholesterol DTG</c:v>
                </c:pt>
                <c:pt idx="1">
                  <c:v>Total cholesterol CAR</c:v>
                </c:pt>
                <c:pt idx="2">
                  <c:v>HDL cholesterol DTG</c:v>
                </c:pt>
                <c:pt idx="3">
                  <c:v>HDL cholesterol CAR</c:v>
                </c:pt>
                <c:pt idx="4">
                  <c:v>LDL cholesterol DTG</c:v>
                </c:pt>
                <c:pt idx="5">
                  <c:v>LDL cholesterol CAR</c:v>
                </c:pt>
                <c:pt idx="6">
                  <c:v>Triglycerides DTG</c:v>
                </c:pt>
                <c:pt idx="7">
                  <c:v>Triglycerides CAR</c:v>
                </c:pt>
              </c:strCache>
            </c:strRef>
          </c:cat>
          <c:val>
            <c:numRef>
              <c:f>Sheet1!$B$2:$B$9</c:f>
              <c:numCache>
                <c:formatCode>0.000</c:formatCode>
                <c:ptCount val="8"/>
                <c:pt idx="0">
                  <c:v>185.9</c:v>
                </c:pt>
                <c:pt idx="1">
                  <c:v>187.6</c:v>
                </c:pt>
                <c:pt idx="2">
                  <c:v>52.7</c:v>
                </c:pt>
                <c:pt idx="3">
                  <c:v>53.6</c:v>
                </c:pt>
                <c:pt idx="4">
                  <c:v>107.1</c:v>
                </c:pt>
                <c:pt idx="5">
                  <c:v>108.3</c:v>
                </c:pt>
                <c:pt idx="6">
                  <c:v>133.1</c:v>
                </c:pt>
                <c:pt idx="7">
                  <c:v>132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2B-40CD-945B-90F9D9E388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 48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2F5F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A606-429A-B51B-066049ED2CD0}"/>
              </c:ext>
            </c:extLst>
          </c:dPt>
          <c:dPt>
            <c:idx val="2"/>
            <c:invertIfNegative val="0"/>
            <c:bubble3D val="0"/>
            <c:spPr>
              <a:solidFill>
                <a:srgbClr val="002F5F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A606-429A-B51B-066049ED2CD0}"/>
              </c:ext>
            </c:extLst>
          </c:dPt>
          <c:dPt>
            <c:idx val="4"/>
            <c:invertIfNegative val="0"/>
            <c:bubble3D val="0"/>
            <c:spPr>
              <a:solidFill>
                <a:srgbClr val="002F5F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A606-429A-B51B-066049ED2CD0}"/>
              </c:ext>
            </c:extLst>
          </c:dPt>
          <c:dPt>
            <c:idx val="6"/>
            <c:invertIfNegative val="0"/>
            <c:bubble3D val="0"/>
            <c:spPr>
              <a:solidFill>
                <a:srgbClr val="002F5F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A606-429A-B51B-066049ED2CD0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Total cholesterol DTG</c:v>
                </c:pt>
                <c:pt idx="1">
                  <c:v>Total cholesterol CAR</c:v>
                </c:pt>
                <c:pt idx="2">
                  <c:v>HDL cholesterol DTG</c:v>
                </c:pt>
                <c:pt idx="3">
                  <c:v>HDL cholesterol CAR</c:v>
                </c:pt>
                <c:pt idx="4">
                  <c:v>LDL cholesterol DTG</c:v>
                </c:pt>
                <c:pt idx="5">
                  <c:v>LDL cholesterol CAR</c:v>
                </c:pt>
                <c:pt idx="6">
                  <c:v>Triglycerides DTG</c:v>
                </c:pt>
                <c:pt idx="7">
                  <c:v>Triglycerides CAR</c:v>
                </c:pt>
              </c:strCache>
            </c:strRef>
          </c:cat>
          <c:val>
            <c:numRef>
              <c:f>Sheet1!$C$2:$C$9</c:f>
              <c:numCache>
                <c:formatCode>0.000</c:formatCode>
                <c:ptCount val="8"/>
                <c:pt idx="0">
                  <c:v>186</c:v>
                </c:pt>
                <c:pt idx="1">
                  <c:v>188.1</c:v>
                </c:pt>
                <c:pt idx="2">
                  <c:v>54.2</c:v>
                </c:pt>
                <c:pt idx="3">
                  <c:v>54.9</c:v>
                </c:pt>
                <c:pt idx="4">
                  <c:v>108.1</c:v>
                </c:pt>
                <c:pt idx="5">
                  <c:v>107.3</c:v>
                </c:pt>
                <c:pt idx="6">
                  <c:v>121.3</c:v>
                </c:pt>
                <c:pt idx="7">
                  <c:v>133.1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2B-40CD-945B-90F9D9E388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225894256"/>
        <c:axId val="225894648"/>
      </c:barChart>
      <c:catAx>
        <c:axId val="22589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5894648"/>
        <c:crosses val="autoZero"/>
        <c:auto val="1"/>
        <c:lblAlgn val="ctr"/>
        <c:lblOffset val="100"/>
        <c:noMultiLvlLbl val="0"/>
      </c:catAx>
      <c:valAx>
        <c:axId val="2258946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 dirty="0"/>
                  <a:t>Mean values,</a:t>
                </a:r>
                <a:r>
                  <a:rPr lang="en-US" b="0" baseline="0" dirty="0"/>
                  <a:t> mg/dL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6.7608926384402329E-2"/>
              <c:y val="0.3513064609229387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25400">
            <a:solidFill>
              <a:srgbClr val="000000"/>
            </a:solidFill>
          </a:ln>
        </c:spPr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5894256"/>
        <c:crosses val="autoZero"/>
        <c:crossBetween val="between"/>
        <c:majorUnit val="50"/>
      </c:valAx>
      <c:spPr>
        <a:solidFill>
          <a:srgbClr val="808080">
            <a:lumMod val="20000"/>
            <a:lumOff val="80000"/>
          </a:srgbClr>
        </a:solidFill>
        <a:ln w="25384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063883192322514"/>
          <c:y val="0.18736412145459996"/>
          <c:w val="0.65050470357775469"/>
          <c:h val="0.781704039233484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FF944B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9C4FF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64-4C70-84C6-CC2344FE5004}"/>
              </c:ext>
            </c:extLst>
          </c:dPt>
          <c:dPt>
            <c:idx val="1"/>
            <c:invertIfNegative val="0"/>
            <c:bubble3D val="0"/>
            <c:spPr>
              <a:solidFill>
                <a:srgbClr val="FFB98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64-4C70-84C6-CC2344FE5004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Cholesterol ratio DTG</c:v>
                </c:pt>
                <c:pt idx="1">
                  <c:v>Cholesterol ratio CAR</c:v>
                </c:pt>
              </c:strCache>
            </c:strRef>
          </c:cat>
          <c:val>
            <c:numRef>
              <c:f>Sheet1!$B$2:$B$3</c:f>
              <c:numCache>
                <c:formatCode>0.00</c:formatCode>
                <c:ptCount val="2"/>
                <c:pt idx="0">
                  <c:v>3.7843000000000018</c:v>
                </c:pt>
                <c:pt idx="1">
                  <c:v>3.7578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D64-4C70-84C6-CC2344FE50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 48</c:v>
                </c:pt>
              </c:strCache>
            </c:strRef>
          </c:tx>
          <c:spPr>
            <a:solidFill>
              <a:srgbClr val="000000">
                <a:lumMod val="50000"/>
                <a:lumOff val="50000"/>
                <a:alpha val="50196"/>
              </a:srgb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2F5F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B47-4FDA-8EE5-F10420348AC6}"/>
              </c:ext>
            </c:extLst>
          </c:dPt>
          <c:dPt>
            <c:idx val="1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AD64-4C70-84C6-CC2344FE5004}"/>
              </c:ext>
            </c:extLst>
          </c:dPt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Cholesterol ratio DTG</c:v>
                </c:pt>
                <c:pt idx="1">
                  <c:v>Cholesterol ratio CAR</c:v>
                </c:pt>
              </c:strCache>
            </c:strRef>
          </c:cat>
          <c:val>
            <c:numRef>
              <c:f>Sheet1!$C$2:$C$3</c:f>
              <c:numCache>
                <c:formatCode>0.00</c:formatCode>
                <c:ptCount val="2"/>
                <c:pt idx="0">
                  <c:v>3.6579000000000002</c:v>
                </c:pt>
                <c:pt idx="1">
                  <c:v>3.6919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AD64-4C70-84C6-CC2344FE50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5895432"/>
        <c:axId val="225895824"/>
      </c:barChart>
      <c:catAx>
        <c:axId val="225895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5895824"/>
        <c:crosses val="autoZero"/>
        <c:auto val="1"/>
        <c:lblAlgn val="ctr"/>
        <c:lblOffset val="100"/>
        <c:noMultiLvlLbl val="0"/>
      </c:catAx>
      <c:valAx>
        <c:axId val="225895824"/>
        <c:scaling>
          <c:orientation val="minMax"/>
          <c:max val="5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out"/>
        <c:minorTickMark val="none"/>
        <c:tickLblPos val="nextTo"/>
        <c:spPr>
          <a:noFill/>
          <a:ln w="25400">
            <a:solidFill>
              <a:srgbClr val="000000"/>
            </a:solidFill>
          </a:ln>
        </c:spPr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5895432"/>
        <c:crosses val="autoZero"/>
        <c:crossBetween val="between"/>
        <c:majorUnit val="1"/>
      </c:valAx>
      <c:spPr>
        <a:solidFill>
          <a:srgbClr val="808080">
            <a:lumMod val="20000"/>
            <a:lumOff val="80000"/>
          </a:srgbClr>
        </a:solidFill>
        <a:ln w="25384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153420112774242"/>
          <c:y val="0.33565735032981003"/>
          <c:w val="0.79052374361946098"/>
          <c:h val="0.622218868556371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89C4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9C4FF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755-497A-A5A9-12AAC26F01AA}"/>
              </c:ext>
            </c:extLst>
          </c:dPt>
          <c:dPt>
            <c:idx val="1"/>
            <c:invertIfNegative val="0"/>
            <c:bubble3D val="0"/>
            <c:spPr>
              <a:solidFill>
                <a:srgbClr val="FFB98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755-497A-A5A9-12AAC26F01AA}"/>
              </c:ext>
            </c:extLst>
          </c:dPt>
          <c:dPt>
            <c:idx val="3"/>
            <c:invertIfNegative val="0"/>
            <c:bubble3D val="0"/>
            <c:spPr>
              <a:solidFill>
                <a:srgbClr val="FFB98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D65-48D6-B262-B282A833C255}"/>
              </c:ext>
            </c:extLst>
          </c:dPt>
          <c:dPt>
            <c:idx val="5"/>
            <c:invertIfNegative val="0"/>
            <c:bubble3D val="0"/>
            <c:spPr>
              <a:solidFill>
                <a:srgbClr val="FFB98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755-497A-A5A9-12AAC26F01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Bone SAP DTG</c:v>
                </c:pt>
                <c:pt idx="1">
                  <c:v>Bone SAP CAR</c:v>
                </c:pt>
                <c:pt idx="2">
                  <c:v>Osteocalin DTG</c:v>
                </c:pt>
                <c:pt idx="3">
                  <c:v>Osteocalin CAR</c:v>
                </c:pt>
                <c:pt idx="4">
                  <c:v> Procollagen 1 N-term pept DTG</c:v>
                </c:pt>
                <c:pt idx="5">
                  <c:v>Procollagen 1 N-term pept CAR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15.91</c:v>
                </c:pt>
                <c:pt idx="1">
                  <c:v>16.23</c:v>
                </c:pt>
                <c:pt idx="2">
                  <c:v>23.779999999999987</c:v>
                </c:pt>
                <c:pt idx="3">
                  <c:v>23.959999999999987</c:v>
                </c:pt>
                <c:pt idx="4">
                  <c:v>53</c:v>
                </c:pt>
                <c:pt idx="5">
                  <c:v>55.3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2B-40CD-945B-90F9D9E388F6}"/>
            </c:ext>
            <c:ext xmlns:c15="http://schemas.microsoft.com/office/drawing/2012/chart" uri="{02D57815-91ED-43cb-92C2-25804820EDAC}">
              <c15:filteredSeriesTitle>
                <c15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15:tx>
              </c15:filteredSeriesTitle>
            </c:ext>
          </c:extLst>
        </c:ser>
        <c:ser>
          <c:idx val="1"/>
          <c:order val="1"/>
          <c:spPr>
            <a:solidFill>
              <a:srgbClr val="FF66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2F5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5C13-460E-8CAF-5535EFA6D010}"/>
              </c:ext>
            </c:extLst>
          </c:dPt>
          <c:dPt>
            <c:idx val="2"/>
            <c:invertIfNegative val="0"/>
            <c:bubble3D val="0"/>
            <c:spPr>
              <a:solidFill>
                <a:srgbClr val="002F5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C13-460E-8CAF-5535EFA6D010}"/>
              </c:ext>
            </c:extLst>
          </c:dPt>
          <c:dPt>
            <c:idx val="4"/>
            <c:invertIfNegative val="0"/>
            <c:bubble3D val="0"/>
            <c:spPr>
              <a:solidFill>
                <a:srgbClr val="002F5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5C13-460E-8CAF-5535EFA6D010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Bone SAP DTG</c:v>
                </c:pt>
                <c:pt idx="1">
                  <c:v>Bone SAP CAR</c:v>
                </c:pt>
                <c:pt idx="2">
                  <c:v>Osteocalin DTG</c:v>
                </c:pt>
                <c:pt idx="3">
                  <c:v>Osteocalin CAR</c:v>
                </c:pt>
                <c:pt idx="4">
                  <c:v> Procollagen 1 N-term pept DTG</c:v>
                </c:pt>
                <c:pt idx="5">
                  <c:v>Procollagen 1 N-term pept CAR</c:v>
                </c:pt>
              </c:strCache>
            </c:strRef>
          </c:cat>
          <c:val>
            <c:numRef>
              <c:f>Sheet1!$C$2:$C$7</c:f>
              <c:numCache>
                <c:formatCode>0.000</c:formatCode>
                <c:ptCount val="6"/>
                <c:pt idx="0">
                  <c:v>12.9</c:v>
                </c:pt>
                <c:pt idx="1">
                  <c:v>17.14</c:v>
                </c:pt>
                <c:pt idx="2">
                  <c:v>19.010000000000005</c:v>
                </c:pt>
                <c:pt idx="3">
                  <c:v>23.05</c:v>
                </c:pt>
                <c:pt idx="4">
                  <c:v>45.6</c:v>
                </c:pt>
                <c:pt idx="5">
                  <c:v>54.7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C8-4EC8-A72E-28B1D9468A1F}"/>
            </c:ext>
            <c:ext xmlns:c15="http://schemas.microsoft.com/office/drawing/2012/chart" uri="{02D57815-91ED-43cb-92C2-25804820EDAC}">
              <c15:filteredSeriesTitle>
                <c15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Week 48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2500936"/>
        <c:axId val="82501328"/>
      </c:barChart>
      <c:catAx>
        <c:axId val="8250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2501328"/>
        <c:crosses val="autoZero"/>
        <c:auto val="1"/>
        <c:lblAlgn val="ctr"/>
        <c:lblOffset val="100"/>
        <c:noMultiLvlLbl val="0"/>
      </c:catAx>
      <c:valAx>
        <c:axId val="8250132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 dirty="0"/>
                  <a:t>Mean values,</a:t>
                </a:r>
                <a:r>
                  <a:rPr lang="en-US" b="0" baseline="0" dirty="0"/>
                  <a:t> µg/L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7.8381875956913399E-2"/>
              <c:y val="0.438918435419411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25400">
            <a:solidFill>
              <a:srgbClr val="000000"/>
            </a:solidFill>
          </a:ln>
        </c:spPr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2500936"/>
        <c:crosses val="autoZero"/>
        <c:crossBetween val="between"/>
      </c:valAx>
      <c:spPr>
        <a:solidFill>
          <a:srgbClr val="808080">
            <a:lumMod val="20000"/>
            <a:lumOff val="80000"/>
          </a:srgbClr>
        </a:solidFill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195" cy="347190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2306" y="0"/>
            <a:ext cx="4002195" cy="347190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>
              <a:defRPr sz="1200"/>
            </a:lvl1pPr>
          </a:lstStyle>
          <a:p>
            <a:pPr>
              <a:defRPr/>
            </a:pPr>
            <a:fld id="{BCE3CE23-95DB-4678-9132-598D3855CE50}" type="datetimeFigureOut">
              <a:rPr lang="en-US"/>
              <a:pPr>
                <a:defRPr/>
              </a:pPr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1314"/>
            <a:ext cx="4002195" cy="347190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2306" y="6601314"/>
            <a:ext cx="4002195" cy="347190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>
              <a:defRPr sz="1200"/>
            </a:lvl1pPr>
          </a:lstStyle>
          <a:p>
            <a:pPr>
              <a:defRPr/>
            </a:pPr>
            <a:fld id="{EF536D87-BC54-49BD-A02E-5D01BE443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83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195" cy="347190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306" y="0"/>
            <a:ext cx="4002195" cy="347190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>
              <a:defRPr sz="1200"/>
            </a:lvl1pPr>
          </a:lstStyle>
          <a:p>
            <a:pPr>
              <a:defRPr/>
            </a:pPr>
            <a:fld id="{3248A9AB-9B50-4049-92A2-0A36E656CEA1}" type="datetimeFigureOut">
              <a:rPr lang="en-US"/>
              <a:pPr>
                <a:defRPr/>
              </a:pPr>
              <a:t>2/14/2017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3463" y="522288"/>
            <a:ext cx="4629150" cy="2605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4" tIns="46242" rIns="92484" bIns="4624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978" y="3300658"/>
            <a:ext cx="7390120" cy="3127847"/>
          </a:xfrm>
          <a:prstGeom prst="rect">
            <a:avLst/>
          </a:prstGeom>
        </p:spPr>
        <p:txBody>
          <a:bodyPr vert="horz" lIns="92484" tIns="46242" rIns="92484" bIns="46242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1314"/>
            <a:ext cx="4002195" cy="347190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306" y="6601314"/>
            <a:ext cx="4002195" cy="347190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>
              <a:defRPr sz="1200"/>
            </a:lvl1pPr>
          </a:lstStyle>
          <a:p>
            <a:pPr>
              <a:defRPr/>
            </a:pPr>
            <a:fld id="{EA284BB0-6A23-4E24-A492-7CA915C2DA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337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303463" y="522288"/>
            <a:ext cx="4629150" cy="26050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6263" indent="-2831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2713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798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8883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1969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5054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8139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1224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3EFA64C1-4FD4-4DB4-BED9-C280D3CC40C8}" type="slidenum">
              <a:rPr lang="en-US" altLang="en-US" smtClean="0">
                <a:latin typeface="Tahoma" pitchFamily="34" charset="0"/>
              </a:rPr>
              <a:pPr eaLnBrk="1" hangingPunct="1">
                <a:spcBef>
                  <a:spcPct val="20000"/>
                </a:spcBef>
              </a:pPr>
              <a:t>1</a:t>
            </a:fld>
            <a:endParaRPr lang="en-US" altLang="en-US" dirty="0">
              <a:latin typeface="Tahoma" pitchFamily="34" charset="0"/>
            </a:endParaRP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6263" indent="-2831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2713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798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8883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1969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5054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8139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1224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dirty="0">
                <a:latin typeface="Tahoma" pitchFamily="34" charset="0"/>
              </a:rPr>
              <a:t>22 March 2013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6263" indent="-2831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2713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798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8883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1969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5054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8139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1224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dirty="0">
                <a:latin typeface="Tahoma" pitchFamily="34" charset="0"/>
              </a:rPr>
              <a:t>FS_Slide Deck_Kol Discussion Summary_43792_Millennium _Prostate Cancer_21 March 2013</a:t>
            </a:r>
            <a:endParaRPr lang="en-US" altLang="en-US" dirty="0">
              <a:latin typeface="Tahoma" pitchFamily="34" charset="0"/>
            </a:endParaRPr>
          </a:p>
        </p:txBody>
      </p:sp>
      <p:sp>
        <p:nvSpPr>
          <p:cNvPr id="12295" name="Header Placeholder 6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6263" indent="-2831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2713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798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8883" indent="-2265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1969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5054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8139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1224" indent="-2265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dirty="0">
                <a:latin typeface="Tahoma" pitchFamily="34" charset="0"/>
              </a:rPr>
              <a:t>PPD Global Feasibility Services</a:t>
            </a:r>
          </a:p>
        </p:txBody>
      </p:sp>
    </p:spTree>
    <p:extLst>
      <p:ext uri="{BB962C8B-B14F-4D97-AF65-F5344CB8AC3E}">
        <p14:creationId xmlns:p14="http://schemas.microsoft.com/office/powerpoint/2010/main" val="595364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35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76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3526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886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7999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/>
            </a:r>
            <a:br>
              <a:rPr lang="en-US" baseline="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7326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10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49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59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69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854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07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85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997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3463" y="522288"/>
            <a:ext cx="4629150" cy="2605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4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012"/>
          <a:stretch/>
        </p:blipFill>
        <p:spPr bwMode="auto">
          <a:xfrm>
            <a:off x="1" y="1536192"/>
            <a:ext cx="11729988" cy="3158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1117600" y="5574792"/>
            <a:ext cx="8631936" cy="859536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117600" y="2693988"/>
            <a:ext cx="8636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117600" y="4509582"/>
            <a:ext cx="8631936" cy="10469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0162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624418" y="1062038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2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11201" y="1786128"/>
            <a:ext cx="536448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711201" y="1371600"/>
            <a:ext cx="536448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6490208" y="1786128"/>
            <a:ext cx="536448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6490208" y="1371600"/>
            <a:ext cx="536448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11200" y="5862320"/>
            <a:ext cx="11143488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081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624418" y="1062038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2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11201" y="1371600"/>
            <a:ext cx="11143488" cy="457200"/>
          </a:xfrm>
        </p:spPr>
        <p:txBody>
          <a:bodyPr/>
          <a:lstStyle>
            <a:lvl1pPr marL="0" indent="0">
              <a:buNone/>
              <a:defRPr sz="2200"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11200" y="5862320"/>
            <a:ext cx="11143488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882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pag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7504" y="260649"/>
            <a:ext cx="899136" cy="584307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1558" y="404664"/>
            <a:ext cx="11507393" cy="512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>
              <a:defRPr sz="3200"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23392" y="1061384"/>
            <a:ext cx="11568608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12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12192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117600" y="2693988"/>
            <a:ext cx="8636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117600" y="4511040"/>
            <a:ext cx="8631936" cy="18897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322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624418" y="3648075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10149" y="3785617"/>
            <a:ext cx="10485120" cy="1014984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20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1110149" y="990601"/>
            <a:ext cx="10485120" cy="248056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40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110149" y="4828881"/>
            <a:ext cx="10485120" cy="838200"/>
          </a:xfrm>
        </p:spPr>
        <p:txBody>
          <a:bodyPr/>
          <a:lstStyle>
            <a:lvl1pPr marL="0" indent="0">
              <a:buNone/>
              <a:defRPr sz="16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1110149" y="5705573"/>
            <a:ext cx="10485120" cy="750062"/>
          </a:xfrm>
        </p:spPr>
        <p:txBody>
          <a:bodyPr/>
          <a:lstStyle>
            <a:lvl1pPr marL="0" indent="0">
              <a:buNone/>
              <a:defRPr sz="120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927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624418" y="1062038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11200" y="1350963"/>
            <a:ext cx="11144251" cy="449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2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11200" y="5862320"/>
            <a:ext cx="11143488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6790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264" userDrawn="1">
          <p15:clr>
            <a:srgbClr val="FBAE40"/>
          </p15:clr>
        </p15:guide>
        <p15:guide id="4" orient="horz" pos="52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624418" y="1062038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2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11200" y="5862320"/>
            <a:ext cx="11143488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801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624418" y="1062038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1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711200" y="1371600"/>
            <a:ext cx="11143488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711200" y="1786128"/>
            <a:ext cx="11143488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11200" y="5862320"/>
            <a:ext cx="11143488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116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624418" y="1062038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2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11201" y="1350963"/>
            <a:ext cx="5364480" cy="44988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6490208" y="1350963"/>
            <a:ext cx="5364480" cy="44988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11200" y="5862320"/>
            <a:ext cx="11143488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140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624418" y="1062038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2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11201" y="1786128"/>
            <a:ext cx="536448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711201" y="1371600"/>
            <a:ext cx="536448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6490208" y="1786128"/>
            <a:ext cx="536448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6490208" y="1371600"/>
            <a:ext cx="536448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11200" y="5862320"/>
            <a:ext cx="11143488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19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624418" y="1062038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2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11201" y="1786128"/>
            <a:ext cx="536448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711201" y="1371600"/>
            <a:ext cx="536448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6490208" y="1786128"/>
            <a:ext cx="536448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6490208" y="1371600"/>
            <a:ext cx="536448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11200" y="5862320"/>
            <a:ext cx="11143488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285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152400"/>
            <a:ext cx="10058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350964"/>
            <a:ext cx="11144251" cy="451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29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67476"/>
            <a:ext cx="121920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78317" y="6505575"/>
            <a:ext cx="1201208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None/>
              <a:defRPr/>
            </a:pPr>
            <a:r>
              <a:rPr lang="en-GB" sz="1100" b="1" dirty="0">
                <a:solidFill>
                  <a:srgbClr val="000000"/>
                </a:solidFill>
                <a:latin typeface="+mn-lt"/>
              </a:rPr>
              <a:t>Conference on Retroviruses and Opportunistic Infections; February 13-</a:t>
            </a:r>
            <a:r>
              <a:rPr lang="en-GB" sz="1100" b="1" dirty="0">
                <a:solidFill>
                  <a:srgbClr val="00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16, 2017; Seattle, WA</a:t>
            </a:r>
            <a:endParaRPr lang="en-US" sz="1100" b="1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7" name="Picture 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983" y="262830"/>
            <a:ext cx="661517" cy="57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94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52" r:id="rId12"/>
  </p:sldLayoutIdLst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500"/>
        </a:spcAft>
        <a:buClr>
          <a:srgbClr val="E31836"/>
        </a:buClr>
        <a:buSzPct val="115000"/>
        <a:buFont typeface="Arial" charset="0"/>
        <a:buChar char="•"/>
        <a:defRPr sz="2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US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-"/>
        <a:defRPr lang="en-US" sz="16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GB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15568" y="4509583"/>
            <a:ext cx="7477462" cy="750907"/>
          </a:xfrm>
        </p:spPr>
        <p:txBody>
          <a:bodyPr>
            <a:normAutofit/>
          </a:bodyPr>
          <a:lstStyle/>
          <a:p>
            <a:r>
              <a:rPr lang="en-US" u="sng" dirty="0"/>
              <a:t>JM Llibre</a:t>
            </a:r>
            <a:r>
              <a:rPr lang="en-US" dirty="0"/>
              <a:t>,</a:t>
            </a:r>
            <a:r>
              <a:rPr lang="en-US" baseline="30000" dirty="0"/>
              <a:t>1</a:t>
            </a:r>
            <a:r>
              <a:rPr lang="en-US" dirty="0"/>
              <a:t> C-C Hung,</a:t>
            </a:r>
            <a:r>
              <a:rPr lang="en-US" baseline="30000" dirty="0"/>
              <a:t>2</a:t>
            </a:r>
            <a:r>
              <a:rPr lang="en-US" dirty="0"/>
              <a:t> C Brinson,</a:t>
            </a:r>
            <a:r>
              <a:rPr lang="en-US" baseline="30000" dirty="0"/>
              <a:t>3</a:t>
            </a:r>
            <a:r>
              <a:rPr lang="en-US" dirty="0"/>
              <a:t> F Castelli,</a:t>
            </a:r>
            <a:r>
              <a:rPr lang="en-US" baseline="30000" dirty="0"/>
              <a:t>4</a:t>
            </a:r>
            <a:r>
              <a:rPr lang="en-US" dirty="0"/>
              <a:t> P-M Girard,</a:t>
            </a:r>
            <a:r>
              <a:rPr lang="en-US" baseline="30000" dirty="0"/>
              <a:t>5</a:t>
            </a:r>
            <a:r>
              <a:rPr lang="en-US" dirty="0"/>
              <a:t> LP Kahl,</a:t>
            </a:r>
            <a:r>
              <a:rPr lang="en-US" baseline="30000" dirty="0"/>
              <a:t>6</a:t>
            </a:r>
            <a:r>
              <a:rPr lang="en-US" dirty="0"/>
              <a:t> </a:t>
            </a:r>
          </a:p>
          <a:p>
            <a:r>
              <a:rPr lang="en-US" dirty="0"/>
              <a:t>E Blair,</a:t>
            </a:r>
            <a:r>
              <a:rPr lang="en-US" baseline="30000" dirty="0"/>
              <a:t>7</a:t>
            </a:r>
            <a:r>
              <a:rPr lang="en-US" dirty="0"/>
              <a:t> B Wynne,</a:t>
            </a:r>
            <a:r>
              <a:rPr lang="en-US" baseline="30000" dirty="0"/>
              <a:t>8</a:t>
            </a:r>
            <a:r>
              <a:rPr lang="en-US" dirty="0"/>
              <a:t> K Vandermeulen,</a:t>
            </a:r>
            <a:r>
              <a:rPr lang="en-US" baseline="30000" dirty="0"/>
              <a:t>9</a:t>
            </a:r>
            <a:r>
              <a:rPr lang="en-US" dirty="0"/>
              <a:t> M Aboud</a:t>
            </a:r>
            <a:r>
              <a:rPr lang="en-US" baseline="30000" dirty="0"/>
              <a:t>10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60119" y="2083633"/>
            <a:ext cx="8663565" cy="19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eaLnBrk="0" hangingPunct="0">
              <a:lnSpc>
                <a:spcPts val="4000"/>
              </a:lnSpc>
              <a:spcBef>
                <a:spcPct val="0"/>
              </a:spcBef>
              <a:buClrTx/>
              <a:buNone/>
              <a:defRPr/>
            </a:pPr>
            <a:r>
              <a:rPr lang="en-US" sz="2800" b="1" kern="0" spc="-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SWORD 1 &amp; 2: Switch to </a:t>
            </a:r>
            <a:br>
              <a:rPr lang="en-US" sz="2800" b="1" kern="0" spc="-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</a:br>
            <a:r>
              <a:rPr lang="en-US" sz="2800" b="1" kern="0" spc="-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DTG + RPV Maintains Virologic </a:t>
            </a:r>
            <a:br>
              <a:rPr lang="en-US" sz="2800" b="1" kern="0" spc="-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</a:br>
            <a:r>
              <a:rPr lang="en-US" sz="2800" b="1" kern="0" spc="-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Suppression Through 48 Weeks, a Phase III Study</a:t>
            </a:r>
            <a:endParaRPr lang="en-US" altLang="en-US" sz="2800" b="1" kern="0" spc="-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j-ea"/>
              <a:cs typeface="Arial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15566" y="5328302"/>
            <a:ext cx="9808465" cy="1011538"/>
          </a:xfrm>
        </p:spPr>
        <p:txBody>
          <a:bodyPr/>
          <a:lstStyle/>
          <a:p>
            <a:r>
              <a:rPr lang="en-US" baseline="30000" dirty="0"/>
              <a:t>1</a:t>
            </a:r>
            <a:r>
              <a:rPr lang="en-US" dirty="0"/>
              <a:t>Univ Hosp Germans Trias, Badalona, Barcelona; </a:t>
            </a:r>
            <a:r>
              <a:rPr lang="en-US" baseline="30000" dirty="0"/>
              <a:t>2</a:t>
            </a:r>
            <a:r>
              <a:rPr lang="en-US" dirty="0"/>
              <a:t>National Taiwan University Hospital, Taipei, Taiwan; </a:t>
            </a:r>
            <a:r>
              <a:rPr lang="en-US" baseline="30000" dirty="0"/>
              <a:t>3</a:t>
            </a:r>
            <a:r>
              <a:rPr lang="en-US" dirty="0"/>
              <a:t>Central Texas Clinical Research, </a:t>
            </a:r>
            <a:br>
              <a:rPr lang="en-US" dirty="0"/>
            </a:br>
            <a:r>
              <a:rPr lang="en-US" dirty="0"/>
              <a:t>Austin, TX; </a:t>
            </a:r>
            <a:r>
              <a:rPr lang="en-US" baseline="30000" dirty="0"/>
              <a:t>4</a:t>
            </a:r>
            <a:r>
              <a:rPr lang="en-US" dirty="0"/>
              <a:t>University Department of Infectious and Tropical Diseases, ASST Spedali Civili di Brescia, Brescia, Italy; </a:t>
            </a:r>
            <a:r>
              <a:rPr lang="en-US" baseline="30000" dirty="0"/>
              <a:t>5</a:t>
            </a:r>
            <a:r>
              <a:rPr lang="en-US" dirty="0"/>
              <a:t>Saint-Antoine Hospital, </a:t>
            </a:r>
            <a:br>
              <a:rPr lang="en-US" dirty="0"/>
            </a:br>
            <a:r>
              <a:rPr lang="en-US" dirty="0"/>
              <a:t>AP-HP, Paris, France; </a:t>
            </a:r>
            <a:r>
              <a:rPr lang="en-US" baseline="30000" dirty="0"/>
              <a:t>6</a:t>
            </a:r>
            <a:r>
              <a:rPr lang="en-US" dirty="0"/>
              <a:t>GlaxoSmithKline, Uxbridge, United Kingdom; </a:t>
            </a:r>
            <a:r>
              <a:rPr lang="en-US" baseline="30000" dirty="0"/>
              <a:t>7</a:t>
            </a:r>
            <a:r>
              <a:rPr lang="en-US" dirty="0"/>
              <a:t>ViiV Healthcare, Research Triangle Park, NC; </a:t>
            </a:r>
            <a:r>
              <a:rPr lang="en-US" baseline="30000" dirty="0"/>
              <a:t>8</a:t>
            </a:r>
            <a:r>
              <a:rPr lang="en-US" dirty="0"/>
              <a:t>ViiV Healthcare, Collegeville, PA; </a:t>
            </a:r>
            <a:r>
              <a:rPr lang="en-US" baseline="30000" dirty="0"/>
              <a:t>9</a:t>
            </a:r>
            <a:r>
              <a:rPr lang="en-US" dirty="0"/>
              <a:t>Janssen, Beerse, Belgium; </a:t>
            </a:r>
            <a:r>
              <a:rPr lang="en-US" baseline="30000" dirty="0"/>
              <a:t>10</a:t>
            </a:r>
            <a:r>
              <a:rPr lang="en-US" dirty="0"/>
              <a:t>ViiV Healthcare, Brentford, United Kingdom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Viral Loads </a:t>
            </a:r>
            <a:r>
              <a:rPr lang="en-US" dirty="0"/>
              <a:t>of Subject with Identified </a:t>
            </a:r>
            <a:br>
              <a:rPr lang="en-US" dirty="0"/>
            </a:br>
            <a:r>
              <a:rPr lang="en-US" dirty="0"/>
              <a:t>NNRTI-Resistant Mutation after Treatment Interruption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  <a:p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711200" y="1189500"/>
            <a:ext cx="11144251" cy="4498848"/>
          </a:xfrm>
        </p:spPr>
        <p:txBody>
          <a:bodyPr/>
          <a:lstStyle/>
          <a:p>
            <a:r>
              <a:rPr lang="en-US" sz="1800" dirty="0"/>
              <a:t>41-year-old female participant randomized to DTG + RPV</a:t>
            </a:r>
          </a:p>
          <a:p>
            <a:pPr lvl="1"/>
            <a:r>
              <a:rPr lang="en-US" sz="1600" dirty="0"/>
              <a:t>Viral Load history: pre-treatment  &gt;2 million; at Atripla initiation 968K</a:t>
            </a:r>
          </a:p>
          <a:p>
            <a:pPr lvl="1"/>
            <a:r>
              <a:rPr lang="en-US" sz="1600" dirty="0"/>
              <a:t>Documented non adherence leading up to Week 36 </a:t>
            </a:r>
          </a:p>
          <a:p>
            <a:pPr lvl="1">
              <a:buNone/>
            </a:pPr>
            <a:endParaRPr lang="en-US" sz="1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050235" y="2308060"/>
            <a:ext cx="9278731" cy="4425616"/>
            <a:chOff x="1456635" y="2095500"/>
            <a:chExt cx="9278731" cy="4425616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598820" y="4490050"/>
              <a:ext cx="8046720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" name="Chart 8"/>
            <p:cNvGraphicFramePr/>
            <p:nvPr>
              <p:extLst>
                <p:ext uri="{D42A27DB-BD31-4B8C-83A1-F6EECF244321}">
                  <p14:modId xmlns:p14="http://schemas.microsoft.com/office/powerpoint/2010/main" val="2650195591"/>
                </p:ext>
              </p:extLst>
            </p:nvPr>
          </p:nvGraphicFramePr>
          <p:xfrm>
            <a:off x="1456635" y="2095500"/>
            <a:ext cx="9278731" cy="44256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12" name="TextBox 11"/>
          <p:cNvSpPr txBox="1"/>
          <p:nvPr/>
        </p:nvSpPr>
        <p:spPr>
          <a:xfrm>
            <a:off x="8560667" y="2337661"/>
            <a:ext cx="329402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82880" indent="-91440">
              <a:spcBef>
                <a:spcPts val="0"/>
              </a:spcBef>
              <a:buClr>
                <a:srgbClr val="E31836"/>
              </a:buClr>
            </a:pPr>
            <a:r>
              <a:rPr lang="en-US" sz="1400" dirty="0">
                <a:latin typeface="+mn-lt"/>
              </a:rPr>
              <a:t> Identified K101K/E mutation (NNRTI)</a:t>
            </a:r>
          </a:p>
          <a:p>
            <a:pPr marL="182880" indent="-91440">
              <a:spcBef>
                <a:spcPts val="0"/>
              </a:spcBef>
              <a:buClr>
                <a:srgbClr val="E31836"/>
              </a:buClr>
            </a:pPr>
            <a:r>
              <a:rPr lang="en-US" sz="1400" dirty="0">
                <a:latin typeface="+mn-lt"/>
              </a:rPr>
              <a:t> Confers 1.2. fold change to RPV</a:t>
            </a:r>
          </a:p>
          <a:p>
            <a:pPr marL="182880" indent="-91440">
              <a:spcBef>
                <a:spcPts val="0"/>
              </a:spcBef>
              <a:buClr>
                <a:srgbClr val="E31836"/>
              </a:buClr>
            </a:pPr>
            <a:r>
              <a:rPr lang="en-US" sz="1400" dirty="0">
                <a:latin typeface="+mn-lt"/>
              </a:rPr>
              <a:t> RPV phenotypically sensitive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19046" y="4285752"/>
            <a:ext cx="1814338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82880" indent="-137160">
              <a:spcBef>
                <a:spcPts val="0"/>
              </a:spcBef>
              <a:buClr>
                <a:srgbClr val="E31836"/>
              </a:buClr>
            </a:pPr>
            <a:r>
              <a:rPr lang="en-US" sz="1400" dirty="0">
                <a:latin typeface="+mn-lt"/>
              </a:rPr>
              <a:t>Re-suppression on DTG/RPV</a:t>
            </a:r>
          </a:p>
        </p:txBody>
      </p:sp>
    </p:spTree>
    <p:extLst>
      <p:ext uri="{BB962C8B-B14F-4D97-AF65-F5344CB8AC3E}">
        <p14:creationId xmlns:p14="http://schemas.microsoft.com/office/powerpoint/2010/main" val="12156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Events with Onset through Week 52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5868662"/>
            <a:ext cx="11143488" cy="184666"/>
          </a:xfrm>
        </p:spPr>
        <p:txBody>
          <a:bodyPr>
            <a:spAutoFit/>
          </a:bodyPr>
          <a:lstStyle/>
          <a:p>
            <a:r>
              <a:rPr lang="en-US" altLang="ja-JP" baseline="30000" dirty="0"/>
              <a:t>a</a:t>
            </a:r>
            <a:r>
              <a:rPr lang="en-US" altLang="ja-JP" dirty="0"/>
              <a:t>Data pooled across SWORD-1 and SWORD-2.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406379"/>
              </p:ext>
            </p:extLst>
          </p:nvPr>
        </p:nvGraphicFramePr>
        <p:xfrm>
          <a:off x="1732518" y="1100657"/>
          <a:ext cx="8726964" cy="46573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45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906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906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2717">
                <a:tc>
                  <a:txBody>
                    <a:bodyPr/>
                    <a:lstStyle/>
                    <a:p>
                      <a:pPr marL="73152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Early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 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witch phase</a:t>
                      </a:r>
                      <a:r>
                        <a:rPr lang="en-US" sz="1600" b="1" baseline="300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a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7019049"/>
                  </a:ext>
                </a:extLst>
              </a:tr>
              <a:tr h="558344">
                <a:tc>
                  <a:txBody>
                    <a:bodyPr/>
                    <a:lstStyle/>
                    <a:p>
                      <a:pPr marL="73152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DTG + RPV</a:t>
                      </a:r>
                      <a:br>
                        <a:rPr lang="en-GB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b="1" kern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 pitchFamily="34" charset="0"/>
                        </a:rPr>
                        <a:t>(n=513)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n (%)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CAR</a:t>
                      </a:r>
                      <a:b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(n=511)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n (%)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515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Any</a:t>
                      </a:r>
                      <a:r>
                        <a:rPr lang="en-US" sz="1600" b="1" baseline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AE</a:t>
                      </a:r>
                      <a:endParaRPr lang="en-US" sz="1600" b="1" baseline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  <a:cs typeface="Arial" panose="020B0604020202020204" pitchFamily="34" charset="0"/>
                        </a:rPr>
                        <a:t>395 (77)</a:t>
                      </a:r>
                      <a:endParaRPr lang="en-GB" sz="16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  <a:cs typeface="Arial" panose="020B0604020202020204" pitchFamily="34" charset="0"/>
                        </a:rPr>
                        <a:t>364 (71)</a:t>
                      </a:r>
                      <a:endParaRPr lang="en-GB" sz="16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1115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AEs occurring in </a:t>
                      </a:r>
                      <a:r>
                        <a:rPr lang="en-US" sz="1600" b="1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5% of subjects in either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group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6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600" b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Nasopharyngitis</a:t>
                      </a:r>
                      <a:br>
                        <a:rPr lang="en-US" sz="1600" b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600" b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Headache</a:t>
                      </a:r>
                      <a:br>
                        <a:rPr lang="en-US" sz="1600" b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600" b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Upper respiratory tract infection</a:t>
                      </a:r>
                      <a:br>
                        <a:rPr lang="en-US" sz="1600" b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600" b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Diarrhea</a:t>
                      </a:r>
                      <a:br>
                        <a:rPr lang="en-US" sz="1600" b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600" b="0" dirty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Back pain</a:t>
                      </a: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49 (10)</a:t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41 (8)</a:t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24 (5)</a:t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32 (6)</a:t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 (3)</a:t>
                      </a: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50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(10)</a:t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23 (5)</a:t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37 (7)</a:t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27 (5)</a:t>
                      </a:r>
                      <a:b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31 (6)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515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Any Serious AEs</a:t>
                      </a:r>
                      <a:r>
                        <a:rPr lang="en-US" sz="1600" b="1" baseline="30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27 (5)</a:t>
                      </a: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21 (4)</a:t>
                      </a: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2687436"/>
                  </a:ext>
                </a:extLst>
              </a:tr>
              <a:tr h="285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Drug-related AEs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Grades 1-2</a:t>
                      </a:r>
                      <a:br>
                        <a:rPr lang="en-US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600" b="0" i="0" strike="noStrike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Grades 3-4</a:t>
                      </a: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89 (17)</a:t>
                      </a:r>
                      <a:b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8 (2)</a:t>
                      </a: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8 (2)</a:t>
                      </a:r>
                      <a:b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60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1496019"/>
                  </a:ext>
                </a:extLst>
              </a:tr>
              <a:tr h="285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AEs leading to withdrawal from the study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E31836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CNS AEs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leading to withdrawal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21 (4)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9 (2)</a:t>
                      </a: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3 (&lt;1)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</a:txBody>
                  <a:tcPr marL="73152" marR="73152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067675"/>
            <a:ext cx="881853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200" baseline="30000" dirty="0">
                <a:latin typeface="+mn-lt"/>
              </a:rPr>
              <a:t>1</a:t>
            </a:r>
            <a:r>
              <a:rPr lang="en-US" sz="1200" dirty="0">
                <a:latin typeface="+mn-lt"/>
              </a:rPr>
              <a:t>Two deaths in the study, both </a:t>
            </a:r>
            <a:r>
              <a:rPr lang="en-US" sz="1200" dirty="0" smtClean="0">
                <a:latin typeface="+mn-lt"/>
              </a:rPr>
              <a:t>u</a:t>
            </a:r>
            <a:r>
              <a:rPr lang="en-US" sz="1200" dirty="0" smtClean="0"/>
              <a:t>nrelated to study drug. </a:t>
            </a:r>
            <a:r>
              <a:rPr lang="en-US" sz="1200" dirty="0"/>
              <a:t>DTG+RPV </a:t>
            </a:r>
            <a:r>
              <a:rPr lang="en-US" sz="1200" dirty="0" smtClean="0"/>
              <a:t>Kaposi’s </a:t>
            </a:r>
            <a:r>
              <a:rPr lang="en-US" sz="1200" dirty="0"/>
              <a:t>Sarcoma (N=1), CAR Lung cancer (N=1).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602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Events Leading to Withdrawal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4797" y="5789756"/>
            <a:ext cx="11143488" cy="530915"/>
          </a:xfrm>
        </p:spPr>
        <p:txBody>
          <a:bodyPr>
            <a:spAutoFit/>
          </a:bodyPr>
          <a:lstStyle/>
          <a:p>
            <a:pPr>
              <a:spcAft>
                <a:spcPts val="300"/>
              </a:spcAft>
            </a:pPr>
            <a:r>
              <a:rPr lang="en-US" baseline="30000" dirty="0"/>
              <a:t/>
            </a:r>
            <a:br>
              <a:rPr lang="en-US" baseline="30000" dirty="0"/>
            </a:br>
            <a:r>
              <a:rPr lang="en-US" altLang="ja-JP" baseline="30000" dirty="0"/>
              <a:t>a</a:t>
            </a:r>
            <a:r>
              <a:rPr lang="en-US" altLang="ja-JP" dirty="0"/>
              <a:t>Data pooled across SWORD-1 and SWORD-2. </a:t>
            </a:r>
          </a:p>
          <a:p>
            <a:pPr>
              <a:spcAft>
                <a:spcPts val="300"/>
              </a:spcAft>
            </a:pPr>
            <a:r>
              <a:rPr lang="en-US" altLang="ja-JP" baseline="30000" dirty="0"/>
              <a:t>b</a:t>
            </a:r>
            <a:r>
              <a:rPr lang="en-US" dirty="0"/>
              <a:t>CAR AEs leading to withdrawal: 1 subject each with lung cancer, breast cancer, suicide attempt.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74372"/>
              </p:ext>
            </p:extLst>
          </p:nvPr>
        </p:nvGraphicFramePr>
        <p:xfrm>
          <a:off x="1642821" y="1217406"/>
          <a:ext cx="9588710" cy="46116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384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502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73152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2700" marR="12700" marT="36576" marB="3657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5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DTG + RPV</a:t>
                      </a:r>
                      <a:r>
                        <a:rPr lang="en-GB" sz="1500" b="1" kern="1200" baseline="300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a,b</a:t>
                      </a:r>
                      <a:r>
                        <a:rPr lang="en-GB" sz="15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5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500" b="1" kern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 pitchFamily="34" charset="0"/>
                        </a:rPr>
                        <a:t>(n=513)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(%)</a:t>
                      </a:r>
                      <a:endParaRPr lang="en-GB" sz="15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2700" marR="12700" marT="36576" marB="3657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24072">
                <a:tc>
                  <a:txBody>
                    <a:bodyPr/>
                    <a:lstStyle/>
                    <a:p>
                      <a:pPr marL="73152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Subjects with AEs leading to withdrawal from the study</a:t>
                      </a:r>
                    </a:p>
                    <a:p>
                      <a:pPr marL="73152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Event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s </a:t>
                      </a:r>
                      <a:r>
                        <a:rPr lang="en-US" sz="1300" b="1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Leading to Withdrawal (subject may report &gt;1 AE)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Anxiety</a:t>
                      </a: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Depression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Abdominal distention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Dyspepsia</a:t>
                      </a:r>
                      <a:b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Insomnia</a:t>
                      </a:r>
                      <a:endParaRPr lang="en-US" sz="1300" b="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Depressed mood</a:t>
                      </a:r>
                      <a:endParaRPr lang="en-US" sz="1300" b="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Drug-induced liver injury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Eosinophilic pneumonia, acute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Gastrointestinal haemorrhage</a:t>
                      </a:r>
                      <a:b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Headache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Hodgkin’s disease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Kaposi’s sarcoma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Pancreatitis, acute</a:t>
                      </a:r>
                      <a:b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Panic attack</a:t>
                      </a: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Peptic ulcer</a:t>
                      </a: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Plasmablastic lymphoma</a:t>
                      </a: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endParaRPr lang="en-US" sz="1300" b="0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588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Tremor</a:t>
                      </a: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Suicidal ideation</a:t>
                      </a:r>
                    </a:p>
                  </a:txBody>
                  <a:tcPr marL="12700" marR="1270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21 (4)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en-GB" sz="13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4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3 (&lt;1) 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 (&lt;1)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13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(&lt;1)</a:t>
                      </a:r>
                      <a:endParaRPr lang="en-GB" sz="13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</a:txBody>
                  <a:tcPr marL="12700" marR="1270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9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Serum Lipids at Week 48</a:t>
            </a:r>
            <a:br>
              <a:rPr lang="en-US" dirty="0"/>
            </a:br>
            <a:r>
              <a:rPr lang="en-US" sz="2000" dirty="0"/>
              <a:t>Pooled Data </a:t>
            </a:r>
            <a:r>
              <a:rPr lang="en-US" sz="2000" dirty="0" smtClean="0"/>
              <a:t>Early Switch </a:t>
            </a:r>
            <a:r>
              <a:rPr lang="en-US" sz="2000" dirty="0"/>
              <a:t>Phase</a:t>
            </a:r>
            <a:endParaRPr lang="en-US" dirty="0"/>
          </a:p>
        </p:txBody>
      </p:sp>
      <p:grpSp>
        <p:nvGrpSpPr>
          <p:cNvPr id="4" name="Group 27"/>
          <p:cNvGrpSpPr/>
          <p:nvPr/>
        </p:nvGrpSpPr>
        <p:grpSpPr>
          <a:xfrm>
            <a:off x="440953" y="844479"/>
            <a:ext cx="7786176" cy="4538980"/>
            <a:chOff x="354369" y="721804"/>
            <a:chExt cx="7786176" cy="4538980"/>
          </a:xfrm>
        </p:grpSpPr>
        <p:sp>
          <p:nvSpPr>
            <p:cNvPr id="3" name="Rectangle 2"/>
            <p:cNvSpPr/>
            <p:nvPr/>
          </p:nvSpPr>
          <p:spPr>
            <a:xfrm>
              <a:off x="1847680" y="1562520"/>
              <a:ext cx="1543640" cy="349300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929098" y="1562520"/>
              <a:ext cx="1543640" cy="349300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7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7208579"/>
                </p:ext>
              </p:extLst>
            </p:nvPr>
          </p:nvGraphicFramePr>
          <p:xfrm>
            <a:off x="354369" y="721804"/>
            <a:ext cx="7786176" cy="45389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/>
          <a:p>
            <a:r>
              <a:rPr lang="en-US" dirty="0"/>
              <a:t>Llibre et al. CROI 2017; Seattle, WA. Abstract 2421.</a:t>
            </a:r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202905" y="5238949"/>
            <a:ext cx="99065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en-US" sz="1600" dirty="0">
                <a:latin typeface="+mn-lt"/>
              </a:rPr>
              <a:t>Total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cholesterol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86924" y="5238949"/>
            <a:ext cx="99065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en-US" sz="1600" dirty="0">
                <a:latin typeface="+mn-lt"/>
              </a:rPr>
              <a:t>HDL 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cholesterol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93195" y="5238949"/>
            <a:ext cx="1048364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en-US" sz="1600" dirty="0">
                <a:latin typeface="+mn-lt"/>
              </a:rPr>
              <a:t>LDL 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cholesterol,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calculated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38145" y="5238949"/>
            <a:ext cx="11529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en-US" sz="1600" dirty="0">
                <a:latin typeface="+mn-lt"/>
              </a:rPr>
              <a:t>Triglycerides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922832" y="1466297"/>
            <a:ext cx="182880" cy="91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922478" y="1466297"/>
            <a:ext cx="182880" cy="91440"/>
          </a:xfrm>
          <a:prstGeom prst="rect">
            <a:avLst/>
          </a:prstGeom>
          <a:solidFill>
            <a:srgbClr val="89C4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326191" y="1466297"/>
            <a:ext cx="182880" cy="91440"/>
          </a:xfrm>
          <a:prstGeom prst="rect">
            <a:avLst/>
          </a:prstGeom>
          <a:solidFill>
            <a:srgbClr val="FFB98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308155" y="1466297"/>
            <a:ext cx="182880" cy="9144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629493" y="1191575"/>
            <a:ext cx="79829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b="1" dirty="0">
                <a:latin typeface="+mn-lt"/>
              </a:rPr>
              <a:t>DTG/RPV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35714" y="1186127"/>
            <a:ext cx="38953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400" b="1" dirty="0">
                <a:latin typeface="+mn-lt"/>
              </a:rPr>
              <a:t>CAR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64436" y="1404295"/>
            <a:ext cx="6876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Baseline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61745" y="1404295"/>
            <a:ext cx="70365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Week 48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40709" y="1404295"/>
            <a:ext cx="6876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Baseline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26594" y="1404295"/>
            <a:ext cx="70365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Week 48</a:t>
            </a:r>
          </a:p>
        </p:txBody>
      </p:sp>
      <p:graphicFrame>
        <p:nvGraphicFramePr>
          <p:cNvPr id="46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3120211"/>
              </p:ext>
            </p:extLst>
          </p:nvPr>
        </p:nvGraphicFramePr>
        <p:xfrm>
          <a:off x="7972830" y="832779"/>
          <a:ext cx="3399767" cy="453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9054328" y="5276304"/>
            <a:ext cx="1538562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en-US" sz="1600" dirty="0">
                <a:latin typeface="+mn-lt"/>
              </a:rPr>
              <a:t>Total cholesterol: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HDL ratio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47637" y="1842311"/>
            <a:ext cx="2101266" cy="286089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402330"/>
              </p:ext>
            </p:extLst>
          </p:nvPr>
        </p:nvGraphicFramePr>
        <p:xfrm>
          <a:off x="1671721" y="336768"/>
          <a:ext cx="8077403" cy="453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Bone Markers at Week 48</a:t>
            </a:r>
            <a:br>
              <a:rPr lang="en-US" dirty="0"/>
            </a:br>
            <a:r>
              <a:rPr lang="en-US" sz="2000" dirty="0"/>
              <a:t>Pooled Data </a:t>
            </a:r>
            <a:r>
              <a:rPr lang="en-US" sz="2000" dirty="0" smtClean="0"/>
              <a:t>Early Switch </a:t>
            </a:r>
            <a:r>
              <a:rPr lang="en-US" sz="2000" dirty="0"/>
              <a:t>Phase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/>
          <a:p>
            <a:r>
              <a:rPr lang="en-US" dirty="0"/>
              <a:t>Llibre et al. CROI 2017; Seattle, WA. Abstract 2421.</a:t>
            </a:r>
          </a:p>
          <a:p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4797" y="5979160"/>
            <a:ext cx="11143488" cy="184666"/>
          </a:xfrm>
        </p:spPr>
        <p:txBody>
          <a:bodyPr>
            <a:spAutoFit/>
          </a:bodyPr>
          <a:lstStyle/>
          <a:p>
            <a:r>
              <a:rPr lang="en-US" dirty="0" smtClean="0">
                <a:ea typeface="MS Mincho"/>
                <a:cs typeface="Arial Narrow"/>
              </a:rPr>
              <a:t>*A</a:t>
            </a:r>
            <a:r>
              <a:rPr lang="en-US" dirty="0" smtClean="0"/>
              <a:t>djusted </a:t>
            </a:r>
            <a:r>
              <a:rPr lang="en-US" dirty="0"/>
              <a:t>for baseline third agent, age, sex, body mass index, smoking status, and baseline biomarker level. Statistical model uses log-transformed data. </a:t>
            </a:r>
            <a:endParaRPr lang="en-US" altLang="ja-JP" dirty="0"/>
          </a:p>
        </p:txBody>
      </p:sp>
      <p:sp>
        <p:nvSpPr>
          <p:cNvPr id="29" name="TextBox 28"/>
          <p:cNvSpPr txBox="1"/>
          <p:nvPr/>
        </p:nvSpPr>
        <p:spPr>
          <a:xfrm>
            <a:off x="3346476" y="4769760"/>
            <a:ext cx="1923604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en-US" sz="1600" dirty="0">
                <a:latin typeface="+mn-lt"/>
              </a:rPr>
              <a:t>Bone-specific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alkaline phosphatase</a:t>
            </a:r>
            <a:br>
              <a:rPr lang="en-US" sz="1600" dirty="0">
                <a:latin typeface="+mn-lt"/>
              </a:rPr>
            </a:br>
            <a:r>
              <a:rPr lang="en-US" sz="1600" i="1" dirty="0">
                <a:latin typeface="+mn-lt"/>
              </a:rPr>
              <a:t>P</a:t>
            </a:r>
            <a:r>
              <a:rPr lang="en-US" sz="1600" dirty="0">
                <a:latin typeface="+mn-lt"/>
              </a:rPr>
              <a:t>&lt;0.001*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00244" y="4769760"/>
            <a:ext cx="1070806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en-US" sz="1600" dirty="0">
                <a:latin typeface="+mn-lt"/>
              </a:rPr>
              <a:t>Osteocalcin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/>
            </a:r>
            <a:br>
              <a:rPr lang="en-US" sz="1600" dirty="0">
                <a:latin typeface="+mn-lt"/>
              </a:rPr>
            </a:br>
            <a:r>
              <a:rPr lang="en-US" sz="1600" i="1" dirty="0">
                <a:latin typeface="+mn-lt"/>
              </a:rPr>
              <a:t>P</a:t>
            </a:r>
            <a:r>
              <a:rPr lang="en-US" sz="1600" dirty="0">
                <a:latin typeface="+mn-lt"/>
              </a:rPr>
              <a:t>&lt;0.001*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1079" y="4769760"/>
            <a:ext cx="1971694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buNone/>
            </a:pPr>
            <a:r>
              <a:rPr lang="en-US" sz="1600" dirty="0">
                <a:latin typeface="+mn-lt"/>
              </a:rPr>
              <a:t>Procollagen 1 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N-terminal propeptide</a:t>
            </a:r>
            <a:br>
              <a:rPr lang="en-US" sz="1600" dirty="0">
                <a:latin typeface="+mn-lt"/>
              </a:rPr>
            </a:br>
            <a:r>
              <a:rPr lang="en-US" sz="1600" i="1" dirty="0">
                <a:latin typeface="+mn-lt"/>
              </a:rPr>
              <a:t>P</a:t>
            </a:r>
            <a:r>
              <a:rPr lang="en-US" sz="1600" dirty="0">
                <a:latin typeface="+mn-lt"/>
              </a:rPr>
              <a:t>&lt;0.001*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068667" y="1474974"/>
            <a:ext cx="182880" cy="91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068313" y="1474974"/>
            <a:ext cx="182880" cy="91440"/>
          </a:xfrm>
          <a:prstGeom prst="rect">
            <a:avLst/>
          </a:prstGeom>
          <a:solidFill>
            <a:srgbClr val="89C4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472026" y="1474974"/>
            <a:ext cx="182880" cy="91440"/>
          </a:xfrm>
          <a:prstGeom prst="rect">
            <a:avLst/>
          </a:prstGeom>
          <a:solidFill>
            <a:srgbClr val="FFB98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453990" y="1474974"/>
            <a:ext cx="182880" cy="9144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775328" y="1200252"/>
            <a:ext cx="79829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b="1" dirty="0">
                <a:latin typeface="+mn-lt"/>
              </a:rPr>
              <a:t>DTG/RPV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181549" y="1194804"/>
            <a:ext cx="38953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400" b="1" dirty="0">
                <a:latin typeface="+mn-lt"/>
              </a:rPr>
              <a:t>CAR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10271" y="1412972"/>
            <a:ext cx="6876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Baseline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307580" y="1412972"/>
            <a:ext cx="70365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Week 48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86544" y="1412972"/>
            <a:ext cx="6876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Baseline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672429" y="1412972"/>
            <a:ext cx="70365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Week 48</a:t>
            </a:r>
          </a:p>
        </p:txBody>
      </p:sp>
    </p:spTree>
    <p:extLst>
      <p:ext uri="{BB962C8B-B14F-4D97-AF65-F5344CB8AC3E}">
        <p14:creationId xmlns:p14="http://schemas.microsoft.com/office/powerpoint/2010/main" val="1936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11200" y="1179512"/>
            <a:ext cx="11144251" cy="4435677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en-US" sz="2000" dirty="0"/>
              <a:t>A </a:t>
            </a:r>
            <a:r>
              <a:rPr lang="en-US" dirty="0"/>
              <a:t>switch to a novel, once-daily 2DR of DTG + RPV demonstrated high efficacy </a:t>
            </a:r>
            <a:br>
              <a:rPr lang="en-US" dirty="0"/>
            </a:br>
            <a:r>
              <a:rPr lang="en-US" dirty="0"/>
              <a:t>and was non-inferior to the continuation of a 3- or 4DR in virologically suppressed </a:t>
            </a:r>
            <a:br>
              <a:rPr lang="en-US" dirty="0"/>
            </a:br>
            <a:r>
              <a:rPr lang="en-US" dirty="0"/>
              <a:t>HIV-1–infected adults</a:t>
            </a:r>
          </a:p>
          <a:p>
            <a:pPr>
              <a:spcBef>
                <a:spcPts val="500"/>
              </a:spcBef>
            </a:pPr>
            <a:r>
              <a:rPr lang="en-US" dirty="0"/>
              <a:t>The safety profiles of both DTG and RPV were consistent with their respective labels</a:t>
            </a:r>
          </a:p>
          <a:p>
            <a:pPr>
              <a:spcBef>
                <a:spcPts val="500"/>
              </a:spcBef>
            </a:pPr>
            <a:r>
              <a:rPr lang="en-US" dirty="0"/>
              <a:t>Switching to DTG+RPV had a neutral effect on lipids, while significantly improving bone turnover biomarkers </a:t>
            </a:r>
          </a:p>
          <a:p>
            <a:pPr>
              <a:spcBef>
                <a:spcPts val="500"/>
              </a:spcBef>
            </a:pPr>
            <a:r>
              <a:rPr lang="en-US" dirty="0"/>
              <a:t>These data support the use of DTG+RPV as a 2DR for streamlining therapy for maintenance of suppression</a:t>
            </a:r>
          </a:p>
          <a:p>
            <a:pPr>
              <a:spcBef>
                <a:spcPts val="500"/>
              </a:spcBef>
            </a:pPr>
            <a:r>
              <a:rPr lang="en-US" dirty="0"/>
              <a:t>These data support</a:t>
            </a:r>
          </a:p>
          <a:p>
            <a:pPr lvl="1"/>
            <a:r>
              <a:rPr lang="en-US" dirty="0"/>
              <a:t>Regulatory filing for DTG/RPV</a:t>
            </a:r>
          </a:p>
          <a:p>
            <a:pPr lvl="1"/>
            <a:r>
              <a:rPr lang="en-US" dirty="0"/>
              <a:t>Exploration of additional regimens in the 2DR paradigm</a:t>
            </a:r>
            <a:r>
              <a:rPr lang="en-US" sz="18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709697" y="5711674"/>
            <a:ext cx="11144251" cy="461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lvl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1600" kern="0" dirty="0"/>
              <a:t>The ViiV Healthcare, GSK, and Janssen study teams</a:t>
            </a:r>
          </a:p>
          <a:p>
            <a:endParaRPr lang="en-US" kern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1200" y="1242327"/>
            <a:ext cx="11144251" cy="930510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n-US" sz="1800" dirty="0"/>
              <a:t>We thank everyone who has contributed to the success of these studies, including</a:t>
            </a:r>
          </a:p>
          <a:p>
            <a:pPr lvl="1">
              <a:spcAft>
                <a:spcPts val="0"/>
              </a:spcAft>
              <a:defRPr/>
            </a:pPr>
            <a:r>
              <a:rPr lang="en-US" sz="1600" dirty="0"/>
              <a:t>All study participants and their families</a:t>
            </a:r>
          </a:p>
          <a:p>
            <a:pPr lvl="1">
              <a:spcAft>
                <a:spcPts val="0"/>
              </a:spcAft>
              <a:defRPr/>
            </a:pPr>
            <a:r>
              <a:rPr lang="en-US" sz="1600" dirty="0"/>
              <a:t>The SWORD-1 and SWORD-2 clinical investigators and their staff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3132" y="5855921"/>
            <a:ext cx="11143488" cy="365760"/>
          </a:xfrm>
        </p:spPr>
        <p:txBody>
          <a:bodyPr/>
          <a:lstStyle/>
          <a:p>
            <a:r>
              <a:rPr lang="en-US" dirty="0"/>
              <a:t>This study was funded by ViiV Healthcare.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11200" y="6312233"/>
            <a:ext cx="11143488" cy="182880"/>
          </a:xfrm>
        </p:spPr>
        <p:txBody>
          <a:bodyPr/>
          <a:lstStyle/>
          <a:p>
            <a:r>
              <a:rPr lang="en-US" dirty="0"/>
              <a:t>Llibre et al. CROI 2017; Seattle, WA. Abstract 2421.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734419"/>
              </p:ext>
            </p:extLst>
          </p:nvPr>
        </p:nvGraphicFramePr>
        <p:xfrm>
          <a:off x="1117596" y="2053193"/>
          <a:ext cx="1047902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785">
                  <a:extLst>
                    <a:ext uri="{9D8B030D-6E8A-4147-A177-3AD203B41FA5}">
                      <a16:colId xmlns="" xmlns:a16="http://schemas.microsoft.com/office/drawing/2014/main" val="4217558173"/>
                    </a:ext>
                  </a:extLst>
                </a:gridCol>
                <a:gridCol w="1348785">
                  <a:extLst>
                    <a:ext uri="{9D8B030D-6E8A-4147-A177-3AD203B41FA5}">
                      <a16:colId xmlns="" xmlns:a16="http://schemas.microsoft.com/office/drawing/2014/main" val="4227644430"/>
                    </a:ext>
                  </a:extLst>
                </a:gridCol>
                <a:gridCol w="1348785">
                  <a:extLst>
                    <a:ext uri="{9D8B030D-6E8A-4147-A177-3AD203B41FA5}">
                      <a16:colId xmlns="" xmlns:a16="http://schemas.microsoft.com/office/drawing/2014/main" val="2432317603"/>
                    </a:ext>
                  </a:extLst>
                </a:gridCol>
                <a:gridCol w="1348785">
                  <a:extLst>
                    <a:ext uri="{9D8B030D-6E8A-4147-A177-3AD203B41FA5}">
                      <a16:colId xmlns="" xmlns:a16="http://schemas.microsoft.com/office/drawing/2014/main" val="4269842913"/>
                    </a:ext>
                  </a:extLst>
                </a:gridCol>
                <a:gridCol w="1452539">
                  <a:extLst>
                    <a:ext uri="{9D8B030D-6E8A-4147-A177-3AD203B41FA5}">
                      <a16:colId xmlns="" xmlns:a16="http://schemas.microsoft.com/office/drawing/2014/main" val="3153790095"/>
                    </a:ext>
                  </a:extLst>
                </a:gridCol>
                <a:gridCol w="1348785">
                  <a:extLst>
                    <a:ext uri="{9D8B030D-6E8A-4147-A177-3AD203B41FA5}">
                      <a16:colId xmlns="" xmlns:a16="http://schemas.microsoft.com/office/drawing/2014/main" val="2464506496"/>
                    </a:ext>
                  </a:extLst>
                </a:gridCol>
                <a:gridCol w="1141280">
                  <a:extLst>
                    <a:ext uri="{9D8B030D-6E8A-4147-A177-3AD203B41FA5}">
                      <a16:colId xmlns="" xmlns:a16="http://schemas.microsoft.com/office/drawing/2014/main" val="1185277713"/>
                    </a:ext>
                  </a:extLst>
                </a:gridCol>
                <a:gridCol w="1141280">
                  <a:extLst>
                    <a:ext uri="{9D8B030D-6E8A-4147-A177-3AD203B41FA5}">
                      <a16:colId xmlns="" xmlns:a16="http://schemas.microsoft.com/office/drawing/2014/main" val="256617396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50" b="1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Argentina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Cahn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Cassetti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Lopardo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Lupo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50" b="1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Australia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Baker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Bloch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Finlayson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Roth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Smith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50" b="1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Belgium</a:t>
                      </a: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nl-NL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 Wit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nl-NL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Florence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nl-NL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Moutschen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nl-NL" sz="1050" b="0" kern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Vandekerckhove </a:t>
                      </a:r>
                    </a:p>
                    <a:p>
                      <a:endParaRPr lang="en-US" sz="105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</a:rPr>
                        <a:t>Canada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Angel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Charest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Conway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Cote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De Wet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Fraser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Leblanc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Rachlis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Routy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Tan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Trottier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Walmsley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Wong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</a:rPr>
                        <a:t>France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Ajana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Cotte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De Truchis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Girard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Katlama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Khuong-Josses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</a:rPr>
                        <a:t>France, cont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Livrozet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Morlat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Philibert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Pialoux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</a:rPr>
                        <a:t>Yazdanpanah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1" kern="0" dirty="0">
                          <a:solidFill>
                            <a:schemeClr val="tx1"/>
                          </a:solidFill>
                          <a:latin typeface="+mn-lt"/>
                        </a:rPr>
                        <a:t>Germany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Arasteh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Bogner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Faetkenheuer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Hillenbrand </a:t>
                      </a:r>
                      <a:b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Lutz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Rockstroh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Stellbrink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Stephan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Stoehr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Stoll </a:t>
                      </a:r>
                      <a:endParaRPr lang="it-IT" sz="1050" b="0" kern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sz="105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it-IT" sz="1050" b="1" kern="0" dirty="0">
                          <a:solidFill>
                            <a:schemeClr val="tx1"/>
                          </a:solidFill>
                          <a:latin typeface="+mn-lt"/>
                        </a:rPr>
                        <a:t>Italy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it-IT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Castelli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it-IT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Lazzarin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it-IT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D’Arminio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it-IT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Monforte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it-IT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Maggiolo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it-IT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Rizzardini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it-IT" sz="1050" b="0" kern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1" kern="0" dirty="0">
                          <a:solidFill>
                            <a:schemeClr val="tx1"/>
                          </a:solidFill>
                          <a:latin typeface="+mn-lt"/>
                        </a:rPr>
                        <a:t>Netherlands</a:t>
                      </a: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Hollander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Van Der Ende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de-DE" sz="1050" b="0" kern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1" kern="0" dirty="0">
                          <a:solidFill>
                            <a:schemeClr val="tx1"/>
                          </a:solidFill>
                          <a:latin typeface="+mn-lt"/>
                        </a:rPr>
                        <a:t>Russia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Belonosova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Kulagin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Nagimova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Pokrovsky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Shuldyakov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Sultanov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Tsybakova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Voronin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de-DE" sz="1050" b="0" kern="0" dirty="0">
                          <a:solidFill>
                            <a:schemeClr val="tx1"/>
                          </a:solidFill>
                          <a:latin typeface="+mn-lt"/>
                        </a:rPr>
                        <a:t>Zakharova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Spain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Antela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Barros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Bernal Morell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Castro Iglesias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Dronda Nuñez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Falco Ferrer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Fernandez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Flores Cid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Garcia Deltoro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Garcia Gasalla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Gomez Sirvent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Gonzalez Garcia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Gorgolas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Hernandez-Mora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Hernandez-Quero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Knobel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Llibre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Masia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Merino Muñoz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Olalla Sierra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Spain, cont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Palter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Peñaranda Vera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Pineda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Podzamczer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Reus Bañuls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Rubio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Santos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Sanz Moreno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Telenti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Vera Mendez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Viciana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Taiwan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Hung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Lin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Lin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Tsai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Tsai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Wong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Yang </a:t>
                      </a:r>
                    </a:p>
                    <a:p>
                      <a:endParaRPr lang="en-US" sz="105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USA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Bares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Baxter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Bettacchi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Bredeek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Brennan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Brinson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Crofoot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Dejesus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Drelichman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Felizarta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Goldstein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Hagins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Katner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Kumar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Lalezari</a:t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Mills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Osiyemi</a:t>
                      </a:r>
                    </a:p>
                    <a:p>
                      <a:endParaRPr lang="en-US" sz="105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USA, cont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Parks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Pierone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Ramgopal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Richmond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Ruane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Schneider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Shalit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Shon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Simon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Win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Wohl</a:t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United Kingdom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Johnson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Orkin 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Ustianowski</a:t>
                      </a:r>
                    </a:p>
                    <a:p>
                      <a:endParaRPr lang="en-US" sz="105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9649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06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3800"/>
              </a:lnSpc>
              <a:spcAft>
                <a:spcPts val="2400"/>
              </a:spcAft>
            </a:pPr>
            <a:r>
              <a:rPr lang="en-US" sz="2400" dirty="0">
                <a:solidFill>
                  <a:srgbClr val="000000"/>
                </a:solidFill>
              </a:rPr>
              <a:t>The requirement for life-long antiretroviral therapy (ART) for HIV infection has highlighted a need to minimize cumulative drug exposure</a:t>
            </a:r>
          </a:p>
          <a:p>
            <a:pPr lvl="0">
              <a:lnSpc>
                <a:spcPts val="3800"/>
              </a:lnSpc>
              <a:spcAft>
                <a:spcPts val="2400"/>
              </a:spcAft>
            </a:pPr>
            <a:r>
              <a:rPr lang="en-US" sz="2400" dirty="0">
                <a:solidFill>
                  <a:srgbClr val="000000"/>
                </a:solidFill>
              </a:rPr>
              <a:t>The potency, safety, and resistance barrier of dolutegravir (DTG) make it an ideal core agent for two-drug regimen (2DR)</a:t>
            </a:r>
          </a:p>
          <a:p>
            <a:pPr lvl="0">
              <a:lnSpc>
                <a:spcPts val="3800"/>
              </a:lnSpc>
              <a:spcAft>
                <a:spcPts val="2400"/>
              </a:spcAft>
            </a:pPr>
            <a:r>
              <a:rPr lang="en-US" sz="2400" dirty="0">
                <a:solidFill>
                  <a:srgbClr val="000000"/>
                </a:solidFill>
              </a:rPr>
              <a:t>The safety, tolerability, and efficacy of rilpivirine (RPV) make it an optimal partner</a:t>
            </a:r>
          </a:p>
          <a:p>
            <a:pPr lvl="0">
              <a:lnSpc>
                <a:spcPts val="3800"/>
              </a:lnSpc>
              <a:spcAft>
                <a:spcPts val="2400"/>
              </a:spcAft>
            </a:pPr>
            <a:r>
              <a:rPr lang="en-US" sz="2400" dirty="0">
                <a:solidFill>
                  <a:srgbClr val="000000"/>
                </a:solidFill>
              </a:rPr>
              <a:t>The SWORD-1&amp;2 studies evaluated whether a 2DR of DTG + RPV once daily was as effective as a 3- or 4DR for the maintenance of </a:t>
            </a:r>
            <a:r>
              <a:rPr lang="en-US" sz="2400" dirty="0" err="1">
                <a:solidFill>
                  <a:srgbClr val="000000"/>
                </a:solidFill>
              </a:rPr>
              <a:t>virologic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suppression</a:t>
            </a:r>
            <a:r>
              <a:rPr lang="en-US" sz="2400" dirty="0">
                <a:solidFill>
                  <a:srgbClr val="000000"/>
                </a:solidFill>
              </a:rPr>
              <a:t> </a:t>
            </a:r>
          </a:p>
          <a:p>
            <a:pPr>
              <a:lnSpc>
                <a:spcPts val="3800"/>
              </a:lnSpc>
              <a:spcAft>
                <a:spcPts val="24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1. </a:t>
            </a:r>
            <a:r>
              <a:rPr lang="en-US" dirty="0"/>
              <a:t>Raffi et al. </a:t>
            </a:r>
            <a:r>
              <a:rPr lang="en-US" i="1" dirty="0"/>
              <a:t>HIV Med. </a:t>
            </a:r>
            <a:r>
              <a:rPr lang="en-US" dirty="0"/>
              <a:t>2016;17(suppl 5):3-16. </a:t>
            </a:r>
            <a:r>
              <a:rPr lang="en-US" b="1" dirty="0"/>
              <a:t>2. </a:t>
            </a:r>
            <a:r>
              <a:rPr lang="en-US" dirty="0"/>
              <a:t>Ford et al. </a:t>
            </a:r>
            <a:r>
              <a:rPr lang="en-US" i="1" dirty="0"/>
              <a:t>Antimicrob Agents Chemother. </a:t>
            </a:r>
            <a:r>
              <a:rPr lang="en-US" dirty="0"/>
              <a:t>2013;57:5472-5477. </a:t>
            </a:r>
            <a:r>
              <a:rPr lang="en-US" b="1" dirty="0"/>
              <a:t>3.</a:t>
            </a:r>
            <a:r>
              <a:rPr lang="en-US" dirty="0"/>
              <a:t> Palella et al. </a:t>
            </a:r>
            <a:r>
              <a:rPr lang="en-US" i="1" dirty="0"/>
              <a:t>AIDS.</a:t>
            </a:r>
            <a:r>
              <a:rPr lang="en-US" dirty="0"/>
              <a:t> 2014;28:335-344.</a:t>
            </a:r>
          </a:p>
        </p:txBody>
      </p:sp>
    </p:spTree>
    <p:extLst>
      <p:ext uri="{BB962C8B-B14F-4D97-AF65-F5344CB8AC3E}">
        <p14:creationId xmlns:p14="http://schemas.microsoft.com/office/powerpoint/2010/main" val="41432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SWORD-1 and SWORD-2  Phase III Study Design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  <a:p>
            <a:endParaRPr lang="en-US" dirty="0"/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88916" y="4145598"/>
            <a:ext cx="3406340" cy="153272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F5F"/>
            </a:solidFill>
            <a:miter lim="800000"/>
            <a:headEnd/>
            <a:tailEnd/>
          </a:ln>
          <a:effectLst/>
        </p:spPr>
        <p:txBody>
          <a:bodyPr wrap="square" anchor="ctr" anchorCtr="0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criteria</a:t>
            </a:r>
          </a:p>
          <a:p>
            <a:pPr marL="171450" indent="-1714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stable CAR </a:t>
            </a:r>
            <a:r>
              <a:rPr lang="en-US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months before screening</a:t>
            </a:r>
          </a:p>
          <a:p>
            <a:pPr marL="171450" indent="-1714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1st or 2nd ART with no change in prior regimen due to VF</a:t>
            </a:r>
          </a:p>
          <a:p>
            <a:pPr marL="171450" indent="-1714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Confirmed HIV-1 RNA &lt;50 c/mL during the 12 months before screening</a:t>
            </a:r>
          </a:p>
          <a:p>
            <a:pPr marL="171450" indent="-1714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HBV negative</a:t>
            </a:r>
          </a:p>
        </p:txBody>
      </p:sp>
      <p:sp>
        <p:nvSpPr>
          <p:cNvPr id="37" name="AutoShape 4"/>
          <p:cNvSpPr>
            <a:spLocks noChangeArrowheads="1"/>
          </p:cNvSpPr>
          <p:nvPr/>
        </p:nvSpPr>
        <p:spPr bwMode="auto">
          <a:xfrm>
            <a:off x="2964177" y="2222109"/>
            <a:ext cx="2798064" cy="457200"/>
          </a:xfrm>
          <a:prstGeom prst="homePlate">
            <a:avLst>
              <a:gd name="adj" fmla="val 37877"/>
            </a:avLst>
          </a:prstGeom>
          <a:solidFill>
            <a:srgbClr val="002F5F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18288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DTG + RPV (N=513)</a:t>
            </a:r>
            <a:endParaRPr lang="en-US" sz="20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 flipV="1">
            <a:off x="242911" y="3583902"/>
            <a:ext cx="11689471" cy="1283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ja-JP" altLang="en-US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2416072" y="3685189"/>
            <a:ext cx="7312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1</a:t>
            </a:r>
          </a:p>
        </p:txBody>
      </p:sp>
      <p:sp>
        <p:nvSpPr>
          <p:cNvPr id="40" name="Line 11"/>
          <p:cNvSpPr>
            <a:spLocks noChangeShapeType="1"/>
          </p:cNvSpPr>
          <p:nvPr/>
        </p:nvSpPr>
        <p:spPr bwMode="auto">
          <a:xfrm>
            <a:off x="2941691" y="3594810"/>
            <a:ext cx="0" cy="146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ja-JP" altLang="en-US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5794400" y="3599890"/>
            <a:ext cx="0" cy="146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ja-JP" altLang="en-US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551081" y="1708852"/>
            <a:ext cx="11753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8716263" y="3685189"/>
            <a:ext cx="11154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148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325464" y="1148808"/>
            <a:ext cx="11184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spcAft>
                <a:spcPts val="0"/>
              </a:spcAft>
              <a:buClr>
                <a:schemeClr val="tx1"/>
              </a:buClr>
              <a:buNone/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Identically designed, 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randomized,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multicenter, open-label, parallel-group, non-inferiority studies</a:t>
            </a:r>
          </a:p>
        </p:txBody>
      </p:sp>
      <p:sp>
        <p:nvSpPr>
          <p:cNvPr id="45" name="AutoShape 4"/>
          <p:cNvSpPr>
            <a:spLocks noChangeArrowheads="1"/>
          </p:cNvSpPr>
          <p:nvPr/>
        </p:nvSpPr>
        <p:spPr bwMode="auto">
          <a:xfrm>
            <a:off x="2964177" y="2844503"/>
            <a:ext cx="2798064" cy="457200"/>
          </a:xfrm>
          <a:prstGeom prst="homePlate">
            <a:avLst>
              <a:gd name="adj" fmla="val 37877"/>
            </a:avLst>
          </a:prstGeom>
          <a:solidFill>
            <a:srgbClr val="FF660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18288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</a:t>
            </a:r>
            <a:r>
              <a:rPr lang="en-US" sz="2000" dirty="0">
                <a:solidFill>
                  <a:schemeClr val="bg1"/>
                </a:solidFill>
              </a:rPr>
              <a:t>(N=511)</a:t>
            </a: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5841230" y="2239501"/>
            <a:ext cx="3557016" cy="1062202"/>
          </a:xfrm>
          <a:prstGeom prst="homePlate">
            <a:avLst>
              <a:gd name="adj" fmla="val 37877"/>
            </a:avLst>
          </a:prstGeom>
          <a:solidFill>
            <a:srgbClr val="002F5F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18288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DTG + RPV</a:t>
            </a:r>
            <a:endParaRPr lang="en-US" sz="20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7" name="Line 12"/>
          <p:cNvSpPr>
            <a:spLocks noChangeShapeType="1"/>
          </p:cNvSpPr>
          <p:nvPr/>
        </p:nvSpPr>
        <p:spPr bwMode="auto">
          <a:xfrm>
            <a:off x="9433871" y="3579475"/>
            <a:ext cx="0" cy="146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ja-JP" altLang="en-US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72108" y="1874618"/>
            <a:ext cx="2579579" cy="1646239"/>
            <a:chOff x="190958" y="1829138"/>
            <a:chExt cx="2579579" cy="1646239"/>
          </a:xfrm>
          <a:solidFill>
            <a:schemeClr val="bg2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5" name="AutoShape 2"/>
            <p:cNvSpPr>
              <a:spLocks noChangeArrowheads="1"/>
            </p:cNvSpPr>
            <p:nvPr/>
          </p:nvSpPr>
          <p:spPr bwMode="auto">
            <a:xfrm>
              <a:off x="190958" y="1947077"/>
              <a:ext cx="2554611" cy="1528300"/>
            </a:xfrm>
            <a:prstGeom prst="rightArrow">
              <a:avLst>
                <a:gd name="adj1" fmla="val 57009"/>
                <a:gd name="adj2" fmla="val 65033"/>
              </a:avLst>
            </a:prstGeom>
            <a:solidFill>
              <a:srgbClr val="FF6600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None/>
                <a:defRPr/>
              </a:pPr>
              <a:r>
                <a:rPr lang="en-US" sz="18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VL &lt;50 c/mL </a:t>
              </a:r>
              <a:br>
                <a:rPr lang="en-US" sz="18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8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INI, NNRTI,</a:t>
              </a:r>
              <a:br>
                <a:rPr lang="en-US" sz="18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8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 PI + 2 </a:t>
              </a:r>
              <a:r>
                <a:rPr lang="en-US" sz="2000" dirty="0">
                  <a:solidFill>
                    <a:schemeClr val="bg1"/>
                  </a:solidFill>
                </a:rPr>
                <a:t>NRTIs</a:t>
              </a:r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2162644" y="1829138"/>
              <a:ext cx="607893" cy="45012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None/>
                <a:defRPr/>
              </a:pPr>
              <a:r>
                <a:rPr lang="en-US" altLang="ja-JP" sz="2000" dirty="0">
                  <a:latin typeface="Arial" panose="020B0604020202020204" pitchFamily="34" charset="0"/>
                  <a:cs typeface="Arial" panose="020B0604020202020204" pitchFamily="34" charset="0"/>
                </a:rPr>
                <a:t>1:1</a:t>
              </a:r>
            </a:p>
          </p:txBody>
        </p:sp>
      </p:grpSp>
      <p:sp>
        <p:nvSpPr>
          <p:cNvPr id="49" name="AutoShape 4"/>
          <p:cNvSpPr>
            <a:spLocks noChangeArrowheads="1"/>
          </p:cNvSpPr>
          <p:nvPr/>
        </p:nvSpPr>
        <p:spPr bwMode="auto">
          <a:xfrm>
            <a:off x="9484519" y="2222109"/>
            <a:ext cx="2542335" cy="1079594"/>
          </a:xfrm>
          <a:prstGeom prst="homePlate">
            <a:avLst>
              <a:gd name="adj" fmla="val 37877"/>
            </a:avLst>
          </a:prstGeom>
          <a:solidFill>
            <a:srgbClr val="002F5F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18288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DTG + RPV</a:t>
            </a:r>
            <a:endParaRPr lang="en-US" sz="20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5241167" y="3685189"/>
            <a:ext cx="10016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52</a:t>
            </a:r>
          </a:p>
        </p:txBody>
      </p:sp>
      <p:cxnSp>
        <p:nvCxnSpPr>
          <p:cNvPr id="52" name="Straight Arrow Connector 51"/>
          <p:cNvCxnSpPr>
            <a:cxnSpLocks/>
          </p:cNvCxnSpPr>
          <p:nvPr/>
        </p:nvCxnSpPr>
        <p:spPr>
          <a:xfrm flipV="1">
            <a:off x="5215241" y="3594804"/>
            <a:ext cx="0" cy="787577"/>
          </a:xfrm>
          <a:prstGeom prst="straightConnector1">
            <a:avLst/>
          </a:prstGeom>
          <a:ln w="28575">
            <a:solidFill>
              <a:srgbClr val="E318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41"/>
          <p:cNvSpPr txBox="1">
            <a:spLocks noChangeArrowheads="1"/>
          </p:cNvSpPr>
          <p:nvPr/>
        </p:nvSpPr>
        <p:spPr bwMode="auto">
          <a:xfrm>
            <a:off x="4248260" y="4288713"/>
            <a:ext cx="1954419" cy="124649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E31836"/>
            </a:solidFill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0" rIns="0" anchor="ctr" anchorCtr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altLang="ja-JP" sz="1500" b="1" dirty="0">
                <a:solidFill>
                  <a:srgbClr val="E318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endpoint </a:t>
            </a:r>
            <a:br>
              <a:rPr lang="en-GB" altLang="ja-JP" sz="1500" b="1" dirty="0">
                <a:solidFill>
                  <a:srgbClr val="E3183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ja-JP" sz="1500" b="1" dirty="0">
                <a:solidFill>
                  <a:srgbClr val="E318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48 weeks: </a:t>
            </a:r>
            <a:br>
              <a:rPr lang="en-GB" altLang="ja-JP" sz="1500" b="1" dirty="0">
                <a:solidFill>
                  <a:srgbClr val="E3183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ja-JP" sz="1500" b="1" dirty="0">
                <a:solidFill>
                  <a:srgbClr val="E318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 with</a:t>
            </a:r>
            <a:br>
              <a:rPr lang="en-GB" altLang="ja-JP" sz="1500" b="1" dirty="0">
                <a:solidFill>
                  <a:srgbClr val="E3183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ja-JP" sz="1500" b="1" dirty="0">
                <a:solidFill>
                  <a:srgbClr val="E318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 &lt;50 c/mL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altLang="ja-JP" sz="1500" b="1" dirty="0">
                <a:solidFill>
                  <a:srgbClr val="E318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(ITT-E snapshot)</a:t>
            </a:r>
            <a:r>
              <a:rPr lang="en-GB" altLang="ja-JP" sz="1500" b="1" baseline="30000" dirty="0">
                <a:solidFill>
                  <a:srgbClr val="E318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4" name="Text Box 18"/>
          <p:cNvSpPr txBox="1">
            <a:spLocks noChangeArrowheads="1"/>
          </p:cNvSpPr>
          <p:nvPr/>
        </p:nvSpPr>
        <p:spPr bwMode="auto">
          <a:xfrm>
            <a:off x="3294823" y="1708852"/>
            <a:ext cx="21467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switch phase</a:t>
            </a:r>
            <a:r>
              <a:rPr lang="en-US" altLang="ja-JP" sz="16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ja-JP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6352603" y="1708852"/>
            <a:ext cx="19527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 switch phase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9476001" y="1708852"/>
            <a:ext cx="20986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Continuation phase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174" y="6042575"/>
            <a:ext cx="11143488" cy="184666"/>
          </a:xfrm>
        </p:spPr>
        <p:txBody>
          <a:bodyPr>
            <a:spAutoFit/>
          </a:bodyPr>
          <a:lstStyle/>
          <a:p>
            <a:r>
              <a:rPr lang="en-US" altLang="ja-JP" baseline="30000" dirty="0"/>
              <a:t>a</a:t>
            </a:r>
            <a:r>
              <a:rPr lang="en-US" altLang="ja-JP" dirty="0"/>
              <a:t>-8% non-inferiority margin  for pooled data. -10% non-inferiority margin  for individual studies</a:t>
            </a:r>
          </a:p>
        </p:txBody>
      </p:sp>
      <p:sp>
        <p:nvSpPr>
          <p:cNvPr id="30" name="TextBox 41"/>
          <p:cNvSpPr txBox="1">
            <a:spLocks noChangeArrowheads="1"/>
          </p:cNvSpPr>
          <p:nvPr/>
        </p:nvSpPr>
        <p:spPr bwMode="auto">
          <a:xfrm>
            <a:off x="7126299" y="4249021"/>
            <a:ext cx="4501822" cy="108497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F5F"/>
            </a:solidFill>
            <a:miter lim="800000"/>
            <a:headEnd/>
            <a:tailEnd/>
          </a:ln>
        </p:spPr>
        <p:txBody>
          <a:bodyPr wrap="square" lIns="274320" tIns="91440" rIns="91440" anchor="t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968375" algn="l"/>
                <a:tab pos="2055813" algn="l"/>
                <a:tab pos="3032125" algn="l"/>
              </a:tabLst>
            </a:pPr>
            <a:r>
              <a:rPr lang="en-GB" altLang="ja-JP" sz="1200" b="1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en-GB" altLang="ja-JP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ja-JP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ja-JP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Argentina	Australia	Belgium	Canada</a:t>
            </a:r>
            <a:br>
              <a:rPr lang="en-GB" altLang="ja-JP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ja-JP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	Germany	Italy	Netherlands</a:t>
            </a:r>
            <a:br>
              <a:rPr lang="en-GB" altLang="ja-JP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ja-JP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	Spain	Taiwan	United Kingdom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968375" algn="l"/>
                <a:tab pos="2055813" algn="l"/>
                <a:tab pos="3313113" algn="l"/>
              </a:tabLst>
            </a:pPr>
            <a:r>
              <a:rPr lang="en-GB" altLang="ja-JP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United States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8845065" y="2463800"/>
            <a:ext cx="0" cy="602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609210" y="2463800"/>
            <a:ext cx="0" cy="602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426" y="152401"/>
            <a:ext cx="10740325" cy="838200"/>
          </a:xfrm>
        </p:spPr>
        <p:txBody>
          <a:bodyPr/>
          <a:lstStyle/>
          <a:p>
            <a:r>
              <a:rPr lang="en-US" dirty="0"/>
              <a:t>Subject Disposition: Early Switch Phase (Through Wk 52)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  <a:p>
            <a:endParaRPr lang="en-US" dirty="0"/>
          </a:p>
        </p:txBody>
      </p:sp>
      <p:grpSp>
        <p:nvGrpSpPr>
          <p:cNvPr id="21" name="Group 14"/>
          <p:cNvGrpSpPr/>
          <p:nvPr/>
        </p:nvGrpSpPr>
        <p:grpSpPr>
          <a:xfrm>
            <a:off x="7037095" y="3410712"/>
            <a:ext cx="3008376" cy="454748"/>
            <a:chOff x="932686" y="2756425"/>
            <a:chExt cx="1880422" cy="547047"/>
          </a:xfrm>
        </p:grpSpPr>
        <p:sp>
          <p:nvSpPr>
            <p:cNvPr id="26" name="Right Bracket 25"/>
            <p:cNvSpPr/>
            <p:nvPr/>
          </p:nvSpPr>
          <p:spPr>
            <a:xfrm rot="16200000">
              <a:off x="1741040" y="2231405"/>
              <a:ext cx="263713" cy="1880422"/>
            </a:xfrm>
            <a:prstGeom prst="rightBracket">
              <a:avLst>
                <a:gd name="adj" fmla="val 0"/>
              </a:avLst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en-US" sz="2400" dirty="0"/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2077715" y="2756425"/>
              <a:ext cx="0" cy="2833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5" name="Group 18"/>
          <p:cNvGrpSpPr/>
          <p:nvPr/>
        </p:nvGrpSpPr>
        <p:grpSpPr>
          <a:xfrm>
            <a:off x="1206095" y="3409203"/>
            <a:ext cx="3008671" cy="457200"/>
            <a:chOff x="980771" y="2756425"/>
            <a:chExt cx="2256503" cy="547048"/>
          </a:xfrm>
        </p:grpSpPr>
        <p:sp>
          <p:nvSpPr>
            <p:cNvPr id="36" name="Right Bracket 35"/>
            <p:cNvSpPr/>
            <p:nvPr/>
          </p:nvSpPr>
          <p:spPr>
            <a:xfrm rot="16200000">
              <a:off x="1977166" y="2043365"/>
              <a:ext cx="263713" cy="2256503"/>
            </a:xfrm>
            <a:prstGeom prst="rightBracket">
              <a:avLst>
                <a:gd name="adj" fmla="val 0"/>
              </a:avLst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en-US" sz="2400" dirty="0"/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2039237" y="2756425"/>
              <a:ext cx="0" cy="2833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660863"/>
              </p:ext>
            </p:extLst>
          </p:nvPr>
        </p:nvGraphicFramePr>
        <p:xfrm>
          <a:off x="2522787" y="3867912"/>
          <a:ext cx="3372915" cy="219837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13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97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Withdrawals through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52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n=29 (6%</a:t>
                      </a:r>
                      <a:r>
                        <a:rPr lang="en-GB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12700" marR="12700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5207" marR="5207" marT="5207" marB="520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Adverse event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17 (3%)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Investigator discretion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Lack of efficacy</a:t>
                      </a:r>
                      <a:endParaRPr lang="en-US" sz="11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Lost to follow-up</a:t>
                      </a:r>
                      <a:endParaRPr lang="en-US" sz="11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Protocol deviation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Protocol-defined stopping criteria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8576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Withdrew consent</a:t>
                      </a:r>
                      <a:endParaRPr lang="en-US" sz="11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EFF">
                        <a:alpha val="96078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9" name="Rectangle 38"/>
          <p:cNvSpPr/>
          <p:nvPr/>
        </p:nvSpPr>
        <p:spPr bwMode="auto">
          <a:xfrm>
            <a:off x="834805" y="1963201"/>
            <a:ext cx="3591773" cy="640080"/>
          </a:xfrm>
          <a:prstGeom prst="rect">
            <a:avLst/>
          </a:prstGeom>
          <a:solidFill>
            <a:srgbClr val="002F5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and treated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DTG + RPV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n=513</a:t>
            </a:r>
            <a:endParaRPr lang="en-GB" sz="9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020971" y="1963201"/>
            <a:ext cx="3591773" cy="640080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and treated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n=511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5730632" y="1468849"/>
            <a:ext cx="0" cy="2833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1859825" y="2812056"/>
            <a:ext cx="1435713" cy="640080"/>
          </a:xfrm>
          <a:prstGeom prst="rect">
            <a:avLst/>
          </a:prstGeom>
          <a:solidFill>
            <a:srgbClr val="002F5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Contributed VL to </a:t>
            </a:r>
            <a:r>
              <a:rPr lang="en-GB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Wk48</a:t>
            </a:r>
            <a:r>
              <a:rPr lang="en-GB" sz="12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2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n=486 (95%)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8122767" y="2816352"/>
            <a:ext cx="1439859" cy="640080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spcBef>
                <a:spcPct val="0"/>
              </a:spcBef>
              <a:buNone/>
            </a:pP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Contributed VL to </a:t>
            </a:r>
            <a:r>
              <a:rPr lang="en-GB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Wk48</a:t>
            </a:r>
            <a:r>
              <a:rPr lang="en-GB" sz="12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2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n=487 (95%)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906384" y="1171178"/>
            <a:ext cx="1648496" cy="44290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Screened</a:t>
            </a:r>
            <a:r>
              <a:rPr lang="en-GB" sz="12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1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N=1339</a:t>
            </a:r>
          </a:p>
        </p:txBody>
      </p:sp>
      <p:sp>
        <p:nvSpPr>
          <p:cNvPr id="45" name="Right Bracket 44"/>
          <p:cNvSpPr/>
          <p:nvPr/>
        </p:nvSpPr>
        <p:spPr>
          <a:xfrm rot="16200000">
            <a:off x="5639192" y="-1248981"/>
            <a:ext cx="182880" cy="6192045"/>
          </a:xfrm>
          <a:prstGeom prst="rightBracket">
            <a:avLst>
              <a:gd name="adj" fmla="val 0"/>
            </a:avLst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buNone/>
            </a:pPr>
            <a:endParaRPr lang="en-US" sz="2400" dirty="0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54262"/>
              </p:ext>
            </p:extLst>
          </p:nvPr>
        </p:nvGraphicFramePr>
        <p:xfrm>
          <a:off x="8356849" y="3867912"/>
          <a:ext cx="3355334" cy="219837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994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59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388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Withdrawals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through Wk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52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n=34 (7%</a:t>
                      </a:r>
                      <a:r>
                        <a:rPr lang="en-GB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12700" marR="12700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5207" marR="5207" marT="5207" marB="520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Adverse event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Investigator discretion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Lack of efficacy</a:t>
                      </a:r>
                      <a:endParaRPr lang="en-US" sz="11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Lost to follow-up</a:t>
                      </a:r>
                      <a:endParaRPr lang="en-US" sz="11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Protocol deviation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 (1%)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Protocol-defined stopping criteria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(&lt;1%)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4296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Withdrew consent</a:t>
                      </a:r>
                      <a:endParaRPr lang="en-US" sz="11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14 (3%)</a:t>
                      </a:r>
                    </a:p>
                  </a:txBody>
                  <a:tcPr marL="60960" marR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A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4033" y="5999242"/>
            <a:ext cx="11143488" cy="365760"/>
          </a:xfrm>
        </p:spPr>
        <p:txBody>
          <a:bodyPr/>
          <a:lstStyle/>
          <a:p>
            <a:r>
              <a:rPr lang="en-US" altLang="ja-JP" baseline="30000" dirty="0"/>
              <a:t>a</a:t>
            </a:r>
            <a:r>
              <a:rPr lang="en-US" altLang="ja-JP" dirty="0"/>
              <a:t>Data pooled across SWORD-1 and SWORD-2. </a:t>
            </a:r>
            <a:r>
              <a:rPr lang="en-US" altLang="ja-JP" baseline="30000" dirty="0"/>
              <a:t>b</a:t>
            </a:r>
            <a:r>
              <a:rPr lang="en-US" altLang="ja-JP" dirty="0"/>
              <a:t>Early switch phase ends at Week 52.</a:t>
            </a:r>
            <a:endParaRPr lang="en-US" altLang="ja-JP" baseline="300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13972" y="3866880"/>
            <a:ext cx="1435713" cy="640080"/>
          </a:xfrm>
          <a:prstGeom prst="rect">
            <a:avLst/>
          </a:prstGeom>
          <a:solidFill>
            <a:srgbClr val="002F5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Completed Early Switch Phase</a:t>
            </a:r>
            <a:r>
              <a:rPr lang="en-GB" sz="12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br>
              <a:rPr lang="en-GB" sz="12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n=484 (94%)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331263" y="3867912"/>
            <a:ext cx="1439859" cy="640080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spcBef>
                <a:spcPct val="0"/>
              </a:spcBef>
              <a:buNone/>
            </a:pP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Completed Early Switch Phase</a:t>
            </a:r>
            <a:r>
              <a:rPr lang="en-GB" sz="12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br>
              <a:rPr lang="en-GB" sz="12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n=477 (93%)</a:t>
            </a:r>
          </a:p>
        </p:txBody>
      </p:sp>
    </p:spTree>
    <p:extLst>
      <p:ext uri="{BB962C8B-B14F-4D97-AF65-F5344CB8AC3E}">
        <p14:creationId xmlns:p14="http://schemas.microsoft.com/office/powerpoint/2010/main" val="3490222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 and Baseline Characteristics</a:t>
            </a:r>
            <a:r>
              <a:rPr lang="en-US" baseline="30000" dirty="0"/>
              <a:t>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  <a:p>
            <a:endParaRPr lang="en-US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057195"/>
              </p:ext>
            </p:extLst>
          </p:nvPr>
        </p:nvGraphicFramePr>
        <p:xfrm>
          <a:off x="1261110" y="1377048"/>
          <a:ext cx="9635490" cy="44649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4687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33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33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DTG + RPV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(n=513)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(%)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Calibri" pitchFamily="34" charset="0"/>
                      </a:endParaRPr>
                    </a:p>
                  </a:txBody>
                  <a:tcPr marL="73152" marR="73152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u="none" strike="noStrike" cap="none" normalizeH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CAR</a:t>
                      </a:r>
                    </a:p>
                    <a:p>
                      <a:pPr algn="ctr"/>
                      <a:r>
                        <a:rPr kumimoji="0" lang="en-GB" sz="1400" b="1" u="none" strike="noStrike" cap="none" normalizeH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(n=511)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(%)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73152" marR="73152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73152" algn="l" fontAlgn="b">
                        <a:spcAft>
                          <a:spcPts val="0"/>
                        </a:spcAft>
                      </a:pPr>
                      <a:r>
                        <a:rPr lang="en-US" sz="1400" b="1" u="none" strike="noStrike" dirty="0">
                          <a:latin typeface="+mn-lt"/>
                        </a:rPr>
                        <a:t>Age, </a:t>
                      </a:r>
                      <a:r>
                        <a:rPr lang="en-US" sz="1400" b="1" u="none" strike="noStrike" baseline="0" dirty="0">
                          <a:latin typeface="+mn-lt"/>
                        </a:rPr>
                        <a:t>mean (SD)</a:t>
                      </a:r>
                      <a:br>
                        <a:rPr lang="en-US" sz="1400" b="1" u="none" strike="noStrike" baseline="0" dirty="0">
                          <a:latin typeface="+mn-lt"/>
                        </a:rPr>
                      </a:br>
                      <a:r>
                        <a:rPr lang="en-US" sz="1400" b="0" u="none" strike="noStrike" baseline="0" dirty="0">
                          <a:latin typeface="+mn-lt"/>
                        </a:rPr>
                        <a:t>   ≥50 years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43 (11.1)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147 (29)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43 (10.2)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142 (28)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157">
                <a:tc>
                  <a:txBody>
                    <a:bodyPr/>
                    <a:lstStyle/>
                    <a:p>
                      <a:pPr marL="73152" algn="l" fontAlgn="b"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Female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120 (23)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108 (21)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7504696"/>
                  </a:ext>
                </a:extLst>
              </a:tr>
              <a:tr h="306157">
                <a:tc>
                  <a:txBody>
                    <a:bodyPr/>
                    <a:lstStyle/>
                    <a:p>
                      <a:pPr marL="73152" algn="l" fontAlgn="b"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latin typeface="+mn-lt"/>
                        </a:rPr>
                        <a:t>Race,</a:t>
                      </a:r>
                      <a:r>
                        <a:rPr lang="en-US" sz="1400" b="1" u="none" strike="noStrike" kern="1200" baseline="0" dirty="0">
                          <a:latin typeface="+mn-lt"/>
                        </a:rPr>
                        <a:t> non-white</a:t>
                      </a:r>
                      <a:endParaRPr lang="en-US" sz="1400" b="1" u="none" strike="noStrike" kern="1200" dirty="0">
                        <a:latin typeface="+mn-lt"/>
                      </a:endParaRP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92 (18)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111 (22)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73152" algn="l" fontAlgn="b"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CD4+ cell 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count, cells/mm</a:t>
                      </a:r>
                      <a:r>
                        <a:rPr lang="en-US" sz="1400" b="1" i="0" u="none" strike="noStrike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(median)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   ≤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500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   &gt;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165 (32)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348 (68)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638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149 (29)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362 (71)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5647853"/>
                  </a:ext>
                </a:extLst>
              </a:tr>
              <a:tr h="846433">
                <a:tc>
                  <a:txBody>
                    <a:bodyPr/>
                    <a:lstStyle/>
                    <a:p>
                      <a:pPr marL="73152"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Baseline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3rd-agent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class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PI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NNRTI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INI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133 (26)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275 (54)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105 (20)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136 (27)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278 (54)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97 (19)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029234"/>
                  </a:ext>
                </a:extLst>
              </a:tr>
              <a:tr h="306157">
                <a:tc>
                  <a:txBody>
                    <a:bodyPr/>
                    <a:lstStyle/>
                    <a:p>
                      <a:pPr marL="73152"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Baseline TDF use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374 (73)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359 (70)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909076"/>
                  </a:ext>
                </a:extLst>
              </a:tr>
              <a:tr h="368440">
                <a:tc>
                  <a:txBody>
                    <a:bodyPr/>
                    <a:lstStyle/>
                    <a:p>
                      <a:pPr marL="73152" algn="l" fontAlgn="b"/>
                      <a:r>
                        <a:rPr lang="en-US" sz="1400" b="1" dirty="0">
                          <a:latin typeface="+mn-lt"/>
                        </a:rPr>
                        <a:t>Duration of ART prior to Day 1, median, months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53</a:t>
                      </a:r>
                    </a:p>
                  </a:txBody>
                  <a:tcPr marL="73152" marR="73152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4237882"/>
                  </a:ext>
                </a:extLst>
              </a:tr>
            </a:tbl>
          </a:graphicData>
        </a:graphic>
      </p:graphicFrame>
      <p:sp>
        <p:nvSpPr>
          <p:cNvPr id="6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54797" y="6028809"/>
            <a:ext cx="11143488" cy="184666"/>
          </a:xfrm>
        </p:spPr>
        <p:txBody>
          <a:bodyPr>
            <a:spAutoFit/>
          </a:bodyPr>
          <a:lstStyle/>
          <a:p>
            <a:r>
              <a:rPr lang="en-US" altLang="ja-JP" baseline="30000" dirty="0"/>
              <a:t>a</a:t>
            </a:r>
            <a:r>
              <a:rPr lang="en-US" altLang="ja-JP" dirty="0"/>
              <a:t>Data pooled across SWORD-1 and SWORD-2.</a:t>
            </a:r>
          </a:p>
        </p:txBody>
      </p:sp>
    </p:spTree>
    <p:extLst>
      <p:ext uri="{BB962C8B-B14F-4D97-AF65-F5344CB8AC3E}">
        <p14:creationId xmlns:p14="http://schemas.microsoft.com/office/powerpoint/2010/main" val="257197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200" dirty="0"/>
              <a:t>Snapshot Outcomes at Week 48 (Pooled)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37117" y="1160278"/>
            <a:ext cx="6227233" cy="339725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>
              <a:buNone/>
              <a:defRPr/>
            </a:pPr>
            <a:r>
              <a:rPr lang="en-GB" sz="1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Virologic outcomes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93546" y="1160278"/>
            <a:ext cx="4955116" cy="339725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>
              <a:buNone/>
              <a:defRPr/>
            </a:pPr>
            <a:r>
              <a:rPr lang="en-GB" sz="1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Adjusted treatment difference (95% CI)</a:t>
            </a:r>
            <a:r>
              <a:rPr lang="en-GB" sz="1800" b="1" kern="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1800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7191449" y="4719308"/>
            <a:ext cx="4542275" cy="444506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Clr>
                <a:srgbClr val="C00000"/>
              </a:buClr>
              <a:buNone/>
            </a:pPr>
            <a:r>
              <a:rPr lang="en-GB" sz="1600" b="1" kern="0" dirty="0"/>
              <a:t>Percentage-point difference</a:t>
            </a:r>
            <a:endParaRPr lang="en-US" sz="1600" b="1" kern="0" dirty="0"/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7283773" y="5171440"/>
            <a:ext cx="4542275" cy="1153870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en-GB" sz="1600" kern="0" dirty="0"/>
              <a:t>DTG + RPV is </a:t>
            </a:r>
            <a:r>
              <a:rPr lang="en-GB" sz="1600" b="1" kern="0" dirty="0"/>
              <a:t>non-inferior</a:t>
            </a:r>
            <a:r>
              <a:rPr lang="en-GB" sz="1600" kern="0" dirty="0"/>
              <a:t> to CAR with respect to snapshot in the ITT-E population (&lt;50 c/mL) at Week 48</a:t>
            </a:r>
            <a:endParaRPr lang="en-US" sz="1600" kern="0" dirty="0"/>
          </a:p>
        </p:txBody>
      </p:sp>
      <p:grpSp>
        <p:nvGrpSpPr>
          <p:cNvPr id="6" name="Group 5"/>
          <p:cNvGrpSpPr/>
          <p:nvPr/>
        </p:nvGrpSpPr>
        <p:grpSpPr>
          <a:xfrm>
            <a:off x="1" y="1628800"/>
            <a:ext cx="7256761" cy="4283468"/>
            <a:chOff x="1" y="1628800"/>
            <a:chExt cx="7256761" cy="4283468"/>
          </a:xfrm>
        </p:grpSpPr>
        <p:graphicFrame>
          <p:nvGraphicFramePr>
            <p:cNvPr id="23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15122876"/>
                </p:ext>
              </p:extLst>
            </p:nvPr>
          </p:nvGraphicFramePr>
          <p:xfrm>
            <a:off x="1" y="1628800"/>
            <a:ext cx="7256761" cy="42834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1672046" y="1690732"/>
              <a:ext cx="198772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400" dirty="0">
                  <a:latin typeface="+mn-lt"/>
                </a:rPr>
                <a:t>95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42456" y="1690732"/>
              <a:ext cx="198772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400" dirty="0">
                  <a:latin typeface="+mn-lt"/>
                </a:rPr>
                <a:t>95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05497" y="5098554"/>
              <a:ext cx="203582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400" b="1" dirty="0">
                  <a:latin typeface="+mn-lt"/>
                </a:rPr>
                <a:t>&lt;1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28161" y="5072427"/>
              <a:ext cx="9938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400" b="1" dirty="0">
                  <a:latin typeface="+mn-lt"/>
                </a:rPr>
                <a:t>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75577" y="4945500"/>
              <a:ext cx="9938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400" dirty="0">
                  <a:latin typeface="+mn-lt"/>
                </a:rPr>
                <a:t>5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328569" y="4980336"/>
              <a:ext cx="9938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400" b="1" dirty="0">
                  <a:latin typeface="+mn-lt"/>
                </a:rPr>
                <a:t>4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118096" y="1625419"/>
            <a:ext cx="4673945" cy="3095820"/>
            <a:chOff x="7118096" y="1625419"/>
            <a:chExt cx="4673945" cy="3095820"/>
          </a:xfrm>
        </p:grpSpPr>
        <p:sp>
          <p:nvSpPr>
            <p:cNvPr id="26" name="Down Arrow 11"/>
            <p:cNvSpPr/>
            <p:nvPr/>
          </p:nvSpPr>
          <p:spPr>
            <a:xfrm rot="5400000">
              <a:off x="8250193" y="978290"/>
              <a:ext cx="649185" cy="1943443"/>
            </a:xfrm>
            <a:prstGeom prst="downArrow">
              <a:avLst/>
            </a:prstGeom>
            <a:solidFill>
              <a:srgbClr val="FF66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25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7" name="Down Arrow 10"/>
            <p:cNvSpPr/>
            <p:nvPr/>
          </p:nvSpPr>
          <p:spPr>
            <a:xfrm rot="16200000">
              <a:off x="10104780" y="990178"/>
              <a:ext cx="649185" cy="1919668"/>
            </a:xfrm>
            <a:prstGeom prst="downArrow">
              <a:avLst/>
            </a:prstGeom>
            <a:solidFill>
              <a:srgbClr val="002F5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25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8" name="TextBox 24"/>
            <p:cNvSpPr txBox="1">
              <a:spLocks noChangeArrowheads="1"/>
            </p:cNvSpPr>
            <p:nvPr/>
          </p:nvSpPr>
          <p:spPr bwMode="auto">
            <a:xfrm>
              <a:off x="7654923" y="1807666"/>
              <a:ext cx="1956677" cy="284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Aft>
                  <a:spcPts val="0"/>
                </a:spcAft>
                <a:buNone/>
              </a:pPr>
              <a:r>
                <a:rPr lang="en-GB" sz="12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</a:t>
              </a:r>
            </a:p>
          </p:txBody>
        </p:sp>
        <p:sp>
          <p:nvSpPr>
            <p:cNvPr id="39" name="TextBox 26"/>
            <p:cNvSpPr txBox="1">
              <a:spLocks noChangeArrowheads="1"/>
            </p:cNvSpPr>
            <p:nvPr/>
          </p:nvSpPr>
          <p:spPr bwMode="auto">
            <a:xfrm>
              <a:off x="9469535" y="1803818"/>
              <a:ext cx="1813853" cy="284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None/>
                <a:defRPr/>
              </a:pPr>
              <a:r>
                <a:rPr lang="en-US" altLang="en-US" sz="1250" kern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DTG + RPV</a:t>
              </a: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7118096" y="2192074"/>
              <a:ext cx="4673945" cy="2529165"/>
              <a:chOff x="5011775" y="2473268"/>
              <a:chExt cx="4075037" cy="1641532"/>
            </a:xfrm>
          </p:grpSpPr>
          <p:graphicFrame>
            <p:nvGraphicFramePr>
              <p:cNvPr id="45" name="Chart 1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30664939"/>
                  </p:ext>
                </p:extLst>
              </p:nvPr>
            </p:nvGraphicFramePr>
            <p:xfrm>
              <a:off x="5011775" y="2492896"/>
              <a:ext cx="4075037" cy="162190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cxnSp>
            <p:nvCxnSpPr>
              <p:cNvPr id="46" name="Straight Connector 45"/>
              <p:cNvCxnSpPr/>
              <p:nvPr/>
            </p:nvCxnSpPr>
            <p:spPr bwMode="auto">
              <a:xfrm>
                <a:off x="5202627" y="2473268"/>
                <a:ext cx="0" cy="1426423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ysDash"/>
              </a:ln>
              <a:effectLst/>
            </p:spPr>
          </p:cxnSp>
        </p:grpSp>
        <p:sp>
          <p:nvSpPr>
            <p:cNvPr id="47" name="TextBox 46"/>
            <p:cNvSpPr txBox="1"/>
            <p:nvPr/>
          </p:nvSpPr>
          <p:spPr>
            <a:xfrm>
              <a:off x="8368259" y="3357620"/>
              <a:ext cx="66072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3.0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833158" y="3357620"/>
              <a:ext cx="66072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2.5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135618" y="3020328"/>
              <a:ext cx="30777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400" b="1" dirty="0">
                  <a:latin typeface="+mn-lt"/>
                </a:rPr>
                <a:t>-0.2</a:t>
              </a:r>
            </a:p>
          </p:txBody>
        </p:sp>
      </p:grpSp>
      <p:sp>
        <p:nvSpPr>
          <p:cNvPr id="3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54797" y="6035913"/>
            <a:ext cx="11143488" cy="184666"/>
          </a:xfrm>
        </p:spPr>
        <p:txBody>
          <a:bodyPr>
            <a:spAutoFit/>
          </a:bodyPr>
          <a:lstStyle/>
          <a:p>
            <a:r>
              <a:rPr lang="en-US" altLang="ja-JP" baseline="30000" dirty="0"/>
              <a:t>a</a:t>
            </a:r>
            <a:r>
              <a:rPr lang="en-GB" dirty="0"/>
              <a:t>Adjusted for age and baseline 3</a:t>
            </a:r>
            <a:r>
              <a:rPr lang="en-GB" baseline="30000" dirty="0"/>
              <a:t>rd</a:t>
            </a:r>
            <a:r>
              <a:rPr lang="en-GB" dirty="0"/>
              <a:t> agent</a:t>
            </a:r>
            <a:r>
              <a:rPr lang="en-US" altLang="ja-JP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25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2" y="152401"/>
            <a:ext cx="10441480" cy="838200"/>
          </a:xfrm>
        </p:spPr>
        <p:txBody>
          <a:bodyPr/>
          <a:lstStyle/>
          <a:p>
            <a:r>
              <a:rPr lang="en-US" sz="3200" dirty="0"/>
              <a:t>Snapshot Outcomes at Week 48 (</a:t>
            </a:r>
            <a:r>
              <a:rPr lang="en-US" sz="3200" dirty="0" smtClean="0"/>
              <a:t>SWORD-1&amp;2)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</p:txBody>
      </p:sp>
      <p:graphicFrame>
        <p:nvGraphicFramePr>
          <p:cNvPr id="23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026381"/>
              </p:ext>
            </p:extLst>
          </p:nvPr>
        </p:nvGraphicFramePr>
        <p:xfrm>
          <a:off x="1" y="1628800"/>
          <a:ext cx="7256761" cy="4283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Rectangle 23"/>
          <p:cNvSpPr/>
          <p:nvPr/>
        </p:nvSpPr>
        <p:spPr>
          <a:xfrm>
            <a:off x="637117" y="1160278"/>
            <a:ext cx="6227233" cy="339725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>
              <a:buNone/>
              <a:defRPr/>
            </a:pPr>
            <a:r>
              <a:rPr lang="en-GB" sz="1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Virologic outcomes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93546" y="1160278"/>
            <a:ext cx="4955116" cy="339725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>
              <a:buNone/>
              <a:defRPr/>
            </a:pPr>
            <a:r>
              <a:rPr lang="en-GB" sz="1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Adjusted treatment differences (95% CI)</a:t>
            </a:r>
            <a:r>
              <a:rPr lang="en-GB" sz="1800" b="1" kern="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1800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Down Arrow 11"/>
          <p:cNvSpPr/>
          <p:nvPr/>
        </p:nvSpPr>
        <p:spPr>
          <a:xfrm rot="5400000">
            <a:off x="8250193" y="978290"/>
            <a:ext cx="649185" cy="1943443"/>
          </a:xfrm>
          <a:prstGeom prst="downArrow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2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7" name="Down Arrow 10"/>
          <p:cNvSpPr/>
          <p:nvPr/>
        </p:nvSpPr>
        <p:spPr>
          <a:xfrm rot="16200000">
            <a:off x="10104780" y="990178"/>
            <a:ext cx="649185" cy="1919668"/>
          </a:xfrm>
          <a:prstGeom prst="downArrow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2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TextBox 24"/>
          <p:cNvSpPr txBox="1">
            <a:spLocks noChangeArrowheads="1"/>
          </p:cNvSpPr>
          <p:nvPr/>
        </p:nvSpPr>
        <p:spPr bwMode="auto">
          <a:xfrm>
            <a:off x="7654923" y="1807666"/>
            <a:ext cx="1956677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Aft>
                <a:spcPts val="0"/>
              </a:spcAft>
              <a:buNone/>
            </a:pPr>
            <a:r>
              <a:rPr lang="en-GB" sz="12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</a:p>
        </p:txBody>
      </p:sp>
      <p:sp>
        <p:nvSpPr>
          <p:cNvPr id="39" name="TextBox 26"/>
          <p:cNvSpPr txBox="1">
            <a:spLocks noChangeArrowheads="1"/>
          </p:cNvSpPr>
          <p:nvPr/>
        </p:nvSpPr>
        <p:spPr bwMode="auto">
          <a:xfrm>
            <a:off x="9469535" y="1803818"/>
            <a:ext cx="1813853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125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DTG + RPV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7118096" y="2192074"/>
            <a:ext cx="4673945" cy="2529165"/>
            <a:chOff x="5011775" y="2473268"/>
            <a:chExt cx="4075037" cy="1641532"/>
          </a:xfrm>
        </p:grpSpPr>
        <p:graphicFrame>
          <p:nvGraphicFramePr>
            <p:cNvPr id="45" name="Chart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84634125"/>
                </p:ext>
              </p:extLst>
            </p:nvPr>
          </p:nvGraphicFramePr>
          <p:xfrm>
            <a:off x="5011775" y="2492896"/>
            <a:ext cx="4075037" cy="16219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46" name="Straight Connector 45"/>
            <p:cNvCxnSpPr/>
            <p:nvPr/>
          </p:nvCxnSpPr>
          <p:spPr bwMode="auto">
            <a:xfrm>
              <a:off x="5202627" y="2473268"/>
              <a:ext cx="0" cy="142642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</a:ln>
            <a:effectLst/>
          </p:spPr>
        </p:cxnSp>
      </p:grpSp>
      <p:sp>
        <p:nvSpPr>
          <p:cNvPr id="47" name="TextBox 46"/>
          <p:cNvSpPr txBox="1"/>
          <p:nvPr/>
        </p:nvSpPr>
        <p:spPr>
          <a:xfrm>
            <a:off x="8244889" y="2900420"/>
            <a:ext cx="6607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-4.3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797333" y="2900420"/>
            <a:ext cx="6607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3.0</a:t>
            </a:r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7191449" y="4719308"/>
            <a:ext cx="4542275" cy="444506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Clr>
                <a:srgbClr val="C00000"/>
              </a:buClr>
              <a:buNone/>
            </a:pPr>
            <a:r>
              <a:rPr lang="en-GB" sz="1600" b="1" kern="0" dirty="0"/>
              <a:t>Percentage-point difference</a:t>
            </a:r>
            <a:endParaRPr lang="en-US" sz="1600" b="1" kern="0" dirty="0"/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7283773" y="5171440"/>
            <a:ext cx="4542275" cy="1153870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en-GB" sz="1600" kern="0" dirty="0"/>
              <a:t>DTG + RPV is </a:t>
            </a:r>
            <a:r>
              <a:rPr lang="en-GB" sz="1600" b="1" kern="0" dirty="0"/>
              <a:t>non-inferior</a:t>
            </a:r>
            <a:r>
              <a:rPr lang="en-GB" sz="1600" kern="0" dirty="0"/>
              <a:t> to CAR with respect to snapshot in the ITT-E population (&lt;50 c/mL) at Week 48 in both studies</a:t>
            </a:r>
            <a:endParaRPr lang="en-US" sz="1600" kern="0" dirty="0"/>
          </a:p>
        </p:txBody>
      </p:sp>
      <p:sp>
        <p:nvSpPr>
          <p:cNvPr id="4" name="TextBox 3"/>
          <p:cNvSpPr txBox="1"/>
          <p:nvPr/>
        </p:nvSpPr>
        <p:spPr>
          <a:xfrm>
            <a:off x="3958654" y="1976630"/>
            <a:ext cx="8479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b="1" dirty="0">
                <a:latin typeface="+mn-lt"/>
              </a:rPr>
              <a:t>SWORD-1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58654" y="2514961"/>
            <a:ext cx="8479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b="1" dirty="0">
                <a:latin typeface="+mn-lt"/>
              </a:rPr>
              <a:t>SWORD-2</a:t>
            </a:r>
          </a:p>
        </p:txBody>
      </p:sp>
      <p:sp>
        <p:nvSpPr>
          <p:cNvPr id="5" name="Rectangle 4"/>
          <p:cNvSpPr/>
          <p:nvPr/>
        </p:nvSpPr>
        <p:spPr>
          <a:xfrm>
            <a:off x="3774803" y="1768245"/>
            <a:ext cx="3034022" cy="57607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774803" y="2341749"/>
            <a:ext cx="3034022" cy="57607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89005" y="3774713"/>
            <a:ext cx="6607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-3.9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033961" y="3774713"/>
            <a:ext cx="6607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4.2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84293" y="2559131"/>
            <a:ext cx="8479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b="1" dirty="0">
                <a:latin typeface="+mn-lt"/>
              </a:rPr>
              <a:t>SWORD-1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84293" y="3471835"/>
            <a:ext cx="8479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b="1" dirty="0">
                <a:latin typeface="+mn-lt"/>
              </a:rPr>
              <a:t>SWORD-2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06548" y="1698352"/>
            <a:ext cx="1987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95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71218" y="1667872"/>
            <a:ext cx="1987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96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135696" y="1738161"/>
            <a:ext cx="19877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94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16812" y="1738161"/>
            <a:ext cx="19877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94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23839" y="5096894"/>
            <a:ext cx="20358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&lt;1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788509" y="5096894"/>
            <a:ext cx="20358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&lt;1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152987" y="5096894"/>
            <a:ext cx="23613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&lt;1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83980" y="5063646"/>
            <a:ext cx="19877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07515" y="4991134"/>
            <a:ext cx="993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72185" y="4991134"/>
            <a:ext cx="993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241425" y="4956022"/>
            <a:ext cx="23613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605742" y="4991134"/>
            <a:ext cx="19877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308037" y="3469906"/>
            <a:ext cx="6607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0.2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928174" y="2598722"/>
            <a:ext cx="6607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-0.6</a:t>
            </a:r>
          </a:p>
        </p:txBody>
      </p:sp>
      <p:sp>
        <p:nvSpPr>
          <p:cNvPr id="4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54797" y="6035913"/>
            <a:ext cx="11143488" cy="184666"/>
          </a:xfrm>
        </p:spPr>
        <p:txBody>
          <a:bodyPr>
            <a:spAutoFit/>
          </a:bodyPr>
          <a:lstStyle/>
          <a:p>
            <a:r>
              <a:rPr lang="en-US" altLang="ja-JP" baseline="30000" dirty="0"/>
              <a:t>a</a:t>
            </a:r>
            <a:r>
              <a:rPr lang="en-GB" dirty="0"/>
              <a:t>Adjusted for age and baseline 3</a:t>
            </a:r>
            <a:r>
              <a:rPr lang="en-GB" baseline="30000" dirty="0"/>
              <a:t>rd</a:t>
            </a:r>
            <a:r>
              <a:rPr lang="en-GB" dirty="0"/>
              <a:t> agent</a:t>
            </a:r>
            <a:r>
              <a:rPr lang="en-US" altLang="ja-JP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340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Snapshot Outcomes at Week 48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Llibre et al. CROI 2017; Seattle, WA. Abstract 2421.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54797" y="6028809"/>
            <a:ext cx="11143488" cy="184666"/>
          </a:xfrm>
        </p:spPr>
        <p:txBody>
          <a:bodyPr>
            <a:spAutoFit/>
          </a:bodyPr>
          <a:lstStyle/>
          <a:p>
            <a:r>
              <a:rPr lang="en-US" altLang="ja-JP" baseline="30000" dirty="0"/>
              <a:t>a</a:t>
            </a:r>
            <a:r>
              <a:rPr lang="en-US" altLang="ja-JP" dirty="0"/>
              <a:t>Data pooled across SWORD-1 and SWORD-2.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275323"/>
              </p:ext>
            </p:extLst>
          </p:nvPr>
        </p:nvGraphicFramePr>
        <p:xfrm>
          <a:off x="2148305" y="1073103"/>
          <a:ext cx="7894640" cy="4598606"/>
        </p:xfrm>
        <a:graphic>
          <a:graphicData uri="http://schemas.openxmlformats.org/drawingml/2006/table">
            <a:tbl>
              <a:tblPr/>
              <a:tblGrid>
                <a:gridCol w="41728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72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44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8035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MS Mincho"/>
                          <a:cs typeface="Arial Narrow"/>
                        </a:rPr>
                        <a:t>Early</a:t>
                      </a:r>
                      <a:r>
                        <a:rPr lang="en-US" sz="1600" b="1" baseline="0" dirty="0"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600" b="1" dirty="0">
                          <a:latin typeface="+mn-lt"/>
                          <a:ea typeface="MS Mincho"/>
                          <a:cs typeface="Arial Narrow"/>
                        </a:rPr>
                        <a:t>switch phase</a:t>
                      </a:r>
                      <a:r>
                        <a:rPr lang="en-US" sz="1600" b="1" baseline="30000" dirty="0">
                          <a:latin typeface="+mn-lt"/>
                          <a:ea typeface="MS Mincho"/>
                          <a:cs typeface="Arial Narrow"/>
                        </a:rPr>
                        <a:t>a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4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DTG + RPV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n=513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</a:p>
                  </a:txBody>
                  <a:tcPr marL="73152" marR="73152" marT="36576" marB="3657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Times New Roman"/>
                        </a:rPr>
                        <a:t>CAR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n=511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</a:p>
                  </a:txBody>
                  <a:tcPr marL="73152" marR="73152" marT="36576" marB="3657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5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MS Mincho"/>
                          <a:cs typeface="Arial Narrow"/>
                        </a:rPr>
                        <a:t>Virologic success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MS Mincho"/>
                          <a:cs typeface="Arial Narrow"/>
                        </a:rPr>
                        <a:t>486 (95)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MS Mincho"/>
                          <a:cs typeface="Arial Narrow"/>
                        </a:rPr>
                        <a:t>485 (95)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35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MS Mincho"/>
                          <a:cs typeface="Arial Narrow"/>
                        </a:rPr>
                        <a:t>Virologic non-response 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MS Mincho"/>
                          <a:cs typeface="Arial Narrow"/>
                        </a:rPr>
                        <a:t>3 (&lt;1)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MS Mincho"/>
                          <a:cs typeface="Arial Narrow"/>
                        </a:rPr>
                        <a:t>6 (1)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3597">
                <a:tc>
                  <a:txBody>
                    <a:bodyPr/>
                    <a:lstStyle/>
                    <a:p>
                      <a:pPr marL="10287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  <a:ea typeface="MS Mincho"/>
                          <a:cs typeface="Arial Narrow"/>
                        </a:rPr>
                        <a:t>Data in window not &lt;50</a:t>
                      </a:r>
                      <a:r>
                        <a:rPr lang="en-US" sz="1600" baseline="0" dirty="0">
                          <a:latin typeface="+mn-lt"/>
                          <a:ea typeface="MS Mincho"/>
                          <a:cs typeface="Arial Narrow"/>
                        </a:rPr>
                        <a:t> c/mL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MS Mincho"/>
                          <a:cs typeface="Times New Roman"/>
                        </a:rPr>
                        <a:t>0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MS Mincho"/>
                          <a:cs typeface="Arial Narrow"/>
                        </a:rPr>
                        <a:t>2 (&lt;1)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359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MS Mincho"/>
                          <a:cs typeface="Times New Roman"/>
                        </a:rPr>
                        <a:t>Discontinued for lack of efficacy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MS Mincho"/>
                          <a:cs typeface="Times New Roman"/>
                        </a:rPr>
                        <a:t>2 (&lt;1)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MS Mincho"/>
                          <a:cs typeface="Arial Narrow"/>
                        </a:rPr>
                        <a:t>2 (&lt;1)</a:t>
                      </a:r>
                      <a:endParaRPr lang="en-US" sz="16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4037">
                <a:tc>
                  <a:txBody>
                    <a:bodyPr/>
                    <a:lstStyle/>
                    <a:p>
                      <a:pPr marL="10287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Discontinued while VL not &lt;50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 c/mL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Change in ART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1 (&lt;1)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0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1 (&lt;1)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1 (&lt;1)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7028413"/>
                  </a:ext>
                </a:extLst>
              </a:tr>
              <a:tr h="3535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No virologic data 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24 (5)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20 (4)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359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Discontinued due to AE or death</a:t>
                      </a:r>
                      <a:r>
                        <a:rPr lang="en-US" sz="1600" b="1" kern="1200" baseline="300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1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17 (3)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3 (&lt;1)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359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Discontinued for other reasons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7 (1)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16 (3)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Missing data during window but on study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0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1 (&lt;1)</a:t>
                      </a:r>
                    </a:p>
                  </a:txBody>
                  <a:tcPr marL="73152" marR="73152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993942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6145" y="5800231"/>
            <a:ext cx="881853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200" baseline="30000" dirty="0">
                <a:latin typeface="+mn-lt"/>
              </a:rPr>
              <a:t>1</a:t>
            </a:r>
            <a:r>
              <a:rPr lang="en-US" sz="1200" dirty="0">
                <a:latin typeface="+mn-lt"/>
              </a:rPr>
              <a:t> Two deaths in the study, both u</a:t>
            </a:r>
            <a:r>
              <a:rPr lang="en-US" sz="1200" dirty="0"/>
              <a:t>nrelated to study drug. DTG+RPV Kaposi’s Sarcoma (N=1), CAR Lung cancer (N=1)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72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Confirmed Virologic Withdrawals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11200" y="6154638"/>
            <a:ext cx="11143488" cy="182880"/>
          </a:xfrm>
        </p:spPr>
        <p:txBody>
          <a:bodyPr/>
          <a:lstStyle/>
          <a:p>
            <a:r>
              <a:rPr lang="en-US" dirty="0"/>
              <a:t>Llibre et al. CROI 2017; Seattle, WA. Abstract 2421.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42337"/>
              </p:ext>
            </p:extLst>
          </p:nvPr>
        </p:nvGraphicFramePr>
        <p:xfrm>
          <a:off x="991892" y="1802338"/>
          <a:ext cx="10414861" cy="16743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074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36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37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6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7536" marR="12700" marT="54864" marB="54864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Early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 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witch phase</a:t>
                      </a:r>
                      <a:r>
                        <a:rPr lang="en-US" sz="1800" b="1" baseline="30000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a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77104" marR="771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20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7536" marR="12700" marT="54864" marB="54864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</a:rPr>
                        <a:t>DTG + RPV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n=513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</a:p>
                  </a:txBody>
                  <a:tcPr marL="12700" marR="1270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</a:rPr>
                        <a:t>CAR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n=511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12700" marR="1270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8615">
                <a:tc>
                  <a:txBody>
                    <a:bodyPr/>
                    <a:lstStyle/>
                    <a:p>
                      <a:pPr marL="73152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Confirmed </a:t>
                      </a:r>
                      <a:r>
                        <a:rPr lang="en-US" sz="1800" b="1" dirty="0" err="1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Virologic</a:t>
                      </a:r>
                      <a:r>
                        <a:rPr lang="en-US" sz="1800" b="1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</a:t>
                      </a:r>
                      <a:r>
                        <a:rPr lang="en-US" sz="1800" b="1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ithdrawal </a:t>
                      </a:r>
                      <a:r>
                        <a:rPr lang="en-US" sz="18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CVW)</a:t>
                      </a:r>
                      <a:r>
                        <a:rPr lang="en-US" sz="1800" b="1" baseline="3000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b</a:t>
                      </a:r>
                    </a:p>
                  </a:txBody>
                  <a:tcPr marL="12700" marR="1270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 (&lt;1</a:t>
                      </a:r>
                      <a:r>
                        <a:rPr lang="en-GB" sz="180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12700" marR="127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GB" sz="180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(&lt;1)</a:t>
                      </a:r>
                    </a:p>
                  </a:txBody>
                  <a:tcPr marL="12700" marR="127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 Placeholder 2"/>
          <p:cNvSpPr txBox="1">
            <a:spLocks/>
          </p:cNvSpPr>
          <p:nvPr/>
        </p:nvSpPr>
        <p:spPr bwMode="auto">
          <a:xfrm>
            <a:off x="454202" y="5911032"/>
            <a:ext cx="111442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200" baseline="30000" dirty="0"/>
              <a:t>a</a:t>
            </a:r>
            <a:r>
              <a:rPr lang="en-US" altLang="ja-JP" sz="1200" dirty="0"/>
              <a:t>Data pooled across SWORD-1 and SWORD-2. </a:t>
            </a:r>
            <a:r>
              <a:rPr lang="en-US" altLang="ja-JP" sz="1200" baseline="30000" dirty="0"/>
              <a:t>b</a:t>
            </a:r>
            <a:r>
              <a:rPr lang="en-US" altLang="ja-JP" sz="1200" dirty="0"/>
              <a:t>CVW – </a:t>
            </a:r>
            <a:r>
              <a:rPr lang="en-US" sz="1200" kern="0" dirty="0"/>
              <a:t>Current “retest” HIV-1 RNA ≥200 c/mL, prior ≥50 c/mL.</a:t>
            </a:r>
            <a:endParaRPr lang="en-US" altLang="ja-JP" sz="1200" dirty="0"/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845901" y="3774121"/>
            <a:ext cx="10389741" cy="1035707"/>
          </a:xfrm>
        </p:spPr>
        <p:txBody>
          <a:bodyPr/>
          <a:lstStyle/>
          <a:p>
            <a:r>
              <a:rPr lang="en-US" sz="2400" dirty="0"/>
              <a:t>One subject on DTG + RPV meeting virologic withdrawal criteria had </a:t>
            </a:r>
            <a:r>
              <a:rPr lang="en-US" sz="2400" dirty="0" smtClean="0"/>
              <a:t>identified </a:t>
            </a:r>
            <a:r>
              <a:rPr lang="en-US" sz="2400" dirty="0"/>
              <a:t>an NNRTI resistance</a:t>
            </a:r>
            <a:r>
              <a:rPr lang="en-US" sz="2400" dirty="0">
                <a:latin typeface="Arial"/>
                <a:cs typeface="Arial"/>
              </a:rPr>
              <a:t>–</a:t>
            </a:r>
            <a:r>
              <a:rPr lang="en-US" sz="2400" dirty="0"/>
              <a:t>associated mutation (K101K/E) </a:t>
            </a:r>
          </a:p>
          <a:p>
            <a:r>
              <a:rPr lang="en-US" sz="2400" dirty="0"/>
              <a:t>No INI resistance</a:t>
            </a:r>
            <a:r>
              <a:rPr lang="en-US" sz="2400" dirty="0">
                <a:latin typeface="Arial"/>
                <a:cs typeface="Arial"/>
              </a:rPr>
              <a:t>–</a:t>
            </a:r>
            <a:r>
              <a:rPr lang="en-US" sz="2400" dirty="0"/>
              <a:t>associated mutations were identified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176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iV Global Template 2015 With Logo">
  <a:themeElements>
    <a:clrScheme name="ViiV Color Theme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002F5F"/>
      </a:accent1>
      <a:accent2>
        <a:srgbClr val="FF6600"/>
      </a:accent2>
      <a:accent3>
        <a:srgbClr val="00B050"/>
      </a:accent3>
      <a:accent4>
        <a:srgbClr val="FFCC00"/>
      </a:accent4>
      <a:accent5>
        <a:srgbClr val="0098DB"/>
      </a:accent5>
      <a:accent6>
        <a:srgbClr val="A50021"/>
      </a:accent6>
      <a:hlink>
        <a:srgbClr val="0000FF"/>
      </a:hlink>
      <a:folHlink>
        <a:srgbClr val="7030A0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buNone/>
          <a:defRPr sz="1800" dirty="0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31241</TotalTime>
  <Words>1611</Words>
  <Application>Microsoft Office PowerPoint</Application>
  <PresentationFormat>Widescreen</PresentationFormat>
  <Paragraphs>516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MS Mincho</vt:lpstr>
      <vt:lpstr>Arial</vt:lpstr>
      <vt:lpstr>Arial Narrow</vt:lpstr>
      <vt:lpstr>Calibri</vt:lpstr>
      <vt:lpstr>Century Gothic</vt:lpstr>
      <vt:lpstr>Tahoma</vt:lpstr>
      <vt:lpstr>Times New Roman</vt:lpstr>
      <vt:lpstr>ViiV Global Template 2015 With Logo</vt:lpstr>
      <vt:lpstr>PowerPoint Presentation</vt:lpstr>
      <vt:lpstr>Introduction </vt:lpstr>
      <vt:lpstr> SWORD-1 and SWORD-2  Phase III Study Design</vt:lpstr>
      <vt:lpstr>Subject Disposition: Early Switch Phase (Through Wk 52)</vt:lpstr>
      <vt:lpstr>Demographics and Baseline Characteristicsa</vt:lpstr>
      <vt:lpstr> Snapshot Outcomes at Week 48 (Pooled) </vt:lpstr>
      <vt:lpstr>Snapshot Outcomes at Week 48 (SWORD-1&amp;2)</vt:lpstr>
      <vt:lpstr>Snapshot Outcomes at Week 48</vt:lpstr>
      <vt:lpstr>Confirmed Virologic Withdrawals</vt:lpstr>
      <vt:lpstr>Viral Loads of Subject with Identified  NNRTI-Resistant Mutation after Treatment Interruption</vt:lpstr>
      <vt:lpstr>Adverse Events with Onset through Week 52</vt:lpstr>
      <vt:lpstr>Adverse Events Leading to Withdrawal</vt:lpstr>
      <vt:lpstr>Change in Serum Lipids at Week 48 Pooled Data Early Switch Phase</vt:lpstr>
      <vt:lpstr>Change in Bone Markers at Week 48 Pooled Data Early Switch Phase</vt:lpstr>
      <vt:lpstr>Conclusions</vt:lpstr>
      <vt:lpstr>Acknowledgments</vt:lpstr>
    </vt:vector>
  </TitlesOfParts>
  <Company>PPD,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title here</dc:title>
  <dc:creator>Barclan</dc:creator>
  <cp:lastModifiedBy>Brian Donovan</cp:lastModifiedBy>
  <cp:revision>1323</cp:revision>
  <cp:lastPrinted>2017-02-03T20:19:24Z</cp:lastPrinted>
  <dcterms:created xsi:type="dcterms:W3CDTF">2011-09-13T15:00:20Z</dcterms:created>
  <dcterms:modified xsi:type="dcterms:W3CDTF">2017-02-14T17:01:00Z</dcterms:modified>
</cp:coreProperties>
</file>