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438" r:id="rId1"/>
    <p:sldMasterId id="2147488443" r:id="rId2"/>
  </p:sldMasterIdLst>
  <p:notesMasterIdLst>
    <p:notesMasterId r:id="rId19"/>
  </p:notesMasterIdLst>
  <p:handoutMasterIdLst>
    <p:handoutMasterId r:id="rId20"/>
  </p:handoutMasterIdLst>
  <p:sldIdLst>
    <p:sldId id="465" r:id="rId3"/>
    <p:sldId id="488" r:id="rId4"/>
    <p:sldId id="489" r:id="rId5"/>
    <p:sldId id="468" r:id="rId6"/>
    <p:sldId id="490" r:id="rId7"/>
    <p:sldId id="500" r:id="rId8"/>
    <p:sldId id="491" r:id="rId9"/>
    <p:sldId id="492" r:id="rId10"/>
    <p:sldId id="493" r:id="rId11"/>
    <p:sldId id="494" r:id="rId12"/>
    <p:sldId id="495" r:id="rId13"/>
    <p:sldId id="497" r:id="rId14"/>
    <p:sldId id="498" r:id="rId15"/>
    <p:sldId id="499" r:id="rId16"/>
    <p:sldId id="479" r:id="rId17"/>
    <p:sldId id="480" r:id="rId18"/>
  </p:sldIdLst>
  <p:sldSz cx="12192000" cy="6858000"/>
  <p:notesSz cx="7010400" cy="9296400"/>
  <p:defaultTextStyle>
    <a:defPPr>
      <a:defRPr lang="en-US"/>
    </a:defPPr>
    <a:lvl1pPr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8013" indent="-1508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7613" indent="-3032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7213" indent="-4556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6813" indent="-6080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pos="2376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5" pos="53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orient="horz" pos="2928">
          <p15:clr>
            <a:srgbClr val="A4A3A4"/>
          </p15:clr>
        </p15:guide>
        <p15:guide id="3" pos="2195">
          <p15:clr>
            <a:srgbClr val="A4A3A4"/>
          </p15:clr>
        </p15:guide>
        <p15:guide id="4" pos="2208">
          <p15:clr>
            <a:srgbClr val="A4A3A4"/>
          </p15:clr>
        </p15:guide>
        <p15:guide id="5" orient="horz" pos="3020">
          <p15:clr>
            <a:srgbClr val="A4A3A4"/>
          </p15:clr>
        </p15:guide>
        <p15:guide id="6" orient="horz" pos="3024">
          <p15:clr>
            <a:srgbClr val="A4A3A4"/>
          </p15:clr>
        </p15:guide>
        <p15:guide id="7" pos="2290">
          <p15:clr>
            <a:srgbClr val="A4A3A4"/>
          </p15:clr>
        </p15:guide>
        <p15:guide id="8" pos="2304">
          <p15:clr>
            <a:srgbClr val="A4A3A4"/>
          </p15:clr>
        </p15:guide>
        <p15:guide id="9" orient="horz" pos="2831">
          <p15:clr>
            <a:srgbClr val="A4A3A4"/>
          </p15:clr>
        </p15:guide>
        <p15:guide id="10" orient="horz" pos="2835">
          <p15:clr>
            <a:srgbClr val="A4A3A4"/>
          </p15:clr>
        </p15:guide>
        <p15:guide id="11" pos="2104">
          <p15:clr>
            <a:srgbClr val="A4A3A4"/>
          </p15:clr>
        </p15:guide>
        <p15:guide id="12" pos="211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 Guyer" initials="BG" lastIdx="4" clrIdx="0"/>
  <p:cmAuthor id="1" name="Anna Kido" initials="AK" lastIdx="1" clrIdx="1"/>
  <p:cmAuthor id="2" name="Hal Martin" initials="HM" lastIdx="49" clrIdx="2"/>
  <p:cmAuthor id="3" name="MOLINA Jean-Michel" initials="MJ" lastIdx="17" clrIdx="3"/>
  <p:cmAuthor id="4" name="Cindy (Hui) Liu" initials="CL" lastIdx="8" clrIdx="4"/>
  <p:cmAuthor id="5" name="Erin Quirk" initials="EQ" lastIdx="19" clrIdx="5"/>
  <p:cmAuthor id="6" name="Will Garner" initials="WG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0A0"/>
    <a:srgbClr val="0066A8"/>
    <a:srgbClr val="717074"/>
    <a:srgbClr val="000000"/>
    <a:srgbClr val="EAEAEA"/>
    <a:srgbClr val="D5F3EE"/>
    <a:srgbClr val="E2E2E2"/>
    <a:srgbClr val="00FF00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9474" autoAdjust="0"/>
  </p:normalViewPr>
  <p:slideViewPr>
    <p:cSldViewPr snapToGrid="0">
      <p:cViewPr varScale="1">
        <p:scale>
          <a:sx n="80" d="100"/>
          <a:sy n="80" d="100"/>
        </p:scale>
        <p:origin x="60" y="708"/>
      </p:cViewPr>
      <p:guideLst>
        <p:guide pos="2376"/>
        <p:guide orient="horz" pos="2160"/>
        <p:guide pos="3840"/>
        <p:guide pos="5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144"/>
    </p:cViewPr>
  </p:sorterViewPr>
  <p:notesViewPr>
    <p:cSldViewPr snapToGrid="0">
      <p:cViewPr varScale="1">
        <p:scale>
          <a:sx n="74" d="100"/>
          <a:sy n="74" d="100"/>
        </p:scale>
        <p:origin x="-2928" y="-82"/>
      </p:cViewPr>
      <p:guideLst>
        <p:guide orient="horz" pos="2924"/>
        <p:guide orient="horz" pos="2928"/>
        <p:guide pos="2195"/>
        <p:guide pos="2208"/>
        <p:guide orient="horz" pos="3020"/>
        <p:guide orient="horz" pos="3024"/>
        <p:guide pos="2290"/>
        <p:guide pos="2304"/>
        <p:guide orient="horz" pos="2831"/>
        <p:guide orient="horz" pos="2835"/>
        <p:guide pos="2104"/>
        <p:guide pos="21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CBC3B-41E5-46E6-A59D-017392A85842}" type="datetimeFigureOut">
              <a:rPr lang="en-US"/>
              <a:pPr>
                <a:defRPr/>
              </a:pPr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936803-4CAA-4C31-B60C-8065865AA5B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55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9D99AA-4450-46E3-8630-5060D192AE3C}" type="datetimeFigureOut">
              <a:rPr lang="en-US"/>
              <a:pPr>
                <a:defRPr/>
              </a:pPr>
              <a:t>3/13/2018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4838"/>
            <a:ext cx="5610225" cy="418465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63E4FC-F7D2-402F-A013-43C00E818BA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21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0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6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2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68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0BD6D-B03B-4D63-8301-6BE908F23B5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69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87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61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43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378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47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87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50850" y="4416426"/>
            <a:ext cx="6059488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67651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721470C-9BB4-425A-95C8-25645082039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611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3E4FC-F7D2-402F-A013-43C00E818BA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78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A48B-1AFA-4983-9A32-09059EAD7E1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51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9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4600" indent="-174600">
              <a:buFontTx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E89850-614F-4821-B59D-B765EF0A82E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50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80934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E9D559-D4A1-4346-A6B3-3A3E67EAA61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72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62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177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32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479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F607EC-96D3-44C3-9923-F1C2B88EE62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7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4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/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2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/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/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4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6113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2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35639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2859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479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84677D7-CD19-497B-A166-E031555359A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8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39" r:id="rId1"/>
    <p:sldLayoutId id="2147488440" r:id="rId2"/>
    <p:sldLayoutId id="2147488441" r:id="rId3"/>
    <p:sldLayoutId id="214748844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84677D7-CD19-497B-A166-E031555359A4}" type="datetime1">
              <a:rPr lang="en-US" smtClean="0">
                <a:solidFill>
                  <a:prstClr val="black"/>
                </a:solidFill>
              </a:rPr>
              <a:pPr/>
              <a:t>3/13/2018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Author’s Last Name, Conference Name, Year, Presentation #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32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44" r:id="rId1"/>
    <p:sldLayoutId id="2147488445" r:id="rId2"/>
    <p:sldLayoutId id="2147488446" r:id="rId3"/>
    <p:sldLayoutId id="2147488447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/>
              <a:t>Switch to </a:t>
            </a:r>
            <a:r>
              <a:rPr lang="en-GB" sz="4800" dirty="0" err="1"/>
              <a:t>Bictegravir</a:t>
            </a:r>
            <a:r>
              <a:rPr lang="en-GB" sz="4800" dirty="0"/>
              <a:t>/F/TAF From DTG and ABC/3TC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708152" y="4574381"/>
            <a:ext cx="8756649" cy="990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b="1" dirty="0"/>
              <a:t>Jean-Michel Molina,</a:t>
            </a:r>
            <a:r>
              <a:rPr lang="en-US" sz="1600" b="1" baseline="30000" dirty="0"/>
              <a:t>1</a:t>
            </a:r>
            <a:r>
              <a:rPr lang="en-US" sz="1600" b="1" dirty="0"/>
              <a:t> Douglas Ward,</a:t>
            </a:r>
            <a:r>
              <a:rPr lang="en-US" sz="1600" b="1" baseline="30000" dirty="0"/>
              <a:t>2</a:t>
            </a:r>
            <a:r>
              <a:rPr lang="en-US" sz="1600" b="1" dirty="0"/>
              <a:t> Indira Brar,</a:t>
            </a:r>
            <a:r>
              <a:rPr lang="en-US" sz="1600" b="1" baseline="30000" dirty="0"/>
              <a:t>3</a:t>
            </a:r>
            <a:r>
              <a:rPr lang="en-US" sz="1600" b="1" dirty="0"/>
              <a:t> Anthony Mills,</a:t>
            </a:r>
            <a:r>
              <a:rPr lang="en-US" sz="1600" b="1" baseline="30000" dirty="0"/>
              <a:t>4</a:t>
            </a:r>
            <a:r>
              <a:rPr lang="en-US" sz="1600" b="1" dirty="0"/>
              <a:t> Hans Jürgen Stellbrink,</a:t>
            </a:r>
            <a:r>
              <a:rPr lang="en-US" sz="1600" b="1" baseline="30000" dirty="0"/>
              <a:t>5</a:t>
            </a:r>
            <a:r>
              <a:rPr lang="en-US" sz="1600" b="1" dirty="0"/>
              <a:t> </a:t>
            </a:r>
            <a:br>
              <a:rPr lang="en-US" sz="1600" b="1" dirty="0"/>
            </a:br>
            <a:r>
              <a:rPr lang="en-US" sz="1600" b="1" dirty="0"/>
              <a:t>Luis López-Cortés,</a:t>
            </a:r>
            <a:r>
              <a:rPr lang="en-US" sz="1600" b="1" baseline="30000" dirty="0"/>
              <a:t>6</a:t>
            </a:r>
            <a:r>
              <a:rPr lang="en-US" sz="1600" b="1" dirty="0"/>
              <a:t> Peter Ruane,</a:t>
            </a:r>
            <a:r>
              <a:rPr lang="en-US" sz="1600" b="1" baseline="30000" dirty="0"/>
              <a:t>7</a:t>
            </a:r>
            <a:r>
              <a:rPr lang="en-US" sz="1600" b="1" dirty="0"/>
              <a:t> Daniel Podzamczer,</a:t>
            </a:r>
            <a:r>
              <a:rPr lang="en-US" sz="1600" b="1" baseline="30000" dirty="0"/>
              <a:t>8</a:t>
            </a:r>
            <a:r>
              <a:rPr lang="en-US" sz="1600" b="1" dirty="0"/>
              <a:t> Cynthia Brinson,</a:t>
            </a:r>
            <a:r>
              <a:rPr lang="en-US" sz="1600" b="1" baseline="30000" dirty="0"/>
              <a:t>9</a:t>
            </a:r>
            <a:r>
              <a:rPr lang="en-US" sz="1600" b="1" dirty="0"/>
              <a:t> Joseph Custodio,</a:t>
            </a:r>
            <a:r>
              <a:rPr lang="en-US" sz="1600" b="1" baseline="30000" dirty="0"/>
              <a:t>10</a:t>
            </a:r>
            <a:r>
              <a:rPr lang="en-US" sz="1600" b="1" dirty="0"/>
              <a:t> Hui Liu,</a:t>
            </a:r>
            <a:r>
              <a:rPr lang="en-US" sz="1600" b="1" baseline="30000" dirty="0"/>
              <a:t>10</a:t>
            </a:r>
            <a:r>
              <a:rPr lang="en-US" sz="1600" b="1" dirty="0"/>
              <a:t> Kristen Andreatta,</a:t>
            </a:r>
            <a:r>
              <a:rPr lang="en-US" sz="1600" b="1" baseline="30000" dirty="0"/>
              <a:t>10</a:t>
            </a:r>
            <a:r>
              <a:rPr lang="en-US" sz="1600" b="1" dirty="0"/>
              <a:t> Hal Martin,</a:t>
            </a:r>
            <a:r>
              <a:rPr lang="en-US" sz="1600" b="1" baseline="30000" dirty="0"/>
              <a:t>10</a:t>
            </a:r>
            <a:r>
              <a:rPr lang="en-US" sz="1600" b="1" dirty="0"/>
              <a:t> Andrew Cheng,</a:t>
            </a:r>
            <a:r>
              <a:rPr lang="en-US" sz="1600" b="1" baseline="30000" dirty="0"/>
              <a:t>10</a:t>
            </a:r>
            <a:r>
              <a:rPr lang="en-US" sz="1600" b="1" dirty="0"/>
              <a:t> Erin Quirk</a:t>
            </a:r>
            <a:r>
              <a:rPr lang="en-US" sz="1600" b="1" baseline="30000" dirty="0"/>
              <a:t>10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="" xmlns:a16="http://schemas.microsoft.com/office/drawing/2014/main" id="{00B12791-23A5-4060-996C-87D04E0A8936}"/>
              </a:ext>
            </a:extLst>
          </p:cNvPr>
          <p:cNvSpPr txBox="1">
            <a:spLocks/>
          </p:cNvSpPr>
          <p:nvPr/>
        </p:nvSpPr>
        <p:spPr>
          <a:xfrm>
            <a:off x="1715694" y="5415045"/>
            <a:ext cx="9620444" cy="990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sz="1200" baseline="30000" dirty="0"/>
              <a:t>1</a:t>
            </a:r>
            <a:r>
              <a:rPr lang="fr-FR" sz="1200" dirty="0"/>
              <a:t>Hôpital Saint Louis, Paris, France;</a:t>
            </a:r>
            <a:r>
              <a:rPr lang="en-US" sz="1200" dirty="0"/>
              <a:t> </a:t>
            </a:r>
            <a:r>
              <a:rPr lang="en-US" sz="1200" baseline="30000" dirty="0"/>
              <a:t>2</a:t>
            </a:r>
            <a:r>
              <a:rPr lang="en-US" sz="1200" dirty="0"/>
              <a:t>Dupont Circle Physicians, Washington DC; </a:t>
            </a:r>
            <a:r>
              <a:rPr lang="en-US" sz="1200" baseline="30000" dirty="0"/>
              <a:t>3</a:t>
            </a:r>
            <a:r>
              <a:rPr lang="en-US" sz="1200" dirty="0"/>
              <a:t>Henry Ford Hospital, Detroit, MI; </a:t>
            </a:r>
            <a:r>
              <a:rPr lang="en-US" sz="1200" baseline="30000" dirty="0"/>
              <a:t>4</a:t>
            </a:r>
            <a:r>
              <a:rPr lang="en-US" sz="1200" dirty="0"/>
              <a:t>Southern California Men’s Medical Group, Los Angeles, CA; </a:t>
            </a:r>
            <a:r>
              <a:rPr lang="en-US" sz="1200" baseline="30000" dirty="0"/>
              <a:t>5</a:t>
            </a:r>
            <a:r>
              <a:rPr lang="en-US" sz="1200" dirty="0"/>
              <a:t>ICH Study Center, Hamburg, Germany; </a:t>
            </a:r>
            <a:r>
              <a:rPr lang="en-US" sz="1200" baseline="30000" dirty="0"/>
              <a:t>6</a:t>
            </a:r>
            <a:r>
              <a:rPr lang="en-US" sz="1200" dirty="0"/>
              <a:t>Unidad </a:t>
            </a:r>
            <a:r>
              <a:rPr lang="en-US" sz="1200" dirty="0" err="1"/>
              <a:t>Clínica</a:t>
            </a:r>
            <a:r>
              <a:rPr lang="en-US" sz="1200" dirty="0"/>
              <a:t> de </a:t>
            </a:r>
            <a:r>
              <a:rPr lang="en-US" sz="1200" dirty="0" err="1"/>
              <a:t>Enfermedades</a:t>
            </a:r>
            <a:r>
              <a:rPr lang="en-US" sz="1200" dirty="0"/>
              <a:t> </a:t>
            </a:r>
            <a:r>
              <a:rPr lang="en-US" sz="1200" dirty="0" err="1"/>
              <a:t>Infecciosas</a:t>
            </a:r>
            <a:r>
              <a:rPr lang="en-US" sz="1200" dirty="0"/>
              <a:t>, </a:t>
            </a:r>
            <a:r>
              <a:rPr lang="en-US" sz="1200" dirty="0" err="1"/>
              <a:t>Microbiología</a:t>
            </a:r>
            <a:r>
              <a:rPr lang="en-US" sz="1200" dirty="0"/>
              <a:t> y </a:t>
            </a:r>
            <a:r>
              <a:rPr lang="en-US" sz="1200" dirty="0" err="1"/>
              <a:t>Medicina</a:t>
            </a:r>
            <a:r>
              <a:rPr lang="en-US" sz="1200" dirty="0"/>
              <a:t> </a:t>
            </a:r>
            <a:r>
              <a:rPr lang="en-US" sz="1200" dirty="0" err="1"/>
              <a:t>Preventiva</a:t>
            </a:r>
            <a:r>
              <a:rPr lang="en-US" sz="1200" dirty="0"/>
              <a:t>, Hospital </a:t>
            </a:r>
            <a:r>
              <a:rPr lang="en-US" sz="1200" dirty="0" err="1"/>
              <a:t>Universitario</a:t>
            </a:r>
            <a:r>
              <a:rPr lang="en-US" sz="1200" dirty="0"/>
              <a:t> Virgen del </a:t>
            </a:r>
            <a:r>
              <a:rPr lang="en-US" sz="1200" dirty="0" err="1"/>
              <a:t>Rocío</a:t>
            </a:r>
            <a:r>
              <a:rPr lang="en-US" sz="1200" dirty="0"/>
              <a:t>/</a:t>
            </a:r>
            <a:r>
              <a:rPr lang="en-US" sz="1200" dirty="0" err="1"/>
              <a:t>Instituto</a:t>
            </a:r>
            <a:r>
              <a:rPr lang="en-US" sz="1200" dirty="0"/>
              <a:t> de </a:t>
            </a:r>
            <a:r>
              <a:rPr lang="en-US" sz="1200" dirty="0" err="1"/>
              <a:t>Biomedicina</a:t>
            </a:r>
            <a:r>
              <a:rPr lang="en-US" sz="1200" dirty="0"/>
              <a:t> de </a:t>
            </a:r>
            <a:r>
              <a:rPr lang="en-US" sz="1200" dirty="0" err="1"/>
              <a:t>Sevilla</a:t>
            </a:r>
            <a:r>
              <a:rPr lang="en-US" sz="1200" dirty="0"/>
              <a:t>, Spain; </a:t>
            </a:r>
            <a:r>
              <a:rPr lang="en-US" sz="1200" baseline="30000" dirty="0"/>
              <a:t>7</a:t>
            </a:r>
            <a:r>
              <a:rPr lang="en-US" sz="1200" dirty="0"/>
              <a:t>Peter J. </a:t>
            </a:r>
            <a:r>
              <a:rPr lang="en-US" sz="1200" dirty="0" err="1"/>
              <a:t>Ruane</a:t>
            </a:r>
            <a:r>
              <a:rPr lang="en-US" sz="1200" dirty="0"/>
              <a:t>, MD Inc., Los Angeles, CA; </a:t>
            </a:r>
            <a:r>
              <a:rPr lang="en-US" sz="1200" baseline="30000" dirty="0"/>
              <a:t>8</a:t>
            </a:r>
            <a:r>
              <a:rPr lang="en-US" sz="1200" dirty="0"/>
              <a:t>Hospital </a:t>
            </a:r>
            <a:r>
              <a:rPr lang="en-US" sz="1200" dirty="0" err="1"/>
              <a:t>Universitari</a:t>
            </a:r>
            <a:r>
              <a:rPr lang="en-US" sz="1200" dirty="0"/>
              <a:t> de </a:t>
            </a:r>
            <a:r>
              <a:rPr lang="en-US" sz="1200" dirty="0" err="1"/>
              <a:t>Bellvitge</a:t>
            </a:r>
            <a:r>
              <a:rPr lang="en-US" sz="1200" dirty="0"/>
              <a:t>, Barcelona, Spain; </a:t>
            </a:r>
            <a:r>
              <a:rPr lang="en-US" sz="1200" baseline="30000" dirty="0"/>
              <a:t>9</a:t>
            </a:r>
            <a:r>
              <a:rPr lang="en-US" sz="1200" dirty="0"/>
              <a:t>Central Texas Clinical Research, Austin, TX; </a:t>
            </a:r>
            <a:r>
              <a:rPr lang="en-US" sz="1200" baseline="30000" dirty="0"/>
              <a:t>10</a:t>
            </a:r>
            <a:r>
              <a:rPr lang="en-US" sz="1200" dirty="0"/>
              <a:t>Gilead Sciences, Inc., Foster City, CA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en-GB" sz="1200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08155" y="6461356"/>
            <a:ext cx="4386707" cy="2737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indent="0">
              <a:lnSpc>
                <a:spcPct val="9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indent="0" algn="ctr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CROI 2018, Abstract 022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March 4–7, 2018</a:t>
            </a:r>
          </a:p>
          <a:p>
            <a:r>
              <a:rPr lang="en-US" sz="1200" dirty="0">
                <a:solidFill>
                  <a:schemeClr val="tx1"/>
                </a:solidFill>
              </a:rPr>
              <a:t>Boston, MA</a:t>
            </a:r>
          </a:p>
        </p:txBody>
      </p:sp>
    </p:spTree>
    <p:extLst>
      <p:ext uri="{BB962C8B-B14F-4D97-AF65-F5344CB8AC3E}">
        <p14:creationId xmlns:p14="http://schemas.microsoft.com/office/powerpoint/2010/main" val="54322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Laboratory Abnormalities Through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47A8C57-BB62-44A4-8B09-D75B0D1B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051456"/>
            <a:ext cx="11364686" cy="123634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/>
              <a:t>No cases of rhabdomyolysis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All amylase elevations were transient and not associated with pancreatitis; 4/7 cases had normal lipase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Grade 3 and 4 ALT abnormalities were not study treatment related, did not result in study drug interruption, and were associated with other AEs: acute HCV infection (n=3), acute HAV infection (n=1), alcohol abuse (n=1), and NASH (n=1)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319948"/>
              </p:ext>
            </p:extLst>
          </p:nvPr>
        </p:nvGraphicFramePr>
        <p:xfrm>
          <a:off x="1158240" y="1364346"/>
          <a:ext cx="9875520" cy="36284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937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8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88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9767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Grade 3 or 4 Lab Abnormalities, n (%)</a:t>
                      </a:r>
                    </a:p>
                  </a:txBody>
                  <a:tcPr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n=282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n=281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 (17)</a:t>
                      </a: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 (11)</a:t>
                      </a: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6908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≥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 of patients 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69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LDL elevation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(5)</a:t>
                      </a:r>
                    </a:p>
                  </a:txBody>
                  <a:tcPr marT="27421" marB="27421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9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Increased amylase     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(2)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908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ALT elevation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9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CK elevation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69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Fasting hyperglycemia</a:t>
                      </a:r>
                    </a:p>
                  </a:txBody>
                  <a:tcPr marT="45702" marB="45702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(&lt;1)</a:t>
                      </a:r>
                    </a:p>
                  </a:txBody>
                  <a:tcPr marT="27421" marB="274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4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Change in eGFR</a:t>
            </a:r>
            <a:r>
              <a:rPr lang="en-US" altLang="en-US" baseline="-25000" dirty="0"/>
              <a:t>CG</a:t>
            </a:r>
            <a:r>
              <a:rPr lang="en-US" altLang="en-US" dirty="0"/>
              <a:t> Over Time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EAA681A-34CC-4127-A9AF-C01D2500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18995"/>
            <a:ext cx="10972800" cy="436562"/>
          </a:xfrm>
        </p:spPr>
        <p:txBody>
          <a:bodyPr/>
          <a:lstStyle/>
          <a:p>
            <a:r>
              <a:rPr lang="en-US" altLang="en-US" sz="1800" dirty="0"/>
              <a:t>No discontinuations due to renal AEs and no cases of renal tubulopathy in either arm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36A97C16-099E-4DC6-863E-CE6F328EE9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*From 2-sided Wilcoxon rank-sum test.</a:t>
            </a:r>
            <a:endParaRPr lang="en-GB" dirty="0"/>
          </a:p>
        </p:txBody>
      </p:sp>
      <p:pic>
        <p:nvPicPr>
          <p:cNvPr id="821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378" y="1334135"/>
            <a:ext cx="9024937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92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CC0000"/>
                </a:solidFill>
              </a:rPr>
              <a:t>Changes in Quantitative Proteinuria at Week 48</a:t>
            </a:r>
            <a:br>
              <a:rPr lang="en-US" altLang="en-US" dirty="0">
                <a:solidFill>
                  <a:srgbClr val="CC0000"/>
                </a:solidFill>
              </a:rPr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8965B8EA-CA0B-4ED6-B706-25541F621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>
                <a:solidFill>
                  <a:prstClr val="black"/>
                </a:solidFill>
              </a:rPr>
              <a:t>*F</a:t>
            </a:r>
            <a:r>
              <a:rPr lang="en-US" altLang="en-US" dirty="0"/>
              <a:t>rom 2-sided Wilcoxon rank-sum test for % change from baseline at Week 48 for each marker for treatment comparison.</a:t>
            </a:r>
            <a:endParaRPr lang="en-US" altLang="en-US" sz="900" strike="sngStrike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93" y="1334135"/>
            <a:ext cx="10798175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6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Changes in Spine and Hip BMD Through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altLang="en-US" dirty="0">
                <a:solidFill>
                  <a:srgbClr val="000000"/>
                </a:solidFill>
              </a:rPr>
              <a:t>*</a:t>
            </a:r>
            <a:r>
              <a:rPr lang="en-US" altLang="en-US" dirty="0">
                <a:solidFill>
                  <a:srgbClr val="000000"/>
                </a:solidFill>
              </a:rPr>
              <a:t>F</a:t>
            </a:r>
            <a:r>
              <a:rPr altLang="en-US" dirty="0"/>
              <a:t>rom ANOVA model for </a:t>
            </a:r>
            <a:r>
              <a:rPr lang="en-US" altLang="en-US" dirty="0"/>
              <a:t>c</a:t>
            </a:r>
            <a:r>
              <a:rPr altLang="en-US" dirty="0">
                <a:solidFill>
                  <a:srgbClr val="000000"/>
                </a:solidFill>
              </a:rPr>
              <a:t>omparison of B/F/TAF vs </a:t>
            </a:r>
            <a:r>
              <a:rPr lang="en-US" altLang="en-US" dirty="0">
                <a:solidFill>
                  <a:srgbClr val="000000"/>
                </a:solidFill>
              </a:rPr>
              <a:t>DTG/</a:t>
            </a:r>
            <a:r>
              <a:rPr altLang="en-US" dirty="0">
                <a:solidFill>
                  <a:srgbClr val="000000"/>
                </a:solidFill>
              </a:rPr>
              <a:t>ABC/3TC at Week 48.</a:t>
            </a:r>
          </a:p>
        </p:txBody>
      </p:sp>
      <p:sp>
        <p:nvSpPr>
          <p:cNvPr id="22" name="Text Placeholder 2"/>
          <p:cNvSpPr txBox="1">
            <a:spLocks/>
          </p:cNvSpPr>
          <p:nvPr/>
        </p:nvSpPr>
        <p:spPr bwMode="auto">
          <a:xfrm>
            <a:off x="1461871" y="6562725"/>
            <a:ext cx="35909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23" name="Text Placeholder 2"/>
          <p:cNvSpPr txBox="1">
            <a:spLocks/>
          </p:cNvSpPr>
          <p:nvPr/>
        </p:nvSpPr>
        <p:spPr bwMode="auto">
          <a:xfrm>
            <a:off x="1471396" y="6667500"/>
            <a:ext cx="183673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en-US" altLang="en-US" sz="800" dirty="0">
              <a:solidFill>
                <a:srgbClr val="000000"/>
              </a:solidFill>
            </a:endParaRPr>
          </a:p>
        </p:txBody>
      </p:sp>
      <p:pic>
        <p:nvPicPr>
          <p:cNvPr id="9264" name="Picture 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567815"/>
            <a:ext cx="11177587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46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Fasting Lipid Changes at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DF0025E-2890-48F1-A220-8CB6ACE4C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49192"/>
            <a:ext cx="10972800" cy="367133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*p-values from 2-sided Wilcoxon rank-sum test.</a:t>
            </a:r>
            <a:endParaRPr lang="en-GB" dirty="0"/>
          </a:p>
        </p:txBody>
      </p:sp>
      <p:pic>
        <p:nvPicPr>
          <p:cNvPr id="10264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593" y="1428750"/>
            <a:ext cx="10339387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1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Study 380-1844 </a:t>
            </a:r>
            <a:r>
              <a:rPr lang="en-US" altLang="en-US" dirty="0">
                <a:solidFill>
                  <a:srgbClr val="CC0000"/>
                </a:solidFill>
                <a:ea typeface="MS PGothic" pitchFamily="34" charset="-128"/>
              </a:rPr>
              <a:t>Conclusions</a:t>
            </a:r>
            <a:endParaRPr lang="en-GB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ADEABB5-2DB2-4638-AABA-266DCC7A5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700"/>
              </a:spcAft>
            </a:pPr>
            <a:r>
              <a:rPr lang="en-US" altLang="en-US" b="1" dirty="0"/>
              <a:t>Switching to B/F/TAF was non-inferior to remaining on DTG/ABC/3TC</a:t>
            </a:r>
          </a:p>
          <a:p>
            <a:pPr>
              <a:spcBef>
                <a:spcPts val="600"/>
              </a:spcBef>
              <a:spcAft>
                <a:spcPts val="700"/>
              </a:spcAft>
            </a:pPr>
            <a:r>
              <a:rPr lang="en-US" altLang="en-US" b="1" dirty="0"/>
              <a:t>No treatment emergent resistance was observed in either arm</a:t>
            </a:r>
          </a:p>
          <a:p>
            <a:pPr>
              <a:spcBef>
                <a:spcPts val="600"/>
              </a:spcBef>
              <a:spcAft>
                <a:spcPts val="700"/>
              </a:spcAft>
            </a:pPr>
            <a:r>
              <a:rPr lang="en-US" altLang="en-US" b="1" dirty="0"/>
              <a:t>B/F/TAF was well tolerated</a:t>
            </a:r>
          </a:p>
          <a:p>
            <a:pPr lvl="1">
              <a:spcBef>
                <a:spcPts val="0"/>
              </a:spcBef>
              <a:spcAft>
                <a:spcPts val="700"/>
              </a:spcAft>
            </a:pPr>
            <a:r>
              <a:rPr lang="en-US" altLang="en-US" sz="2400" dirty="0"/>
              <a:t>Adverse events were comparable between arms at Week 48</a:t>
            </a:r>
          </a:p>
          <a:p>
            <a:pPr>
              <a:spcBef>
                <a:spcPts val="600"/>
              </a:spcBef>
              <a:spcAft>
                <a:spcPts val="700"/>
              </a:spcAft>
            </a:pPr>
            <a:r>
              <a:rPr lang="en-US" altLang="en-US" b="1" dirty="0" smtClean="0"/>
              <a:t>The </a:t>
            </a:r>
            <a:r>
              <a:rPr lang="en-US" altLang="en-US" b="1" dirty="0"/>
              <a:t>lipid, bone and renal safety profiles of switching to B/F/TAF were comparable to remaining on DTG/ABC/3TC through 48 weeks of treatment</a:t>
            </a:r>
          </a:p>
          <a:p>
            <a:pPr>
              <a:spcBef>
                <a:spcPts val="600"/>
              </a:spcBef>
              <a:spcAft>
                <a:spcPts val="700"/>
              </a:spcAft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B/F/TAF offers an effective and safe alternative to </a:t>
            </a:r>
            <a:r>
              <a:rPr lang="en-US" altLang="en-US" b="1" dirty="0">
                <a:ea typeface="MS PGothic" pitchFamily="34" charset="-128"/>
              </a:rPr>
              <a:t>DTG/ABC/3TC </a:t>
            </a:r>
          </a:p>
          <a:p>
            <a:pPr>
              <a:spcBef>
                <a:spcPts val="600"/>
              </a:spcBef>
              <a:spcAft>
                <a:spcPts val="700"/>
              </a:spcAft>
            </a:pPr>
            <a:endParaRPr lang="en-US" altLang="en-US" sz="1800" b="1" dirty="0"/>
          </a:p>
          <a:p>
            <a:pPr marL="0" indent="0">
              <a:spcBef>
                <a:spcPts val="600"/>
              </a:spcBef>
              <a:spcAft>
                <a:spcPts val="700"/>
              </a:spcAft>
              <a:buNone/>
            </a:pPr>
            <a:r>
              <a:rPr lang="en-US" altLang="en-US" b="1" dirty="0" smtClean="0"/>
              <a:t>Study 380-1961:  Switching to B/F/TAF in women (Kityo </a:t>
            </a:r>
            <a:r>
              <a:rPr lang="en-US" altLang="en-US" b="1" dirty="0"/>
              <a:t>et </a:t>
            </a:r>
            <a:r>
              <a:rPr lang="en-US" altLang="en-US" b="1" dirty="0" smtClean="0"/>
              <a:t>al. Poster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500)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F96AC66-FD46-4739-999B-460EF600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6A420D5-98A7-4DB0-A756-CF0AC85825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r>
              <a:rPr lang="en-US" altLang="en-US" sz="2000" b="1" dirty="0">
                <a:solidFill>
                  <a:srgbClr val="0070C0"/>
                </a:solidFill>
              </a:rPr>
              <a:t>We extend our thanks to:</a:t>
            </a: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endParaRPr lang="en-US" altLang="en-US" sz="2000" b="1" dirty="0">
              <a:solidFill>
                <a:srgbClr val="0066A8"/>
              </a:solidFill>
            </a:endParaRP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r>
              <a:rPr lang="en-US" altLang="en-US" sz="2000" b="1" dirty="0">
                <a:solidFill>
                  <a:srgbClr val="0070C0"/>
                </a:solidFill>
              </a:rPr>
              <a:t>The participants, their families, and all participating study investigators and staff:</a:t>
            </a: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endParaRPr lang="en-US" altLang="en-US" sz="1600" b="1" dirty="0">
              <a:solidFill>
                <a:srgbClr val="0066A8"/>
              </a:solidFill>
            </a:endParaRP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r>
              <a:rPr lang="en-US" altLang="en-US" sz="1500" b="1" dirty="0">
                <a:solidFill>
                  <a:srgbClr val="0070C0"/>
                </a:solidFill>
              </a:rPr>
              <a:t>AUSTRALIA: </a:t>
            </a:r>
            <a:r>
              <a:rPr lang="en-US" altLang="en-US" sz="1500" dirty="0"/>
              <a:t>D Baker, M Bloch, D Smith</a:t>
            </a:r>
            <a:r>
              <a:rPr lang="en-US" altLang="en-US" sz="1500" dirty="0">
                <a:solidFill>
                  <a:srgbClr val="000000"/>
                </a:solidFill>
              </a:rPr>
              <a:t> </a:t>
            </a:r>
            <a:r>
              <a:rPr lang="en-US" altLang="en-US" sz="1500" b="1" dirty="0">
                <a:solidFill>
                  <a:srgbClr val="0070C0"/>
                </a:solidFill>
              </a:rPr>
              <a:t>BELGIUM: </a:t>
            </a:r>
            <a:r>
              <a:rPr lang="en-US" altLang="en-US" sz="1500" dirty="0">
                <a:solidFill>
                  <a:srgbClr val="000000"/>
                </a:solidFill>
              </a:rPr>
              <a:t>L. </a:t>
            </a:r>
            <a:r>
              <a:rPr lang="en-US" altLang="en-US" sz="1500" dirty="0" err="1">
                <a:solidFill>
                  <a:srgbClr val="000000"/>
                </a:solidFill>
              </a:rPr>
              <a:t>Vandekerckhove</a:t>
            </a:r>
            <a:r>
              <a:rPr lang="en-US" altLang="en-US" sz="1500" b="1" dirty="0">
                <a:solidFill>
                  <a:srgbClr val="000000"/>
                </a:solidFill>
              </a:rPr>
              <a:t> </a:t>
            </a:r>
            <a:r>
              <a:rPr lang="en-US" altLang="en-US" sz="1500" b="1" dirty="0">
                <a:solidFill>
                  <a:srgbClr val="0070C0"/>
                </a:solidFill>
              </a:rPr>
              <a:t>CANADA: </a:t>
            </a:r>
            <a:r>
              <a:rPr lang="en-US" altLang="en-US" sz="1500" dirty="0"/>
              <a:t>L Charest, J de Wet</a:t>
            </a:r>
            <a:r>
              <a:rPr lang="en-US" altLang="en-US" sz="1500" dirty="0">
                <a:solidFill>
                  <a:srgbClr val="000000"/>
                </a:solidFill>
              </a:rPr>
              <a:t>, K Kasper, </a:t>
            </a:r>
            <a:br>
              <a:rPr lang="en-US" altLang="en-US" sz="1500" dirty="0">
                <a:solidFill>
                  <a:srgbClr val="000000"/>
                </a:solidFill>
              </a:rPr>
            </a:br>
            <a:r>
              <a:rPr lang="en-US" altLang="en-US" sz="1500" dirty="0">
                <a:solidFill>
                  <a:srgbClr val="000000"/>
                </a:solidFill>
              </a:rPr>
              <a:t>RP LeBlanc, B </a:t>
            </a:r>
            <a:r>
              <a:rPr lang="en-US" altLang="en-US" sz="1500" dirty="0" err="1">
                <a:solidFill>
                  <a:srgbClr val="000000"/>
                </a:solidFill>
              </a:rPr>
              <a:t>LeBouche</a:t>
            </a:r>
            <a:r>
              <a:rPr lang="en-US" altLang="en-US" sz="1500" dirty="0">
                <a:solidFill>
                  <a:srgbClr val="000000"/>
                </a:solidFill>
              </a:rPr>
              <a:t> </a:t>
            </a:r>
            <a:r>
              <a:rPr lang="en-US" altLang="en-US" sz="1500" b="1" dirty="0">
                <a:solidFill>
                  <a:srgbClr val="0070C0"/>
                </a:solidFill>
              </a:rPr>
              <a:t>FRANCE: </a:t>
            </a:r>
            <a:r>
              <a:rPr lang="en-US" altLang="en-US" sz="1500" dirty="0"/>
              <a:t>J-M Molina, G </a:t>
            </a:r>
            <a:r>
              <a:rPr lang="en-US" altLang="en-US" sz="1500" dirty="0" err="1"/>
              <a:t>Pialoux</a:t>
            </a:r>
            <a:r>
              <a:rPr lang="en-US" altLang="en-US" sz="1500" dirty="0"/>
              <a:t>, P Pugliese, F Raffi </a:t>
            </a:r>
            <a:r>
              <a:rPr lang="en-US" altLang="en-US" sz="1500" b="1" dirty="0">
                <a:solidFill>
                  <a:srgbClr val="0070C0"/>
                </a:solidFill>
              </a:rPr>
              <a:t>GERMANY: </a:t>
            </a:r>
            <a:r>
              <a:rPr lang="en-US" altLang="en-US" sz="1500" dirty="0"/>
              <a:t>K </a:t>
            </a:r>
            <a:r>
              <a:rPr lang="en-US" altLang="en-US" sz="1500" dirty="0" err="1"/>
              <a:t>Arastéh</a:t>
            </a:r>
            <a:r>
              <a:rPr lang="en-US" altLang="en-US" sz="1500" dirty="0"/>
              <a:t>, A </a:t>
            </a:r>
            <a:r>
              <a:rPr lang="en-US" altLang="en-US" sz="1500" dirty="0" err="1"/>
              <a:t>Baumgarten</a:t>
            </a:r>
            <a:r>
              <a:rPr lang="en-US" altLang="en-US" sz="1500" dirty="0"/>
              <a:t>, </a:t>
            </a:r>
            <a:br>
              <a:rPr lang="en-US" altLang="en-US" sz="1500" dirty="0"/>
            </a:br>
            <a:r>
              <a:rPr lang="en-US" altLang="en-US" sz="1500" dirty="0"/>
              <a:t>M Bickel, J Bogner, S </a:t>
            </a:r>
            <a:r>
              <a:rPr lang="en-US" altLang="en-US" sz="1500" dirty="0" err="1"/>
              <a:t>Esser</a:t>
            </a:r>
            <a:r>
              <a:rPr lang="en-US" altLang="en-US" sz="1500" dirty="0"/>
              <a:t>, H </a:t>
            </a:r>
            <a:r>
              <a:rPr lang="en-US" altLang="en-US" sz="1500" dirty="0" err="1"/>
              <a:t>Jäger</a:t>
            </a:r>
            <a:r>
              <a:rPr lang="en-US" altLang="en-US" sz="1500" dirty="0"/>
              <a:t>, J </a:t>
            </a:r>
            <a:r>
              <a:rPr lang="en-US" altLang="en-US" sz="1500" dirty="0" err="1"/>
              <a:t>Rockstroh</a:t>
            </a:r>
            <a:r>
              <a:rPr lang="en-US" altLang="en-US" sz="1500" dirty="0"/>
              <a:t>, H-S </a:t>
            </a:r>
            <a:r>
              <a:rPr lang="en-US" altLang="en-US" sz="1500" dirty="0" err="1"/>
              <a:t>Stellbrink</a:t>
            </a:r>
            <a:r>
              <a:rPr lang="en-US" altLang="en-US" sz="1500" dirty="0"/>
              <a:t> </a:t>
            </a:r>
            <a:r>
              <a:rPr lang="en-US" altLang="en-US" sz="1500" b="1" dirty="0">
                <a:solidFill>
                  <a:srgbClr val="0070C0"/>
                </a:solidFill>
              </a:rPr>
              <a:t>ITALY: </a:t>
            </a:r>
            <a:r>
              <a:rPr lang="en-US" altLang="en-US" sz="1500" dirty="0"/>
              <a:t>A </a:t>
            </a:r>
            <a:r>
              <a:rPr lang="en-US" altLang="en-US" sz="1500" dirty="0" err="1"/>
              <a:t>Antinori</a:t>
            </a:r>
            <a:r>
              <a:rPr lang="en-US" altLang="en-US" sz="1500" dirty="0"/>
              <a:t> </a:t>
            </a:r>
            <a:r>
              <a:rPr lang="en-US" altLang="en-US" sz="1500" b="1" dirty="0">
                <a:solidFill>
                  <a:srgbClr val="0070C0"/>
                </a:solidFill>
              </a:rPr>
              <a:t>SPAIN: </a:t>
            </a:r>
            <a:r>
              <a:rPr lang="en-US" altLang="en-US" sz="1500" dirty="0"/>
              <a:t>A </a:t>
            </a:r>
            <a:r>
              <a:rPr lang="en-US" altLang="en-US" sz="1500" dirty="0" err="1"/>
              <a:t>Antela</a:t>
            </a:r>
            <a:r>
              <a:rPr lang="en-US" altLang="en-US" sz="1500" dirty="0"/>
              <a:t>, B </a:t>
            </a:r>
            <a:r>
              <a:rPr lang="en-US" altLang="en-US" sz="1500" dirty="0" err="1"/>
              <a:t>Clotet</a:t>
            </a:r>
            <a:r>
              <a:rPr lang="en-US" altLang="en-US" sz="1500" dirty="0"/>
              <a:t> Sala, </a:t>
            </a:r>
            <a:br>
              <a:rPr lang="en-US" altLang="en-US" sz="1500" dirty="0"/>
            </a:br>
            <a:r>
              <a:rPr lang="en-US" altLang="en-US" sz="1500" dirty="0"/>
              <a:t>M Gutierrez, LF Lopez-Cortes, MJ Pérez, D </a:t>
            </a:r>
            <a:r>
              <a:rPr lang="en-US" altLang="en-US" sz="1500" dirty="0" err="1"/>
              <a:t>Podzamczer</a:t>
            </a:r>
            <a:r>
              <a:rPr lang="en-US" altLang="en-US" sz="1500" dirty="0"/>
              <a:t>, A Rivero Roman </a:t>
            </a:r>
            <a:r>
              <a:rPr lang="en-US" altLang="en-US" sz="1500" b="1" dirty="0">
                <a:solidFill>
                  <a:srgbClr val="0070C0"/>
                </a:solidFill>
              </a:rPr>
              <a:t>UNITED KINGDOM: </a:t>
            </a:r>
            <a:r>
              <a:rPr lang="en-US" altLang="en-US" sz="1500" dirty="0"/>
              <a:t>AE Clark, MA Johnson, </a:t>
            </a:r>
            <a:br>
              <a:rPr lang="en-US" altLang="en-US" sz="1500" dirty="0"/>
            </a:br>
            <a:r>
              <a:rPr lang="en-US" altLang="en-US" sz="1500" dirty="0"/>
              <a:t>J Ross, G </a:t>
            </a:r>
            <a:r>
              <a:rPr lang="en-US" altLang="en-US" sz="1500" dirty="0" err="1"/>
              <a:t>Schembri</a:t>
            </a:r>
            <a:r>
              <a:rPr lang="en-US" altLang="en-US" sz="1500" dirty="0"/>
              <a:t>, AP </a:t>
            </a:r>
            <a:r>
              <a:rPr lang="en-US" altLang="en-US" sz="1500" dirty="0" err="1"/>
              <a:t>Ustianowski</a:t>
            </a:r>
            <a:r>
              <a:rPr lang="en-US" altLang="en-US" sz="1500" dirty="0"/>
              <a:t> </a:t>
            </a:r>
            <a:r>
              <a:rPr lang="en-US" sz="1500" dirty="0"/>
              <a:t> </a:t>
            </a:r>
            <a:r>
              <a:rPr lang="en-US" sz="1500" b="1" dirty="0">
                <a:solidFill>
                  <a:srgbClr val="0070C0"/>
                </a:solidFill>
              </a:rPr>
              <a:t>UNITED STATES: </a:t>
            </a:r>
            <a:r>
              <a:rPr lang="en-US" sz="1500" dirty="0"/>
              <a:t>H Albrecht, J </a:t>
            </a:r>
            <a:r>
              <a:rPr lang="en-US" sz="1500" dirty="0" err="1"/>
              <a:t>Bartczak</a:t>
            </a:r>
            <a:r>
              <a:rPr lang="en-US" sz="1500" dirty="0"/>
              <a:t>, P Benson, D Berger, M </a:t>
            </a:r>
            <a:r>
              <a:rPr lang="en-US" sz="1500" dirty="0" err="1"/>
              <a:t>Berhe</a:t>
            </a:r>
            <a:r>
              <a:rPr lang="en-US" sz="1500" dirty="0"/>
              <a:t>, I Brar, </a:t>
            </a:r>
            <a:br>
              <a:rPr lang="en-US" sz="1500" dirty="0"/>
            </a:br>
            <a:r>
              <a:rPr lang="en-US" sz="1500" dirty="0"/>
              <a:t>C Brinson, JH </a:t>
            </a:r>
            <a:r>
              <a:rPr lang="en-US" sz="1500" dirty="0" err="1"/>
              <a:t>Burack</a:t>
            </a:r>
            <a:r>
              <a:rPr lang="en-US" sz="1500" dirty="0"/>
              <a:t>, BP Cook, D </a:t>
            </a:r>
            <a:r>
              <a:rPr lang="en-US" sz="1500" dirty="0" err="1"/>
              <a:t>Coulston</a:t>
            </a:r>
            <a:r>
              <a:rPr lang="en-US" sz="1500" dirty="0"/>
              <a:t>, C </a:t>
            </a:r>
            <a:r>
              <a:rPr lang="en-US" sz="1500" dirty="0" err="1"/>
              <a:t>Creticos</a:t>
            </a:r>
            <a:r>
              <a:rPr lang="en-US" sz="1500" dirty="0"/>
              <a:t>, GE </a:t>
            </a:r>
            <a:r>
              <a:rPr lang="en-US" sz="1500" dirty="0" err="1"/>
              <a:t>Crofoot</a:t>
            </a:r>
            <a:r>
              <a:rPr lang="en-US" sz="1500" dirty="0"/>
              <a:t> Jr, FA Cruickshank, E DeJesus, C Dietz, MP Dube, </a:t>
            </a:r>
            <a:br>
              <a:rPr lang="en-US" sz="1500" dirty="0"/>
            </a:br>
            <a:r>
              <a:rPr lang="en-US" sz="1500" dirty="0"/>
              <a:t>H Edelstein, C </a:t>
            </a:r>
            <a:r>
              <a:rPr lang="en-US" sz="1500" dirty="0" err="1"/>
              <a:t>Fichtenbaum</a:t>
            </a:r>
            <a:r>
              <a:rPr lang="en-US" sz="1500" dirty="0"/>
              <a:t>, J </a:t>
            </a:r>
            <a:r>
              <a:rPr lang="en-US" sz="1500" dirty="0" err="1"/>
              <a:t>Flamm</a:t>
            </a:r>
            <a:r>
              <a:rPr lang="en-US" sz="1500" dirty="0"/>
              <a:t>, JE Gallant, JC </a:t>
            </a:r>
            <a:r>
              <a:rPr lang="en-US" sz="1500" dirty="0" err="1"/>
              <a:t>Gathe</a:t>
            </a:r>
            <a:r>
              <a:rPr lang="en-US" sz="1500" dirty="0"/>
              <a:t> Jr, R Grossberg, DP </a:t>
            </a:r>
            <a:r>
              <a:rPr lang="en-US" sz="1500" dirty="0" err="1"/>
              <a:t>Hagins</a:t>
            </a:r>
            <a:r>
              <a:rPr lang="en-US" sz="1500" dirty="0"/>
              <a:t>, WK Henry, RK Hsu, M Johnson, CA Kinder, D Klein, A </a:t>
            </a:r>
            <a:r>
              <a:rPr lang="en-US" sz="1500" dirty="0" err="1"/>
              <a:t>LaMarca</a:t>
            </a:r>
            <a:r>
              <a:rPr lang="en-US" sz="1500" dirty="0"/>
              <a:t>, K Lichtenstein, N Lin, CT </a:t>
            </a:r>
            <a:r>
              <a:rPr lang="en-US" sz="1500" dirty="0" err="1"/>
              <a:t>Martorelli</a:t>
            </a:r>
            <a:r>
              <a:rPr lang="en-US" sz="1500" dirty="0"/>
              <a:t>, A Mills, JO Morales Ramirez, K </a:t>
            </a:r>
            <a:r>
              <a:rPr lang="en-US" sz="1500" dirty="0" err="1"/>
              <a:t>Mounzer</a:t>
            </a:r>
            <a:r>
              <a:rPr lang="en-US" sz="1500" dirty="0"/>
              <a:t>, CL Newman, G </a:t>
            </a:r>
            <a:r>
              <a:rPr lang="en-US" sz="1500" dirty="0" err="1"/>
              <a:t>Oguchi</a:t>
            </a:r>
            <a:r>
              <a:rPr lang="en-US" sz="1500" dirty="0"/>
              <a:t>, O </a:t>
            </a:r>
            <a:r>
              <a:rPr lang="en-US" sz="1500" dirty="0" err="1"/>
              <a:t>Osiyemi</a:t>
            </a:r>
            <a:r>
              <a:rPr lang="en-US" sz="1500" dirty="0"/>
              <a:t>, C </a:t>
            </a:r>
            <a:r>
              <a:rPr lang="en-US" sz="1500" dirty="0" err="1"/>
              <a:t>Parspns</a:t>
            </a:r>
            <a:r>
              <a:rPr lang="en-US" sz="1500" dirty="0"/>
              <a:t>, P </a:t>
            </a:r>
            <a:r>
              <a:rPr lang="en-US" sz="1500" dirty="0" err="1"/>
              <a:t>Peyrani</a:t>
            </a:r>
            <a:r>
              <a:rPr lang="en-US" sz="1500" dirty="0"/>
              <a:t>, G </a:t>
            </a:r>
            <a:r>
              <a:rPr lang="en-US" sz="1500" dirty="0" err="1"/>
              <a:t>Pierone</a:t>
            </a:r>
            <a:r>
              <a:rPr lang="en-US" sz="1500" dirty="0"/>
              <a:t> Jr, DJ </a:t>
            </a:r>
            <a:r>
              <a:rPr lang="en-US" sz="1500" dirty="0" err="1"/>
              <a:t>Prelutsky</a:t>
            </a:r>
            <a:r>
              <a:rPr lang="en-US" sz="1500" dirty="0"/>
              <a:t>, M Ramgopal, B Rashbaum, GJ Richmond, </a:t>
            </a:r>
            <a:br>
              <a:rPr lang="en-US" sz="1500" dirty="0"/>
            </a:br>
            <a:r>
              <a:rPr lang="en-US" sz="1500" dirty="0"/>
              <a:t>PJ Ruane, L Santiago, AJ </a:t>
            </a:r>
            <a:r>
              <a:rPr lang="en-US" sz="1500" dirty="0" err="1"/>
              <a:t>Scarsella</a:t>
            </a:r>
            <a:r>
              <a:rPr lang="en-US" sz="1500" dirty="0"/>
              <a:t>, SR Schrader, A Scribner, P </a:t>
            </a:r>
            <a:r>
              <a:rPr lang="en-US" sz="1500" dirty="0" err="1"/>
              <a:t>Shalit</a:t>
            </a:r>
            <a:r>
              <a:rPr lang="en-US" sz="1500" dirty="0"/>
              <a:t>, C </a:t>
            </a:r>
            <a:r>
              <a:rPr lang="en-US" sz="1500" dirty="0" err="1"/>
              <a:t>Shikuma</a:t>
            </a:r>
            <a:r>
              <a:rPr lang="en-US" sz="1500" dirty="0"/>
              <a:t>, ASO Shon, J Slim, J Stephens, </a:t>
            </a:r>
            <a:br>
              <a:rPr lang="en-US" sz="1500" dirty="0"/>
            </a:br>
            <a:r>
              <a:rPr lang="en-US" sz="1500" dirty="0"/>
              <a:t>WJ Towner, TJ </a:t>
            </a:r>
            <a:r>
              <a:rPr lang="en-US" sz="1500" dirty="0" err="1"/>
              <a:t>Vanig</a:t>
            </a:r>
            <a:r>
              <a:rPr lang="en-US" sz="1500" dirty="0"/>
              <a:t>, BH Wade, MB </a:t>
            </a:r>
            <a:r>
              <a:rPr lang="en-US" sz="1500" dirty="0" err="1"/>
              <a:t>Wohlfeiler</a:t>
            </a:r>
            <a:r>
              <a:rPr lang="en-US" sz="1500" dirty="0"/>
              <a:t>, AK </a:t>
            </a:r>
            <a:r>
              <a:rPr lang="en-US" sz="1500" dirty="0" err="1"/>
              <a:t>Wurapa</a:t>
            </a:r>
            <a:r>
              <a:rPr lang="en-US" sz="1500" dirty="0"/>
              <a:t>, BG </a:t>
            </a:r>
            <a:r>
              <a:rPr lang="en-US" sz="1500" dirty="0" err="1"/>
              <a:t>Yangco</a:t>
            </a:r>
            <a:r>
              <a:rPr lang="en-US" sz="1500" dirty="0"/>
              <a:t>.</a:t>
            </a: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endParaRPr lang="en-US" altLang="en-US" b="1" dirty="0">
              <a:solidFill>
                <a:srgbClr val="0066A8"/>
              </a:solidFill>
            </a:endParaRPr>
          </a:p>
          <a:p>
            <a:pPr marL="0" lvl="0" indent="0">
              <a:spcBef>
                <a:spcPct val="20000"/>
              </a:spcBef>
              <a:buClr>
                <a:srgbClr val="E2E2E2">
                  <a:lumMod val="75000"/>
                </a:srgbClr>
              </a:buClr>
              <a:buNone/>
            </a:pPr>
            <a:r>
              <a:rPr lang="en-US" altLang="en-US" sz="2000" b="1" dirty="0">
                <a:solidFill>
                  <a:srgbClr val="0070C0"/>
                </a:solidFill>
              </a:rPr>
              <a:t>This study was funded by Gilead Sciences, Inc.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6218D-DB39-4F53-83D9-14AAB45F114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altLang="en-US" sz="2000" dirty="0" err="1"/>
              <a:t>Bictegravir</a:t>
            </a:r>
            <a:r>
              <a:rPr lang="en-US" altLang="en-US" sz="2000" dirty="0"/>
              <a:t> (BIC, B) is a novel, unboosted, potent INSTI with a high in vitro barrier to resistance and low potential for drug-drug interactions</a:t>
            </a:r>
            <a:r>
              <a:rPr lang="en-US" altLang="en-US" sz="2000" baseline="30000" dirty="0"/>
              <a:t>1,2</a:t>
            </a:r>
            <a:r>
              <a:rPr lang="en-US" altLang="en-US" sz="2000" dirty="0"/>
              <a:t> </a:t>
            </a:r>
          </a:p>
          <a:p>
            <a:pPr lvl="1">
              <a:spcBef>
                <a:spcPts val="700"/>
              </a:spcBef>
            </a:pPr>
            <a:r>
              <a:rPr lang="en-US" altLang="en-US" dirty="0"/>
              <a:t>Co-formulated with emtricitabine and tenofovir </a:t>
            </a:r>
            <a:r>
              <a:rPr lang="en-US" altLang="en-US" dirty="0" err="1"/>
              <a:t>alafenamide</a:t>
            </a:r>
            <a:r>
              <a:rPr lang="en-US" altLang="en-US" dirty="0"/>
              <a:t> as a single-tablet regimen (B/F/TAF)</a:t>
            </a:r>
          </a:p>
          <a:p>
            <a:pPr lvl="1">
              <a:spcBef>
                <a:spcPts val="700"/>
              </a:spcBef>
            </a:pPr>
            <a:r>
              <a:rPr lang="en-US" altLang="en-US" dirty="0"/>
              <a:t>Dosed once-daily with or without food</a:t>
            </a:r>
          </a:p>
          <a:p>
            <a:pPr lvl="1">
              <a:spcBef>
                <a:spcPts val="700"/>
              </a:spcBef>
            </a:pPr>
            <a:endParaRPr lang="en-US" altLang="en-US" baseline="30000" dirty="0"/>
          </a:p>
          <a:p>
            <a:pPr>
              <a:spcBef>
                <a:spcPts val="700"/>
              </a:spcBef>
            </a:pPr>
            <a:r>
              <a:rPr lang="en-US" altLang="en-US" sz="2000" dirty="0"/>
              <a:t>In three large phase 3 trials, B/F/TAF was </a:t>
            </a:r>
            <a:r>
              <a:rPr lang="en-US" altLang="en-US" sz="2000" dirty="0" err="1"/>
              <a:t>noninferior</a:t>
            </a:r>
            <a:r>
              <a:rPr lang="en-US" altLang="en-US" sz="2000" dirty="0"/>
              <a:t> to:</a:t>
            </a:r>
          </a:p>
          <a:p>
            <a:pPr lvl="1">
              <a:spcBef>
                <a:spcPts val="700"/>
              </a:spcBef>
            </a:pPr>
            <a:r>
              <a:rPr lang="en-US" altLang="en-US" dirty="0" err="1"/>
              <a:t>dolutegravir</a:t>
            </a:r>
            <a:r>
              <a:rPr lang="en-US" altLang="en-US" dirty="0"/>
              <a:t> (DTG)-containing regimens in treatment naive patients</a:t>
            </a:r>
            <a:r>
              <a:rPr lang="en-US" altLang="en-US" baseline="30000" dirty="0"/>
              <a:t>3,4 </a:t>
            </a:r>
          </a:p>
          <a:p>
            <a:pPr lvl="1">
              <a:spcBef>
                <a:spcPts val="700"/>
              </a:spcBef>
            </a:pPr>
            <a:r>
              <a:rPr lang="en-US" altLang="en-US" dirty="0"/>
              <a:t>boosted ATV or DRV-containing regimens in virologically suppressed patients</a:t>
            </a:r>
            <a:r>
              <a:rPr lang="en-US" altLang="en-US" baseline="30000" dirty="0"/>
              <a:t>5 </a:t>
            </a:r>
          </a:p>
          <a:p>
            <a:pPr lvl="1">
              <a:spcBef>
                <a:spcPts val="700"/>
              </a:spcBef>
            </a:pPr>
            <a:r>
              <a:rPr lang="en-US" altLang="en-US" dirty="0"/>
              <a:t>No treatment emergent viral resistance to B/F/TAF was identified through Week 48</a:t>
            </a:r>
          </a:p>
          <a:p>
            <a:pPr lvl="1">
              <a:spcBef>
                <a:spcPts val="700"/>
              </a:spcBef>
            </a:pPr>
            <a:endParaRPr lang="en-US" altLang="en-US" dirty="0"/>
          </a:p>
          <a:p>
            <a:pPr>
              <a:spcBef>
                <a:spcPts val="700"/>
              </a:spcBef>
            </a:pPr>
            <a:r>
              <a:rPr lang="en-US" altLang="en-US" sz="2000" dirty="0"/>
              <a:t>We assessed the efficacy and safety of switching from DTG/</a:t>
            </a:r>
            <a:r>
              <a:rPr lang="en-US" altLang="en-US" sz="2000" dirty="0" err="1"/>
              <a:t>Abacavir</a:t>
            </a:r>
            <a:r>
              <a:rPr lang="en-US" altLang="en-US" sz="2000" dirty="0"/>
              <a:t>/3TC (DTG/ABC/3TC) to B/F/TAF</a:t>
            </a:r>
          </a:p>
          <a:p>
            <a:pPr>
              <a:spcBef>
                <a:spcPts val="700"/>
              </a:spcBef>
            </a:pPr>
            <a:endParaRPr lang="en-US" altLang="en-US" sz="2000" baseline="30000" dirty="0"/>
          </a:p>
          <a:p>
            <a:pPr>
              <a:spcBef>
                <a:spcPts val="700"/>
              </a:spcBef>
            </a:pPr>
            <a:endParaRPr lang="en-US" altLang="en-US" sz="2000" baseline="30000" dirty="0"/>
          </a:p>
          <a:p>
            <a:pPr>
              <a:spcBef>
                <a:spcPts val="700"/>
              </a:spcBef>
            </a:pPr>
            <a:endParaRPr lang="en-US" altLang="en-US" sz="2000" baseline="30000" dirty="0"/>
          </a:p>
          <a:p>
            <a:pPr>
              <a:spcBef>
                <a:spcPts val="700"/>
              </a:spcBef>
            </a:pPr>
            <a:endParaRPr lang="en-US" altLang="en-US" sz="1600" baseline="30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1. Gallant JE, et al. J </a:t>
            </a:r>
            <a:r>
              <a:rPr lang="en-GB" dirty="0" err="1"/>
              <a:t>Acquir</a:t>
            </a:r>
            <a:r>
              <a:rPr lang="en-GB" dirty="0"/>
              <a:t> Immune </a:t>
            </a:r>
            <a:r>
              <a:rPr lang="en-GB" dirty="0" err="1"/>
              <a:t>Defic</a:t>
            </a:r>
            <a:r>
              <a:rPr lang="en-GB" dirty="0"/>
              <a:t> </a:t>
            </a:r>
            <a:r>
              <a:rPr lang="en-GB" dirty="0" err="1"/>
              <a:t>Syndr</a:t>
            </a:r>
            <a:r>
              <a:rPr lang="en-GB" dirty="0"/>
              <a:t> 2017;75:61-6; 2. Tsiang M, et al. </a:t>
            </a:r>
            <a:r>
              <a:rPr lang="en-GB" dirty="0" err="1"/>
              <a:t>Antimicrob</a:t>
            </a:r>
            <a:r>
              <a:rPr lang="en-GB" dirty="0"/>
              <a:t> Agents </a:t>
            </a:r>
            <a:r>
              <a:rPr lang="en-GB" dirty="0" err="1"/>
              <a:t>Chemother</a:t>
            </a:r>
            <a:r>
              <a:rPr lang="en-GB" dirty="0"/>
              <a:t> 2016.60:7086-97; 3. Gallant J, et al Lancet 2017; 4. Sax PE, et al. Lancet 2017. 5</a:t>
            </a:r>
            <a:r>
              <a:rPr lang="sv-SE" dirty="0"/>
              <a:t>. </a:t>
            </a:r>
            <a:r>
              <a:rPr lang="en-US" altLang="en-US" dirty="0" err="1"/>
              <a:t>Daar</a:t>
            </a:r>
            <a:r>
              <a:rPr lang="en-US" altLang="en-US" dirty="0"/>
              <a:t>, ID Week 2017, Abstract 67504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Study 380-1844: Design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43D8D97F-0A14-4B86-9953-C79921DCF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481555"/>
            <a:ext cx="10972800" cy="1701130"/>
          </a:xfrm>
        </p:spPr>
        <p:txBody>
          <a:bodyPr/>
          <a:lstStyle/>
          <a:p>
            <a:r>
              <a:rPr lang="en-US" altLang="en-US" sz="2000" dirty="0"/>
              <a:t>Phase 3, randomized, double-blind, multicenter, active-controlled study (NCT02603120): North America, Europe, Australia </a:t>
            </a:r>
          </a:p>
          <a:p>
            <a:r>
              <a:rPr lang="en-US" altLang="en-US" sz="2000" dirty="0"/>
              <a:t>Primary endpoint: proportion with HIV-1 RNA ≥50 copies/mL at Week 48</a:t>
            </a:r>
          </a:p>
          <a:p>
            <a:pPr lvl="1"/>
            <a:r>
              <a:rPr lang="en-US" altLang="en-US" sz="1800" dirty="0"/>
              <a:t>Noninferiority margin of 4% based on FDA snapshot algorithm</a:t>
            </a: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2CDD-1BC8-45AC-8D57-B57FE0C648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58083" y="6399293"/>
            <a:ext cx="11347726" cy="1661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1200" dirty="0">
                <a:solidFill>
                  <a:srgbClr val="000000"/>
                </a:solidFill>
                <a:ea typeface="MS PGothic" pitchFamily="34" charset="-128"/>
              </a:rPr>
              <a:t>*Could be components of single-tablet regimen. </a:t>
            </a:r>
            <a:r>
              <a:rPr lang="en-US" sz="1200" dirty="0"/>
              <a:t>OLE, open label extension.</a:t>
            </a:r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endParaRPr lang="en-US" alt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8" y="1324610"/>
            <a:ext cx="11337925" cy="290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7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altLang="en-US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altLang="en-US" dirty="0">
                <a:solidFill>
                  <a:srgbClr val="CC0000"/>
                </a:solidFill>
              </a:rPr>
              <a:t>Baseline Characteristics</a:t>
            </a:r>
            <a:br>
              <a:rPr lang="en-US" altLang="en-US" dirty="0">
                <a:solidFill>
                  <a:srgbClr val="CC0000"/>
                </a:solidFill>
              </a:rPr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126735"/>
              </p:ext>
            </p:extLst>
          </p:nvPr>
        </p:nvGraphicFramePr>
        <p:xfrm>
          <a:off x="1158240" y="1524000"/>
          <a:ext cx="9875520" cy="429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937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8880">
                  <a:extLst>
                    <a:ext uri="{9D8B030D-6E8A-4147-A177-3AD203B41FA5}">
                      <a16:colId xmlns="" xmlns:a16="http://schemas.microsoft.com/office/drawing/2014/main" val="443011625"/>
                    </a:ext>
                  </a:extLst>
                </a:gridCol>
                <a:gridCol w="24688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13" marR="1016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n=282</a:t>
                      </a:r>
                    </a:p>
                  </a:txBody>
                  <a:tcPr marL="135484" marR="135484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n=281</a:t>
                      </a:r>
                    </a:p>
                  </a:txBody>
                  <a:tcPr marL="135484" marR="135484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age, years (range)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 (21-71)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(20-70)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Male, %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Race, %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 or African descent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Hispanic/Latino Ethnicity, %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CD4 cell count, cells/µL (IQR)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732 (554,936)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661 (478,874)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eGFR</a:t>
                      </a:r>
                      <a:r>
                        <a:rPr kumimoji="0" lang="en-US" sz="18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mL/min (IQR)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101(84,119)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101(85,122)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Virologic Outcome at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0394679-5E7A-4B82-AF09-6AD6DDC44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42351"/>
            <a:ext cx="10972800" cy="523221"/>
          </a:xfrm>
        </p:spPr>
        <p:txBody>
          <a:bodyPr/>
          <a:lstStyle/>
          <a:p>
            <a:r>
              <a:rPr lang="en-US" altLang="en-US" sz="1800" dirty="0">
                <a:solidFill>
                  <a:srgbClr val="000000"/>
                </a:solidFill>
              </a:rPr>
              <a:t>Switching to B/F/TAF was noninferior to remaining on DTG/ABC/3TC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410763" y="1305255"/>
            <a:ext cx="397664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GB" altLang="en-US" sz="1800" b="1" kern="0" dirty="0">
                <a:solidFill>
                  <a:srgbClr val="000000"/>
                </a:solidFill>
                <a:ea typeface="MS PGothic" pitchFamily="34" charset="-128"/>
              </a:rPr>
              <a:t>  Treatment </a:t>
            </a:r>
            <a:r>
              <a:rPr lang="en-US" altLang="en-US" sz="1800" b="1" kern="0" dirty="0">
                <a:solidFill>
                  <a:srgbClr val="000000"/>
                </a:solidFill>
                <a:ea typeface="MS PGothic" pitchFamily="34" charset="-128"/>
              </a:rPr>
              <a:t>Difference in RNA ≥50, % (95.002% CI)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85" y="2156460"/>
            <a:ext cx="40449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8" y="1297305"/>
            <a:ext cx="675163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9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Virologic Outcome at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0394679-5E7A-4B82-AF09-6AD6DDC44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42351"/>
            <a:ext cx="10972800" cy="523221"/>
          </a:xfrm>
        </p:spPr>
        <p:txBody>
          <a:bodyPr/>
          <a:lstStyle/>
          <a:p>
            <a:r>
              <a:rPr lang="en-US" altLang="en-US" sz="1800" dirty="0">
                <a:solidFill>
                  <a:srgbClr val="000000"/>
                </a:solidFill>
              </a:rPr>
              <a:t>Switching to B/F/TAF was </a:t>
            </a:r>
            <a:r>
              <a:rPr lang="en-US" altLang="en-US" sz="1800" dirty="0" err="1">
                <a:solidFill>
                  <a:srgbClr val="000000"/>
                </a:solidFill>
              </a:rPr>
              <a:t>noninferior</a:t>
            </a:r>
            <a:r>
              <a:rPr lang="en-US" altLang="en-US" sz="1800" dirty="0">
                <a:solidFill>
                  <a:srgbClr val="000000"/>
                </a:solidFill>
              </a:rPr>
              <a:t> to remaining on DTG/ABC/3TC</a:t>
            </a:r>
          </a:p>
          <a:p>
            <a:r>
              <a:rPr lang="en-US" altLang="en-US" sz="1800" dirty="0">
                <a:solidFill>
                  <a:srgbClr val="000000"/>
                </a:solidFill>
              </a:rPr>
              <a:t>No participant developed treatment-emergent resistance</a:t>
            </a:r>
          </a:p>
          <a:p>
            <a:endParaRPr lang="en-US" altLang="en-U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7410763" y="1305255"/>
            <a:ext cx="397664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GB" altLang="en-US" sz="1800" b="1" kern="0" dirty="0">
                <a:solidFill>
                  <a:srgbClr val="000000"/>
                </a:solidFill>
                <a:ea typeface="MS PGothic" pitchFamily="34" charset="-128"/>
              </a:rPr>
              <a:t>  Treatment </a:t>
            </a:r>
            <a:r>
              <a:rPr lang="en-US" altLang="en-US" sz="1800" b="1" kern="0" dirty="0">
                <a:solidFill>
                  <a:srgbClr val="000000"/>
                </a:solidFill>
                <a:ea typeface="MS PGothic" pitchFamily="34" charset="-128"/>
              </a:rPr>
              <a:t>Difference in RNA ≥50, % (95.002% CI)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85" y="2156460"/>
            <a:ext cx="40449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8" y="1297305"/>
            <a:ext cx="675163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8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Adverse Events Leading to Study Drug Discontinuation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DD001F77-9D85-49DE-A866-CCCCC08A2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45930"/>
            <a:ext cx="10972800" cy="1177107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</a:rPr>
              <a:t>2 deaths occurred in the B/F/TAF arm, unrelated to study medication:</a:t>
            </a:r>
          </a:p>
          <a:p>
            <a:pPr lvl="1"/>
            <a:r>
              <a:rPr lang="en-US" sz="1800" dirty="0"/>
              <a:t>Male, 71 </a:t>
            </a:r>
            <a:r>
              <a:rPr lang="en-US" sz="1800" dirty="0" smtClean="0"/>
              <a:t>years old: </a:t>
            </a:r>
            <a:r>
              <a:rPr lang="en-US" sz="1800" dirty="0"/>
              <a:t>sudden death, atherosclerotic CVD on autopsy</a:t>
            </a:r>
          </a:p>
          <a:p>
            <a:pPr lvl="1"/>
            <a:r>
              <a:rPr lang="en-US" sz="1800" dirty="0"/>
              <a:t>Female, 46 </a:t>
            </a:r>
            <a:r>
              <a:rPr lang="en-US" sz="1800" dirty="0" smtClean="0"/>
              <a:t>years old: </a:t>
            </a:r>
            <a:r>
              <a:rPr lang="en-US" sz="1800" dirty="0"/>
              <a:t>alcohol and opioid toxicity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019809" y="4712470"/>
            <a:ext cx="10152382" cy="238672"/>
          </a:xfrm>
        </p:spPr>
        <p:txBody>
          <a:bodyPr/>
          <a:lstStyle/>
          <a:p>
            <a:r>
              <a:rPr lang="en-US" dirty="0"/>
              <a:t>*Not considered related to study treatment by investigator.</a:t>
            </a:r>
          </a:p>
        </p:txBody>
      </p:sp>
      <p:graphicFrame>
        <p:nvGraphicFramePr>
          <p:cNvPr id="9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096087"/>
              </p:ext>
            </p:extLst>
          </p:nvPr>
        </p:nvGraphicFramePr>
        <p:xfrm>
          <a:off x="1019810" y="1512069"/>
          <a:ext cx="10152381" cy="3200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84127">
                  <a:extLst>
                    <a:ext uri="{9D8B030D-6E8A-4147-A177-3AD203B41FA5}">
                      <a16:colId xmlns="" xmlns:a16="http://schemas.microsoft.com/office/drawing/2014/main" val="3049881294"/>
                    </a:ext>
                  </a:extLst>
                </a:gridCol>
                <a:gridCol w="33841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41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Patients, n (%)</a:t>
                      </a:r>
                    </a:p>
                  </a:txBody>
                  <a:tcPr marT="27426" marB="2742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n=282</a:t>
                      </a:r>
                    </a:p>
                  </a:txBody>
                  <a:tcPr marT="27426" marB="274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Overall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 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(1)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Headache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Vomiting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Cerebrovascular accident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Abnormal dreams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Suicidal ideation*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Pruritis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26" marB="274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34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3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Most Common Adverse Events Through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521033"/>
              </p:ext>
            </p:extLst>
          </p:nvPr>
        </p:nvGraphicFramePr>
        <p:xfrm>
          <a:off x="1158240" y="1524000"/>
          <a:ext cx="9875520" cy="429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692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55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74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Patients, n (%)</a:t>
                      </a:r>
                      <a:endParaRPr lang="en-US" sz="1800" dirty="0"/>
                    </a:p>
                  </a:txBody>
                  <a:tcPr marL="101613" marR="101613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n=282</a:t>
                      </a:r>
                    </a:p>
                  </a:txBody>
                  <a:tcPr marL="135484" marR="135484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n=281</a:t>
                      </a:r>
                    </a:p>
                  </a:txBody>
                  <a:tcPr marL="135484" marR="135484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AE (all grades)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225 (79.8)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225 (80.1)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AEs occurring in ≥5% of patients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Upper respiratory tract infection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 (10)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 (10)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Nasopharyngitis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(7)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(8)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Headache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 (7)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(7)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Diarrhea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(9)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Arthralgia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 (7)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(4)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Insomnia</a:t>
                      </a:r>
                    </a:p>
                  </a:txBody>
                  <a:tcPr marL="101613" marR="101613" marT="27433" marB="27433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(3)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</a:p>
                  </a:txBody>
                  <a:tcPr marL="101613" marR="101613" marT="27433" marB="274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Study Drug-Related AEs Through Week 48</a:t>
            </a:r>
            <a:br>
              <a:rPr lang="en-US" altLang="en-US" dirty="0"/>
            </a:br>
            <a:r>
              <a:rPr lang="en-US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Study 380-1844</a:t>
            </a:r>
            <a:endParaRPr lang="en-GB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18B3-7946-4663-889D-79765F89CCA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p-value from Fisher exact test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199661"/>
              </p:ext>
            </p:extLst>
          </p:nvPr>
        </p:nvGraphicFramePr>
        <p:xfrm>
          <a:off x="1158240" y="1524000"/>
          <a:ext cx="9875520" cy="4754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1471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81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5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75104">
                  <a:extLst>
                    <a:ext uri="{9D8B030D-6E8A-4147-A177-3AD203B41FA5}">
                      <a16:colId xmlns="" xmlns:a16="http://schemas.microsoft.com/office/drawing/2014/main" val="2145867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All Grades</a:t>
                      </a:r>
                      <a:endParaRPr lang="en-US" sz="1800" dirty="0"/>
                    </a:p>
                  </a:txBody>
                  <a:tcPr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n=282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n=281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p-Value</a:t>
                      </a:r>
                    </a:p>
                  </a:txBody>
                  <a:tcPr marL="121920" marR="121920" anchor="b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study drug-related AE, n (%)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(8)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 (16)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 drug-related AE in ≥1%, n (%) 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Headache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(3)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(3)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Abnormal dreams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(&lt;1)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Flatulence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Nausea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Diarrhea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(&lt;1)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Fatigue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(&lt;1)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Insomnia</a:t>
                      </a:r>
                    </a:p>
                  </a:txBody>
                  <a:tcPr marT="27436" marB="2743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(1)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8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1_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Microsoft Office PowerPoint</Application>
  <PresentationFormat>Breitbild</PresentationFormat>
  <Paragraphs>236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Calibri</vt:lpstr>
      <vt:lpstr>Symbol</vt:lpstr>
      <vt:lpstr>Wingdings</vt:lpstr>
      <vt:lpstr>Gilead HIV TemplateV6_9-23-15</vt:lpstr>
      <vt:lpstr>1_Gilead HIV TemplateV6_9-23-15</vt:lpstr>
      <vt:lpstr>Switch to Bictegravir/F/TAF From DTG and ABC/3TC </vt:lpstr>
      <vt:lpstr>Introduction</vt:lpstr>
      <vt:lpstr> Study 380-1844: Design</vt:lpstr>
      <vt:lpstr> Baseline Characteristics Study 380-1844</vt:lpstr>
      <vt:lpstr> Virologic Outcome at Week 48 Study 380-1844</vt:lpstr>
      <vt:lpstr> Virologic Outcome at Week 48 Study 380-1844</vt:lpstr>
      <vt:lpstr> Adverse Events Leading to Study Drug Discontinuation Study 380-1844</vt:lpstr>
      <vt:lpstr> Most Common Adverse Events Through Week 48 Study 380-1844</vt:lpstr>
      <vt:lpstr> Study Drug-Related AEs Through Week 48 Study 380-1844</vt:lpstr>
      <vt:lpstr> Laboratory Abnormalities Through Week 48 Study 380-1844</vt:lpstr>
      <vt:lpstr> Change in eGFRCG Over Time Study 380-1844</vt:lpstr>
      <vt:lpstr> Changes in Quantitative Proteinuria at Week 48 Study 380-1844</vt:lpstr>
      <vt:lpstr> Changes in Spine and Hip BMD Through Week 48 Study 380-1844</vt:lpstr>
      <vt:lpstr> Fasting Lipid Changes at Week 48 Study 380-1844</vt:lpstr>
      <vt:lpstr>Study 380-1844 Conclusions</vt:lpstr>
      <vt:lpstr>Acknowledgements</vt:lpstr>
    </vt:vector>
  </TitlesOfParts>
  <Company>Gilead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tcarrithers</dc:creator>
  <cp:lastModifiedBy>user7</cp:lastModifiedBy>
  <cp:revision>1201</cp:revision>
  <cp:lastPrinted>2018-02-14T22:39:39Z</cp:lastPrinted>
  <dcterms:created xsi:type="dcterms:W3CDTF">2015-03-27T16:43:06Z</dcterms:created>
  <dcterms:modified xsi:type="dcterms:W3CDTF">2018-03-13T13:28:45Z</dcterms:modified>
</cp:coreProperties>
</file>