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2"/>
  </p:notesMasterIdLst>
  <p:handoutMasterIdLst>
    <p:handoutMasterId r:id="rId13"/>
  </p:handoutMasterIdLst>
  <p:sldIdLst>
    <p:sldId id="400" r:id="rId2"/>
    <p:sldId id="401" r:id="rId3"/>
    <p:sldId id="419" r:id="rId4"/>
    <p:sldId id="427" r:id="rId5"/>
    <p:sldId id="428" r:id="rId6"/>
    <p:sldId id="422" r:id="rId7"/>
    <p:sldId id="425" r:id="rId8"/>
    <p:sldId id="423" r:id="rId9"/>
    <p:sldId id="426" r:id="rId10"/>
    <p:sldId id="424" r:id="rId11"/>
  </p:sldIdLst>
  <p:sldSz cx="9144000" cy="6858000" type="screen4x3"/>
  <p:notesSz cx="7010400" cy="9223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orient="horz" pos="2112">
          <p15:clr>
            <a:srgbClr val="A4A3A4"/>
          </p15:clr>
        </p15:guide>
        <p15:guide id="5" pos="528">
          <p15:clr>
            <a:srgbClr val="A4A3A4"/>
          </p15:clr>
        </p15:guide>
        <p15:guide id="6" pos="336">
          <p15:clr>
            <a:srgbClr val="A4A3A4"/>
          </p15:clr>
        </p15:guide>
        <p15:guide id="7" pos="5616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than Morgan" initials="JM" lastIdx="2" clrIdx="0">
    <p:extLst>
      <p:ext uri="{19B8F6BF-5375-455C-9EA6-DF929625EA0E}">
        <p15:presenceInfo xmlns:p15="http://schemas.microsoft.com/office/powerpoint/2012/main" userId="S-1-5-21-847797224-2514617524-765411984-6203" providerId="AD"/>
      </p:ext>
    </p:extLst>
  </p:cmAuthor>
  <p:cmAuthor id="2" name="Diane Neer" initials="DN" lastIdx="1" clrIdx="1">
    <p:extLst>
      <p:ext uri="{19B8F6BF-5375-455C-9EA6-DF929625EA0E}">
        <p15:presenceInfo xmlns:p15="http://schemas.microsoft.com/office/powerpoint/2012/main" userId="S::dneer@medthinkscicom.com::8598642f-3ec8-430a-a237-00bfee5584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90"/>
    <a:srgbClr val="E6E6E6"/>
    <a:srgbClr val="FFFF37"/>
    <a:srgbClr val="990099"/>
    <a:srgbClr val="FF3399"/>
    <a:srgbClr val="94FA38"/>
    <a:srgbClr val="E31836"/>
    <a:srgbClr val="A5A5A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5" autoAdjust="0"/>
    <p:restoredTop sz="97524" autoAdjust="0"/>
  </p:normalViewPr>
  <p:slideViewPr>
    <p:cSldViewPr showGuides="1">
      <p:cViewPr varScale="1">
        <p:scale>
          <a:sx n="60" d="100"/>
          <a:sy n="60" d="100"/>
        </p:scale>
        <p:origin x="1578" y="66"/>
      </p:cViewPr>
      <p:guideLst>
        <p:guide orient="horz" pos="528"/>
        <p:guide orient="horz" pos="864"/>
        <p:guide orient="horz" pos="4224"/>
        <p:guide orient="horz" pos="2112"/>
        <p:guide pos="528"/>
        <p:guide pos="336"/>
        <p:guide pos="56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2606" y="-67"/>
      </p:cViewPr>
      <p:guideLst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25852147803919"/>
          <c:y val="9.4115067198245264E-2"/>
          <c:w val="0.81156479933505232"/>
          <c:h val="0.670112053996562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 DTG + 3TC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A3A37A1-6E9D-45C5-A4F9-765B8DA2B19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3A68-4FB0-BCB6-B509AD43313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21E7730-6D01-4524-A132-8F177F49CB46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A68-4FB0-BCB6-B509AD43313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1A1C2EF-C498-404E-8434-23E4E7E28698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A68-4FB0-BCB6-B509AD43313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9DAEF30-5B12-4884-9B1B-129852A6E7EC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A68-4FB0-BCB6-B509AD43313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80F7AC7-9C0D-47DD-81CC-7321FE349748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A68-4FB0-BCB6-B509AD43313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7E35806-ACAD-41AC-A789-4DC5BE6C5243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A68-4FB0-BCB6-B509AD43313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0355410D-9A84-4259-8552-85A899EF54DD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A68-4FB0-BCB6-B509AD433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Sheet1!$B$3:$B$9</c:f>
              <c:numCache>
                <c:formatCode>General</c:formatCode>
                <c:ptCount val="7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Sheet1!$D$3:$D$9</c:f>
              <c:numCache>
                <c:formatCode>0</c:formatCode>
                <c:ptCount val="7"/>
                <c:pt idx="0">
                  <c:v>34</c:v>
                </c:pt>
                <c:pt idx="1">
                  <c:v>52</c:v>
                </c:pt>
                <c:pt idx="2">
                  <c:v>60</c:v>
                </c:pt>
                <c:pt idx="3">
                  <c:v>59</c:v>
                </c:pt>
                <c:pt idx="4">
                  <c:v>65</c:v>
                </c:pt>
                <c:pt idx="5">
                  <c:v>65</c:v>
                </c:pt>
                <c:pt idx="6">
                  <c:v>77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Sheet1!$C$3:$C$9</c15:f>
                <c15:dlblRangeCache>
                  <c:ptCount val="7"/>
                  <c:pt idx="0">
                    <c:v>246</c:v>
                  </c:pt>
                  <c:pt idx="1">
                    <c:v>375</c:v>
                  </c:pt>
                  <c:pt idx="2">
                    <c:v>428</c:v>
                  </c:pt>
                  <c:pt idx="3">
                    <c:v>425</c:v>
                  </c:pt>
                  <c:pt idx="4">
                    <c:v>466</c:v>
                  </c:pt>
                  <c:pt idx="5">
                    <c:v>465</c:v>
                  </c:pt>
                  <c:pt idx="6">
                    <c:v>553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3A68-4FB0-BCB6-B509AD433130}"/>
            </c:ext>
          </c:extLst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DTG + TDF/FTC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28E21A0-FE96-4F76-B52C-EA28177E4C49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3A68-4FB0-BCB6-B509AD43313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8682639-CCB1-4A8E-83CA-B87BA9CEE54F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A68-4FB0-BCB6-B509AD43313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2C25D62-3CF3-4903-A701-2D067B6E496D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A68-4FB0-BCB6-B509AD43313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D1D11A5-E170-4778-A769-BB49FFE70919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A68-4FB0-BCB6-B509AD43313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3D21765-CA5F-45E6-8A53-FD085997AFC4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3A68-4FB0-BCB6-B509AD43313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7F67774-3B7B-4BA1-B155-D246DDFBFB82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3A68-4FB0-BCB6-B509AD43313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F50958E-A718-4DFB-80D0-F3D017CB8BA9}" type="CELLRANGE">
                      <a:rPr lang="de-DE"/>
                      <a:pPr/>
                      <a:t>[ZELLBEREICH]</a:t>
                    </a:fld>
                    <a:endParaRPr lang="de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3A68-4FB0-BCB6-B509AD433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Sheet1!$B$3:$B$9</c:f>
              <c:numCache>
                <c:formatCode>General</c:formatCode>
                <c:ptCount val="7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cat>
          <c:val>
            <c:numRef>
              <c:f>Sheet1!$F$3:$F$9</c:f>
              <c:numCache>
                <c:formatCode>0</c:formatCode>
                <c:ptCount val="7"/>
                <c:pt idx="0">
                  <c:v>32</c:v>
                </c:pt>
                <c:pt idx="1">
                  <c:v>49</c:v>
                </c:pt>
                <c:pt idx="2">
                  <c:v>57</c:v>
                </c:pt>
                <c:pt idx="3">
                  <c:v>56</c:v>
                </c:pt>
                <c:pt idx="4">
                  <c:v>63</c:v>
                </c:pt>
                <c:pt idx="5">
                  <c:v>68</c:v>
                </c:pt>
                <c:pt idx="6">
                  <c:v>73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Sheet1!$E$3:$E$9</c15:f>
                <c15:dlblRangeCache>
                  <c:ptCount val="7"/>
                  <c:pt idx="0">
                    <c:v>228</c:v>
                  </c:pt>
                  <c:pt idx="1">
                    <c:v>351</c:v>
                  </c:pt>
                  <c:pt idx="2">
                    <c:v>410</c:v>
                  </c:pt>
                  <c:pt idx="3">
                    <c:v>402</c:v>
                  </c:pt>
                  <c:pt idx="4">
                    <c:v>453</c:v>
                  </c:pt>
                  <c:pt idx="5">
                    <c:v>484</c:v>
                  </c:pt>
                  <c:pt idx="6">
                    <c:v>525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3A68-4FB0-BCB6-B509AD433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4821080"/>
        <c:axId val="404821408"/>
      </c:barChart>
      <c:catAx>
        <c:axId val="4048210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>
                    <a:solidFill>
                      <a:schemeClr val="tx1"/>
                    </a:solidFill>
                  </a:rPr>
                  <a:t>Week</a:t>
                </a:r>
              </a:p>
            </c:rich>
          </c:tx>
          <c:layout>
            <c:manualLayout>
              <c:xMode val="edge"/>
              <c:yMode val="edge"/>
              <c:x val="0.51087246040066869"/>
              <c:y val="0.880462267869244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4821408"/>
        <c:crosses val="autoZero"/>
        <c:auto val="1"/>
        <c:lblAlgn val="ctr"/>
        <c:lblOffset val="100"/>
        <c:noMultiLvlLbl val="0"/>
      </c:catAx>
      <c:valAx>
        <c:axId val="4048214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>
                    <a:solidFill>
                      <a:schemeClr val="tx1"/>
                    </a:solidFill>
                  </a:rPr>
                  <a:t>Proportion</a:t>
                </a:r>
                <a:r>
                  <a:rPr lang="en-US" sz="1400" b="0" baseline="0" dirty="0">
                    <a:solidFill>
                      <a:schemeClr val="tx1"/>
                    </a:solidFill>
                  </a:rPr>
                  <a:t> of 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participants</a:t>
                </a:r>
              </a:p>
            </c:rich>
          </c:tx>
          <c:layout>
            <c:manualLayout>
              <c:xMode val="edge"/>
              <c:yMode val="edge"/>
              <c:x val="0"/>
              <c:y val="0.147104385389326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482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8344620441472329"/>
          <c:y val="3.8734457511577572E-2"/>
          <c:w val="0.6066714118362323"/>
          <c:h val="0.1236534886264217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CB8D0E-586A-45AF-AA01-C0FD2EC1D6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FD832-E076-4E23-B35E-E6371A9C22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82E389-09B0-4B15-B36F-507115F241EF}" type="datetimeFigureOut">
              <a:rPr lang="en-US"/>
              <a:pPr>
                <a:defRPr/>
              </a:pPr>
              <a:t>3/8/2019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6ADDE-C5AF-4F83-9BA9-5B909A982A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80EA1-867D-43FB-861B-33633DE719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6801BD-AF37-4BBF-A5CD-D57474671294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CAC372-B952-4C39-A255-E681825471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BF1D2-648D-4585-9D59-9AEA6C08CEE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A88956-0A46-4821-B7FC-6449EAE39BC6}" type="datetimeFigureOut">
              <a:rPr lang="en-GB"/>
              <a:pPr>
                <a:defRPr/>
              </a:pPr>
              <a:t>08/03/2019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1957602-9C2C-4982-896A-A2B4917166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79345D-6F10-4C6C-9442-57A3D60DF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4693-B2C2-4DC0-9795-B038A758AE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ADDE4-9D32-46B9-AD50-2266EF9341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3E7E49-CD13-4940-9B13-76680A3A623D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A5C8969C-B167-4ABB-9C72-0CA8FCDA74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CCB86DA-ADE5-47FC-B402-2E8A8DCAA8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937DFC7-D609-4CD8-840C-6902F54C92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315368-1969-4307-A9B2-F45A941B7ED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6785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67266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85696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6190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138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0270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05135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B26FDD2-94BD-48BA-8975-1AB8A83A9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B2A8E8C-B1D0-467A-A77C-C4995B81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869376-37C6-46D8-8372-D5897A0FDE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672DC9-068D-4650-B278-4616D73071A4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1838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96040BD4-7E27-42D8-BD88-D7718937F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0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2D249C4B-908A-4A1B-9520-A9E411A207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20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B7493EE-0B14-4FDF-AD60-49B4572890A4}"/>
              </a:ext>
            </a:extLst>
          </p:cNvPr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475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88092-BEA5-4499-8137-E853F5877BAD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0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BE9416-08E4-4BDA-80DB-79DD52BBD7D7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607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739DB2-FA94-48E9-AB65-CC739614C16E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94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454AD8-6D9F-406A-8437-6D9FE132318F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51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09C4F2-BC9A-4F04-A87D-C2B1F27FF8E6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460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F14E15-6E6E-49DC-A714-C5519CA9F6F1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41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23D4D9B-0DF9-415A-AD7E-4E40E9A4F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A96340-3557-4A85-ACBB-B619814DF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5">
            <a:extLst>
              <a:ext uri="{FF2B5EF4-FFF2-40B4-BE49-F238E27FC236}">
                <a16:creationId xmlns:a16="http://schemas.microsoft.com/office/drawing/2014/main" id="{B01FB29F-B0B2-49A0-857A-11E494B51AD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404D9B92-D238-450F-B141-CE7FD2DE79E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5DBBE965-8005-479B-997A-0017A8BFD0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738" y="6505575"/>
            <a:ext cx="90090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100" b="1" dirty="0">
                <a:solidFill>
                  <a:srgbClr val="000000"/>
                </a:solidFill>
              </a:rPr>
              <a:t>Conference on Retroviruses and Opportunistic Infections; March 4-7, 2019; Seattle, WA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92" r:id="rId5"/>
    <p:sldLayoutId id="2147484793" r:id="rId6"/>
    <p:sldLayoutId id="2147484794" r:id="rId7"/>
    <p:sldLayoutId id="2147484795" r:id="rId8"/>
    <p:sldLayoutId id="2147484796" r:id="rId9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>
            <a:extLst>
              <a:ext uri="{FF2B5EF4-FFF2-40B4-BE49-F238E27FC236}">
                <a16:creationId xmlns:a16="http://schemas.microsoft.com/office/drawing/2014/main" id="{F0FD40D8-3758-46D2-8ED2-264DDF9C39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838200" y="5575300"/>
            <a:ext cx="6473825" cy="858838"/>
          </a:xfrm>
        </p:spPr>
        <p:txBody>
          <a:bodyPr/>
          <a:lstStyle/>
          <a:p>
            <a:r>
              <a:rPr lang="en-GB" altLang="en-US" baseline="30000" dirty="0"/>
              <a:t>1</a:t>
            </a:r>
            <a:r>
              <a:rPr lang="en-US" dirty="0"/>
              <a:t>ViiV Healthcare, Research Triangle Park, NC, USA</a:t>
            </a:r>
            <a:r>
              <a:rPr lang="en-GB" altLang="en-US" dirty="0"/>
              <a:t>; </a:t>
            </a:r>
            <a:r>
              <a:rPr lang="en-GB" altLang="en-US" baseline="30000" dirty="0"/>
              <a:t>2</a:t>
            </a:r>
            <a:r>
              <a:rPr lang="en-US" dirty="0"/>
              <a:t>GlaxoSmithKline, Stockley Park, UK</a:t>
            </a:r>
            <a:r>
              <a:rPr lang="en-GB" altLang="en-US" dirty="0"/>
              <a:t>; </a:t>
            </a:r>
            <a:br>
              <a:rPr lang="en-GB" altLang="en-US" dirty="0"/>
            </a:br>
            <a:r>
              <a:rPr lang="en-GB" altLang="en-US" baseline="30000" dirty="0"/>
              <a:t>3</a:t>
            </a:r>
            <a:r>
              <a:rPr lang="en-US" dirty="0"/>
              <a:t>ViiV Healthcare, Brentford, UK</a:t>
            </a:r>
            <a:endParaRPr lang="en-GB" alt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B3E82814-3CC8-4109-B2FC-D94D1B287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693988"/>
            <a:ext cx="64770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HIV Replication at &lt;40 c/mL for DTG + 3TC vs DTG + TDF/FTC in the GEMINI-1 &amp; -2 Studies</a:t>
            </a:r>
            <a:endParaRPr lang="en-GB" altLang="en-US" dirty="0"/>
          </a:p>
        </p:txBody>
      </p:sp>
      <p:sp>
        <p:nvSpPr>
          <p:cNvPr id="13316" name="Text Placeholder 8">
            <a:extLst>
              <a:ext uri="{FF2B5EF4-FFF2-40B4-BE49-F238E27FC236}">
                <a16:creationId xmlns:a16="http://schemas.microsoft.com/office/drawing/2014/main" id="{80881F28-FE76-4A51-BE03-01B0953B5C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4510088"/>
            <a:ext cx="6473825" cy="1046162"/>
          </a:xfrm>
        </p:spPr>
        <p:txBody>
          <a:bodyPr/>
          <a:lstStyle/>
          <a:p>
            <a:pPr eaLnBrk="1" hangingPunct="1"/>
            <a:r>
              <a:rPr lang="en-US" altLang="en-US" u="sng" dirty="0"/>
              <a:t>Mark Underwood</a:t>
            </a:r>
            <a:r>
              <a:rPr lang="en-US" altLang="en-US" dirty="0"/>
              <a:t>,</a:t>
            </a:r>
            <a:r>
              <a:rPr lang="en-US" altLang="en-US" baseline="30000" dirty="0"/>
              <a:t>1</a:t>
            </a:r>
            <a:r>
              <a:rPr lang="en-US" altLang="en-US" dirty="0"/>
              <a:t> Rimgaile Urbaityte,</a:t>
            </a:r>
            <a:r>
              <a:rPr lang="en-US" altLang="en-US" baseline="30000" dirty="0"/>
              <a:t>2</a:t>
            </a:r>
            <a:r>
              <a:rPr lang="en-US" altLang="en-US" dirty="0"/>
              <a:t> Jörg Sievers,</a:t>
            </a:r>
            <a:r>
              <a:rPr lang="en-US" altLang="en-US" baseline="30000" dirty="0"/>
              <a:t>3</a:t>
            </a:r>
            <a:r>
              <a:rPr lang="en-US" altLang="en-US" dirty="0"/>
              <a:t> Choy Man,</a:t>
            </a:r>
            <a:r>
              <a:rPr lang="en-US" altLang="en-US" baseline="30000" dirty="0"/>
              <a:t>1</a:t>
            </a:r>
            <a:r>
              <a:rPr lang="en-US" altLang="en-US" dirty="0"/>
              <a:t> Ruolan Wang,</a:t>
            </a:r>
            <a:r>
              <a:rPr lang="en-US" altLang="en-US" baseline="30000" dirty="0"/>
              <a:t>1</a:t>
            </a:r>
            <a:r>
              <a:rPr lang="en-US" altLang="en-US" dirty="0"/>
              <a:t> Brian Wynne,</a:t>
            </a:r>
            <a:r>
              <a:rPr lang="en-US" altLang="en-US" baseline="30000" dirty="0"/>
              <a:t>1</a:t>
            </a:r>
            <a:r>
              <a:rPr lang="en-US" altLang="en-US" dirty="0"/>
              <a:t> Allan Tenorio,</a:t>
            </a:r>
            <a:r>
              <a:rPr lang="en-US" altLang="en-US" baseline="30000" dirty="0"/>
              <a:t>1</a:t>
            </a:r>
            <a:r>
              <a:rPr lang="en-US" altLang="en-US" dirty="0"/>
              <a:t> Alexander Currie,</a:t>
            </a:r>
            <a:r>
              <a:rPr lang="en-US" altLang="en-US" baseline="30000" dirty="0"/>
              <a:t>2</a:t>
            </a:r>
            <a:r>
              <a:rPr lang="en-US" altLang="en-US" dirty="0"/>
              <a:t> Keith Pappa,</a:t>
            </a:r>
            <a:r>
              <a:rPr lang="en-US" altLang="en-US" baseline="30000" dirty="0"/>
              <a:t>1</a:t>
            </a:r>
            <a:r>
              <a:rPr lang="en-US" altLang="en-US" dirty="0"/>
              <a:t> Justin Koteff,</a:t>
            </a:r>
            <a:r>
              <a:rPr lang="en-US" altLang="en-US" baseline="30000" dirty="0"/>
              <a:t>1</a:t>
            </a:r>
            <a:r>
              <a:rPr lang="en-US" altLang="en-US" dirty="0"/>
              <a:t> Martin Gartland,</a:t>
            </a:r>
            <a:r>
              <a:rPr lang="en-US" altLang="en-US" baseline="30000" dirty="0"/>
              <a:t>1</a:t>
            </a:r>
            <a:r>
              <a:rPr lang="en-US" altLang="en-US" dirty="0"/>
              <a:t> Michael Aboud</a:t>
            </a:r>
            <a:r>
              <a:rPr lang="en-US" altLang="en-US" baseline="30000" dirty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dirty="0"/>
              <a:t>Similar proportions of participants in the DTG + 3TC and </a:t>
            </a:r>
            <a:br>
              <a:rPr lang="en-US" altLang="en-US" dirty="0"/>
            </a:br>
            <a:r>
              <a:rPr lang="en-US" altLang="en-US" dirty="0"/>
              <a:t>DTG + TDF/FTC arms had TND by Snapshot at all weeks 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Snapshot response rates based on TND status at Week 48 </a:t>
            </a:r>
            <a:br>
              <a:rPr lang="en-US" altLang="en-US" dirty="0"/>
            </a:br>
            <a:r>
              <a:rPr lang="en-US" altLang="en-US" dirty="0"/>
              <a:t>were similar between arms for the BL ≤100,000 c/mL </a:t>
            </a:r>
            <a:br>
              <a:rPr lang="en-US" altLang="en-US" dirty="0"/>
            </a:br>
            <a:r>
              <a:rPr lang="en-US" altLang="en-US" dirty="0"/>
              <a:t>subgroup and numerically higher for DTG + 3TC in the BL &gt;100,000 c/mL subgroup 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Median time to TND was similar overall and in the BL VL </a:t>
            </a:r>
            <a:br>
              <a:rPr lang="en-US" altLang="en-US" dirty="0"/>
            </a:br>
            <a:r>
              <a:rPr lang="en-US" altLang="en-US" dirty="0"/>
              <a:t>≤100,000 c/mL subgroup and less for DTG + 3TC </a:t>
            </a:r>
            <a:r>
              <a:rPr lang="en-US" altLang="en-US"/>
              <a:t>vs </a:t>
            </a:r>
            <a:br>
              <a:rPr lang="en-US" altLang="en-US"/>
            </a:br>
            <a:r>
              <a:rPr lang="en-US" altLang="en-US"/>
              <a:t>DTG + TDF</a:t>
            </a:r>
            <a:r>
              <a:rPr lang="en-US" altLang="en-US" dirty="0"/>
              <a:t>/FTC if &gt;100,000 c/mL at BL 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These data, utilising a more stringent but exploratory TND Snapshot criterion, continue to demonstrate the effectiveness </a:t>
            </a:r>
            <a:br>
              <a:rPr lang="en-US" altLang="en-US" dirty="0"/>
            </a:br>
            <a:r>
              <a:rPr lang="en-US" altLang="en-US" dirty="0"/>
              <a:t>and potency of DTG + 3TC in treatment-naive participants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Conclusion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</p:spTree>
    <p:extLst>
      <p:ext uri="{BB962C8B-B14F-4D97-AF65-F5344CB8AC3E}">
        <p14:creationId xmlns:p14="http://schemas.microsoft.com/office/powerpoint/2010/main" val="41007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altLang="en-US" sz="1600" dirty="0"/>
              <a:t>The GEMINI-1 and -2 studies in treatment-naive adults with screening HIV-1 RNA ≤500,000 c/mL showed dolutegravir + lamivudine (DTG + 3TC, 2DR) was non-inferior to dolutegravir + tenofovir disoproxil/emtricitabine (DTG + TDF/FTC, 3DR) at Week 48 by FDA Snapshot algorithm</a:t>
            </a:r>
          </a:p>
          <a:p>
            <a:pPr lvl="1">
              <a:spcBef>
                <a:spcPts val="300"/>
              </a:spcBef>
            </a:pPr>
            <a:r>
              <a:rPr lang="en-GB" altLang="en-US" sz="1400" dirty="0"/>
              <a:t>91% (655/716) in the 2DR arm vs 93% (669/717) in the 3DR arm achieved HIV-1 RNA &lt;50 c/mL </a:t>
            </a:r>
          </a:p>
          <a:p>
            <a:pPr>
              <a:spcBef>
                <a:spcPts val="300"/>
              </a:spcBef>
            </a:pPr>
            <a:r>
              <a:rPr lang="en-GB" altLang="en-US" sz="1600" dirty="0"/>
              <a:t>Low rates of virologic withdrawal were observed at Week 48 in both the DTG + 3TC and DTG + TDF/FTC arms</a:t>
            </a:r>
          </a:p>
          <a:p>
            <a:pPr lvl="1">
              <a:spcBef>
                <a:spcPts val="300"/>
              </a:spcBef>
            </a:pPr>
            <a:r>
              <a:rPr lang="en-GB" altLang="en-US" sz="1400" dirty="0"/>
              <a:t>Respectively, 6 and 4 participants met these criteria in the DTG + 3TC and DTG + TDF/FTC arms</a:t>
            </a:r>
          </a:p>
          <a:p>
            <a:pPr lvl="1">
              <a:spcBef>
                <a:spcPts val="300"/>
              </a:spcBef>
            </a:pPr>
            <a:r>
              <a:rPr lang="en-GB" altLang="en-US" sz="1400" dirty="0"/>
              <a:t>No participants in either arm had treatment-emergent INSTI or NRTI mutations</a:t>
            </a:r>
          </a:p>
          <a:p>
            <a:pPr>
              <a:spcBef>
                <a:spcPts val="300"/>
              </a:spcBef>
            </a:pPr>
            <a:r>
              <a:rPr lang="en-US" altLang="en-US" sz="1600" dirty="0"/>
              <a:t>Abbott RealTime HIV-1 assay used in the studies measures viral load (VL) from 40 c/mL </a:t>
            </a:r>
            <a:br>
              <a:rPr lang="en-US" altLang="en-US" sz="1600" dirty="0"/>
            </a:br>
            <a:r>
              <a:rPr lang="en-US" altLang="en-US" sz="1600" dirty="0"/>
              <a:t>to 10,000,000 c/mL and provides qualitative target detected (TD) or target not detected (TND) for VL &lt;40 c/mL</a:t>
            </a:r>
          </a:p>
          <a:p>
            <a:pPr>
              <a:spcBef>
                <a:spcPts val="300"/>
              </a:spcBef>
            </a:pPr>
            <a:r>
              <a:rPr lang="en-US" altLang="en-US" sz="1600" dirty="0"/>
              <a:t>Clinical and subject management implications of more stringent low-level VL data </a:t>
            </a:r>
            <a:br>
              <a:rPr lang="en-US" altLang="en-US" sz="1600" dirty="0"/>
            </a:br>
            <a:r>
              <a:rPr lang="en-US" altLang="en-US" sz="1600" dirty="0"/>
              <a:t>need clarification</a:t>
            </a:r>
          </a:p>
          <a:p>
            <a:pPr>
              <a:spcBef>
                <a:spcPts val="300"/>
              </a:spcBef>
            </a:pPr>
            <a:r>
              <a:rPr lang="en-US" altLang="en-US" sz="1600" dirty="0"/>
              <a:t>We assessed the proportion of participants with TND over time and by baseline (BL) </a:t>
            </a:r>
            <a:br>
              <a:rPr lang="en-US" altLang="en-US" sz="1600" dirty="0"/>
            </a:br>
            <a:r>
              <a:rPr lang="en-US" altLang="en-US" sz="1600" dirty="0"/>
              <a:t>VL for 2DR vs 3DR</a:t>
            </a:r>
          </a:p>
          <a:p>
            <a:endParaRPr lang="en-GB" altLang="en-US" sz="180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90C3D389-0445-4D65-BADB-720B1F611DD0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sp>
        <p:nvSpPr>
          <p:cNvPr id="17413" name="Text Placeholder 30">
            <a:extLst>
              <a:ext uri="{FF2B5EF4-FFF2-40B4-BE49-F238E27FC236}">
                <a16:creationId xmlns:a16="http://schemas.microsoft.com/office/drawing/2014/main" id="{A3A131F3-8D1B-4FC0-891D-83A13AEDDE9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dirty="0"/>
              <a:t>Cahn et al. </a:t>
            </a:r>
            <a:r>
              <a:rPr lang="en-US" altLang="en-US" i="1" dirty="0"/>
              <a:t>Lancet.</a:t>
            </a:r>
            <a:r>
              <a:rPr lang="en-US" altLang="en-US" dirty="0"/>
              <a:t> 2019;393:143-155.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4114800"/>
            <a:ext cx="8358188" cy="1852588"/>
          </a:xfrm>
        </p:spPr>
        <p:txBody>
          <a:bodyPr/>
          <a:lstStyle/>
          <a:p>
            <a:pPr marL="190500" lvl="3" indent="-190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+mn-ea"/>
              </a:rPr>
              <a:t>Participants were randomised 1:1 to treatment with 2DR or 3DR. The proportion of participants with HIV-1 RNA &lt;40 c/mL and TND status at Week 48 was analysed using a Cochran-Mantel-Haenszel test stratified by plasma HIV-1 RNA (≤100,000 vs &gt;100,000 c/mL) at BL and study </a:t>
            </a:r>
          </a:p>
          <a:p>
            <a:pPr marL="190500" lvl="3" indent="-190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+mn-ea"/>
              </a:rPr>
              <a:t>Proportion of participants with HIV-1 RNA &lt;40 c/mL and TND status were summarised by visit and at Week 48 by BL HIV-1 RNA subgroup. Time to TND status overall and by BL HIV-1 RNA subgroup were estimated using non-parametric Kaplan-Meier method </a:t>
            </a:r>
          </a:p>
          <a:p>
            <a:pPr>
              <a:buSzPct val="100000"/>
            </a:pPr>
            <a:endParaRPr lang="en-GB" altLang="en-US" sz="160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Methods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6EC395B-419F-4EBB-99E4-3EA9797AA443}"/>
              </a:ext>
            </a:extLst>
          </p:cNvPr>
          <p:cNvGrpSpPr/>
          <p:nvPr/>
        </p:nvGrpSpPr>
        <p:grpSpPr>
          <a:xfrm>
            <a:off x="2115083" y="1650314"/>
            <a:ext cx="4913834" cy="1861455"/>
            <a:chOff x="-310500" y="5529485"/>
            <a:chExt cx="8153400" cy="2571620"/>
          </a:xfrm>
        </p:grpSpPr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E1D0C060-6122-4EA8-9257-E89E94C6F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7900" y="6099201"/>
              <a:ext cx="4023360" cy="457200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DTG + 3TC (N=716)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BF2B782C-6657-4EE7-BB37-F16138B95B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310500" y="7451352"/>
              <a:ext cx="8131006" cy="120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B580F73B-5488-40E4-BBAB-6B6E485F6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5202" y="7548349"/>
              <a:ext cx="753263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Day 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10262822-9681-4A6E-995E-2602E4BDD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1832" y="7450532"/>
              <a:ext cx="0" cy="1460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B8F2E11C-F810-4CB4-8BE7-17C0D2B79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1525" y="7450532"/>
              <a:ext cx="0" cy="1460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Text Box 17">
              <a:extLst>
                <a:ext uri="{FF2B5EF4-FFF2-40B4-BE49-F238E27FC236}">
                  <a16:creationId xmlns:a16="http://schemas.microsoft.com/office/drawing/2014/main" id="{F02EF30E-B6D1-4842-BE89-B259410D0D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64617" y="5529485"/>
              <a:ext cx="1388961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Screening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(28 d)</a:t>
              </a:r>
            </a:p>
          </p:txBody>
        </p:sp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B4580E3E-6EF2-4D54-9882-D93EE7242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7900" y="6721595"/>
              <a:ext cx="4023360" cy="457200"/>
            </a:xfrm>
            <a:prstGeom prst="homePlate">
              <a:avLst>
                <a:gd name="adj" fmla="val 37877"/>
              </a:avLst>
            </a:prstGeom>
            <a:solidFill>
              <a:srgbClr val="FF6600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DTG + TDF/FTC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(N=717)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AutoShape 4">
              <a:extLst>
                <a:ext uri="{FF2B5EF4-FFF2-40B4-BE49-F238E27FC236}">
                  <a16:creationId xmlns:a16="http://schemas.microsoft.com/office/drawing/2014/main" id="{F433F737-E34C-46C5-924D-4B54940F2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2519" y="6088957"/>
              <a:ext cx="1660381" cy="457200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DTG + 3TC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 Box 18">
              <a:extLst>
                <a:ext uri="{FF2B5EF4-FFF2-40B4-BE49-F238E27FC236}">
                  <a16:creationId xmlns:a16="http://schemas.microsoft.com/office/drawing/2014/main" id="{C49B7642-11F9-4524-8ECA-4BB19FC3BB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047" y="7548349"/>
              <a:ext cx="859657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Week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95D525A5-B468-477B-9991-D9107CD90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1832" y="5529485"/>
              <a:ext cx="2610509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Double-blind 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phase</a:t>
              </a:r>
              <a:r>
                <a:rPr kumimoji="0" lang="en-US" altLang="ja-JP" sz="10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kumimoji="0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377E2AD1-1F1C-40BA-B2B5-B2370E74B3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5054" y="5529485"/>
              <a:ext cx="1424749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Open-label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02C6D23E-B2B1-43B0-8006-65D7B986A3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2519" y="5529485"/>
              <a:ext cx="1660381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Continuation </a:t>
              </a:r>
              <a:endParaRPr kumimoji="0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1E11F09E-9475-46BB-BF49-D60917A5BB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2689" y="7548349"/>
              <a:ext cx="859657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Week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144</a:t>
              </a:r>
            </a:p>
          </p:txBody>
        </p:sp>
        <p:sp>
          <p:nvSpPr>
            <p:cNvPr id="21" name="Line 12">
              <a:extLst>
                <a:ext uri="{FF2B5EF4-FFF2-40B4-BE49-F238E27FC236}">
                  <a16:creationId xmlns:a16="http://schemas.microsoft.com/office/drawing/2014/main" id="{02B91BC2-464B-4CB5-8530-CB76A161A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9805" y="7446695"/>
              <a:ext cx="0" cy="1460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Line 12">
              <a:extLst>
                <a:ext uri="{FF2B5EF4-FFF2-40B4-BE49-F238E27FC236}">
                  <a16:creationId xmlns:a16="http://schemas.microsoft.com/office/drawing/2014/main" id="{DD392310-2070-485A-8DEB-2F0630A27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9577" y="7450532"/>
              <a:ext cx="0" cy="1460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Line 12">
              <a:extLst>
                <a:ext uri="{FF2B5EF4-FFF2-40B4-BE49-F238E27FC236}">
                  <a16:creationId xmlns:a16="http://schemas.microsoft.com/office/drawing/2014/main" id="{AAD5656A-7BA0-4559-8299-33C61F81E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875" y="7450532"/>
              <a:ext cx="0" cy="1460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Text Box 18">
              <a:extLst>
                <a:ext uri="{FF2B5EF4-FFF2-40B4-BE49-F238E27FC236}">
                  <a16:creationId xmlns:a16="http://schemas.microsoft.com/office/drawing/2014/main" id="{9CB4EA06-16B8-4474-98C5-CE31F0299E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585" y="7548349"/>
              <a:ext cx="918173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Week 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25" name="Text Box 18">
              <a:extLst>
                <a:ext uri="{FF2B5EF4-FFF2-40B4-BE49-F238E27FC236}">
                  <a16:creationId xmlns:a16="http://schemas.microsoft.com/office/drawing/2014/main" id="{7B31A019-F285-4D3B-8B6E-CC3172CCA6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1695" y="7548349"/>
              <a:ext cx="859657" cy="55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Week</a:t>
              </a:r>
              <a:b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96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BFBA5-3098-4479-B3E6-D6B744995D57}"/>
                </a:ext>
              </a:extLst>
            </p:cNvPr>
            <p:cNvGrpSpPr/>
            <p:nvPr/>
          </p:nvGrpSpPr>
          <p:grpSpPr>
            <a:xfrm>
              <a:off x="-310500" y="5760276"/>
              <a:ext cx="2463426" cy="1510482"/>
              <a:chOff x="272108" y="1748088"/>
              <a:chExt cx="2463426" cy="1510482"/>
            </a:xfrm>
          </p:grpSpPr>
          <p:sp>
            <p:nvSpPr>
              <p:cNvPr id="27" name="AutoShape 2">
                <a:extLst>
                  <a:ext uri="{FF2B5EF4-FFF2-40B4-BE49-F238E27FC236}">
                    <a16:creationId xmlns:a16="http://schemas.microsoft.com/office/drawing/2014/main" id="{3663A750-09F5-4D67-816E-F15490A05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108" y="2033423"/>
                <a:ext cx="2386091" cy="1225147"/>
              </a:xfrm>
              <a:prstGeom prst="rightArrow">
                <a:avLst>
                  <a:gd name="adj1" fmla="val 57009"/>
                  <a:gd name="adj2" fmla="val 65033"/>
                </a:avLst>
              </a:prstGeom>
              <a:solidFill>
                <a:schemeClr val="bg2"/>
              </a:solidFill>
              <a:ln w="19050">
                <a:noFill/>
                <a:miter lim="800000"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wrap="none" lIns="182880" anchor="ctr"/>
              <a:lstStyle/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ART-naive adults</a:t>
                </a: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VL 1000-500,000 c/mL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2B499E2-C76F-4E9A-9710-6D613D9CE57F}"/>
                  </a:ext>
                </a:extLst>
              </p:cNvPr>
              <p:cNvSpPr txBox="1"/>
              <p:nvPr/>
            </p:nvSpPr>
            <p:spPr>
              <a:xfrm>
                <a:off x="2336467" y="1748088"/>
                <a:ext cx="399067" cy="2125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1:1</a:t>
                </a:r>
              </a:p>
            </p:txBody>
          </p:sp>
        </p:grpSp>
      </p:grp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931C55F1-366C-4F8F-9D86-66C828A2F2AE}"/>
              </a:ext>
            </a:extLst>
          </p:cNvPr>
          <p:cNvSpPr txBox="1">
            <a:spLocks noChangeArrowheads="1"/>
          </p:cNvSpPr>
          <p:nvPr/>
        </p:nvSpPr>
        <p:spPr>
          <a:xfrm>
            <a:off x="1078706" y="1272307"/>
            <a:ext cx="6986588" cy="45720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b="1" kern="0" dirty="0">
                <a:solidFill>
                  <a:srgbClr val="008790"/>
                </a:solidFill>
              </a:rPr>
              <a:t>GEMINI-1 and GEMINI-2 Study Design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185FC6-E016-4E94-AAC5-0CBADA733CD6}"/>
              </a:ext>
            </a:extLst>
          </p:cNvPr>
          <p:cNvSpPr txBox="1"/>
          <p:nvPr/>
        </p:nvSpPr>
        <p:spPr>
          <a:xfrm>
            <a:off x="3789241" y="3423325"/>
            <a:ext cx="1316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</a:rPr>
              <a:t>Primary </a:t>
            </a:r>
            <a:br>
              <a:rPr lang="en-GB" sz="1000" dirty="0">
                <a:solidFill>
                  <a:srgbClr val="FF0000"/>
                </a:solidFill>
              </a:rPr>
            </a:br>
            <a:r>
              <a:rPr lang="en-GB" sz="1000" dirty="0">
                <a:solidFill>
                  <a:srgbClr val="FF0000"/>
                </a:solidFill>
              </a:rPr>
              <a:t>endpoint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05F12E-E57F-4B8C-AFF3-520B1E71D369}"/>
              </a:ext>
            </a:extLst>
          </p:cNvPr>
          <p:cNvSpPr/>
          <p:nvPr/>
        </p:nvSpPr>
        <p:spPr>
          <a:xfrm>
            <a:off x="1552841" y="3774666"/>
            <a:ext cx="603831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776413"/>
            <a:r>
              <a:rPr lang="en-GB" sz="1000" dirty="0">
                <a:solidFill>
                  <a:srgbClr val="000000"/>
                </a:solidFill>
              </a:rPr>
              <a:t>Identically designed, randomised, double-blind, parallel-group, </a:t>
            </a:r>
            <a:r>
              <a:rPr lang="en-US" sz="1000" dirty="0">
                <a:solidFill>
                  <a:srgbClr val="000000"/>
                </a:solidFill>
              </a:rPr>
              <a:t>multicentre, non-inferiority studies</a:t>
            </a:r>
          </a:p>
        </p:txBody>
      </p:sp>
    </p:spTree>
    <p:extLst>
      <p:ext uri="{BB962C8B-B14F-4D97-AF65-F5344CB8AC3E}">
        <p14:creationId xmlns:p14="http://schemas.microsoft.com/office/powerpoint/2010/main" val="83929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48337" y="1808163"/>
            <a:ext cx="3167063" cy="2916237"/>
          </a:xfrm>
        </p:spPr>
        <p:txBody>
          <a:bodyPr/>
          <a:lstStyle/>
          <a:p>
            <a:r>
              <a:rPr lang="en-US" altLang="en-US" sz="1600" dirty="0"/>
              <a:t>At Week 48, similar proportions of participants had Snapshot TND in the 2DR and 3DR arms (77% [553/716] vs 73% [525/717]; adjusted difference, 3.8%; 95% CI, −0.6% to 8.2%) </a:t>
            </a:r>
          </a:p>
          <a:p>
            <a:pPr>
              <a:spcBef>
                <a:spcPts val="600"/>
              </a:spcBef>
            </a:pPr>
            <a:r>
              <a:rPr lang="en-US" altLang="en-US" sz="1600" dirty="0"/>
              <a:t>Proportions were also similar </a:t>
            </a:r>
            <a:br>
              <a:rPr lang="en-US" altLang="en-US" sz="1600" dirty="0"/>
            </a:br>
            <a:r>
              <a:rPr lang="en-US" altLang="en-US" sz="1600" dirty="0"/>
              <a:t>at Weeks 4 (34% vs 32%), </a:t>
            </a:r>
            <a:br>
              <a:rPr lang="en-US" altLang="en-US" sz="1600" dirty="0"/>
            </a:br>
            <a:r>
              <a:rPr lang="en-US" altLang="en-US" sz="1600" dirty="0"/>
              <a:t>8 (52% vs 49%), 12 (60% vs 57%), 16 (59% vs 56%), </a:t>
            </a:r>
            <a:br>
              <a:rPr lang="en-US" altLang="en-US" sz="1600" dirty="0"/>
            </a:br>
            <a:r>
              <a:rPr lang="en-US" altLang="en-US" sz="1600" dirty="0"/>
              <a:t>24 (65% vs 63%), and 36 </a:t>
            </a:r>
            <a:br>
              <a:rPr lang="en-US" altLang="en-US" sz="1600" dirty="0"/>
            </a:br>
            <a:r>
              <a:rPr lang="en-US" altLang="en-US" sz="1600" dirty="0"/>
              <a:t>(65% vs 68%)</a:t>
            </a:r>
            <a:endParaRPr lang="en-GB" altLang="en-US" sz="160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620000" cy="838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dirty="0"/>
              <a:t>Proportion of Participants With TND </a:t>
            </a:r>
            <a:br>
              <a:rPr lang="en-US" altLang="en-US" dirty="0"/>
            </a:br>
            <a:r>
              <a:rPr lang="en-US" altLang="en-US" dirty="0"/>
              <a:t>by Visit: Snapshot Analysis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1BD3910-298A-4BD3-AEBB-811150B457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11455"/>
              </p:ext>
            </p:extLst>
          </p:nvPr>
        </p:nvGraphicFramePr>
        <p:xfrm>
          <a:off x="266702" y="1524000"/>
          <a:ext cx="539496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048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50963"/>
            <a:ext cx="8358188" cy="449884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Responses to TND were similar for participants with BL VL ≤100,000 c/mL</a:t>
            </a:r>
          </a:p>
          <a:p>
            <a:r>
              <a:rPr lang="en-US" sz="1800" dirty="0"/>
              <a:t>Responses to TND were numerically higher for 2DR vs 3DR arms for participants with BL VL &gt;100,000 c/mL. By study:</a:t>
            </a:r>
          </a:p>
          <a:p>
            <a:pPr lvl="1"/>
            <a:r>
              <a:rPr lang="en-US" sz="1600" dirty="0"/>
              <a:t>GEMINI-1 response to TND: </a:t>
            </a:r>
            <a:r>
              <a:rPr lang="de-DE" sz="1600" dirty="0"/>
              <a:t>2DR = 51/74 (69) and 3DR = 34/76 (45)</a:t>
            </a:r>
            <a:endParaRPr lang="en-US" sz="1600" dirty="0"/>
          </a:p>
          <a:p>
            <a:pPr lvl="1"/>
            <a:r>
              <a:rPr lang="en-US" sz="1600" dirty="0"/>
              <a:t>GEMINI-2 response to TND: </a:t>
            </a:r>
            <a:r>
              <a:rPr lang="nl-NL" sz="1600" dirty="0"/>
              <a:t>2DR = 39/66 (59) and 3DR = 45/77 (58)</a:t>
            </a:r>
            <a:endParaRPr lang="en-US" sz="160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000" dirty="0"/>
              <a:t>Proportion of Participants With TND at Week 48 (Snapshot Analysis) by Baseline Plasma HIV-1 RNA Levels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DF8FE41-1BA7-4CB5-A413-8C683D06F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05285"/>
              </p:ext>
            </p:extLst>
          </p:nvPr>
        </p:nvGraphicFramePr>
        <p:xfrm>
          <a:off x="393192" y="1786128"/>
          <a:ext cx="8357616" cy="1947672"/>
        </p:xfrm>
        <a:graphic>
          <a:graphicData uri="http://schemas.openxmlformats.org/drawingml/2006/table">
            <a:tbl>
              <a:tblPr/>
              <a:tblGrid>
                <a:gridCol w="2089404">
                  <a:extLst>
                    <a:ext uri="{9D8B030D-6E8A-4147-A177-3AD203B41FA5}">
                      <a16:colId xmlns:a16="http://schemas.microsoft.com/office/drawing/2014/main" val="894971413"/>
                    </a:ext>
                  </a:extLst>
                </a:gridCol>
                <a:gridCol w="2089404">
                  <a:extLst>
                    <a:ext uri="{9D8B030D-6E8A-4147-A177-3AD203B41FA5}">
                      <a16:colId xmlns:a16="http://schemas.microsoft.com/office/drawing/2014/main" val="2597416032"/>
                    </a:ext>
                  </a:extLst>
                </a:gridCol>
                <a:gridCol w="2089404">
                  <a:extLst>
                    <a:ext uri="{9D8B030D-6E8A-4147-A177-3AD203B41FA5}">
                      <a16:colId xmlns:a16="http://schemas.microsoft.com/office/drawing/2014/main" val="2012118705"/>
                    </a:ext>
                  </a:extLst>
                </a:gridCol>
                <a:gridCol w="2089404">
                  <a:extLst>
                    <a:ext uri="{9D8B030D-6E8A-4147-A177-3AD203B41FA5}">
                      <a16:colId xmlns:a16="http://schemas.microsoft.com/office/drawing/2014/main" val="2429555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73152" algn="l" fontAlgn="b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Baseline VL strata (c/mL)</a:t>
                      </a:r>
                    </a:p>
                  </a:txBody>
                  <a:tcPr marL="8924" marR="8924" marT="27432" marB="2743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DTG + 3TC 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n/N (%)</a:t>
                      </a:r>
                      <a:r>
                        <a:rPr lang="pt-BR" sz="1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24" marR="8924" marT="27432" marB="2743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DTG + TDF/FTC </a:t>
                      </a:r>
                      <a:b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n/N (%)</a:t>
                      </a:r>
                      <a:r>
                        <a:rPr lang="pt-BR" sz="1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24" marR="8924" marT="27432" marB="2743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Treatment difference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(95% CI)</a:t>
                      </a:r>
                      <a:r>
                        <a:rPr lang="en-US" sz="1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24" marR="8924" marT="27432" marB="2743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849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152" algn="l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≤100,000 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463/576 (80)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446/564 (79)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 (−3.4 to 6.0)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4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3152" algn="l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&gt;100,000 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90/140 (64)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79/153 (52)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12.7 (1.4 to 23.9)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345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5563" indent="0" algn="l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&gt;250,000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25/51 (49)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20/46 (43)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 (−14.3 to 25.4)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25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5563" indent="0" algn="l" fontAlgn="ctr">
                        <a:lnSpc>
                          <a:spcPct val="10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&gt;400,000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5/18 (28)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6/24 (25)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 (−24.2 to 29.8)</a:t>
                      </a:r>
                    </a:p>
                  </a:txBody>
                  <a:tcPr marL="8924" marR="8924" marT="27432" marB="2743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31672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73152" algn="l" rtl="0" fontAlgn="ctr">
                        <a:lnSpc>
                          <a:spcPct val="100000"/>
                        </a:lnSpc>
                      </a:pP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responded/Number assessed (%).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baseline="30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Unadjusted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proportion of DTG + 3TC − proportion of DTG + TDF/FTC (95% CI). </a:t>
                      </a:r>
                    </a:p>
                  </a:txBody>
                  <a:tcPr marL="8924" marR="8924" marT="274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5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57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dirty="0"/>
              <a:t>Kaplan-Meier Plots of Time to TND: Overall Participants</a:t>
            </a:r>
            <a:endParaRPr lang="en-US" altLang="en-US" dirty="0"/>
          </a:p>
        </p:txBody>
      </p:sp>
      <p:sp>
        <p:nvSpPr>
          <p:cNvPr id="17413" name="Text Placeholder 30">
            <a:extLst>
              <a:ext uri="{FF2B5EF4-FFF2-40B4-BE49-F238E27FC236}">
                <a16:creationId xmlns:a16="http://schemas.microsoft.com/office/drawing/2014/main" id="{A3A131F3-8D1B-4FC0-891D-83A13AEDDE9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dirty="0"/>
              <a:t>Participants with HIV-1 RNA &lt;40 c/mL and missing interpretation for Target Detected (TD)/Target Not Detected (TND) status are assumed to be TD.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748DF06-9CFA-436B-B72B-F82748645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2298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sz="1800" kern="0" dirty="0"/>
              <a:t>Overall, median (95% CI) time to TND was 57 (NE, NE) days for 2DR vs </a:t>
            </a:r>
            <a:br>
              <a:rPr lang="en-US" sz="1800" kern="0" dirty="0"/>
            </a:br>
            <a:r>
              <a:rPr lang="en-US" sz="1800" kern="0" dirty="0"/>
              <a:t>57 (57, 58) days for 3DR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BBF1E2-4E94-44C4-A021-454BC5925A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555"/>
          <a:stretch/>
        </p:blipFill>
        <p:spPr>
          <a:xfrm>
            <a:off x="1344279" y="1385460"/>
            <a:ext cx="6455443" cy="3200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EADFE4-ADF2-4A1E-8065-674EC0F0A536}"/>
              </a:ext>
            </a:extLst>
          </p:cNvPr>
          <p:cNvSpPr txBox="1"/>
          <p:nvPr/>
        </p:nvSpPr>
        <p:spPr>
          <a:xfrm>
            <a:off x="2600036" y="4589547"/>
            <a:ext cx="44196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/>
              <a:t>Time to target not detected, </a:t>
            </a:r>
            <a:r>
              <a:rPr lang="en-US" sz="1100" dirty="0" err="1"/>
              <a:t>wks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9763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dirty="0"/>
              <a:t>Kaplan-Meier Plots of Time to TND: </a:t>
            </a:r>
            <a:br>
              <a:rPr lang="en-US" dirty="0"/>
            </a:br>
            <a:r>
              <a:rPr lang="en-US" dirty="0"/>
              <a:t>By Baseline HIV-1 RNA Subgroup</a:t>
            </a:r>
            <a:endParaRPr lang="en-US" altLang="en-US" dirty="0"/>
          </a:p>
        </p:txBody>
      </p:sp>
      <p:sp>
        <p:nvSpPr>
          <p:cNvPr id="17413" name="Text Placeholder 30">
            <a:extLst>
              <a:ext uri="{FF2B5EF4-FFF2-40B4-BE49-F238E27FC236}">
                <a16:creationId xmlns:a16="http://schemas.microsoft.com/office/drawing/2014/main" id="{A3A131F3-8D1B-4FC0-891D-83A13AEDDE9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dirty="0"/>
              <a:t>Participants with HIV-1 RNA &lt;40 c/mL and missing interpretation for Target Detected (TD)/Target Not Detected (TND) status are assumed to be TD.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748DF06-9CFA-436B-B72B-F82748645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53341"/>
            <a:ext cx="8141807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kern="0" dirty="0"/>
              <a:t>For the BL ≤100,000 c/mL stratum, median (95% CI) time to TND was 57 (56, 57) days for both 2DR and 3DR</a:t>
            </a:r>
          </a:p>
          <a:p>
            <a:pPr>
              <a:spcBef>
                <a:spcPts val="600"/>
              </a:spcBef>
            </a:pPr>
            <a:r>
              <a:rPr lang="en-US" sz="1600" kern="0" dirty="0"/>
              <a:t>For the BL &gt;100,000 c/mL stratum, median (95% CI) time to TND was shorter for 2DR at 113 (88, 168) days vs 169 (168, 248) days for 3DR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4278C31-8B43-4D4F-B2AA-7633B2E97FAB}"/>
              </a:ext>
            </a:extLst>
          </p:cNvPr>
          <p:cNvGrpSpPr/>
          <p:nvPr/>
        </p:nvGrpSpPr>
        <p:grpSpPr>
          <a:xfrm>
            <a:off x="36999" y="1676400"/>
            <a:ext cx="9098610" cy="2103120"/>
            <a:chOff x="26061" y="2214719"/>
            <a:chExt cx="9098610" cy="210312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77CC5CA-0784-442E-8151-F237696A7D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4" b="33704"/>
            <a:stretch/>
          </p:blipFill>
          <p:spPr>
            <a:xfrm>
              <a:off x="26061" y="2214719"/>
              <a:ext cx="4587439" cy="210312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622E0A2-1389-43A2-B34F-33ECED5B2C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350" b="2007"/>
            <a:stretch/>
          </p:blipFill>
          <p:spPr>
            <a:xfrm>
              <a:off x="4648155" y="2214719"/>
              <a:ext cx="4476516" cy="210312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B65E48D-65AE-4E56-BD77-B3A474D87262}"/>
              </a:ext>
            </a:extLst>
          </p:cNvPr>
          <p:cNvSpPr txBox="1"/>
          <p:nvPr/>
        </p:nvSpPr>
        <p:spPr>
          <a:xfrm>
            <a:off x="286304" y="3785167"/>
            <a:ext cx="4419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/>
              <a:t>Time to target not detected, </a:t>
            </a:r>
            <a:r>
              <a:rPr lang="en-US" sz="1000" dirty="0" err="1"/>
              <a:t>wks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983642-3E40-456E-BDD7-7FE6B6D52A05}"/>
              </a:ext>
            </a:extLst>
          </p:cNvPr>
          <p:cNvSpPr txBox="1"/>
          <p:nvPr/>
        </p:nvSpPr>
        <p:spPr>
          <a:xfrm>
            <a:off x="4855345" y="3785167"/>
            <a:ext cx="44196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/>
              <a:t>Time to target not detected, </a:t>
            </a:r>
            <a:r>
              <a:rPr lang="en-US" sz="1000" dirty="0" err="1"/>
              <a:t>wks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7310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4114800"/>
            <a:ext cx="8358188" cy="153352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/>
              <a:t>GEMINI-1 median (95% CI) time to TND: 2DR = 93 (85, 168) days; </a:t>
            </a:r>
            <a:br>
              <a:rPr lang="en-US" sz="1800" dirty="0"/>
            </a:br>
            <a:r>
              <a:rPr lang="en-US" sz="1800" dirty="0"/>
              <a:t>3DR = 169 (115, 252) days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GEMINI-2 median (95% CI) time to TND: 2DR = 118 (113, 169) days;</a:t>
            </a:r>
            <a:br>
              <a:rPr lang="en-US" sz="1800" dirty="0"/>
            </a:br>
            <a:r>
              <a:rPr lang="en-US" sz="1800" dirty="0"/>
              <a:t>3DR = 169 (133, 256) days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sz="2000" dirty="0"/>
              <a:t>Kaplan-Meier Plots of Time to TND: By Baseline HIV-1 RNA &gt;100,000 c/mL for GEMINI-1 and GEMINI-2</a:t>
            </a:r>
            <a:endParaRPr lang="en-US" altLang="en-US" sz="2000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143899-0F46-4021-A17A-DE36F5B5B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54" y="1609436"/>
            <a:ext cx="8644493" cy="214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8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E9B3E153-CD13-4718-A26B-D87B4956DC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400" dirty="0"/>
              <a:t>The suppression of HIV-1 RNA VL in plasma is overall recognised as predictive of antiretroviral regimen success and when elevated may predict HIV evolution and emergence of resistance </a:t>
            </a:r>
          </a:p>
          <a:p>
            <a:pPr>
              <a:spcBef>
                <a:spcPts val="600"/>
              </a:spcBef>
            </a:pPr>
            <a:r>
              <a:rPr lang="en-US" altLang="en-US" sz="2400" dirty="0"/>
              <a:t>More sensitive measures of HIV-1 RNA levels for patient management are exploratory. Additional analyses of low-level qualitative or quantitative HIV-1 RNA may be useful </a:t>
            </a:r>
            <a:br>
              <a:rPr lang="en-US" altLang="en-US" sz="2400" dirty="0"/>
            </a:br>
            <a:r>
              <a:rPr lang="en-US" altLang="en-US" sz="2400" dirty="0"/>
              <a:t>for optimising treatment/patient management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5F81FB2D-5EE0-4ABB-B593-EFCCFDDC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17413" name="Text Placeholder 30">
            <a:extLst>
              <a:ext uri="{FF2B5EF4-FFF2-40B4-BE49-F238E27FC236}">
                <a16:creationId xmlns:a16="http://schemas.microsoft.com/office/drawing/2014/main" id="{A3A131F3-8D1B-4FC0-891D-83A13AEDDE96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dirty="0"/>
              <a:t>Ryscavage et al. </a:t>
            </a:r>
            <a:r>
              <a:rPr lang="en-US" altLang="en-US" i="1" dirty="0"/>
              <a:t>Antimicrob Agents Chemother. </a:t>
            </a:r>
            <a:r>
              <a:rPr lang="en-US" altLang="en-US" dirty="0"/>
              <a:t>2014;58:3585-3598.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BC7C1569-14F4-4981-927B-947049F21D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Underwood et al. CROI 2019; Seattle, WA. Poster 490.</a:t>
            </a:r>
          </a:p>
        </p:txBody>
      </p:sp>
    </p:spTree>
    <p:extLst>
      <p:ext uri="{BB962C8B-B14F-4D97-AF65-F5344CB8AC3E}">
        <p14:creationId xmlns:p14="http://schemas.microsoft.com/office/powerpoint/2010/main" val="810019736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olor Theme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2F5F"/>
      </a:accent1>
      <a:accent2>
        <a:srgbClr val="FF6600"/>
      </a:accent2>
      <a:accent3>
        <a:srgbClr val="00B050"/>
      </a:accent3>
      <a:accent4>
        <a:srgbClr val="FFCC00"/>
      </a:accent4>
      <a:accent5>
        <a:srgbClr val="0098DB"/>
      </a:accent5>
      <a:accent6>
        <a:srgbClr val="A50021"/>
      </a:accent6>
      <a:hlink>
        <a:srgbClr val="0000FF"/>
      </a:hlink>
      <a:folHlink>
        <a:srgbClr val="7030A0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1107</Words>
  <Application>Microsoft Office PowerPoint</Application>
  <PresentationFormat>Bildschirmpräsentation (4:3)</PresentationFormat>
  <Paragraphs>115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ViiV Global Template 2015 With Logo</vt:lpstr>
      <vt:lpstr>HIV Replication at &lt;40 c/mL for DTG + 3TC vs DTG + TDF/FTC in the GEMINI-1 &amp; -2 Studies</vt:lpstr>
      <vt:lpstr>Introduction</vt:lpstr>
      <vt:lpstr>Methods</vt:lpstr>
      <vt:lpstr>Proportion of Participants With TND  by Visit: Snapshot Analysis</vt:lpstr>
      <vt:lpstr>Proportion of Participants With TND at Week 48 (Snapshot Analysis) by Baseline Plasma HIV-1 RNA Levels</vt:lpstr>
      <vt:lpstr>Kaplan-Meier Plots of Time to TND: Overall Participants</vt:lpstr>
      <vt:lpstr>Kaplan-Meier Plots of Time to TND:  By Baseline HIV-1 RNA Subgroup</vt:lpstr>
      <vt:lpstr>Kaplan-Meier Plots of Time to TND: By Baseline HIV-1 RNA &gt;100,000 c/mL for GEMINI-1 and GEMINI-2</vt:lpstr>
      <vt:lpstr>Discussion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Christina Schröder</cp:lastModifiedBy>
  <cp:revision>552</cp:revision>
  <cp:lastPrinted>2013-05-07T17:42:22Z</cp:lastPrinted>
  <dcterms:created xsi:type="dcterms:W3CDTF">2013-03-06T21:22:39Z</dcterms:created>
  <dcterms:modified xsi:type="dcterms:W3CDTF">2019-03-08T09:53:55Z</dcterms:modified>
</cp:coreProperties>
</file>