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7" r:id="rId2"/>
  </p:sldIdLst>
  <p:sldSz cx="22860000" cy="12801600"/>
  <p:notesSz cx="9296400" cy="14709775"/>
  <p:defaultTextStyle>
    <a:defPPr>
      <a:defRPr lang="en-US"/>
    </a:defPPr>
    <a:lvl1pPr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1pPr>
    <a:lvl2pPr marL="887413" indent="-430213"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2pPr>
    <a:lvl3pPr marL="1776413" indent="-862013"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3pPr>
    <a:lvl4pPr marL="2663825" indent="-1292225"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4pPr>
    <a:lvl5pPr marL="3552825" indent="-1724025" algn="l" defTabSz="1776413" rtl="0" eaLnBrk="0" fontAlgn="base" hangingPunct="0">
      <a:spcBef>
        <a:spcPct val="0"/>
      </a:spcBef>
      <a:spcAft>
        <a:spcPct val="0"/>
      </a:spcAft>
      <a:defRPr sz="35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5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32">
          <p15:clr>
            <a:srgbClr val="A4A3A4"/>
          </p15:clr>
        </p15:guide>
        <p15:guide id="2" orient="horz" pos="864">
          <p15:clr>
            <a:srgbClr val="A4A3A4"/>
          </p15:clr>
        </p15:guide>
        <p15:guide id="3" orient="horz" pos="7209">
          <p15:clr>
            <a:srgbClr val="A4A3A4"/>
          </p15:clr>
        </p15:guide>
        <p15:guide id="4" orient="horz" pos="971">
          <p15:clr>
            <a:srgbClr val="A4A3A4"/>
          </p15:clr>
        </p15:guide>
        <p15:guide id="5" orient="horz" pos="2016" userDrawn="1">
          <p15:clr>
            <a:srgbClr val="A4A3A4"/>
          </p15:clr>
        </p15:guide>
        <p15:guide id="6" orient="horz" pos="1748">
          <p15:clr>
            <a:srgbClr val="A4A3A4"/>
          </p15:clr>
        </p15:guide>
        <p15:guide id="7" pos="7126">
          <p15:clr>
            <a:srgbClr val="A4A3A4"/>
          </p15:clr>
        </p15:guide>
        <p15:guide id="8" pos="1003">
          <p15:clr>
            <a:srgbClr val="A4A3A4"/>
          </p15:clr>
        </p15:guide>
        <p15:guide id="9" pos="7296">
          <p15:clr>
            <a:srgbClr val="A4A3A4"/>
          </p15:clr>
        </p15:guide>
        <p15:guide id="10" pos="10265">
          <p15:clr>
            <a:srgbClr val="A4A3A4"/>
          </p15:clr>
        </p15:guide>
        <p15:guide id="11" pos="10450">
          <p15:clr>
            <a:srgbClr val="A4A3A4"/>
          </p15:clr>
        </p15:guide>
        <p15:guide id="12" pos="4128" userDrawn="1">
          <p15:clr>
            <a:srgbClr val="A4A3A4"/>
          </p15:clr>
        </p15:guide>
        <p15:guide id="13" pos="3971">
          <p15:clr>
            <a:srgbClr val="A4A3A4"/>
          </p15:clr>
        </p15:guide>
        <p15:guide id="14" pos="13412">
          <p15:clr>
            <a:srgbClr val="A4A3A4"/>
          </p15:clr>
        </p15:guide>
        <p15:guide id="15" pos="4248" userDrawn="1">
          <p15:clr>
            <a:srgbClr val="A4A3A4"/>
          </p15:clr>
        </p15:guide>
        <p15:guide id="16" pos="10560" userDrawn="1">
          <p15:clr>
            <a:srgbClr val="A4A3A4"/>
          </p15:clr>
        </p15:guide>
        <p15:guide id="17" pos="73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rri Damlo" initials="SD" lastIdx="9" clrIdx="0">
    <p:extLst>
      <p:ext uri="{19B8F6BF-5375-455C-9EA6-DF929625EA0E}">
        <p15:presenceInfo xmlns:p15="http://schemas.microsoft.com/office/powerpoint/2012/main" userId="S::sdamlo@medthinkscicom.com::9a7c6c05-a3b2-4922-a314-51a3db1629c0" providerId="AD"/>
      </p:ext>
    </p:extLst>
  </p:cmAuthor>
  <p:cmAuthor id="2" name="MedThink SciCom" initials="MTSC" lastIdx="1" clrIdx="1">
    <p:extLst>
      <p:ext uri="{19B8F6BF-5375-455C-9EA6-DF929625EA0E}">
        <p15:presenceInfo xmlns:p15="http://schemas.microsoft.com/office/powerpoint/2012/main" userId="MedThink SciCom" providerId="None"/>
      </p:ext>
    </p:extLst>
  </p:cmAuthor>
  <p:cmAuthor id="3" name="Jonathan Morgan" initials="JM" lastIdx="6" clrIdx="2">
    <p:extLst>
      <p:ext uri="{19B8F6BF-5375-455C-9EA6-DF929625EA0E}">
        <p15:presenceInfo xmlns:p15="http://schemas.microsoft.com/office/powerpoint/2012/main" userId="S-1-5-21-847797224-2514617524-765411984-62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9194"/>
    <a:srgbClr val="008790"/>
    <a:srgbClr val="E31836"/>
    <a:srgbClr val="CC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9567" autoAdjust="0"/>
  </p:normalViewPr>
  <p:slideViewPr>
    <p:cSldViewPr snapToGrid="0" showGuides="1">
      <p:cViewPr varScale="1">
        <p:scale>
          <a:sx n="35" d="100"/>
          <a:sy n="35" d="100"/>
        </p:scale>
        <p:origin x="1212" y="60"/>
      </p:cViewPr>
      <p:guideLst>
        <p:guide orient="horz" pos="4032"/>
        <p:guide orient="horz" pos="864"/>
        <p:guide orient="horz" pos="7209"/>
        <p:guide orient="horz" pos="971"/>
        <p:guide orient="horz" pos="2016"/>
        <p:guide orient="horz" pos="1748"/>
        <p:guide pos="7126"/>
        <p:guide pos="1003"/>
        <p:guide pos="7296"/>
        <p:guide pos="10265"/>
        <p:guide pos="10450"/>
        <p:guide pos="4128"/>
        <p:guide pos="3971"/>
        <p:guide pos="13412"/>
        <p:guide pos="4248"/>
        <p:guide pos="10560"/>
        <p:guide pos="7392"/>
      </p:guideLst>
    </p:cSldViewPr>
  </p:slideViewPr>
  <p:notesTextViewPr>
    <p:cViewPr>
      <p:scale>
        <a:sx n="400" d="100"/>
        <a:sy n="4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14141574011791"/>
          <c:y val="0.13116510137623105"/>
          <c:w val="0.77709379292412584"/>
          <c:h val="0.67360561547586151"/>
        </c:manualLayout>
      </c:layout>
      <c:lineChart>
        <c:grouping val="standard"/>
        <c:varyColors val="0"/>
        <c:ser>
          <c:idx val="0"/>
          <c:order val="0"/>
          <c:tx>
            <c:strRef>
              <c:f>Sheet1!$B$1</c:f>
              <c:strCache>
                <c:ptCount val="1"/>
                <c:pt idx="0">
                  <c:v> EFV 600 mg QD</c:v>
                </c:pt>
              </c:strCache>
            </c:strRef>
          </c:tx>
          <c:marker>
            <c:symbol val="none"/>
          </c:marker>
          <c:cat>
            <c:strRef>
              <c:f>Sheet1!$A$2:$A$3</c:f>
              <c:strCache>
                <c:ptCount val="2"/>
                <c:pt idx="0">
                  <c:v>Baseline</c:v>
                </c:pt>
                <c:pt idx="1">
                  <c:v>Week 24</c:v>
                </c:pt>
              </c:strCache>
            </c:strRef>
          </c:cat>
          <c:val>
            <c:numRef>
              <c:f>Sheet1!$B$2:$B$3</c:f>
              <c:numCache>
                <c:formatCode>General</c:formatCode>
                <c:ptCount val="2"/>
                <c:pt idx="0">
                  <c:v>2.9866666999999998</c:v>
                </c:pt>
                <c:pt idx="1">
                  <c:v>2</c:v>
                </c:pt>
              </c:numCache>
            </c:numRef>
          </c:val>
          <c:smooth val="0"/>
          <c:extLst>
            <c:ext xmlns:c16="http://schemas.microsoft.com/office/drawing/2014/chart" uri="{C3380CC4-5D6E-409C-BE32-E72D297353CC}">
              <c16:uniqueId val="{00000000-AA39-43AE-B88F-F1C799828649}"/>
            </c:ext>
          </c:extLst>
        </c:ser>
        <c:ser>
          <c:idx val="1"/>
          <c:order val="1"/>
          <c:tx>
            <c:strRef>
              <c:f>Sheet1!$C$1</c:f>
              <c:strCache>
                <c:ptCount val="1"/>
                <c:pt idx="0">
                  <c:v> DTG 10 mg QD</c:v>
                </c:pt>
              </c:strCache>
            </c:strRef>
          </c:tx>
          <c:marker>
            <c:symbol val="none"/>
          </c:marker>
          <c:cat>
            <c:strRef>
              <c:f>Sheet1!$A$2:$A$3</c:f>
              <c:strCache>
                <c:ptCount val="2"/>
                <c:pt idx="0">
                  <c:v>Baseline</c:v>
                </c:pt>
                <c:pt idx="1">
                  <c:v>Week 24</c:v>
                </c:pt>
              </c:strCache>
            </c:strRef>
          </c:cat>
          <c:val>
            <c:numRef>
              <c:f>Sheet1!$C$2:$C$3</c:f>
              <c:numCache>
                <c:formatCode>General</c:formatCode>
                <c:ptCount val="2"/>
                <c:pt idx="0">
                  <c:v>2.94</c:v>
                </c:pt>
                <c:pt idx="1">
                  <c:v>2</c:v>
                </c:pt>
              </c:numCache>
            </c:numRef>
          </c:val>
          <c:smooth val="0"/>
          <c:extLst>
            <c:ext xmlns:c16="http://schemas.microsoft.com/office/drawing/2014/chart" uri="{C3380CC4-5D6E-409C-BE32-E72D297353CC}">
              <c16:uniqueId val="{00000001-AA39-43AE-B88F-F1C799828649}"/>
            </c:ext>
          </c:extLst>
        </c:ser>
        <c:ser>
          <c:idx val="2"/>
          <c:order val="2"/>
          <c:tx>
            <c:strRef>
              <c:f>Sheet1!$D$1</c:f>
              <c:strCache>
                <c:ptCount val="1"/>
                <c:pt idx="0">
                  <c:v> DTG 25 mg QD</c:v>
                </c:pt>
              </c:strCache>
            </c:strRef>
          </c:tx>
          <c:marker>
            <c:symbol val="none"/>
          </c:marker>
          <c:cat>
            <c:strRef>
              <c:f>Sheet1!$A$2:$A$3</c:f>
              <c:strCache>
                <c:ptCount val="2"/>
                <c:pt idx="0">
                  <c:v>Baseline</c:v>
                </c:pt>
                <c:pt idx="1">
                  <c:v>Week 24</c:v>
                </c:pt>
              </c:strCache>
            </c:strRef>
          </c:cat>
          <c:val>
            <c:numRef>
              <c:f>Sheet1!$D$2:$D$3</c:f>
              <c:numCache>
                <c:formatCode>General</c:formatCode>
                <c:ptCount val="2"/>
                <c:pt idx="0">
                  <c:v>2.9755555999999999</c:v>
                </c:pt>
                <c:pt idx="1">
                  <c:v>2</c:v>
                </c:pt>
              </c:numCache>
            </c:numRef>
          </c:val>
          <c:smooth val="0"/>
          <c:extLst>
            <c:ext xmlns:c16="http://schemas.microsoft.com/office/drawing/2014/chart" uri="{C3380CC4-5D6E-409C-BE32-E72D297353CC}">
              <c16:uniqueId val="{00000002-AA39-43AE-B88F-F1C799828649}"/>
            </c:ext>
          </c:extLst>
        </c:ser>
        <c:ser>
          <c:idx val="3"/>
          <c:order val="3"/>
          <c:tx>
            <c:strRef>
              <c:f>Sheet1!$E$1</c:f>
              <c:strCache>
                <c:ptCount val="1"/>
                <c:pt idx="0">
                  <c:v> DTG 50 mg QD</c:v>
                </c:pt>
              </c:strCache>
            </c:strRef>
          </c:tx>
          <c:marker>
            <c:symbol val="none"/>
          </c:marker>
          <c:cat>
            <c:strRef>
              <c:f>Sheet1!$A$2:$A$3</c:f>
              <c:strCache>
                <c:ptCount val="2"/>
                <c:pt idx="0">
                  <c:v>Baseline</c:v>
                </c:pt>
                <c:pt idx="1">
                  <c:v>Week 24</c:v>
                </c:pt>
              </c:strCache>
            </c:strRef>
          </c:cat>
          <c:val>
            <c:numRef>
              <c:f>Sheet1!$E$2:$E$3</c:f>
              <c:numCache>
                <c:formatCode>General</c:formatCode>
                <c:ptCount val="2"/>
                <c:pt idx="0">
                  <c:v>2.3955555999999998</c:v>
                </c:pt>
                <c:pt idx="1">
                  <c:v>2</c:v>
                </c:pt>
              </c:numCache>
            </c:numRef>
          </c:val>
          <c:smooth val="0"/>
          <c:extLst>
            <c:ext xmlns:c16="http://schemas.microsoft.com/office/drawing/2014/chart" uri="{C3380CC4-5D6E-409C-BE32-E72D297353CC}">
              <c16:uniqueId val="{00000003-AA39-43AE-B88F-F1C799828649}"/>
            </c:ext>
          </c:extLst>
        </c:ser>
        <c:ser>
          <c:idx val="4"/>
          <c:order val="4"/>
          <c:tx>
            <c:strRef>
              <c:f>Sheet1!$F$1</c:f>
              <c:strCache>
                <c:ptCount val="1"/>
                <c:pt idx="0">
                  <c:v> ABC/DTG/3TC</c:v>
                </c:pt>
              </c:strCache>
            </c:strRef>
          </c:tx>
          <c:marker>
            <c:symbol val="none"/>
          </c:marker>
          <c:cat>
            <c:strRef>
              <c:f>Sheet1!$A$2:$A$3</c:f>
              <c:strCache>
                <c:ptCount val="2"/>
                <c:pt idx="0">
                  <c:v>Baseline</c:v>
                </c:pt>
                <c:pt idx="1">
                  <c:v>Week 24</c:v>
                </c:pt>
              </c:strCache>
            </c:strRef>
          </c:cat>
          <c:val>
            <c:numRef>
              <c:f>Sheet1!$F$2:$F$3</c:f>
              <c:numCache>
                <c:formatCode>General</c:formatCode>
                <c:ptCount val="2"/>
                <c:pt idx="0">
                  <c:v>1</c:v>
                </c:pt>
                <c:pt idx="1">
                  <c:v>2</c:v>
                </c:pt>
              </c:numCache>
            </c:numRef>
          </c:val>
          <c:smooth val="0"/>
          <c:extLst>
            <c:ext xmlns:c16="http://schemas.microsoft.com/office/drawing/2014/chart" uri="{C3380CC4-5D6E-409C-BE32-E72D297353CC}">
              <c16:uniqueId val="{00000004-AA39-43AE-B88F-F1C799828649}"/>
            </c:ext>
          </c:extLst>
        </c:ser>
        <c:ser>
          <c:idx val="5"/>
          <c:order val="5"/>
          <c:tx>
            <c:strRef>
              <c:f>Sheet1!#REF!</c:f>
              <c:strCache>
                <c:ptCount val="1"/>
                <c:pt idx="0">
                  <c:v>#REF!</c:v>
                </c:pt>
              </c:strCache>
            </c:strRef>
          </c:tx>
          <c:marker>
            <c:symbol val="none"/>
          </c:marker>
          <c:cat>
            <c:strRef>
              <c:f>Sheet1!$A$2:$A$3</c:f>
              <c:strCache>
                <c:ptCount val="2"/>
                <c:pt idx="0">
                  <c:v>Baseline</c:v>
                </c:pt>
                <c:pt idx="1">
                  <c:v>Week 24</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5-AA39-43AE-B88F-F1C799828649}"/>
            </c:ext>
          </c:extLst>
        </c:ser>
        <c:ser>
          <c:idx val="6"/>
          <c:order val="6"/>
          <c:tx>
            <c:strRef>
              <c:f>Sheet1!$G$1</c:f>
              <c:strCache>
                <c:ptCount val="1"/>
                <c:pt idx="0">
                  <c:v> CAR</c:v>
                </c:pt>
              </c:strCache>
            </c:strRef>
          </c:tx>
          <c:marker>
            <c:symbol val="none"/>
          </c:marker>
          <c:cat>
            <c:strRef>
              <c:f>Sheet1!$A$2:$A$3</c:f>
              <c:strCache>
                <c:ptCount val="2"/>
                <c:pt idx="0">
                  <c:v>Baseline</c:v>
                </c:pt>
                <c:pt idx="1">
                  <c:v>Week 24</c:v>
                </c:pt>
              </c:strCache>
            </c:strRef>
          </c:cat>
          <c:val>
            <c:numRef>
              <c:f>Sheet1!$G$2:$G$3</c:f>
              <c:numCache>
                <c:formatCode>General</c:formatCode>
                <c:ptCount val="2"/>
                <c:pt idx="0">
                  <c:v>1</c:v>
                </c:pt>
                <c:pt idx="1">
                  <c:v>2</c:v>
                </c:pt>
              </c:numCache>
            </c:numRef>
          </c:val>
          <c:smooth val="0"/>
          <c:extLst>
            <c:ext xmlns:c16="http://schemas.microsoft.com/office/drawing/2014/chart" uri="{C3380CC4-5D6E-409C-BE32-E72D297353CC}">
              <c16:uniqueId val="{00000006-AA39-43AE-B88F-F1C799828649}"/>
            </c:ext>
          </c:extLst>
        </c:ser>
        <c:ser>
          <c:idx val="7"/>
          <c:order val="7"/>
          <c:tx>
            <c:strRef>
              <c:f>Sheet1!$H$1</c:f>
              <c:strCache>
                <c:ptCount val="1"/>
                <c:pt idx="0">
                  <c:v> DTG + RPV</c:v>
                </c:pt>
              </c:strCache>
            </c:strRef>
          </c:tx>
          <c:marker>
            <c:symbol val="none"/>
          </c:marker>
          <c:cat>
            <c:strRef>
              <c:f>Sheet1!$A$2:$A$3</c:f>
              <c:strCache>
                <c:ptCount val="2"/>
                <c:pt idx="0">
                  <c:v>Baseline</c:v>
                </c:pt>
                <c:pt idx="1">
                  <c:v>Week 24</c:v>
                </c:pt>
              </c:strCache>
            </c:strRef>
          </c:cat>
          <c:val>
            <c:numRef>
              <c:f>Sheet1!$H$2:$H$3</c:f>
              <c:numCache>
                <c:formatCode>General</c:formatCode>
                <c:ptCount val="2"/>
                <c:pt idx="0">
                  <c:v>1</c:v>
                </c:pt>
                <c:pt idx="1">
                  <c:v>2</c:v>
                </c:pt>
              </c:numCache>
            </c:numRef>
          </c:val>
          <c:smooth val="0"/>
          <c:extLst>
            <c:ext xmlns:c16="http://schemas.microsoft.com/office/drawing/2014/chart" uri="{C3380CC4-5D6E-409C-BE32-E72D297353CC}">
              <c16:uniqueId val="{00000007-AA39-43AE-B88F-F1C799828649}"/>
            </c:ext>
          </c:extLst>
        </c:ser>
        <c:dLbls>
          <c:showLegendKey val="0"/>
          <c:showVal val="0"/>
          <c:showCatName val="0"/>
          <c:showSerName val="0"/>
          <c:showPercent val="0"/>
          <c:showBubbleSize val="0"/>
        </c:dLbls>
        <c:smooth val="0"/>
        <c:axId val="257719392"/>
        <c:axId val="1"/>
      </c:lineChart>
      <c:catAx>
        <c:axId val="257719392"/>
        <c:scaling>
          <c:orientation val="minMax"/>
        </c:scaling>
        <c:delete val="1"/>
        <c:axPos val="b"/>
        <c:numFmt formatCode="General" sourceLinked="1"/>
        <c:majorTickMark val="out"/>
        <c:minorTickMark val="none"/>
        <c:tickLblPos val="none"/>
        <c:crossAx val="1"/>
        <c:crosses val="autoZero"/>
        <c:auto val="1"/>
        <c:lblAlgn val="ctr"/>
        <c:lblOffset val="100"/>
        <c:noMultiLvlLbl val="0"/>
      </c:catAx>
      <c:valAx>
        <c:axId val="1"/>
        <c:scaling>
          <c:orientation val="minMax"/>
          <c:max val="5"/>
        </c:scaling>
        <c:delete val="1"/>
        <c:axPos val="l"/>
        <c:numFmt formatCode="General" sourceLinked="1"/>
        <c:majorTickMark val="out"/>
        <c:minorTickMark val="none"/>
        <c:tickLblPos val="nextTo"/>
        <c:crossAx val="257719392"/>
        <c:crossesAt val="0"/>
        <c:crossBetween val="midCat"/>
      </c:valAx>
      <c:spPr>
        <a:noFill/>
        <a:ln w="25400">
          <a:noFill/>
        </a:ln>
      </c:spPr>
    </c:plotArea>
    <c:legend>
      <c:legendPos val="r"/>
      <c:layout>
        <c:manualLayout>
          <c:xMode val="edge"/>
          <c:yMode val="edge"/>
          <c:x val="0"/>
          <c:y val="0.76407968762392708"/>
          <c:w val="1"/>
          <c:h val="0.10847815038374825"/>
        </c:manualLayout>
      </c:layout>
      <c:overlay val="1"/>
      <c:txPr>
        <a:bodyPr/>
        <a:lstStyle/>
        <a:p>
          <a:pPr>
            <a:defRPr sz="800"/>
          </a:pPr>
          <a:endParaRPr lang="de-DE"/>
        </a:p>
      </c:txPr>
    </c:legend>
    <c:plotVisOnly val="1"/>
    <c:dispBlanksAs val="gap"/>
    <c:showDLblsOverMax val="0"/>
  </c:chart>
  <c:txPr>
    <a:bodyPr/>
    <a:lstStyle/>
    <a:p>
      <a:pPr>
        <a:defRPr sz="12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99323487187556"/>
          <c:y val="0.13116510137623105"/>
          <c:w val="0.73773043166302898"/>
          <c:h val="0.67360561547586151"/>
        </c:manualLayout>
      </c:layout>
      <c:lineChart>
        <c:grouping val="standard"/>
        <c:varyColors val="0"/>
        <c:ser>
          <c:idx val="0"/>
          <c:order val="0"/>
          <c:tx>
            <c:strRef>
              <c:f>Sheet1!$B$1</c:f>
              <c:strCache>
                <c:ptCount val="1"/>
                <c:pt idx="0">
                  <c:v>Efavirenz 600 mg once daily</c:v>
                </c:pt>
              </c:strCache>
            </c:strRef>
          </c:tx>
          <c:marker>
            <c:symbol val="none"/>
          </c:marker>
          <c:cat>
            <c:strRef>
              <c:f>Sheet1!$A$2:$A$4</c:f>
              <c:strCache>
                <c:ptCount val="3"/>
                <c:pt idx="0">
                  <c:v>Baseline</c:v>
                </c:pt>
                <c:pt idx="1">
                  <c:v>Week 24</c:v>
                </c:pt>
                <c:pt idx="2">
                  <c:v>Week 48</c:v>
                </c:pt>
              </c:strCache>
            </c:strRef>
          </c:cat>
          <c:val>
            <c:numRef>
              <c:f>Sheet1!$B$2:$B$4</c:f>
              <c:numCache>
                <c:formatCode>General</c:formatCode>
                <c:ptCount val="3"/>
              </c:numCache>
            </c:numRef>
          </c:val>
          <c:smooth val="0"/>
          <c:extLst>
            <c:ext xmlns:c16="http://schemas.microsoft.com/office/drawing/2014/chart" uri="{C3380CC4-5D6E-409C-BE32-E72D297353CC}">
              <c16:uniqueId val="{00000000-6DF1-4F85-BEA5-A365A5125C5B}"/>
            </c:ext>
          </c:extLst>
        </c:ser>
        <c:ser>
          <c:idx val="1"/>
          <c:order val="1"/>
          <c:tx>
            <c:strRef>
              <c:f>Sheet1!$C$1</c:f>
              <c:strCache>
                <c:ptCount val="1"/>
                <c:pt idx="0">
                  <c:v>GSK1349572 10 mg once daily</c:v>
                </c:pt>
              </c:strCache>
            </c:strRef>
          </c:tx>
          <c:marker>
            <c:symbol val="none"/>
          </c:marker>
          <c:cat>
            <c:strRef>
              <c:f>Sheet1!$A$2:$A$4</c:f>
              <c:strCache>
                <c:ptCount val="3"/>
                <c:pt idx="0">
                  <c:v>Baseline</c:v>
                </c:pt>
                <c:pt idx="1">
                  <c:v>Week 24</c:v>
                </c:pt>
                <c:pt idx="2">
                  <c:v>Week 48</c:v>
                </c:pt>
              </c:strCache>
            </c:strRef>
          </c:cat>
          <c:val>
            <c:numRef>
              <c:f>Sheet1!$C$2:$C$4</c:f>
              <c:numCache>
                <c:formatCode>General</c:formatCode>
                <c:ptCount val="3"/>
              </c:numCache>
            </c:numRef>
          </c:val>
          <c:smooth val="0"/>
          <c:extLst>
            <c:ext xmlns:c16="http://schemas.microsoft.com/office/drawing/2014/chart" uri="{C3380CC4-5D6E-409C-BE32-E72D297353CC}">
              <c16:uniqueId val="{00000001-6DF1-4F85-BEA5-A365A5125C5B}"/>
            </c:ext>
          </c:extLst>
        </c:ser>
        <c:ser>
          <c:idx val="2"/>
          <c:order val="2"/>
          <c:tx>
            <c:strRef>
              <c:f>Sheet1!$D$1</c:f>
              <c:strCache>
                <c:ptCount val="1"/>
                <c:pt idx="0">
                  <c:v>GSK1349572 25 mg once daily</c:v>
                </c:pt>
              </c:strCache>
            </c:strRef>
          </c:tx>
          <c:marker>
            <c:symbol val="none"/>
          </c:marker>
          <c:cat>
            <c:strRef>
              <c:f>Sheet1!$A$2:$A$4</c:f>
              <c:strCache>
                <c:ptCount val="3"/>
                <c:pt idx="0">
                  <c:v>Baseline</c:v>
                </c:pt>
                <c:pt idx="1">
                  <c:v>Week 24</c:v>
                </c:pt>
                <c:pt idx="2">
                  <c:v>Week 48</c:v>
                </c:pt>
              </c:strCache>
            </c:strRef>
          </c:cat>
          <c:val>
            <c:numRef>
              <c:f>Sheet1!$D$2:$D$4</c:f>
              <c:numCache>
                <c:formatCode>General</c:formatCode>
                <c:ptCount val="3"/>
              </c:numCache>
            </c:numRef>
          </c:val>
          <c:smooth val="0"/>
          <c:extLst>
            <c:ext xmlns:c16="http://schemas.microsoft.com/office/drawing/2014/chart" uri="{C3380CC4-5D6E-409C-BE32-E72D297353CC}">
              <c16:uniqueId val="{00000002-6DF1-4F85-BEA5-A365A5125C5B}"/>
            </c:ext>
          </c:extLst>
        </c:ser>
        <c:ser>
          <c:idx val="3"/>
          <c:order val="3"/>
          <c:tx>
            <c:strRef>
              <c:f>Sheet1!$E$1</c:f>
              <c:strCache>
                <c:ptCount val="1"/>
                <c:pt idx="0">
                  <c:v>GSK1349572 50 mg once daily</c:v>
                </c:pt>
              </c:strCache>
            </c:strRef>
          </c:tx>
          <c:marker>
            <c:symbol val="none"/>
          </c:marker>
          <c:cat>
            <c:strRef>
              <c:f>Sheet1!$A$2:$A$4</c:f>
              <c:strCache>
                <c:ptCount val="3"/>
                <c:pt idx="0">
                  <c:v>Baseline</c:v>
                </c:pt>
                <c:pt idx="1">
                  <c:v>Week 24</c:v>
                </c:pt>
                <c:pt idx="2">
                  <c:v>Week 48</c:v>
                </c:pt>
              </c:strCache>
            </c:strRef>
          </c:cat>
          <c:val>
            <c:numRef>
              <c:f>Sheet1!$E$2:$E$4</c:f>
              <c:numCache>
                <c:formatCode>General</c:formatCode>
                <c:ptCount val="3"/>
              </c:numCache>
            </c:numRef>
          </c:val>
          <c:smooth val="0"/>
          <c:extLst>
            <c:ext xmlns:c16="http://schemas.microsoft.com/office/drawing/2014/chart" uri="{C3380CC4-5D6E-409C-BE32-E72D297353CC}">
              <c16:uniqueId val="{00000003-6DF1-4F85-BEA5-A365A5125C5B}"/>
            </c:ext>
          </c:extLst>
        </c:ser>
        <c:ser>
          <c:idx val="4"/>
          <c:order val="4"/>
          <c:tx>
            <c:strRef>
              <c:f>Sheet1!$F$1</c:f>
              <c:strCache>
                <c:ptCount val="1"/>
                <c:pt idx="0">
                  <c:v>ABC/DTG/3TC</c:v>
                </c:pt>
              </c:strCache>
            </c:strRef>
          </c:tx>
          <c:marker>
            <c:symbol val="none"/>
          </c:marker>
          <c:cat>
            <c:strRef>
              <c:f>Sheet1!$A$2:$A$4</c:f>
              <c:strCache>
                <c:ptCount val="3"/>
                <c:pt idx="0">
                  <c:v>Baseline</c:v>
                </c:pt>
                <c:pt idx="1">
                  <c:v>Week 24</c:v>
                </c:pt>
                <c:pt idx="2">
                  <c:v>Week 48</c:v>
                </c:pt>
              </c:strCache>
            </c:strRef>
          </c:cat>
          <c:val>
            <c:numRef>
              <c:f>Sheet1!$F$2:$F$4</c:f>
              <c:numCache>
                <c:formatCode>General</c:formatCode>
                <c:ptCount val="3"/>
              </c:numCache>
            </c:numRef>
          </c:val>
          <c:smooth val="0"/>
          <c:extLst>
            <c:ext xmlns:c16="http://schemas.microsoft.com/office/drawing/2014/chart" uri="{C3380CC4-5D6E-409C-BE32-E72D297353CC}">
              <c16:uniqueId val="{00000004-6DF1-4F85-BEA5-A365A5125C5B}"/>
            </c:ext>
          </c:extLst>
        </c:ser>
        <c:ser>
          <c:idx val="5"/>
          <c:order val="5"/>
          <c:tx>
            <c:strRef>
              <c:f>Sheet1!#REF!</c:f>
              <c:strCache>
                <c:ptCount val="1"/>
                <c:pt idx="0">
                  <c:v>#REF!</c:v>
                </c:pt>
              </c:strCache>
            </c:strRef>
          </c:tx>
          <c:marker>
            <c:symbol val="none"/>
          </c:marker>
          <c:cat>
            <c:strRef>
              <c:f>Sheet1!$A$2:$A$4</c:f>
              <c:strCache>
                <c:ptCount val="3"/>
                <c:pt idx="0">
                  <c:v>Baseline</c:v>
                </c:pt>
                <c:pt idx="1">
                  <c:v>Week 24</c:v>
                </c:pt>
                <c:pt idx="2">
                  <c:v>Week 48</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5-6DF1-4F85-BEA5-A365A5125C5B}"/>
            </c:ext>
          </c:extLst>
        </c:ser>
        <c:ser>
          <c:idx val="6"/>
          <c:order val="6"/>
          <c:tx>
            <c:strRef>
              <c:f>Sheet1!$G$1</c:f>
              <c:strCache>
                <c:ptCount val="1"/>
                <c:pt idx="0">
                  <c:v>CAR</c:v>
                </c:pt>
              </c:strCache>
            </c:strRef>
          </c:tx>
          <c:marker>
            <c:symbol val="none"/>
          </c:marker>
          <c:cat>
            <c:strRef>
              <c:f>Sheet1!$A$2:$A$4</c:f>
              <c:strCache>
                <c:ptCount val="3"/>
                <c:pt idx="0">
                  <c:v>Baseline</c:v>
                </c:pt>
                <c:pt idx="1">
                  <c:v>Week 24</c:v>
                </c:pt>
                <c:pt idx="2">
                  <c:v>Week 48</c:v>
                </c:pt>
              </c:strCache>
            </c:strRef>
          </c:cat>
          <c:val>
            <c:numRef>
              <c:f>Sheet1!$G$2:$G$4</c:f>
              <c:numCache>
                <c:formatCode>General</c:formatCode>
                <c:ptCount val="3"/>
                <c:pt idx="0">
                  <c:v>2.5299999999999998</c:v>
                </c:pt>
                <c:pt idx="1">
                  <c:v>2.8250000000000002</c:v>
                </c:pt>
                <c:pt idx="2">
                  <c:v>3.12</c:v>
                </c:pt>
              </c:numCache>
            </c:numRef>
          </c:val>
          <c:smooth val="0"/>
          <c:extLst>
            <c:ext xmlns:c16="http://schemas.microsoft.com/office/drawing/2014/chart" uri="{C3380CC4-5D6E-409C-BE32-E72D297353CC}">
              <c16:uniqueId val="{00000006-6DF1-4F85-BEA5-A365A5125C5B}"/>
            </c:ext>
          </c:extLst>
        </c:ser>
        <c:ser>
          <c:idx val="7"/>
          <c:order val="7"/>
          <c:tx>
            <c:strRef>
              <c:f>Sheet1!$H$1</c:f>
              <c:strCache>
                <c:ptCount val="1"/>
                <c:pt idx="0">
                  <c:v>DTG + RPV</c:v>
                </c:pt>
              </c:strCache>
            </c:strRef>
          </c:tx>
          <c:marker>
            <c:symbol val="none"/>
          </c:marker>
          <c:cat>
            <c:strRef>
              <c:f>Sheet1!$A$2:$A$4</c:f>
              <c:strCache>
                <c:ptCount val="3"/>
                <c:pt idx="0">
                  <c:v>Baseline</c:v>
                </c:pt>
                <c:pt idx="1">
                  <c:v>Week 24</c:v>
                </c:pt>
                <c:pt idx="2">
                  <c:v>Week 48</c:v>
                </c:pt>
              </c:strCache>
            </c:strRef>
          </c:cat>
          <c:val>
            <c:numRef>
              <c:f>Sheet1!$H$2:$H$4</c:f>
              <c:numCache>
                <c:formatCode>General</c:formatCode>
                <c:ptCount val="3"/>
                <c:pt idx="0">
                  <c:v>2.5</c:v>
                </c:pt>
                <c:pt idx="1">
                  <c:v>2.6924999999999999</c:v>
                </c:pt>
                <c:pt idx="2">
                  <c:v>2.8849999999999998</c:v>
                </c:pt>
              </c:numCache>
            </c:numRef>
          </c:val>
          <c:smooth val="0"/>
          <c:extLst>
            <c:ext xmlns:c16="http://schemas.microsoft.com/office/drawing/2014/chart" uri="{C3380CC4-5D6E-409C-BE32-E72D297353CC}">
              <c16:uniqueId val="{00000007-6DF1-4F85-BEA5-A365A5125C5B}"/>
            </c:ext>
          </c:extLst>
        </c:ser>
        <c:dLbls>
          <c:showLegendKey val="0"/>
          <c:showVal val="0"/>
          <c:showCatName val="0"/>
          <c:showSerName val="0"/>
          <c:showPercent val="0"/>
          <c:showBubbleSize val="0"/>
        </c:dLbls>
        <c:smooth val="0"/>
        <c:axId val="257719392"/>
        <c:axId val="1"/>
      </c:lineChart>
      <c:catAx>
        <c:axId val="257719392"/>
        <c:scaling>
          <c:orientation val="minMax"/>
        </c:scaling>
        <c:delete val="0"/>
        <c:axPos val="b"/>
        <c:numFmt formatCode="General" sourceLinked="1"/>
        <c:majorTickMark val="out"/>
        <c:minorTickMark val="none"/>
        <c:tickLblPos val="nextTo"/>
        <c:spPr>
          <a:ln w="19042">
            <a:solidFill>
              <a:schemeClr val="tx1"/>
            </a:solidFill>
          </a:ln>
        </c:spPr>
        <c:txPr>
          <a:bodyPr/>
          <a:lstStyle/>
          <a:p>
            <a:pPr>
              <a:defRPr sz="900" b="0"/>
            </a:pPr>
            <a:endParaRPr lang="de-DE"/>
          </a:p>
        </c:txPr>
        <c:crossAx val="1"/>
        <c:crosses val="autoZero"/>
        <c:auto val="1"/>
        <c:lblAlgn val="ctr"/>
        <c:lblOffset val="100"/>
        <c:tickLblSkip val="1"/>
        <c:noMultiLvlLbl val="0"/>
      </c:catAx>
      <c:valAx>
        <c:axId val="1"/>
        <c:scaling>
          <c:orientation val="minMax"/>
          <c:max val="5"/>
        </c:scaling>
        <c:delete val="0"/>
        <c:axPos val="l"/>
        <c:numFmt formatCode="General" sourceLinked="1"/>
        <c:majorTickMark val="out"/>
        <c:minorTickMark val="none"/>
        <c:tickLblPos val="nextTo"/>
        <c:spPr>
          <a:ln w="19042">
            <a:solidFill>
              <a:schemeClr val="tx1"/>
            </a:solidFill>
          </a:ln>
        </c:spPr>
        <c:txPr>
          <a:bodyPr/>
          <a:lstStyle/>
          <a:p>
            <a:pPr>
              <a:defRPr sz="800" b="0"/>
            </a:pPr>
            <a:endParaRPr lang="de-DE"/>
          </a:p>
        </c:txPr>
        <c:crossAx val="257719392"/>
        <c:crossesAt val="0"/>
        <c:crossBetween val="midCat"/>
      </c:valAx>
      <c:spPr>
        <a:noFill/>
        <a:ln w="25395">
          <a:noFill/>
        </a:ln>
      </c:spPr>
    </c:plotArea>
    <c:plotVisOnly val="1"/>
    <c:dispBlanksAs val="gap"/>
    <c:showDLblsOverMax val="0"/>
  </c:chart>
  <c:spPr>
    <a:solidFill>
      <a:schemeClr val="bg1"/>
    </a:solidFill>
  </c:spPr>
  <c:txPr>
    <a:bodyPr/>
    <a:lstStyle/>
    <a:p>
      <a:pPr>
        <a:defRPr sz="12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943552733113363"/>
          <c:y val="0.13116510137623105"/>
          <c:w val="0.69771749563177921"/>
          <c:h val="0.67360561547586151"/>
        </c:manualLayout>
      </c:layout>
      <c:lineChart>
        <c:grouping val="standard"/>
        <c:varyColors val="0"/>
        <c:ser>
          <c:idx val="0"/>
          <c:order val="0"/>
          <c:tx>
            <c:strRef>
              <c:f>Sheet1!$B$1</c:f>
              <c:strCache>
                <c:ptCount val="1"/>
                <c:pt idx="0">
                  <c:v>Efavirenz 600 mg once daily</c:v>
                </c:pt>
              </c:strCache>
            </c:strRef>
          </c:tx>
          <c:marker>
            <c:symbol val="none"/>
          </c:marker>
          <c:cat>
            <c:strRef>
              <c:f>Sheet1!$A$2:$A$4</c:f>
              <c:strCache>
                <c:ptCount val="3"/>
                <c:pt idx="0">
                  <c:v>Baseline</c:v>
                </c:pt>
                <c:pt idx="1">
                  <c:v>Week 24</c:v>
                </c:pt>
                <c:pt idx="2">
                  <c:v>Week 48</c:v>
                </c:pt>
              </c:strCache>
            </c:strRef>
          </c:cat>
          <c:val>
            <c:numRef>
              <c:f>Sheet1!$B$2:$B$4</c:f>
              <c:numCache>
                <c:formatCode>General</c:formatCode>
                <c:ptCount val="3"/>
              </c:numCache>
            </c:numRef>
          </c:val>
          <c:smooth val="0"/>
          <c:extLst>
            <c:ext xmlns:c16="http://schemas.microsoft.com/office/drawing/2014/chart" uri="{C3380CC4-5D6E-409C-BE32-E72D297353CC}">
              <c16:uniqueId val="{00000000-33D0-47EC-867B-D444A940B16C}"/>
            </c:ext>
          </c:extLst>
        </c:ser>
        <c:ser>
          <c:idx val="1"/>
          <c:order val="1"/>
          <c:tx>
            <c:strRef>
              <c:f>Sheet1!$C$1</c:f>
              <c:strCache>
                <c:ptCount val="1"/>
                <c:pt idx="0">
                  <c:v>GSK1349572 10 mg once daily</c:v>
                </c:pt>
              </c:strCache>
            </c:strRef>
          </c:tx>
          <c:marker>
            <c:symbol val="none"/>
          </c:marker>
          <c:cat>
            <c:strRef>
              <c:f>Sheet1!$A$2:$A$4</c:f>
              <c:strCache>
                <c:ptCount val="3"/>
                <c:pt idx="0">
                  <c:v>Baseline</c:v>
                </c:pt>
                <c:pt idx="1">
                  <c:v>Week 24</c:v>
                </c:pt>
                <c:pt idx="2">
                  <c:v>Week 48</c:v>
                </c:pt>
              </c:strCache>
            </c:strRef>
          </c:cat>
          <c:val>
            <c:numRef>
              <c:f>Sheet1!$C$2:$C$4</c:f>
              <c:numCache>
                <c:formatCode>General</c:formatCode>
                <c:ptCount val="3"/>
              </c:numCache>
            </c:numRef>
          </c:val>
          <c:smooth val="0"/>
          <c:extLst>
            <c:ext xmlns:c16="http://schemas.microsoft.com/office/drawing/2014/chart" uri="{C3380CC4-5D6E-409C-BE32-E72D297353CC}">
              <c16:uniqueId val="{00000001-33D0-47EC-867B-D444A940B16C}"/>
            </c:ext>
          </c:extLst>
        </c:ser>
        <c:ser>
          <c:idx val="2"/>
          <c:order val="2"/>
          <c:tx>
            <c:strRef>
              <c:f>Sheet1!$D$1</c:f>
              <c:strCache>
                <c:ptCount val="1"/>
                <c:pt idx="0">
                  <c:v>GSK1349572 25 mg once daily</c:v>
                </c:pt>
              </c:strCache>
            </c:strRef>
          </c:tx>
          <c:marker>
            <c:symbol val="none"/>
          </c:marker>
          <c:cat>
            <c:strRef>
              <c:f>Sheet1!$A$2:$A$4</c:f>
              <c:strCache>
                <c:ptCount val="3"/>
                <c:pt idx="0">
                  <c:v>Baseline</c:v>
                </c:pt>
                <c:pt idx="1">
                  <c:v>Week 24</c:v>
                </c:pt>
                <c:pt idx="2">
                  <c:v>Week 48</c:v>
                </c:pt>
              </c:strCache>
            </c:strRef>
          </c:cat>
          <c:val>
            <c:numRef>
              <c:f>Sheet1!$D$2:$D$4</c:f>
              <c:numCache>
                <c:formatCode>General</c:formatCode>
                <c:ptCount val="3"/>
              </c:numCache>
            </c:numRef>
          </c:val>
          <c:smooth val="0"/>
          <c:extLst>
            <c:ext xmlns:c16="http://schemas.microsoft.com/office/drawing/2014/chart" uri="{C3380CC4-5D6E-409C-BE32-E72D297353CC}">
              <c16:uniqueId val="{00000002-33D0-47EC-867B-D444A940B16C}"/>
            </c:ext>
          </c:extLst>
        </c:ser>
        <c:ser>
          <c:idx val="3"/>
          <c:order val="3"/>
          <c:tx>
            <c:strRef>
              <c:f>Sheet1!$E$1</c:f>
              <c:strCache>
                <c:ptCount val="1"/>
                <c:pt idx="0">
                  <c:v>GSK1349572 50 mg once daily</c:v>
                </c:pt>
              </c:strCache>
            </c:strRef>
          </c:tx>
          <c:marker>
            <c:symbol val="none"/>
          </c:marker>
          <c:cat>
            <c:strRef>
              <c:f>Sheet1!$A$2:$A$4</c:f>
              <c:strCache>
                <c:ptCount val="3"/>
                <c:pt idx="0">
                  <c:v>Baseline</c:v>
                </c:pt>
                <c:pt idx="1">
                  <c:v>Week 24</c:v>
                </c:pt>
                <c:pt idx="2">
                  <c:v>Week 48</c:v>
                </c:pt>
              </c:strCache>
            </c:strRef>
          </c:cat>
          <c:val>
            <c:numRef>
              <c:f>Sheet1!$E$2:$E$4</c:f>
              <c:numCache>
                <c:formatCode>General</c:formatCode>
                <c:ptCount val="3"/>
              </c:numCache>
            </c:numRef>
          </c:val>
          <c:smooth val="0"/>
          <c:extLst>
            <c:ext xmlns:c16="http://schemas.microsoft.com/office/drawing/2014/chart" uri="{C3380CC4-5D6E-409C-BE32-E72D297353CC}">
              <c16:uniqueId val="{00000003-33D0-47EC-867B-D444A940B16C}"/>
            </c:ext>
          </c:extLst>
        </c:ser>
        <c:ser>
          <c:idx val="4"/>
          <c:order val="4"/>
          <c:tx>
            <c:strRef>
              <c:f>Sheet1!$F$1</c:f>
              <c:strCache>
                <c:ptCount val="1"/>
                <c:pt idx="0">
                  <c:v>ABC/DTG/3TC</c:v>
                </c:pt>
              </c:strCache>
            </c:strRef>
          </c:tx>
          <c:marker>
            <c:symbol val="none"/>
          </c:marker>
          <c:cat>
            <c:strRef>
              <c:f>Sheet1!$A$2:$A$4</c:f>
              <c:strCache>
                <c:ptCount val="3"/>
                <c:pt idx="0">
                  <c:v>Baseline</c:v>
                </c:pt>
                <c:pt idx="1">
                  <c:v>Week 24</c:v>
                </c:pt>
                <c:pt idx="2">
                  <c:v>Week 48</c:v>
                </c:pt>
              </c:strCache>
            </c:strRef>
          </c:cat>
          <c:val>
            <c:numRef>
              <c:f>Sheet1!$F$2:$F$4</c:f>
              <c:numCache>
                <c:formatCode>General</c:formatCode>
                <c:ptCount val="3"/>
              </c:numCache>
            </c:numRef>
          </c:val>
          <c:smooth val="0"/>
          <c:extLst>
            <c:ext xmlns:c16="http://schemas.microsoft.com/office/drawing/2014/chart" uri="{C3380CC4-5D6E-409C-BE32-E72D297353CC}">
              <c16:uniqueId val="{00000004-33D0-47EC-867B-D444A940B16C}"/>
            </c:ext>
          </c:extLst>
        </c:ser>
        <c:ser>
          <c:idx val="5"/>
          <c:order val="5"/>
          <c:tx>
            <c:strRef>
              <c:f>Sheet1!#REF!</c:f>
              <c:strCache>
                <c:ptCount val="1"/>
                <c:pt idx="0">
                  <c:v>#REF!</c:v>
                </c:pt>
              </c:strCache>
            </c:strRef>
          </c:tx>
          <c:marker>
            <c:symbol val="none"/>
          </c:marker>
          <c:cat>
            <c:strRef>
              <c:f>Sheet1!$A$2:$A$4</c:f>
              <c:strCache>
                <c:ptCount val="3"/>
                <c:pt idx="0">
                  <c:v>Baseline</c:v>
                </c:pt>
                <c:pt idx="1">
                  <c:v>Week 24</c:v>
                </c:pt>
                <c:pt idx="2">
                  <c:v>Week 48</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5-33D0-47EC-867B-D444A940B16C}"/>
            </c:ext>
          </c:extLst>
        </c:ser>
        <c:ser>
          <c:idx val="6"/>
          <c:order val="6"/>
          <c:tx>
            <c:strRef>
              <c:f>Sheet1!$G$1</c:f>
              <c:strCache>
                <c:ptCount val="1"/>
                <c:pt idx="0">
                  <c:v>CAR</c:v>
                </c:pt>
              </c:strCache>
            </c:strRef>
          </c:tx>
          <c:marker>
            <c:symbol val="none"/>
          </c:marker>
          <c:cat>
            <c:strRef>
              <c:f>Sheet1!$A$2:$A$4</c:f>
              <c:strCache>
                <c:ptCount val="3"/>
                <c:pt idx="0">
                  <c:v>Baseline</c:v>
                </c:pt>
                <c:pt idx="1">
                  <c:v>Week 24</c:v>
                </c:pt>
                <c:pt idx="2">
                  <c:v>Week 48</c:v>
                </c:pt>
              </c:strCache>
            </c:strRef>
          </c:cat>
          <c:val>
            <c:numRef>
              <c:f>Sheet1!$G$2:$G$4</c:f>
              <c:numCache>
                <c:formatCode>General</c:formatCode>
                <c:ptCount val="3"/>
                <c:pt idx="0">
                  <c:v>2.54</c:v>
                </c:pt>
                <c:pt idx="1">
                  <c:v>2.7949999999999999</c:v>
                </c:pt>
                <c:pt idx="2">
                  <c:v>3.05</c:v>
                </c:pt>
              </c:numCache>
            </c:numRef>
          </c:val>
          <c:smooth val="0"/>
          <c:extLst>
            <c:ext xmlns:c16="http://schemas.microsoft.com/office/drawing/2014/chart" uri="{C3380CC4-5D6E-409C-BE32-E72D297353CC}">
              <c16:uniqueId val="{00000006-33D0-47EC-867B-D444A940B16C}"/>
            </c:ext>
          </c:extLst>
        </c:ser>
        <c:ser>
          <c:idx val="7"/>
          <c:order val="7"/>
          <c:tx>
            <c:strRef>
              <c:f>Sheet1!$H$1</c:f>
              <c:strCache>
                <c:ptCount val="1"/>
                <c:pt idx="0">
                  <c:v>DTG + RPV</c:v>
                </c:pt>
              </c:strCache>
            </c:strRef>
          </c:tx>
          <c:marker>
            <c:symbol val="none"/>
          </c:marker>
          <c:cat>
            <c:strRef>
              <c:f>Sheet1!$A$2:$A$4</c:f>
              <c:strCache>
                <c:ptCount val="3"/>
                <c:pt idx="0">
                  <c:v>Baseline</c:v>
                </c:pt>
                <c:pt idx="1">
                  <c:v>Week 24</c:v>
                </c:pt>
                <c:pt idx="2">
                  <c:v>Week 48</c:v>
                </c:pt>
              </c:strCache>
            </c:strRef>
          </c:cat>
          <c:val>
            <c:numRef>
              <c:f>Sheet1!$H$2:$H$4</c:f>
              <c:numCache>
                <c:formatCode>General</c:formatCode>
                <c:ptCount val="3"/>
                <c:pt idx="0">
                  <c:v>2.42</c:v>
                </c:pt>
                <c:pt idx="1">
                  <c:v>2.7225000000000001</c:v>
                </c:pt>
                <c:pt idx="2">
                  <c:v>3.0249999999999999</c:v>
                </c:pt>
              </c:numCache>
            </c:numRef>
          </c:val>
          <c:smooth val="0"/>
          <c:extLst>
            <c:ext xmlns:c16="http://schemas.microsoft.com/office/drawing/2014/chart" uri="{C3380CC4-5D6E-409C-BE32-E72D297353CC}">
              <c16:uniqueId val="{00000007-33D0-47EC-867B-D444A940B16C}"/>
            </c:ext>
          </c:extLst>
        </c:ser>
        <c:dLbls>
          <c:showLegendKey val="0"/>
          <c:showVal val="0"/>
          <c:showCatName val="0"/>
          <c:showSerName val="0"/>
          <c:showPercent val="0"/>
          <c:showBubbleSize val="0"/>
        </c:dLbls>
        <c:smooth val="0"/>
        <c:axId val="257719392"/>
        <c:axId val="1"/>
      </c:lineChart>
      <c:catAx>
        <c:axId val="257719392"/>
        <c:scaling>
          <c:orientation val="minMax"/>
        </c:scaling>
        <c:delete val="0"/>
        <c:axPos val="b"/>
        <c:numFmt formatCode="General" sourceLinked="1"/>
        <c:majorTickMark val="out"/>
        <c:minorTickMark val="none"/>
        <c:tickLblPos val="nextTo"/>
        <c:spPr>
          <a:ln w="19042">
            <a:solidFill>
              <a:schemeClr val="tx1"/>
            </a:solidFill>
          </a:ln>
        </c:spPr>
        <c:txPr>
          <a:bodyPr/>
          <a:lstStyle/>
          <a:p>
            <a:pPr>
              <a:defRPr sz="900" b="0"/>
            </a:pPr>
            <a:endParaRPr lang="de-DE"/>
          </a:p>
        </c:txPr>
        <c:crossAx val="1"/>
        <c:crosses val="autoZero"/>
        <c:auto val="1"/>
        <c:lblAlgn val="ctr"/>
        <c:lblOffset val="100"/>
        <c:tickLblSkip val="1"/>
        <c:noMultiLvlLbl val="0"/>
      </c:catAx>
      <c:valAx>
        <c:axId val="1"/>
        <c:scaling>
          <c:orientation val="minMax"/>
          <c:max val="5"/>
        </c:scaling>
        <c:delete val="0"/>
        <c:axPos val="l"/>
        <c:numFmt formatCode="General" sourceLinked="1"/>
        <c:majorTickMark val="out"/>
        <c:minorTickMark val="none"/>
        <c:tickLblPos val="nextTo"/>
        <c:spPr>
          <a:ln w="12700">
            <a:solidFill>
              <a:schemeClr val="tx1"/>
            </a:solidFill>
          </a:ln>
        </c:spPr>
        <c:txPr>
          <a:bodyPr/>
          <a:lstStyle/>
          <a:p>
            <a:pPr>
              <a:defRPr sz="800" b="0"/>
            </a:pPr>
            <a:endParaRPr lang="de-DE"/>
          </a:p>
        </c:txPr>
        <c:crossAx val="257719392"/>
        <c:crossesAt val="0"/>
        <c:crossBetween val="midCat"/>
      </c:valAx>
      <c:spPr>
        <a:noFill/>
        <a:ln w="25395">
          <a:noFill/>
        </a:ln>
      </c:spPr>
    </c:plotArea>
    <c:plotVisOnly val="1"/>
    <c:dispBlanksAs val="gap"/>
    <c:showDLblsOverMax val="0"/>
  </c:chart>
  <c:txPr>
    <a:bodyPr/>
    <a:lstStyle/>
    <a:p>
      <a:pPr>
        <a:defRPr sz="1200"/>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14141574011791"/>
          <c:y val="0.13116510137623105"/>
          <c:w val="0.77709379292412584"/>
          <c:h val="0.67360561547586151"/>
        </c:manualLayout>
      </c:layout>
      <c:lineChart>
        <c:grouping val="standard"/>
        <c:varyColors val="0"/>
        <c:ser>
          <c:idx val="0"/>
          <c:order val="0"/>
          <c:tx>
            <c:strRef>
              <c:f>Sheet1!$B$1</c:f>
              <c:strCache>
                <c:ptCount val="1"/>
                <c:pt idx="0">
                  <c:v>Efavirenz 600 mg once daily</c:v>
                </c:pt>
              </c:strCache>
            </c:strRef>
          </c:tx>
          <c:marker>
            <c:symbol val="none"/>
          </c:marker>
          <c:cat>
            <c:strRef>
              <c:f>Sheet1!$A$2:$A$4</c:f>
              <c:strCache>
                <c:ptCount val="3"/>
                <c:pt idx="0">
                  <c:v>Baseline</c:v>
                </c:pt>
                <c:pt idx="1">
                  <c:v>Week 24</c:v>
                </c:pt>
                <c:pt idx="2">
                  <c:v>Week 48</c:v>
                </c:pt>
              </c:strCache>
            </c:strRef>
          </c:cat>
          <c:val>
            <c:numRef>
              <c:f>Sheet1!$B$2:$B$4</c:f>
              <c:numCache>
                <c:formatCode>General</c:formatCode>
                <c:ptCount val="3"/>
                <c:pt idx="0">
                  <c:v>2.9866666999999998</c:v>
                </c:pt>
                <c:pt idx="1">
                  <c:v>2.9333333000000001</c:v>
                </c:pt>
                <c:pt idx="2">
                  <c:v>3.2066667</c:v>
                </c:pt>
              </c:numCache>
            </c:numRef>
          </c:val>
          <c:smooth val="0"/>
          <c:extLst>
            <c:ext xmlns:c16="http://schemas.microsoft.com/office/drawing/2014/chart" uri="{C3380CC4-5D6E-409C-BE32-E72D297353CC}">
              <c16:uniqueId val="{00000000-9E21-4053-A9EB-AF871BE54C1B}"/>
            </c:ext>
          </c:extLst>
        </c:ser>
        <c:ser>
          <c:idx val="1"/>
          <c:order val="1"/>
          <c:tx>
            <c:strRef>
              <c:f>Sheet1!$C$1</c:f>
              <c:strCache>
                <c:ptCount val="1"/>
                <c:pt idx="0">
                  <c:v>GSK1349572 10 mg once daily</c:v>
                </c:pt>
              </c:strCache>
            </c:strRef>
          </c:tx>
          <c:marker>
            <c:symbol val="none"/>
          </c:marker>
          <c:cat>
            <c:strRef>
              <c:f>Sheet1!$A$2:$A$4</c:f>
              <c:strCache>
                <c:ptCount val="3"/>
                <c:pt idx="0">
                  <c:v>Baseline</c:v>
                </c:pt>
                <c:pt idx="1">
                  <c:v>Week 24</c:v>
                </c:pt>
                <c:pt idx="2">
                  <c:v>Week 48</c:v>
                </c:pt>
              </c:strCache>
            </c:strRef>
          </c:cat>
          <c:val>
            <c:numRef>
              <c:f>Sheet1!$C$2:$C$4</c:f>
              <c:numCache>
                <c:formatCode>General</c:formatCode>
                <c:ptCount val="3"/>
                <c:pt idx="0">
                  <c:v>2.94</c:v>
                </c:pt>
                <c:pt idx="1">
                  <c:v>2.64</c:v>
                </c:pt>
                <c:pt idx="2">
                  <c:v>3.3333333000000001</c:v>
                </c:pt>
              </c:numCache>
            </c:numRef>
          </c:val>
          <c:smooth val="0"/>
          <c:extLst>
            <c:ext xmlns:c16="http://schemas.microsoft.com/office/drawing/2014/chart" uri="{C3380CC4-5D6E-409C-BE32-E72D297353CC}">
              <c16:uniqueId val="{00000001-9E21-4053-A9EB-AF871BE54C1B}"/>
            </c:ext>
          </c:extLst>
        </c:ser>
        <c:ser>
          <c:idx val="2"/>
          <c:order val="2"/>
          <c:tx>
            <c:strRef>
              <c:f>Sheet1!$D$1</c:f>
              <c:strCache>
                <c:ptCount val="1"/>
                <c:pt idx="0">
                  <c:v>GSK1349572 25 mg once daily</c:v>
                </c:pt>
              </c:strCache>
            </c:strRef>
          </c:tx>
          <c:marker>
            <c:symbol val="none"/>
          </c:marker>
          <c:cat>
            <c:strRef>
              <c:f>Sheet1!$A$2:$A$4</c:f>
              <c:strCache>
                <c:ptCount val="3"/>
                <c:pt idx="0">
                  <c:v>Baseline</c:v>
                </c:pt>
                <c:pt idx="1">
                  <c:v>Week 24</c:v>
                </c:pt>
                <c:pt idx="2">
                  <c:v>Week 48</c:v>
                </c:pt>
              </c:strCache>
            </c:strRef>
          </c:cat>
          <c:val>
            <c:numRef>
              <c:f>Sheet1!$D$2:$D$4</c:f>
              <c:numCache>
                <c:formatCode>General</c:formatCode>
                <c:ptCount val="3"/>
                <c:pt idx="0">
                  <c:v>2.9755555999999999</c:v>
                </c:pt>
                <c:pt idx="1">
                  <c:v>3.18</c:v>
                </c:pt>
                <c:pt idx="2">
                  <c:v>4.1777778000000003</c:v>
                </c:pt>
              </c:numCache>
            </c:numRef>
          </c:val>
          <c:smooth val="0"/>
          <c:extLst>
            <c:ext xmlns:c16="http://schemas.microsoft.com/office/drawing/2014/chart" uri="{C3380CC4-5D6E-409C-BE32-E72D297353CC}">
              <c16:uniqueId val="{00000002-9E21-4053-A9EB-AF871BE54C1B}"/>
            </c:ext>
          </c:extLst>
        </c:ser>
        <c:ser>
          <c:idx val="3"/>
          <c:order val="3"/>
          <c:tx>
            <c:strRef>
              <c:f>Sheet1!$E$1</c:f>
              <c:strCache>
                <c:ptCount val="1"/>
                <c:pt idx="0">
                  <c:v>GSK1349572 50 mg once daily</c:v>
                </c:pt>
              </c:strCache>
            </c:strRef>
          </c:tx>
          <c:marker>
            <c:symbol val="none"/>
          </c:marker>
          <c:cat>
            <c:strRef>
              <c:f>Sheet1!$A$2:$A$4</c:f>
              <c:strCache>
                <c:ptCount val="3"/>
                <c:pt idx="0">
                  <c:v>Baseline</c:v>
                </c:pt>
                <c:pt idx="1">
                  <c:v>Week 24</c:v>
                </c:pt>
                <c:pt idx="2">
                  <c:v>Week 48</c:v>
                </c:pt>
              </c:strCache>
            </c:strRef>
          </c:cat>
          <c:val>
            <c:numRef>
              <c:f>Sheet1!$E$2:$E$4</c:f>
              <c:numCache>
                <c:formatCode>General</c:formatCode>
                <c:ptCount val="3"/>
                <c:pt idx="0">
                  <c:v>2.3955555999999998</c:v>
                </c:pt>
                <c:pt idx="1">
                  <c:v>3.0577778000000002</c:v>
                </c:pt>
                <c:pt idx="2">
                  <c:v>3.2</c:v>
                </c:pt>
              </c:numCache>
            </c:numRef>
          </c:val>
          <c:smooth val="0"/>
          <c:extLst>
            <c:ext xmlns:c16="http://schemas.microsoft.com/office/drawing/2014/chart" uri="{C3380CC4-5D6E-409C-BE32-E72D297353CC}">
              <c16:uniqueId val="{00000003-9E21-4053-A9EB-AF871BE54C1B}"/>
            </c:ext>
          </c:extLst>
        </c:ser>
        <c:dLbls>
          <c:showLegendKey val="0"/>
          <c:showVal val="0"/>
          <c:showCatName val="0"/>
          <c:showSerName val="0"/>
          <c:showPercent val="0"/>
          <c:showBubbleSize val="0"/>
        </c:dLbls>
        <c:smooth val="0"/>
        <c:axId val="257719392"/>
        <c:axId val="1"/>
      </c:lineChart>
      <c:catAx>
        <c:axId val="257719392"/>
        <c:scaling>
          <c:orientation val="minMax"/>
        </c:scaling>
        <c:delete val="0"/>
        <c:axPos val="b"/>
        <c:numFmt formatCode="General" sourceLinked="1"/>
        <c:majorTickMark val="out"/>
        <c:minorTickMark val="none"/>
        <c:tickLblPos val="none"/>
        <c:spPr>
          <a:ln w="12700">
            <a:solidFill>
              <a:schemeClr val="tx1"/>
            </a:solidFill>
          </a:ln>
        </c:spPr>
        <c:txPr>
          <a:bodyPr/>
          <a:lstStyle/>
          <a:p>
            <a:pPr>
              <a:defRPr b="1"/>
            </a:pPr>
            <a:endParaRPr lang="de-DE"/>
          </a:p>
        </c:txPr>
        <c:crossAx val="1"/>
        <c:crosses val="autoZero"/>
        <c:auto val="1"/>
        <c:lblAlgn val="ctr"/>
        <c:lblOffset val="100"/>
        <c:noMultiLvlLbl val="0"/>
      </c:catAx>
      <c:valAx>
        <c:axId val="1"/>
        <c:scaling>
          <c:orientation val="minMax"/>
          <c:max val="5"/>
        </c:scaling>
        <c:delete val="0"/>
        <c:axPos val="l"/>
        <c:numFmt formatCode="General" sourceLinked="1"/>
        <c:majorTickMark val="out"/>
        <c:minorTickMark val="none"/>
        <c:tickLblPos val="nextTo"/>
        <c:spPr>
          <a:ln w="12700">
            <a:solidFill>
              <a:schemeClr val="tx1"/>
            </a:solidFill>
          </a:ln>
        </c:spPr>
        <c:txPr>
          <a:bodyPr/>
          <a:lstStyle/>
          <a:p>
            <a:pPr>
              <a:defRPr sz="800" b="0"/>
            </a:pPr>
            <a:endParaRPr lang="de-DE"/>
          </a:p>
        </c:txPr>
        <c:crossAx val="257719392"/>
        <c:crossesAt val="0"/>
        <c:crossBetween val="midCat"/>
      </c:valAx>
      <c:spPr>
        <a:noFill/>
        <a:ln w="25395">
          <a:noFill/>
        </a:ln>
      </c:spPr>
    </c:plotArea>
    <c:plotVisOnly val="1"/>
    <c:dispBlanksAs val="gap"/>
    <c:showDLblsOverMax val="0"/>
  </c:chart>
  <c:txPr>
    <a:bodyPr/>
    <a:lstStyle/>
    <a:p>
      <a:pPr>
        <a:defRPr sz="1200"/>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14141574011791"/>
          <c:y val="0.13116510137623105"/>
          <c:w val="0.77709379292412584"/>
          <c:h val="0.67360561547586151"/>
        </c:manualLayout>
      </c:layout>
      <c:lineChart>
        <c:grouping val="standard"/>
        <c:varyColors val="0"/>
        <c:ser>
          <c:idx val="0"/>
          <c:order val="0"/>
          <c:tx>
            <c:strRef>
              <c:f>Sheet1!$B$1</c:f>
              <c:strCache>
                <c:ptCount val="1"/>
                <c:pt idx="0">
                  <c:v>Efavirenz 600 mg once daily</c:v>
                </c:pt>
              </c:strCache>
            </c:strRef>
          </c:tx>
          <c:marker>
            <c:symbol val="none"/>
          </c:marker>
          <c:cat>
            <c:strRef>
              <c:f>Sheet1!$A$2:$A$4</c:f>
              <c:strCache>
                <c:ptCount val="3"/>
                <c:pt idx="0">
                  <c:v>Baseline</c:v>
                </c:pt>
                <c:pt idx="1">
                  <c:v>Week 24</c:v>
                </c:pt>
                <c:pt idx="2">
                  <c:v>Week 48</c:v>
                </c:pt>
              </c:strCache>
            </c:strRef>
          </c:cat>
          <c:val>
            <c:numRef>
              <c:f>Sheet1!$B$2:$B$4</c:f>
              <c:numCache>
                <c:formatCode>General</c:formatCode>
                <c:ptCount val="3"/>
              </c:numCache>
            </c:numRef>
          </c:val>
          <c:smooth val="0"/>
          <c:extLst>
            <c:ext xmlns:c16="http://schemas.microsoft.com/office/drawing/2014/chart" uri="{C3380CC4-5D6E-409C-BE32-E72D297353CC}">
              <c16:uniqueId val="{00000000-F623-42C6-8032-E53424E56F4A}"/>
            </c:ext>
          </c:extLst>
        </c:ser>
        <c:ser>
          <c:idx val="1"/>
          <c:order val="1"/>
          <c:tx>
            <c:strRef>
              <c:f>Sheet1!$C$1</c:f>
              <c:strCache>
                <c:ptCount val="1"/>
                <c:pt idx="0">
                  <c:v>GSK1349572 10 mg once daily</c:v>
                </c:pt>
              </c:strCache>
            </c:strRef>
          </c:tx>
          <c:marker>
            <c:symbol val="none"/>
          </c:marker>
          <c:cat>
            <c:strRef>
              <c:f>Sheet1!$A$2:$A$4</c:f>
              <c:strCache>
                <c:ptCount val="3"/>
                <c:pt idx="0">
                  <c:v>Baseline</c:v>
                </c:pt>
                <c:pt idx="1">
                  <c:v>Week 24</c:v>
                </c:pt>
                <c:pt idx="2">
                  <c:v>Week 48</c:v>
                </c:pt>
              </c:strCache>
            </c:strRef>
          </c:cat>
          <c:val>
            <c:numRef>
              <c:f>Sheet1!$C$2:$C$4</c:f>
              <c:numCache>
                <c:formatCode>General</c:formatCode>
                <c:ptCount val="3"/>
              </c:numCache>
            </c:numRef>
          </c:val>
          <c:smooth val="0"/>
          <c:extLst>
            <c:ext xmlns:c16="http://schemas.microsoft.com/office/drawing/2014/chart" uri="{C3380CC4-5D6E-409C-BE32-E72D297353CC}">
              <c16:uniqueId val="{00000001-F623-42C6-8032-E53424E56F4A}"/>
            </c:ext>
          </c:extLst>
        </c:ser>
        <c:ser>
          <c:idx val="2"/>
          <c:order val="2"/>
          <c:tx>
            <c:strRef>
              <c:f>Sheet1!$D$1</c:f>
              <c:strCache>
                <c:ptCount val="1"/>
                <c:pt idx="0">
                  <c:v>GSK1349572 25 mg once daily</c:v>
                </c:pt>
              </c:strCache>
            </c:strRef>
          </c:tx>
          <c:marker>
            <c:symbol val="none"/>
          </c:marker>
          <c:cat>
            <c:strRef>
              <c:f>Sheet1!$A$2:$A$4</c:f>
              <c:strCache>
                <c:ptCount val="3"/>
                <c:pt idx="0">
                  <c:v>Baseline</c:v>
                </c:pt>
                <c:pt idx="1">
                  <c:v>Week 24</c:v>
                </c:pt>
                <c:pt idx="2">
                  <c:v>Week 48</c:v>
                </c:pt>
              </c:strCache>
            </c:strRef>
          </c:cat>
          <c:val>
            <c:numRef>
              <c:f>Sheet1!$D$2:$D$4</c:f>
              <c:numCache>
                <c:formatCode>General</c:formatCode>
                <c:ptCount val="3"/>
              </c:numCache>
            </c:numRef>
          </c:val>
          <c:smooth val="0"/>
          <c:extLst>
            <c:ext xmlns:c16="http://schemas.microsoft.com/office/drawing/2014/chart" uri="{C3380CC4-5D6E-409C-BE32-E72D297353CC}">
              <c16:uniqueId val="{00000002-F623-42C6-8032-E53424E56F4A}"/>
            </c:ext>
          </c:extLst>
        </c:ser>
        <c:ser>
          <c:idx val="3"/>
          <c:order val="3"/>
          <c:tx>
            <c:strRef>
              <c:f>Sheet1!$E$1</c:f>
              <c:strCache>
                <c:ptCount val="1"/>
                <c:pt idx="0">
                  <c:v>GSK1349572 50 mg once daily</c:v>
                </c:pt>
              </c:strCache>
            </c:strRef>
          </c:tx>
          <c:marker>
            <c:symbol val="none"/>
          </c:marker>
          <c:cat>
            <c:strRef>
              <c:f>Sheet1!$A$2:$A$4</c:f>
              <c:strCache>
                <c:ptCount val="3"/>
                <c:pt idx="0">
                  <c:v>Baseline</c:v>
                </c:pt>
                <c:pt idx="1">
                  <c:v>Week 24</c:v>
                </c:pt>
                <c:pt idx="2">
                  <c:v>Week 48</c:v>
                </c:pt>
              </c:strCache>
            </c:strRef>
          </c:cat>
          <c:val>
            <c:numRef>
              <c:f>Sheet1!$E$2:$E$4</c:f>
              <c:numCache>
                <c:formatCode>General</c:formatCode>
                <c:ptCount val="3"/>
              </c:numCache>
            </c:numRef>
          </c:val>
          <c:smooth val="0"/>
          <c:extLst>
            <c:ext xmlns:c16="http://schemas.microsoft.com/office/drawing/2014/chart" uri="{C3380CC4-5D6E-409C-BE32-E72D297353CC}">
              <c16:uniqueId val="{00000003-F623-42C6-8032-E53424E56F4A}"/>
            </c:ext>
          </c:extLst>
        </c:ser>
        <c:ser>
          <c:idx val="4"/>
          <c:order val="4"/>
          <c:tx>
            <c:strRef>
              <c:f>Sheet1!$F$1</c:f>
              <c:strCache>
                <c:ptCount val="1"/>
                <c:pt idx="0">
                  <c:v>ABC/DTG/3TC</c:v>
                </c:pt>
              </c:strCache>
            </c:strRef>
          </c:tx>
          <c:marker>
            <c:symbol val="none"/>
          </c:marker>
          <c:cat>
            <c:strRef>
              <c:f>Sheet1!$A$2:$A$4</c:f>
              <c:strCache>
                <c:ptCount val="3"/>
                <c:pt idx="0">
                  <c:v>Baseline</c:v>
                </c:pt>
                <c:pt idx="1">
                  <c:v>Week 24</c:v>
                </c:pt>
                <c:pt idx="2">
                  <c:v>Week 48</c:v>
                </c:pt>
              </c:strCache>
            </c:strRef>
          </c:cat>
          <c:val>
            <c:numRef>
              <c:f>Sheet1!$F$2:$F$4</c:f>
              <c:numCache>
                <c:formatCode>General</c:formatCode>
                <c:ptCount val="3"/>
                <c:pt idx="0">
                  <c:v>3.24</c:v>
                </c:pt>
                <c:pt idx="1">
                  <c:v>3.06</c:v>
                </c:pt>
              </c:numCache>
            </c:numRef>
          </c:val>
          <c:smooth val="0"/>
          <c:extLst>
            <c:ext xmlns:c16="http://schemas.microsoft.com/office/drawing/2014/chart" uri="{C3380CC4-5D6E-409C-BE32-E72D297353CC}">
              <c16:uniqueId val="{00000004-F623-42C6-8032-E53424E56F4A}"/>
            </c:ext>
          </c:extLst>
        </c:ser>
        <c:ser>
          <c:idx val="5"/>
          <c:order val="5"/>
          <c:tx>
            <c:strRef>
              <c:f>Sheet1!#REF!</c:f>
              <c:strCache>
                <c:ptCount val="1"/>
                <c:pt idx="0">
                  <c:v>#REF!</c:v>
                </c:pt>
              </c:strCache>
            </c:strRef>
          </c:tx>
          <c:marker>
            <c:symbol val="none"/>
          </c:marker>
          <c:cat>
            <c:strRef>
              <c:f>Sheet1!$A$2:$A$4</c:f>
              <c:strCache>
                <c:ptCount val="3"/>
                <c:pt idx="0">
                  <c:v>Baseline</c:v>
                </c:pt>
                <c:pt idx="1">
                  <c:v>Week 24</c:v>
                </c:pt>
                <c:pt idx="2">
                  <c:v>Week 48</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5-F623-42C6-8032-E53424E56F4A}"/>
            </c:ext>
          </c:extLst>
        </c:ser>
        <c:ser>
          <c:idx val="6"/>
          <c:order val="6"/>
          <c:tx>
            <c:strRef>
              <c:f>Sheet1!$G$1</c:f>
              <c:strCache>
                <c:ptCount val="1"/>
                <c:pt idx="0">
                  <c:v>CAR</c:v>
                </c:pt>
              </c:strCache>
            </c:strRef>
          </c:tx>
          <c:marker>
            <c:symbol val="none"/>
          </c:marker>
          <c:cat>
            <c:strRef>
              <c:f>Sheet1!$A$2:$A$4</c:f>
              <c:strCache>
                <c:ptCount val="3"/>
                <c:pt idx="0">
                  <c:v>Baseline</c:v>
                </c:pt>
                <c:pt idx="1">
                  <c:v>Week 24</c:v>
                </c:pt>
                <c:pt idx="2">
                  <c:v>Week 48</c:v>
                </c:pt>
              </c:strCache>
            </c:strRef>
          </c:cat>
          <c:val>
            <c:numRef>
              <c:f>Sheet1!$G$2:$G$4</c:f>
              <c:numCache>
                <c:formatCode>General</c:formatCode>
                <c:ptCount val="3"/>
                <c:pt idx="0">
                  <c:v>3.11</c:v>
                </c:pt>
                <c:pt idx="1">
                  <c:v>3.06</c:v>
                </c:pt>
              </c:numCache>
            </c:numRef>
          </c:val>
          <c:smooth val="0"/>
          <c:extLst>
            <c:ext xmlns:c16="http://schemas.microsoft.com/office/drawing/2014/chart" uri="{C3380CC4-5D6E-409C-BE32-E72D297353CC}">
              <c16:uniqueId val="{00000006-F623-42C6-8032-E53424E56F4A}"/>
            </c:ext>
          </c:extLst>
        </c:ser>
        <c:ser>
          <c:idx val="7"/>
          <c:order val="7"/>
          <c:tx>
            <c:strRef>
              <c:f>Sheet1!$H$1</c:f>
              <c:strCache>
                <c:ptCount val="1"/>
                <c:pt idx="0">
                  <c:v>DTG + RPV</c:v>
                </c:pt>
              </c:strCache>
            </c:strRef>
          </c:tx>
          <c:marker>
            <c:symbol val="none"/>
          </c:marker>
          <c:cat>
            <c:strRef>
              <c:f>Sheet1!$A$2:$A$4</c:f>
              <c:strCache>
                <c:ptCount val="3"/>
                <c:pt idx="0">
                  <c:v>Baseline</c:v>
                </c:pt>
                <c:pt idx="1">
                  <c:v>Week 24</c:v>
                </c:pt>
                <c:pt idx="2">
                  <c:v>Week 48</c:v>
                </c:pt>
              </c:strCache>
            </c:strRef>
          </c:cat>
          <c:val>
            <c:numRef>
              <c:f>Sheet1!$H$2:$H$4</c:f>
              <c:numCache>
                <c:formatCode>General</c:formatCode>
                <c:ptCount val="3"/>
              </c:numCache>
            </c:numRef>
          </c:val>
          <c:smooth val="0"/>
          <c:extLst>
            <c:ext xmlns:c16="http://schemas.microsoft.com/office/drawing/2014/chart" uri="{C3380CC4-5D6E-409C-BE32-E72D297353CC}">
              <c16:uniqueId val="{00000007-F623-42C6-8032-E53424E56F4A}"/>
            </c:ext>
          </c:extLst>
        </c:ser>
        <c:dLbls>
          <c:showLegendKey val="0"/>
          <c:showVal val="0"/>
          <c:showCatName val="0"/>
          <c:showSerName val="0"/>
          <c:showPercent val="0"/>
          <c:showBubbleSize val="0"/>
        </c:dLbls>
        <c:smooth val="0"/>
        <c:axId val="257719392"/>
        <c:axId val="1"/>
      </c:lineChart>
      <c:catAx>
        <c:axId val="257719392"/>
        <c:scaling>
          <c:orientation val="minMax"/>
        </c:scaling>
        <c:delete val="0"/>
        <c:axPos val="b"/>
        <c:numFmt formatCode="General" sourceLinked="1"/>
        <c:majorTickMark val="out"/>
        <c:minorTickMark val="none"/>
        <c:tickLblPos val="none"/>
        <c:spPr>
          <a:ln w="12700">
            <a:solidFill>
              <a:schemeClr val="tx1"/>
            </a:solidFill>
          </a:ln>
        </c:spPr>
        <c:txPr>
          <a:bodyPr/>
          <a:lstStyle/>
          <a:p>
            <a:pPr>
              <a:defRPr b="1"/>
            </a:pPr>
            <a:endParaRPr lang="de-DE"/>
          </a:p>
        </c:txPr>
        <c:crossAx val="1"/>
        <c:crosses val="autoZero"/>
        <c:auto val="1"/>
        <c:lblAlgn val="ctr"/>
        <c:lblOffset val="100"/>
        <c:tickLblSkip val="1"/>
        <c:noMultiLvlLbl val="0"/>
      </c:catAx>
      <c:valAx>
        <c:axId val="1"/>
        <c:scaling>
          <c:orientation val="minMax"/>
          <c:max val="5"/>
        </c:scaling>
        <c:delete val="0"/>
        <c:axPos val="l"/>
        <c:numFmt formatCode="General" sourceLinked="1"/>
        <c:majorTickMark val="out"/>
        <c:minorTickMark val="none"/>
        <c:tickLblPos val="nextTo"/>
        <c:spPr>
          <a:ln w="12700">
            <a:solidFill>
              <a:schemeClr val="tx1"/>
            </a:solidFill>
          </a:ln>
        </c:spPr>
        <c:txPr>
          <a:bodyPr/>
          <a:lstStyle/>
          <a:p>
            <a:pPr>
              <a:defRPr sz="800" b="0"/>
            </a:pPr>
            <a:endParaRPr lang="de-DE"/>
          </a:p>
        </c:txPr>
        <c:crossAx val="257719392"/>
        <c:crossesAt val="0"/>
        <c:crossBetween val="midCat"/>
      </c:valAx>
      <c:spPr>
        <a:noFill/>
        <a:ln w="25395">
          <a:noFill/>
        </a:ln>
      </c:spPr>
    </c:plotArea>
    <c:plotVisOnly val="1"/>
    <c:dispBlanksAs val="gap"/>
    <c:showDLblsOverMax val="0"/>
  </c:chart>
  <c:txPr>
    <a:bodyPr/>
    <a:lstStyle/>
    <a:p>
      <a:pPr>
        <a:defRPr sz="1200"/>
      </a:pPr>
      <a:endParaRPr lang="de-D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374744-4DB3-4031-8625-EAFFE822CADF}"/>
              </a:ext>
            </a:extLst>
          </p:cNvPr>
          <p:cNvSpPr>
            <a:spLocks noGrp="1"/>
          </p:cNvSpPr>
          <p:nvPr>
            <p:ph type="hdr" sz="quarter"/>
          </p:nvPr>
        </p:nvSpPr>
        <p:spPr>
          <a:xfrm>
            <a:off x="0" y="0"/>
            <a:ext cx="4029075" cy="735013"/>
          </a:xfrm>
          <a:prstGeom prst="rect">
            <a:avLst/>
          </a:prstGeom>
        </p:spPr>
        <p:txBody>
          <a:bodyPr vert="horz" lIns="88867" tIns="44435" rIns="88867" bIns="44435" rtlCol="0"/>
          <a:lstStyle>
            <a:lvl1pPr algn="l" defTabSz="1726889"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FAE7EB9C-9C3E-44DB-B856-3F8167E7C41D}"/>
              </a:ext>
            </a:extLst>
          </p:cNvPr>
          <p:cNvSpPr>
            <a:spLocks noGrp="1"/>
          </p:cNvSpPr>
          <p:nvPr>
            <p:ph type="dt" idx="1"/>
          </p:nvPr>
        </p:nvSpPr>
        <p:spPr>
          <a:xfrm>
            <a:off x="5265738" y="0"/>
            <a:ext cx="4029075" cy="735013"/>
          </a:xfrm>
          <a:prstGeom prst="rect">
            <a:avLst/>
          </a:prstGeom>
        </p:spPr>
        <p:txBody>
          <a:bodyPr vert="horz" lIns="88867" tIns="44435" rIns="88867" bIns="44435" rtlCol="0"/>
          <a:lstStyle>
            <a:lvl1pPr algn="r" defTabSz="1726889" eaLnBrk="1" fontAlgn="auto" hangingPunct="1">
              <a:spcBef>
                <a:spcPts val="0"/>
              </a:spcBef>
              <a:spcAft>
                <a:spcPts val="0"/>
              </a:spcAft>
              <a:defRPr sz="1200">
                <a:latin typeface="+mn-lt"/>
                <a:cs typeface="+mn-cs"/>
              </a:defRPr>
            </a:lvl1pPr>
          </a:lstStyle>
          <a:p>
            <a:pPr>
              <a:defRPr/>
            </a:pPr>
            <a:fld id="{9149BE0F-EC28-49F5-82C0-3F724947FE85}" type="datetimeFigureOut">
              <a:rPr lang="en-US"/>
              <a:pPr>
                <a:defRPr/>
              </a:pPr>
              <a:t>3/7/2019</a:t>
            </a:fld>
            <a:endParaRPr lang="en-US" dirty="0"/>
          </a:p>
        </p:txBody>
      </p:sp>
      <p:sp>
        <p:nvSpPr>
          <p:cNvPr id="4" name="Slide Image Placeholder 3">
            <a:extLst>
              <a:ext uri="{FF2B5EF4-FFF2-40B4-BE49-F238E27FC236}">
                <a16:creationId xmlns:a16="http://schemas.microsoft.com/office/drawing/2014/main" id="{218A3F61-D7FF-43B3-8391-A1BA58C3D677}"/>
              </a:ext>
            </a:extLst>
          </p:cNvPr>
          <p:cNvSpPr>
            <a:spLocks noGrp="1" noRot="1" noChangeAspect="1"/>
          </p:cNvSpPr>
          <p:nvPr>
            <p:ph type="sldImg" idx="2"/>
          </p:nvPr>
        </p:nvSpPr>
        <p:spPr>
          <a:xfrm>
            <a:off x="-274638" y="1103313"/>
            <a:ext cx="9845676" cy="5514975"/>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a:extLst>
              <a:ext uri="{FF2B5EF4-FFF2-40B4-BE49-F238E27FC236}">
                <a16:creationId xmlns:a16="http://schemas.microsoft.com/office/drawing/2014/main" id="{E8BEBCD3-46BB-4497-A57D-2A963300C7A9}"/>
              </a:ext>
            </a:extLst>
          </p:cNvPr>
          <p:cNvSpPr>
            <a:spLocks noGrp="1"/>
          </p:cNvSpPr>
          <p:nvPr>
            <p:ph type="body" sz="quarter" idx="3"/>
          </p:nvPr>
        </p:nvSpPr>
        <p:spPr>
          <a:xfrm>
            <a:off x="930275" y="6986588"/>
            <a:ext cx="7435850" cy="6619875"/>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0F6454E-7C51-4408-A5D6-43C0691288AE}"/>
              </a:ext>
            </a:extLst>
          </p:cNvPr>
          <p:cNvSpPr>
            <a:spLocks noGrp="1"/>
          </p:cNvSpPr>
          <p:nvPr>
            <p:ph type="ftr" sz="quarter" idx="4"/>
          </p:nvPr>
        </p:nvSpPr>
        <p:spPr>
          <a:xfrm>
            <a:off x="0" y="13971588"/>
            <a:ext cx="4029075" cy="735012"/>
          </a:xfrm>
          <a:prstGeom prst="rect">
            <a:avLst/>
          </a:prstGeom>
        </p:spPr>
        <p:txBody>
          <a:bodyPr vert="horz" lIns="88867" tIns="44435" rIns="88867" bIns="44435" rtlCol="0" anchor="b"/>
          <a:lstStyle>
            <a:lvl1pPr algn="l" defTabSz="1726889"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B699BDEA-F600-4842-B8A6-B958756EF28B}"/>
              </a:ext>
            </a:extLst>
          </p:cNvPr>
          <p:cNvSpPr>
            <a:spLocks noGrp="1"/>
          </p:cNvSpPr>
          <p:nvPr>
            <p:ph type="sldNum" sz="quarter" idx="5"/>
          </p:nvPr>
        </p:nvSpPr>
        <p:spPr>
          <a:xfrm>
            <a:off x="5265738" y="13971588"/>
            <a:ext cx="4029075" cy="735012"/>
          </a:xfrm>
          <a:prstGeom prst="rect">
            <a:avLst/>
          </a:prstGeom>
        </p:spPr>
        <p:txBody>
          <a:bodyPr vert="horz" wrap="square" lIns="88867" tIns="44435" rIns="88867" bIns="44435" numCol="1" anchor="b" anchorCtr="0" compatLnSpc="1">
            <a:prstTxWarp prst="textNoShape">
              <a:avLst/>
            </a:prstTxWarp>
          </a:bodyPr>
          <a:lstStyle>
            <a:lvl1pPr algn="r" defTabSz="1725613" eaLnBrk="1" hangingPunct="1">
              <a:defRPr sz="1200" smtClean="0"/>
            </a:lvl1pPr>
          </a:lstStyle>
          <a:p>
            <a:pPr>
              <a:defRPr/>
            </a:pPr>
            <a:fld id="{805FD53B-936E-46FE-A587-7D74E10F96F6}" type="slidenum">
              <a:rPr lang="en-US" altLang="en-US"/>
              <a:pPr>
                <a:defRPr/>
              </a:pPr>
              <a:t>‹Nr.›</a:t>
            </a:fld>
            <a:endParaRPr lang="en-US" altLang="en-US" dirty="0"/>
          </a:p>
        </p:txBody>
      </p:sp>
    </p:spTree>
    <p:extLst>
      <p:ext uri="{BB962C8B-B14F-4D97-AF65-F5344CB8AC3E}">
        <p14:creationId xmlns:p14="http://schemas.microsoft.com/office/powerpoint/2010/main" val="3984533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51D3920D-5DC8-46E2-BDC2-88B748AE6F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86DCD10-548B-4C52-AC6F-BCB1F26638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a:extLst>
              <a:ext uri="{FF2B5EF4-FFF2-40B4-BE49-F238E27FC236}">
                <a16:creationId xmlns:a16="http://schemas.microsoft.com/office/drawing/2014/main" id="{32CEF6F3-66EF-4604-86EF-C79C7F5B1B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725613">
              <a:spcBef>
                <a:spcPct val="30000"/>
              </a:spcBef>
              <a:defRPr sz="1200">
                <a:solidFill>
                  <a:schemeClr val="tx1"/>
                </a:solidFill>
                <a:latin typeface="Calibri" panose="020F0502020204030204" pitchFamily="34" charset="0"/>
              </a:defRPr>
            </a:lvl1pPr>
            <a:lvl2pPr marL="720725" indent="-276225" defTabSz="1725613">
              <a:spcBef>
                <a:spcPct val="30000"/>
              </a:spcBef>
              <a:defRPr sz="1200">
                <a:solidFill>
                  <a:schemeClr val="tx1"/>
                </a:solidFill>
                <a:latin typeface="Calibri" panose="020F0502020204030204" pitchFamily="34" charset="0"/>
              </a:defRPr>
            </a:lvl2pPr>
            <a:lvl3pPr marL="1109663" indent="-220663" defTabSz="1725613">
              <a:spcBef>
                <a:spcPct val="30000"/>
              </a:spcBef>
              <a:defRPr sz="1200">
                <a:solidFill>
                  <a:schemeClr val="tx1"/>
                </a:solidFill>
                <a:latin typeface="Calibri" panose="020F0502020204030204" pitchFamily="34" charset="0"/>
              </a:defRPr>
            </a:lvl3pPr>
            <a:lvl4pPr marL="1554163" indent="-220663" defTabSz="1725613">
              <a:spcBef>
                <a:spcPct val="30000"/>
              </a:spcBef>
              <a:defRPr sz="1200">
                <a:solidFill>
                  <a:schemeClr val="tx1"/>
                </a:solidFill>
                <a:latin typeface="Calibri" panose="020F0502020204030204" pitchFamily="34" charset="0"/>
              </a:defRPr>
            </a:lvl4pPr>
            <a:lvl5pPr marL="1998663" indent="-220663" defTabSz="1725613">
              <a:spcBef>
                <a:spcPct val="30000"/>
              </a:spcBef>
              <a:defRPr sz="1200">
                <a:solidFill>
                  <a:schemeClr val="tx1"/>
                </a:solidFill>
                <a:latin typeface="Calibri" panose="020F0502020204030204" pitchFamily="34" charset="0"/>
              </a:defRPr>
            </a:lvl5pPr>
            <a:lvl6pPr marL="2455863" indent="-220663" defTabSz="1725613" eaLnBrk="0" fontAlgn="base" hangingPunct="0">
              <a:spcBef>
                <a:spcPct val="30000"/>
              </a:spcBef>
              <a:spcAft>
                <a:spcPct val="0"/>
              </a:spcAft>
              <a:defRPr sz="1200">
                <a:solidFill>
                  <a:schemeClr val="tx1"/>
                </a:solidFill>
                <a:latin typeface="Calibri" panose="020F0502020204030204" pitchFamily="34" charset="0"/>
              </a:defRPr>
            </a:lvl6pPr>
            <a:lvl7pPr marL="2913063" indent="-220663" defTabSz="1725613" eaLnBrk="0" fontAlgn="base" hangingPunct="0">
              <a:spcBef>
                <a:spcPct val="30000"/>
              </a:spcBef>
              <a:spcAft>
                <a:spcPct val="0"/>
              </a:spcAft>
              <a:defRPr sz="1200">
                <a:solidFill>
                  <a:schemeClr val="tx1"/>
                </a:solidFill>
                <a:latin typeface="Calibri" panose="020F0502020204030204" pitchFamily="34" charset="0"/>
              </a:defRPr>
            </a:lvl7pPr>
            <a:lvl8pPr marL="3370263" indent="-220663" defTabSz="1725613" eaLnBrk="0" fontAlgn="base" hangingPunct="0">
              <a:spcBef>
                <a:spcPct val="30000"/>
              </a:spcBef>
              <a:spcAft>
                <a:spcPct val="0"/>
              </a:spcAft>
              <a:defRPr sz="1200">
                <a:solidFill>
                  <a:schemeClr val="tx1"/>
                </a:solidFill>
                <a:latin typeface="Calibri" panose="020F0502020204030204" pitchFamily="34" charset="0"/>
              </a:defRPr>
            </a:lvl8pPr>
            <a:lvl9pPr marL="3827463" indent="-220663" defTabSz="1725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7014FF-3B54-407C-BE47-47AC61A94E97}" type="slidenum">
              <a:rPr lang="en-US" altLang="en-US"/>
              <a:pPr>
                <a:spcBef>
                  <a:spcPct val="0"/>
                </a:spcBef>
              </a:pPr>
              <a:t>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ext Placeholder 9"/>
          <p:cNvSpPr>
            <a:spLocks noGrp="1"/>
          </p:cNvSpPr>
          <p:nvPr>
            <p:ph type="body" sz="quarter" idx="11"/>
          </p:nvPr>
        </p:nvSpPr>
        <p:spPr>
          <a:xfrm>
            <a:off x="1592263" y="5300497"/>
            <a:ext cx="4711700" cy="2103120"/>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3" name="Text Placeholder 9"/>
          <p:cNvSpPr>
            <a:spLocks noGrp="1"/>
          </p:cNvSpPr>
          <p:nvPr>
            <p:ph type="body" sz="quarter" idx="12"/>
          </p:nvPr>
        </p:nvSpPr>
        <p:spPr>
          <a:xfrm>
            <a:off x="6575425" y="3234779"/>
            <a:ext cx="4711700" cy="1974278"/>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4" name="Text Placeholder 9"/>
          <p:cNvSpPr>
            <a:spLocks noGrp="1"/>
          </p:cNvSpPr>
          <p:nvPr>
            <p:ph type="body" sz="quarter" idx="13"/>
          </p:nvPr>
        </p:nvSpPr>
        <p:spPr>
          <a:xfrm>
            <a:off x="6575425" y="6380315"/>
            <a:ext cx="4711700" cy="1992566"/>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5" name="Text Placeholder 9"/>
          <p:cNvSpPr>
            <a:spLocks noGrp="1"/>
          </p:cNvSpPr>
          <p:nvPr>
            <p:ph type="body" sz="quarter" idx="14"/>
          </p:nvPr>
        </p:nvSpPr>
        <p:spPr>
          <a:xfrm>
            <a:off x="11582400" y="3234779"/>
            <a:ext cx="4711700" cy="1554162"/>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6" name="Text Placeholder 9"/>
          <p:cNvSpPr>
            <a:spLocks noGrp="1"/>
          </p:cNvSpPr>
          <p:nvPr>
            <p:ph type="body" sz="quarter" idx="15"/>
          </p:nvPr>
        </p:nvSpPr>
        <p:spPr>
          <a:xfrm>
            <a:off x="11582400" y="5264747"/>
            <a:ext cx="4711700" cy="1594294"/>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7" name="Text Placeholder 9"/>
          <p:cNvSpPr>
            <a:spLocks noGrp="1"/>
          </p:cNvSpPr>
          <p:nvPr>
            <p:ph type="body" sz="quarter" idx="16"/>
          </p:nvPr>
        </p:nvSpPr>
        <p:spPr>
          <a:xfrm>
            <a:off x="16589375" y="3234779"/>
            <a:ext cx="4711700" cy="2760662"/>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8" name="Text Placeholder 9"/>
          <p:cNvSpPr>
            <a:spLocks noGrp="1"/>
          </p:cNvSpPr>
          <p:nvPr>
            <p:ph type="body" sz="quarter" idx="17"/>
          </p:nvPr>
        </p:nvSpPr>
        <p:spPr>
          <a:xfrm>
            <a:off x="1592263" y="7809802"/>
            <a:ext cx="4711700" cy="2889250"/>
          </a:xfrm>
        </p:spPr>
        <p:txBody>
          <a:bodyPr>
            <a:noAutofit/>
          </a:bodyPr>
          <a:lstStyle>
            <a:lvl1pPr>
              <a:defRPr>
                <a:solidFill>
                  <a:srgbClr val="008790"/>
                </a:solidFill>
              </a:defRPr>
            </a:lvl1pPr>
            <a:lvl2pPr>
              <a:defRPr>
                <a:solidFill>
                  <a:schemeClr val="tx1"/>
                </a:solidFill>
              </a:defRPr>
            </a:lvl2pPr>
            <a:lvl3pPr>
              <a:defRPr sz="1100">
                <a:solidFill>
                  <a:schemeClr val="tx1"/>
                </a:solidFill>
              </a:defRPr>
            </a:lvl3pPr>
            <a:lvl4pPr>
              <a:defRPr sz="1100">
                <a:solidFill>
                  <a:schemeClr val="tx1"/>
                </a:solidFill>
              </a:defRPr>
            </a:lvl4pPr>
            <a:lvl5pPr>
              <a:defRPr sz="1000">
                <a:solidFill>
                  <a:schemeClr val="tx1"/>
                </a:solidFill>
              </a:defRPr>
            </a:lvl5pPr>
            <a:lvl6pPr>
              <a:defRPr baseline="0">
                <a:solidFill>
                  <a:schemeClr val="tx1"/>
                </a:solidFill>
              </a:defRPr>
            </a:lvl6pPr>
            <a:lvl7pPr>
              <a:defRPr baseline="0">
                <a:solidFill>
                  <a:schemeClr val="tx1"/>
                </a:solidFill>
              </a:defRPr>
            </a:lvl7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9" name="Text Placeholder 5"/>
          <p:cNvSpPr>
            <a:spLocks noGrp="1"/>
          </p:cNvSpPr>
          <p:nvPr>
            <p:ph type="body" sz="quarter" idx="18"/>
          </p:nvPr>
        </p:nvSpPr>
        <p:spPr>
          <a:xfrm>
            <a:off x="18598896" y="1457664"/>
            <a:ext cx="2660822" cy="1230312"/>
          </a:xfrm>
          <a:prstGeom prst="rect">
            <a:avLst/>
          </a:prstGeom>
        </p:spPr>
        <p:txBody>
          <a:bodyPr>
            <a:noAutofit/>
          </a:bodyPr>
          <a:lstStyle>
            <a:lvl1pPr marL="0" indent="0" algn="r">
              <a:buNone/>
              <a:defRPr sz="2600" b="1">
                <a:solidFill>
                  <a:schemeClr val="bg1"/>
                </a:solidFill>
                <a:effectLst/>
                <a:latin typeface="Arial" panose="020B0604020202020204" pitchFamily="34" charset="0"/>
                <a:cs typeface="Arial" pitchFamily="34" charset="0"/>
              </a:defRPr>
            </a:lvl1pPr>
            <a:lvl2pPr marL="888248" indent="0">
              <a:buNone/>
              <a:defRPr/>
            </a:lvl2pPr>
            <a:lvl3pPr marL="1776496" indent="0">
              <a:buNone/>
              <a:defRPr/>
            </a:lvl3pPr>
            <a:lvl4pPr marL="2664745" indent="0">
              <a:buNone/>
              <a:defRPr/>
            </a:lvl4pPr>
            <a:lvl5pPr marL="3552993" indent="0">
              <a:buNone/>
              <a:defRPr/>
            </a:lvl5pPr>
          </a:lstStyle>
          <a:p>
            <a:pPr lvl="0"/>
            <a:endParaRPr lang="en-US" dirty="0"/>
          </a:p>
        </p:txBody>
      </p:sp>
      <p:sp>
        <p:nvSpPr>
          <p:cNvPr id="21" name="Text Placeholder 9"/>
          <p:cNvSpPr>
            <a:spLocks noGrp="1"/>
          </p:cNvSpPr>
          <p:nvPr>
            <p:ph type="body" sz="quarter" idx="19"/>
          </p:nvPr>
        </p:nvSpPr>
        <p:spPr>
          <a:xfrm>
            <a:off x="1576559" y="2272390"/>
            <a:ext cx="16632519" cy="744538"/>
          </a:xfrm>
        </p:spPr>
        <p:txBody>
          <a:bodyPr>
            <a:noAutofit/>
          </a:bodyPr>
          <a:lstStyle>
            <a:lvl1pPr>
              <a:defRPr>
                <a:solidFill>
                  <a:schemeClr val="tx1"/>
                </a:solidFill>
              </a:defRPr>
            </a:lvl1pPr>
            <a:lvl2pPr>
              <a:defRPr sz="1100" i="1">
                <a:solidFill>
                  <a:schemeClr val="tx1"/>
                </a:solidFill>
              </a:defRPr>
            </a:lvl2pPr>
            <a:lvl3pPr>
              <a:defRPr sz="1100" i="1">
                <a:solidFill>
                  <a:schemeClr val="tx1"/>
                </a:solidFill>
              </a:defRPr>
            </a:lvl3pPr>
            <a:lvl4pPr>
              <a:defRPr sz="1100" i="1">
                <a:solidFill>
                  <a:schemeClr val="tx1"/>
                </a:solidFill>
              </a:defRPr>
            </a:lvl4pPr>
            <a:lvl5pPr>
              <a:defRPr sz="1000" i="1">
                <a:solidFill>
                  <a:schemeClr val="tx1"/>
                </a:solidFill>
              </a:defRPr>
            </a:lvl5pPr>
            <a:lvl6pPr>
              <a:defRPr i="1" baseline="0">
                <a:solidFill>
                  <a:schemeClr val="tx1"/>
                </a:solidFill>
              </a:defRPr>
            </a:lvl6pPr>
            <a:lvl7pPr>
              <a:defRPr i="1" baseline="0">
                <a:solidFill>
                  <a:schemeClr val="tx1"/>
                </a:solidFill>
              </a:defRPr>
            </a:lvl7pPr>
          </a:lstStyle>
          <a:p>
            <a:pPr lvl="0"/>
            <a:r>
              <a:rPr lang="en-US"/>
              <a:t>Click to edit Master text styles</a:t>
            </a:r>
          </a:p>
          <a:p>
            <a:pPr lvl="1"/>
            <a:r>
              <a:rPr lang="en-US"/>
              <a:t>Second level</a:t>
            </a:r>
          </a:p>
        </p:txBody>
      </p:sp>
      <p:sp>
        <p:nvSpPr>
          <p:cNvPr id="8" name="Title 7"/>
          <p:cNvSpPr>
            <a:spLocks noGrp="1"/>
          </p:cNvSpPr>
          <p:nvPr>
            <p:ph type="title"/>
          </p:nvPr>
        </p:nvSpPr>
        <p:spPr>
          <a:xfrm>
            <a:off x="1586084" y="1457664"/>
            <a:ext cx="16621633" cy="813817"/>
          </a:xfrm>
        </p:spPr>
        <p:txBody>
          <a:bodyPr anchorCtr="0"/>
          <a:lstStyle>
            <a:lvl1pPr>
              <a:defRPr/>
            </a:lvl1pPr>
          </a:lstStyle>
          <a:p>
            <a:r>
              <a:rPr lang="en-US"/>
              <a:t>Click to edit Master title style</a:t>
            </a:r>
            <a:endParaRPr lang="en-US" dirty="0"/>
          </a:p>
        </p:txBody>
      </p:sp>
      <p:sp>
        <p:nvSpPr>
          <p:cNvPr id="22" name="Text Placeholder 9"/>
          <p:cNvSpPr>
            <a:spLocks noGrp="1"/>
          </p:cNvSpPr>
          <p:nvPr>
            <p:ph type="body" sz="quarter" idx="21"/>
          </p:nvPr>
        </p:nvSpPr>
        <p:spPr>
          <a:xfrm>
            <a:off x="16589375" y="10213086"/>
            <a:ext cx="4709160" cy="411480"/>
          </a:xfrm>
        </p:spPr>
        <p:txBody>
          <a:bodyPr>
            <a:noAutofit/>
          </a:bodyPr>
          <a:lstStyle>
            <a:lvl1pPr>
              <a:spcBef>
                <a:spcPts val="0"/>
              </a:spcBef>
              <a:spcAft>
                <a:spcPts val="100"/>
              </a:spcAft>
              <a:defRPr sz="800">
                <a:solidFill>
                  <a:schemeClr val="tx1"/>
                </a:solidFill>
              </a:defRPr>
            </a:lvl1pPr>
            <a:lvl2pPr marL="118872" marR="0" indent="-118872" algn="l" defTabSz="914400" rtl="0" eaLnBrk="1" fontAlgn="auto" latinLnBrk="0" hangingPunct="1">
              <a:lnSpc>
                <a:spcPct val="100000"/>
              </a:lnSpc>
              <a:spcBef>
                <a:spcPts val="200"/>
              </a:spcBef>
              <a:spcAft>
                <a:spcPts val="0"/>
              </a:spcAft>
              <a:buClrTx/>
              <a:buSzTx/>
              <a:buFont typeface="Arial" panose="020B0604020202020204" pitchFamily="34" charset="0"/>
              <a:buNone/>
              <a:tabLst/>
              <a:defRPr sz="700" b="0" i="0">
                <a:solidFill>
                  <a:schemeClr val="tx1"/>
                </a:solidFill>
              </a:defRPr>
            </a:lvl2pPr>
            <a:lvl3pPr>
              <a:defRPr sz="1100" i="1">
                <a:solidFill>
                  <a:schemeClr val="tx1"/>
                </a:solidFill>
              </a:defRPr>
            </a:lvl3pPr>
            <a:lvl4pPr>
              <a:defRPr sz="1100" i="1">
                <a:solidFill>
                  <a:schemeClr val="tx1"/>
                </a:solidFill>
              </a:defRPr>
            </a:lvl4pPr>
            <a:lvl5pPr>
              <a:defRPr sz="1000" i="1">
                <a:solidFill>
                  <a:schemeClr val="tx1"/>
                </a:solidFill>
              </a:defRPr>
            </a:lvl5pPr>
            <a:lvl6pPr>
              <a:defRPr i="1" baseline="0">
                <a:solidFill>
                  <a:schemeClr val="tx1"/>
                </a:solidFill>
              </a:defRPr>
            </a:lvl6pPr>
            <a:lvl7pPr>
              <a:defRPr i="1" baseline="0">
                <a:solidFill>
                  <a:schemeClr val="tx1"/>
                </a:solidFill>
              </a:defRPr>
            </a:lvl7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01491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E7B165A-A740-4310-88D7-6B86F249FA31}"/>
              </a:ext>
            </a:extLst>
          </p:cNvPr>
          <p:cNvSpPr/>
          <p:nvPr userDrawn="1"/>
        </p:nvSpPr>
        <p:spPr>
          <a:xfrm>
            <a:off x="1241425" y="10966450"/>
            <a:ext cx="20423188" cy="427038"/>
          </a:xfrm>
          <a:prstGeom prst="rect">
            <a:avLst/>
          </a:prstGeom>
          <a:solidFill>
            <a:srgbClr val="91919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cxnSp>
        <p:nvCxnSpPr>
          <p:cNvPr id="8" name="Straight Connector 7">
            <a:extLst>
              <a:ext uri="{FF2B5EF4-FFF2-40B4-BE49-F238E27FC236}">
                <a16:creationId xmlns:a16="http://schemas.microsoft.com/office/drawing/2014/main" id="{A53121BF-5CB1-47FD-BBE3-E39710AAB02C}"/>
              </a:ext>
            </a:extLst>
          </p:cNvPr>
          <p:cNvCxnSpPr/>
          <p:nvPr userDrawn="1"/>
        </p:nvCxnSpPr>
        <p:spPr>
          <a:xfrm rot="5400000" flipH="1" flipV="1">
            <a:off x="1225550" y="11430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08F64C-4347-4294-954B-723E37A52610}"/>
              </a:ext>
            </a:extLst>
          </p:cNvPr>
          <p:cNvCxnSpPr/>
          <p:nvPr userDrawn="1"/>
        </p:nvCxnSpPr>
        <p:spPr>
          <a:xfrm rot="10800000" flipH="1" flipV="1">
            <a:off x="738188" y="1371600"/>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14BD832-97A4-47DD-B011-9E053791465F}"/>
              </a:ext>
            </a:extLst>
          </p:cNvPr>
          <p:cNvCxnSpPr/>
          <p:nvPr userDrawn="1"/>
        </p:nvCxnSpPr>
        <p:spPr>
          <a:xfrm rot="5400000" flipH="1" flipV="1">
            <a:off x="1225550" y="117348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8AF02AF-5471-47EB-9297-F6CB9A8A1DF3}"/>
              </a:ext>
            </a:extLst>
          </p:cNvPr>
          <p:cNvCxnSpPr/>
          <p:nvPr userDrawn="1"/>
        </p:nvCxnSpPr>
        <p:spPr>
          <a:xfrm rot="10800000" flipH="1" flipV="1">
            <a:off x="738188" y="11444288"/>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55757A8-2561-4E7D-A95B-7CD2591C452E}"/>
              </a:ext>
            </a:extLst>
          </p:cNvPr>
          <p:cNvCxnSpPr/>
          <p:nvPr userDrawn="1"/>
        </p:nvCxnSpPr>
        <p:spPr>
          <a:xfrm rot="5400000" flipH="1" flipV="1">
            <a:off x="21340763" y="11734800"/>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55D3D5-83B5-4775-ABA9-5E3AC85C554A}"/>
              </a:ext>
            </a:extLst>
          </p:cNvPr>
          <p:cNvCxnSpPr/>
          <p:nvPr userDrawn="1"/>
        </p:nvCxnSpPr>
        <p:spPr>
          <a:xfrm rot="10800000" flipH="1" flipV="1">
            <a:off x="21710650" y="11444288"/>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8B263CD-21C2-44DB-B959-D6DB471398A7}"/>
              </a:ext>
            </a:extLst>
          </p:cNvPr>
          <p:cNvCxnSpPr/>
          <p:nvPr userDrawn="1"/>
        </p:nvCxnSpPr>
        <p:spPr>
          <a:xfrm rot="5400000" flipH="1" flipV="1">
            <a:off x="21340763" y="1138238"/>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A2D9BFA-46F2-400D-AA1F-6C8204B058BF}"/>
              </a:ext>
            </a:extLst>
          </p:cNvPr>
          <p:cNvCxnSpPr/>
          <p:nvPr userDrawn="1"/>
        </p:nvCxnSpPr>
        <p:spPr>
          <a:xfrm rot="10800000" flipH="1" flipV="1">
            <a:off x="21710650" y="1371600"/>
            <a:ext cx="381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49C8935-63EF-477F-B3CE-1D9FB59A91CF}"/>
              </a:ext>
            </a:extLst>
          </p:cNvPr>
          <p:cNvSpPr/>
          <p:nvPr userDrawn="1"/>
        </p:nvSpPr>
        <p:spPr>
          <a:xfrm>
            <a:off x="1241425" y="1249363"/>
            <a:ext cx="20389850" cy="1736725"/>
          </a:xfrm>
          <a:prstGeom prst="rect">
            <a:avLst/>
          </a:prstGeom>
          <a:solidFill>
            <a:srgbClr val="E3183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sp>
        <p:nvSpPr>
          <p:cNvPr id="21" name="Rectangle 20">
            <a:extLst>
              <a:ext uri="{FF2B5EF4-FFF2-40B4-BE49-F238E27FC236}">
                <a16:creationId xmlns:a16="http://schemas.microsoft.com/office/drawing/2014/main" id="{F96DD897-1319-4C83-8EC4-5C40273B0AD8}"/>
              </a:ext>
            </a:extLst>
          </p:cNvPr>
          <p:cNvSpPr/>
          <p:nvPr userDrawn="1"/>
        </p:nvSpPr>
        <p:spPr>
          <a:xfrm>
            <a:off x="1241425" y="11326813"/>
            <a:ext cx="20389850" cy="182562"/>
          </a:xfrm>
          <a:prstGeom prst="rect">
            <a:avLst/>
          </a:prstGeom>
          <a:solidFill>
            <a:srgbClr val="0087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cs typeface="Arial" panose="020B0604020202020204" pitchFamily="34" charset="0"/>
            </a:endParaRPr>
          </a:p>
        </p:txBody>
      </p:sp>
      <p:sp>
        <p:nvSpPr>
          <p:cNvPr id="2" name="Title Placeholder 1">
            <a:extLst>
              <a:ext uri="{FF2B5EF4-FFF2-40B4-BE49-F238E27FC236}">
                <a16:creationId xmlns:a16="http://schemas.microsoft.com/office/drawing/2014/main" id="{24859059-5549-41B3-88E4-30FFCEE06B6E}"/>
              </a:ext>
            </a:extLst>
          </p:cNvPr>
          <p:cNvSpPr>
            <a:spLocks noGrp="1"/>
          </p:cNvSpPr>
          <p:nvPr>
            <p:ph type="title"/>
          </p:nvPr>
        </p:nvSpPr>
        <p:spPr>
          <a:xfrm>
            <a:off x="3767138" y="1568450"/>
            <a:ext cx="15343187" cy="955675"/>
          </a:xfrm>
          <a:prstGeom prst="rect">
            <a:avLst/>
          </a:prstGeom>
        </p:spPr>
        <p:txBody>
          <a:bodyPr vert="horz" lIns="0" tIns="0" rIns="0" bIns="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86A5FF5A-C114-4E2C-B7BE-4C3032ECA42B}"/>
              </a:ext>
            </a:extLst>
          </p:cNvPr>
          <p:cNvSpPr>
            <a:spLocks noGrp="1"/>
          </p:cNvSpPr>
          <p:nvPr>
            <p:ph type="body" idx="1"/>
          </p:nvPr>
        </p:nvSpPr>
        <p:spPr>
          <a:xfrm>
            <a:off x="1592263" y="3238500"/>
            <a:ext cx="4711700" cy="250031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pic>
        <p:nvPicPr>
          <p:cNvPr id="1039" name="Picture 21">
            <a:extLst>
              <a:ext uri="{FF2B5EF4-FFF2-40B4-BE49-F238E27FC236}">
                <a16:creationId xmlns:a16="http://schemas.microsoft.com/office/drawing/2014/main" id="{E48EC4D1-F320-4F32-951C-38DBC8BA30F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658138" y="2216150"/>
            <a:ext cx="642937"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9DE2403-197D-4C28-A3D0-033A52DE241A}"/>
              </a:ext>
            </a:extLst>
          </p:cNvPr>
          <p:cNvSpPr/>
          <p:nvPr userDrawn="1"/>
        </p:nvSpPr>
        <p:spPr>
          <a:xfrm>
            <a:off x="1371600" y="1371600"/>
            <a:ext cx="20116800" cy="10058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776496" eaLnBrk="1" fontAlgn="auto" hangingPunct="1">
              <a:spcBef>
                <a:spcPts val="0"/>
              </a:spcBef>
              <a:spcAft>
                <a:spcPts val="0"/>
              </a:spcAft>
              <a:defRPr/>
            </a:pPr>
            <a:endParaRPr lang="en-US" dirty="0">
              <a:cs typeface="Arial" panose="020B0604020202020204" pitchFamily="34" charset="0"/>
            </a:endParaRPr>
          </a:p>
        </p:txBody>
      </p:sp>
      <p:sp>
        <p:nvSpPr>
          <p:cNvPr id="19" name="Text Box 192">
            <a:extLst>
              <a:ext uri="{FF2B5EF4-FFF2-40B4-BE49-F238E27FC236}">
                <a16:creationId xmlns:a16="http://schemas.microsoft.com/office/drawing/2014/main" id="{57466FA4-2998-4D7A-AD9B-A8E5E00C1A33}"/>
              </a:ext>
            </a:extLst>
          </p:cNvPr>
          <p:cNvSpPr txBox="1">
            <a:spLocks noChangeArrowheads="1"/>
          </p:cNvSpPr>
          <p:nvPr userDrawn="1"/>
        </p:nvSpPr>
        <p:spPr bwMode="auto">
          <a:xfrm>
            <a:off x="1377950" y="10985500"/>
            <a:ext cx="201104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8749" tIns="64376" rIns="128749" bIns="64376">
            <a:spAutoFit/>
          </a:bodyPr>
          <a:lstStyle>
            <a:lvl1pPr defTabSz="1289050">
              <a:defRPr sz="3500">
                <a:solidFill>
                  <a:schemeClr val="tx1"/>
                </a:solidFill>
                <a:latin typeface="Calibri" pitchFamily="34" charset="0"/>
              </a:defRPr>
            </a:lvl1pPr>
            <a:lvl2pPr marL="742950" indent="-285750" defTabSz="1289050">
              <a:defRPr sz="3500">
                <a:solidFill>
                  <a:schemeClr val="tx1"/>
                </a:solidFill>
                <a:latin typeface="Calibri" pitchFamily="34" charset="0"/>
              </a:defRPr>
            </a:lvl2pPr>
            <a:lvl3pPr marL="1143000" indent="-228600" defTabSz="1289050">
              <a:defRPr sz="3500">
                <a:solidFill>
                  <a:schemeClr val="tx1"/>
                </a:solidFill>
                <a:latin typeface="Calibri" pitchFamily="34" charset="0"/>
              </a:defRPr>
            </a:lvl3pPr>
            <a:lvl4pPr marL="1600200" indent="-228600" defTabSz="1289050">
              <a:defRPr sz="3500">
                <a:solidFill>
                  <a:schemeClr val="tx1"/>
                </a:solidFill>
                <a:latin typeface="Calibri" pitchFamily="34" charset="0"/>
              </a:defRPr>
            </a:lvl4pPr>
            <a:lvl5pPr marL="2057400" indent="-228600" defTabSz="1289050">
              <a:defRPr sz="3500">
                <a:solidFill>
                  <a:schemeClr val="tx1"/>
                </a:solidFill>
                <a:latin typeface="Calibri" pitchFamily="34" charset="0"/>
              </a:defRPr>
            </a:lvl5pPr>
            <a:lvl6pPr marL="2514600" indent="-228600" defTabSz="1289050" fontAlgn="base">
              <a:spcBef>
                <a:spcPct val="0"/>
              </a:spcBef>
              <a:spcAft>
                <a:spcPct val="0"/>
              </a:spcAft>
              <a:defRPr sz="3500">
                <a:solidFill>
                  <a:schemeClr val="tx1"/>
                </a:solidFill>
                <a:latin typeface="Calibri" pitchFamily="34" charset="0"/>
              </a:defRPr>
            </a:lvl6pPr>
            <a:lvl7pPr marL="2971800" indent="-228600" defTabSz="1289050" fontAlgn="base">
              <a:spcBef>
                <a:spcPct val="0"/>
              </a:spcBef>
              <a:spcAft>
                <a:spcPct val="0"/>
              </a:spcAft>
              <a:defRPr sz="3500">
                <a:solidFill>
                  <a:schemeClr val="tx1"/>
                </a:solidFill>
                <a:latin typeface="Calibri" pitchFamily="34" charset="0"/>
              </a:defRPr>
            </a:lvl7pPr>
            <a:lvl8pPr marL="3429000" indent="-228600" defTabSz="1289050" fontAlgn="base">
              <a:spcBef>
                <a:spcPct val="0"/>
              </a:spcBef>
              <a:spcAft>
                <a:spcPct val="0"/>
              </a:spcAft>
              <a:defRPr sz="3500">
                <a:solidFill>
                  <a:schemeClr val="tx1"/>
                </a:solidFill>
                <a:latin typeface="Calibri" pitchFamily="34" charset="0"/>
              </a:defRPr>
            </a:lvl8pPr>
            <a:lvl9pPr marL="3886200" indent="-228600" defTabSz="1289050" fontAlgn="base">
              <a:spcBef>
                <a:spcPct val="0"/>
              </a:spcBef>
              <a:spcAft>
                <a:spcPct val="0"/>
              </a:spcAft>
              <a:defRPr sz="3500">
                <a:solidFill>
                  <a:schemeClr val="tx1"/>
                </a:solidFill>
                <a:latin typeface="Calibri" pitchFamily="34" charset="0"/>
              </a:defRPr>
            </a:lvl9pPr>
          </a:lstStyle>
          <a:p>
            <a:pPr algn="ctr">
              <a:defRPr/>
            </a:pPr>
            <a:r>
              <a:rPr lang="en-US" altLang="en-US" sz="1200" b="1" dirty="0">
                <a:latin typeface="Arial" panose="020B0604020202020204" pitchFamily="34" charset="0"/>
                <a:cs typeface="Arial" charset="0"/>
              </a:rPr>
              <a:t>Conference on Retroviruses and Opportunistic Infections; March 4-7, 2019; Seattle, WA</a:t>
            </a: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rtl="0" eaLnBrk="0" fontAlgn="base" hangingPunct="0">
        <a:spcBef>
          <a:spcPct val="0"/>
        </a:spcBef>
        <a:spcAft>
          <a:spcPct val="0"/>
        </a:spcAft>
        <a:defRPr sz="2600" b="1" kern="1200">
          <a:solidFill>
            <a:schemeClr val="bg1"/>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2600" b="1">
          <a:solidFill>
            <a:schemeClr val="bg1"/>
          </a:solidFill>
          <a:latin typeface="Arial" charset="0"/>
          <a:cs typeface="Arial" charset="0"/>
        </a:defRPr>
      </a:lvl2pPr>
      <a:lvl3pPr algn="l" rtl="0" eaLnBrk="0" fontAlgn="base" hangingPunct="0">
        <a:spcBef>
          <a:spcPct val="0"/>
        </a:spcBef>
        <a:spcAft>
          <a:spcPct val="0"/>
        </a:spcAft>
        <a:defRPr sz="2600" b="1">
          <a:solidFill>
            <a:schemeClr val="bg1"/>
          </a:solidFill>
          <a:latin typeface="Arial" charset="0"/>
          <a:cs typeface="Arial" charset="0"/>
        </a:defRPr>
      </a:lvl3pPr>
      <a:lvl4pPr algn="l" rtl="0" eaLnBrk="0" fontAlgn="base" hangingPunct="0">
        <a:spcBef>
          <a:spcPct val="0"/>
        </a:spcBef>
        <a:spcAft>
          <a:spcPct val="0"/>
        </a:spcAft>
        <a:defRPr sz="2600" b="1">
          <a:solidFill>
            <a:schemeClr val="bg1"/>
          </a:solidFill>
          <a:latin typeface="Arial" charset="0"/>
          <a:cs typeface="Arial" charset="0"/>
        </a:defRPr>
      </a:lvl4pPr>
      <a:lvl5pPr algn="l" rtl="0" eaLnBrk="0" fontAlgn="base" hangingPunct="0">
        <a:spcBef>
          <a:spcPct val="0"/>
        </a:spcBef>
        <a:spcAft>
          <a:spcPct val="0"/>
        </a:spcAft>
        <a:defRPr sz="2600" b="1">
          <a:solidFill>
            <a:schemeClr val="bg1"/>
          </a:solidFill>
          <a:latin typeface="Arial" charset="0"/>
          <a:cs typeface="Arial" charset="0"/>
        </a:defRPr>
      </a:lvl5pPr>
      <a:lvl6pPr marL="457200" algn="l" rtl="0" fontAlgn="base">
        <a:spcBef>
          <a:spcPct val="0"/>
        </a:spcBef>
        <a:spcAft>
          <a:spcPct val="0"/>
        </a:spcAft>
        <a:defRPr sz="2600" b="1">
          <a:solidFill>
            <a:schemeClr val="bg1"/>
          </a:solidFill>
          <a:latin typeface="Arial" charset="0"/>
          <a:cs typeface="Arial" charset="0"/>
        </a:defRPr>
      </a:lvl6pPr>
      <a:lvl7pPr marL="914400" algn="l" rtl="0" fontAlgn="base">
        <a:spcBef>
          <a:spcPct val="0"/>
        </a:spcBef>
        <a:spcAft>
          <a:spcPct val="0"/>
        </a:spcAft>
        <a:defRPr sz="2600" b="1">
          <a:solidFill>
            <a:schemeClr val="bg1"/>
          </a:solidFill>
          <a:latin typeface="Arial" charset="0"/>
          <a:cs typeface="Arial" charset="0"/>
        </a:defRPr>
      </a:lvl7pPr>
      <a:lvl8pPr marL="1371600" algn="l" rtl="0" fontAlgn="base">
        <a:spcBef>
          <a:spcPct val="0"/>
        </a:spcBef>
        <a:spcAft>
          <a:spcPct val="0"/>
        </a:spcAft>
        <a:defRPr sz="2600" b="1">
          <a:solidFill>
            <a:schemeClr val="bg1"/>
          </a:solidFill>
          <a:latin typeface="Arial" charset="0"/>
          <a:cs typeface="Arial" charset="0"/>
        </a:defRPr>
      </a:lvl8pPr>
      <a:lvl9pPr marL="1828800" algn="l" rtl="0" fontAlgn="base">
        <a:spcBef>
          <a:spcPct val="0"/>
        </a:spcBef>
        <a:spcAft>
          <a:spcPct val="0"/>
        </a:spcAft>
        <a:defRPr sz="2600" b="1">
          <a:solidFill>
            <a:schemeClr val="bg1"/>
          </a:solidFill>
          <a:latin typeface="Arial" charset="0"/>
          <a:cs typeface="Arial" charset="0"/>
        </a:defRPr>
      </a:lvl9pPr>
    </p:titleStyle>
    <p:bodyStyle>
      <a:lvl1pPr algn="l" rtl="0" eaLnBrk="0" fontAlgn="base" hangingPunct="0">
        <a:spcBef>
          <a:spcPts val="600"/>
        </a:spcBef>
        <a:spcAft>
          <a:spcPct val="0"/>
        </a:spcAft>
        <a:buFont typeface="Arial" panose="020B0604020202020204" pitchFamily="34" charset="0"/>
        <a:defRPr sz="1400" b="1" kern="1200">
          <a:solidFill>
            <a:schemeClr val="tx1"/>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2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2.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4" name="Text Placeholder 6">
            <a:extLst>
              <a:ext uri="{FF2B5EF4-FFF2-40B4-BE49-F238E27FC236}">
                <a16:creationId xmlns:a16="http://schemas.microsoft.com/office/drawing/2014/main" id="{54989FB4-0279-413E-A675-015B6091A74B}"/>
              </a:ext>
            </a:extLst>
          </p:cNvPr>
          <p:cNvSpPr>
            <a:spLocks noGrp="1"/>
          </p:cNvSpPr>
          <p:nvPr>
            <p:ph type="body" sz="quarter" idx="11"/>
          </p:nvPr>
        </p:nvSpPr>
        <p:spPr>
          <a:xfrm>
            <a:off x="1581467" y="3164929"/>
            <a:ext cx="4735513" cy="4168838"/>
          </a:xfrm>
        </p:spPr>
        <p:txBody>
          <a:bodyPr/>
          <a:lstStyle/>
          <a:p>
            <a:pPr eaLnBrk="1" fontAlgn="auto" hangingPunct="1">
              <a:spcAft>
                <a:spcPts val="0"/>
              </a:spcAft>
              <a:defRPr/>
            </a:pPr>
            <a:r>
              <a:rPr lang="en-US" sz="1200" dirty="0"/>
              <a:t>Introduction</a:t>
            </a:r>
          </a:p>
          <a:p>
            <a:pPr marL="173736" lvl="3" indent="-173736" eaLnBrk="1" fontAlgn="auto" hangingPunct="1">
              <a:lnSpc>
                <a:spcPts val="1000"/>
              </a:lnSpc>
              <a:spcBef>
                <a:spcPts val="200"/>
              </a:spcBef>
              <a:spcAft>
                <a:spcPts val="0"/>
              </a:spcAft>
              <a:defRPr/>
            </a:pPr>
            <a:r>
              <a:rPr lang="en-US" sz="900" dirty="0"/>
              <a:t>Insulin resistance (IR) is a condition in which a greater than normal amount of insulin is required to obtain a quantitatively normal glucose response and can be assessed by homeostasis model of assessment (HOMA)–IR as a surrogate marker</a:t>
            </a:r>
          </a:p>
          <a:p>
            <a:pPr marL="173736" lvl="3" indent="-173736" eaLnBrk="1" fontAlgn="auto" hangingPunct="1">
              <a:lnSpc>
                <a:spcPts val="1000"/>
              </a:lnSpc>
              <a:spcAft>
                <a:spcPts val="0"/>
              </a:spcAft>
              <a:defRPr/>
            </a:pPr>
            <a:r>
              <a:rPr lang="en-US" sz="900" dirty="0"/>
              <a:t>HIV infection has been independently associated with IR, potentially through chronic immune activation/inflammation</a:t>
            </a:r>
            <a:r>
              <a:rPr lang="en-US" sz="900" baseline="30000" dirty="0"/>
              <a:t>1</a:t>
            </a:r>
            <a:r>
              <a:rPr lang="en-US" sz="900" dirty="0"/>
              <a:t> </a:t>
            </a:r>
          </a:p>
          <a:p>
            <a:pPr marL="338328" lvl="4" indent="-173736" eaLnBrk="1" fontAlgn="auto" hangingPunct="1">
              <a:lnSpc>
                <a:spcPts val="1000"/>
              </a:lnSpc>
              <a:spcAft>
                <a:spcPts val="0"/>
              </a:spcAft>
              <a:defRPr/>
            </a:pPr>
            <a:r>
              <a:rPr lang="en-US" sz="800" dirty="0"/>
              <a:t>This effect is not necessarily mitigated through successful antiretroviral therapy (ART)</a:t>
            </a:r>
            <a:r>
              <a:rPr lang="en-US" sz="800" baseline="30000" dirty="0"/>
              <a:t>2</a:t>
            </a:r>
            <a:r>
              <a:rPr lang="en-US" sz="800" dirty="0"/>
              <a:t> </a:t>
            </a:r>
          </a:p>
          <a:p>
            <a:pPr marL="173736" lvl="3" indent="-173736" eaLnBrk="1" fontAlgn="auto" hangingPunct="1">
              <a:lnSpc>
                <a:spcPts val="1000"/>
              </a:lnSpc>
              <a:spcAft>
                <a:spcPts val="0"/>
              </a:spcAft>
              <a:defRPr/>
            </a:pPr>
            <a:r>
              <a:rPr lang="en-US" sz="900" dirty="0"/>
              <a:t>ART has been associated with IR through 2 principal mechanisms</a:t>
            </a:r>
            <a:r>
              <a:rPr lang="en-US" sz="900" baseline="30000" dirty="0"/>
              <a:t>3</a:t>
            </a:r>
            <a:endParaRPr lang="en-US" sz="900" dirty="0"/>
          </a:p>
          <a:p>
            <a:pPr marL="338328" lvl="4" indent="-173736" eaLnBrk="1" fontAlgn="auto" hangingPunct="1">
              <a:lnSpc>
                <a:spcPts val="1000"/>
              </a:lnSpc>
              <a:spcAft>
                <a:spcPts val="0"/>
              </a:spcAft>
              <a:defRPr/>
            </a:pPr>
            <a:r>
              <a:rPr lang="en-US" sz="800" dirty="0"/>
              <a:t>Interference with insulin signaling at the cellular level</a:t>
            </a:r>
          </a:p>
          <a:p>
            <a:pPr marL="338328" lvl="4" indent="-173736" eaLnBrk="1" fontAlgn="auto" hangingPunct="1">
              <a:lnSpc>
                <a:spcPts val="1000"/>
              </a:lnSpc>
              <a:spcAft>
                <a:spcPts val="0"/>
              </a:spcAft>
              <a:defRPr/>
            </a:pPr>
            <a:r>
              <a:rPr lang="en-US" sz="800" dirty="0"/>
              <a:t>Defects in lipid metabolism (eg, as seen with lipodystrophy)</a:t>
            </a:r>
          </a:p>
          <a:p>
            <a:pPr marL="173736" lvl="3" indent="-173736" eaLnBrk="1" fontAlgn="auto" hangingPunct="1">
              <a:lnSpc>
                <a:spcPts val="1000"/>
              </a:lnSpc>
              <a:spcAft>
                <a:spcPts val="0"/>
              </a:spcAft>
              <a:defRPr/>
            </a:pPr>
            <a:r>
              <a:rPr lang="en-US" sz="900" dirty="0"/>
              <a:t>In the context of combination ART, increased obesity, and an aging population with HIV infection</a:t>
            </a:r>
            <a:r>
              <a:rPr lang="en-US" sz="900" spc="-10" dirty="0"/>
              <a:t>, potential associations of an individual antiretroviral with IR are difficult to evaluate </a:t>
            </a:r>
          </a:p>
          <a:p>
            <a:pPr lvl="0" eaLnBrk="1" fontAlgn="auto" hangingPunct="1">
              <a:spcAft>
                <a:spcPts val="0"/>
              </a:spcAft>
              <a:defRPr/>
            </a:pPr>
            <a:r>
              <a:rPr lang="en-US" sz="1200" dirty="0"/>
              <a:t>Objective</a:t>
            </a:r>
          </a:p>
          <a:p>
            <a:pPr marL="173736" lvl="3" indent="-173736" eaLnBrk="1" fontAlgn="auto" hangingPunct="1">
              <a:lnSpc>
                <a:spcPts val="1000"/>
              </a:lnSpc>
              <a:spcAft>
                <a:spcPts val="0"/>
              </a:spcAft>
              <a:defRPr/>
            </a:pPr>
            <a:r>
              <a:rPr lang="en-US" sz="900" dirty="0"/>
              <a:t>Evaluate the association between baseline HOMA-IR and patient/disease characteristics</a:t>
            </a:r>
          </a:p>
          <a:p>
            <a:pPr marL="173736" lvl="3" indent="-173736" eaLnBrk="1" fontAlgn="auto" hangingPunct="1">
              <a:lnSpc>
                <a:spcPts val="1000"/>
              </a:lnSpc>
              <a:spcAft>
                <a:spcPts val="0"/>
              </a:spcAft>
              <a:defRPr/>
            </a:pPr>
            <a:r>
              <a:rPr lang="en-US" sz="900" dirty="0"/>
              <a:t>Explore risk factors associated with IR post-baseline</a:t>
            </a:r>
          </a:p>
          <a:p>
            <a:pPr marL="173736" lvl="3" indent="-173736" eaLnBrk="1" fontAlgn="auto" hangingPunct="1">
              <a:lnSpc>
                <a:spcPts val="1000"/>
              </a:lnSpc>
              <a:spcAft>
                <a:spcPts val="0"/>
              </a:spcAft>
              <a:defRPr/>
            </a:pPr>
            <a:r>
              <a:rPr lang="en-US" sz="900" dirty="0"/>
              <a:t>Evaluate any effect of DTG on IR over time compared with control	</a:t>
            </a:r>
          </a:p>
          <a:p>
            <a:pPr marL="173736" lvl="3" indent="-173736" eaLnBrk="1" fontAlgn="auto" hangingPunct="1">
              <a:spcAft>
                <a:spcPts val="0"/>
              </a:spcAft>
              <a:defRPr/>
            </a:pPr>
            <a:endParaRPr lang="en-US" sz="1000" dirty="0"/>
          </a:p>
          <a:p>
            <a:pPr lvl="5">
              <a:defRPr/>
            </a:pPr>
            <a:endParaRPr lang="en-US" sz="700" dirty="0"/>
          </a:p>
        </p:txBody>
      </p:sp>
      <p:sp>
        <p:nvSpPr>
          <p:cNvPr id="5" name="Content Placeholder 4">
            <a:extLst>
              <a:ext uri="{FF2B5EF4-FFF2-40B4-BE49-F238E27FC236}">
                <a16:creationId xmlns:a16="http://schemas.microsoft.com/office/drawing/2014/main" id="{587122D1-8641-4575-AE00-412CAF980A9C}"/>
              </a:ext>
            </a:extLst>
          </p:cNvPr>
          <p:cNvSpPr>
            <a:spLocks noGrp="1"/>
          </p:cNvSpPr>
          <p:nvPr>
            <p:ph type="body" sz="quarter" idx="12"/>
          </p:nvPr>
        </p:nvSpPr>
        <p:spPr>
          <a:xfrm>
            <a:off x="11582400" y="3177803"/>
            <a:ext cx="4711700" cy="364847"/>
          </a:xfrm>
        </p:spPr>
        <p:txBody>
          <a:bodyPr/>
          <a:lstStyle/>
          <a:p>
            <a:pPr lvl="6">
              <a:defRPr/>
            </a:pPr>
            <a:r>
              <a:rPr lang="en-US" sz="900" dirty="0"/>
              <a:t>Figure 1. HOMA-IR Assessments at Baseline</a:t>
            </a:r>
          </a:p>
        </p:txBody>
      </p:sp>
      <p:sp>
        <p:nvSpPr>
          <p:cNvPr id="2060" name="Content Placeholder 2059">
            <a:extLst>
              <a:ext uri="{FF2B5EF4-FFF2-40B4-BE49-F238E27FC236}">
                <a16:creationId xmlns:a16="http://schemas.microsoft.com/office/drawing/2014/main" id="{849A2EDC-E2C1-4732-BE93-D397BB1562A7}"/>
              </a:ext>
            </a:extLst>
          </p:cNvPr>
          <p:cNvSpPr>
            <a:spLocks noGrp="1"/>
          </p:cNvSpPr>
          <p:nvPr>
            <p:ph type="body" sz="quarter" idx="13"/>
          </p:nvPr>
        </p:nvSpPr>
        <p:spPr>
          <a:xfrm>
            <a:off x="16595724" y="7419501"/>
            <a:ext cx="4711700" cy="356974"/>
          </a:xfrm>
        </p:spPr>
        <p:txBody>
          <a:bodyPr/>
          <a:lstStyle/>
          <a:p>
            <a:pPr marL="698" indent="-173736" eaLnBrk="1" fontAlgn="auto" hangingPunct="1">
              <a:spcAft>
                <a:spcPts val="0"/>
              </a:spcAft>
              <a:defRPr/>
            </a:pPr>
            <a:r>
              <a:rPr lang="en-US" sz="1100" dirty="0"/>
              <a:t>Limitations</a:t>
            </a:r>
          </a:p>
          <a:p>
            <a:pPr marL="173736" lvl="3" indent="-173736" eaLnBrk="1" fontAlgn="auto" hangingPunct="1">
              <a:lnSpc>
                <a:spcPts val="1000"/>
              </a:lnSpc>
              <a:spcBef>
                <a:spcPts val="100"/>
              </a:spcBef>
              <a:spcAft>
                <a:spcPts val="0"/>
              </a:spcAft>
              <a:defRPr/>
            </a:pPr>
            <a:r>
              <a:rPr lang="en-US" sz="900" dirty="0"/>
              <a:t>These results should be interpreted with caution because the studies were not primarily designed to assess effects of DTG exposure on IR</a:t>
            </a:r>
          </a:p>
          <a:p>
            <a:pPr marL="338328" lvl="4" indent="-173736" eaLnBrk="1" fontAlgn="auto" hangingPunct="1">
              <a:lnSpc>
                <a:spcPts val="900"/>
              </a:lnSpc>
              <a:spcBef>
                <a:spcPts val="200"/>
              </a:spcBef>
              <a:spcAft>
                <a:spcPts val="0"/>
              </a:spcAft>
              <a:defRPr/>
            </a:pPr>
            <a:r>
              <a:rPr lang="en-US" sz="800" dirty="0"/>
              <a:t>These analyses are exploratory, and logistic regression and ANCOVA were not adjusted for multiplicity</a:t>
            </a:r>
            <a:endParaRPr lang="en-US" sz="800" dirty="0">
              <a:highlight>
                <a:srgbClr val="FFFF00"/>
              </a:highlight>
            </a:endParaRPr>
          </a:p>
          <a:p>
            <a:pPr marL="173736" lvl="3" indent="-173736" eaLnBrk="1" fontAlgn="auto" hangingPunct="1">
              <a:lnSpc>
                <a:spcPts val="1000"/>
              </a:lnSpc>
              <a:spcAft>
                <a:spcPts val="0"/>
              </a:spcAft>
              <a:defRPr/>
            </a:pPr>
            <a:r>
              <a:rPr lang="en-US" sz="900" dirty="0"/>
              <a:t>In SWORD-1/-2, 33 participants (6%) in the early-switch group and 29 participants in the late-switch group were taking a DTG-containing regimen prior to baseline; in STRIIVING, 1 patient was already taking a DTG-containing regimen</a:t>
            </a:r>
          </a:p>
          <a:p>
            <a:pPr marL="338328" lvl="4" indent="-173736" eaLnBrk="1" fontAlgn="auto" hangingPunct="1">
              <a:lnSpc>
                <a:spcPts val="900"/>
              </a:lnSpc>
              <a:spcBef>
                <a:spcPts val="200"/>
              </a:spcBef>
              <a:spcAft>
                <a:spcPts val="0"/>
              </a:spcAft>
              <a:defRPr/>
            </a:pPr>
            <a:r>
              <a:rPr lang="en-US" sz="800" dirty="0"/>
              <a:t>These patients were not excluded from the analysis, but it is not anticipated that these small numbers should impact the interpretation of the results</a:t>
            </a:r>
          </a:p>
          <a:p>
            <a:pPr marL="173736" lvl="3" indent="-173736" eaLnBrk="1" fontAlgn="auto" hangingPunct="1">
              <a:spcAft>
                <a:spcPts val="0"/>
              </a:spcAft>
              <a:defRPr/>
            </a:pPr>
            <a:endParaRPr lang="en-US" sz="900" dirty="0"/>
          </a:p>
        </p:txBody>
      </p:sp>
      <p:sp>
        <p:nvSpPr>
          <p:cNvPr id="35" name="Text Placeholder 34">
            <a:extLst>
              <a:ext uri="{FF2B5EF4-FFF2-40B4-BE49-F238E27FC236}">
                <a16:creationId xmlns:a16="http://schemas.microsoft.com/office/drawing/2014/main" id="{0FE67812-7F16-4941-A933-31DF2C16B59E}"/>
              </a:ext>
            </a:extLst>
          </p:cNvPr>
          <p:cNvSpPr>
            <a:spLocks noGrp="1"/>
          </p:cNvSpPr>
          <p:nvPr>
            <p:ph type="body" sz="quarter" idx="14"/>
          </p:nvPr>
        </p:nvSpPr>
        <p:spPr>
          <a:xfrm>
            <a:off x="11582400" y="9782445"/>
            <a:ext cx="4711700" cy="1121006"/>
          </a:xfrm>
        </p:spPr>
        <p:txBody>
          <a:bodyPr/>
          <a:lstStyle/>
          <a:p>
            <a:pPr marL="173736" lvl="3" indent="-173736" eaLnBrk="1" fontAlgn="auto" hangingPunct="1">
              <a:spcAft>
                <a:spcPts val="0"/>
              </a:spcAft>
              <a:defRPr/>
            </a:pPr>
            <a:r>
              <a:rPr lang="en-US" sz="900" dirty="0"/>
              <a:t>Table 3 shows results for changes in HOMA-IR over time (logistic regression) and relative to controls (ANCOVA)</a:t>
            </a:r>
          </a:p>
          <a:p>
            <a:pPr marL="338328" lvl="4" indent="-173736" eaLnBrk="1" fontAlgn="auto" hangingPunct="1">
              <a:spcBef>
                <a:spcPts val="200"/>
              </a:spcBef>
              <a:spcAft>
                <a:spcPts val="0"/>
              </a:spcAft>
              <a:defRPr/>
            </a:pPr>
            <a:r>
              <a:rPr lang="en-US" sz="800" dirty="0"/>
              <a:t>ANCOVA of HOMA-IR demonstrated no statistically significant difference between DTG and control treatment groups at Week 48 using either the basic or full multivariate model</a:t>
            </a:r>
          </a:p>
          <a:p>
            <a:pPr marL="338328" lvl="4" indent="-173736" eaLnBrk="1" fontAlgn="auto" hangingPunct="1">
              <a:spcBef>
                <a:spcPts val="200"/>
              </a:spcBef>
              <a:spcAft>
                <a:spcPts val="0"/>
              </a:spcAft>
              <a:defRPr/>
            </a:pPr>
            <a:r>
              <a:rPr lang="en-US" sz="800" dirty="0"/>
              <a:t>Both groups showed a similar modest increase in HOMA-IR from baseline by Week 48 </a:t>
            </a:r>
            <a:br>
              <a:rPr lang="en-US" sz="800" dirty="0"/>
            </a:br>
            <a:r>
              <a:rPr lang="en-US" sz="800" dirty="0"/>
              <a:t>(least squares means estimated)</a:t>
            </a:r>
          </a:p>
          <a:p>
            <a:pPr marL="338328" lvl="4" indent="-173736" eaLnBrk="1" fontAlgn="auto" hangingPunct="1">
              <a:spcBef>
                <a:spcPts val="200"/>
              </a:spcBef>
              <a:spcAft>
                <a:spcPts val="0"/>
              </a:spcAft>
              <a:defRPr/>
            </a:pPr>
            <a:r>
              <a:rPr lang="en-US" sz="800" dirty="0"/>
              <a:t>No statistically significant difference was observed between the study examined and IR or</a:t>
            </a:r>
            <a:r>
              <a:rPr lang="en-US" sz="800" spc="-20" dirty="0"/>
              <a:t> between DTG and control treatment groups or study at Week 24</a:t>
            </a:r>
          </a:p>
        </p:txBody>
      </p:sp>
      <p:sp>
        <p:nvSpPr>
          <p:cNvPr id="63" name="Text Placeholder 62">
            <a:extLst>
              <a:ext uri="{FF2B5EF4-FFF2-40B4-BE49-F238E27FC236}">
                <a16:creationId xmlns:a16="http://schemas.microsoft.com/office/drawing/2014/main" id="{FFDE1341-9272-46DB-BDE9-B45D0F1DC5F7}"/>
              </a:ext>
            </a:extLst>
          </p:cNvPr>
          <p:cNvSpPr>
            <a:spLocks noGrp="1"/>
          </p:cNvSpPr>
          <p:nvPr>
            <p:ph type="body" sz="quarter" idx="16"/>
          </p:nvPr>
        </p:nvSpPr>
        <p:spPr>
          <a:xfrm>
            <a:off x="16589375" y="3191599"/>
            <a:ext cx="4711700" cy="2760662"/>
          </a:xfrm>
        </p:spPr>
        <p:txBody>
          <a:bodyPr/>
          <a:lstStyle/>
          <a:p>
            <a:pPr marL="338328" lvl="4" indent="-173736" eaLnBrk="1" fontAlgn="auto" hangingPunct="1">
              <a:lnSpc>
                <a:spcPts val="900"/>
              </a:lnSpc>
              <a:spcAft>
                <a:spcPts val="0"/>
              </a:spcAft>
              <a:defRPr/>
            </a:pPr>
            <a:r>
              <a:rPr lang="en-US" sz="800" dirty="0"/>
              <a:t>Consistent with the ANCOVA, logistic regression analysis showed no association between treatment (DTG vs control) and HOMA-IR &gt;2, &gt;3 or &gt;4 at Week 48; proportion of participants with IR was similar between DTG and control groups irrespective of the HOMA-IR cut off used</a:t>
            </a:r>
          </a:p>
          <a:p>
            <a:pPr marL="502920" lvl="5" indent="-173736">
              <a:lnSpc>
                <a:spcPts val="900"/>
              </a:lnSpc>
              <a:spcBef>
                <a:spcPts val="200"/>
              </a:spcBef>
              <a:defRPr/>
            </a:pPr>
            <a:r>
              <a:rPr lang="en-US" sz="700" dirty="0"/>
              <a:t>Same observations were made for Week 24 analysis</a:t>
            </a:r>
          </a:p>
          <a:p>
            <a:pPr marL="502920" lvl="5" indent="-173736">
              <a:lnSpc>
                <a:spcPts val="900"/>
              </a:lnSpc>
              <a:spcBef>
                <a:spcPts val="200"/>
              </a:spcBef>
              <a:defRPr/>
            </a:pPr>
            <a:r>
              <a:rPr lang="en-US" sz="700" dirty="0"/>
              <a:t>Treatment-emergent changes in HOMA-IR were not assessed</a:t>
            </a:r>
          </a:p>
          <a:p>
            <a:pPr marL="173736" lvl="3" indent="-173736" eaLnBrk="1" fontAlgn="auto" hangingPunct="1">
              <a:lnSpc>
                <a:spcPts val="1000"/>
              </a:lnSpc>
              <a:spcAft>
                <a:spcPts val="0"/>
              </a:spcAft>
              <a:defRPr/>
            </a:pPr>
            <a:r>
              <a:rPr lang="en-US" sz="900" dirty="0"/>
              <a:t>Risk factors for HOMA-IR &gt;2 at Week 48: baseline HOMA-IR, female sex, higher BMI, AIDS Centers for Disease Control and Prevention category, smoking history, and elevated ALT</a:t>
            </a:r>
          </a:p>
          <a:p>
            <a:pPr eaLnBrk="1" fontAlgn="auto" hangingPunct="1">
              <a:spcAft>
                <a:spcPts val="0"/>
              </a:spcAft>
              <a:defRPr/>
            </a:pPr>
            <a:endParaRPr lang="en-US" dirty="0"/>
          </a:p>
        </p:txBody>
      </p:sp>
      <p:sp>
        <p:nvSpPr>
          <p:cNvPr id="2080" name="Text Placeholder 2079">
            <a:extLst>
              <a:ext uri="{FF2B5EF4-FFF2-40B4-BE49-F238E27FC236}">
                <a16:creationId xmlns:a16="http://schemas.microsoft.com/office/drawing/2014/main" id="{41A0DEC2-E04D-4B3A-BAC9-0511F3D713A5}"/>
              </a:ext>
            </a:extLst>
          </p:cNvPr>
          <p:cNvSpPr>
            <a:spLocks noGrp="1"/>
          </p:cNvSpPr>
          <p:nvPr>
            <p:ph type="body" sz="quarter" idx="17"/>
          </p:nvPr>
        </p:nvSpPr>
        <p:spPr>
          <a:xfrm>
            <a:off x="1586548" y="5831660"/>
            <a:ext cx="4711700" cy="3276385"/>
          </a:xfrm>
        </p:spPr>
        <p:txBody>
          <a:bodyPr/>
          <a:lstStyle/>
          <a:p>
            <a:pPr eaLnBrk="1" fontAlgn="auto" hangingPunct="1">
              <a:spcAft>
                <a:spcPts val="0"/>
              </a:spcAft>
              <a:defRPr/>
            </a:pPr>
            <a:r>
              <a:rPr lang="en-US" sz="1200" dirty="0"/>
              <a:t>Methods</a:t>
            </a:r>
          </a:p>
          <a:p>
            <a:pPr marL="173736" lvl="3" indent="-173736" eaLnBrk="1" fontAlgn="auto" hangingPunct="1">
              <a:lnSpc>
                <a:spcPts val="1000"/>
              </a:lnSpc>
              <a:spcBef>
                <a:spcPts val="200"/>
              </a:spcBef>
              <a:spcAft>
                <a:spcPts val="0"/>
              </a:spcAft>
              <a:defRPr/>
            </a:pPr>
            <a:r>
              <a:rPr lang="en-US" sz="900" spc="-10" dirty="0"/>
              <a:t>4 dolutegravir (DTG) clinical trials with fasting insulin and glucose measurements available were identified and included in the analysis: SPRING-1, STRIIVING, and SWORD-1/-2</a:t>
            </a:r>
          </a:p>
          <a:p>
            <a:pPr marL="173736" lvl="3" indent="-173736" eaLnBrk="1" fontAlgn="auto" hangingPunct="1">
              <a:lnSpc>
                <a:spcPts val="1000"/>
              </a:lnSpc>
              <a:spcAft>
                <a:spcPts val="0"/>
              </a:spcAft>
              <a:defRPr/>
            </a:pPr>
            <a:r>
              <a:rPr lang="en-US" sz="900" dirty="0"/>
              <a:t>Participants with diabetes at baseline and those participants without results for glucose and insulin at either baseline or post-baseline timepoints were excluded from the analysis</a:t>
            </a:r>
          </a:p>
          <a:p>
            <a:pPr marL="173736" lvl="3" indent="-173736" eaLnBrk="1" fontAlgn="auto" hangingPunct="1">
              <a:lnSpc>
                <a:spcPts val="1000"/>
              </a:lnSpc>
              <a:spcAft>
                <a:spcPts val="0"/>
              </a:spcAft>
              <a:defRPr/>
            </a:pPr>
            <a:r>
              <a:rPr lang="en-US" sz="900" spc="-30" dirty="0"/>
              <a:t>IR was determined by HOMA mathematical model calculated from the measurement of fasting insulin compared with fasting glucose using formula [insulin (μU/mL) × glucose (mmol/L)/22.5]</a:t>
            </a:r>
          </a:p>
          <a:p>
            <a:pPr marL="173736" lvl="3" indent="-173736" eaLnBrk="1" fontAlgn="auto" hangingPunct="1">
              <a:lnSpc>
                <a:spcPts val="1000"/>
              </a:lnSpc>
              <a:spcAft>
                <a:spcPts val="0"/>
              </a:spcAft>
              <a:defRPr/>
            </a:pPr>
            <a:r>
              <a:rPr lang="en-US" sz="900" dirty="0"/>
              <a:t>There is no well-defined HOMA-IR cut-off established to be clinically relevant</a:t>
            </a:r>
          </a:p>
          <a:p>
            <a:pPr marL="338328" lvl="4" indent="-173736" eaLnBrk="1" fontAlgn="auto" hangingPunct="1">
              <a:lnSpc>
                <a:spcPts val="1000"/>
              </a:lnSpc>
              <a:spcAft>
                <a:spcPts val="0"/>
              </a:spcAft>
              <a:defRPr/>
            </a:pPr>
            <a:r>
              <a:rPr lang="en-US" sz="800" dirty="0"/>
              <a:t>For this analysis, a cut-off of 2 was used, with additional cut-offs of 3 and 4 used for sensitivity</a:t>
            </a:r>
          </a:p>
          <a:p>
            <a:pPr marL="173736" lvl="3" indent="-173736" eaLnBrk="1" fontAlgn="auto" hangingPunct="1">
              <a:lnSpc>
                <a:spcPts val="1000"/>
              </a:lnSpc>
              <a:spcAft>
                <a:spcPts val="0"/>
              </a:spcAft>
              <a:defRPr/>
            </a:pPr>
            <a:r>
              <a:rPr lang="en-US" sz="900" dirty="0"/>
              <a:t>Analysis of relationship between baseline risk factors and HOMA-IR was completed</a:t>
            </a:r>
          </a:p>
          <a:p>
            <a:pPr marL="173736" lvl="3" indent="-173736" eaLnBrk="1" fontAlgn="auto" hangingPunct="1">
              <a:lnSpc>
                <a:spcPts val="1000"/>
              </a:lnSpc>
              <a:spcAft>
                <a:spcPts val="0"/>
              </a:spcAft>
              <a:defRPr/>
            </a:pPr>
            <a:r>
              <a:rPr lang="en-US" sz="900" spc="-20" dirty="0"/>
              <a:t>Analysis of covariance (ANCOVA) calculated change from baseline for HOMA-IR by examining the ratio between log HOMA-IR value at Weeks 24 and 48 compared with baseline</a:t>
            </a:r>
          </a:p>
          <a:p>
            <a:pPr marL="173736" lvl="3" indent="-173736" eaLnBrk="1" fontAlgn="auto" hangingPunct="1">
              <a:lnSpc>
                <a:spcPts val="1000"/>
              </a:lnSpc>
              <a:spcAft>
                <a:spcPts val="0"/>
              </a:spcAft>
              <a:defRPr/>
            </a:pPr>
            <a:r>
              <a:rPr lang="en-US" sz="900" dirty="0"/>
              <a:t>Relationship between potential risk factors and the proportion of participants with </a:t>
            </a:r>
            <a:br>
              <a:rPr lang="en-US" sz="900" dirty="0"/>
            </a:br>
            <a:r>
              <a:rPr lang="en-US" sz="900" dirty="0"/>
              <a:t>HOMA-IR cut-off &gt;2, 3, or 4 was explored using a logistic regression model</a:t>
            </a:r>
          </a:p>
          <a:p>
            <a:pPr marL="338328" lvl="4" indent="-173736" eaLnBrk="1" fontAlgn="auto" hangingPunct="1">
              <a:lnSpc>
                <a:spcPts val="1000"/>
              </a:lnSpc>
              <a:spcAft>
                <a:spcPts val="0"/>
              </a:spcAft>
              <a:defRPr/>
            </a:pPr>
            <a:r>
              <a:rPr lang="en-US" sz="800" dirty="0"/>
              <a:t>Basic and multivariable logistic regression models were used</a:t>
            </a:r>
          </a:p>
          <a:p>
            <a:pPr eaLnBrk="1" fontAlgn="auto" hangingPunct="1">
              <a:spcAft>
                <a:spcPts val="0"/>
              </a:spcAft>
              <a:defRPr/>
            </a:pPr>
            <a:endParaRPr lang="en-US" sz="1100" dirty="0"/>
          </a:p>
        </p:txBody>
      </p:sp>
      <p:sp>
        <p:nvSpPr>
          <p:cNvPr id="3082" name="Text Placeholder 24">
            <a:extLst>
              <a:ext uri="{FF2B5EF4-FFF2-40B4-BE49-F238E27FC236}">
                <a16:creationId xmlns:a16="http://schemas.microsoft.com/office/drawing/2014/main" id="{2EE15B0F-CF3E-4D2C-BEDE-96855B200CDF}"/>
              </a:ext>
            </a:extLst>
          </p:cNvPr>
          <p:cNvSpPr>
            <a:spLocks noGrp="1"/>
          </p:cNvSpPr>
          <p:nvPr>
            <p:ph type="body" sz="quarter" idx="18"/>
          </p:nvPr>
        </p:nvSpPr>
        <p:spPr bwMode="auto">
          <a:xfrm>
            <a:off x="18599150" y="1457325"/>
            <a:ext cx="2660650" cy="1230313"/>
          </a:xfrm>
        </p:spPr>
        <p:txBody>
          <a:bodyPr wrap="square" numCol="1" anchor="t" anchorCtr="0" compatLnSpc="1">
            <a:prstTxWarp prst="textNoShape">
              <a:avLst/>
            </a:prstTxWarp>
          </a:bodyPr>
          <a:lstStyle/>
          <a:p>
            <a:pPr eaLnBrk="1" hangingPunct="1"/>
            <a:r>
              <a:rPr lang="en-US" altLang="en-US" dirty="0"/>
              <a:t>679</a:t>
            </a:r>
          </a:p>
        </p:txBody>
      </p:sp>
      <p:sp>
        <p:nvSpPr>
          <p:cNvPr id="3083" name="Text Placeholder 98">
            <a:extLst>
              <a:ext uri="{FF2B5EF4-FFF2-40B4-BE49-F238E27FC236}">
                <a16:creationId xmlns:a16="http://schemas.microsoft.com/office/drawing/2014/main" id="{E22093D3-7665-4BF0-909C-5169897AAB87}"/>
              </a:ext>
            </a:extLst>
          </p:cNvPr>
          <p:cNvSpPr>
            <a:spLocks noGrp="1"/>
          </p:cNvSpPr>
          <p:nvPr>
            <p:ph type="body" sz="quarter" idx="19"/>
          </p:nvPr>
        </p:nvSpPr>
        <p:spPr bwMode="auto">
          <a:xfrm>
            <a:off x="1576388" y="2378393"/>
            <a:ext cx="16632237" cy="744537"/>
          </a:xfrm>
        </p:spPr>
        <p:txBody>
          <a:bodyPr wrap="square" numCol="1" anchor="t" anchorCtr="0" compatLnSpc="1">
            <a:prstTxWarp prst="textNoShape">
              <a:avLst/>
            </a:prstTxWarp>
          </a:bodyPr>
          <a:lstStyle/>
          <a:p>
            <a:pPr eaLnBrk="1" hangingPunct="1"/>
            <a:r>
              <a:rPr lang="en-US" altLang="en-US" dirty="0"/>
              <a:t>Janet Lo,</a:t>
            </a:r>
            <a:r>
              <a:rPr lang="en-US" altLang="en-US" baseline="30000" dirty="0"/>
              <a:t>1</a:t>
            </a:r>
            <a:r>
              <a:rPr lang="en-US" altLang="en-US" dirty="0"/>
              <a:t> James Oyee,</a:t>
            </a:r>
            <a:r>
              <a:rPr lang="en-US" altLang="en-US" baseline="30000" dirty="0"/>
              <a:t>2</a:t>
            </a:r>
            <a:r>
              <a:rPr lang="en-US" altLang="en-US" dirty="0"/>
              <a:t> Melissa Crawford,</a:t>
            </a:r>
            <a:r>
              <a:rPr lang="en-US" altLang="en-US" baseline="30000" dirty="0"/>
              <a:t>2</a:t>
            </a:r>
            <a:r>
              <a:rPr lang="en-US" altLang="en-US" dirty="0"/>
              <a:t> Richard Grove,</a:t>
            </a:r>
            <a:r>
              <a:rPr lang="en-US" altLang="en-US" baseline="30000" dirty="0"/>
              <a:t>2</a:t>
            </a:r>
            <a:r>
              <a:rPr lang="en-US" altLang="en-US" dirty="0"/>
              <a:t> Ralph DeMasi,</a:t>
            </a:r>
            <a:r>
              <a:rPr lang="en-US" altLang="en-US" baseline="30000" dirty="0"/>
              <a:t>3</a:t>
            </a:r>
            <a:r>
              <a:rPr lang="en-US" altLang="en-US" dirty="0"/>
              <a:t> Lloyd Curtis,</a:t>
            </a:r>
            <a:r>
              <a:rPr lang="en-US" altLang="en-US" baseline="30000" dirty="0"/>
              <a:t>2</a:t>
            </a:r>
            <a:r>
              <a:rPr lang="en-US" altLang="en-US" dirty="0"/>
              <a:t> Anna Fettiplace,</a:t>
            </a:r>
            <a:r>
              <a:rPr lang="en-US" altLang="en-US" baseline="30000" dirty="0"/>
              <a:t>2</a:t>
            </a:r>
            <a:r>
              <a:rPr lang="en-US" altLang="en-US" dirty="0"/>
              <a:t> Vani Vannappagari,</a:t>
            </a:r>
            <a:r>
              <a:rPr lang="en-US" altLang="en-US" baseline="30000" dirty="0"/>
              <a:t>3</a:t>
            </a:r>
            <a:r>
              <a:rPr lang="en-US" altLang="en-US" dirty="0"/>
              <a:t> Nassrin Payvandi,</a:t>
            </a:r>
            <a:r>
              <a:rPr lang="en-US" altLang="en-US" baseline="30000" dirty="0"/>
              <a:t>4</a:t>
            </a:r>
            <a:r>
              <a:rPr lang="en-US" altLang="en-US" dirty="0"/>
              <a:t> Michael Aboud,</a:t>
            </a:r>
            <a:r>
              <a:rPr lang="en-US" altLang="en-US" baseline="30000" dirty="0"/>
              <a:t>4</a:t>
            </a:r>
            <a:r>
              <a:rPr lang="en-US" altLang="en-US" dirty="0"/>
              <a:t> Jean van Wyk</a:t>
            </a:r>
            <a:r>
              <a:rPr lang="en-US" altLang="en-US" baseline="30000" dirty="0"/>
              <a:t>4</a:t>
            </a:r>
          </a:p>
          <a:p>
            <a:pPr lvl="1" eaLnBrk="1" hangingPunct="1"/>
            <a:r>
              <a:rPr lang="en-US" altLang="en-US" baseline="30000" dirty="0"/>
              <a:t>1</a:t>
            </a:r>
            <a:r>
              <a:rPr lang="en-US" altLang="en-US" dirty="0"/>
              <a:t>Massachusetts General Hospital and Harvard Medical School, Boston, MA; </a:t>
            </a:r>
            <a:r>
              <a:rPr lang="en-US" altLang="en-US" baseline="30000" dirty="0"/>
              <a:t>2</a:t>
            </a:r>
            <a:r>
              <a:rPr lang="en-US" altLang="en-US" dirty="0"/>
              <a:t>GlaxoSmithKline, Uxbridge, Middlesex, UK; </a:t>
            </a:r>
            <a:r>
              <a:rPr lang="en-US" altLang="en-US" baseline="30000" dirty="0"/>
              <a:t>3</a:t>
            </a:r>
            <a:r>
              <a:rPr lang="en-US" altLang="en-US" dirty="0"/>
              <a:t>ViiV Healthcare, Research Triangle Park, NC; </a:t>
            </a:r>
            <a:r>
              <a:rPr lang="en-US" altLang="en-US" baseline="30000" dirty="0"/>
              <a:t>4</a:t>
            </a:r>
            <a:r>
              <a:rPr lang="en-US" altLang="en-US" dirty="0"/>
              <a:t>ViiV Healthcare, Brentford, UK</a:t>
            </a:r>
          </a:p>
        </p:txBody>
      </p:sp>
      <p:sp>
        <p:nvSpPr>
          <p:cNvPr id="2103" name="Title 3">
            <a:extLst>
              <a:ext uri="{FF2B5EF4-FFF2-40B4-BE49-F238E27FC236}">
                <a16:creationId xmlns:a16="http://schemas.microsoft.com/office/drawing/2014/main" id="{7AA773E6-1EE7-47DE-82BA-5822EAD97556}"/>
              </a:ext>
            </a:extLst>
          </p:cNvPr>
          <p:cNvSpPr>
            <a:spLocks noGrp="1"/>
          </p:cNvSpPr>
          <p:nvPr>
            <p:ph type="title"/>
          </p:nvPr>
        </p:nvSpPr>
        <p:spPr>
          <a:xfrm>
            <a:off x="1576388" y="1564005"/>
            <a:ext cx="16621125" cy="814388"/>
          </a:xfrm>
        </p:spPr>
        <p:txBody>
          <a:bodyPr/>
          <a:lstStyle/>
          <a:p>
            <a:pPr eaLnBrk="1" fontAlgn="auto" hangingPunct="1">
              <a:spcAft>
                <a:spcPts val="0"/>
              </a:spcAft>
              <a:defRPr/>
            </a:pPr>
            <a:r>
              <a:rPr lang="en-US" sz="3600" dirty="0"/>
              <a:t>Dolutegravir and Insulin Resistance</a:t>
            </a:r>
          </a:p>
        </p:txBody>
      </p:sp>
      <p:sp>
        <p:nvSpPr>
          <p:cNvPr id="3086" name="Text Placeholder 2170">
            <a:extLst>
              <a:ext uri="{FF2B5EF4-FFF2-40B4-BE49-F238E27FC236}">
                <a16:creationId xmlns:a16="http://schemas.microsoft.com/office/drawing/2014/main" id="{AE02BA71-2596-46AF-A543-8B9BA6776EA2}"/>
              </a:ext>
            </a:extLst>
          </p:cNvPr>
          <p:cNvSpPr>
            <a:spLocks noGrp="1"/>
          </p:cNvSpPr>
          <p:nvPr>
            <p:ph type="body" sz="quarter" idx="21"/>
          </p:nvPr>
        </p:nvSpPr>
        <p:spPr bwMode="auto">
          <a:xfrm>
            <a:off x="16589375" y="10559413"/>
            <a:ext cx="4708525" cy="412750"/>
          </a:xfrm>
        </p:spPr>
        <p:txBody>
          <a:bodyPr wrap="square" numCol="1" anchor="t" anchorCtr="0" compatLnSpc="1">
            <a:prstTxWarp prst="textNoShape">
              <a:avLst/>
            </a:prstTxWarp>
          </a:bodyPr>
          <a:lstStyle/>
          <a:p>
            <a:pPr lvl="0">
              <a:lnSpc>
                <a:spcPts val="700"/>
              </a:lnSpc>
              <a:spcAft>
                <a:spcPts val="200"/>
              </a:spcAft>
            </a:pPr>
            <a:r>
              <a:rPr lang="en-US" altLang="en-US" sz="600" dirty="0"/>
              <a:t>Acknowledgments: </a:t>
            </a:r>
            <a:r>
              <a:rPr lang="en-US" altLang="en-US" sz="600" b="0" dirty="0"/>
              <a:t>This study was funded by ViiV Healthcare. Editorial assistance and graphic design support for this poster were provided under the direction of the authors by MedThink SciCom and funded by ViiV Healthcare.</a:t>
            </a:r>
          </a:p>
          <a:p>
            <a:pPr lvl="0">
              <a:lnSpc>
                <a:spcPts val="700"/>
              </a:lnSpc>
              <a:spcAft>
                <a:spcPts val="200"/>
              </a:spcAft>
            </a:pPr>
            <a:r>
              <a:rPr lang="en-US" altLang="en-US" sz="600" dirty="0"/>
              <a:t>References: 1. </a:t>
            </a:r>
            <a:r>
              <a:rPr lang="en-GB" sz="600" b="0" dirty="0"/>
              <a:t>Brener et al. </a:t>
            </a:r>
            <a:r>
              <a:rPr lang="en-GB" sz="600" b="0" i="1" dirty="0"/>
              <a:t>Am Cardiol. </a:t>
            </a:r>
            <a:r>
              <a:rPr lang="en-GB" sz="600" b="0" dirty="0"/>
              <a:t>2016;117:993-1000. </a:t>
            </a:r>
            <a:r>
              <a:rPr lang="en-GB" sz="600" dirty="0"/>
              <a:t>2. </a:t>
            </a:r>
            <a:r>
              <a:rPr lang="en-GB" sz="600" b="0" dirty="0"/>
              <a:t>Hunt et al.</a:t>
            </a:r>
            <a:r>
              <a:rPr lang="en-GB" sz="600" dirty="0"/>
              <a:t> </a:t>
            </a:r>
            <a:r>
              <a:rPr lang="en-GB" sz="600" b="0" i="1" dirty="0"/>
              <a:t>J Infect Dis. </a:t>
            </a:r>
            <a:r>
              <a:rPr lang="en-GB" sz="600" b="0" dirty="0"/>
              <a:t>2016;214:S44-S50. </a:t>
            </a:r>
            <a:r>
              <a:rPr lang="en-GB" sz="600" dirty="0"/>
              <a:t>3.</a:t>
            </a:r>
            <a:r>
              <a:rPr lang="en-GB" sz="600" b="0" dirty="0"/>
              <a:t> Feeney et al. </a:t>
            </a:r>
            <a:r>
              <a:rPr lang="en-GB" sz="600" b="0" i="1" dirty="0"/>
              <a:t>Best Pract Res Clin Endocrinol Metab. </a:t>
            </a:r>
            <a:r>
              <a:rPr lang="en-GB" sz="600" b="0" dirty="0"/>
              <a:t>2011;25:443-458.</a:t>
            </a:r>
            <a:endParaRPr lang="en-US" sz="600" b="0" dirty="0"/>
          </a:p>
          <a:p>
            <a:pPr marL="117475" lvl="1" indent="-117475" fontAlgn="base">
              <a:spcAft>
                <a:spcPct val="0"/>
              </a:spcAft>
            </a:pPr>
            <a:endParaRPr lang="en-US" altLang="en-US" sz="600" dirty="0"/>
          </a:p>
          <a:p>
            <a:pPr eaLnBrk="1" hangingPunct="1">
              <a:spcBef>
                <a:spcPct val="0"/>
              </a:spcBef>
            </a:pPr>
            <a:endParaRPr lang="en-US" altLang="en-US" sz="600" dirty="0"/>
          </a:p>
        </p:txBody>
      </p:sp>
      <p:sp>
        <p:nvSpPr>
          <p:cNvPr id="3087" name="AutoShape 462">
            <a:extLst>
              <a:ext uri="{FF2B5EF4-FFF2-40B4-BE49-F238E27FC236}">
                <a16:creationId xmlns:a16="http://schemas.microsoft.com/office/drawing/2014/main" id="{531CA3FF-D249-4284-8BC7-DDD371EF482F}"/>
              </a:ext>
            </a:extLst>
          </p:cNvPr>
          <p:cNvSpPr>
            <a:spLocks noChangeArrowheads="1"/>
          </p:cNvSpPr>
          <p:nvPr/>
        </p:nvSpPr>
        <p:spPr bwMode="auto">
          <a:xfrm>
            <a:off x="11596053" y="3354606"/>
            <a:ext cx="4691062" cy="2815948"/>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25" name="Content Placeholder 4">
            <a:extLst>
              <a:ext uri="{FF2B5EF4-FFF2-40B4-BE49-F238E27FC236}">
                <a16:creationId xmlns:a16="http://schemas.microsoft.com/office/drawing/2014/main" id="{C1B69AB5-F8EE-4CBC-AC64-F8C077F06ACB}"/>
              </a:ext>
            </a:extLst>
          </p:cNvPr>
          <p:cNvSpPr txBox="1">
            <a:spLocks/>
          </p:cNvSpPr>
          <p:nvPr/>
        </p:nvSpPr>
        <p:spPr>
          <a:xfrm>
            <a:off x="6577012" y="3184324"/>
            <a:ext cx="4711700" cy="333350"/>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sz="900" dirty="0"/>
              <a:t>Table 1. Treatment Groups, Participant Populations, and Data Timepoints by Study</a:t>
            </a:r>
          </a:p>
        </p:txBody>
      </p:sp>
      <p:sp>
        <p:nvSpPr>
          <p:cNvPr id="26" name="AutoShape 462">
            <a:extLst>
              <a:ext uri="{FF2B5EF4-FFF2-40B4-BE49-F238E27FC236}">
                <a16:creationId xmlns:a16="http://schemas.microsoft.com/office/drawing/2014/main" id="{2B17AF62-DE22-4ACB-A0BF-F1CBE63468CF}"/>
              </a:ext>
            </a:extLst>
          </p:cNvPr>
          <p:cNvSpPr>
            <a:spLocks noChangeArrowheads="1"/>
          </p:cNvSpPr>
          <p:nvPr/>
        </p:nvSpPr>
        <p:spPr bwMode="auto">
          <a:xfrm>
            <a:off x="6579230" y="3362325"/>
            <a:ext cx="4709160" cy="2550795"/>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graphicFrame>
        <p:nvGraphicFramePr>
          <p:cNvPr id="2" name="Table 1">
            <a:extLst>
              <a:ext uri="{FF2B5EF4-FFF2-40B4-BE49-F238E27FC236}">
                <a16:creationId xmlns:a16="http://schemas.microsoft.com/office/drawing/2014/main" id="{BAAFD4C1-1092-427A-B000-14C9B9A2C41A}"/>
              </a:ext>
            </a:extLst>
          </p:cNvPr>
          <p:cNvGraphicFramePr>
            <a:graphicFrameLocks noGrp="1"/>
          </p:cNvGraphicFramePr>
          <p:nvPr>
            <p:extLst>
              <p:ext uri="{D42A27DB-BD31-4B8C-83A1-F6EECF244321}">
                <p14:modId xmlns:p14="http://schemas.microsoft.com/office/powerpoint/2010/main" val="1705661782"/>
              </p:ext>
            </p:extLst>
          </p:nvPr>
        </p:nvGraphicFramePr>
        <p:xfrm>
          <a:off x="6681470" y="3386499"/>
          <a:ext cx="4517135" cy="2507420"/>
        </p:xfrm>
        <a:graphic>
          <a:graphicData uri="http://schemas.openxmlformats.org/drawingml/2006/table">
            <a:tbl>
              <a:tblPr firstRow="1" firstCol="1" bandRow="1">
                <a:tableStyleId>{5C22544A-7EE6-4342-B048-85BDC9FD1C3A}</a:tableStyleId>
              </a:tblPr>
              <a:tblGrid>
                <a:gridCol w="795270">
                  <a:extLst>
                    <a:ext uri="{9D8B030D-6E8A-4147-A177-3AD203B41FA5}">
                      <a16:colId xmlns:a16="http://schemas.microsoft.com/office/drawing/2014/main" val="1273004786"/>
                    </a:ext>
                  </a:extLst>
                </a:gridCol>
                <a:gridCol w="681659">
                  <a:extLst>
                    <a:ext uri="{9D8B030D-6E8A-4147-A177-3AD203B41FA5}">
                      <a16:colId xmlns:a16="http://schemas.microsoft.com/office/drawing/2014/main" val="530218481"/>
                    </a:ext>
                  </a:extLst>
                </a:gridCol>
                <a:gridCol w="994089">
                  <a:extLst>
                    <a:ext uri="{9D8B030D-6E8A-4147-A177-3AD203B41FA5}">
                      <a16:colId xmlns:a16="http://schemas.microsoft.com/office/drawing/2014/main" val="3329450197"/>
                    </a:ext>
                  </a:extLst>
                </a:gridCol>
                <a:gridCol w="899413">
                  <a:extLst>
                    <a:ext uri="{9D8B030D-6E8A-4147-A177-3AD203B41FA5}">
                      <a16:colId xmlns:a16="http://schemas.microsoft.com/office/drawing/2014/main" val="1480387831"/>
                    </a:ext>
                  </a:extLst>
                </a:gridCol>
                <a:gridCol w="473995">
                  <a:extLst>
                    <a:ext uri="{9D8B030D-6E8A-4147-A177-3AD203B41FA5}">
                      <a16:colId xmlns:a16="http://schemas.microsoft.com/office/drawing/2014/main" val="3069822448"/>
                    </a:ext>
                  </a:extLst>
                </a:gridCol>
                <a:gridCol w="312987">
                  <a:extLst>
                    <a:ext uri="{9D8B030D-6E8A-4147-A177-3AD203B41FA5}">
                      <a16:colId xmlns:a16="http://schemas.microsoft.com/office/drawing/2014/main" val="2882223243"/>
                    </a:ext>
                  </a:extLst>
                </a:gridCol>
                <a:gridCol w="359722">
                  <a:extLst>
                    <a:ext uri="{9D8B030D-6E8A-4147-A177-3AD203B41FA5}">
                      <a16:colId xmlns:a16="http://schemas.microsoft.com/office/drawing/2014/main" val="641732892"/>
                    </a:ext>
                  </a:extLst>
                </a:gridCol>
              </a:tblGrid>
              <a:tr h="546458">
                <a:tc>
                  <a:txBody>
                    <a:bodyPr/>
                    <a:lstStyle/>
                    <a:p>
                      <a:pPr marL="0" marR="0" algn="l">
                        <a:lnSpc>
                          <a:spcPts val="1000"/>
                        </a:lnSpc>
                        <a:spcBef>
                          <a:spcPts val="0"/>
                        </a:spcBef>
                        <a:spcAft>
                          <a:spcPts val="0"/>
                        </a:spcAft>
                      </a:pPr>
                      <a:r>
                        <a:rPr lang="en-GB" sz="900" dirty="0">
                          <a:solidFill>
                            <a:schemeClr val="tx1"/>
                          </a:solidFill>
                          <a:effectLst/>
                        </a:rPr>
                        <a:t>Study number</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152" marR="39649"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Population</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Actual treatment groups</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No. of participants analyzed</a:t>
                      </a:r>
                      <a:r>
                        <a:rPr lang="en-GB" sz="900" baseline="30000" dirty="0">
                          <a:solidFill>
                            <a:schemeClr val="tx1"/>
                          </a:solidFill>
                          <a:effectLst/>
                        </a:rPr>
                        <a:t>a</a:t>
                      </a:r>
                      <a:endParaRPr lang="en-US" sz="900" baseline="30000" dirty="0">
                        <a:solidFill>
                          <a:schemeClr val="tx1"/>
                        </a:solidFill>
                        <a:effectLst/>
                      </a:endParaRPr>
                    </a:p>
                    <a:p>
                      <a:pPr marL="0" marR="0" algn="ctr">
                        <a:lnSpc>
                          <a:spcPts val="1000"/>
                        </a:lnSpc>
                        <a:spcBef>
                          <a:spcPts val="0"/>
                        </a:spcBef>
                        <a:spcAft>
                          <a:spcPts val="0"/>
                        </a:spcAft>
                      </a:pPr>
                      <a:r>
                        <a:rPr lang="en-GB" sz="900" dirty="0">
                          <a:solidFill>
                            <a:schemeClr val="tx1"/>
                          </a:solidFill>
                          <a:effectLst/>
                        </a:rPr>
                        <a:t>DTG vs control</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Baseline</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Week 24</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GB" sz="900" dirty="0">
                          <a:solidFill>
                            <a:schemeClr val="tx1"/>
                          </a:solidFill>
                          <a:effectLst/>
                        </a:rPr>
                        <a:t>Week</a:t>
                      </a:r>
                      <a:br>
                        <a:rPr lang="en-GB" sz="900" dirty="0">
                          <a:solidFill>
                            <a:schemeClr val="tx1"/>
                          </a:solidFill>
                          <a:effectLst/>
                        </a:rPr>
                      </a:br>
                      <a:r>
                        <a:rPr lang="en-GB" sz="900" dirty="0">
                          <a:solidFill>
                            <a:schemeClr val="tx1"/>
                          </a:solidFill>
                          <a:effectLst/>
                        </a:rPr>
                        <a:t>48</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6821020"/>
                  </a:ext>
                </a:extLst>
              </a:tr>
              <a:tr h="423920">
                <a:tc>
                  <a:txBody>
                    <a:bodyPr/>
                    <a:lstStyle/>
                    <a:p>
                      <a:pPr marL="0" marR="0">
                        <a:lnSpc>
                          <a:spcPct val="100000"/>
                        </a:lnSpc>
                        <a:spcBef>
                          <a:spcPts val="0"/>
                        </a:spcBef>
                        <a:spcAft>
                          <a:spcPts val="0"/>
                        </a:spcAft>
                      </a:pPr>
                      <a:r>
                        <a:rPr lang="en-GB" sz="900" b="0" dirty="0">
                          <a:solidFill>
                            <a:schemeClr val="tx1"/>
                          </a:solidFill>
                          <a:effectLst/>
                        </a:rPr>
                        <a:t>ING112276</a:t>
                      </a:r>
                      <a:endParaRPr lang="en-US" sz="900" b="0" dirty="0">
                        <a:solidFill>
                          <a:schemeClr val="tx1"/>
                        </a:solidFill>
                        <a:effectLst/>
                      </a:endParaRPr>
                    </a:p>
                    <a:p>
                      <a:pPr marL="0" marR="0">
                        <a:lnSpc>
                          <a:spcPct val="100000"/>
                        </a:lnSpc>
                        <a:spcBef>
                          <a:spcPts val="0"/>
                        </a:spcBef>
                        <a:spcAft>
                          <a:spcPts val="0"/>
                        </a:spcAft>
                      </a:pPr>
                      <a:r>
                        <a:rPr lang="en-GB" sz="900" b="0" dirty="0">
                          <a:solidFill>
                            <a:schemeClr val="tx1"/>
                          </a:solidFill>
                          <a:effectLst/>
                        </a:rPr>
                        <a:t>SPRING-1</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152" marR="39649"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ART naive</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DTG (10, 25, and </a:t>
                      </a:r>
                      <a:br>
                        <a:rPr lang="en-GB" sz="900" dirty="0">
                          <a:solidFill>
                            <a:schemeClr val="tx1"/>
                          </a:solidFill>
                          <a:effectLst/>
                        </a:rPr>
                      </a:br>
                      <a:r>
                        <a:rPr lang="en-GB" sz="900" dirty="0">
                          <a:solidFill>
                            <a:schemeClr val="tx1"/>
                          </a:solidFill>
                          <a:effectLst/>
                        </a:rPr>
                        <a:t>50 mg once daily) </a:t>
                      </a:r>
                      <a:br>
                        <a:rPr lang="en-GB" sz="900" dirty="0">
                          <a:solidFill>
                            <a:schemeClr val="tx1"/>
                          </a:solidFill>
                          <a:effectLst/>
                        </a:rPr>
                      </a:br>
                      <a:r>
                        <a:rPr lang="en-GB" sz="900" dirty="0">
                          <a:solidFill>
                            <a:schemeClr val="tx1"/>
                          </a:solidFill>
                          <a:effectLst/>
                        </a:rPr>
                        <a:t>vs EFV</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137 vs 43</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2067642"/>
                  </a:ext>
                </a:extLst>
              </a:tr>
              <a:tr h="452751">
                <a:tc>
                  <a:txBody>
                    <a:bodyPr/>
                    <a:lstStyle/>
                    <a:p>
                      <a:pPr marL="0" marR="0">
                        <a:lnSpc>
                          <a:spcPct val="100000"/>
                        </a:lnSpc>
                        <a:spcBef>
                          <a:spcPts val="0"/>
                        </a:spcBef>
                        <a:spcAft>
                          <a:spcPts val="0"/>
                        </a:spcAft>
                      </a:pPr>
                      <a:r>
                        <a:rPr lang="en-GB" sz="900" b="0" dirty="0">
                          <a:solidFill>
                            <a:schemeClr val="tx1"/>
                          </a:solidFill>
                          <a:effectLst/>
                        </a:rPr>
                        <a:t>201636/ 201637</a:t>
                      </a:r>
                      <a:endParaRPr lang="en-US" sz="900" b="0" dirty="0">
                        <a:solidFill>
                          <a:schemeClr val="tx1"/>
                        </a:solidFill>
                        <a:effectLst/>
                      </a:endParaRPr>
                    </a:p>
                    <a:p>
                      <a:pPr marL="0" marR="0">
                        <a:lnSpc>
                          <a:spcPct val="100000"/>
                        </a:lnSpc>
                        <a:spcBef>
                          <a:spcPts val="0"/>
                        </a:spcBef>
                        <a:spcAft>
                          <a:spcPts val="0"/>
                        </a:spcAft>
                      </a:pPr>
                      <a:r>
                        <a:rPr lang="en-GB" sz="900" b="0" dirty="0">
                          <a:solidFill>
                            <a:schemeClr val="tx1"/>
                          </a:solidFill>
                          <a:effectLst/>
                        </a:rPr>
                        <a:t>SWORD-1/</a:t>
                      </a:r>
                      <a:r>
                        <a:rPr lang="en-US" sz="900" b="0" dirty="0">
                          <a:solidFill>
                            <a:schemeClr val="tx1"/>
                          </a:solidFill>
                          <a:effectLst/>
                        </a:rPr>
                        <a:t>-</a:t>
                      </a:r>
                      <a:r>
                        <a:rPr lang="en-GB" sz="900" b="0" dirty="0">
                          <a:solidFill>
                            <a:schemeClr val="tx1"/>
                          </a:solidFill>
                          <a:effectLst/>
                        </a:rPr>
                        <a:t>2</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152" marR="39649"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ART experienced, suppressed</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DTG 50 mg + </a:t>
                      </a:r>
                      <a:br>
                        <a:rPr lang="en-GB" sz="900" dirty="0">
                          <a:solidFill>
                            <a:schemeClr val="tx1"/>
                          </a:solidFill>
                          <a:effectLst/>
                        </a:rPr>
                      </a:br>
                      <a:r>
                        <a:rPr lang="en-GB" sz="900" dirty="0">
                          <a:solidFill>
                            <a:schemeClr val="tx1"/>
                          </a:solidFill>
                          <a:effectLst/>
                        </a:rPr>
                        <a:t>RPV 25 mg </a:t>
                      </a:r>
                      <a:br>
                        <a:rPr lang="en-GB" sz="900" dirty="0">
                          <a:solidFill>
                            <a:schemeClr val="tx1"/>
                          </a:solidFill>
                          <a:effectLst/>
                        </a:rPr>
                      </a:br>
                      <a:r>
                        <a:rPr lang="en-GB" sz="900" dirty="0">
                          <a:solidFill>
                            <a:schemeClr val="tx1"/>
                          </a:solidFill>
                          <a:effectLst/>
                        </a:rPr>
                        <a:t>vs CAR</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460 vs 453</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900" dirty="0">
                        <a:solidFill>
                          <a:schemeClr val="tx1"/>
                        </a:solidFill>
                        <a:effectLst/>
                        <a:latin typeface="Calibri" panose="020F0502020204030204" pitchFamily="34"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75976"/>
                  </a:ext>
                </a:extLst>
              </a:tr>
              <a:tr h="585913">
                <a:tc>
                  <a:txBody>
                    <a:bodyPr/>
                    <a:lstStyle/>
                    <a:p>
                      <a:pPr marL="0" marR="0">
                        <a:lnSpc>
                          <a:spcPct val="100000"/>
                        </a:lnSpc>
                        <a:spcBef>
                          <a:spcPts val="0"/>
                        </a:spcBef>
                        <a:spcAft>
                          <a:spcPts val="0"/>
                        </a:spcAft>
                      </a:pPr>
                      <a:r>
                        <a:rPr lang="en-GB" sz="900" b="0" dirty="0">
                          <a:solidFill>
                            <a:schemeClr val="tx1"/>
                          </a:solidFill>
                          <a:effectLst/>
                        </a:rPr>
                        <a:t>201147</a:t>
                      </a:r>
                      <a:endParaRPr lang="en-US" sz="900" b="0" dirty="0">
                        <a:solidFill>
                          <a:schemeClr val="tx1"/>
                        </a:solidFill>
                        <a:effectLst/>
                      </a:endParaRPr>
                    </a:p>
                    <a:p>
                      <a:pPr marL="0" marR="0">
                        <a:lnSpc>
                          <a:spcPct val="100000"/>
                        </a:lnSpc>
                        <a:spcBef>
                          <a:spcPts val="0"/>
                        </a:spcBef>
                        <a:spcAft>
                          <a:spcPts val="0"/>
                        </a:spcAft>
                      </a:pPr>
                      <a:r>
                        <a:rPr lang="en-GB" sz="900" b="0" dirty="0">
                          <a:solidFill>
                            <a:schemeClr val="tx1"/>
                          </a:solidFill>
                          <a:effectLst/>
                        </a:rPr>
                        <a:t>STRIIVING</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152" marR="39649"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ART experienced, suppressed</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Early-switch DTG/ABC/3TC </a:t>
                      </a:r>
                      <a:br>
                        <a:rPr lang="en-GB" sz="900" dirty="0">
                          <a:solidFill>
                            <a:schemeClr val="tx1"/>
                          </a:solidFill>
                          <a:effectLst/>
                        </a:rPr>
                      </a:br>
                      <a:r>
                        <a:rPr lang="en-GB" sz="900" dirty="0">
                          <a:solidFill>
                            <a:schemeClr val="tx1"/>
                          </a:solidFill>
                          <a:effectLst/>
                        </a:rPr>
                        <a:t>vs late-switch DTG/ABC/3TC</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227 vs 217</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900" dirty="0">
                          <a:solidFill>
                            <a:schemeClr val="tx1"/>
                          </a:solidFill>
                          <a:effectLst/>
                        </a:rPr>
                        <a:t>X</a:t>
                      </a: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900" dirty="0">
                        <a:solidFill>
                          <a:schemeClr val="tx1"/>
                        </a:solidFill>
                        <a:effectLst/>
                        <a:latin typeface="Calibri" panose="020F0502020204030204" pitchFamily="34" charset="0"/>
                      </a:endParaRPr>
                    </a:p>
                  </a:txBody>
                  <a:tcPr marL="0" marR="0" marT="27432" marB="27432"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972356"/>
                  </a:ext>
                </a:extLst>
              </a:tr>
              <a:tr h="408364">
                <a:tc gridSpan="7">
                  <a:txBody>
                    <a:bodyPr/>
                    <a:lstStyle/>
                    <a:p>
                      <a:pPr marL="0" marR="0">
                        <a:lnSpc>
                          <a:spcPts val="900"/>
                        </a:lnSpc>
                        <a:spcBef>
                          <a:spcPts val="0"/>
                        </a:spcBef>
                        <a:spcAft>
                          <a:spcPts val="0"/>
                        </a:spcAft>
                      </a:pPr>
                      <a:r>
                        <a:rPr lang="en-GB" sz="700" b="0" spc="10" baseline="30000" dirty="0">
                          <a:solidFill>
                            <a:schemeClr val="tx1"/>
                          </a:solidFill>
                          <a:effectLst/>
                        </a:rPr>
                        <a:t>a</a:t>
                      </a:r>
                      <a:r>
                        <a:rPr lang="en-GB" sz="700" b="0" spc="10" dirty="0">
                          <a:solidFill>
                            <a:schemeClr val="tx1"/>
                          </a:solidFill>
                          <a:effectLst/>
                        </a:rPr>
                        <a:t>Participants with available data at baseline (not all participants have data post-baseline). </a:t>
                      </a:r>
                      <a:br>
                        <a:rPr lang="en-GB" sz="700" b="0" spc="10" dirty="0">
                          <a:solidFill>
                            <a:schemeClr val="tx1"/>
                          </a:solidFill>
                          <a:effectLst/>
                        </a:rPr>
                      </a:br>
                      <a:r>
                        <a:rPr lang="en-GB" sz="700" b="0" spc="10" baseline="0" dirty="0">
                          <a:solidFill>
                            <a:schemeClr val="tx1"/>
                          </a:solidFill>
                          <a:effectLst/>
                        </a:rPr>
                        <a:t>ABC, abacavir; ART, antiretroviral therapy; CAR, current ART; DTG, dolutegravir; EFV, efavirenz; </a:t>
                      </a:r>
                    </a:p>
                    <a:p>
                      <a:pPr marL="0" marR="0">
                        <a:lnSpc>
                          <a:spcPts val="900"/>
                        </a:lnSpc>
                        <a:spcBef>
                          <a:spcPts val="0"/>
                        </a:spcBef>
                        <a:spcAft>
                          <a:spcPts val="0"/>
                        </a:spcAft>
                      </a:pPr>
                      <a:r>
                        <a:rPr lang="en-GB" sz="700" b="0" spc="10" baseline="0" dirty="0">
                          <a:solidFill>
                            <a:schemeClr val="tx1"/>
                          </a:solidFill>
                          <a:effectLst/>
                        </a:rPr>
                        <a:t>3TC, lamivudine; RPV, rilpivirine.</a:t>
                      </a:r>
                      <a:endParaRPr lang="en-US" sz="700" b="0" spc="1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152" marR="39649" marT="27432" marB="27432">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3029347"/>
                  </a:ext>
                </a:extLst>
              </a:tr>
            </a:tbl>
          </a:graphicData>
        </a:graphic>
      </p:graphicFrame>
      <p:sp>
        <p:nvSpPr>
          <p:cNvPr id="28" name="Content Placeholder 2059">
            <a:extLst>
              <a:ext uri="{FF2B5EF4-FFF2-40B4-BE49-F238E27FC236}">
                <a16:creationId xmlns:a16="http://schemas.microsoft.com/office/drawing/2014/main" id="{BD2B4273-4C73-4DFA-8270-E6F3C050960D}"/>
              </a:ext>
            </a:extLst>
          </p:cNvPr>
          <p:cNvSpPr txBox="1">
            <a:spLocks/>
          </p:cNvSpPr>
          <p:nvPr/>
        </p:nvSpPr>
        <p:spPr>
          <a:xfrm>
            <a:off x="1595121" y="8200192"/>
            <a:ext cx="4711700" cy="1392783"/>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14400" eaLnBrk="1" fontAlgn="auto" hangingPunct="1">
              <a:spcAft>
                <a:spcPts val="0"/>
              </a:spcAft>
              <a:defRPr/>
            </a:pPr>
            <a:r>
              <a:rPr lang="en-US" sz="1200" dirty="0"/>
              <a:t>Results</a:t>
            </a:r>
          </a:p>
          <a:p>
            <a:pPr marL="173736" lvl="3" indent="-173736" defTabSz="914400" eaLnBrk="1" fontAlgn="auto" hangingPunct="1">
              <a:lnSpc>
                <a:spcPts val="1000"/>
              </a:lnSpc>
              <a:spcBef>
                <a:spcPts val="200"/>
              </a:spcBef>
              <a:spcAft>
                <a:spcPts val="0"/>
              </a:spcAft>
              <a:defRPr/>
            </a:pPr>
            <a:r>
              <a:rPr lang="en-US" sz="900" dirty="0"/>
              <a:t>Table 1 shows the study details, treatment groups, participant numbers for analysis, and the timepoints of data available </a:t>
            </a:r>
          </a:p>
          <a:p>
            <a:pPr marL="338328" lvl="4" indent="-173736" defTabSz="914400" eaLnBrk="1" fontAlgn="auto" hangingPunct="1">
              <a:lnSpc>
                <a:spcPts val="900"/>
              </a:lnSpc>
              <a:spcAft>
                <a:spcPts val="0"/>
              </a:spcAft>
              <a:defRPr/>
            </a:pPr>
            <a:r>
              <a:rPr lang="en-US" sz="800" dirty="0"/>
              <a:t>SPRING-1 evaluated different doses of DTG; all doses were pooled for analysis of the DTG arm</a:t>
            </a:r>
          </a:p>
          <a:p>
            <a:pPr marL="173736" lvl="3" indent="-173736" eaLnBrk="1" fontAlgn="auto" hangingPunct="1">
              <a:lnSpc>
                <a:spcPts val="1000"/>
              </a:lnSpc>
              <a:spcAft>
                <a:spcPts val="0"/>
              </a:spcAft>
              <a:defRPr/>
            </a:pPr>
            <a:r>
              <a:rPr lang="en-US" sz="900" dirty="0"/>
              <a:t>HOMA-IR data were available at baseline, Week 24, and Week 48 for 824, 304, and 543 DTG-exposed participants and 713, 219, and 460 controls, respectively</a:t>
            </a:r>
          </a:p>
          <a:p>
            <a:pPr marL="173736" lvl="3" indent="-173736" eaLnBrk="1" fontAlgn="auto" hangingPunct="1">
              <a:lnSpc>
                <a:spcPts val="1000"/>
              </a:lnSpc>
              <a:spcAft>
                <a:spcPts val="0"/>
              </a:spcAft>
              <a:defRPr/>
            </a:pPr>
            <a:r>
              <a:rPr lang="en-US" sz="900" dirty="0"/>
              <a:t>Participants were mostly men (81%), white (76%), and from Europe or North America (92%), with a median age of 43 years (range, 20-80 years)</a:t>
            </a:r>
          </a:p>
          <a:p>
            <a:pPr marL="173736" lvl="3" indent="-173736" eaLnBrk="1" fontAlgn="auto" hangingPunct="1">
              <a:lnSpc>
                <a:spcPts val="1000"/>
              </a:lnSpc>
              <a:spcAft>
                <a:spcPts val="0"/>
              </a:spcAft>
              <a:defRPr/>
            </a:pPr>
            <a:r>
              <a:rPr lang="en-US" sz="900" dirty="0"/>
              <a:t>Approximately 50% of the population were overweight or obese at baseline based on body mass index (BMI)</a:t>
            </a:r>
          </a:p>
          <a:p>
            <a:pPr marL="173736" lvl="3" indent="-173736" eaLnBrk="1" fontAlgn="auto" hangingPunct="1">
              <a:lnSpc>
                <a:spcPts val="1000"/>
              </a:lnSpc>
              <a:spcAft>
                <a:spcPts val="0"/>
              </a:spcAft>
              <a:defRPr/>
            </a:pPr>
            <a:r>
              <a:rPr lang="en-US" sz="900" dirty="0"/>
              <a:t>Table 2 shows additional demographic and baseline characteristics</a:t>
            </a:r>
          </a:p>
          <a:p>
            <a:pPr marL="173736" lvl="3" indent="-173736" eaLnBrk="1" fontAlgn="auto" hangingPunct="1">
              <a:lnSpc>
                <a:spcPts val="1000"/>
              </a:lnSpc>
              <a:spcAft>
                <a:spcPts val="0"/>
              </a:spcAft>
              <a:defRPr/>
            </a:pPr>
            <a:r>
              <a:rPr lang="en-US" sz="900" dirty="0"/>
              <a:t>Prevalence of IR at baseline based on different HOMA-IR thresholds is shown in Figure 1</a:t>
            </a:r>
          </a:p>
          <a:p>
            <a:pPr marL="338328" lvl="4" indent="-173736" eaLnBrk="1" fontAlgn="auto" hangingPunct="1">
              <a:lnSpc>
                <a:spcPts val="1000"/>
              </a:lnSpc>
              <a:spcAft>
                <a:spcPts val="0"/>
              </a:spcAft>
              <a:defRPr/>
            </a:pPr>
            <a:r>
              <a:rPr lang="en-US" sz="800" dirty="0"/>
              <a:t>Overall, 70% of participants had a HOMA-IR &gt;2 at baseline </a:t>
            </a:r>
          </a:p>
          <a:p>
            <a:pPr marL="173736" lvl="3" indent="-173736" eaLnBrk="1" fontAlgn="auto" hangingPunct="1">
              <a:lnSpc>
                <a:spcPts val="1000"/>
              </a:lnSpc>
              <a:spcAft>
                <a:spcPts val="0"/>
              </a:spcAft>
              <a:defRPr/>
            </a:pPr>
            <a:r>
              <a:rPr lang="en-US" sz="900" spc="-20" dirty="0"/>
              <a:t>An association between baseline HOMA-IR &gt;2 and the following baseline factors was noted</a:t>
            </a:r>
          </a:p>
          <a:p>
            <a:pPr marL="338328" lvl="4" indent="-173736" eaLnBrk="1" fontAlgn="auto" hangingPunct="1">
              <a:lnSpc>
                <a:spcPts val="900"/>
              </a:lnSpc>
              <a:spcAft>
                <a:spcPts val="0"/>
              </a:spcAft>
              <a:defRPr/>
            </a:pPr>
            <a:r>
              <a:rPr lang="en-US" sz="800" dirty="0"/>
              <a:t>Increasing age, geographic region (higher in participants in North America and Europe compared with the rest of the world), increased BMI and body weight, presence of a metabolic </a:t>
            </a:r>
            <a:br>
              <a:rPr lang="en-US" sz="800" dirty="0"/>
            </a:br>
            <a:r>
              <a:rPr lang="en-US" sz="800" dirty="0"/>
              <a:t>or cardiac disorder, lipid abnormalities, and abnormal liver function tests (alanine transaminase [ALT], albumin, and alkaline phosphatase)</a:t>
            </a:r>
          </a:p>
          <a:p>
            <a:pPr marL="338328" lvl="4" indent="-173736" defTabSz="914400" eaLnBrk="1" fontAlgn="auto" hangingPunct="1">
              <a:lnSpc>
                <a:spcPts val="1000"/>
              </a:lnSpc>
              <a:spcAft>
                <a:spcPts val="0"/>
              </a:spcAft>
              <a:defRPr/>
            </a:pPr>
            <a:endParaRPr lang="en-US" sz="700" dirty="0"/>
          </a:p>
          <a:p>
            <a:pPr marL="173736" lvl="3" indent="-173736" defTabSz="914400" eaLnBrk="1" fontAlgn="auto" hangingPunct="1">
              <a:spcAft>
                <a:spcPts val="0"/>
              </a:spcAft>
              <a:defRPr/>
            </a:pPr>
            <a:endParaRPr lang="en-US" sz="900" dirty="0"/>
          </a:p>
          <a:p>
            <a:pPr defTabSz="914400" eaLnBrk="1" fontAlgn="auto" hangingPunct="1">
              <a:spcAft>
                <a:spcPts val="0"/>
              </a:spcAft>
              <a:defRPr/>
            </a:pPr>
            <a:endParaRPr lang="en-US" sz="1050" dirty="0"/>
          </a:p>
        </p:txBody>
      </p:sp>
      <p:sp>
        <p:nvSpPr>
          <p:cNvPr id="32" name="AutoShape 409">
            <a:extLst>
              <a:ext uri="{FF2B5EF4-FFF2-40B4-BE49-F238E27FC236}">
                <a16:creationId xmlns:a16="http://schemas.microsoft.com/office/drawing/2014/main" id="{1BB888CA-E1D5-4C08-913F-D74707457C7B}"/>
              </a:ext>
            </a:extLst>
          </p:cNvPr>
          <p:cNvSpPr>
            <a:spLocks noChangeArrowheads="1"/>
          </p:cNvSpPr>
          <p:nvPr/>
        </p:nvSpPr>
        <p:spPr bwMode="auto">
          <a:xfrm>
            <a:off x="6582093" y="6189005"/>
            <a:ext cx="4709160" cy="3841346"/>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31" name="Text Placeholder 61">
            <a:extLst>
              <a:ext uri="{FF2B5EF4-FFF2-40B4-BE49-F238E27FC236}">
                <a16:creationId xmlns:a16="http://schemas.microsoft.com/office/drawing/2014/main" id="{D0779416-6ADF-4AC7-9007-23F81B14FEEB}"/>
              </a:ext>
            </a:extLst>
          </p:cNvPr>
          <p:cNvSpPr txBox="1">
            <a:spLocks/>
          </p:cNvSpPr>
          <p:nvPr/>
        </p:nvSpPr>
        <p:spPr>
          <a:xfrm>
            <a:off x="6578600" y="6014480"/>
            <a:ext cx="4711700" cy="403669"/>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sz="900" dirty="0"/>
              <a:t>Table 2. Demographic and Baseline Characteristics</a:t>
            </a:r>
          </a:p>
          <a:p>
            <a:pPr defTabSz="914400" eaLnBrk="1" fontAlgn="auto" hangingPunct="1">
              <a:spcAft>
                <a:spcPts val="0"/>
              </a:spcAft>
              <a:defRPr/>
            </a:pPr>
            <a:endParaRPr lang="en-US" sz="1050" dirty="0"/>
          </a:p>
        </p:txBody>
      </p:sp>
      <p:graphicFrame>
        <p:nvGraphicFramePr>
          <p:cNvPr id="3" name="Table 2">
            <a:extLst>
              <a:ext uri="{FF2B5EF4-FFF2-40B4-BE49-F238E27FC236}">
                <a16:creationId xmlns:a16="http://schemas.microsoft.com/office/drawing/2014/main" id="{0C487BBF-0944-46CE-8EC9-EDB40879FE73}"/>
              </a:ext>
            </a:extLst>
          </p:cNvPr>
          <p:cNvGraphicFramePr>
            <a:graphicFrameLocks noGrp="1"/>
          </p:cNvGraphicFramePr>
          <p:nvPr>
            <p:extLst>
              <p:ext uri="{D42A27DB-BD31-4B8C-83A1-F6EECF244321}">
                <p14:modId xmlns:p14="http://schemas.microsoft.com/office/powerpoint/2010/main" val="3301277996"/>
              </p:ext>
            </p:extLst>
          </p:nvPr>
        </p:nvGraphicFramePr>
        <p:xfrm>
          <a:off x="6669405" y="6219777"/>
          <a:ext cx="4526280" cy="3796792"/>
        </p:xfrm>
        <a:graphic>
          <a:graphicData uri="http://schemas.openxmlformats.org/drawingml/2006/table">
            <a:tbl>
              <a:tblPr>
                <a:tableStyleId>{5C22544A-7EE6-4342-B048-85BDC9FD1C3A}</a:tableStyleId>
              </a:tblPr>
              <a:tblGrid>
                <a:gridCol w="3140768">
                  <a:extLst>
                    <a:ext uri="{9D8B030D-6E8A-4147-A177-3AD203B41FA5}">
                      <a16:colId xmlns:a16="http://schemas.microsoft.com/office/drawing/2014/main" val="3253977449"/>
                    </a:ext>
                  </a:extLst>
                </a:gridCol>
                <a:gridCol w="1385512">
                  <a:extLst>
                    <a:ext uri="{9D8B030D-6E8A-4147-A177-3AD203B41FA5}">
                      <a16:colId xmlns:a16="http://schemas.microsoft.com/office/drawing/2014/main" val="443310357"/>
                    </a:ext>
                  </a:extLst>
                </a:gridCol>
              </a:tblGrid>
              <a:tr h="280338">
                <a:tc>
                  <a:txBody>
                    <a:bodyPr/>
                    <a:lstStyle/>
                    <a:p>
                      <a:pPr marL="0" marR="0">
                        <a:lnSpc>
                          <a:spcPts val="1000"/>
                        </a:lnSpc>
                        <a:spcBef>
                          <a:spcPts val="0"/>
                        </a:spcBef>
                        <a:spcAft>
                          <a:spcPts val="0"/>
                        </a:spcAft>
                      </a:pPr>
                      <a:r>
                        <a:rPr lang="en-US" sz="900" b="1" dirty="0">
                          <a:effectLst/>
                          <a:latin typeface="+mj-lt"/>
                        </a:rPr>
                        <a:t>Variable</a:t>
                      </a:r>
                      <a:endParaRPr lang="en-US" sz="900" b="1" dirty="0">
                        <a:effectLst/>
                        <a:latin typeface="+mj-lt"/>
                        <a:ea typeface="Times New Roman" panose="02020603050405020304" pitchFamily="18" charset="0"/>
                        <a:cs typeface="Arial Narrow" panose="020B0606020202030204" pitchFamily="34" charset="0"/>
                      </a:endParaRPr>
                    </a:p>
                  </a:txBody>
                  <a:tcPr marL="73152" marR="35397" marT="18288" marB="18288" anchor="b">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b="1" dirty="0">
                          <a:effectLst/>
                          <a:latin typeface="+mj-lt"/>
                        </a:rPr>
                        <a:t>Participants, n (%)</a:t>
                      </a:r>
                    </a:p>
                    <a:p>
                      <a:pPr marL="0" marR="0" algn="ctr">
                        <a:lnSpc>
                          <a:spcPts val="1000"/>
                        </a:lnSpc>
                        <a:spcBef>
                          <a:spcPts val="0"/>
                        </a:spcBef>
                        <a:spcAft>
                          <a:spcPts val="0"/>
                        </a:spcAft>
                      </a:pPr>
                      <a:r>
                        <a:rPr lang="en-US" sz="900" b="1" dirty="0">
                          <a:effectLst/>
                          <a:latin typeface="+mj-lt"/>
                          <a:ea typeface="Times New Roman" panose="02020603050405020304" pitchFamily="18" charset="0"/>
                          <a:cs typeface="Arial Narrow" panose="020B0606020202030204" pitchFamily="34" charset="0"/>
                        </a:rPr>
                        <a:t>N=1537</a:t>
                      </a:r>
                    </a:p>
                  </a:txBody>
                  <a:tcPr marL="35397" marR="35397" marT="18288" marB="18288"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7315390"/>
                  </a:ext>
                </a:extLst>
              </a:tr>
              <a:tr h="166635">
                <a:tc>
                  <a:txBody>
                    <a:bodyPr/>
                    <a:lstStyle/>
                    <a:p>
                      <a:pPr marL="0" marR="0">
                        <a:lnSpc>
                          <a:spcPts val="1000"/>
                        </a:lnSpc>
                        <a:spcBef>
                          <a:spcPts val="0"/>
                        </a:spcBef>
                        <a:spcAft>
                          <a:spcPts val="0"/>
                        </a:spcAft>
                      </a:pPr>
                      <a:r>
                        <a:rPr lang="en-US" sz="900" dirty="0">
                          <a:effectLst/>
                          <a:latin typeface="+mj-lt"/>
                        </a:rPr>
                        <a:t>Previous exposure to antiretroviral therapy</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030841512"/>
                  </a:ext>
                </a:extLst>
              </a:tr>
              <a:tr h="140169">
                <a:tc>
                  <a:txBody>
                    <a:bodyPr/>
                    <a:lstStyle/>
                    <a:p>
                      <a:pPr marL="0" marR="0">
                        <a:lnSpc>
                          <a:spcPts val="1000"/>
                        </a:lnSpc>
                        <a:spcBef>
                          <a:spcPts val="0"/>
                        </a:spcBef>
                        <a:spcAft>
                          <a:spcPts val="0"/>
                        </a:spcAft>
                      </a:pPr>
                      <a:r>
                        <a:rPr lang="en-US" sz="900" dirty="0">
                          <a:effectLst/>
                          <a:latin typeface="+mj-lt"/>
                        </a:rPr>
                        <a:t>  Experienced (from SWORD and STRIIVING studies)</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1357 (88.3)</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914100494"/>
                  </a:ext>
                </a:extLst>
              </a:tr>
              <a:tr h="140169">
                <a:tc>
                  <a:txBody>
                    <a:bodyPr/>
                    <a:lstStyle/>
                    <a:p>
                      <a:pPr marL="0" marR="0">
                        <a:lnSpc>
                          <a:spcPts val="1000"/>
                        </a:lnSpc>
                        <a:spcBef>
                          <a:spcPts val="0"/>
                        </a:spcBef>
                        <a:spcAft>
                          <a:spcPts val="0"/>
                        </a:spcAft>
                      </a:pPr>
                      <a:r>
                        <a:rPr lang="en-US" sz="900" dirty="0">
                          <a:effectLst/>
                          <a:latin typeface="+mj-lt"/>
                        </a:rPr>
                        <a:t>  Naive (from SPRING-1)</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180 (11.7)</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3003020"/>
                  </a:ext>
                </a:extLst>
              </a:tr>
              <a:tr h="166635">
                <a:tc>
                  <a:txBody>
                    <a:bodyPr/>
                    <a:lstStyle/>
                    <a:p>
                      <a:pPr marL="0" marR="0">
                        <a:lnSpc>
                          <a:spcPts val="1000"/>
                        </a:lnSpc>
                        <a:spcBef>
                          <a:spcPts val="0"/>
                        </a:spcBef>
                        <a:spcAft>
                          <a:spcPts val="0"/>
                        </a:spcAft>
                      </a:pPr>
                      <a:r>
                        <a:rPr lang="en-US" sz="900" dirty="0">
                          <a:effectLst/>
                          <a:latin typeface="+mj-lt"/>
                        </a:rPr>
                        <a:t>Third agent class</a:t>
                      </a:r>
                      <a:r>
                        <a:rPr lang="en-US" sz="900" baseline="30000" dirty="0">
                          <a:effectLst/>
                          <a:latin typeface="+mj-lt"/>
                        </a:rPr>
                        <a:t>a</a:t>
                      </a:r>
                      <a:r>
                        <a:rPr lang="en-US" sz="900" dirty="0">
                          <a:effectLst/>
                          <a:latin typeface="+mj-lt"/>
                        </a:rPr>
                        <a:t>  </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937667312"/>
                  </a:ext>
                </a:extLst>
              </a:tr>
              <a:tr h="140169">
                <a:tc>
                  <a:txBody>
                    <a:bodyPr/>
                    <a:lstStyle/>
                    <a:p>
                      <a:pPr marL="0" marR="0">
                        <a:lnSpc>
                          <a:spcPts val="1000"/>
                        </a:lnSpc>
                        <a:spcBef>
                          <a:spcPts val="0"/>
                        </a:spcBef>
                        <a:spcAft>
                          <a:spcPts val="0"/>
                        </a:spcAft>
                      </a:pPr>
                      <a:r>
                        <a:rPr lang="en-US" sz="900" dirty="0">
                          <a:effectLst/>
                          <a:latin typeface="+mj-lt"/>
                        </a:rPr>
                        <a:t>  Integrase strand transfer inhibitor</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301 (19.6)</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2418385191"/>
                  </a:ext>
                </a:extLst>
              </a:tr>
              <a:tr h="140169">
                <a:tc>
                  <a:txBody>
                    <a:bodyPr/>
                    <a:lstStyle/>
                    <a:p>
                      <a:pPr marL="0" marR="0">
                        <a:lnSpc>
                          <a:spcPts val="1000"/>
                        </a:lnSpc>
                        <a:spcBef>
                          <a:spcPts val="0"/>
                        </a:spcBef>
                        <a:spcAft>
                          <a:spcPts val="0"/>
                        </a:spcAft>
                      </a:pPr>
                      <a:r>
                        <a:rPr lang="en-US" sz="900" dirty="0">
                          <a:effectLst/>
                          <a:latin typeface="+mj-lt"/>
                        </a:rPr>
                        <a:t>  Non-nucleoside reverse transcriptase inhibitor</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623 (40.5)</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4198176770"/>
                  </a:ext>
                </a:extLst>
              </a:tr>
              <a:tr h="140169">
                <a:tc>
                  <a:txBody>
                    <a:bodyPr/>
                    <a:lstStyle/>
                    <a:p>
                      <a:pPr marL="0" marR="0">
                        <a:lnSpc>
                          <a:spcPts val="1000"/>
                        </a:lnSpc>
                        <a:spcBef>
                          <a:spcPts val="0"/>
                        </a:spcBef>
                        <a:spcAft>
                          <a:spcPts val="0"/>
                        </a:spcAft>
                      </a:pPr>
                      <a:r>
                        <a:rPr lang="en-US" sz="900" dirty="0">
                          <a:effectLst/>
                          <a:latin typeface="+mj-lt"/>
                        </a:rPr>
                        <a:t>  Protease inhibitor</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433 (28.2)</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4041548"/>
                  </a:ext>
                </a:extLst>
              </a:tr>
              <a:tr h="166635">
                <a:tc>
                  <a:txBody>
                    <a:bodyPr/>
                    <a:lstStyle/>
                    <a:p>
                      <a:pPr marL="0" marR="0">
                        <a:lnSpc>
                          <a:spcPts val="1000"/>
                        </a:lnSpc>
                        <a:spcBef>
                          <a:spcPts val="0"/>
                        </a:spcBef>
                        <a:spcAft>
                          <a:spcPts val="0"/>
                        </a:spcAft>
                      </a:pPr>
                      <a:r>
                        <a:rPr lang="en-US" sz="900" dirty="0">
                          <a:effectLst/>
                          <a:latin typeface="+mj-lt"/>
                        </a:rPr>
                        <a:t>Body mass index category 1, kg/m</a:t>
                      </a:r>
                      <a:r>
                        <a:rPr lang="en-US" sz="900" baseline="30000" dirty="0">
                          <a:effectLst/>
                          <a:latin typeface="+mj-lt"/>
                        </a:rPr>
                        <a:t>2</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962066443"/>
                  </a:ext>
                </a:extLst>
              </a:tr>
              <a:tr h="140169">
                <a:tc>
                  <a:txBody>
                    <a:bodyPr/>
                    <a:lstStyle/>
                    <a:p>
                      <a:pPr marL="0" marR="0">
                        <a:lnSpc>
                          <a:spcPts val="1000"/>
                        </a:lnSpc>
                        <a:spcBef>
                          <a:spcPts val="0"/>
                        </a:spcBef>
                        <a:spcAft>
                          <a:spcPts val="0"/>
                        </a:spcAft>
                      </a:pPr>
                      <a:r>
                        <a:rPr lang="en-US" sz="900" dirty="0">
                          <a:effectLst/>
                          <a:latin typeface="+mj-lt"/>
                        </a:rPr>
                        <a:t>  Underweight: &lt;18.5</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28 (1.8)</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2490448757"/>
                  </a:ext>
                </a:extLst>
              </a:tr>
              <a:tr h="140169">
                <a:tc>
                  <a:txBody>
                    <a:bodyPr/>
                    <a:lstStyle/>
                    <a:p>
                      <a:pPr marL="0" marR="0">
                        <a:lnSpc>
                          <a:spcPts val="1000"/>
                        </a:lnSpc>
                        <a:spcBef>
                          <a:spcPts val="0"/>
                        </a:spcBef>
                        <a:spcAft>
                          <a:spcPts val="0"/>
                        </a:spcAft>
                      </a:pPr>
                      <a:r>
                        <a:rPr lang="en-US" sz="900" dirty="0">
                          <a:effectLst/>
                          <a:latin typeface="+mj-lt"/>
                        </a:rPr>
                        <a:t>  Normal: 18.50-24.99</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739 (48.1)</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4251915676"/>
                  </a:ext>
                </a:extLst>
              </a:tr>
              <a:tr h="140169">
                <a:tc>
                  <a:txBody>
                    <a:bodyPr/>
                    <a:lstStyle/>
                    <a:p>
                      <a:pPr marL="0" marR="0">
                        <a:lnSpc>
                          <a:spcPts val="1000"/>
                        </a:lnSpc>
                        <a:spcBef>
                          <a:spcPts val="0"/>
                        </a:spcBef>
                        <a:spcAft>
                          <a:spcPts val="0"/>
                        </a:spcAft>
                      </a:pPr>
                      <a:r>
                        <a:rPr lang="en-US" sz="900" dirty="0">
                          <a:effectLst/>
                          <a:latin typeface="+mj-lt"/>
                        </a:rPr>
                        <a:t>  Overweight: 25.00-29.99</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504 (32.8)</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662806064"/>
                  </a:ext>
                </a:extLst>
              </a:tr>
              <a:tr h="140169">
                <a:tc>
                  <a:txBody>
                    <a:bodyPr/>
                    <a:lstStyle/>
                    <a:p>
                      <a:pPr marL="0" marR="0">
                        <a:lnSpc>
                          <a:spcPts val="1000"/>
                        </a:lnSpc>
                        <a:spcBef>
                          <a:spcPts val="0"/>
                        </a:spcBef>
                        <a:spcAft>
                          <a:spcPts val="0"/>
                        </a:spcAft>
                      </a:pPr>
                      <a:r>
                        <a:rPr lang="en-US" sz="900" dirty="0">
                          <a:effectLst/>
                          <a:latin typeface="+mj-lt"/>
                        </a:rPr>
                        <a:t>  Obese: </a:t>
                      </a:r>
                      <a:r>
                        <a:rPr lang="en-US" sz="900" dirty="0">
                          <a:effectLst/>
                          <a:latin typeface="+mj-lt"/>
                          <a:cs typeface="Arial" panose="020B0604020202020204" pitchFamily="34" charset="0"/>
                        </a:rPr>
                        <a:t>≥</a:t>
                      </a:r>
                      <a:r>
                        <a:rPr lang="en-US" sz="900" dirty="0">
                          <a:effectLst/>
                          <a:latin typeface="+mj-lt"/>
                        </a:rPr>
                        <a:t>30</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260 (16.9)</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645971"/>
                  </a:ext>
                </a:extLst>
              </a:tr>
              <a:tr h="166635">
                <a:tc>
                  <a:txBody>
                    <a:bodyPr/>
                    <a:lstStyle/>
                    <a:p>
                      <a:pPr marL="0" marR="0">
                        <a:lnSpc>
                          <a:spcPts val="1000"/>
                        </a:lnSpc>
                        <a:spcBef>
                          <a:spcPts val="0"/>
                        </a:spcBef>
                        <a:spcAft>
                          <a:spcPts val="0"/>
                        </a:spcAft>
                      </a:pPr>
                      <a:r>
                        <a:rPr lang="en-US" sz="900" dirty="0">
                          <a:effectLst/>
                          <a:latin typeface="+mj-lt"/>
                        </a:rPr>
                        <a:t>Smoking history</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569793892"/>
                  </a:ext>
                </a:extLst>
              </a:tr>
              <a:tr h="140169">
                <a:tc>
                  <a:txBody>
                    <a:bodyPr/>
                    <a:lstStyle/>
                    <a:p>
                      <a:pPr marL="0" marR="0">
                        <a:lnSpc>
                          <a:spcPts val="1000"/>
                        </a:lnSpc>
                        <a:spcBef>
                          <a:spcPts val="0"/>
                        </a:spcBef>
                        <a:spcAft>
                          <a:spcPts val="0"/>
                        </a:spcAft>
                      </a:pPr>
                      <a:r>
                        <a:rPr lang="en-US" sz="900" dirty="0">
                          <a:effectLst/>
                          <a:latin typeface="+mj-lt"/>
                        </a:rPr>
                        <a:t>  Current</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475 (30.9)</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3254881165"/>
                  </a:ext>
                </a:extLst>
              </a:tr>
              <a:tr h="140169">
                <a:tc>
                  <a:txBody>
                    <a:bodyPr/>
                    <a:lstStyle/>
                    <a:p>
                      <a:pPr marL="0" marR="0">
                        <a:lnSpc>
                          <a:spcPts val="1000"/>
                        </a:lnSpc>
                        <a:spcBef>
                          <a:spcPts val="0"/>
                        </a:spcBef>
                        <a:spcAft>
                          <a:spcPts val="0"/>
                        </a:spcAft>
                      </a:pPr>
                      <a:r>
                        <a:rPr lang="en-US" sz="900" dirty="0">
                          <a:effectLst/>
                          <a:latin typeface="+mj-lt"/>
                        </a:rPr>
                        <a:t>  Former</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276 (18.0)</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2326629733"/>
                  </a:ext>
                </a:extLst>
              </a:tr>
              <a:tr h="140169">
                <a:tc>
                  <a:txBody>
                    <a:bodyPr/>
                    <a:lstStyle/>
                    <a:p>
                      <a:pPr marL="0" marR="0">
                        <a:lnSpc>
                          <a:spcPts val="1000"/>
                        </a:lnSpc>
                        <a:spcBef>
                          <a:spcPts val="0"/>
                        </a:spcBef>
                        <a:spcAft>
                          <a:spcPts val="0"/>
                        </a:spcAft>
                      </a:pPr>
                      <a:r>
                        <a:rPr lang="en-US" sz="900" dirty="0">
                          <a:effectLst/>
                          <a:latin typeface="+mj-lt"/>
                        </a:rPr>
                        <a:t>  None</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786 (51.1)</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4027620"/>
                  </a:ext>
                </a:extLst>
              </a:tr>
              <a:tr h="166635">
                <a:tc>
                  <a:txBody>
                    <a:bodyPr/>
                    <a:lstStyle/>
                    <a:p>
                      <a:pPr marL="0" marR="0">
                        <a:lnSpc>
                          <a:spcPts val="1000"/>
                        </a:lnSpc>
                        <a:spcBef>
                          <a:spcPts val="0"/>
                        </a:spcBef>
                        <a:spcAft>
                          <a:spcPts val="0"/>
                        </a:spcAft>
                      </a:pPr>
                      <a:r>
                        <a:rPr lang="en-US" sz="900" dirty="0">
                          <a:effectLst/>
                          <a:latin typeface="+mj-lt"/>
                        </a:rPr>
                        <a:t>High blood pressure, mm Hg</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060315545"/>
                  </a:ext>
                </a:extLst>
              </a:tr>
              <a:tr h="140169">
                <a:tc>
                  <a:txBody>
                    <a:bodyPr/>
                    <a:lstStyle/>
                    <a:p>
                      <a:pPr marL="0" marR="0">
                        <a:lnSpc>
                          <a:spcPts val="1000"/>
                        </a:lnSpc>
                        <a:spcBef>
                          <a:spcPts val="0"/>
                        </a:spcBef>
                        <a:spcAft>
                          <a:spcPts val="0"/>
                        </a:spcAft>
                      </a:pPr>
                      <a:r>
                        <a:rPr lang="en-US" sz="900" dirty="0">
                          <a:effectLst/>
                          <a:latin typeface="+mj-lt"/>
                        </a:rPr>
                        <a:t>  &lt;140/90</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1449 (94.3)</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3781239944"/>
                  </a:ext>
                </a:extLst>
              </a:tr>
              <a:tr h="140169">
                <a:tc>
                  <a:txBody>
                    <a:bodyPr/>
                    <a:lstStyle/>
                    <a:p>
                      <a:pPr marL="0" marR="0">
                        <a:lnSpc>
                          <a:spcPts val="1000"/>
                        </a:lnSpc>
                        <a:spcBef>
                          <a:spcPts val="0"/>
                        </a:spcBef>
                        <a:spcAft>
                          <a:spcPts val="0"/>
                        </a:spcAft>
                      </a:pPr>
                      <a:r>
                        <a:rPr lang="en-US" sz="900" dirty="0">
                          <a:effectLst/>
                          <a:latin typeface="+mj-lt"/>
                        </a:rPr>
                        <a:t>  </a:t>
                      </a:r>
                      <a:r>
                        <a:rPr lang="en-US" sz="900" dirty="0">
                          <a:effectLst/>
                          <a:latin typeface="+mj-lt"/>
                          <a:cs typeface="Arial" panose="020B0604020202020204" pitchFamily="34" charset="0"/>
                        </a:rPr>
                        <a:t>≥</a:t>
                      </a:r>
                      <a:r>
                        <a:rPr lang="en-US" sz="900" dirty="0">
                          <a:effectLst/>
                          <a:latin typeface="+mj-lt"/>
                        </a:rPr>
                        <a:t>140/90</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88 (5.7)</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184233"/>
                  </a:ext>
                </a:extLst>
              </a:tr>
              <a:tr h="166635">
                <a:tc>
                  <a:txBody>
                    <a:bodyPr/>
                    <a:lstStyle/>
                    <a:p>
                      <a:pPr marL="0" marR="0">
                        <a:lnSpc>
                          <a:spcPts val="1000"/>
                        </a:lnSpc>
                        <a:spcBef>
                          <a:spcPts val="0"/>
                        </a:spcBef>
                        <a:spcAft>
                          <a:spcPts val="0"/>
                        </a:spcAft>
                      </a:pPr>
                      <a:r>
                        <a:rPr lang="en-US" sz="900" dirty="0">
                          <a:effectLst/>
                          <a:latin typeface="+mj-lt"/>
                        </a:rPr>
                        <a:t>Cardiovascular treatment</a:t>
                      </a:r>
                      <a:endParaRPr lang="en-US" sz="900" dirty="0">
                        <a:effectLst/>
                        <a:latin typeface="+mj-lt"/>
                        <a:ea typeface="Times New Roman" panose="02020603050405020304" pitchFamily="18" charset="0"/>
                        <a:cs typeface="Arial Narrow" panose="020B0606020202030204" pitchFamily="34" charset="0"/>
                      </a:endParaRPr>
                    </a:p>
                  </a:txBody>
                  <a:tcPr marL="73152" marR="35397" marT="27432" marB="18288">
                    <a:lnT w="12700" cap="flat" cmpd="sng" algn="ctr">
                      <a:solidFill>
                        <a:schemeClr val="tx1"/>
                      </a:solidFill>
                      <a:prstDash val="solid"/>
                      <a:round/>
                      <a:headEnd type="none" w="med" len="med"/>
                      <a:tailEnd type="none" w="med" len="med"/>
                    </a:lnT>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27432" marB="18288">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294541416"/>
                  </a:ext>
                </a:extLst>
              </a:tr>
              <a:tr h="140169">
                <a:tc>
                  <a:txBody>
                    <a:bodyPr/>
                    <a:lstStyle/>
                    <a:p>
                      <a:pPr marL="0" marR="0">
                        <a:lnSpc>
                          <a:spcPts val="1000"/>
                        </a:lnSpc>
                        <a:spcBef>
                          <a:spcPts val="0"/>
                        </a:spcBef>
                        <a:spcAft>
                          <a:spcPts val="0"/>
                        </a:spcAft>
                      </a:pPr>
                      <a:r>
                        <a:rPr lang="en-US" sz="900" dirty="0">
                          <a:effectLst/>
                          <a:latin typeface="+mj-lt"/>
                        </a:rPr>
                        <a:t>  Yes</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noFill/>
                  </a:tcPr>
                </a:tc>
                <a:tc>
                  <a:txBody>
                    <a:bodyPr/>
                    <a:lstStyle/>
                    <a:p>
                      <a:pPr marL="0" marR="0" algn="ctr">
                        <a:lnSpc>
                          <a:spcPts val="1000"/>
                        </a:lnSpc>
                        <a:spcBef>
                          <a:spcPts val="0"/>
                        </a:spcBef>
                        <a:spcAft>
                          <a:spcPts val="0"/>
                        </a:spcAft>
                      </a:pPr>
                      <a:r>
                        <a:rPr lang="en-US" sz="900" dirty="0">
                          <a:effectLst/>
                          <a:latin typeface="+mj-lt"/>
                        </a:rPr>
                        <a:t>383 (24.9)</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noFill/>
                  </a:tcPr>
                </a:tc>
                <a:extLst>
                  <a:ext uri="{0D108BD9-81ED-4DB2-BD59-A6C34878D82A}">
                    <a16:rowId xmlns:a16="http://schemas.microsoft.com/office/drawing/2014/main" val="2919703409"/>
                  </a:ext>
                </a:extLst>
              </a:tr>
              <a:tr h="140169">
                <a:tc>
                  <a:txBody>
                    <a:bodyPr/>
                    <a:lstStyle/>
                    <a:p>
                      <a:pPr marL="0" marR="0">
                        <a:lnSpc>
                          <a:spcPts val="1000"/>
                        </a:lnSpc>
                        <a:spcBef>
                          <a:spcPts val="0"/>
                        </a:spcBef>
                        <a:spcAft>
                          <a:spcPts val="0"/>
                        </a:spcAft>
                      </a:pPr>
                      <a:r>
                        <a:rPr lang="en-US" sz="900" dirty="0">
                          <a:effectLst/>
                          <a:latin typeface="+mj-lt"/>
                        </a:rPr>
                        <a:t>  No</a:t>
                      </a:r>
                      <a:endParaRPr lang="en-US" sz="900" dirty="0">
                        <a:effectLst/>
                        <a:latin typeface="+mj-lt"/>
                        <a:ea typeface="Times New Roman" panose="02020603050405020304" pitchFamily="18" charset="0"/>
                        <a:cs typeface="Arial Narrow" panose="020B0606020202030204" pitchFamily="34" charset="0"/>
                      </a:endParaRPr>
                    </a:p>
                  </a:txBody>
                  <a:tcPr marL="73152" marR="35397" marT="0" marB="18288">
                    <a:lnB w="12700" cap="flat" cmpd="sng" algn="ctr">
                      <a:solidFill>
                        <a:schemeClr val="tx1"/>
                      </a:solidFill>
                      <a:prstDash val="solid"/>
                      <a:round/>
                      <a:headEnd type="none" w="med" len="med"/>
                      <a:tailEnd type="none" w="med" len="med"/>
                    </a:lnB>
                    <a:noFill/>
                  </a:tcPr>
                </a:tc>
                <a:tc>
                  <a:txBody>
                    <a:bodyPr/>
                    <a:lstStyle/>
                    <a:p>
                      <a:pPr marL="0" marR="0" algn="ctr">
                        <a:lnSpc>
                          <a:spcPts val="1000"/>
                        </a:lnSpc>
                        <a:spcBef>
                          <a:spcPts val="0"/>
                        </a:spcBef>
                        <a:spcAft>
                          <a:spcPts val="0"/>
                        </a:spcAft>
                      </a:pPr>
                      <a:r>
                        <a:rPr lang="en-US" sz="900" dirty="0">
                          <a:effectLst/>
                          <a:latin typeface="+mj-lt"/>
                        </a:rPr>
                        <a:t>1154 (75.1)</a:t>
                      </a: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4155054"/>
                  </a:ext>
                </a:extLst>
              </a:tr>
              <a:tr h="140169">
                <a:tc>
                  <a:txBody>
                    <a:bodyPr/>
                    <a:lstStyle/>
                    <a:p>
                      <a:pPr marL="0" marR="0">
                        <a:lnSpc>
                          <a:spcPts val="1100"/>
                        </a:lnSpc>
                        <a:spcBef>
                          <a:spcPts val="0"/>
                        </a:spcBef>
                        <a:spcAft>
                          <a:spcPts val="0"/>
                        </a:spcAft>
                      </a:pPr>
                      <a:r>
                        <a:rPr lang="en-US" sz="700" baseline="30000" dirty="0">
                          <a:effectLst/>
                          <a:latin typeface="+mj-lt"/>
                          <a:ea typeface="Times New Roman" panose="02020603050405020304" pitchFamily="18" charset="0"/>
                          <a:cs typeface="Arial Narrow" panose="020B0606020202030204" pitchFamily="34" charset="0"/>
                        </a:rPr>
                        <a:t>a</a:t>
                      </a:r>
                      <a:r>
                        <a:rPr lang="en-US" sz="700" dirty="0">
                          <a:effectLst/>
                          <a:latin typeface="+mj-lt"/>
                          <a:ea typeface="Times New Roman" panose="02020603050405020304" pitchFamily="18" charset="0"/>
                          <a:cs typeface="Arial Narrow" panose="020B0606020202030204" pitchFamily="34" charset="0"/>
                        </a:rPr>
                        <a:t>SWORD and STRIIVING studies only (N=1357).</a:t>
                      </a:r>
                    </a:p>
                  </a:txBody>
                  <a:tcPr marL="73152" marR="35397" marT="0" marB="18288">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ts val="1000"/>
                        </a:lnSpc>
                        <a:spcBef>
                          <a:spcPts val="0"/>
                        </a:spcBef>
                        <a:spcAft>
                          <a:spcPts val="0"/>
                        </a:spcAft>
                      </a:pPr>
                      <a:endParaRPr lang="en-US" sz="900" dirty="0">
                        <a:effectLst/>
                        <a:latin typeface="+mj-lt"/>
                        <a:ea typeface="Times New Roman" panose="02020603050405020304" pitchFamily="18" charset="0"/>
                        <a:cs typeface="Arial Narrow" panose="020B0606020202030204" pitchFamily="34" charset="0"/>
                      </a:endParaRPr>
                    </a:p>
                  </a:txBody>
                  <a:tcPr marL="35397" marR="35397" marT="0" marB="18288">
                    <a:lnL w="12700" cmpd="sng">
                      <a:noFill/>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83915631"/>
                  </a:ext>
                </a:extLst>
              </a:tr>
            </a:tbl>
          </a:graphicData>
        </a:graphic>
      </p:graphicFrame>
      <p:sp>
        <p:nvSpPr>
          <p:cNvPr id="36" name="Content Placeholder 4">
            <a:extLst>
              <a:ext uri="{FF2B5EF4-FFF2-40B4-BE49-F238E27FC236}">
                <a16:creationId xmlns:a16="http://schemas.microsoft.com/office/drawing/2014/main" id="{1A3C698A-083F-4845-9568-122EDFA1B3BC}"/>
              </a:ext>
            </a:extLst>
          </p:cNvPr>
          <p:cNvSpPr txBox="1">
            <a:spLocks/>
          </p:cNvSpPr>
          <p:nvPr/>
        </p:nvSpPr>
        <p:spPr>
          <a:xfrm>
            <a:off x="11575733" y="6404628"/>
            <a:ext cx="4711700" cy="364847"/>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sz="900" dirty="0"/>
              <a:t>Figure 2. Distribution of HOMA-IR: Median Plot of HOMA-IR by Visit</a:t>
            </a:r>
          </a:p>
        </p:txBody>
      </p:sp>
      <p:sp>
        <p:nvSpPr>
          <p:cNvPr id="37" name="AutoShape 462">
            <a:extLst>
              <a:ext uri="{FF2B5EF4-FFF2-40B4-BE49-F238E27FC236}">
                <a16:creationId xmlns:a16="http://schemas.microsoft.com/office/drawing/2014/main" id="{4B20E79A-C313-405E-9CFC-0D613ED6C1BC}"/>
              </a:ext>
            </a:extLst>
          </p:cNvPr>
          <p:cNvSpPr>
            <a:spLocks noChangeArrowheads="1"/>
          </p:cNvSpPr>
          <p:nvPr/>
        </p:nvSpPr>
        <p:spPr bwMode="auto">
          <a:xfrm>
            <a:off x="11594466" y="6570092"/>
            <a:ext cx="4690872" cy="2898045"/>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graphicFrame>
        <p:nvGraphicFramePr>
          <p:cNvPr id="7" name="Table 6">
            <a:extLst>
              <a:ext uri="{FF2B5EF4-FFF2-40B4-BE49-F238E27FC236}">
                <a16:creationId xmlns:a16="http://schemas.microsoft.com/office/drawing/2014/main" id="{2429DBE7-9403-4171-AEB6-CCCC4A101607}"/>
              </a:ext>
            </a:extLst>
          </p:cNvPr>
          <p:cNvGraphicFramePr>
            <a:graphicFrameLocks noGrp="1"/>
          </p:cNvGraphicFramePr>
          <p:nvPr>
            <p:extLst>
              <p:ext uri="{D42A27DB-BD31-4B8C-83A1-F6EECF244321}">
                <p14:modId xmlns:p14="http://schemas.microsoft.com/office/powerpoint/2010/main" val="413287478"/>
              </p:ext>
            </p:extLst>
          </p:nvPr>
        </p:nvGraphicFramePr>
        <p:xfrm>
          <a:off x="16680180" y="4456122"/>
          <a:ext cx="4526280" cy="2839149"/>
        </p:xfrm>
        <a:graphic>
          <a:graphicData uri="http://schemas.openxmlformats.org/drawingml/2006/table">
            <a:tbl>
              <a:tblPr>
                <a:tableStyleId>{5C22544A-7EE6-4342-B048-85BDC9FD1C3A}</a:tableStyleId>
              </a:tblPr>
              <a:tblGrid>
                <a:gridCol w="612458">
                  <a:extLst>
                    <a:ext uri="{9D8B030D-6E8A-4147-A177-3AD203B41FA5}">
                      <a16:colId xmlns:a16="http://schemas.microsoft.com/office/drawing/2014/main" val="2498312307"/>
                    </a:ext>
                  </a:extLst>
                </a:gridCol>
                <a:gridCol w="519112">
                  <a:extLst>
                    <a:ext uri="{9D8B030D-6E8A-4147-A177-3AD203B41FA5}">
                      <a16:colId xmlns:a16="http://schemas.microsoft.com/office/drawing/2014/main" val="2270676156"/>
                    </a:ext>
                  </a:extLst>
                </a:gridCol>
                <a:gridCol w="309563">
                  <a:extLst>
                    <a:ext uri="{9D8B030D-6E8A-4147-A177-3AD203B41FA5}">
                      <a16:colId xmlns:a16="http://schemas.microsoft.com/office/drawing/2014/main" val="781386362"/>
                    </a:ext>
                  </a:extLst>
                </a:gridCol>
                <a:gridCol w="595312">
                  <a:extLst>
                    <a:ext uri="{9D8B030D-6E8A-4147-A177-3AD203B41FA5}">
                      <a16:colId xmlns:a16="http://schemas.microsoft.com/office/drawing/2014/main" val="1233633464"/>
                    </a:ext>
                  </a:extLst>
                </a:gridCol>
                <a:gridCol w="862013">
                  <a:extLst>
                    <a:ext uri="{9D8B030D-6E8A-4147-A177-3AD203B41FA5}">
                      <a16:colId xmlns:a16="http://schemas.microsoft.com/office/drawing/2014/main" val="103728649"/>
                    </a:ext>
                  </a:extLst>
                </a:gridCol>
                <a:gridCol w="233362">
                  <a:extLst>
                    <a:ext uri="{9D8B030D-6E8A-4147-A177-3AD203B41FA5}">
                      <a16:colId xmlns:a16="http://schemas.microsoft.com/office/drawing/2014/main" val="1062017530"/>
                    </a:ext>
                  </a:extLst>
                </a:gridCol>
                <a:gridCol w="442913">
                  <a:extLst>
                    <a:ext uri="{9D8B030D-6E8A-4147-A177-3AD203B41FA5}">
                      <a16:colId xmlns:a16="http://schemas.microsoft.com/office/drawing/2014/main" val="1376113574"/>
                    </a:ext>
                  </a:extLst>
                </a:gridCol>
                <a:gridCol w="690120">
                  <a:extLst>
                    <a:ext uri="{9D8B030D-6E8A-4147-A177-3AD203B41FA5}">
                      <a16:colId xmlns:a16="http://schemas.microsoft.com/office/drawing/2014/main" val="3636442121"/>
                    </a:ext>
                  </a:extLst>
                </a:gridCol>
                <a:gridCol w="261427">
                  <a:extLst>
                    <a:ext uri="{9D8B030D-6E8A-4147-A177-3AD203B41FA5}">
                      <a16:colId xmlns:a16="http://schemas.microsoft.com/office/drawing/2014/main" val="1780186258"/>
                    </a:ext>
                  </a:extLst>
                </a:gridCol>
              </a:tblGrid>
              <a:tr h="92711">
                <a:tc>
                  <a:txBody>
                    <a:bodyPr/>
                    <a:lstStyle/>
                    <a:p>
                      <a:pPr marL="0" marR="0">
                        <a:lnSpc>
                          <a:spcPct val="115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algn="ctr">
                        <a:lnSpc>
                          <a:spcPct val="115000"/>
                        </a:lnSpc>
                        <a:spcBef>
                          <a:spcPts val="0"/>
                        </a:spcBef>
                        <a:spcAft>
                          <a:spcPts val="0"/>
                        </a:spcAft>
                      </a:pPr>
                      <a:r>
                        <a:rPr lang="en-GB" sz="700" b="1" dirty="0">
                          <a:effectLst/>
                        </a:rPr>
                        <a:t>ANCOVA analysis </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nchor="b">
                    <a:lnL w="12700" cmpd="sng">
                      <a:noFill/>
                    </a:lnL>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GB" sz="700" b="1" dirty="0">
                          <a:effectLst/>
                        </a:rPr>
                        <a:t>Logistic regression analysis</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nchor="b">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940223"/>
                  </a:ext>
                </a:extLst>
              </a:tr>
              <a:tr h="335234">
                <a:tc>
                  <a:txBody>
                    <a:bodyPr/>
                    <a:lstStyle/>
                    <a:p>
                      <a:pPr marL="0" marR="0">
                        <a:lnSpc>
                          <a:spcPts val="800"/>
                        </a:lnSpc>
                        <a:spcBef>
                          <a:spcPts val="0"/>
                        </a:spcBef>
                        <a:spcAft>
                          <a:spcPts val="0"/>
                        </a:spcAft>
                      </a:pPr>
                      <a:r>
                        <a:rPr lang="en-US" sz="700" b="1" dirty="0">
                          <a:effectLst/>
                        </a:rPr>
                        <a:t>Study timepoint</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73152" marR="17255" marT="18288" marB="18288"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Arm </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n</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LS means estimates (SE)</a:t>
                      </a:r>
                      <a:r>
                        <a:rPr lang="en-US" sz="700" b="1" baseline="30000" dirty="0">
                          <a:effectLst/>
                        </a:rPr>
                        <a:t>a</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Geometric LS mean ratio (95% CI)</a:t>
                      </a:r>
                      <a:r>
                        <a:rPr lang="en-US" sz="700" b="1" baseline="30000" dirty="0">
                          <a:effectLst/>
                        </a:rPr>
                        <a:t>b</a:t>
                      </a:r>
                      <a:endParaRPr lang="en-US" sz="700" b="1" baseline="300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i="1" dirty="0">
                          <a:effectLst/>
                        </a:rPr>
                        <a:t>P</a:t>
                      </a:r>
                      <a:r>
                        <a:rPr lang="en-US" sz="700" b="1" dirty="0">
                          <a:effectLst/>
                        </a:rPr>
                        <a:t> value</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HOMA-IR</a:t>
                      </a:r>
                      <a:br>
                        <a:rPr lang="en-US" sz="700" b="1" dirty="0">
                          <a:effectLst/>
                        </a:rPr>
                      </a:br>
                      <a:r>
                        <a:rPr lang="en-US" sz="700" b="1" baseline="30000" dirty="0">
                          <a:effectLst/>
                        </a:rPr>
                        <a:t> </a:t>
                      </a:r>
                      <a:r>
                        <a:rPr lang="en-US" sz="700" b="1" dirty="0">
                          <a:effectLst/>
                        </a:rPr>
                        <a:t>&gt;2/n</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dirty="0">
                          <a:effectLst/>
                        </a:rPr>
                        <a:t>Odds ratio</a:t>
                      </a:r>
                      <a:br>
                        <a:rPr lang="en-US" sz="700" b="1" dirty="0">
                          <a:effectLst/>
                        </a:rPr>
                      </a:br>
                      <a:r>
                        <a:rPr lang="en-US" sz="700" b="1" dirty="0">
                          <a:effectLst/>
                        </a:rPr>
                        <a:t>(95% CI)</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800"/>
                        </a:lnSpc>
                        <a:spcBef>
                          <a:spcPts val="0"/>
                        </a:spcBef>
                        <a:spcAft>
                          <a:spcPts val="0"/>
                        </a:spcAft>
                      </a:pPr>
                      <a:r>
                        <a:rPr lang="en-US" sz="700" b="1" i="1" dirty="0">
                          <a:effectLst/>
                        </a:rPr>
                        <a:t>P</a:t>
                      </a:r>
                      <a:r>
                        <a:rPr lang="en-US" sz="700" b="1" dirty="0">
                          <a:effectLst/>
                        </a:rPr>
                        <a:t> value</a:t>
                      </a:r>
                      <a:endParaRPr lang="en-US" sz="700" b="1"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nchor="b">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5484877"/>
                  </a:ext>
                </a:extLst>
              </a:tr>
              <a:tr h="0">
                <a:tc rowSpan="2">
                  <a:txBody>
                    <a:bodyPr/>
                    <a:lstStyle/>
                    <a:p>
                      <a:pPr marL="0" marR="0">
                        <a:lnSpc>
                          <a:spcPct val="100000"/>
                        </a:lnSpc>
                        <a:spcBef>
                          <a:spcPts val="0"/>
                        </a:spcBef>
                        <a:spcAft>
                          <a:spcPts val="0"/>
                        </a:spcAft>
                      </a:pPr>
                      <a:r>
                        <a:rPr lang="en-US" sz="700" dirty="0">
                          <a:effectLst/>
                        </a:rPr>
                        <a:t>Overall </a:t>
                      </a:r>
                      <a:br>
                        <a:rPr lang="en-US" sz="700" dirty="0">
                          <a:effectLst/>
                        </a:rPr>
                      </a:br>
                      <a:r>
                        <a:rPr lang="en-US" sz="700" dirty="0">
                          <a:effectLst/>
                        </a:rPr>
                        <a:t>Week 48</a:t>
                      </a:r>
                      <a:r>
                        <a:rPr lang="en-US" sz="700" baseline="30000" dirty="0">
                          <a:effectLst/>
                        </a:rPr>
                        <a:t>c</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73152" marR="17255"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Control</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460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1.18 (0.024)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360/460</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700" dirty="0">
                          <a:effectLst/>
                        </a:rPr>
                        <a:t> </a:t>
                      </a:r>
                      <a:endParaRPr lang="en-US" sz="700" dirty="0">
                        <a:effectLst/>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GB"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1614513"/>
                  </a:ext>
                </a:extLst>
              </a:tr>
              <a:tr h="0">
                <a:tc vMerge="1">
                  <a:txBody>
                    <a:bodyPr/>
                    <a:lstStyle/>
                    <a:p>
                      <a:pPr marL="0" marR="0">
                        <a:lnSpc>
                          <a:spcPct val="115000"/>
                        </a:lnSpc>
                        <a:spcBef>
                          <a:spcPts val="0"/>
                        </a:spcBef>
                        <a:spcAft>
                          <a:spcPts val="0"/>
                        </a:spcAft>
                      </a:pP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DTG</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543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1.16 (0.022)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0.98 (0.92-1.04)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0.497</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413/543</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0.81 (0.57-1.14)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0.222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6609000"/>
                  </a:ext>
                </a:extLst>
              </a:tr>
              <a:tr h="92727">
                <a:tc rowSpan="2">
                  <a:txBody>
                    <a:bodyPr/>
                    <a:lstStyle/>
                    <a:p>
                      <a:pPr marL="0" marR="0">
                        <a:lnSpc>
                          <a:spcPct val="100000"/>
                        </a:lnSpc>
                        <a:spcBef>
                          <a:spcPts val="0"/>
                        </a:spcBef>
                        <a:spcAft>
                          <a:spcPts val="0"/>
                        </a:spcAft>
                      </a:pPr>
                      <a:r>
                        <a:rPr lang="en-US" sz="700" dirty="0">
                          <a:effectLst/>
                        </a:rPr>
                        <a:t>SPRING-1 </a:t>
                      </a:r>
                      <a:br>
                        <a:rPr lang="en-US" sz="700" dirty="0">
                          <a:effectLst/>
                        </a:rPr>
                      </a:br>
                      <a:r>
                        <a:rPr lang="en-US" sz="700" dirty="0">
                          <a:effectLst/>
                        </a:rPr>
                        <a:t>Week 24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73152" marR="17255"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Control</a:t>
                      </a:r>
                      <a:r>
                        <a:rPr lang="en-US" sz="700" baseline="30000" dirty="0">
                          <a:effectLst/>
                        </a:rPr>
                        <a:t>d</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35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1.07 (0.090)</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29/35</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1166935"/>
                  </a:ext>
                </a:extLst>
              </a:tr>
              <a:tr h="0">
                <a:tc vMerge="1">
                  <a:txBody>
                    <a:bodyPr/>
                    <a:lstStyle/>
                    <a:p>
                      <a:pPr marL="0" marR="0">
                        <a:lnSpc>
                          <a:spcPct val="115000"/>
                        </a:lnSpc>
                        <a:spcBef>
                          <a:spcPts val="0"/>
                        </a:spcBef>
                        <a:spcAft>
                          <a:spcPts val="0"/>
                        </a:spcAft>
                      </a:pP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DTG</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125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1.02 (0.047)</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0.95 (0.77-1.16)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0.583</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98/125</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0.46 (0.12-1.45)</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0.215</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8672098"/>
                  </a:ext>
                </a:extLst>
              </a:tr>
              <a:tr h="92727">
                <a:tc rowSpan="2">
                  <a:txBody>
                    <a:bodyPr/>
                    <a:lstStyle/>
                    <a:p>
                      <a:pPr marL="0" marR="0">
                        <a:lnSpc>
                          <a:spcPct val="100000"/>
                        </a:lnSpc>
                        <a:spcBef>
                          <a:spcPts val="0"/>
                        </a:spcBef>
                        <a:spcAft>
                          <a:spcPts val="0"/>
                        </a:spcAft>
                      </a:pPr>
                      <a:r>
                        <a:rPr lang="en-US" sz="700" dirty="0">
                          <a:effectLst/>
                        </a:rPr>
                        <a:t>SPRING-1 </a:t>
                      </a:r>
                      <a:br>
                        <a:rPr lang="en-US" sz="700" dirty="0">
                          <a:effectLst/>
                        </a:rPr>
                      </a:br>
                      <a:r>
                        <a:rPr lang="en-US" sz="700" dirty="0">
                          <a:effectLst/>
                        </a:rPr>
                        <a:t>Week 48</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73152" marR="17255"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Control</a:t>
                      </a:r>
                      <a:r>
                        <a:rPr lang="en-US" sz="700" baseline="30000" dirty="0">
                          <a:effectLst/>
                        </a:rPr>
                        <a:t>d</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38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1.06 (0.092)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29/38</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9901807"/>
                  </a:ext>
                </a:extLst>
              </a:tr>
              <a:tr h="0">
                <a:tc vMerge="1">
                  <a:txBody>
                    <a:bodyPr/>
                    <a:lstStyle/>
                    <a:p>
                      <a:pPr marL="0" marR="0">
                        <a:lnSpc>
                          <a:spcPct val="115000"/>
                        </a:lnSpc>
                        <a:spcBef>
                          <a:spcPts val="0"/>
                        </a:spcBef>
                        <a:spcAft>
                          <a:spcPts val="0"/>
                        </a:spcAft>
                      </a:pP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DTG</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123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1.13 (0.050)</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1.07 (0.86-1.32)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0.546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99/123</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0.20 (0.03-1.16)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0.086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3268389"/>
                  </a:ext>
                </a:extLst>
              </a:tr>
              <a:tr h="92727">
                <a:tc rowSpan="2">
                  <a:txBody>
                    <a:bodyPr/>
                    <a:lstStyle/>
                    <a:p>
                      <a:pPr marL="0" marR="0">
                        <a:lnSpc>
                          <a:spcPct val="100000"/>
                        </a:lnSpc>
                        <a:spcBef>
                          <a:spcPts val="0"/>
                        </a:spcBef>
                        <a:spcAft>
                          <a:spcPts val="0"/>
                        </a:spcAft>
                      </a:pPr>
                      <a:r>
                        <a:rPr lang="en-US" sz="700" dirty="0">
                          <a:effectLst/>
                        </a:rPr>
                        <a:t>STRIIVING </a:t>
                      </a:r>
                      <a:br>
                        <a:rPr lang="en-US" sz="700" dirty="0">
                          <a:effectLst/>
                        </a:rPr>
                      </a:br>
                      <a:r>
                        <a:rPr lang="en-US" sz="700" dirty="0">
                          <a:effectLst/>
                        </a:rPr>
                        <a:t>Week 24</a:t>
                      </a:r>
                      <a:r>
                        <a:rPr lang="en-US" sz="700" baseline="30000" dirty="0">
                          <a:effectLst/>
                        </a:rPr>
                        <a:t>e</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73152" marR="17255"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Control</a:t>
                      </a:r>
                      <a:r>
                        <a:rPr lang="en-US" sz="700" baseline="30000" dirty="0">
                          <a:effectLst/>
                        </a:rPr>
                        <a:t>f</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184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0.97 (0.046)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131/184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885803"/>
                  </a:ext>
                </a:extLst>
              </a:tr>
              <a:tr h="0">
                <a:tc vMerge="1">
                  <a:txBody>
                    <a:bodyPr/>
                    <a:lstStyle/>
                    <a:p>
                      <a:pPr marL="0" marR="0">
                        <a:lnSpc>
                          <a:spcPct val="115000"/>
                        </a:lnSpc>
                        <a:spcBef>
                          <a:spcPts val="0"/>
                        </a:spcBef>
                        <a:spcAft>
                          <a:spcPts val="0"/>
                        </a:spcAft>
                      </a:pP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17255" marR="17255" marT="18288" marB="18288">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DTG</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179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1.05 (0.046)</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1.07 (0.95-1.22)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0.273</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147/179</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1.86 (1.08-3.23)</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0.027</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7040157"/>
                  </a:ext>
                </a:extLst>
              </a:tr>
              <a:tr h="92727">
                <a:tc rowSpan="2">
                  <a:txBody>
                    <a:bodyPr/>
                    <a:lstStyle/>
                    <a:p>
                      <a:pPr marL="0" marR="0">
                        <a:lnSpc>
                          <a:spcPct val="100000"/>
                        </a:lnSpc>
                        <a:spcBef>
                          <a:spcPts val="0"/>
                        </a:spcBef>
                        <a:spcAft>
                          <a:spcPts val="0"/>
                        </a:spcAft>
                      </a:pPr>
                      <a:r>
                        <a:rPr lang="en-US" sz="700" spc="-10" baseline="0" dirty="0">
                          <a:effectLst/>
                        </a:rPr>
                        <a:t>SWORD-1/-2</a:t>
                      </a:r>
                      <a:r>
                        <a:rPr lang="en-US" sz="700" dirty="0">
                          <a:effectLst/>
                        </a:rPr>
                        <a:t> </a:t>
                      </a:r>
                      <a:br>
                        <a:rPr lang="en-US" sz="700" dirty="0">
                          <a:effectLst/>
                        </a:rPr>
                      </a:br>
                      <a:r>
                        <a:rPr lang="en-US" sz="700" dirty="0">
                          <a:effectLst/>
                        </a:rPr>
                        <a:t>Week 48</a:t>
                      </a:r>
                    </a:p>
                  </a:txBody>
                  <a:tcPr marL="73152" marR="17255"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Control</a:t>
                      </a:r>
                      <a:r>
                        <a:rPr lang="en-US" sz="700" baseline="30000" dirty="0">
                          <a:effectLst/>
                        </a:rPr>
                        <a:t>f</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422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1.21 (0.024)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331/422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9999396"/>
                  </a:ext>
                </a:extLst>
              </a:tr>
              <a:tr h="0">
                <a:tc vMerge="1">
                  <a:txBody>
                    <a:bodyPr/>
                    <a:lstStyle/>
                    <a:p>
                      <a:endParaRPr lang="en-US"/>
                    </a:p>
                  </a:txBody>
                  <a:tcPr/>
                </a:tc>
                <a:tc>
                  <a:txBody>
                    <a:bodyPr/>
                    <a:lstStyle/>
                    <a:p>
                      <a:pPr marL="0" marR="0" algn="ctr">
                        <a:lnSpc>
                          <a:spcPct val="100000"/>
                        </a:lnSpc>
                        <a:spcBef>
                          <a:spcPts val="0"/>
                        </a:spcBef>
                        <a:spcAft>
                          <a:spcPts val="0"/>
                        </a:spcAft>
                      </a:pPr>
                      <a:r>
                        <a:rPr lang="en-US" sz="700" dirty="0">
                          <a:effectLst/>
                        </a:rPr>
                        <a:t>DTG</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420 </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1.15 (0.024)</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0.95 (0.89-1.02)</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0.161</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314/420</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0.78 (0.55-1.11)</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0000"/>
                        </a:lnSpc>
                        <a:spcBef>
                          <a:spcPts val="0"/>
                        </a:spcBef>
                        <a:spcAft>
                          <a:spcPts val="0"/>
                        </a:spcAft>
                      </a:pPr>
                      <a:r>
                        <a:rPr lang="en-US" sz="700" dirty="0">
                          <a:effectLst/>
                        </a:rPr>
                        <a:t>0.167</a:t>
                      </a:r>
                      <a:endParaRPr lang="en-US" sz="700" dirty="0">
                        <a:effectLst/>
                        <a:latin typeface="Arial Narrow" panose="020B0606020202030204" pitchFamily="34" charset="0"/>
                        <a:ea typeface="Times New Roman" panose="02020603050405020304" pitchFamily="18" charset="0"/>
                        <a:cs typeface="Arial Narrow" panose="020B0606020202030204" pitchFamily="34" charset="0"/>
                      </a:endParaRPr>
                    </a:p>
                  </a:txBody>
                  <a:tcPr marL="0" marR="0" marT="18288" marB="18288">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065258"/>
                  </a:ext>
                </a:extLst>
              </a:tr>
              <a:tr h="387864">
                <a:tc gridSpan="9">
                  <a:txBody>
                    <a:bodyPr/>
                    <a:lstStyle/>
                    <a:p>
                      <a:pPr marL="0" marR="0">
                        <a:lnSpc>
                          <a:spcPts val="700"/>
                        </a:lnSpc>
                        <a:spcBef>
                          <a:spcPts val="0"/>
                        </a:spcBef>
                        <a:spcAft>
                          <a:spcPts val="0"/>
                        </a:spcAft>
                      </a:pPr>
                      <a:r>
                        <a:rPr lang="en-GB" sz="600" spc="-10" baseline="0" dirty="0">
                          <a:effectLst/>
                        </a:rPr>
                        <a:t>HOMA-IR formula: [insulin (μU/mL × glucose (mmol/L)/22.5]. </a:t>
                      </a:r>
                      <a:r>
                        <a:rPr lang="en-GB" sz="600" spc="-10" baseline="30000" dirty="0">
                          <a:effectLst/>
                        </a:rPr>
                        <a:t>a</a:t>
                      </a:r>
                      <a:r>
                        <a:rPr lang="en-GB" sz="600" spc="-10" baseline="0" dirty="0">
                          <a:effectLst/>
                        </a:rPr>
                        <a:t>Geometric LS mean ratio estimates the LS ratio at the analysis timepoint over </a:t>
                      </a:r>
                      <a:r>
                        <a:rPr lang="en-GB" sz="600" spc="10" baseline="0" dirty="0">
                          <a:effectLst/>
                        </a:rPr>
                        <a:t>baseline values. The following baseline characteristics were selected from the final ANCOVA model as potential risk factors for the </a:t>
                      </a:r>
                      <a:r>
                        <a:rPr lang="en-GB" sz="600" spc="-10" baseline="0" dirty="0">
                          <a:effectLst/>
                        </a:rPr>
                        <a:t>development of IR at Week 48: baseline HOMA-IR, female sex, bodyweight, immune disorder, and increased triglycerides, ALT, and viral load. </a:t>
                      </a:r>
                      <a:r>
                        <a:rPr lang="en-GB" sz="600" spc="-10" baseline="30000" dirty="0">
                          <a:effectLst/>
                        </a:rPr>
                        <a:t>b</a:t>
                      </a:r>
                      <a:r>
                        <a:rPr lang="en-GB" sz="600" spc="-10" baseline="0" dirty="0">
                          <a:effectLst/>
                        </a:rPr>
                        <a:t>Baseline characteristics selected from the final logistic model as potential risk factors for developing IR at Week 48: baseline HOMA-IR, female sex, body mass index, smoking history, immune disorder, elevated ALT, and increased viral load. </a:t>
                      </a:r>
                      <a:r>
                        <a:rPr lang="en-GB" sz="600" spc="-10" baseline="30000" dirty="0">
                          <a:effectLst/>
                        </a:rPr>
                        <a:t>c</a:t>
                      </a:r>
                      <a:r>
                        <a:rPr lang="en-GB" sz="600" spc="-10" baseline="0" dirty="0">
                          <a:effectLst/>
                        </a:rPr>
                        <a:t>Includes SPRING-1 and SWORD studies. </a:t>
                      </a:r>
                      <a:r>
                        <a:rPr lang="en-GB" sz="600" spc="-10" baseline="30000" dirty="0">
                          <a:effectLst/>
                        </a:rPr>
                        <a:t>d</a:t>
                      </a:r>
                      <a:r>
                        <a:rPr lang="en-GB" sz="600" spc="-10" baseline="0" dirty="0">
                          <a:effectLst/>
                        </a:rPr>
                        <a:t>Efavirenz. </a:t>
                      </a:r>
                      <a:r>
                        <a:rPr lang="en-GB" sz="600" spc="-10" baseline="30000" dirty="0">
                          <a:effectLst/>
                        </a:rPr>
                        <a:t>e</a:t>
                      </a:r>
                      <a:r>
                        <a:rPr lang="en-GB" sz="600" spc="-10" baseline="0" dirty="0">
                          <a:effectLst/>
                        </a:rPr>
                        <a:t>Only Week 24 data are presented as all participants switched to DTG </a:t>
                      </a:r>
                      <a:r>
                        <a:rPr lang="en-GB" sz="600" spc="0" baseline="0" dirty="0">
                          <a:effectLst/>
                        </a:rPr>
                        <a:t>after this timepoint. </a:t>
                      </a:r>
                      <a:r>
                        <a:rPr lang="en-GB" sz="600" spc="0" baseline="30000" dirty="0">
                          <a:effectLst/>
                        </a:rPr>
                        <a:t>f</a:t>
                      </a:r>
                      <a:r>
                        <a:rPr lang="en-GB" sz="600" spc="0" baseline="0" dirty="0">
                          <a:effectLst/>
                        </a:rPr>
                        <a:t>Current antiretroviral therapy (boosted protease inhibitor, integrase strand transfer inhibitor, NRTI, non-NRTI). </a:t>
                      </a:r>
                      <a:br>
                        <a:rPr lang="en-GB" sz="600" spc="0" baseline="0" dirty="0">
                          <a:effectLst/>
                        </a:rPr>
                      </a:br>
                      <a:r>
                        <a:rPr lang="en-GB" sz="600" spc="-10" baseline="0" dirty="0">
                          <a:effectLst/>
                        </a:rPr>
                        <a:t>ALT, alanine transaminase; ANCOVA, analysis of variance; CI, confidence interval; DTG, dolutegravir; HOMA, homeostasis model of assessment; IR, insulin resistance; N, number of participants with evaluable HOMA-IR data at baseline and analysis time point; LS, least squares; NRTI, nucleoside reverse transcriptase inhibitor; SE, standard error based on log scale. </a:t>
                      </a:r>
                      <a:endParaRPr lang="en-US" sz="600" spc="-1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17255" marR="17255" marT="27432" marB="0">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53124381"/>
                  </a:ext>
                </a:extLst>
              </a:tr>
            </a:tbl>
          </a:graphicData>
        </a:graphic>
      </p:graphicFrame>
      <p:sp>
        <p:nvSpPr>
          <p:cNvPr id="39" name="Content Placeholder 4">
            <a:extLst>
              <a:ext uri="{FF2B5EF4-FFF2-40B4-BE49-F238E27FC236}">
                <a16:creationId xmlns:a16="http://schemas.microsoft.com/office/drawing/2014/main" id="{95C7679F-6D10-4857-B488-A888DC49BF6A}"/>
              </a:ext>
            </a:extLst>
          </p:cNvPr>
          <p:cNvSpPr txBox="1">
            <a:spLocks/>
          </p:cNvSpPr>
          <p:nvPr/>
        </p:nvSpPr>
        <p:spPr>
          <a:xfrm>
            <a:off x="16586200" y="4263994"/>
            <a:ext cx="4711700" cy="364847"/>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6">
              <a:defRPr/>
            </a:pPr>
            <a:r>
              <a:rPr lang="en-US" sz="900" dirty="0"/>
              <a:t>Table 3. Changes in HOMA-IR Over Time and Relative to Controls</a:t>
            </a:r>
          </a:p>
        </p:txBody>
      </p:sp>
      <p:sp>
        <p:nvSpPr>
          <p:cNvPr id="40" name="AutoShape 462">
            <a:extLst>
              <a:ext uri="{FF2B5EF4-FFF2-40B4-BE49-F238E27FC236}">
                <a16:creationId xmlns:a16="http://schemas.microsoft.com/office/drawing/2014/main" id="{F7B5EDB6-EB81-4099-9466-C822A8CC6049}"/>
              </a:ext>
            </a:extLst>
          </p:cNvPr>
          <p:cNvSpPr>
            <a:spLocks noChangeArrowheads="1"/>
          </p:cNvSpPr>
          <p:nvPr/>
        </p:nvSpPr>
        <p:spPr bwMode="auto">
          <a:xfrm>
            <a:off x="16599127" y="4440162"/>
            <a:ext cx="4691062" cy="2915043"/>
          </a:xfrm>
          <a:prstGeom prst="roundRect">
            <a:avLst>
              <a:gd name="adj" fmla="val 0"/>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73038" indent="-173038">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pPr algn="ctr" defTabSz="914400" eaLnBrk="1" hangingPunct="1">
              <a:spcBef>
                <a:spcPct val="0"/>
              </a:spcBef>
              <a:buFontTx/>
              <a:buNone/>
            </a:pPr>
            <a:endParaRPr lang="en-US" altLang="en-US" sz="1800" b="0" dirty="0"/>
          </a:p>
        </p:txBody>
      </p:sp>
      <p:sp>
        <p:nvSpPr>
          <p:cNvPr id="41" name="Text Placeholder 34">
            <a:extLst>
              <a:ext uri="{FF2B5EF4-FFF2-40B4-BE49-F238E27FC236}">
                <a16:creationId xmlns:a16="http://schemas.microsoft.com/office/drawing/2014/main" id="{4A3BBFC4-8495-4488-A040-EDED63D60268}"/>
              </a:ext>
            </a:extLst>
          </p:cNvPr>
          <p:cNvSpPr txBox="1">
            <a:spLocks/>
          </p:cNvSpPr>
          <p:nvPr/>
        </p:nvSpPr>
        <p:spPr>
          <a:xfrm>
            <a:off x="6568758" y="10105010"/>
            <a:ext cx="4711700" cy="1240838"/>
          </a:xfrm>
          <a:prstGeom prst="rect">
            <a:avLst/>
          </a:prstGeom>
        </p:spPr>
        <p:txBody>
          <a:bodyPr vert="horz" lIns="0" tIns="0" rIns="0" bIns="0" rtlCol="0">
            <a:noAutofit/>
          </a:bodyPr>
          <a:lstStyle>
            <a:lvl1pPr algn="l" rtl="0" eaLnBrk="0" fontAlgn="base" hangingPunct="0">
              <a:spcBef>
                <a:spcPts val="600"/>
              </a:spcBef>
              <a:spcAft>
                <a:spcPct val="0"/>
              </a:spcAft>
              <a:buFont typeface="Arial" panose="020B0604020202020204" pitchFamily="34" charset="0"/>
              <a:defRPr sz="1400" b="1" kern="1200">
                <a:solidFill>
                  <a:srgbClr val="008790"/>
                </a:solidFill>
                <a:latin typeface="Arial" panose="020B0604020202020204" pitchFamily="34" charset="0"/>
                <a:ea typeface="+mn-ea"/>
                <a:cs typeface="Arial" panose="020B0604020202020204" pitchFamily="34" charset="0"/>
              </a:defRPr>
            </a:lvl1pPr>
            <a:lvl2pPr algn="l" rtl="0" eaLnBrk="0" fontAlgn="base" hangingPunct="0">
              <a:spcBef>
                <a:spcPts val="300"/>
              </a:spcBef>
              <a:spcAft>
                <a:spcPct val="0"/>
              </a:spcAft>
              <a:buFont typeface="Arial" panose="020B0604020202020204" pitchFamily="34" charset="0"/>
              <a:defRPr sz="1100" b="1" kern="1200">
                <a:solidFill>
                  <a:schemeClr val="tx1"/>
                </a:solidFill>
                <a:latin typeface="Arial" panose="020B0604020202020204" pitchFamily="34" charset="0"/>
                <a:ea typeface="+mn-ea"/>
                <a:cs typeface="Arial" panose="020B0604020202020204" pitchFamily="34" charset="0"/>
              </a:defRPr>
            </a:lvl2pPr>
            <a:lvl3pPr algn="l" rtl="0" eaLnBrk="0" fontAlgn="base" hangingPunct="0">
              <a:spcBef>
                <a:spcPts val="3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3pPr>
            <a:lvl4pPr marL="173038" indent="-173038" algn="l" rtl="0" eaLnBrk="0" fontAlgn="base" hangingPunct="0">
              <a:spcBef>
                <a:spcPts val="300"/>
              </a:spcBef>
              <a:spcAft>
                <a:spcPct val="0"/>
              </a:spcAft>
              <a:buClr>
                <a:srgbClr val="E31836"/>
              </a:buClr>
              <a:buSzPct val="85000"/>
              <a:buFont typeface="Wingdings 2" panose="05020102010507070707" pitchFamily="18" charset="2"/>
              <a:buChar char=""/>
              <a:defRPr sz="1100" kern="1200">
                <a:solidFill>
                  <a:schemeClr val="tx1"/>
                </a:solidFill>
                <a:latin typeface="Arial" panose="020B0604020202020204" pitchFamily="34" charset="0"/>
                <a:ea typeface="+mn-ea"/>
                <a:cs typeface="Arial" panose="020B0604020202020204" pitchFamily="34" charset="0"/>
              </a:defRPr>
            </a:lvl4pPr>
            <a:lvl5pPr marL="292100" indent="-117475" algn="l" rtl="0" eaLnBrk="0" fontAlgn="base" hangingPunct="0">
              <a:spcBef>
                <a:spcPts val="300"/>
              </a:spcBef>
              <a:spcAft>
                <a:spcPct val="0"/>
              </a:spcAft>
              <a:buClr>
                <a:srgbClr val="E31836"/>
              </a:buClr>
              <a:buSzPct val="90000"/>
              <a:buFont typeface="Wingdings 2" panose="05020102010507070707" pitchFamily="18" charset="2"/>
              <a:buChar char="º"/>
              <a:defRPr sz="1000" kern="1200">
                <a:solidFill>
                  <a:schemeClr val="tx1"/>
                </a:solidFill>
                <a:latin typeface="Arial" panose="020B0604020202020204" pitchFamily="34" charset="0"/>
                <a:ea typeface="+mn-ea"/>
                <a:cs typeface="Arial" panose="020B0604020202020204" pitchFamily="34" charset="0"/>
              </a:defRPr>
            </a:lvl5pPr>
            <a:lvl6pPr marL="411480" indent="-118872" algn="l" defTabSz="914400" rtl="0" eaLnBrk="1" latinLnBrk="0" hangingPunct="1">
              <a:spcBef>
                <a:spcPts val="300"/>
              </a:spcBef>
              <a:buClr>
                <a:srgbClr val="E31836"/>
              </a:buClr>
              <a:buFont typeface="Arial" panose="020B0604020202020204" pitchFamily="34" charset="0"/>
              <a:buChar char="●"/>
              <a:defRPr sz="900" kern="1200" baseline="0">
                <a:solidFill>
                  <a:schemeClr val="tx1"/>
                </a:solidFill>
                <a:latin typeface="Arial" panose="020B0604020202020204" pitchFamily="34" charset="0"/>
                <a:ea typeface="+mn-ea"/>
                <a:cs typeface="Arial" panose="020B0604020202020204" pitchFamily="34" charset="0"/>
              </a:defRPr>
            </a:lvl6pPr>
            <a:lvl7pPr marL="173736" indent="0" algn="l" defTabSz="914400" rtl="0" eaLnBrk="1" latinLnBrk="0" hangingPunct="1">
              <a:spcBef>
                <a:spcPts val="600"/>
              </a:spcBef>
              <a:buFont typeface="Arial" panose="020B0604020202020204" pitchFamily="34" charset="0"/>
              <a:buNone/>
              <a:defRPr sz="1100" b="1" kern="1200" baseline="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736" lvl="3" indent="-173736" defTabSz="914400" eaLnBrk="1" fontAlgn="auto" hangingPunct="1">
              <a:spcAft>
                <a:spcPts val="0"/>
              </a:spcAft>
              <a:defRPr/>
            </a:pPr>
            <a:r>
              <a:rPr lang="en-US" sz="900" dirty="0"/>
              <a:t>Unadjusted median HOMA-IR by study and timepoint are shown in Figure 2</a:t>
            </a:r>
          </a:p>
          <a:p>
            <a:pPr marL="338328" lvl="4" indent="-173736" defTabSz="914400" eaLnBrk="1" fontAlgn="auto" hangingPunct="1">
              <a:spcBef>
                <a:spcPts val="200"/>
              </a:spcBef>
              <a:spcAft>
                <a:spcPts val="0"/>
              </a:spcAft>
              <a:defRPr/>
            </a:pPr>
            <a:r>
              <a:rPr lang="en-US" sz="800" dirty="0"/>
              <a:t>There are no clear shifts in median HOMA-IR over time that are consistent across all 4 studies  </a:t>
            </a:r>
          </a:p>
          <a:p>
            <a:pPr marL="338328" lvl="4" indent="-173736" defTabSz="914400" eaLnBrk="1" fontAlgn="auto" hangingPunct="1">
              <a:lnSpc>
                <a:spcPts val="900"/>
              </a:lnSpc>
              <a:spcBef>
                <a:spcPts val="200"/>
              </a:spcBef>
              <a:spcAft>
                <a:spcPts val="0"/>
              </a:spcAft>
              <a:defRPr/>
            </a:pPr>
            <a:r>
              <a:rPr lang="en-US" sz="800" spc="-10" dirty="0"/>
              <a:t>In SPRING-1, in which 3 different doses of DTG were given (10, 25, and 50 mg), </a:t>
            </a:r>
            <a:r>
              <a:rPr lang="en-US" sz="800" dirty="0"/>
              <a:t>a modest increase was observed in median HOMA-IR from baseline to Week 48 with the 25-mg dose that was not apparent in the other 2 dose groups or the control group</a:t>
            </a:r>
          </a:p>
          <a:p>
            <a:pPr marL="493776" lvl="5" indent="-173736">
              <a:spcBef>
                <a:spcPts val="200"/>
              </a:spcBef>
              <a:defRPr/>
            </a:pPr>
            <a:r>
              <a:rPr lang="en-US" sz="700" spc="-10" dirty="0"/>
              <a:t>Median HOMA-IR in this dose group decreased from Week 48 to Week 96, tending toward the baseline value</a:t>
            </a:r>
          </a:p>
        </p:txBody>
      </p:sp>
      <p:pic>
        <p:nvPicPr>
          <p:cNvPr id="11" name="Picture 10">
            <a:extLst>
              <a:ext uri="{FF2B5EF4-FFF2-40B4-BE49-F238E27FC236}">
                <a16:creationId xmlns:a16="http://schemas.microsoft.com/office/drawing/2014/main" id="{7DE09BFA-B641-4E7B-9F69-8C71C9671D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79" y="3410079"/>
            <a:ext cx="4395879" cy="3470334"/>
          </a:xfrm>
          <a:prstGeom prst="rect">
            <a:avLst/>
          </a:prstGeom>
        </p:spPr>
      </p:pic>
      <p:sp>
        <p:nvSpPr>
          <p:cNvPr id="4" name="TextBox 3">
            <a:extLst>
              <a:ext uri="{FF2B5EF4-FFF2-40B4-BE49-F238E27FC236}">
                <a16:creationId xmlns:a16="http://schemas.microsoft.com/office/drawing/2014/main" id="{A2EFCC10-C47B-483E-8518-A2244041CC76}"/>
              </a:ext>
            </a:extLst>
          </p:cNvPr>
          <p:cNvSpPr txBox="1"/>
          <p:nvPr/>
        </p:nvSpPr>
        <p:spPr>
          <a:xfrm>
            <a:off x="11661771" y="9477662"/>
            <a:ext cx="4711700" cy="276999"/>
          </a:xfrm>
          <a:prstGeom prst="rect">
            <a:avLst/>
          </a:prstGeom>
          <a:noFill/>
        </p:spPr>
        <p:txBody>
          <a:bodyPr wrap="square" rtlCol="0">
            <a:spAutoFit/>
          </a:bodyPr>
          <a:lstStyle/>
          <a:p>
            <a:r>
              <a:rPr lang="en-GB" sz="600" kern="0" spc="-20" dirty="0">
                <a:latin typeface="+mj-lt"/>
              </a:rPr>
              <a:t>ABC, abacavir; ART, antiretroviral therapy; CAR, current antiretroviral therapy; DTG, dolutegravir; EFV, efavirenz; </a:t>
            </a:r>
            <a:r>
              <a:rPr lang="en-US" sz="600" kern="0" spc="-20" dirty="0">
                <a:latin typeface="+mj-lt"/>
              </a:rPr>
              <a:t>HOMA, homeostasis model of assessment; IR, insulin resistance</a:t>
            </a:r>
            <a:r>
              <a:rPr lang="en-GB" sz="600" kern="0" spc="-20" dirty="0">
                <a:latin typeface="+mj-lt"/>
              </a:rPr>
              <a:t>; 3TC, lamivudine; QD, once daily; RPV, rilpivirine.</a:t>
            </a:r>
            <a:endParaRPr lang="en-US" sz="600" kern="0" spc="-20" dirty="0">
              <a:latin typeface="+mj-lt"/>
              <a:cs typeface="Arial" panose="020B0604020202020204" pitchFamily="34" charset="0"/>
            </a:endParaRPr>
          </a:p>
        </p:txBody>
      </p:sp>
      <p:sp>
        <p:nvSpPr>
          <p:cNvPr id="42" name="TextBox 41">
            <a:extLst>
              <a:ext uri="{FF2B5EF4-FFF2-40B4-BE49-F238E27FC236}">
                <a16:creationId xmlns:a16="http://schemas.microsoft.com/office/drawing/2014/main" id="{6DF8BEE8-6F1D-40BD-9FE7-BCB968DE17B0}"/>
              </a:ext>
            </a:extLst>
          </p:cNvPr>
          <p:cNvSpPr txBox="1"/>
          <p:nvPr/>
        </p:nvSpPr>
        <p:spPr>
          <a:xfrm>
            <a:off x="11644308" y="6170554"/>
            <a:ext cx="4795837" cy="184666"/>
          </a:xfrm>
          <a:prstGeom prst="rect">
            <a:avLst/>
          </a:prstGeom>
          <a:noFill/>
        </p:spPr>
        <p:txBody>
          <a:bodyPr wrap="square" rtlCol="0">
            <a:spAutoFit/>
          </a:bodyPr>
          <a:lstStyle/>
          <a:p>
            <a:r>
              <a:rPr lang="en-US" sz="600" kern="0" dirty="0">
                <a:latin typeface="+mj-lt"/>
              </a:rPr>
              <a:t>HOMA, homeostasis model of assessment; IR, insulin resistance.</a:t>
            </a:r>
            <a:endParaRPr lang="en-US" sz="600" kern="0" dirty="0">
              <a:latin typeface="+mj-lt"/>
              <a:cs typeface="Arial" panose="020B0604020202020204" pitchFamily="34" charset="0"/>
            </a:endParaRPr>
          </a:p>
        </p:txBody>
      </p:sp>
      <p:grpSp>
        <p:nvGrpSpPr>
          <p:cNvPr id="58" name="Group 57">
            <a:extLst>
              <a:ext uri="{FF2B5EF4-FFF2-40B4-BE49-F238E27FC236}">
                <a16:creationId xmlns:a16="http://schemas.microsoft.com/office/drawing/2014/main" id="{946113FF-74FA-42FC-8A74-643BFAB9F0D9}"/>
              </a:ext>
            </a:extLst>
          </p:cNvPr>
          <p:cNvGrpSpPr>
            <a:grpSpLocks noChangeAspect="1"/>
          </p:cNvGrpSpPr>
          <p:nvPr/>
        </p:nvGrpSpPr>
        <p:grpSpPr>
          <a:xfrm>
            <a:off x="11700136" y="6662476"/>
            <a:ext cx="5106637" cy="3131160"/>
            <a:chOff x="83383" y="1198982"/>
            <a:chExt cx="7155617" cy="4387505"/>
          </a:xfrm>
        </p:grpSpPr>
        <p:graphicFrame>
          <p:nvGraphicFramePr>
            <p:cNvPr id="59" name="Chart 4">
              <a:extLst>
                <a:ext uri="{FF2B5EF4-FFF2-40B4-BE49-F238E27FC236}">
                  <a16:creationId xmlns:a16="http://schemas.microsoft.com/office/drawing/2014/main" id="{6DEB7D8F-3A75-4542-B0DE-C0A4C9D50693}"/>
                </a:ext>
              </a:extLst>
            </p:cNvPr>
            <p:cNvGraphicFramePr>
              <a:graphicFrameLocks/>
            </p:cNvGraphicFramePr>
            <p:nvPr>
              <p:extLst>
                <p:ext uri="{D42A27DB-BD31-4B8C-83A1-F6EECF244321}">
                  <p14:modId xmlns:p14="http://schemas.microsoft.com/office/powerpoint/2010/main" val="1108936587"/>
                </p:ext>
              </p:extLst>
            </p:nvPr>
          </p:nvGraphicFramePr>
          <p:xfrm>
            <a:off x="733404" y="1232200"/>
            <a:ext cx="5467626" cy="4354287"/>
          </p:xfrm>
          <a:graphic>
            <a:graphicData uri="http://schemas.openxmlformats.org/drawingml/2006/chart">
              <c:chart xmlns:c="http://schemas.openxmlformats.org/drawingml/2006/chart" xmlns:r="http://schemas.openxmlformats.org/officeDocument/2006/relationships" r:id="rId4"/>
            </a:graphicData>
          </a:graphic>
        </p:graphicFrame>
        <p:sp>
          <p:nvSpPr>
            <p:cNvPr id="60" name="TextBox 59">
              <a:extLst>
                <a:ext uri="{FF2B5EF4-FFF2-40B4-BE49-F238E27FC236}">
                  <a16:creationId xmlns:a16="http://schemas.microsoft.com/office/drawing/2014/main" id="{66785EAB-D72A-4E65-B1FB-3F486C297BCE}"/>
                </a:ext>
              </a:extLst>
            </p:cNvPr>
            <p:cNvSpPr txBox="1"/>
            <p:nvPr/>
          </p:nvSpPr>
          <p:spPr>
            <a:xfrm>
              <a:off x="4419600" y="4733473"/>
              <a:ext cx="1296230" cy="226416"/>
            </a:xfrm>
            <a:prstGeom prst="rect">
              <a:avLst/>
            </a:prstGeom>
            <a:solidFill>
              <a:schemeClr val="bg1"/>
            </a:solidFill>
          </p:spPr>
          <p:txBody>
            <a:bodyPr wrap="square" lIns="0" tIns="0" rIns="0" bIns="0" rtlCol="0">
              <a:spAutoFit/>
            </a:bodyPr>
            <a:lstStyle/>
            <a:p>
              <a:endParaRPr lang="en-US" sz="1050" dirty="0">
                <a:latin typeface="+mj-lt"/>
              </a:endParaRPr>
            </a:p>
          </p:txBody>
        </p:sp>
        <p:sp>
          <p:nvSpPr>
            <p:cNvPr id="61" name="Rectangle 60">
              <a:extLst>
                <a:ext uri="{FF2B5EF4-FFF2-40B4-BE49-F238E27FC236}">
                  <a16:creationId xmlns:a16="http://schemas.microsoft.com/office/drawing/2014/main" id="{B22D568C-E042-4AAB-9F53-3AF51A9734A3}"/>
                </a:ext>
              </a:extLst>
            </p:cNvPr>
            <p:cNvSpPr/>
            <p:nvPr/>
          </p:nvSpPr>
          <p:spPr>
            <a:xfrm>
              <a:off x="317802" y="1344029"/>
              <a:ext cx="5924582" cy="27892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mj-lt"/>
              </a:endParaRPr>
            </a:p>
          </p:txBody>
        </p:sp>
        <p:graphicFrame>
          <p:nvGraphicFramePr>
            <p:cNvPr id="62" name="Chart 4">
              <a:extLst>
                <a:ext uri="{FF2B5EF4-FFF2-40B4-BE49-F238E27FC236}">
                  <a16:creationId xmlns:a16="http://schemas.microsoft.com/office/drawing/2014/main" id="{9610BE25-ABC0-4B37-A1DC-A4B97C9D7334}"/>
                </a:ext>
              </a:extLst>
            </p:cNvPr>
            <p:cNvGraphicFramePr>
              <a:graphicFrameLocks/>
            </p:cNvGraphicFramePr>
            <p:nvPr>
              <p:extLst>
                <p:ext uri="{D42A27DB-BD31-4B8C-83A1-F6EECF244321}">
                  <p14:modId xmlns:p14="http://schemas.microsoft.com/office/powerpoint/2010/main" val="2894565999"/>
                </p:ext>
              </p:extLst>
            </p:nvPr>
          </p:nvGraphicFramePr>
          <p:xfrm>
            <a:off x="252151" y="2668655"/>
            <a:ext cx="3137573" cy="15744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4" name="Chart 4">
              <a:extLst>
                <a:ext uri="{FF2B5EF4-FFF2-40B4-BE49-F238E27FC236}">
                  <a16:creationId xmlns:a16="http://schemas.microsoft.com/office/drawing/2014/main" id="{875CD81F-3A15-4558-B3D6-3FF85D2C458A}"/>
                </a:ext>
              </a:extLst>
            </p:cNvPr>
            <p:cNvGraphicFramePr>
              <a:graphicFrameLocks/>
            </p:cNvGraphicFramePr>
            <p:nvPr>
              <p:extLst>
                <p:ext uri="{D42A27DB-BD31-4B8C-83A1-F6EECF244321}">
                  <p14:modId xmlns:p14="http://schemas.microsoft.com/office/powerpoint/2010/main" val="562112116"/>
                </p:ext>
              </p:extLst>
            </p:nvPr>
          </p:nvGraphicFramePr>
          <p:xfrm>
            <a:off x="3293041" y="2690104"/>
            <a:ext cx="3233523" cy="157441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5" name="Chart 4">
              <a:extLst>
                <a:ext uri="{FF2B5EF4-FFF2-40B4-BE49-F238E27FC236}">
                  <a16:creationId xmlns:a16="http://schemas.microsoft.com/office/drawing/2014/main" id="{E282C687-5F0F-4EF1-B9D0-9646A25E3D22}"/>
                </a:ext>
              </a:extLst>
            </p:cNvPr>
            <p:cNvGraphicFramePr>
              <a:graphicFrameLocks/>
            </p:cNvGraphicFramePr>
            <p:nvPr>
              <p:extLst>
                <p:ext uri="{D42A27DB-BD31-4B8C-83A1-F6EECF244321}">
                  <p14:modId xmlns:p14="http://schemas.microsoft.com/office/powerpoint/2010/main" val="2084644547"/>
                </p:ext>
              </p:extLst>
            </p:nvPr>
          </p:nvGraphicFramePr>
          <p:xfrm>
            <a:off x="305086" y="1198982"/>
            <a:ext cx="2987954" cy="1574415"/>
          </p:xfrm>
          <a:graphic>
            <a:graphicData uri="http://schemas.openxmlformats.org/drawingml/2006/chart">
              <c:chart xmlns:c="http://schemas.openxmlformats.org/drawingml/2006/chart" xmlns:r="http://schemas.openxmlformats.org/officeDocument/2006/relationships" r:id="rId7"/>
            </a:graphicData>
          </a:graphic>
        </p:graphicFrame>
        <p:sp>
          <p:nvSpPr>
            <p:cNvPr id="66" name="TextBox 65">
              <a:extLst>
                <a:ext uri="{FF2B5EF4-FFF2-40B4-BE49-F238E27FC236}">
                  <a16:creationId xmlns:a16="http://schemas.microsoft.com/office/drawing/2014/main" id="{F18D8CAB-F14E-40D0-AEC3-0AC16A9A8269}"/>
                </a:ext>
              </a:extLst>
            </p:cNvPr>
            <p:cNvSpPr txBox="1"/>
            <p:nvPr/>
          </p:nvSpPr>
          <p:spPr>
            <a:xfrm>
              <a:off x="1227614" y="1226565"/>
              <a:ext cx="1286986" cy="194070"/>
            </a:xfrm>
            <a:prstGeom prst="rect">
              <a:avLst/>
            </a:prstGeom>
            <a:noFill/>
          </p:spPr>
          <p:txBody>
            <a:bodyPr wrap="square" lIns="0" tIns="0" rIns="0" bIns="0" rtlCol="0">
              <a:spAutoFit/>
            </a:bodyPr>
            <a:lstStyle/>
            <a:p>
              <a:pPr algn="ctr"/>
              <a:r>
                <a:rPr lang="en-US" sz="900" dirty="0">
                  <a:latin typeface="+mj-lt"/>
                </a:rPr>
                <a:t>SPRING-1</a:t>
              </a:r>
            </a:p>
          </p:txBody>
        </p:sp>
        <p:sp>
          <p:nvSpPr>
            <p:cNvPr id="67" name="TextBox 66">
              <a:extLst>
                <a:ext uri="{FF2B5EF4-FFF2-40B4-BE49-F238E27FC236}">
                  <a16:creationId xmlns:a16="http://schemas.microsoft.com/office/drawing/2014/main" id="{5BC1B12F-811A-45CD-8811-6E6016233E29}"/>
                </a:ext>
              </a:extLst>
            </p:cNvPr>
            <p:cNvSpPr txBox="1"/>
            <p:nvPr/>
          </p:nvSpPr>
          <p:spPr>
            <a:xfrm>
              <a:off x="4260376" y="2705640"/>
              <a:ext cx="1286986" cy="194070"/>
            </a:xfrm>
            <a:prstGeom prst="rect">
              <a:avLst/>
            </a:prstGeom>
            <a:noFill/>
          </p:spPr>
          <p:txBody>
            <a:bodyPr wrap="square" lIns="0" tIns="0" rIns="0" bIns="0" rtlCol="0">
              <a:spAutoFit/>
            </a:bodyPr>
            <a:lstStyle/>
            <a:p>
              <a:pPr algn="ctr"/>
              <a:r>
                <a:rPr lang="en-US" sz="900" dirty="0">
                  <a:latin typeface="+mj-lt"/>
                </a:rPr>
                <a:t>SWORD-2</a:t>
              </a:r>
            </a:p>
          </p:txBody>
        </p:sp>
        <p:sp>
          <p:nvSpPr>
            <p:cNvPr id="68" name="TextBox 67">
              <a:extLst>
                <a:ext uri="{FF2B5EF4-FFF2-40B4-BE49-F238E27FC236}">
                  <a16:creationId xmlns:a16="http://schemas.microsoft.com/office/drawing/2014/main" id="{F209F098-23F0-4B97-B52C-CD3EFA61301D}"/>
                </a:ext>
              </a:extLst>
            </p:cNvPr>
            <p:cNvSpPr txBox="1"/>
            <p:nvPr/>
          </p:nvSpPr>
          <p:spPr>
            <a:xfrm>
              <a:off x="1207023" y="2694783"/>
              <a:ext cx="1286986" cy="194070"/>
            </a:xfrm>
            <a:prstGeom prst="rect">
              <a:avLst/>
            </a:prstGeom>
            <a:noFill/>
          </p:spPr>
          <p:txBody>
            <a:bodyPr wrap="square" lIns="0" tIns="0" rIns="0" bIns="0" rtlCol="0">
              <a:spAutoFit/>
            </a:bodyPr>
            <a:lstStyle/>
            <a:p>
              <a:pPr algn="ctr"/>
              <a:r>
                <a:rPr lang="en-US" sz="900" dirty="0">
                  <a:latin typeface="+mj-lt"/>
                </a:rPr>
                <a:t>SWORD-1</a:t>
              </a:r>
            </a:p>
          </p:txBody>
        </p:sp>
        <p:sp>
          <p:nvSpPr>
            <p:cNvPr id="69" name="TextBox 68">
              <a:extLst>
                <a:ext uri="{FF2B5EF4-FFF2-40B4-BE49-F238E27FC236}">
                  <a16:creationId xmlns:a16="http://schemas.microsoft.com/office/drawing/2014/main" id="{EEB4BDC6-F826-48B4-BAD0-1828B19ABD42}"/>
                </a:ext>
              </a:extLst>
            </p:cNvPr>
            <p:cNvSpPr txBox="1"/>
            <p:nvPr/>
          </p:nvSpPr>
          <p:spPr>
            <a:xfrm>
              <a:off x="589126" y="4257121"/>
              <a:ext cx="5467626" cy="215634"/>
            </a:xfrm>
            <a:prstGeom prst="rect">
              <a:avLst/>
            </a:prstGeom>
            <a:noFill/>
          </p:spPr>
          <p:txBody>
            <a:bodyPr wrap="square" lIns="0" tIns="0" rIns="0" bIns="0" rtlCol="0">
              <a:spAutoFit/>
            </a:bodyPr>
            <a:lstStyle/>
            <a:p>
              <a:pPr algn="ctr"/>
              <a:r>
                <a:rPr lang="en-US" sz="1000" dirty="0">
                  <a:latin typeface="+mj-lt"/>
                </a:rPr>
                <a:t>Visit</a:t>
              </a:r>
            </a:p>
          </p:txBody>
        </p:sp>
        <p:sp>
          <p:nvSpPr>
            <p:cNvPr id="70" name="TextBox 69">
              <a:extLst>
                <a:ext uri="{FF2B5EF4-FFF2-40B4-BE49-F238E27FC236}">
                  <a16:creationId xmlns:a16="http://schemas.microsoft.com/office/drawing/2014/main" id="{BF162CF1-0FCA-4B0D-A2E1-5817D156919A}"/>
                </a:ext>
              </a:extLst>
            </p:cNvPr>
            <p:cNvSpPr txBox="1"/>
            <p:nvPr/>
          </p:nvSpPr>
          <p:spPr>
            <a:xfrm rot="16200000">
              <a:off x="-1123150" y="2560837"/>
              <a:ext cx="2628699" cy="215634"/>
            </a:xfrm>
            <a:prstGeom prst="rect">
              <a:avLst/>
            </a:prstGeom>
            <a:noFill/>
          </p:spPr>
          <p:txBody>
            <a:bodyPr wrap="square" lIns="0" tIns="0" rIns="0" bIns="0" rtlCol="0">
              <a:spAutoFit/>
            </a:bodyPr>
            <a:lstStyle/>
            <a:p>
              <a:pPr algn="ctr"/>
              <a:r>
                <a:rPr lang="en-US" sz="1000" dirty="0">
                  <a:latin typeface="+mj-lt"/>
                </a:rPr>
                <a:t>Median HOMA-IR</a:t>
              </a:r>
            </a:p>
          </p:txBody>
        </p:sp>
        <p:graphicFrame>
          <p:nvGraphicFramePr>
            <p:cNvPr id="71" name="Chart 4">
              <a:extLst>
                <a:ext uri="{FF2B5EF4-FFF2-40B4-BE49-F238E27FC236}">
                  <a16:creationId xmlns:a16="http://schemas.microsoft.com/office/drawing/2014/main" id="{6DBA8755-3367-4EA8-808B-953B46B18D51}"/>
                </a:ext>
              </a:extLst>
            </p:cNvPr>
            <p:cNvGraphicFramePr>
              <a:graphicFrameLocks/>
            </p:cNvGraphicFramePr>
            <p:nvPr>
              <p:extLst>
                <p:ext uri="{D42A27DB-BD31-4B8C-83A1-F6EECF244321}">
                  <p14:modId xmlns:p14="http://schemas.microsoft.com/office/powerpoint/2010/main" val="1438979551"/>
                </p:ext>
              </p:extLst>
            </p:nvPr>
          </p:nvGraphicFramePr>
          <p:xfrm>
            <a:off x="3389728" y="1219237"/>
            <a:ext cx="2987953" cy="1574414"/>
          </p:xfrm>
          <a:graphic>
            <a:graphicData uri="http://schemas.openxmlformats.org/drawingml/2006/chart">
              <c:chart xmlns:c="http://schemas.openxmlformats.org/drawingml/2006/chart" xmlns:r="http://schemas.openxmlformats.org/officeDocument/2006/relationships" r:id="rId8"/>
            </a:graphicData>
          </a:graphic>
        </p:graphicFrame>
        <p:sp>
          <p:nvSpPr>
            <p:cNvPr id="72" name="TextBox 71">
              <a:extLst>
                <a:ext uri="{FF2B5EF4-FFF2-40B4-BE49-F238E27FC236}">
                  <a16:creationId xmlns:a16="http://schemas.microsoft.com/office/drawing/2014/main" id="{575F5F38-02F8-424B-8BD2-C389E98F3916}"/>
                </a:ext>
              </a:extLst>
            </p:cNvPr>
            <p:cNvSpPr txBox="1"/>
            <p:nvPr/>
          </p:nvSpPr>
          <p:spPr>
            <a:xfrm>
              <a:off x="6569768" y="4721355"/>
              <a:ext cx="669232" cy="194070"/>
            </a:xfrm>
            <a:prstGeom prst="rect">
              <a:avLst/>
            </a:prstGeom>
            <a:solidFill>
              <a:schemeClr val="bg1"/>
            </a:solidFill>
          </p:spPr>
          <p:txBody>
            <a:bodyPr wrap="square" lIns="0" tIns="0" rIns="0" bIns="0" rtlCol="0">
              <a:spAutoFit/>
            </a:bodyPr>
            <a:lstStyle/>
            <a:p>
              <a:endParaRPr lang="en-US" sz="900" dirty="0">
                <a:latin typeface="+mj-lt"/>
              </a:endParaRPr>
            </a:p>
          </p:txBody>
        </p:sp>
        <p:sp>
          <p:nvSpPr>
            <p:cNvPr id="73" name="TextBox 72">
              <a:extLst>
                <a:ext uri="{FF2B5EF4-FFF2-40B4-BE49-F238E27FC236}">
                  <a16:creationId xmlns:a16="http://schemas.microsoft.com/office/drawing/2014/main" id="{72485E80-FE03-4C9C-A192-88828D4C7870}"/>
                </a:ext>
              </a:extLst>
            </p:cNvPr>
            <p:cNvSpPr txBox="1"/>
            <p:nvPr/>
          </p:nvSpPr>
          <p:spPr>
            <a:xfrm>
              <a:off x="4260376" y="1267880"/>
              <a:ext cx="1286986" cy="194070"/>
            </a:xfrm>
            <a:prstGeom prst="rect">
              <a:avLst/>
            </a:prstGeom>
            <a:noFill/>
          </p:spPr>
          <p:txBody>
            <a:bodyPr wrap="square" lIns="0" tIns="0" rIns="0" bIns="0" rtlCol="0">
              <a:spAutoFit/>
            </a:bodyPr>
            <a:lstStyle/>
            <a:p>
              <a:pPr algn="ctr"/>
              <a:r>
                <a:rPr lang="en-US" sz="900" dirty="0">
                  <a:latin typeface="+mj-lt"/>
                </a:rPr>
                <a:t>STRIIVING</a:t>
              </a:r>
            </a:p>
          </p:txBody>
        </p:sp>
      </p:grpSp>
      <p:sp>
        <p:nvSpPr>
          <p:cNvPr id="3119" name="AutoShape 401">
            <a:extLst>
              <a:ext uri="{FF2B5EF4-FFF2-40B4-BE49-F238E27FC236}">
                <a16:creationId xmlns:a16="http://schemas.microsoft.com/office/drawing/2014/main" id="{DC8F0852-9AD3-4E18-A659-E6A59911C923}"/>
              </a:ext>
            </a:extLst>
          </p:cNvPr>
          <p:cNvSpPr>
            <a:spLocks noChangeArrowheads="1"/>
          </p:cNvSpPr>
          <p:nvPr/>
        </p:nvSpPr>
        <p:spPr bwMode="auto">
          <a:xfrm>
            <a:off x="16594138" y="8867471"/>
            <a:ext cx="4691062" cy="1570205"/>
          </a:xfrm>
          <a:prstGeom prst="roundRect">
            <a:avLst>
              <a:gd name="adj" fmla="val 0"/>
            </a:avLst>
          </a:prstGeom>
          <a:solidFill>
            <a:srgbClr val="919194">
              <a:alpha val="39999"/>
            </a:srgbClr>
          </a:solidFill>
          <a:ln w="28575" algn="ctr">
            <a:solidFill>
              <a:srgbClr val="CC0000"/>
            </a:solidFill>
            <a:round/>
            <a:headEnd/>
            <a:tailEnd/>
          </a:ln>
        </p:spPr>
        <p:txBody>
          <a:bodyPr wrap="none" anchor="ctr"/>
          <a:lstStyle/>
          <a:p>
            <a:pPr eaLnBrk="1" hangingPunct="1"/>
            <a:endParaRPr lang="en-US" altLang="en-US" dirty="0">
              <a:latin typeface="Arial" panose="020B0604020202020204" pitchFamily="34" charset="0"/>
            </a:endParaRPr>
          </a:p>
        </p:txBody>
      </p:sp>
      <p:sp>
        <p:nvSpPr>
          <p:cNvPr id="3124" name="Content Placeholder 4">
            <a:extLst>
              <a:ext uri="{FF2B5EF4-FFF2-40B4-BE49-F238E27FC236}">
                <a16:creationId xmlns:a16="http://schemas.microsoft.com/office/drawing/2014/main" id="{B56D29C3-1E46-447C-989B-8A57433BADB8}"/>
              </a:ext>
            </a:extLst>
          </p:cNvPr>
          <p:cNvSpPr txBox="1">
            <a:spLocks/>
          </p:cNvSpPr>
          <p:nvPr/>
        </p:nvSpPr>
        <p:spPr bwMode="auto">
          <a:xfrm>
            <a:off x="16757650" y="8885563"/>
            <a:ext cx="4395788" cy="140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ts val="600"/>
              </a:spcBef>
              <a:buFont typeface="Arial" panose="020B0604020202020204" pitchFamily="34" charset="0"/>
              <a:defRPr sz="1400" b="1">
                <a:solidFill>
                  <a:schemeClr val="tx1"/>
                </a:solidFill>
                <a:latin typeface="Arial" panose="020B0604020202020204" pitchFamily="34" charset="0"/>
                <a:cs typeface="Arial" panose="020B0604020202020204" pitchFamily="34" charset="0"/>
              </a:defRPr>
            </a:lvl1pPr>
            <a:lvl2pPr marL="742950" indent="-285750">
              <a:spcBef>
                <a:spcPts val="300"/>
              </a:spcBef>
              <a:buFont typeface="Arial" panose="020B0604020202020204" pitchFamily="34" charset="0"/>
              <a:defRPr sz="1100" b="1">
                <a:solidFill>
                  <a:schemeClr val="tx1"/>
                </a:solidFill>
                <a:latin typeface="Arial" panose="020B0604020202020204" pitchFamily="34" charset="0"/>
                <a:cs typeface="Arial" panose="020B0604020202020204" pitchFamily="34" charset="0"/>
              </a:defRPr>
            </a:lvl2pPr>
            <a:lvl3pPr marL="1143000" indent="-228600">
              <a:spcBef>
                <a:spcPts val="300"/>
              </a:spcBef>
              <a:buFont typeface="Arial" panose="020B0604020202020204" pitchFamily="34" charset="0"/>
              <a:defRPr sz="1200">
                <a:solidFill>
                  <a:schemeClr val="tx1"/>
                </a:solidFill>
                <a:latin typeface="Arial" panose="020B0604020202020204" pitchFamily="34" charset="0"/>
                <a:cs typeface="Arial" panose="020B0604020202020204" pitchFamily="34" charset="0"/>
              </a:defRPr>
            </a:lvl3pPr>
            <a:lvl4pPr marL="169863" indent="-169863">
              <a:spcBef>
                <a:spcPts val="300"/>
              </a:spcBef>
              <a:buClr>
                <a:srgbClr val="E31836"/>
              </a:buClr>
              <a:buSzPct val="85000"/>
              <a:buFont typeface="Wingdings 2" panose="05020102010507070707" pitchFamily="18" charset="2"/>
              <a:buChar char=""/>
              <a:defRPr sz="1100">
                <a:solidFill>
                  <a:schemeClr val="tx1"/>
                </a:solidFill>
                <a:latin typeface="Arial" panose="020B0604020202020204" pitchFamily="34" charset="0"/>
                <a:cs typeface="Arial" panose="020B0604020202020204" pitchFamily="34" charset="0"/>
              </a:defRPr>
            </a:lvl4pPr>
            <a:lvl5pPr marL="292100" indent="-117475">
              <a:spcBef>
                <a:spcPts val="300"/>
              </a:spcBef>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5pPr>
            <a:lvl6pPr marL="7493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6pPr>
            <a:lvl7pPr marL="12065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7pPr>
            <a:lvl8pPr marL="16637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8pPr>
            <a:lvl9pPr marL="2120900" indent="-117475" defTabSz="1776413" eaLnBrk="0" fontAlgn="base" hangingPunct="0">
              <a:spcBef>
                <a:spcPts val="300"/>
              </a:spcBef>
              <a:spcAft>
                <a:spcPct val="0"/>
              </a:spcAft>
              <a:buClr>
                <a:srgbClr val="E31836"/>
              </a:buClr>
              <a:buSzPct val="90000"/>
              <a:buFont typeface="Wingdings 2" panose="05020102010507070707" pitchFamily="18" charset="2"/>
              <a:buChar char="º"/>
              <a:defRPr sz="1000">
                <a:solidFill>
                  <a:schemeClr val="tx1"/>
                </a:solidFill>
                <a:latin typeface="Arial" panose="020B0604020202020204" pitchFamily="34" charset="0"/>
                <a:cs typeface="Arial" panose="020B0604020202020204" pitchFamily="34" charset="0"/>
              </a:defRPr>
            </a:lvl9pPr>
          </a:lstStyle>
          <a:p>
            <a:r>
              <a:rPr lang="it-IT" altLang="en-US" sz="1100" dirty="0">
                <a:solidFill>
                  <a:srgbClr val="008790"/>
                </a:solidFill>
              </a:rPr>
              <a:t>Conclusions</a:t>
            </a:r>
            <a:endParaRPr lang="en-US" altLang="en-US" sz="1100" dirty="0">
              <a:solidFill>
                <a:srgbClr val="008790"/>
              </a:solidFill>
            </a:endParaRPr>
          </a:p>
          <a:p>
            <a:pPr lvl="3">
              <a:lnSpc>
                <a:spcPts val="1000"/>
              </a:lnSpc>
              <a:spcBef>
                <a:spcPts val="100"/>
              </a:spcBef>
              <a:buClr>
                <a:srgbClr val="CC0000"/>
              </a:buClr>
              <a:buSzPct val="95000"/>
            </a:pPr>
            <a:r>
              <a:rPr lang="en-US" altLang="en-US" sz="900" dirty="0"/>
              <a:t>High prevalence of IR (70% with HOMA-IR &gt;2) at baseline was observed and consistent across the 4 studies</a:t>
            </a:r>
          </a:p>
          <a:p>
            <a:pPr lvl="3">
              <a:lnSpc>
                <a:spcPts val="1000"/>
              </a:lnSpc>
              <a:spcBef>
                <a:spcPts val="200"/>
              </a:spcBef>
              <a:buClr>
                <a:srgbClr val="CC0000"/>
              </a:buClr>
              <a:buSzPct val="95000"/>
            </a:pPr>
            <a:r>
              <a:rPr lang="en-US" altLang="en-US" sz="900" dirty="0"/>
              <a:t>Numerical increase in HOMA-IR was observed for DTG and control groups, but differences between groups were not statistically significant, with no evidence of a treatment effect over 48 weeks</a:t>
            </a:r>
          </a:p>
          <a:p>
            <a:pPr lvl="4">
              <a:lnSpc>
                <a:spcPts val="900"/>
              </a:lnSpc>
              <a:spcBef>
                <a:spcPts val="200"/>
              </a:spcBef>
              <a:buClr>
                <a:srgbClr val="CC0000"/>
              </a:buClr>
              <a:buSzPct val="95000"/>
            </a:pPr>
            <a:r>
              <a:rPr lang="en-US" altLang="en-US" sz="800" dirty="0"/>
              <a:t>Increase in HOMA-IR over time is not surprising in this population, because many participants had elevated HOMA-IR at baseline and were at increased risk of worsening IR</a:t>
            </a:r>
          </a:p>
          <a:p>
            <a:pPr lvl="3">
              <a:lnSpc>
                <a:spcPts val="1000"/>
              </a:lnSpc>
              <a:spcBef>
                <a:spcPts val="200"/>
              </a:spcBef>
              <a:buClr>
                <a:srgbClr val="CC0000"/>
              </a:buClr>
              <a:buSzPct val="95000"/>
            </a:pPr>
            <a:r>
              <a:rPr lang="en-US" altLang="en-US" sz="900" spc="-20" dirty="0"/>
              <a:t>Incidence of IR was similar in DTG and control arms irrespective of HOMA-IR threshold</a:t>
            </a:r>
          </a:p>
          <a:p>
            <a:pPr lvl="3">
              <a:lnSpc>
                <a:spcPts val="1000"/>
              </a:lnSpc>
              <a:spcBef>
                <a:spcPts val="200"/>
              </a:spcBef>
              <a:buClr>
                <a:srgbClr val="CC0000"/>
              </a:buClr>
              <a:buSzPct val="95000"/>
            </a:pPr>
            <a:r>
              <a:rPr lang="en-US" altLang="en-US" sz="900" spc="-20" dirty="0"/>
              <a:t>In general, potential risk factors identified as being associated with IR at Week 48 </a:t>
            </a:r>
            <a:r>
              <a:rPr lang="en-US" altLang="en-US" sz="900" spc="-10" dirty="0"/>
              <a:t>were consistent with known risk factors for diabetes and IR</a:t>
            </a:r>
          </a:p>
        </p:txBody>
      </p:sp>
      <p:cxnSp>
        <p:nvCxnSpPr>
          <p:cNvPr id="8" name="Straight Connector 7">
            <a:extLst>
              <a:ext uri="{FF2B5EF4-FFF2-40B4-BE49-F238E27FC236}">
                <a16:creationId xmlns:a16="http://schemas.microsoft.com/office/drawing/2014/main" id="{D49BA98A-BF3C-4BCE-9A53-19CE74A54297}"/>
              </a:ext>
            </a:extLst>
          </p:cNvPr>
          <p:cNvCxnSpPr/>
          <p:nvPr/>
        </p:nvCxnSpPr>
        <p:spPr>
          <a:xfrm>
            <a:off x="13525503" y="3489100"/>
            <a:ext cx="0" cy="22860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Straight Connector 48">
            <a:extLst>
              <a:ext uri="{FF2B5EF4-FFF2-40B4-BE49-F238E27FC236}">
                <a16:creationId xmlns:a16="http://schemas.microsoft.com/office/drawing/2014/main" id="{546A6322-1D40-4C90-80FE-068DA73D5D91}"/>
              </a:ext>
            </a:extLst>
          </p:cNvPr>
          <p:cNvCxnSpPr/>
          <p:nvPr/>
        </p:nvCxnSpPr>
        <p:spPr>
          <a:xfrm>
            <a:off x="14849482" y="3489092"/>
            <a:ext cx="0" cy="22860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theme/theme1.xml><?xml version="1.0" encoding="utf-8"?>
<a:theme xmlns:a="http://schemas.openxmlformats.org/drawingml/2006/main" name="Custom Design">
  <a:themeElements>
    <a:clrScheme name="ViiV Default">
      <a:dk1>
        <a:srgbClr val="000000"/>
      </a:dk1>
      <a:lt1>
        <a:srgbClr val="FFFFFF"/>
      </a:lt1>
      <a:dk2>
        <a:srgbClr val="A30234"/>
      </a:dk2>
      <a:lt2>
        <a:srgbClr val="808080"/>
      </a:lt2>
      <a:accent1>
        <a:srgbClr val="002F5F"/>
      </a:accent1>
      <a:accent2>
        <a:srgbClr val="FF6600"/>
      </a:accent2>
      <a:accent3>
        <a:srgbClr val="00B050"/>
      </a:accent3>
      <a:accent4>
        <a:srgbClr val="FFCC00"/>
      </a:accent4>
      <a:accent5>
        <a:srgbClr val="0098DB"/>
      </a:accent5>
      <a:accent6>
        <a:srgbClr val="A50021"/>
      </a:accent6>
      <a:hlink>
        <a:srgbClr val="0000FF"/>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100" dirty="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1830</Words>
  <Application>Microsoft Office PowerPoint</Application>
  <PresentationFormat>Benutzerdefiniert</PresentationFormat>
  <Paragraphs>251</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Arial Narrow</vt:lpstr>
      <vt:lpstr>Calibri</vt:lpstr>
      <vt:lpstr>Times New Roman</vt:lpstr>
      <vt:lpstr>Wingdings 2</vt:lpstr>
      <vt:lpstr>Custom Design</vt:lpstr>
      <vt:lpstr>Dolutegravir and Insulin Resistance</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lbarnes</dc:creator>
  <cp:lastModifiedBy>Christina Schröder</cp:lastModifiedBy>
  <cp:revision>513</cp:revision>
  <cp:lastPrinted>2015-08-14T19:03:45Z</cp:lastPrinted>
  <dcterms:created xsi:type="dcterms:W3CDTF">2012-06-27T15:53:13Z</dcterms:created>
  <dcterms:modified xsi:type="dcterms:W3CDTF">2019-03-07T21:54:29Z</dcterms:modified>
</cp:coreProperties>
</file>