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  <p:sldMasterId id="2147484761" r:id="rId2"/>
  </p:sldMasterIdLst>
  <p:notesMasterIdLst>
    <p:notesMasterId r:id="rId19"/>
  </p:notesMasterIdLst>
  <p:handoutMasterIdLst>
    <p:handoutMasterId r:id="rId20"/>
  </p:handoutMasterIdLst>
  <p:sldIdLst>
    <p:sldId id="400" r:id="rId3"/>
    <p:sldId id="473" r:id="rId4"/>
    <p:sldId id="500" r:id="rId5"/>
    <p:sldId id="447" r:id="rId6"/>
    <p:sldId id="449" r:id="rId7"/>
    <p:sldId id="1359" r:id="rId8"/>
    <p:sldId id="1355" r:id="rId9"/>
    <p:sldId id="507" r:id="rId10"/>
    <p:sldId id="1358" r:id="rId11"/>
    <p:sldId id="503" r:id="rId12"/>
    <p:sldId id="1356" r:id="rId13"/>
    <p:sldId id="1357" r:id="rId14"/>
    <p:sldId id="1361" r:id="rId15"/>
    <p:sldId id="505" r:id="rId16"/>
    <p:sldId id="459" r:id="rId17"/>
    <p:sldId id="506" r:id="rId18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E06C1EC-08F1-4D9C-B5DF-013B019BC9C3}">
          <p14:sldIdLst>
            <p14:sldId id="400"/>
            <p14:sldId id="473"/>
            <p14:sldId id="500"/>
            <p14:sldId id="447"/>
            <p14:sldId id="449"/>
            <p14:sldId id="1359"/>
            <p14:sldId id="1355"/>
            <p14:sldId id="507"/>
            <p14:sldId id="1358"/>
            <p14:sldId id="503"/>
            <p14:sldId id="1356"/>
            <p14:sldId id="1357"/>
            <p14:sldId id="1361"/>
            <p14:sldId id="505"/>
            <p14:sldId id="459"/>
            <p14:sldId id="5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22" userDrawn="1">
          <p15:clr>
            <a:srgbClr val="A4A3A4"/>
          </p15:clr>
        </p15:guide>
        <p15:guide id="2" orient="horz" pos="418" userDrawn="1">
          <p15:clr>
            <a:srgbClr val="A4A3A4"/>
          </p15:clr>
        </p15:guide>
        <p15:guide id="5" orient="horz" pos="78" userDrawn="1">
          <p15:clr>
            <a:srgbClr val="A4A3A4"/>
          </p15:clr>
        </p15:guide>
        <p15:guide id="6" orient="horz" pos="3003" userDrawn="1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Lawrence" initials="CL" lastIdx="1" clrIdx="0">
    <p:extLst/>
  </p:cmAuthor>
  <p:cmAuthor id="2" name="Zareen Khan (AS)" initials="ZK(" lastIdx="99" clrIdx="1">
    <p:extLst/>
  </p:cmAuthor>
  <p:cmAuthor id="3" name="Williams, Peter [JRDBE]" initials="WP[" lastIdx="65" clrIdx="2">
    <p:extLst/>
  </p:cmAuthor>
  <p:cmAuthor id="4" name="David Margolis" initials="DM" lastIdx="23" clrIdx="3">
    <p:extLst/>
  </p:cmAuthor>
  <p:cmAuthor id="5" name="Conn Harrington" initials="CH" lastIdx="33" clrIdx="4">
    <p:extLst/>
  </p:cmAuthor>
  <p:cmAuthor id="6" name="Richard Boehme, PhD, MBA, CMPP (MTM)" initials="RBPMC(" lastIdx="35" clrIdx="5">
    <p:extLst/>
  </p:cmAuthor>
  <p:cmAuthor id="7" name="Amanda Quinn (AS)" initials="AQ(" lastIdx="5" clrIdx="6">
    <p:extLst/>
  </p:cmAuthor>
  <p:cmAuthor id="8" name="Joseph Polli" initials="JP" lastIdx="326" clrIdx="7">
    <p:extLst/>
  </p:cmAuthor>
  <p:cmAuthor id="9" name="Ronald D'Amico" initials="RD" lastIdx="29" clrIdx="8">
    <p:extLst/>
  </p:cmAuthor>
  <p:cmAuthor id="10" name="Marty St Clair" initials="MSC" lastIdx="6" clrIdx="9">
    <p:extLst/>
  </p:cmAuthor>
  <p:cmAuthor id="11" name="Vasiliki Chounta" initials="VC" lastIdx="1" clrIdx="10">
    <p:extLst/>
  </p:cmAuthor>
  <p:cmAuthor id="12" name="David Dorey" initials="DD" lastIdx="12" clrIdx="11">
    <p:extLst/>
  </p:cmAuthor>
  <p:cmAuthor id="13" name="Mark Shaefer" initials="MS" lastIdx="3" clrIdx="12">
    <p:extLst/>
  </p:cmAuthor>
  <p:cmAuthor id="14" name="Sandy Griffith" initials="SG" lastIdx="6" clrIdx="13">
    <p:extLst/>
  </p:cmAuthor>
  <p:cmAuthor id="15" name="Orkin, Chloe" initials="OC" lastIdx="16" clrIdx="14"/>
  <p:cmAuthor id="16" name="Krischan Hudson" initials="KH" lastIdx="1" clrIdx="15">
    <p:extLst>
      <p:ext uri="{19B8F6BF-5375-455C-9EA6-DF929625EA0E}">
        <p15:presenceInfo xmlns:p15="http://schemas.microsoft.com/office/powerpoint/2012/main" userId="Krischan Hudson" providerId="None"/>
      </p:ext>
    </p:extLst>
  </p:cmAuthor>
  <p:cmAuthor id="17" name="Patricia de los Rios" initials="PdlR" lastIdx="4" clrIdx="16">
    <p:extLst>
      <p:ext uri="{19B8F6BF-5375-455C-9EA6-DF929625EA0E}">
        <p15:presenceInfo xmlns:p15="http://schemas.microsoft.com/office/powerpoint/2012/main" userId="Patricia de los Rios" providerId="None"/>
      </p:ext>
    </p:extLst>
  </p:cmAuthor>
  <p:cmAuthor id="18" name="Beth Evans (AS)" initials="BE(" lastIdx="37" clrIdx="17">
    <p:extLst>
      <p:ext uri="{19B8F6BF-5375-455C-9EA6-DF929625EA0E}">
        <p15:presenceInfo xmlns:p15="http://schemas.microsoft.com/office/powerpoint/2012/main" userId="Beth Evans (AS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DEF"/>
    <a:srgbClr val="8DD927"/>
    <a:srgbClr val="5353FF"/>
    <a:srgbClr val="7030A0"/>
    <a:srgbClr val="F2F2F2"/>
    <a:srgbClr val="E6E6E6"/>
    <a:srgbClr val="E31836"/>
    <a:srgbClr val="008790"/>
    <a:srgbClr val="8397A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16" autoAdjust="0"/>
    <p:restoredTop sz="94291" autoAdjust="0"/>
  </p:normalViewPr>
  <p:slideViewPr>
    <p:cSldViewPr snapToGrid="0" showGuides="1">
      <p:cViewPr varScale="1">
        <p:scale>
          <a:sx n="91" d="100"/>
          <a:sy n="91" d="100"/>
        </p:scale>
        <p:origin x="624" y="84"/>
      </p:cViewPr>
      <p:guideLst>
        <p:guide orient="horz" pos="2922"/>
        <p:guide orient="horz" pos="418"/>
        <p:guide orient="horz" pos="78"/>
        <p:guide orient="horz" pos="30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2970"/>
    </p:cViewPr>
  </p:sorterViewPr>
  <p:notesViewPr>
    <p:cSldViewPr snapToGrid="0" showGuides="1">
      <p:cViewPr varScale="1">
        <p:scale>
          <a:sx n="78" d="100"/>
          <a:sy n="78" d="100"/>
        </p:scale>
        <p:origin x="2010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1.9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1.8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553-4E30-AEE9-FA9E76B54D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20160"/>
        <c:axId val="141186560"/>
      </c:scatterChart>
      <c:valAx>
        <c:axId val="141020160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 cap="sq">
            <a:solidFill>
              <a:srgbClr val="000000"/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186560"/>
        <c:crosses val="autoZero"/>
        <c:crossBetween val="midCat"/>
        <c:majorUnit val="2"/>
        <c:minorUnit val="1"/>
      </c:valAx>
      <c:valAx>
        <c:axId val="141186560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</a:ln>
        </c:spPr>
        <c:crossAx val="141020160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14955495854857"/>
          <c:y val="8.7280208424749151E-2"/>
          <c:w val="0.70417267284176022"/>
          <c:h val="0.63641342272135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CAB LA + RPV LA (n=308)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6D-4E73-A707-F99E04D6F1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6D-4E73-A707-F99E04D6F1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                   (n=308)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86D-4E73-A707-F99E04D6F1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6D-4E73-A707-F99E04D6F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6966144"/>
        <c:axId val="96967680"/>
      </c:barChart>
      <c:catAx>
        <c:axId val="969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sq" cmpd="sng" algn="ctr">
            <a:solidFill>
              <a:schemeClr val="tx1"/>
            </a:solidFill>
            <a:miter lim="8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7680"/>
        <c:crosses val="autoZero"/>
        <c:auto val="1"/>
        <c:lblAlgn val="ctr"/>
        <c:lblOffset val="100"/>
        <c:noMultiLvlLbl val="0"/>
      </c:catAx>
      <c:valAx>
        <c:axId val="9696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100" b="1" dirty="0"/>
                  <a:t>Proportion</a:t>
                </a:r>
                <a:r>
                  <a:rPr lang="en-GB" sz="1100" b="1" baseline="0" dirty="0"/>
                  <a:t> of Participants</a:t>
                </a:r>
                <a:r>
                  <a:rPr lang="en-GB" sz="1100" b="1" dirty="0"/>
                  <a:t> (%)</a:t>
                </a:r>
              </a:p>
            </c:rich>
          </c:tx>
          <c:layout>
            <c:manualLayout>
              <c:xMode val="edge"/>
              <c:yMode val="edge"/>
              <c:x val="1.270844577120831E-2"/>
              <c:y val="0.121923384037541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270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6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741747730288374"/>
          <c:y val="0.11974010190796437"/>
          <c:w val="0.32302155435440622"/>
          <c:h val="0.207895349980798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14955495854857"/>
          <c:y val="8.7280208424749151E-2"/>
          <c:w val="0.70417267284176022"/>
          <c:h val="0.636413422721354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CAB LA + RPV LA (n=308)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83CBB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7F7-45FE-83EF-CA044C3E728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A6A6A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7F7-45FE-83EF-CA044C3E7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0.0</c:formatCode>
                <c:ptCount val="3"/>
                <c:pt idx="0">
                  <c:v>1.6</c:v>
                </c:pt>
                <c:pt idx="1">
                  <c:v>92.5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13-4CE7-BE71-B746E61320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CAR                   (n=308)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483C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F7-45FE-83EF-CA044C3E728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rgbClr val="A6A6A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7F7-45FE-83EF-CA044C3E72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Sheet1!$C$2:$C$4</c:f>
              <c:numCache>
                <c:formatCode>0.0</c:formatCode>
                <c:ptCount val="3"/>
                <c:pt idx="0">
                  <c:v>1</c:v>
                </c:pt>
                <c:pt idx="1">
                  <c:v>95.5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13-4CE7-BE71-B746E6132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6966144"/>
        <c:axId val="96967680"/>
      </c:barChart>
      <c:catAx>
        <c:axId val="9696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sq" cmpd="sng" algn="ctr">
            <a:solidFill>
              <a:schemeClr val="tx1"/>
            </a:solidFill>
            <a:miter lim="800000"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7680"/>
        <c:crosses val="autoZero"/>
        <c:auto val="1"/>
        <c:lblAlgn val="ctr"/>
        <c:lblOffset val="100"/>
        <c:noMultiLvlLbl val="0"/>
      </c:catAx>
      <c:valAx>
        <c:axId val="9696768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100" b="1" dirty="0"/>
                  <a:t>Proportion</a:t>
                </a:r>
                <a:r>
                  <a:rPr lang="en-GB" sz="1100" b="1" baseline="0" dirty="0"/>
                  <a:t> of Participants</a:t>
                </a:r>
                <a:r>
                  <a:rPr lang="en-GB" sz="1100" b="1" dirty="0"/>
                  <a:t> (%)</a:t>
                </a:r>
              </a:p>
            </c:rich>
          </c:tx>
          <c:layout>
            <c:manualLayout>
              <c:xMode val="edge"/>
              <c:yMode val="edge"/>
              <c:x val="1.270844577120831E-2"/>
              <c:y val="0.121923384037541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out"/>
        <c:minorTickMark val="none"/>
        <c:tickLblPos val="nextTo"/>
        <c:spPr>
          <a:noFill/>
          <a:ln w="1270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6614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741747730288374"/>
          <c:y val="0.11974010190796437"/>
          <c:w val="0.32302155435440622"/>
          <c:h val="0.207895349980798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rgbClr val="A6A6A6"/>
              </a:solidFill>
              <a:ln>
                <a:noFill/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1.9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1.8</c:v>
                  </c:pt>
                </c:numCache>
              </c:numRef>
            </c:minus>
            <c:spPr>
              <a:ln w="12700">
                <a:solidFill>
                  <a:srgbClr val="A6A6A6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0.6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BEA-46ED-A6CE-F1BD3644D6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20160"/>
        <c:axId val="141186560"/>
      </c:scatterChart>
      <c:valAx>
        <c:axId val="141020160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 cap="sq">
            <a:solidFill>
              <a:srgbClr val="A6A6A6"/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A6A6A6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186560"/>
        <c:crosses val="autoZero"/>
        <c:crossBetween val="midCat"/>
        <c:majorUnit val="2"/>
        <c:minorUnit val="1"/>
      </c:valAx>
      <c:valAx>
        <c:axId val="141186560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A6A6A6"/>
            </a:solidFill>
          </a:ln>
        </c:spPr>
        <c:crossAx val="141020160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errBars>
            <c:errDir val="x"/>
            <c:errBarType val="both"/>
            <c:errValType val="cust"/>
            <c:noEndCap val="0"/>
            <c:plus>
              <c:numRef>
                <c:f>Sheet1!$E$2:$E$15</c:f>
                <c:numCache>
                  <c:formatCode>General</c:formatCode>
                  <c:ptCount val="14"/>
                  <c:pt idx="0">
                    <c:v>3.7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3.7</c:v>
                  </c:pt>
                </c:numCache>
              </c:numRef>
            </c:minus>
            <c:spPr>
              <a:ln w="12700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-3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89E-4BF0-96B9-B7D809EB76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1020160"/>
        <c:axId val="141186560"/>
      </c:scatterChart>
      <c:valAx>
        <c:axId val="141020160"/>
        <c:scaling>
          <c:orientation val="minMax"/>
          <c:max val="10"/>
          <c:min val="-1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700" cap="sq">
            <a:solidFill>
              <a:srgbClr val="000000"/>
            </a:solidFill>
            <a:miter lim="800000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1186560"/>
        <c:crosses val="autoZero"/>
        <c:crossBetween val="midCat"/>
        <c:majorUnit val="2"/>
        <c:minorUnit val="1"/>
      </c:valAx>
      <c:valAx>
        <c:axId val="141186560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12700">
            <a:solidFill>
              <a:srgbClr val="000000"/>
            </a:solidFill>
          </a:ln>
        </c:spPr>
        <c:crossAx val="141020160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  <c:showDLblsOverMax val="0"/>
  </c:chart>
  <c:txPr>
    <a:bodyPr/>
    <a:lstStyle/>
    <a:p>
      <a:pPr>
        <a:defRPr sz="1797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23213022076769"/>
          <c:y val="5.9969918054582322E-2"/>
          <c:w val="0.81103652544229743"/>
          <c:h val="0.71151643548634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4B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69</c:v>
                </c:pt>
                <c:pt idx="1">
                  <c:v>38</c:v>
                </c:pt>
                <c:pt idx="2">
                  <c:v>27</c:v>
                </c:pt>
                <c:pt idx="3">
                  <c:v>27</c:v>
                </c:pt>
                <c:pt idx="4">
                  <c:v>19</c:v>
                </c:pt>
                <c:pt idx="5">
                  <c:v>20</c:v>
                </c:pt>
                <c:pt idx="6">
                  <c:v>17</c:v>
                </c:pt>
                <c:pt idx="7">
                  <c:v>14</c:v>
                </c:pt>
                <c:pt idx="8">
                  <c:v>16</c:v>
                </c:pt>
                <c:pt idx="9">
                  <c:v>17</c:v>
                </c:pt>
                <c:pt idx="10">
                  <c:v>14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99-4324-82A0-07170ABF71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742584504"/>
        <c:axId val="742585816"/>
      </c:barChart>
      <c:catAx>
        <c:axId val="742584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Study Week</a:t>
                </a:r>
              </a:p>
            </c:rich>
          </c:tx>
          <c:layout>
            <c:manualLayout>
              <c:xMode val="edge"/>
              <c:yMode val="edge"/>
              <c:x val="0.44093305172164132"/>
              <c:y val="0.867765379158003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sq" cmpd="sng" algn="ctr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585816"/>
        <c:crosses val="autoZero"/>
        <c:auto val="1"/>
        <c:lblAlgn val="ctr"/>
        <c:lblOffset val="100"/>
        <c:noMultiLvlLbl val="0"/>
      </c:catAx>
      <c:valAx>
        <c:axId val="742585816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>
                    <a:solidFill>
                      <a:schemeClr val="tx1"/>
                    </a:solidFill>
                  </a:rPr>
                  <a:t>Participants with ISRs (%)</a:t>
                </a:r>
              </a:p>
            </c:rich>
          </c:tx>
          <c:layout>
            <c:manualLayout>
              <c:xMode val="edge"/>
              <c:yMode val="edge"/>
              <c:x val="3.6941727462578539E-2"/>
              <c:y val="4.385035622198332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12700" cap="sq">
            <a:solidFill>
              <a:schemeClr val="tx1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25845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37189586926525"/>
          <c:y val="9.8691544985949453E-2"/>
          <c:w val="0.67243774416467239"/>
          <c:h val="0.576396879888623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CAR                 </c:v>
                </c:pt>
              </c:strCache>
            </c:strRef>
          </c:tx>
          <c:spPr>
            <a:solidFill>
              <a:srgbClr val="97009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6854711793220668E-2"/>
                  <c:y val="8.79884006316144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/>
                      <a:t>+0.44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938825854839433E-2"/>
                      <c:h val="6.40795290890644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A5B-4704-A5A4-72A1E3577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0.85</c:v>
                </c:pt>
              </c:numLit>
            </c:plus>
            <c:minus>
              <c:numLit>
                <c:formatCode>General</c:formatCode>
                <c:ptCount val="1"/>
                <c:pt idx="0">
                  <c:v>0.84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F5-48AB-A154-D4A3B5DE5F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CAB LA + RPV LA </c:v>
                </c:pt>
              </c:strCache>
            </c:strRef>
          </c:tx>
          <c:spPr>
            <a:solidFill>
              <a:srgbClr val="00A77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2831648888051554E-2"/>
                  <c:y val="9.056845687939306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+6.12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03E-4736-92E0-96B511FEC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0.86</c:v>
                </c:pt>
              </c:numLit>
            </c:plus>
            <c:minus>
              <c:numLit>
                <c:formatCode>General</c:formatCode>
                <c:ptCount val="1"/>
                <c:pt idx="0">
                  <c:v>0.87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6.06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F5-48AB-A154-D4A3B5DE5F4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13AC8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69F5-48AB-A154-D4A3B5DE5F4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CART2</c:v>
                </c:pt>
              </c:strCache>
            </c:strRef>
          </c:tx>
          <c:spPr>
            <a:solidFill>
              <a:srgbClr val="97009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6315056469406717E-2"/>
                  <c:y val="7.86513669906687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/>
                      <a:t>+1.05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03345965433567E-2"/>
                      <c:h val="7.93665687916786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5B-4704-A5A4-72A1E3577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0.91</c:v>
                </c:pt>
              </c:numLit>
            </c:plus>
            <c:minus>
              <c:numLit>
                <c:formatCode>General</c:formatCode>
                <c:ptCount val="1"/>
                <c:pt idx="0">
                  <c:v>0.91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F5-48AB-A154-D4A3B5DE5F4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CAB LA + RPV LA22</c:v>
                </c:pt>
              </c:strCache>
            </c:strRef>
          </c:tx>
          <c:spPr>
            <a:solidFill>
              <a:srgbClr val="00A779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911172664381658E-2"/>
                  <c:y val="8.838175223878240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+6.43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369081879572716E-2"/>
                      <c:h val="6.40795290890644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03E-4736-92E0-96B511FEC9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Lit>
                <c:formatCode>General</c:formatCode>
                <c:ptCount val="1"/>
                <c:pt idx="0">
                  <c:v>0.93</c:v>
                </c:pt>
              </c:numLit>
            </c:plus>
            <c:minus>
              <c:numLit>
                <c:formatCode>General</c:formatCode>
                <c:ptCount val="1"/>
                <c:pt idx="0">
                  <c:v>0.92</c:v>
                </c:pt>
              </c:numLit>
            </c:minus>
            <c:spPr>
              <a:noFill/>
              <a:ln w="127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6.42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F5-48AB-A154-D4A3B5DE5F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839343008"/>
        <c:axId val="839347600"/>
      </c:barChart>
      <c:catAx>
        <c:axId val="83934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9347600"/>
        <c:crosses val="autoZero"/>
        <c:auto val="1"/>
        <c:lblAlgn val="ctr"/>
        <c:lblOffset val="100"/>
        <c:noMultiLvlLbl val="0"/>
      </c:catAx>
      <c:valAx>
        <c:axId val="839347600"/>
        <c:scaling>
          <c:orientation val="minMax"/>
          <c:max val="11"/>
          <c:min val="-5"/>
        </c:scaling>
        <c:delete val="1"/>
        <c:axPos val="b"/>
        <c:numFmt formatCode="General" sourceLinked="1"/>
        <c:majorTickMark val="out"/>
        <c:minorTickMark val="none"/>
        <c:tickLblPos val="nextTo"/>
        <c:crossAx val="839343008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4.9485561888346172E-2"/>
          <c:y val="0.13040581649922325"/>
          <c:w val="0.27388473746307268"/>
          <c:h val="0.19459269154215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BC9EF9-D451-45E3-8C19-73B2ACBFE0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07CC5-F216-4C33-A304-00231C5D2A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9F7BE0-E825-483B-A195-D894D488E920}" type="datetimeFigureOut">
              <a:rPr lang="en-US"/>
              <a:pPr>
                <a:defRPr/>
              </a:pPr>
              <a:t>3/6/2019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F4AF52-3DA4-40FF-B058-49BA7B6372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18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24250-F71E-41C3-BAD2-E21388FCE1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180"/>
            <a:ext cx="3038475" cy="465621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3E47DD4-B080-49C9-99EA-CFA45FAB0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875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144C29-4331-43BB-91F0-5059F77ABB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21A709-12FF-4077-B026-3D16B27FC8E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032360-986F-44D3-9625-84997D3AB44A}" type="datetimeFigureOut">
              <a:rPr lang="en-GB"/>
              <a:pPr>
                <a:defRPr/>
              </a:pPr>
              <a:t>06/03/2019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DF16D8-CCFA-4B7C-9C13-C7590F89B6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1156D36-6C85-4632-9BDF-B58E859CF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191"/>
            <a:ext cx="5607050" cy="4182580"/>
          </a:xfrm>
          <a:prstGeom prst="rect">
            <a:avLst/>
          </a:prstGeom>
        </p:spPr>
        <p:txBody>
          <a:bodyPr vert="horz" lIns="92757" tIns="46378" rIns="92757" bIns="46378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240DE-C8F4-48C2-95B3-CA2D78C69E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8829180"/>
            <a:ext cx="3038475" cy="465621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7FAB1-AE1A-4948-AF57-5EC05E5D8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9" y="8829180"/>
            <a:ext cx="3038475" cy="465621"/>
          </a:xfrm>
          <a:prstGeom prst="rect">
            <a:avLst/>
          </a:prstGeom>
        </p:spPr>
        <p:txBody>
          <a:bodyPr vert="horz" wrap="square" lIns="92757" tIns="46378" rIns="92757" bIns="463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1CAADE-A65E-44EF-A6E2-C7438B7392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2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5B64D67D-BECD-4EA0-B1A1-71FDDB2826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877031C-F051-4444-81B2-559320DF8F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48928F-CDB1-4092-9420-79E4D554E64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EFFEB8-E802-4D1C-AA03-B7952EC7BCC0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1732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19135-75B2-422B-9B90-C0750B987F53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828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GB" sz="1200" kern="0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523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85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18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1CAADE-A65E-44EF-A6E2-C7438B7392DF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21261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172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46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61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8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772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49439-4BD5-4E2A-8D40-F13A6DBDBCAF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2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82788" y="561975"/>
            <a:ext cx="4986337" cy="2805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284BB0-6A23-4E24-A492-7CA915C2DA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148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82788" y="561975"/>
            <a:ext cx="4986337" cy="2805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284BB0-6A23-4E24-A492-7CA915C2DA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1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7CD7A9D7-FAFA-46FC-97F4-BE91A8BD5F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2DFF50AC-BDEF-412C-A5BE-4647170076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3553401C-F6D5-409B-BC9D-04FC6980CD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749439-4BD5-4E2A-8D40-F13A6DBDBCAF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89582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19135-75B2-422B-9B90-C0750B987F53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2236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66639DF1-0FC2-4DD9-9BB4-F5DE9B6C9A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4181094"/>
            <a:ext cx="6473952" cy="644652"/>
          </a:xfrm>
        </p:spPr>
        <p:txBody>
          <a:bodyPr/>
          <a:lstStyle>
            <a:lvl1pPr marL="0" indent="0">
              <a:buNone/>
              <a:defRPr sz="105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681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759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>
            <a:extLst>
              <a:ext uri="{FF2B5EF4-FFF2-40B4-BE49-F238E27FC236}">
                <a16:creationId xmlns:a16="http://schemas.microsoft.com/office/drawing/2014/main" id="{66639DF1-0FC2-4DD9-9BB4-F5DE9B6C9A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4181094"/>
            <a:ext cx="6473952" cy="644652"/>
          </a:xfrm>
        </p:spPr>
        <p:txBody>
          <a:bodyPr/>
          <a:lstStyle>
            <a:lvl1pPr marL="0" indent="0">
              <a:buNone/>
              <a:defRPr sz="105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6812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7679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234B95FC-1560-4C3C-ABCC-75D3369F1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4996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1005E3-CE34-4B60-AD54-FAEE3ACA435B}"/>
              </a:ext>
            </a:extLst>
          </p:cNvPr>
          <p:cNvCxnSpPr/>
          <p:nvPr userDrawn="1"/>
        </p:nvCxnSpPr>
        <p:spPr>
          <a:xfrm>
            <a:off x="468313" y="2735263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2839213"/>
            <a:ext cx="7863840" cy="761238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16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742951"/>
            <a:ext cx="7863840" cy="1860422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3621661"/>
            <a:ext cx="7863840" cy="628650"/>
          </a:xfrm>
        </p:spPr>
        <p:txBody>
          <a:bodyPr/>
          <a:lstStyle>
            <a:lvl1pPr marL="0" indent="0">
              <a:buNone/>
              <a:defRPr sz="12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4279180"/>
            <a:ext cx="7863840" cy="562547"/>
          </a:xfrm>
        </p:spPr>
        <p:txBody>
          <a:bodyPr/>
          <a:lstStyle>
            <a:lvl1pPr marL="0" indent="0">
              <a:buNone/>
              <a:defRPr sz="105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143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5B3D8F-5BFB-4083-817D-38B6A09A18A9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013222"/>
            <a:ext cx="8358188" cy="33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7497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97DDD1-25FF-462E-9F76-0CB51CDC23B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056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BCE319-7C4F-4572-95FE-BF9A95BABB48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028700"/>
            <a:ext cx="8357616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339596"/>
            <a:ext cx="8357616" cy="30449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807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F191C3-4399-4896-BE2B-2AAAD7A6789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395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E1E794-8C9B-46D8-B120-17A2E8198101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308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BBC721-7B9A-468B-995C-4E958694D35D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028700"/>
            <a:ext cx="8357616" cy="3429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289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>
            <a:extLst>
              <a:ext uri="{FF2B5EF4-FFF2-40B4-BE49-F238E27FC236}">
                <a16:creationId xmlns:a16="http://schemas.microsoft.com/office/drawing/2014/main" id="{234B95FC-1560-4C3C-ABCC-75D3369F1A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015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1657351"/>
            <a:ext cx="6477000" cy="1465660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3486150"/>
            <a:ext cx="6473952" cy="13144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2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67331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E1005E3-CE34-4B60-AD54-FAEE3ACA435B}"/>
              </a:ext>
            </a:extLst>
          </p:cNvPr>
          <p:cNvCxnSpPr/>
          <p:nvPr userDrawn="1"/>
        </p:nvCxnSpPr>
        <p:spPr>
          <a:xfrm>
            <a:off x="468313" y="2735263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2839213"/>
            <a:ext cx="7863840" cy="761238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16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742951"/>
            <a:ext cx="7863840" cy="1860422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3621661"/>
            <a:ext cx="7863840" cy="628650"/>
          </a:xfrm>
        </p:spPr>
        <p:txBody>
          <a:bodyPr/>
          <a:lstStyle>
            <a:lvl1pPr marL="0" indent="0">
              <a:buNone/>
              <a:defRPr sz="12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4279180"/>
            <a:ext cx="7863840" cy="562547"/>
          </a:xfrm>
        </p:spPr>
        <p:txBody>
          <a:bodyPr/>
          <a:lstStyle>
            <a:lvl1pPr marL="0" indent="0">
              <a:buNone/>
              <a:defRPr sz="105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686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5B3D8F-5BFB-4083-817D-38B6A09A18A9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013222"/>
            <a:ext cx="8358188" cy="337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/>
              <a:t>Click to 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954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97DDD1-25FF-462E-9F76-0CB51CDC23B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608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BCE319-7C4F-4572-95FE-BF9A95BABB48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028700"/>
            <a:ext cx="8357616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339596"/>
            <a:ext cx="8357616" cy="30449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638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F191C3-4399-4896-BE2B-2AAAD7A67890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013222"/>
            <a:ext cx="4023360" cy="337413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8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6E1E794-8C9B-46D8-B120-17A2E8198101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339596"/>
            <a:ext cx="4023360" cy="304495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028700"/>
            <a:ext cx="4023360" cy="28575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18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CBBC721-7B9A-468B-995C-4E958694D35D}"/>
              </a:ext>
            </a:extLst>
          </p:cNvPr>
          <p:cNvCxnSpPr/>
          <p:nvPr userDrawn="1"/>
        </p:nvCxnSpPr>
        <p:spPr>
          <a:xfrm>
            <a:off x="468313" y="79692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2" y="114301"/>
            <a:ext cx="7543799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33401" y="1028700"/>
            <a:ext cx="8357616" cy="342900"/>
          </a:xfrm>
        </p:spPr>
        <p:txBody>
          <a:bodyPr/>
          <a:lstStyle>
            <a:lvl1pPr marL="0" indent="0">
              <a:buNone/>
              <a:defRPr sz="1800"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4720590"/>
            <a:ext cx="8357616" cy="137160"/>
          </a:xfrm>
        </p:spPr>
        <p:txBody>
          <a:bodyPr/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675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794A1-AD67-4D48-A891-6C9C8EA78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"/>
            <a:ext cx="7543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848263-24FE-4449-B3F6-176B8944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12825"/>
            <a:ext cx="835818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61166446-C641-4518-902D-05830C4A25D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1400"/>
            <a:ext cx="9144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471F572F-3DD9-40FF-AE81-683880BD1D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738" y="4868863"/>
            <a:ext cx="90090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>
                <a:solidFill>
                  <a:srgbClr val="000000"/>
                </a:solidFill>
              </a:rPr>
              <a:t>Conference on Retroviruses and Opportunistic Infections; March 4–7, 2019; Seattle, WA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2" r:id="rId1"/>
    <p:sldLayoutId id="2147484753" r:id="rId2"/>
    <p:sldLayoutId id="2147484754" r:id="rId3"/>
    <p:sldLayoutId id="2147484755" r:id="rId4"/>
    <p:sldLayoutId id="2147484756" r:id="rId5"/>
    <p:sldLayoutId id="2147484757" r:id="rId6"/>
    <p:sldLayoutId id="2147484758" r:id="rId7"/>
    <p:sldLayoutId id="2147484759" r:id="rId8"/>
    <p:sldLayoutId id="2147484760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–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-"/>
        <a:defRPr lang="en-US" sz="12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1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631" userDrawn="1">
          <p15:clr>
            <a:srgbClr val="F26B43"/>
          </p15:clr>
        </p15:guide>
        <p15:guide id="2" pos="332" userDrawn="1">
          <p15:clr>
            <a:srgbClr val="F26B43"/>
          </p15:clr>
        </p15:guide>
        <p15:guide id="3" pos="5604" userDrawn="1">
          <p15:clr>
            <a:srgbClr val="F26B43"/>
          </p15:clr>
        </p15:guide>
        <p15:guide id="4" orient="horz" pos="475" userDrawn="1">
          <p15:clr>
            <a:srgbClr val="F26B43"/>
          </p15:clr>
        </p15:guide>
        <p15:guide id="5" orient="horz" pos="277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8C794A1-AD67-4D48-A891-6C9C8EA78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4300"/>
            <a:ext cx="75438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848263-24FE-4449-B3F6-176B8944F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12825"/>
            <a:ext cx="835818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6">
            <a:extLst>
              <a:ext uri="{FF2B5EF4-FFF2-40B4-BE49-F238E27FC236}">
                <a16:creationId xmlns:a16="http://schemas.microsoft.com/office/drawing/2014/main" id="{61166446-C641-4518-902D-05830C4A25D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1400"/>
            <a:ext cx="91440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471F572F-3DD9-40FF-AE81-683880BD1DF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8738" y="4868863"/>
            <a:ext cx="90090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800" b="1" dirty="0">
                <a:solidFill>
                  <a:srgbClr val="000000"/>
                </a:solidFill>
              </a:rPr>
              <a:t>Conference on Retroviruses and Opportunistic Infections; March 4-7, 2019; Seattle, WA</a:t>
            </a:r>
          </a:p>
        </p:txBody>
      </p:sp>
    </p:spTree>
    <p:extLst>
      <p:ext uri="{BB962C8B-B14F-4D97-AF65-F5344CB8AC3E}">
        <p14:creationId xmlns:p14="http://schemas.microsoft.com/office/powerpoint/2010/main" val="3118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2" r:id="rId1"/>
    <p:sldLayoutId id="2147484763" r:id="rId2"/>
    <p:sldLayoutId id="2147484764" r:id="rId3"/>
    <p:sldLayoutId id="2147484765" r:id="rId4"/>
    <p:sldLayoutId id="2147484766" r:id="rId5"/>
    <p:sldLayoutId id="2147484767" r:id="rId6"/>
    <p:sldLayoutId id="2147484768" r:id="rId7"/>
    <p:sldLayoutId id="2147484769" r:id="rId8"/>
    <p:sldLayoutId id="2147484770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24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–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US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-"/>
        <a:defRPr lang="en-US" sz="12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panose="020B0604020202020204" pitchFamily="34" charset="0"/>
        <a:buChar char="•"/>
        <a:defRPr lang="en-GB" sz="11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31">
          <p15:clr>
            <a:srgbClr val="F26B43"/>
          </p15:clr>
        </p15:guide>
        <p15:guide id="2" pos="332">
          <p15:clr>
            <a:srgbClr val="F26B43"/>
          </p15:clr>
        </p15:guide>
        <p15:guide id="3" pos="5604">
          <p15:clr>
            <a:srgbClr val="F26B43"/>
          </p15:clr>
        </p15:guide>
        <p15:guide id="4" orient="horz" pos="475">
          <p15:clr>
            <a:srgbClr val="F26B43"/>
          </p15:clr>
        </p15:guide>
        <p15:guide id="5" orient="horz" pos="27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>
            <a:extLst>
              <a:ext uri="{FF2B5EF4-FFF2-40B4-BE49-F238E27FC236}">
                <a16:creationId xmlns:a16="http://schemas.microsoft.com/office/drawing/2014/main" id="{19E849F3-7C42-4A1C-A7C7-406305AFBD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4181094"/>
            <a:ext cx="7086600" cy="644652"/>
          </a:xfrm>
        </p:spPr>
        <p:txBody>
          <a:bodyPr/>
          <a:lstStyle/>
          <a:p>
            <a:pPr lvl="0"/>
            <a:r>
              <a:rPr lang="en-US" sz="800" baseline="30000" dirty="0"/>
              <a:t>1</a:t>
            </a:r>
            <a:r>
              <a:rPr lang="en-US" sz="800" dirty="0"/>
              <a:t>University of Nebraska Medical Center, Omaha, NE, United States; </a:t>
            </a:r>
            <a:r>
              <a:rPr lang="en-US" sz="800" baseline="30000" dirty="0"/>
              <a:t>2</a:t>
            </a:r>
            <a:r>
              <a:rPr lang="en-US" sz="800" dirty="0"/>
              <a:t>University of Guadalajara, Guadalajara, Mexico; </a:t>
            </a:r>
            <a:br>
              <a:rPr lang="en-US" sz="800" dirty="0"/>
            </a:br>
            <a:r>
              <a:rPr lang="en-US" sz="800" baseline="30000" dirty="0"/>
              <a:t>3</a:t>
            </a:r>
            <a:r>
              <a:rPr lang="en-US" sz="800" dirty="0"/>
              <a:t>Broward Health Medical Center, Fort Lauderdale, FL, United States; </a:t>
            </a:r>
            <a:r>
              <a:rPr lang="en-US" sz="800" baseline="30000" dirty="0"/>
              <a:t>4</a:t>
            </a:r>
            <a:r>
              <a:rPr lang="en-US" sz="800" dirty="0"/>
              <a:t>Fatebenefratelli Sacco Hospital, Milan, Italy; </a:t>
            </a:r>
            <a:br>
              <a:rPr lang="en-US" sz="800" dirty="0"/>
            </a:br>
            <a:r>
              <a:rPr lang="en-US" sz="800" baseline="30000" dirty="0"/>
              <a:t>5</a:t>
            </a:r>
            <a:r>
              <a:rPr lang="en-US" sz="800" dirty="0"/>
              <a:t>Center for Infectious Diseases, ZIBP, Berlin, Germany; </a:t>
            </a:r>
            <a:r>
              <a:rPr lang="en-US" sz="800" baseline="30000" dirty="0"/>
              <a:t>6</a:t>
            </a:r>
            <a:r>
              <a:rPr lang="en-US" sz="800" dirty="0"/>
              <a:t>Hospital General Universitario de Elche, Alicante, Spain; </a:t>
            </a:r>
            <a:r>
              <a:rPr lang="en-US" sz="800" baseline="30000" dirty="0"/>
              <a:t>7</a:t>
            </a:r>
            <a:r>
              <a:rPr lang="en-US" sz="800" dirty="0"/>
              <a:t>Maxwell Centre, Durban, South Africa; </a:t>
            </a:r>
            <a:r>
              <a:rPr lang="en-US" sz="800" baseline="30000" dirty="0"/>
              <a:t>8</a:t>
            </a:r>
            <a:r>
              <a:rPr lang="en-US" sz="800" dirty="0"/>
              <a:t>Central Research Institute of Epidemiology, Moscow, Russian Federation; </a:t>
            </a:r>
            <a:r>
              <a:rPr lang="en-US" sz="800" baseline="30000" dirty="0"/>
              <a:t>9</a:t>
            </a:r>
            <a:r>
              <a:rPr lang="en-US" sz="800" dirty="0"/>
              <a:t>ViiV Healthcare, Research Triangle Park, NC, United States; </a:t>
            </a:r>
            <a:br>
              <a:rPr lang="en-US" sz="800" dirty="0"/>
            </a:br>
            <a:r>
              <a:rPr lang="en-US" sz="800" baseline="30000" dirty="0"/>
              <a:t>10</a:t>
            </a:r>
            <a:r>
              <a:rPr lang="en-US" sz="800" dirty="0"/>
              <a:t>GlaxoSmithKline, Mississauga, ON, Canada; </a:t>
            </a:r>
            <a:r>
              <a:rPr lang="en-US" sz="800" baseline="30000" dirty="0"/>
              <a:t>11</a:t>
            </a:r>
            <a:r>
              <a:rPr lang="en-US" sz="800" dirty="0"/>
              <a:t>Janssen Research and Development, Beerse, Belgium</a:t>
            </a:r>
          </a:p>
        </p:txBody>
      </p:sp>
      <p:sp>
        <p:nvSpPr>
          <p:cNvPr id="3074" name="Title 1">
            <a:extLst>
              <a:ext uri="{FF2B5EF4-FFF2-40B4-BE49-F238E27FC236}">
                <a16:creationId xmlns:a16="http://schemas.microsoft.com/office/drawing/2014/main" id="{12B68F3E-0E1A-4A5C-83CE-A55EB6B38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049" y="1657351"/>
            <a:ext cx="6774206" cy="1465660"/>
          </a:xfrm>
        </p:spPr>
        <p:txBody>
          <a:bodyPr>
            <a:normAutofit fontScale="90000"/>
          </a:bodyPr>
          <a:lstStyle/>
          <a:p>
            <a:r>
              <a:rPr lang="en-US" dirty="0"/>
              <a:t>LONG-ACTING CABOTEGRAVIR + RILPIVIRINE FOR MAINTENANCE THERAPY: </a:t>
            </a:r>
            <a:br>
              <a:rPr lang="en-US" dirty="0"/>
            </a:br>
            <a:r>
              <a:rPr lang="en-US" dirty="0"/>
              <a:t>ATLAS WEEK 48 RESULTS</a:t>
            </a:r>
            <a:endParaRPr lang="en-US" altLang="en-US" dirty="0"/>
          </a:p>
        </p:txBody>
      </p:sp>
      <p:sp>
        <p:nvSpPr>
          <p:cNvPr id="13316" name="Text Placeholder 8">
            <a:extLst>
              <a:ext uri="{FF2B5EF4-FFF2-40B4-BE49-F238E27FC236}">
                <a16:creationId xmlns:a16="http://schemas.microsoft.com/office/drawing/2014/main" id="{A5FF2CDD-3D27-4FD6-84BF-3BA550CBA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u="sng" dirty="0"/>
              <a:t>S Swindells</a:t>
            </a:r>
            <a:r>
              <a:rPr lang="en-US" dirty="0"/>
              <a:t>,</a:t>
            </a:r>
            <a:r>
              <a:rPr lang="en-US" baseline="30000" dirty="0"/>
              <a:t>1</a:t>
            </a:r>
            <a:r>
              <a:rPr lang="en-US" dirty="0"/>
              <a:t> JF Andrade-Villanueva,</a:t>
            </a:r>
            <a:r>
              <a:rPr lang="en-US" baseline="30000" dirty="0"/>
              <a:t>2</a:t>
            </a:r>
            <a:r>
              <a:rPr lang="en-US" dirty="0"/>
              <a:t> GJ Richmond,</a:t>
            </a:r>
            <a:r>
              <a:rPr lang="en-US" baseline="30000" dirty="0"/>
              <a:t>3</a:t>
            </a:r>
            <a:r>
              <a:rPr lang="en-US" dirty="0"/>
              <a:t> G Rizzardini,</a:t>
            </a:r>
            <a:r>
              <a:rPr lang="en-US" baseline="30000" dirty="0"/>
              <a:t>4</a:t>
            </a:r>
            <a:r>
              <a:rPr lang="en-US" dirty="0"/>
              <a:t> A Baumgarten,</a:t>
            </a:r>
            <a:r>
              <a:rPr lang="en-US" baseline="30000" dirty="0"/>
              <a:t>5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 Masiá,</a:t>
            </a:r>
            <a:r>
              <a:rPr lang="en-US" baseline="30000" dirty="0"/>
              <a:t>6</a:t>
            </a:r>
            <a:r>
              <a:rPr lang="en-US" dirty="0"/>
              <a:t> G Latiff,</a:t>
            </a:r>
            <a:r>
              <a:rPr lang="en-US" baseline="30000" dirty="0"/>
              <a:t>7</a:t>
            </a:r>
            <a:r>
              <a:rPr lang="en-US" dirty="0"/>
              <a:t> V Pokrovsky,</a:t>
            </a:r>
            <a:r>
              <a:rPr lang="en-US" baseline="30000" dirty="0"/>
              <a:t>8</a:t>
            </a:r>
            <a:r>
              <a:rPr lang="en-US" dirty="0"/>
              <a:t> JM Mrus,</a:t>
            </a:r>
            <a:r>
              <a:rPr lang="en-US" baseline="30000" dirty="0"/>
              <a:t>9</a:t>
            </a:r>
            <a:r>
              <a:rPr lang="en-US" dirty="0"/>
              <a:t> J Huang,</a:t>
            </a:r>
            <a:r>
              <a:rPr lang="en-US" baseline="30000" dirty="0"/>
              <a:t>10</a:t>
            </a:r>
            <a:r>
              <a:rPr lang="en-US" dirty="0"/>
              <a:t> KJ Hudson,</a:t>
            </a:r>
            <a:r>
              <a:rPr lang="en-US" baseline="30000" dirty="0"/>
              <a:t>9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DA Margolis,</a:t>
            </a:r>
            <a:r>
              <a:rPr lang="en-US" baseline="30000" dirty="0"/>
              <a:t>9</a:t>
            </a:r>
            <a:r>
              <a:rPr lang="en-US" dirty="0"/>
              <a:t> KY Smith,</a:t>
            </a:r>
            <a:r>
              <a:rPr lang="en-US" baseline="30000" dirty="0"/>
              <a:t>9</a:t>
            </a:r>
            <a:r>
              <a:rPr lang="en-US" dirty="0"/>
              <a:t> P Williams,</a:t>
            </a:r>
            <a:r>
              <a:rPr lang="en-US" baseline="30000" dirty="0"/>
              <a:t>11</a:t>
            </a:r>
            <a:r>
              <a:rPr lang="en-US" dirty="0"/>
              <a:t> WR Spreen</a:t>
            </a:r>
            <a:r>
              <a:rPr lang="en-US" baseline="30000" dirty="0"/>
              <a:t>9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FCECC77-74D9-40F4-9D35-25DD378DF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1254" y="53339"/>
            <a:ext cx="1553984" cy="129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5688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D983D8-D6A1-4054-82C7-1D3DA649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Confirmed Virologic Failure: </a:t>
            </a:r>
            <a:br>
              <a:rPr lang="en-US" dirty="0"/>
            </a:br>
            <a:r>
              <a:rPr lang="en-US" dirty="0"/>
              <a:t>CAR Arm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F6352-FB45-454A-B761-CD50E09C22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A7BB4-8BED-42F0-ABC3-6379C59824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832" y="4152579"/>
            <a:ext cx="8368184" cy="519474"/>
          </a:xfrm>
        </p:spPr>
        <p:txBody>
          <a:bodyPr/>
          <a:lstStyle/>
          <a:p>
            <a:r>
              <a:rPr lang="en-US" altLang="en-US" dirty="0"/>
              <a:t>3TC, lamivudine; AZT, azidothymidine; c, cobicistat; CAR, current antiretroviral; CVF, confirmed virologic failure; </a:t>
            </a:r>
            <a:r>
              <a:rPr lang="en-US" dirty="0"/>
              <a:t>EFV, efavirenz; EVG, elvitegravir; </a:t>
            </a:r>
            <a:r>
              <a:rPr lang="en-US" altLang="en-US" dirty="0"/>
              <a:t>FTC, emtricitabine; INSTI, integrase strand transfer inhibitor; </a:t>
            </a:r>
            <a:r>
              <a:rPr lang="en-US" dirty="0"/>
              <a:t>PBMC, peripheral blood mononuclear cell; RAM, resistance-associated mutation; RT, reverse transcriptase; </a:t>
            </a:r>
            <a:br>
              <a:rPr lang="en-US" dirty="0"/>
            </a:br>
            <a:r>
              <a:rPr lang="en-US" dirty="0"/>
              <a:t>SVF, suspected virologic failure; TAF, tenofovir alafenamide; TDF, tenofovir disoproxil fumarate.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0266A2F-0733-4554-9711-C6F014D0A0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183098"/>
              </p:ext>
            </p:extLst>
          </p:nvPr>
        </p:nvGraphicFramePr>
        <p:xfrm>
          <a:off x="533400" y="914400"/>
          <a:ext cx="8370000" cy="292839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51200">
                  <a:extLst>
                    <a:ext uri="{9D8B030D-6E8A-4147-A177-3AD203B41FA5}">
                      <a16:colId xmlns:a16="http://schemas.microsoft.com/office/drawing/2014/main" val="2717381605"/>
                    </a:ext>
                  </a:extLst>
                </a:gridCol>
                <a:gridCol w="1094400">
                  <a:extLst>
                    <a:ext uri="{9D8B030D-6E8A-4147-A177-3AD203B41FA5}">
                      <a16:colId xmlns:a16="http://schemas.microsoft.com/office/drawing/2014/main" val="2973816284"/>
                    </a:ext>
                  </a:extLst>
                </a:gridCol>
                <a:gridCol w="856800">
                  <a:extLst>
                    <a:ext uri="{9D8B030D-6E8A-4147-A177-3AD203B41FA5}">
                      <a16:colId xmlns:a16="http://schemas.microsoft.com/office/drawing/2014/main" val="3247576855"/>
                    </a:ext>
                  </a:extLst>
                </a:gridCol>
                <a:gridCol w="1263600">
                  <a:extLst>
                    <a:ext uri="{9D8B030D-6E8A-4147-A177-3AD203B41FA5}">
                      <a16:colId xmlns:a16="http://schemas.microsoft.com/office/drawing/2014/main" val="1443627236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val="3824085439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val="1095555059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val="350809729"/>
                    </a:ext>
                  </a:extLst>
                </a:gridCol>
                <a:gridCol w="1026000">
                  <a:extLst>
                    <a:ext uri="{9D8B030D-6E8A-4147-A177-3AD203B41FA5}">
                      <a16:colId xmlns:a16="http://schemas.microsoft.com/office/drawing/2014/main" val="1742990279"/>
                    </a:ext>
                  </a:extLst>
                </a:gridCol>
              </a:tblGrid>
              <a:tr h="6480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Sex, Country,</a:t>
                      </a:r>
                      <a:endParaRPr lang="en-US" sz="1200" baseline="300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HIV-1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Subtype </a:t>
                      </a:r>
                    </a:p>
                  </a:txBody>
                  <a:tcPr marL="0" marR="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Study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Timepoint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Viral Load 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 SVF/CVF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(c/mL)</a:t>
                      </a:r>
                    </a:p>
                  </a:txBody>
                  <a:tcPr marL="0" marR="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SVF timepoint</a:t>
                      </a: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RAMs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(HIV-1 RNA)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Baseline</a:t>
                      </a: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RAMs</a:t>
                      </a:r>
                      <a:r>
                        <a:rPr lang="en-US" sz="1200" baseline="300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(PBMC/HIV-1 DNA; Day 1)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74762"/>
                  </a:ext>
                </a:extLst>
              </a:tr>
              <a:tr h="21960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="1" noProof="0" dirty="0"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RT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INSTI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RT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INSTI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302693"/>
                  </a:ext>
                </a:extLst>
              </a:tr>
              <a:tr h="515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M, 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A1 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EFV, 3TC, AZT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20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1295 / 9727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M184V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G190S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M184M/I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45837"/>
                  </a:ext>
                </a:extLst>
              </a:tr>
              <a:tr h="515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M, USA,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EVG/c, FTC, TAF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20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339 / 264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33632"/>
                  </a:ext>
                </a:extLst>
              </a:tr>
              <a:tr h="515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F, USA,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EVG/c, FTC, TDF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32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524 / 815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M184I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415766"/>
                  </a:ext>
                </a:extLst>
              </a:tr>
              <a:tr h="515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M, USA,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B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EVG/c, FTC, TDF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40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392 / 512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M230M/I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1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63688AB-2D21-4612-B39E-B3EB3C080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940070"/>
            <a:ext cx="8399819" cy="492443"/>
          </a:xfrm>
        </p:spPr>
        <p:txBody>
          <a:bodyPr wrap="square">
            <a:spAutoFit/>
          </a:bodyPr>
          <a:lstStyle/>
          <a:p>
            <a:r>
              <a:rPr lang="en-US" sz="1600" dirty="0"/>
              <a:t>Plasma concentrations after IM CAB and RPV were comparable with those during efficacious oral regimens</a:t>
            </a:r>
            <a:endParaRPr lang="en-GB" sz="160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237" y="114301"/>
            <a:ext cx="8358188" cy="628650"/>
          </a:xfrm>
        </p:spPr>
        <p:txBody>
          <a:bodyPr/>
          <a:lstStyle/>
          <a:p>
            <a:r>
              <a:rPr lang="en-US" dirty="0"/>
              <a:t>ATLAS Plasma CAB and RPV Trough Concentrations by Visit Following CAB LA and RPV LA</a:t>
            </a:r>
            <a:endParaRPr lang="en-US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830F1-1570-4B9A-B471-0342401E7E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F254670E-90C1-4DBD-9D05-71AC6E148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4396740"/>
            <a:ext cx="8357616" cy="274320"/>
          </a:xfrm>
        </p:spPr>
        <p:txBody>
          <a:bodyPr/>
          <a:lstStyle/>
          <a:p>
            <a:r>
              <a:rPr lang="en-US" dirty="0"/>
              <a:t>CAB, cabotegravir; IM, intramuscular; LA, long-acting; PA, protein-adjusted; </a:t>
            </a:r>
            <a:r>
              <a:rPr lang="en-US" altLang="en-US" dirty="0"/>
              <a:t>RPV, rilpivirine.</a:t>
            </a:r>
            <a:r>
              <a:rPr lang="en-US" dirty="0"/>
              <a:t> </a:t>
            </a:r>
          </a:p>
          <a:p>
            <a:r>
              <a:rPr lang="en-US" dirty="0"/>
              <a:t>Median (5th, 95th percentile) concentration–time data for CAB (left) and RPV (right) following monthly LA administration.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016BDE-4DBC-4287-8B98-20A7418A1DD0}"/>
              </a:ext>
            </a:extLst>
          </p:cNvPr>
          <p:cNvGrpSpPr/>
          <p:nvPr/>
        </p:nvGrpSpPr>
        <p:grpSpPr>
          <a:xfrm>
            <a:off x="545077" y="1479122"/>
            <a:ext cx="3982878" cy="2868809"/>
            <a:chOff x="548789" y="1405970"/>
            <a:chExt cx="3982878" cy="2868809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66042B2-AEA1-4E14-920A-FB27838F0517}"/>
                </a:ext>
              </a:extLst>
            </p:cNvPr>
            <p:cNvGrpSpPr/>
            <p:nvPr/>
          </p:nvGrpSpPr>
          <p:grpSpPr>
            <a:xfrm>
              <a:off x="999523" y="1405970"/>
              <a:ext cx="3448051" cy="2420001"/>
              <a:chOff x="936913" y="1652155"/>
              <a:chExt cx="3448051" cy="2420001"/>
            </a:xfrm>
          </p:grpSpPr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CD0EB4D0-F1EA-450E-8C02-15701D5D1357}"/>
                  </a:ext>
                </a:extLst>
              </p:cNvPr>
              <p:cNvGrpSpPr/>
              <p:nvPr/>
            </p:nvGrpSpPr>
            <p:grpSpPr>
              <a:xfrm>
                <a:off x="936913" y="1652155"/>
                <a:ext cx="3446623" cy="2342718"/>
                <a:chOff x="936913" y="1652155"/>
                <a:chExt cx="3446623" cy="2342718"/>
              </a:xfrm>
            </p:grpSpPr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531115EC-0B04-4040-889C-D697447EA1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114" y="1652155"/>
                  <a:ext cx="0" cy="2337088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8" name="Group 147">
                  <a:extLst>
                    <a:ext uri="{FF2B5EF4-FFF2-40B4-BE49-F238E27FC236}">
                      <a16:creationId xmlns:a16="http://schemas.microsoft.com/office/drawing/2014/main" id="{CCFD958C-44F5-4488-B7A5-C20150501410}"/>
                    </a:ext>
                  </a:extLst>
                </p:cNvPr>
                <p:cNvGrpSpPr/>
                <p:nvPr/>
              </p:nvGrpSpPr>
              <p:grpSpPr>
                <a:xfrm>
                  <a:off x="936913" y="1838759"/>
                  <a:ext cx="3446623" cy="2156114"/>
                  <a:chOff x="936913" y="1838759"/>
                  <a:chExt cx="3446623" cy="2156114"/>
                </a:xfrm>
              </p:grpSpPr>
              <p:cxnSp>
                <p:nvCxnSpPr>
                  <p:cNvPr id="149" name="Straight Connector 148">
                    <a:extLst>
                      <a:ext uri="{FF2B5EF4-FFF2-40B4-BE49-F238E27FC236}">
                        <a16:creationId xmlns:a16="http://schemas.microsoft.com/office/drawing/2014/main" id="{A6367B09-636E-4746-B206-44D0373AB956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994873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Straight Connector 149">
                    <a:extLst>
                      <a:ext uri="{FF2B5EF4-FFF2-40B4-BE49-F238E27FC236}">
                        <a16:creationId xmlns:a16="http://schemas.microsoft.com/office/drawing/2014/main" id="{28BBD32B-A30C-4AC7-8F26-185808833C46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291681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Straight Connector 150">
                    <a:extLst>
                      <a:ext uri="{FF2B5EF4-FFF2-40B4-BE49-F238E27FC236}">
                        <a16:creationId xmlns:a16="http://schemas.microsoft.com/office/drawing/2014/main" id="{692A5EAA-8940-4F3A-B47F-6769A32E0BF8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1838759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Straight Connector 151">
                    <a:extLst>
                      <a:ext uri="{FF2B5EF4-FFF2-40B4-BE49-F238E27FC236}">
                        <a16:creationId xmlns:a16="http://schemas.microsoft.com/office/drawing/2014/main" id="{84C703A0-FFBE-4B9F-90D3-B89ADC2D6F4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6734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45EEE465-0510-495A-B449-B07C687925F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4805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Straight Connector 153">
                    <a:extLst>
                      <a:ext uri="{FF2B5EF4-FFF2-40B4-BE49-F238E27FC236}">
                        <a16:creationId xmlns:a16="http://schemas.microsoft.com/office/drawing/2014/main" id="{67CEED70-AF8A-48D2-8926-540A2AB7494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9661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>
                    <a:extLst>
                      <a:ext uri="{FF2B5EF4-FFF2-40B4-BE49-F238E27FC236}">
                        <a16:creationId xmlns:a16="http://schemas.microsoft.com/office/drawing/2014/main" id="{3BBC9B71-AC3D-4AA6-9B2D-5E8289497D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3447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>
                    <a:extLst>
                      <a:ext uri="{FF2B5EF4-FFF2-40B4-BE49-F238E27FC236}">
                        <a16:creationId xmlns:a16="http://schemas.microsoft.com/office/drawing/2014/main" id="{6BD338D9-D43B-43DC-96CA-387F8B436A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240017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>
                    <a:extLst>
                      <a:ext uri="{FF2B5EF4-FFF2-40B4-BE49-F238E27FC236}">
                        <a16:creationId xmlns:a16="http://schemas.microsoft.com/office/drawing/2014/main" id="{D0911598-ECA4-4BFD-AE43-A763DEF9F6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1542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>
                    <a:extLst>
                      <a:ext uri="{FF2B5EF4-FFF2-40B4-BE49-F238E27FC236}">
                        <a16:creationId xmlns:a16="http://schemas.microsoft.com/office/drawing/2014/main" id="{9AFACD8A-5B1B-4408-AF2E-9FA40457396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8285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>
                    <a:extLst>
                      <a:ext uri="{FF2B5EF4-FFF2-40B4-BE49-F238E27FC236}">
                        <a16:creationId xmlns:a16="http://schemas.microsoft.com/office/drawing/2014/main" id="{78155EA0-D99F-4AAE-88F1-2DC0BD0A5A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2094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59">
                    <a:extLst>
                      <a:ext uri="{FF2B5EF4-FFF2-40B4-BE49-F238E27FC236}">
                        <a16:creationId xmlns:a16="http://schemas.microsoft.com/office/drawing/2014/main" id="{9D836C0A-69A3-402C-81B6-3B0354C6707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58993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>
                    <a:extLst>
                      <a:ext uri="{FF2B5EF4-FFF2-40B4-BE49-F238E27FC236}">
                        <a16:creationId xmlns:a16="http://schemas.microsoft.com/office/drawing/2014/main" id="{11341565-8CFA-43DD-AB92-DE0462E8B1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9705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>
                    <a:extLst>
                      <a:ext uri="{FF2B5EF4-FFF2-40B4-BE49-F238E27FC236}">
                        <a16:creationId xmlns:a16="http://schemas.microsoft.com/office/drawing/2014/main" id="{DBA4047A-C8A2-4F67-81A0-E6B16F9B2F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8827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2">
                    <a:extLst>
                      <a:ext uri="{FF2B5EF4-FFF2-40B4-BE49-F238E27FC236}">
                        <a16:creationId xmlns:a16="http://schemas.microsoft.com/office/drawing/2014/main" id="{6F0EFB7E-DE68-4E86-8FD3-EBD2D321DB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2613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3">
                    <a:extLst>
                      <a:ext uri="{FF2B5EF4-FFF2-40B4-BE49-F238E27FC236}">
                        <a16:creationId xmlns:a16="http://schemas.microsoft.com/office/drawing/2014/main" id="{97F61CD9-8447-4440-9B12-E9D986C8456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156548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4">
                    <a:extLst>
                      <a:ext uri="{FF2B5EF4-FFF2-40B4-BE49-F238E27FC236}">
                        <a16:creationId xmlns:a16="http://schemas.microsoft.com/office/drawing/2014/main" id="{B2C5DC8E-016D-49DD-AE8D-0B5EACD0C1B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0708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5">
                    <a:extLst>
                      <a:ext uri="{FF2B5EF4-FFF2-40B4-BE49-F238E27FC236}">
                        <a16:creationId xmlns:a16="http://schemas.microsoft.com/office/drawing/2014/main" id="{2C95CB01-BA24-4BCD-824E-726EAD3127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9938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6">
                    <a:extLst>
                      <a:ext uri="{FF2B5EF4-FFF2-40B4-BE49-F238E27FC236}">
                        <a16:creationId xmlns:a16="http://schemas.microsoft.com/office/drawing/2014/main" id="{DCAA3113-2818-4319-869D-FA1B084F45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374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67">
                    <a:extLst>
                      <a:ext uri="{FF2B5EF4-FFF2-40B4-BE49-F238E27FC236}">
                        <a16:creationId xmlns:a16="http://schemas.microsoft.com/office/drawing/2014/main" id="{CB87D7BC-EC36-4766-A76B-1BD182C21E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19103" y="3759729"/>
                    <a:ext cx="3364433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32" name="Group 131">
                <a:extLst>
                  <a:ext uri="{FF2B5EF4-FFF2-40B4-BE49-F238E27FC236}">
                    <a16:creationId xmlns:a16="http://schemas.microsoft.com/office/drawing/2014/main" id="{9FBC34C4-FBF8-4F55-96ED-0E7B0ED01C28}"/>
                  </a:ext>
                </a:extLst>
              </p:cNvPr>
              <p:cNvGrpSpPr/>
              <p:nvPr/>
            </p:nvGrpSpPr>
            <p:grpSpPr>
              <a:xfrm rot="16200000">
                <a:off x="2662995" y="2350187"/>
                <a:ext cx="77283" cy="3366655"/>
                <a:chOff x="942108" y="1609509"/>
                <a:chExt cx="77283" cy="3366655"/>
              </a:xfrm>
            </p:grpSpPr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67568BA2-3EC2-464B-B470-CBC35CE222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663937" y="3292837"/>
                  <a:ext cx="336665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4" name="Group 133">
                  <a:extLst>
                    <a:ext uri="{FF2B5EF4-FFF2-40B4-BE49-F238E27FC236}">
                      <a16:creationId xmlns:a16="http://schemas.microsoft.com/office/drawing/2014/main" id="{45141BD1-0B3F-48DE-8CDA-E0F09FCBB553}"/>
                    </a:ext>
                  </a:extLst>
                </p:cNvPr>
                <p:cNvGrpSpPr/>
                <p:nvPr/>
              </p:nvGrpSpPr>
              <p:grpSpPr>
                <a:xfrm>
                  <a:off x="942108" y="1681385"/>
                  <a:ext cx="72000" cy="3227891"/>
                  <a:chOff x="942108" y="1681385"/>
                  <a:chExt cx="72000" cy="3227891"/>
                </a:xfrm>
              </p:grpSpPr>
              <p:cxnSp>
                <p:nvCxnSpPr>
                  <p:cNvPr id="135" name="Straight Connector 134">
                    <a:extLst>
                      <a:ext uri="{FF2B5EF4-FFF2-40B4-BE49-F238E27FC236}">
                        <a16:creationId xmlns:a16="http://schemas.microsoft.com/office/drawing/2014/main" id="{FF384180-80B3-407D-BD6C-B06B4FB0085E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02894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6" name="Straight Connector 135">
                    <a:extLst>
                      <a:ext uri="{FF2B5EF4-FFF2-40B4-BE49-F238E27FC236}">
                        <a16:creationId xmlns:a16="http://schemas.microsoft.com/office/drawing/2014/main" id="{EF748A0C-B6AF-4159-8A98-263FE317A34E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26827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>
                    <a:extLst>
                      <a:ext uri="{FF2B5EF4-FFF2-40B4-BE49-F238E27FC236}">
                        <a16:creationId xmlns:a16="http://schemas.microsoft.com/office/drawing/2014/main" id="{B325CAA7-2F00-44C6-AE5B-DFFAA4CC38A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97483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>
                    <a:extLst>
                      <a:ext uri="{FF2B5EF4-FFF2-40B4-BE49-F238E27FC236}">
                        <a16:creationId xmlns:a16="http://schemas.microsoft.com/office/drawing/2014/main" id="{EFD2B733-6AFF-42BF-913C-53601806F34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6813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>
                    <a:extLst>
                      <a:ext uri="{FF2B5EF4-FFF2-40B4-BE49-F238E27FC236}">
                        <a16:creationId xmlns:a16="http://schemas.microsoft.com/office/drawing/2014/main" id="{5F679FB7-DA8B-4844-8EC5-FC514DF62F71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90927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>
                    <a:extLst>
                      <a:ext uri="{FF2B5EF4-FFF2-40B4-BE49-F238E27FC236}">
                        <a16:creationId xmlns:a16="http://schemas.microsoft.com/office/drawing/2014/main" id="{856C4E39-3CE9-4E7F-8875-F9CB454DF1E2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61583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>
                    <a:extLst>
                      <a:ext uri="{FF2B5EF4-FFF2-40B4-BE49-F238E27FC236}">
                        <a16:creationId xmlns:a16="http://schemas.microsoft.com/office/drawing/2014/main" id="{7EF9DE67-4A5E-4FCE-9DCF-B67FDF89178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32239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>
                    <a:extLst>
                      <a:ext uri="{FF2B5EF4-FFF2-40B4-BE49-F238E27FC236}">
                        <a16:creationId xmlns:a16="http://schemas.microsoft.com/office/drawing/2014/main" id="{1ED54A25-2441-4E79-9F2E-84099866AD8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73550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>
                    <a:extLst>
                      <a:ext uri="{FF2B5EF4-FFF2-40B4-BE49-F238E27FC236}">
                        <a16:creationId xmlns:a16="http://schemas.microsoft.com/office/drawing/2014/main" id="{629BD734-21C3-4B80-A6EA-73B3787F5AE3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56172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>
                    <a:extLst>
                      <a:ext uri="{FF2B5EF4-FFF2-40B4-BE49-F238E27FC236}">
                        <a16:creationId xmlns:a16="http://schemas.microsoft.com/office/drawing/2014/main" id="{00B3DBF5-B1C5-446D-88A3-96F798162FA2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85516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Connector 144">
                    <a:extLst>
                      <a:ext uri="{FF2B5EF4-FFF2-40B4-BE49-F238E27FC236}">
                        <a16:creationId xmlns:a16="http://schemas.microsoft.com/office/drawing/2014/main" id="{51D05CA9-D496-4879-AE40-B03F81CFC5F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14861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Straight Connector 145">
                    <a:extLst>
                      <a:ext uri="{FF2B5EF4-FFF2-40B4-BE49-F238E27FC236}">
                        <a16:creationId xmlns:a16="http://schemas.microsoft.com/office/drawing/2014/main" id="{050EE8D0-339E-49CE-BAA5-1CDA8460C8D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44205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E3BE647-F252-4F1F-8DEB-C995E71B3A7D}"/>
                </a:ext>
              </a:extLst>
            </p:cNvPr>
            <p:cNvGrpSpPr/>
            <p:nvPr/>
          </p:nvGrpSpPr>
          <p:grpSpPr>
            <a:xfrm>
              <a:off x="1008795" y="3846390"/>
              <a:ext cx="3522872" cy="184666"/>
              <a:chOff x="946185" y="4092575"/>
              <a:chExt cx="3522872" cy="184666"/>
            </a:xfrm>
          </p:grpSpPr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2FD21730-5B1C-4D21-9851-A4446989F6C0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4</a:t>
                </a:r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39D1752F-4A14-4A79-A9B7-3AFE67378ED6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48</a:t>
                </a: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B1D02D62-A955-4693-8709-C27F5BC6072A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8</a:t>
                </a: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95439961-4067-42AE-952B-3988C0F4E1E5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12</a:t>
                </a: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11C7EA88-E695-443A-9662-5FA9B1BB7E3E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16</a:t>
                </a:r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F09A8758-9D1D-43F2-9AD3-E0AE452D1BB0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20</a:t>
                </a:r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991D91C2-180A-40E8-8E6C-3C318D79357D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24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D923055D-A42F-4AA9-978A-D4E404F3D98C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28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7E1CE8CD-D47D-4DAF-BBD9-B012C5E02FBC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32</a:t>
                </a:r>
              </a:p>
            </p:txBody>
          </p:sp>
          <p:sp>
            <p:nvSpPr>
              <p:cNvPr id="128" name="TextBox 127">
                <a:extLst>
                  <a:ext uri="{FF2B5EF4-FFF2-40B4-BE49-F238E27FC236}">
                    <a16:creationId xmlns:a16="http://schemas.microsoft.com/office/drawing/2014/main" id="{41C1718E-FA2E-44EE-BFE6-BA0A644D7EFA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36</a:t>
                </a:r>
              </a:p>
            </p:txBody>
          </p:sp>
          <p:sp>
            <p:nvSpPr>
              <p:cNvPr id="129" name="TextBox 128">
                <a:extLst>
                  <a:ext uri="{FF2B5EF4-FFF2-40B4-BE49-F238E27FC236}">
                    <a16:creationId xmlns:a16="http://schemas.microsoft.com/office/drawing/2014/main" id="{024FEC65-80CE-470D-92FE-7F337A5A39E1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40</a:t>
                </a:r>
              </a:p>
            </p:txBody>
          </p:sp>
          <p:sp>
            <p:nvSpPr>
              <p:cNvPr id="130" name="TextBox 129">
                <a:extLst>
                  <a:ext uri="{FF2B5EF4-FFF2-40B4-BE49-F238E27FC236}">
                    <a16:creationId xmlns:a16="http://schemas.microsoft.com/office/drawing/2014/main" id="{4F2A0D9D-C3E1-4E5F-99A7-E49864F97E13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latin typeface="+mn-lt"/>
                  </a:rPr>
                  <a:t>44</a:t>
                </a: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D890D0B-45BB-45B2-9B1E-3341DFAB20EF}"/>
                </a:ext>
              </a:extLst>
            </p:cNvPr>
            <p:cNvSpPr txBox="1"/>
            <p:nvPr/>
          </p:nvSpPr>
          <p:spPr>
            <a:xfrm>
              <a:off x="2246032" y="4090113"/>
              <a:ext cx="103508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Visit (Week)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82C092B-D09D-4B4C-92A3-0CB234E51B4C}"/>
                </a:ext>
              </a:extLst>
            </p:cNvPr>
            <p:cNvGrpSpPr/>
            <p:nvPr/>
          </p:nvGrpSpPr>
          <p:grpSpPr>
            <a:xfrm>
              <a:off x="687109" y="1501930"/>
              <a:ext cx="288000" cy="2335154"/>
              <a:chOff x="624499" y="1748115"/>
              <a:chExt cx="288000" cy="2335154"/>
            </a:xfrm>
          </p:grpSpPr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984A0E03-4E10-4075-9A36-27FD79800AC2}"/>
                  </a:ext>
                </a:extLst>
              </p:cNvPr>
              <p:cNvSpPr txBox="1"/>
              <p:nvPr/>
            </p:nvSpPr>
            <p:spPr>
              <a:xfrm>
                <a:off x="624499" y="3898603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r"/>
                <a:r>
                  <a:rPr lang="en-US" sz="1200" dirty="0">
                    <a:latin typeface="+mn-lt"/>
                  </a:rPr>
                  <a:t>0.1</a:t>
                </a:r>
              </a:p>
            </p:txBody>
          </p:sp>
          <p:sp>
            <p:nvSpPr>
              <p:cNvPr id="117" name="TextBox 116">
                <a:extLst>
                  <a:ext uri="{FF2B5EF4-FFF2-40B4-BE49-F238E27FC236}">
                    <a16:creationId xmlns:a16="http://schemas.microsoft.com/office/drawing/2014/main" id="{5EFC8AC4-5B27-4835-B8AB-365A68465AD0}"/>
                  </a:ext>
                </a:extLst>
              </p:cNvPr>
              <p:cNvSpPr txBox="1"/>
              <p:nvPr/>
            </p:nvSpPr>
            <p:spPr>
              <a:xfrm>
                <a:off x="624499" y="2823359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r"/>
                <a:r>
                  <a:rPr lang="en-US" sz="1200" dirty="0">
                    <a:latin typeface="+mn-lt"/>
                  </a:rPr>
                  <a:t>1</a:t>
                </a:r>
              </a:p>
            </p:txBody>
          </p:sp>
          <p:sp>
            <p:nvSpPr>
              <p:cNvPr id="118" name="TextBox 117">
                <a:extLst>
                  <a:ext uri="{FF2B5EF4-FFF2-40B4-BE49-F238E27FC236}">
                    <a16:creationId xmlns:a16="http://schemas.microsoft.com/office/drawing/2014/main" id="{A2260424-DF3E-4D93-A045-35620C922457}"/>
                  </a:ext>
                </a:extLst>
              </p:cNvPr>
              <p:cNvSpPr txBox="1"/>
              <p:nvPr/>
            </p:nvSpPr>
            <p:spPr>
              <a:xfrm>
                <a:off x="624499" y="1748115"/>
                <a:ext cx="2880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r"/>
                <a:r>
                  <a:rPr lang="en-US" sz="1200" dirty="0">
                    <a:latin typeface="+mn-lt"/>
                  </a:rPr>
                  <a:t>10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19DDAF5-9407-4C69-BA4E-89CACB064DBA}"/>
                </a:ext>
              </a:extLst>
            </p:cNvPr>
            <p:cNvSpPr txBox="1"/>
            <p:nvPr/>
          </p:nvSpPr>
          <p:spPr>
            <a:xfrm rot="16200000">
              <a:off x="-434338" y="2575267"/>
              <a:ext cx="2150919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>
                  <a:latin typeface="+mn-lt"/>
                </a:rPr>
                <a:t>Plasma CAB (μg/mL)</a:t>
              </a: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E12143C-1DDB-4D46-8D7A-F17FD3AA09A4}"/>
                </a:ext>
              </a:extLst>
            </p:cNvPr>
            <p:cNvGrpSpPr/>
            <p:nvPr/>
          </p:nvGrpSpPr>
          <p:grpSpPr>
            <a:xfrm>
              <a:off x="1101164" y="1613299"/>
              <a:ext cx="3313111" cy="1528763"/>
              <a:chOff x="1101164" y="1613299"/>
              <a:chExt cx="3313111" cy="1528763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451C1299-12C0-4C70-B6D5-46DC4E25C851}"/>
                  </a:ext>
                </a:extLst>
              </p:cNvPr>
              <p:cNvGrpSpPr/>
              <p:nvPr/>
            </p:nvGrpSpPr>
            <p:grpSpPr>
              <a:xfrm>
                <a:off x="1101164" y="1613299"/>
                <a:ext cx="3313111" cy="1528763"/>
                <a:chOff x="1101164" y="1613299"/>
                <a:chExt cx="3313111" cy="1528763"/>
              </a:xfrm>
            </p:grpSpPr>
            <p:grpSp>
              <p:nvGrpSpPr>
                <p:cNvPr id="45" name="Group 44">
                  <a:extLst>
                    <a:ext uri="{FF2B5EF4-FFF2-40B4-BE49-F238E27FC236}">
                      <a16:creationId xmlns:a16="http://schemas.microsoft.com/office/drawing/2014/main" id="{D2365F5B-1FAF-4C31-8E16-C9898C3137A7}"/>
                    </a:ext>
                  </a:extLst>
                </p:cNvPr>
                <p:cNvGrpSpPr/>
                <p:nvPr/>
              </p:nvGrpSpPr>
              <p:grpSpPr>
                <a:xfrm>
                  <a:off x="1101164" y="1613299"/>
                  <a:ext cx="2430461" cy="1528763"/>
                  <a:chOff x="1101164" y="1613299"/>
                  <a:chExt cx="2430461" cy="1528763"/>
                </a:xfrm>
              </p:grpSpPr>
              <p:grpSp>
                <p:nvGrpSpPr>
                  <p:cNvPr id="66" name="Group 65">
                    <a:extLst>
                      <a:ext uri="{FF2B5EF4-FFF2-40B4-BE49-F238E27FC236}">
                        <a16:creationId xmlns:a16="http://schemas.microsoft.com/office/drawing/2014/main" id="{FF4B75DF-983E-4CC4-975C-03A942CE76D0}"/>
                      </a:ext>
                    </a:extLst>
                  </p:cNvPr>
                  <p:cNvGrpSpPr/>
                  <p:nvPr/>
                </p:nvGrpSpPr>
                <p:grpSpPr>
                  <a:xfrm>
                    <a:off x="1101164" y="1613299"/>
                    <a:ext cx="69850" cy="628650"/>
                    <a:chOff x="1101164" y="1613299"/>
                    <a:chExt cx="69850" cy="628650"/>
                  </a:xfrm>
                </p:grpSpPr>
                <p:sp>
                  <p:nvSpPr>
                    <p:cNvPr id="112" name="Line 156">
                      <a:extLst>
                        <a:ext uri="{FF2B5EF4-FFF2-40B4-BE49-F238E27FC236}">
                          <a16:creationId xmlns:a16="http://schemas.microsoft.com/office/drawing/2014/main" id="{1D5AC663-F5AC-458C-816F-4D724C5164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36089" y="195302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13" name="Line 157">
                      <a:extLst>
                        <a:ext uri="{FF2B5EF4-FFF2-40B4-BE49-F238E27FC236}">
                          <a16:creationId xmlns:a16="http://schemas.microsoft.com/office/drawing/2014/main" id="{D647243D-0695-4ACC-9AC0-9E7589C19BA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22419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14" name="Line 158">
                      <a:extLst>
                        <a:ext uri="{FF2B5EF4-FFF2-40B4-BE49-F238E27FC236}">
                          <a16:creationId xmlns:a16="http://schemas.microsoft.com/office/drawing/2014/main" id="{B98A9025-6FFD-4B74-BDA3-393977CF02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36089" y="1613299"/>
                      <a:ext cx="0" cy="3397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15" name="Line 159">
                      <a:extLst>
                        <a:ext uri="{FF2B5EF4-FFF2-40B4-BE49-F238E27FC236}">
                          <a16:creationId xmlns:a16="http://schemas.microsoft.com/office/drawing/2014/main" id="{EE7CC044-B532-42F2-84CB-83B6AADB594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01164" y="161329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68" name="Group 67">
                    <a:extLst>
                      <a:ext uri="{FF2B5EF4-FFF2-40B4-BE49-F238E27FC236}">
                        <a16:creationId xmlns:a16="http://schemas.microsoft.com/office/drawing/2014/main" id="{1BC48651-F9FC-47E5-AD15-A74AEC632DC6}"/>
                      </a:ext>
                    </a:extLst>
                  </p:cNvPr>
                  <p:cNvGrpSpPr/>
                  <p:nvPr/>
                </p:nvGrpSpPr>
                <p:grpSpPr>
                  <a:xfrm>
                    <a:off x="1410725" y="2133999"/>
                    <a:ext cx="66675" cy="1008063"/>
                    <a:chOff x="1410725" y="2133999"/>
                    <a:chExt cx="66675" cy="1008063"/>
                  </a:xfrm>
                </p:grpSpPr>
                <p:sp>
                  <p:nvSpPr>
                    <p:cNvPr id="104" name="Line 164">
                      <a:extLst>
                        <a:ext uri="{FF2B5EF4-FFF2-40B4-BE49-F238E27FC236}">
                          <a16:creationId xmlns:a16="http://schemas.microsoft.com/office/drawing/2014/main" id="{4464B84B-D807-455D-A876-8FDF4C3C0F3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42475" y="2526112"/>
                      <a:ext cx="0" cy="6159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5" name="Line 165">
                      <a:extLst>
                        <a:ext uri="{FF2B5EF4-FFF2-40B4-BE49-F238E27FC236}">
                          <a16:creationId xmlns:a16="http://schemas.microsoft.com/office/drawing/2014/main" id="{6CD7F556-C1E9-4898-B8C1-87AC00550CB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31420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6" name="Line 166">
                      <a:extLst>
                        <a:ext uri="{FF2B5EF4-FFF2-40B4-BE49-F238E27FC236}">
                          <a16:creationId xmlns:a16="http://schemas.microsoft.com/office/drawing/2014/main" id="{6EE9A4DC-53A3-44C7-97C0-AD036FAFB1E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442475" y="2133999"/>
                      <a:ext cx="0" cy="3921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7" name="Line 167">
                      <a:extLst>
                        <a:ext uri="{FF2B5EF4-FFF2-40B4-BE49-F238E27FC236}">
                          <a16:creationId xmlns:a16="http://schemas.microsoft.com/office/drawing/2014/main" id="{DC23B4AB-5622-4C2F-A18B-595F7646DE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0725" y="2133999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69" name="Group 68">
                    <a:extLst>
                      <a:ext uri="{FF2B5EF4-FFF2-40B4-BE49-F238E27FC236}">
                        <a16:creationId xmlns:a16="http://schemas.microsoft.com/office/drawing/2014/main" id="{30CF5F30-4E17-4149-9E1A-5435FDAE3EE4}"/>
                      </a:ext>
                    </a:extLst>
                  </p:cNvPr>
                  <p:cNvGrpSpPr/>
                  <p:nvPr/>
                </p:nvGrpSpPr>
                <p:grpSpPr>
                  <a:xfrm>
                    <a:off x="1702825" y="2089549"/>
                    <a:ext cx="69850" cy="731838"/>
                    <a:chOff x="1702825" y="2089549"/>
                    <a:chExt cx="69850" cy="731838"/>
                  </a:xfrm>
                </p:grpSpPr>
                <p:sp>
                  <p:nvSpPr>
                    <p:cNvPr id="100" name="Line 168">
                      <a:extLst>
                        <a:ext uri="{FF2B5EF4-FFF2-40B4-BE49-F238E27FC236}">
                          <a16:creationId xmlns:a16="http://schemas.microsoft.com/office/drawing/2014/main" id="{F538B0A0-444A-431C-8C37-65F5651D291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37750" y="2416574"/>
                      <a:ext cx="0" cy="4048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1" name="Line 169">
                      <a:extLst>
                        <a:ext uri="{FF2B5EF4-FFF2-40B4-BE49-F238E27FC236}">
                          <a16:creationId xmlns:a16="http://schemas.microsoft.com/office/drawing/2014/main" id="{529B407B-F1E2-4172-9D3A-92A3BA4D515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821387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2" name="Line 170">
                      <a:extLst>
                        <a:ext uri="{FF2B5EF4-FFF2-40B4-BE49-F238E27FC236}">
                          <a16:creationId xmlns:a16="http://schemas.microsoft.com/office/drawing/2014/main" id="{8F5B1D5B-9AB2-429C-9E03-463078FB01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737750" y="2089549"/>
                      <a:ext cx="0" cy="3270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103" name="Line 171">
                      <a:extLst>
                        <a:ext uri="{FF2B5EF4-FFF2-40B4-BE49-F238E27FC236}">
                          <a16:creationId xmlns:a16="http://schemas.microsoft.com/office/drawing/2014/main" id="{D4888F43-31B1-44FA-8780-3924AD1F1AD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702825" y="2089549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BAD163C5-8BA3-4274-A716-92FDADA377D9}"/>
                      </a:ext>
                    </a:extLst>
                  </p:cNvPr>
                  <p:cNvGrpSpPr/>
                  <p:nvPr/>
                </p:nvGrpSpPr>
                <p:grpSpPr>
                  <a:xfrm>
                    <a:off x="1998100" y="2041924"/>
                    <a:ext cx="66675" cy="668338"/>
                    <a:chOff x="1998100" y="2041924"/>
                    <a:chExt cx="66675" cy="668338"/>
                  </a:xfrm>
                </p:grpSpPr>
                <p:sp>
                  <p:nvSpPr>
                    <p:cNvPr id="96" name="Line 172">
                      <a:extLst>
                        <a:ext uri="{FF2B5EF4-FFF2-40B4-BE49-F238E27FC236}">
                          <a16:creationId xmlns:a16="http://schemas.microsoft.com/office/drawing/2014/main" id="{7ED65CC7-47CB-440B-B60C-0F7A1588F37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29850" y="2343549"/>
                      <a:ext cx="0" cy="366713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7" name="Line 173">
                      <a:extLst>
                        <a:ext uri="{FF2B5EF4-FFF2-40B4-BE49-F238E27FC236}">
                          <a16:creationId xmlns:a16="http://schemas.microsoft.com/office/drawing/2014/main" id="{594B27CA-7343-4D93-AA07-656FB005CD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71026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8" name="Line 174">
                      <a:extLst>
                        <a:ext uri="{FF2B5EF4-FFF2-40B4-BE49-F238E27FC236}">
                          <a16:creationId xmlns:a16="http://schemas.microsoft.com/office/drawing/2014/main" id="{46893428-4A98-4E17-A3AA-7EE133F84A7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29850" y="2041924"/>
                      <a:ext cx="0" cy="3016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9" name="Line 175">
                      <a:extLst>
                        <a:ext uri="{FF2B5EF4-FFF2-40B4-BE49-F238E27FC236}">
                          <a16:creationId xmlns:a16="http://schemas.microsoft.com/office/drawing/2014/main" id="{70DCED3E-6913-4137-AC63-A112928DD3F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998100" y="204192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589121E9-99B2-417E-90A6-D697804C5EF4}"/>
                      </a:ext>
                    </a:extLst>
                  </p:cNvPr>
                  <p:cNvGrpSpPr/>
                  <p:nvPr/>
                </p:nvGrpSpPr>
                <p:grpSpPr>
                  <a:xfrm>
                    <a:off x="2290200" y="2010174"/>
                    <a:ext cx="66675" cy="601663"/>
                    <a:chOff x="2290200" y="2010174"/>
                    <a:chExt cx="66675" cy="601663"/>
                  </a:xfrm>
                </p:grpSpPr>
                <p:sp>
                  <p:nvSpPr>
                    <p:cNvPr id="92" name="Line 176">
                      <a:extLst>
                        <a:ext uri="{FF2B5EF4-FFF2-40B4-BE49-F238E27FC236}">
                          <a16:creationId xmlns:a16="http://schemas.microsoft.com/office/drawing/2014/main" id="{D5B4208D-4F7D-47D4-AFE3-9A739CFE696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25125" y="2318149"/>
                      <a:ext cx="0" cy="2936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3" name="Line 177">
                      <a:extLst>
                        <a:ext uri="{FF2B5EF4-FFF2-40B4-BE49-F238E27FC236}">
                          <a16:creationId xmlns:a16="http://schemas.microsoft.com/office/drawing/2014/main" id="{363E5C22-B878-4A4E-93A2-E105F9EDC6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6118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4" name="Line 178">
                      <a:extLst>
                        <a:ext uri="{FF2B5EF4-FFF2-40B4-BE49-F238E27FC236}">
                          <a16:creationId xmlns:a16="http://schemas.microsoft.com/office/drawing/2014/main" id="{CCC81EF4-7AE8-473F-B982-FEE3E64E59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25125" y="2010174"/>
                      <a:ext cx="0" cy="3079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5" name="Line 179">
                      <a:extLst>
                        <a:ext uri="{FF2B5EF4-FFF2-40B4-BE49-F238E27FC236}">
                          <a16:creationId xmlns:a16="http://schemas.microsoft.com/office/drawing/2014/main" id="{FCA0299C-EDB7-43B8-BAC9-4D6BADB184C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90200" y="20101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2" name="Group 71">
                    <a:extLst>
                      <a:ext uri="{FF2B5EF4-FFF2-40B4-BE49-F238E27FC236}">
                        <a16:creationId xmlns:a16="http://schemas.microsoft.com/office/drawing/2014/main" id="{3064732B-1502-40E2-B693-DBA9D7C496AE}"/>
                      </a:ext>
                    </a:extLst>
                  </p:cNvPr>
                  <p:cNvGrpSpPr/>
                  <p:nvPr/>
                </p:nvGrpSpPr>
                <p:grpSpPr>
                  <a:xfrm>
                    <a:off x="2585475" y="1997474"/>
                    <a:ext cx="66675" cy="595313"/>
                    <a:chOff x="2585475" y="1997474"/>
                    <a:chExt cx="66675" cy="595313"/>
                  </a:xfrm>
                </p:grpSpPr>
                <p:sp>
                  <p:nvSpPr>
                    <p:cNvPr id="88" name="Line 180">
                      <a:extLst>
                        <a:ext uri="{FF2B5EF4-FFF2-40B4-BE49-F238E27FC236}">
                          <a16:creationId xmlns:a16="http://schemas.microsoft.com/office/drawing/2014/main" id="{12445E51-8935-4113-8252-A102A00892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17225" y="2286399"/>
                      <a:ext cx="0" cy="3063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9" name="Line 181">
                      <a:extLst>
                        <a:ext uri="{FF2B5EF4-FFF2-40B4-BE49-F238E27FC236}">
                          <a16:creationId xmlns:a16="http://schemas.microsoft.com/office/drawing/2014/main" id="{E9F64D33-6EAC-4604-85FE-73EDC1D40C6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259278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0" name="Line 182">
                      <a:extLst>
                        <a:ext uri="{FF2B5EF4-FFF2-40B4-BE49-F238E27FC236}">
                          <a16:creationId xmlns:a16="http://schemas.microsoft.com/office/drawing/2014/main" id="{F8DC838F-7B80-4031-9B2B-9E154559B2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17225" y="1997474"/>
                      <a:ext cx="0" cy="28892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91" name="Line 183">
                      <a:extLst>
                        <a:ext uri="{FF2B5EF4-FFF2-40B4-BE49-F238E27FC236}">
                          <a16:creationId xmlns:a16="http://schemas.microsoft.com/office/drawing/2014/main" id="{D4BF7B12-2AB2-45E5-AC9C-F914005B319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585475" y="19974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90E2041E-0ACE-41E0-9389-D0852019D1D7}"/>
                      </a:ext>
                    </a:extLst>
                  </p:cNvPr>
                  <p:cNvGrpSpPr/>
                  <p:nvPr/>
                </p:nvGrpSpPr>
                <p:grpSpPr>
                  <a:xfrm>
                    <a:off x="2877575" y="1972074"/>
                    <a:ext cx="66675" cy="541338"/>
                    <a:chOff x="2877575" y="1972074"/>
                    <a:chExt cx="66675" cy="541338"/>
                  </a:xfrm>
                </p:grpSpPr>
                <p:sp>
                  <p:nvSpPr>
                    <p:cNvPr id="84" name="Line 184">
                      <a:extLst>
                        <a:ext uri="{FF2B5EF4-FFF2-40B4-BE49-F238E27FC236}">
                          <a16:creationId xmlns:a16="http://schemas.microsoft.com/office/drawing/2014/main" id="{38C44403-A29C-4510-B864-CA650E0624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909325" y="2270524"/>
                      <a:ext cx="0" cy="24288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5" name="Line 185">
                      <a:extLst>
                        <a:ext uri="{FF2B5EF4-FFF2-40B4-BE49-F238E27FC236}">
                          <a16:creationId xmlns:a16="http://schemas.microsoft.com/office/drawing/2014/main" id="{611413F5-26C7-48D8-AACF-01EC7D42C0F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2513412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6" name="Line 186">
                      <a:extLst>
                        <a:ext uri="{FF2B5EF4-FFF2-40B4-BE49-F238E27FC236}">
                          <a16:creationId xmlns:a16="http://schemas.microsoft.com/office/drawing/2014/main" id="{456DE1A6-0B7C-442C-8D48-CB26B4843FB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09325" y="1972074"/>
                      <a:ext cx="0" cy="29845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7" name="Line 187">
                      <a:extLst>
                        <a:ext uri="{FF2B5EF4-FFF2-40B4-BE49-F238E27FC236}">
                          <a16:creationId xmlns:a16="http://schemas.microsoft.com/office/drawing/2014/main" id="{91572EB6-F2E1-467D-B363-B6FEAE6D73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877575" y="19720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B22F567F-7260-4D8F-897B-5E2814EBBE31}"/>
                      </a:ext>
                    </a:extLst>
                  </p:cNvPr>
                  <p:cNvGrpSpPr/>
                  <p:nvPr/>
                </p:nvGrpSpPr>
                <p:grpSpPr>
                  <a:xfrm>
                    <a:off x="3169675" y="1991124"/>
                    <a:ext cx="69850" cy="554038"/>
                    <a:chOff x="3169675" y="1991124"/>
                    <a:chExt cx="69850" cy="554038"/>
                  </a:xfrm>
                </p:grpSpPr>
                <p:sp>
                  <p:nvSpPr>
                    <p:cNvPr id="80" name="Line 188">
                      <a:extLst>
                        <a:ext uri="{FF2B5EF4-FFF2-40B4-BE49-F238E27FC236}">
                          <a16:creationId xmlns:a16="http://schemas.microsoft.com/office/drawing/2014/main" id="{F37C7502-8022-4A3D-8084-D991311C848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04600" y="2257824"/>
                      <a:ext cx="0" cy="287338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1" name="Line 189">
                      <a:extLst>
                        <a:ext uri="{FF2B5EF4-FFF2-40B4-BE49-F238E27FC236}">
                          <a16:creationId xmlns:a16="http://schemas.microsoft.com/office/drawing/2014/main" id="{85176C83-A9ED-447C-8FA7-E1E76567A4B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2545162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2" name="Line 190">
                      <a:extLst>
                        <a:ext uri="{FF2B5EF4-FFF2-40B4-BE49-F238E27FC236}">
                          <a16:creationId xmlns:a16="http://schemas.microsoft.com/office/drawing/2014/main" id="{4BE8E14C-3B1D-4461-BA39-A2C32C0FFAC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04600" y="1991124"/>
                      <a:ext cx="0" cy="26670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83" name="Line 191">
                      <a:extLst>
                        <a:ext uri="{FF2B5EF4-FFF2-40B4-BE49-F238E27FC236}">
                          <a16:creationId xmlns:a16="http://schemas.microsoft.com/office/drawing/2014/main" id="{F49CECAF-509A-4D59-BAFE-874A14B8999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169675" y="1991124"/>
                      <a:ext cx="69850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  <p:grpSp>
                <p:nvGrpSpPr>
                  <p:cNvPr id="75" name="Group 74">
                    <a:extLst>
                      <a:ext uri="{FF2B5EF4-FFF2-40B4-BE49-F238E27FC236}">
                        <a16:creationId xmlns:a16="http://schemas.microsoft.com/office/drawing/2014/main" id="{18F8C080-2ABC-4400-9D99-981CDAF3E69E}"/>
                      </a:ext>
                    </a:extLst>
                  </p:cNvPr>
                  <p:cNvGrpSpPr/>
                  <p:nvPr/>
                </p:nvGrpSpPr>
                <p:grpSpPr>
                  <a:xfrm>
                    <a:off x="3464950" y="1946674"/>
                    <a:ext cx="66675" cy="576263"/>
                    <a:chOff x="3464950" y="1946674"/>
                    <a:chExt cx="66675" cy="576263"/>
                  </a:xfrm>
                </p:grpSpPr>
                <p:sp>
                  <p:nvSpPr>
                    <p:cNvPr id="76" name="Line 192">
                      <a:extLst>
                        <a:ext uri="{FF2B5EF4-FFF2-40B4-BE49-F238E27FC236}">
                          <a16:creationId xmlns:a16="http://schemas.microsoft.com/office/drawing/2014/main" id="{6A5AD1E4-9053-47E4-9539-3D2DE283CCD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96700" y="2225281"/>
                      <a:ext cx="0" cy="29765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77" name="Line 193">
                      <a:extLst>
                        <a:ext uri="{FF2B5EF4-FFF2-40B4-BE49-F238E27FC236}">
                          <a16:creationId xmlns:a16="http://schemas.microsoft.com/office/drawing/2014/main" id="{1D070D75-CB09-45C6-80B5-D1A0DC1271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2522937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78" name="Line 194">
                      <a:extLst>
                        <a:ext uri="{FF2B5EF4-FFF2-40B4-BE49-F238E27FC236}">
                          <a16:creationId xmlns:a16="http://schemas.microsoft.com/office/drawing/2014/main" id="{76F0F787-277E-4988-B33D-CECEFCD616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96700" y="1946674"/>
                      <a:ext cx="0" cy="295275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  <p:sp>
                  <p:nvSpPr>
                    <p:cNvPr id="79" name="Line 195">
                      <a:extLst>
                        <a:ext uri="{FF2B5EF4-FFF2-40B4-BE49-F238E27FC236}">
                          <a16:creationId xmlns:a16="http://schemas.microsoft.com/office/drawing/2014/main" id="{8EF797D8-FB7F-4B0F-A834-58A7F7D776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64950" y="1946674"/>
                      <a:ext cx="66675" cy="0"/>
                    </a:xfrm>
                    <a:prstGeom prst="line">
                      <a:avLst/>
                    </a:prstGeom>
                    <a:solidFill>
                      <a:srgbClr val="00A779"/>
                    </a:solidFill>
                    <a:ln w="12700">
                      <a:solidFill>
                        <a:srgbClr val="00A779"/>
                      </a:solidFill>
                      <a:prstDash val="solid"/>
                      <a:round/>
                      <a:headEnd/>
                      <a:tailEnd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dirty="0">
                        <a:latin typeface="+mn-lt"/>
                      </a:endParaRPr>
                    </a:p>
                  </p:txBody>
                </p:sp>
              </p:grpSp>
            </p:grpSp>
            <p:grpSp>
              <p:nvGrpSpPr>
                <p:cNvPr id="46" name="Group 45">
                  <a:extLst>
                    <a:ext uri="{FF2B5EF4-FFF2-40B4-BE49-F238E27FC236}">
                      <a16:creationId xmlns:a16="http://schemas.microsoft.com/office/drawing/2014/main" id="{C4A0D1DD-1FDD-4C39-9275-F341A30D9A9B}"/>
                    </a:ext>
                  </a:extLst>
                </p:cNvPr>
                <p:cNvGrpSpPr/>
                <p:nvPr/>
              </p:nvGrpSpPr>
              <p:grpSpPr>
                <a:xfrm>
                  <a:off x="3757050" y="1940324"/>
                  <a:ext cx="69850" cy="598488"/>
                  <a:chOff x="3757050" y="1940324"/>
                  <a:chExt cx="69850" cy="598488"/>
                </a:xfrm>
              </p:grpSpPr>
              <p:sp>
                <p:nvSpPr>
                  <p:cNvPr id="62" name="Line 196">
                    <a:extLst>
                      <a:ext uri="{FF2B5EF4-FFF2-40B4-BE49-F238E27FC236}">
                        <a16:creationId xmlns:a16="http://schemas.microsoft.com/office/drawing/2014/main" id="{60134FD3-9546-468E-8601-291E326D82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91975" y="2232424"/>
                    <a:ext cx="0" cy="3063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63" name="Line 197">
                    <a:extLst>
                      <a:ext uri="{FF2B5EF4-FFF2-40B4-BE49-F238E27FC236}">
                        <a16:creationId xmlns:a16="http://schemas.microsoft.com/office/drawing/2014/main" id="{8A3A4FF9-092D-4A5C-8E3A-047C8BCF67D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2538812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64" name="Line 198">
                    <a:extLst>
                      <a:ext uri="{FF2B5EF4-FFF2-40B4-BE49-F238E27FC236}">
                        <a16:creationId xmlns:a16="http://schemas.microsoft.com/office/drawing/2014/main" id="{F0C995CD-23EA-4E9F-81D7-35B24E577CA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91975" y="1940324"/>
                    <a:ext cx="0" cy="29210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65" name="Line 199">
                    <a:extLst>
                      <a:ext uri="{FF2B5EF4-FFF2-40B4-BE49-F238E27FC236}">
                        <a16:creationId xmlns:a16="http://schemas.microsoft.com/office/drawing/2014/main" id="{CB663095-EAAE-4A3B-88A3-D73E74367F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757050" y="194032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7693168F-6D78-469F-A99C-A5CC5441D3C6}"/>
                    </a:ext>
                  </a:extLst>
                </p:cNvPr>
                <p:cNvGrpSpPr/>
                <p:nvPr/>
              </p:nvGrpSpPr>
              <p:grpSpPr>
                <a:xfrm>
                  <a:off x="4052325" y="1898675"/>
                  <a:ext cx="66675" cy="589337"/>
                  <a:chOff x="4052325" y="1898675"/>
                  <a:chExt cx="66675" cy="589337"/>
                </a:xfrm>
              </p:grpSpPr>
              <p:sp>
                <p:nvSpPr>
                  <p:cNvPr id="54" name="Line 204">
                    <a:extLst>
                      <a:ext uri="{FF2B5EF4-FFF2-40B4-BE49-F238E27FC236}">
                        <a16:creationId xmlns:a16="http://schemas.microsoft.com/office/drawing/2014/main" id="{E9E3CD52-6DBA-4D54-9B66-43AF6B54FEF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4075" y="2207024"/>
                    <a:ext cx="0" cy="28098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5" name="Line 205">
                    <a:extLst>
                      <a:ext uri="{FF2B5EF4-FFF2-40B4-BE49-F238E27FC236}">
                        <a16:creationId xmlns:a16="http://schemas.microsoft.com/office/drawing/2014/main" id="{DBF389F2-F171-4A47-B27B-AB2C236CE7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2488012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6" name="Line 206">
                    <a:extLst>
                      <a:ext uri="{FF2B5EF4-FFF2-40B4-BE49-F238E27FC236}">
                        <a16:creationId xmlns:a16="http://schemas.microsoft.com/office/drawing/2014/main" id="{328C061E-ED94-49A9-95BD-3219A4D7560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4075" y="1898675"/>
                    <a:ext cx="0" cy="30162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7" name="Line 207">
                    <a:extLst>
                      <a:ext uri="{FF2B5EF4-FFF2-40B4-BE49-F238E27FC236}">
                        <a16:creationId xmlns:a16="http://schemas.microsoft.com/office/drawing/2014/main" id="{3ACB3254-DCB9-4EED-81AF-0144CCC24E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52325" y="1898675"/>
                    <a:ext cx="66675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8B4742A1-28A0-4B25-BE06-805F54A4CF87}"/>
                    </a:ext>
                  </a:extLst>
                </p:cNvPr>
                <p:cNvGrpSpPr/>
                <p:nvPr/>
              </p:nvGrpSpPr>
              <p:grpSpPr>
                <a:xfrm>
                  <a:off x="4344425" y="1857774"/>
                  <a:ext cx="69850" cy="633413"/>
                  <a:chOff x="4344425" y="1857774"/>
                  <a:chExt cx="69850" cy="633413"/>
                </a:xfrm>
              </p:grpSpPr>
              <p:sp>
                <p:nvSpPr>
                  <p:cNvPr id="50" name="Line 208">
                    <a:extLst>
                      <a:ext uri="{FF2B5EF4-FFF2-40B4-BE49-F238E27FC236}">
                        <a16:creationId xmlns:a16="http://schemas.microsoft.com/office/drawing/2014/main" id="{C09EE158-73E4-4114-9959-6987C28259E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79350" y="2178449"/>
                    <a:ext cx="0" cy="312738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1" name="Line 209">
                    <a:extLst>
                      <a:ext uri="{FF2B5EF4-FFF2-40B4-BE49-F238E27FC236}">
                        <a16:creationId xmlns:a16="http://schemas.microsoft.com/office/drawing/2014/main" id="{229E94AE-A00A-4DF2-95BC-E64FF67F00C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2491187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2" name="Line 210">
                    <a:extLst>
                      <a:ext uri="{FF2B5EF4-FFF2-40B4-BE49-F238E27FC236}">
                        <a16:creationId xmlns:a16="http://schemas.microsoft.com/office/drawing/2014/main" id="{68A87A5C-46F7-445E-9A4B-F321BC8F39D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9350" y="1857774"/>
                    <a:ext cx="0" cy="320675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53" name="Line 211">
                    <a:extLst>
                      <a:ext uri="{FF2B5EF4-FFF2-40B4-BE49-F238E27FC236}">
                        <a16:creationId xmlns:a16="http://schemas.microsoft.com/office/drawing/2014/main" id="{163ACDC6-4F58-4F39-A685-378187A8654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44425" y="1857774"/>
                    <a:ext cx="69850" cy="0"/>
                  </a:xfrm>
                  <a:prstGeom prst="line">
                    <a:avLst/>
                  </a:prstGeom>
                  <a:solidFill>
                    <a:srgbClr val="00A779"/>
                  </a:solidFill>
                  <a:ln w="12700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CC1D24E0-F979-4A9D-AC48-E2C095C0A379}"/>
                  </a:ext>
                </a:extLst>
              </p:cNvPr>
              <p:cNvGrpSpPr/>
              <p:nvPr/>
            </p:nvGrpSpPr>
            <p:grpSpPr>
              <a:xfrm>
                <a:off x="1107514" y="1924449"/>
                <a:ext cx="3300411" cy="627063"/>
                <a:chOff x="1107514" y="1924449"/>
                <a:chExt cx="3300411" cy="627063"/>
              </a:xfrm>
            </p:grpSpPr>
            <p:sp>
              <p:nvSpPr>
                <p:cNvPr id="29" name="Freeform 155">
                  <a:extLst>
                    <a:ext uri="{FF2B5EF4-FFF2-40B4-BE49-F238E27FC236}">
                      <a16:creationId xmlns:a16="http://schemas.microsoft.com/office/drawing/2014/main" id="{9F7B066D-FBE7-43D5-A97D-7613AD4FC1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271" y="1953024"/>
                  <a:ext cx="3236079" cy="574005"/>
                </a:xfrm>
                <a:custGeom>
                  <a:avLst/>
                  <a:gdLst>
                    <a:gd name="T0" fmla="*/ 0 w 2034"/>
                    <a:gd name="T1" fmla="*/ 0 h 361"/>
                    <a:gd name="T2" fmla="*/ 46 w 2034"/>
                    <a:gd name="T3" fmla="*/ 232 h 361"/>
                    <a:gd name="T4" fmla="*/ 184 w 2034"/>
                    <a:gd name="T5" fmla="*/ 361 h 361"/>
                    <a:gd name="T6" fmla="*/ 370 w 2034"/>
                    <a:gd name="T7" fmla="*/ 292 h 361"/>
                    <a:gd name="T8" fmla="*/ 554 w 2034"/>
                    <a:gd name="T9" fmla="*/ 246 h 361"/>
                    <a:gd name="T10" fmla="*/ 740 w 2034"/>
                    <a:gd name="T11" fmla="*/ 230 h 361"/>
                    <a:gd name="T12" fmla="*/ 924 w 2034"/>
                    <a:gd name="T13" fmla="*/ 210 h 361"/>
                    <a:gd name="T14" fmla="*/ 1108 w 2034"/>
                    <a:gd name="T15" fmla="*/ 200 h 361"/>
                    <a:gd name="T16" fmla="*/ 1294 w 2034"/>
                    <a:gd name="T17" fmla="*/ 192 h 361"/>
                    <a:gd name="T18" fmla="*/ 1478 w 2034"/>
                    <a:gd name="T19" fmla="*/ 182 h 361"/>
                    <a:gd name="T20" fmla="*/ 1664 w 2034"/>
                    <a:gd name="T21" fmla="*/ 176 h 361"/>
                    <a:gd name="T22" fmla="*/ 1710 w 2034"/>
                    <a:gd name="T23" fmla="*/ 86 h 361"/>
                    <a:gd name="T24" fmla="*/ 1848 w 2034"/>
                    <a:gd name="T25" fmla="*/ 160 h 361"/>
                    <a:gd name="T26" fmla="*/ 2034 w 2034"/>
                    <a:gd name="T27" fmla="*/ 142 h 361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8429 w 10022"/>
                    <a:gd name="connsiteY10" fmla="*/ 2382 h 10016"/>
                    <a:gd name="connsiteX11" fmla="*/ 9108 w 10022"/>
                    <a:gd name="connsiteY11" fmla="*/ 4432 h 10016"/>
                    <a:gd name="connsiteX12" fmla="*/ 10022 w 10022"/>
                    <a:gd name="connsiteY12" fmla="*/ 3934 h 10016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9108 w 10022"/>
                    <a:gd name="connsiteY10" fmla="*/ 4432 h 10016"/>
                    <a:gd name="connsiteX11" fmla="*/ 10022 w 10022"/>
                    <a:gd name="connsiteY11" fmla="*/ 3934 h 100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22" h="10016">
                      <a:moveTo>
                        <a:pt x="0" y="0"/>
                      </a:moveTo>
                      <a:cubicBezTo>
                        <a:pt x="919" y="9977"/>
                        <a:pt x="926" y="10106"/>
                        <a:pt x="927" y="10000"/>
                      </a:cubicBezTo>
                      <a:lnTo>
                        <a:pt x="1841" y="8089"/>
                      </a:lnTo>
                      <a:lnTo>
                        <a:pt x="2746" y="6814"/>
                      </a:lnTo>
                      <a:lnTo>
                        <a:pt x="3660" y="6371"/>
                      </a:lnTo>
                      <a:lnTo>
                        <a:pt x="4565" y="5817"/>
                      </a:lnTo>
                      <a:lnTo>
                        <a:pt x="5469" y="5540"/>
                      </a:lnTo>
                      <a:lnTo>
                        <a:pt x="6384" y="5319"/>
                      </a:lnTo>
                      <a:lnTo>
                        <a:pt x="7288" y="5042"/>
                      </a:lnTo>
                      <a:lnTo>
                        <a:pt x="8203" y="4875"/>
                      </a:lnTo>
                      <a:cubicBezTo>
                        <a:pt x="8506" y="4773"/>
                        <a:pt x="8805" y="4589"/>
                        <a:pt x="9108" y="4432"/>
                      </a:cubicBezTo>
                      <a:lnTo>
                        <a:pt x="10022" y="3934"/>
                      </a:lnTo>
                    </a:path>
                  </a:pathLst>
                </a:custGeom>
                <a:noFill/>
                <a:ln w="28575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grpSp>
              <p:nvGrpSpPr>
                <p:cNvPr id="30" name="Group 29">
                  <a:extLst>
                    <a:ext uri="{FF2B5EF4-FFF2-40B4-BE49-F238E27FC236}">
                      <a16:creationId xmlns:a16="http://schemas.microsoft.com/office/drawing/2014/main" id="{765084E5-1E3D-42C1-9BBC-E590E45C7EF5}"/>
                    </a:ext>
                  </a:extLst>
                </p:cNvPr>
                <p:cNvGrpSpPr/>
                <p:nvPr/>
              </p:nvGrpSpPr>
              <p:grpSpPr>
                <a:xfrm>
                  <a:off x="1107514" y="1924449"/>
                  <a:ext cx="3300411" cy="627063"/>
                  <a:chOff x="1107514" y="1924449"/>
                  <a:chExt cx="3300411" cy="627063"/>
                </a:xfrm>
              </p:grpSpPr>
              <p:sp>
                <p:nvSpPr>
                  <p:cNvPr id="31" name="Freeform 213">
                    <a:extLst>
                      <a:ext uri="{FF2B5EF4-FFF2-40B4-BE49-F238E27FC236}">
                        <a16:creationId xmlns:a16="http://schemas.microsoft.com/office/drawing/2014/main" id="{43D94C18-6D59-4607-8073-CF2629C053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514" y="1924449"/>
                    <a:ext cx="53975" cy="57150"/>
                  </a:xfrm>
                  <a:custGeom>
                    <a:avLst/>
                    <a:gdLst>
                      <a:gd name="T0" fmla="*/ 0 w 34"/>
                      <a:gd name="T1" fmla="*/ 18 h 36"/>
                      <a:gd name="T2" fmla="*/ 0 w 34"/>
                      <a:gd name="T3" fmla="*/ 18 h 36"/>
                      <a:gd name="T4" fmla="*/ 0 w 34"/>
                      <a:gd name="T5" fmla="*/ 12 h 36"/>
                      <a:gd name="T6" fmla="*/ 4 w 34"/>
                      <a:gd name="T7" fmla="*/ 6 h 36"/>
                      <a:gd name="T8" fmla="*/ 10 w 34"/>
                      <a:gd name="T9" fmla="*/ 2 h 36"/>
                      <a:gd name="T10" fmla="*/ 18 w 34"/>
                      <a:gd name="T11" fmla="*/ 0 h 36"/>
                      <a:gd name="T12" fmla="*/ 18 w 34"/>
                      <a:gd name="T13" fmla="*/ 0 h 36"/>
                      <a:gd name="T14" fmla="*/ 24 w 34"/>
                      <a:gd name="T15" fmla="*/ 2 h 36"/>
                      <a:gd name="T16" fmla="*/ 30 w 34"/>
                      <a:gd name="T17" fmla="*/ 6 h 36"/>
                      <a:gd name="T18" fmla="*/ 34 w 34"/>
                      <a:gd name="T19" fmla="*/ 12 h 36"/>
                      <a:gd name="T20" fmla="*/ 34 w 34"/>
                      <a:gd name="T21" fmla="*/ 18 h 36"/>
                      <a:gd name="T22" fmla="*/ 34 w 34"/>
                      <a:gd name="T23" fmla="*/ 18 h 36"/>
                      <a:gd name="T24" fmla="*/ 34 w 34"/>
                      <a:gd name="T25" fmla="*/ 26 h 36"/>
                      <a:gd name="T26" fmla="*/ 30 w 34"/>
                      <a:gd name="T27" fmla="*/ 30 h 36"/>
                      <a:gd name="T28" fmla="*/ 24 w 34"/>
                      <a:gd name="T29" fmla="*/ 34 h 36"/>
                      <a:gd name="T30" fmla="*/ 18 w 34"/>
                      <a:gd name="T31" fmla="*/ 36 h 36"/>
                      <a:gd name="T32" fmla="*/ 18 w 34"/>
                      <a:gd name="T33" fmla="*/ 36 h 36"/>
                      <a:gd name="T34" fmla="*/ 10 w 34"/>
                      <a:gd name="T35" fmla="*/ 34 h 36"/>
                      <a:gd name="T36" fmla="*/ 4 w 34"/>
                      <a:gd name="T37" fmla="*/ 30 h 36"/>
                      <a:gd name="T38" fmla="*/ 0 w 34"/>
                      <a:gd name="T39" fmla="*/ 26 h 36"/>
                      <a:gd name="T40" fmla="*/ 0 w 34"/>
                      <a:gd name="T41" fmla="*/ 18 h 36"/>
                      <a:gd name="T42" fmla="*/ 0 w 34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2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3" name="Freeform 215">
                    <a:extLst>
                      <a:ext uri="{FF2B5EF4-FFF2-40B4-BE49-F238E27FC236}">
                        <a16:creationId xmlns:a16="http://schemas.microsoft.com/office/drawing/2014/main" id="{49657A7A-504E-44AF-8829-FB388D013E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13900" y="2494362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2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2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2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2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4" name="Freeform 216">
                    <a:extLst>
                      <a:ext uri="{FF2B5EF4-FFF2-40B4-BE49-F238E27FC236}">
                        <a16:creationId xmlns:a16="http://schemas.microsoft.com/office/drawing/2014/main" id="{C2541B76-C72B-430D-BFD8-A875132170F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709175" y="2387999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2 w 34"/>
                      <a:gd name="T5" fmla="*/ 10 h 34"/>
                      <a:gd name="T6" fmla="*/ 4 w 34"/>
                      <a:gd name="T7" fmla="*/ 4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4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2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5" name="Freeform 217">
                    <a:extLst>
                      <a:ext uri="{FF2B5EF4-FFF2-40B4-BE49-F238E27FC236}">
                        <a16:creationId xmlns:a16="http://schemas.microsoft.com/office/drawing/2014/main" id="{A4026EF2-8225-40C6-869D-DD237D659CA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01275" y="23149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6" name="Freeform 218">
                    <a:extLst>
                      <a:ext uri="{FF2B5EF4-FFF2-40B4-BE49-F238E27FC236}">
                        <a16:creationId xmlns:a16="http://schemas.microsoft.com/office/drawing/2014/main" id="{280E5F9E-0DE1-4CD8-8FC3-67156E44A0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96550" y="2289574"/>
                    <a:ext cx="53975" cy="53975"/>
                  </a:xfrm>
                  <a:custGeom>
                    <a:avLst/>
                    <a:gdLst>
                      <a:gd name="T0" fmla="*/ 0 w 34"/>
                      <a:gd name="T1" fmla="*/ 18 h 34"/>
                      <a:gd name="T2" fmla="*/ 0 w 34"/>
                      <a:gd name="T3" fmla="*/ 18 h 34"/>
                      <a:gd name="T4" fmla="*/ 0 w 34"/>
                      <a:gd name="T5" fmla="*/ 10 h 34"/>
                      <a:gd name="T6" fmla="*/ 4 w 34"/>
                      <a:gd name="T7" fmla="*/ 6 h 34"/>
                      <a:gd name="T8" fmla="*/ 10 w 34"/>
                      <a:gd name="T9" fmla="*/ 2 h 34"/>
                      <a:gd name="T10" fmla="*/ 18 w 34"/>
                      <a:gd name="T11" fmla="*/ 0 h 34"/>
                      <a:gd name="T12" fmla="*/ 18 w 34"/>
                      <a:gd name="T13" fmla="*/ 0 h 34"/>
                      <a:gd name="T14" fmla="*/ 24 w 34"/>
                      <a:gd name="T15" fmla="*/ 2 h 34"/>
                      <a:gd name="T16" fmla="*/ 30 w 34"/>
                      <a:gd name="T17" fmla="*/ 6 h 34"/>
                      <a:gd name="T18" fmla="*/ 34 w 34"/>
                      <a:gd name="T19" fmla="*/ 10 h 34"/>
                      <a:gd name="T20" fmla="*/ 34 w 34"/>
                      <a:gd name="T21" fmla="*/ 18 h 34"/>
                      <a:gd name="T22" fmla="*/ 34 w 34"/>
                      <a:gd name="T23" fmla="*/ 18 h 34"/>
                      <a:gd name="T24" fmla="*/ 34 w 34"/>
                      <a:gd name="T25" fmla="*/ 24 h 34"/>
                      <a:gd name="T26" fmla="*/ 30 w 34"/>
                      <a:gd name="T27" fmla="*/ 30 h 34"/>
                      <a:gd name="T28" fmla="*/ 24 w 34"/>
                      <a:gd name="T29" fmla="*/ 34 h 34"/>
                      <a:gd name="T30" fmla="*/ 18 w 34"/>
                      <a:gd name="T31" fmla="*/ 34 h 34"/>
                      <a:gd name="T32" fmla="*/ 18 w 34"/>
                      <a:gd name="T33" fmla="*/ 34 h 34"/>
                      <a:gd name="T34" fmla="*/ 10 w 34"/>
                      <a:gd name="T35" fmla="*/ 34 h 34"/>
                      <a:gd name="T36" fmla="*/ 4 w 34"/>
                      <a:gd name="T37" fmla="*/ 30 h 34"/>
                      <a:gd name="T38" fmla="*/ 0 w 34"/>
                      <a:gd name="T39" fmla="*/ 24 h 34"/>
                      <a:gd name="T40" fmla="*/ 0 w 34"/>
                      <a:gd name="T41" fmla="*/ 18 h 34"/>
                      <a:gd name="T42" fmla="*/ 0 w 34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4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0" y="10"/>
                        </a:lnTo>
                        <a:lnTo>
                          <a:pt x="4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0"/>
                        </a:lnTo>
                        <a:lnTo>
                          <a:pt x="34" y="18"/>
                        </a:lnTo>
                        <a:lnTo>
                          <a:pt x="34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0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7" name="Freeform 219">
                    <a:extLst>
                      <a:ext uri="{FF2B5EF4-FFF2-40B4-BE49-F238E27FC236}">
                        <a16:creationId xmlns:a16="http://schemas.microsoft.com/office/drawing/2014/main" id="{7F8C0C00-21E2-4EF9-8AA9-3995D593BC5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88650" y="225782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8" name="Freeform 220">
                    <a:extLst>
                      <a:ext uri="{FF2B5EF4-FFF2-40B4-BE49-F238E27FC236}">
                        <a16:creationId xmlns:a16="http://schemas.microsoft.com/office/drawing/2014/main" id="{60768E20-4372-4BE5-968C-54456F48FDE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80750" y="22419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2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4 h 36"/>
                      <a:gd name="T26" fmla="*/ 32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4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2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2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39" name="Freeform 221">
                    <a:extLst>
                      <a:ext uri="{FF2B5EF4-FFF2-40B4-BE49-F238E27FC236}">
                        <a16:creationId xmlns:a16="http://schemas.microsoft.com/office/drawing/2014/main" id="{23AEA543-6E0F-46F3-8927-453CBD1E5D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76025" y="2226074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0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4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4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0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0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0" name="Freeform 222">
                    <a:extLst>
                      <a:ext uri="{FF2B5EF4-FFF2-40B4-BE49-F238E27FC236}">
                        <a16:creationId xmlns:a16="http://schemas.microsoft.com/office/drawing/2014/main" id="{BC01CB16-DC09-45A4-8BF2-7EC5D08262B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68125" y="22133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2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6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6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2 w 36"/>
                      <a:gd name="T35" fmla="*/ 32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2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6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2" y="32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1" name="Freeform 223">
                    <a:extLst>
                      <a:ext uri="{FF2B5EF4-FFF2-40B4-BE49-F238E27FC236}">
                        <a16:creationId xmlns:a16="http://schemas.microsoft.com/office/drawing/2014/main" id="{D6EB9DAC-105A-4A74-9C2D-9B2D73F41B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63400" y="2203849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2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2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2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2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3" name="Freeform 225">
                    <a:extLst>
                      <a:ext uri="{FF2B5EF4-FFF2-40B4-BE49-F238E27FC236}">
                        <a16:creationId xmlns:a16="http://schemas.microsoft.com/office/drawing/2014/main" id="{A63A0E78-96E3-4A07-BEDB-55B050D8D5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55500" y="2178449"/>
                    <a:ext cx="57150" cy="57150"/>
                  </a:xfrm>
                  <a:custGeom>
                    <a:avLst/>
                    <a:gdLst>
                      <a:gd name="T0" fmla="*/ 0 w 36"/>
                      <a:gd name="T1" fmla="*/ 18 h 36"/>
                      <a:gd name="T2" fmla="*/ 0 w 36"/>
                      <a:gd name="T3" fmla="*/ 18 h 36"/>
                      <a:gd name="T4" fmla="*/ 2 w 36"/>
                      <a:gd name="T5" fmla="*/ 12 h 36"/>
                      <a:gd name="T6" fmla="*/ 6 w 36"/>
                      <a:gd name="T7" fmla="*/ 6 h 36"/>
                      <a:gd name="T8" fmla="*/ 12 w 36"/>
                      <a:gd name="T9" fmla="*/ 2 h 36"/>
                      <a:gd name="T10" fmla="*/ 18 w 36"/>
                      <a:gd name="T11" fmla="*/ 0 h 36"/>
                      <a:gd name="T12" fmla="*/ 18 w 36"/>
                      <a:gd name="T13" fmla="*/ 0 h 36"/>
                      <a:gd name="T14" fmla="*/ 26 w 36"/>
                      <a:gd name="T15" fmla="*/ 2 h 36"/>
                      <a:gd name="T16" fmla="*/ 30 w 36"/>
                      <a:gd name="T17" fmla="*/ 6 h 36"/>
                      <a:gd name="T18" fmla="*/ 34 w 36"/>
                      <a:gd name="T19" fmla="*/ 12 h 36"/>
                      <a:gd name="T20" fmla="*/ 36 w 36"/>
                      <a:gd name="T21" fmla="*/ 18 h 36"/>
                      <a:gd name="T22" fmla="*/ 36 w 36"/>
                      <a:gd name="T23" fmla="*/ 18 h 36"/>
                      <a:gd name="T24" fmla="*/ 34 w 36"/>
                      <a:gd name="T25" fmla="*/ 26 h 36"/>
                      <a:gd name="T26" fmla="*/ 30 w 36"/>
                      <a:gd name="T27" fmla="*/ 30 h 36"/>
                      <a:gd name="T28" fmla="*/ 26 w 36"/>
                      <a:gd name="T29" fmla="*/ 34 h 36"/>
                      <a:gd name="T30" fmla="*/ 18 w 36"/>
                      <a:gd name="T31" fmla="*/ 36 h 36"/>
                      <a:gd name="T32" fmla="*/ 18 w 36"/>
                      <a:gd name="T33" fmla="*/ 36 h 36"/>
                      <a:gd name="T34" fmla="*/ 12 w 36"/>
                      <a:gd name="T35" fmla="*/ 34 h 36"/>
                      <a:gd name="T36" fmla="*/ 6 w 36"/>
                      <a:gd name="T37" fmla="*/ 30 h 36"/>
                      <a:gd name="T38" fmla="*/ 2 w 36"/>
                      <a:gd name="T39" fmla="*/ 26 h 36"/>
                      <a:gd name="T40" fmla="*/ 0 w 36"/>
                      <a:gd name="T41" fmla="*/ 18 h 36"/>
                      <a:gd name="T42" fmla="*/ 0 w 36"/>
                      <a:gd name="T43" fmla="*/ 18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6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2"/>
                        </a:lnTo>
                        <a:lnTo>
                          <a:pt x="6" y="6"/>
                        </a:lnTo>
                        <a:lnTo>
                          <a:pt x="12" y="2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6" y="2"/>
                        </a:lnTo>
                        <a:lnTo>
                          <a:pt x="30" y="6"/>
                        </a:lnTo>
                        <a:lnTo>
                          <a:pt x="34" y="12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6"/>
                        </a:lnTo>
                        <a:lnTo>
                          <a:pt x="30" y="30"/>
                        </a:lnTo>
                        <a:lnTo>
                          <a:pt x="26" y="34"/>
                        </a:lnTo>
                        <a:lnTo>
                          <a:pt x="18" y="36"/>
                        </a:lnTo>
                        <a:lnTo>
                          <a:pt x="18" y="36"/>
                        </a:lnTo>
                        <a:lnTo>
                          <a:pt x="12" y="34"/>
                        </a:lnTo>
                        <a:lnTo>
                          <a:pt x="6" y="30"/>
                        </a:lnTo>
                        <a:lnTo>
                          <a:pt x="2" y="26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44" name="Freeform 226">
                    <a:extLst>
                      <a:ext uri="{FF2B5EF4-FFF2-40B4-BE49-F238E27FC236}">
                        <a16:creationId xmlns:a16="http://schemas.microsoft.com/office/drawing/2014/main" id="{14970C2E-C980-4329-84AC-AE4DF7FF057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50775" y="2149874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8 h 34"/>
                      <a:gd name="T2" fmla="*/ 0 w 36"/>
                      <a:gd name="T3" fmla="*/ 18 h 34"/>
                      <a:gd name="T4" fmla="*/ 2 w 36"/>
                      <a:gd name="T5" fmla="*/ 10 h 34"/>
                      <a:gd name="T6" fmla="*/ 4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8 h 34"/>
                      <a:gd name="T22" fmla="*/ 36 w 36"/>
                      <a:gd name="T23" fmla="*/ 18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4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8 h 34"/>
                      <a:gd name="T42" fmla="*/ 0 w 36"/>
                      <a:gd name="T43" fmla="*/ 18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8"/>
                        </a:moveTo>
                        <a:lnTo>
                          <a:pt x="0" y="18"/>
                        </a:lnTo>
                        <a:lnTo>
                          <a:pt x="2" y="10"/>
                        </a:lnTo>
                        <a:lnTo>
                          <a:pt x="4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8"/>
                        </a:lnTo>
                        <a:lnTo>
                          <a:pt x="36" y="18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4" y="30"/>
                        </a:lnTo>
                        <a:lnTo>
                          <a:pt x="2" y="24"/>
                        </a:lnTo>
                        <a:lnTo>
                          <a:pt x="0" y="18"/>
                        </a:lnTo>
                        <a:lnTo>
                          <a:pt x="0" y="18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A90947E-5F92-4CDE-B336-72E7036CFCCD}"/>
                </a:ext>
              </a:extLst>
            </p:cNvPr>
            <p:cNvGrpSpPr/>
            <p:nvPr/>
          </p:nvGrpSpPr>
          <p:grpSpPr>
            <a:xfrm>
              <a:off x="2754651" y="3110312"/>
              <a:ext cx="1718101" cy="324902"/>
              <a:chOff x="2097519" y="2924332"/>
              <a:chExt cx="1718101" cy="324902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9A1557AC-5B44-46B7-AC13-E935324789CF}"/>
                  </a:ext>
                </a:extLst>
              </p:cNvPr>
              <p:cNvGrpSpPr/>
              <p:nvPr/>
            </p:nvGrpSpPr>
            <p:grpSpPr>
              <a:xfrm>
                <a:off x="2097519" y="2924332"/>
                <a:ext cx="1341452" cy="153888"/>
                <a:chOff x="2062350" y="3170517"/>
                <a:chExt cx="1341452" cy="153888"/>
              </a:xfrm>
            </p:grpSpPr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BB1E406-2CDA-45B3-B2B4-9687620A1FCE}"/>
                    </a:ext>
                  </a:extLst>
                </p:cNvPr>
                <p:cNvSpPr txBox="1"/>
                <p:nvPr/>
              </p:nvSpPr>
              <p:spPr>
                <a:xfrm>
                  <a:off x="2361019" y="3170517"/>
                  <a:ext cx="1042783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r>
                    <a:rPr lang="en-US" sz="1000" dirty="0">
                      <a:latin typeface="+mn-lt"/>
                    </a:rPr>
                    <a:t>CAB (n=308)</a:t>
                  </a:r>
                </a:p>
              </p:txBody>
            </p: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38D6AF04-BE9B-4AA3-9059-0B849E5B3B15}"/>
                    </a:ext>
                  </a:extLst>
                </p:cNvPr>
                <p:cNvGrpSpPr/>
                <p:nvPr/>
              </p:nvGrpSpPr>
              <p:grpSpPr>
                <a:xfrm>
                  <a:off x="2062350" y="3218788"/>
                  <a:ext cx="263525" cy="53975"/>
                  <a:chOff x="2529215" y="3366022"/>
                  <a:chExt cx="263525" cy="53975"/>
                </a:xfrm>
              </p:grpSpPr>
              <p:sp>
                <p:nvSpPr>
                  <p:cNvPr id="25" name="Line 212">
                    <a:extLst>
                      <a:ext uri="{FF2B5EF4-FFF2-40B4-BE49-F238E27FC236}">
                        <a16:creationId xmlns:a16="http://schemas.microsoft.com/office/drawing/2014/main" id="{88B977D7-44B5-4C66-823A-E436AFF415F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2529215" y="3393009"/>
                    <a:ext cx="263525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00A779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  <p:sp>
                <p:nvSpPr>
                  <p:cNvPr id="26" name="Freeform 227">
                    <a:extLst>
                      <a:ext uri="{FF2B5EF4-FFF2-40B4-BE49-F238E27FC236}">
                        <a16:creationId xmlns:a16="http://schemas.microsoft.com/office/drawing/2014/main" id="{048EB4BC-09CF-483A-88EE-FDE1319EAE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33990" y="3366022"/>
                    <a:ext cx="57150" cy="53975"/>
                  </a:xfrm>
                  <a:custGeom>
                    <a:avLst/>
                    <a:gdLst>
                      <a:gd name="T0" fmla="*/ 0 w 36"/>
                      <a:gd name="T1" fmla="*/ 16 h 34"/>
                      <a:gd name="T2" fmla="*/ 0 w 36"/>
                      <a:gd name="T3" fmla="*/ 16 h 34"/>
                      <a:gd name="T4" fmla="*/ 2 w 36"/>
                      <a:gd name="T5" fmla="*/ 10 h 34"/>
                      <a:gd name="T6" fmla="*/ 6 w 36"/>
                      <a:gd name="T7" fmla="*/ 4 h 34"/>
                      <a:gd name="T8" fmla="*/ 10 w 36"/>
                      <a:gd name="T9" fmla="*/ 0 h 34"/>
                      <a:gd name="T10" fmla="*/ 18 w 36"/>
                      <a:gd name="T11" fmla="*/ 0 h 34"/>
                      <a:gd name="T12" fmla="*/ 18 w 36"/>
                      <a:gd name="T13" fmla="*/ 0 h 34"/>
                      <a:gd name="T14" fmla="*/ 24 w 36"/>
                      <a:gd name="T15" fmla="*/ 0 h 34"/>
                      <a:gd name="T16" fmla="*/ 30 w 36"/>
                      <a:gd name="T17" fmla="*/ 4 h 34"/>
                      <a:gd name="T18" fmla="*/ 34 w 36"/>
                      <a:gd name="T19" fmla="*/ 10 h 34"/>
                      <a:gd name="T20" fmla="*/ 36 w 36"/>
                      <a:gd name="T21" fmla="*/ 16 h 34"/>
                      <a:gd name="T22" fmla="*/ 36 w 36"/>
                      <a:gd name="T23" fmla="*/ 16 h 34"/>
                      <a:gd name="T24" fmla="*/ 34 w 36"/>
                      <a:gd name="T25" fmla="*/ 24 h 34"/>
                      <a:gd name="T26" fmla="*/ 30 w 36"/>
                      <a:gd name="T27" fmla="*/ 30 h 34"/>
                      <a:gd name="T28" fmla="*/ 24 w 36"/>
                      <a:gd name="T29" fmla="*/ 34 h 34"/>
                      <a:gd name="T30" fmla="*/ 18 w 36"/>
                      <a:gd name="T31" fmla="*/ 34 h 34"/>
                      <a:gd name="T32" fmla="*/ 18 w 36"/>
                      <a:gd name="T33" fmla="*/ 34 h 34"/>
                      <a:gd name="T34" fmla="*/ 10 w 36"/>
                      <a:gd name="T35" fmla="*/ 34 h 34"/>
                      <a:gd name="T36" fmla="*/ 6 w 36"/>
                      <a:gd name="T37" fmla="*/ 30 h 34"/>
                      <a:gd name="T38" fmla="*/ 2 w 36"/>
                      <a:gd name="T39" fmla="*/ 24 h 34"/>
                      <a:gd name="T40" fmla="*/ 0 w 36"/>
                      <a:gd name="T41" fmla="*/ 16 h 34"/>
                      <a:gd name="T42" fmla="*/ 0 w 36"/>
                      <a:gd name="T43" fmla="*/ 16 h 3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6" h="34">
                        <a:moveTo>
                          <a:pt x="0" y="16"/>
                        </a:moveTo>
                        <a:lnTo>
                          <a:pt x="0" y="16"/>
                        </a:lnTo>
                        <a:lnTo>
                          <a:pt x="2" y="10"/>
                        </a:lnTo>
                        <a:lnTo>
                          <a:pt x="6" y="4"/>
                        </a:lnTo>
                        <a:lnTo>
                          <a:pt x="10" y="0"/>
                        </a:lnTo>
                        <a:lnTo>
                          <a:pt x="18" y="0"/>
                        </a:lnTo>
                        <a:lnTo>
                          <a:pt x="18" y="0"/>
                        </a:lnTo>
                        <a:lnTo>
                          <a:pt x="24" y="0"/>
                        </a:lnTo>
                        <a:lnTo>
                          <a:pt x="30" y="4"/>
                        </a:lnTo>
                        <a:lnTo>
                          <a:pt x="34" y="10"/>
                        </a:lnTo>
                        <a:lnTo>
                          <a:pt x="36" y="16"/>
                        </a:lnTo>
                        <a:lnTo>
                          <a:pt x="36" y="16"/>
                        </a:lnTo>
                        <a:lnTo>
                          <a:pt x="34" y="24"/>
                        </a:lnTo>
                        <a:lnTo>
                          <a:pt x="30" y="30"/>
                        </a:lnTo>
                        <a:lnTo>
                          <a:pt x="24" y="34"/>
                        </a:lnTo>
                        <a:lnTo>
                          <a:pt x="18" y="34"/>
                        </a:lnTo>
                        <a:lnTo>
                          <a:pt x="18" y="34"/>
                        </a:lnTo>
                        <a:lnTo>
                          <a:pt x="10" y="34"/>
                        </a:lnTo>
                        <a:lnTo>
                          <a:pt x="6" y="30"/>
                        </a:lnTo>
                        <a:lnTo>
                          <a:pt x="2" y="24"/>
                        </a:lnTo>
                        <a:lnTo>
                          <a:pt x="0" y="16"/>
                        </a:lnTo>
                        <a:lnTo>
                          <a:pt x="0" y="16"/>
                        </a:lnTo>
                        <a:close/>
                      </a:path>
                    </a:pathLst>
                  </a:custGeom>
                  <a:solidFill>
                    <a:srgbClr val="00A779"/>
                  </a:solidFill>
                  <a:ln w="19050">
                    <a:solidFill>
                      <a:srgbClr val="00A779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E7FBFCE8-716C-40DB-8B1A-C027C15ED465}"/>
                  </a:ext>
                </a:extLst>
              </p:cNvPr>
              <p:cNvGrpSpPr/>
              <p:nvPr/>
            </p:nvGrpSpPr>
            <p:grpSpPr>
              <a:xfrm>
                <a:off x="2097519" y="3095346"/>
                <a:ext cx="1718101" cy="153888"/>
                <a:chOff x="2062350" y="3341531"/>
                <a:chExt cx="1718101" cy="153888"/>
              </a:xfrm>
            </p:grpSpPr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EAE093CB-73C9-48A7-AD75-9A3B20370152}"/>
                    </a:ext>
                  </a:extLst>
                </p:cNvPr>
                <p:cNvSpPr txBox="1"/>
                <p:nvPr/>
              </p:nvSpPr>
              <p:spPr>
                <a:xfrm>
                  <a:off x="2361019" y="3341531"/>
                  <a:ext cx="1419432" cy="15388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r>
                    <a:rPr lang="en-US" sz="1000" dirty="0">
                      <a:latin typeface="+mn-lt"/>
                    </a:rPr>
                    <a:t>PA-IC</a:t>
                  </a:r>
                  <a:r>
                    <a:rPr lang="en-US" sz="1000" baseline="-25000" dirty="0">
                      <a:latin typeface="+mn-lt"/>
                    </a:rPr>
                    <a:t>90</a:t>
                  </a:r>
                  <a:r>
                    <a:rPr lang="en-US" sz="1000" dirty="0">
                      <a:latin typeface="+mn-lt"/>
                    </a:rPr>
                    <a:t> (0.166 µg/mL)</a:t>
                  </a:r>
                </a:p>
              </p:txBody>
            </p:sp>
            <p:sp>
              <p:nvSpPr>
                <p:cNvPr id="22" name="Line 212">
                  <a:extLst>
                    <a:ext uri="{FF2B5EF4-FFF2-40B4-BE49-F238E27FC236}">
                      <a16:creationId xmlns:a16="http://schemas.microsoft.com/office/drawing/2014/main" id="{4E1BA9C1-3087-4081-B512-88B701E427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62350" y="3421867"/>
                  <a:ext cx="26352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C38D9E1B-1103-4106-A047-5A298D7C8795}"/>
              </a:ext>
            </a:extLst>
          </p:cNvPr>
          <p:cNvGrpSpPr/>
          <p:nvPr/>
        </p:nvGrpSpPr>
        <p:grpSpPr>
          <a:xfrm>
            <a:off x="5367281" y="1466139"/>
            <a:ext cx="3448051" cy="2420001"/>
            <a:chOff x="936913" y="1652155"/>
            <a:chExt cx="3448051" cy="2420001"/>
          </a:xfrm>
        </p:grpSpPr>
        <p:grpSp>
          <p:nvGrpSpPr>
            <p:cNvPr id="287" name="Group 286">
              <a:extLst>
                <a:ext uri="{FF2B5EF4-FFF2-40B4-BE49-F238E27FC236}">
                  <a16:creationId xmlns:a16="http://schemas.microsoft.com/office/drawing/2014/main" id="{42D8B7A2-20DA-4D84-BCF6-1EEFCBC0B5E9}"/>
                </a:ext>
              </a:extLst>
            </p:cNvPr>
            <p:cNvGrpSpPr/>
            <p:nvPr/>
          </p:nvGrpSpPr>
          <p:grpSpPr>
            <a:xfrm>
              <a:off x="936913" y="1652155"/>
              <a:ext cx="3446623" cy="2342718"/>
              <a:chOff x="936913" y="1652155"/>
              <a:chExt cx="3446623" cy="2342718"/>
            </a:xfrm>
          </p:grpSpPr>
          <p:cxnSp>
            <p:nvCxnSpPr>
              <p:cNvPr id="303" name="Straight Connector 302">
                <a:extLst>
                  <a:ext uri="{FF2B5EF4-FFF2-40B4-BE49-F238E27FC236}">
                    <a16:creationId xmlns:a16="http://schemas.microsoft.com/office/drawing/2014/main" id="{A0D1612E-43CE-44F0-849A-EEA3423E00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3114" y="1652155"/>
                <a:ext cx="0" cy="2337088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4" name="Group 303">
                <a:extLst>
                  <a:ext uri="{FF2B5EF4-FFF2-40B4-BE49-F238E27FC236}">
                    <a16:creationId xmlns:a16="http://schemas.microsoft.com/office/drawing/2014/main" id="{EB2399C6-13D6-499A-B44F-BA04737B5381}"/>
                  </a:ext>
                </a:extLst>
              </p:cNvPr>
              <p:cNvGrpSpPr/>
              <p:nvPr/>
            </p:nvGrpSpPr>
            <p:grpSpPr>
              <a:xfrm>
                <a:off x="936913" y="1850244"/>
                <a:ext cx="3446623" cy="2144629"/>
                <a:chOff x="936913" y="1850244"/>
                <a:chExt cx="3446623" cy="2144629"/>
              </a:xfrm>
            </p:grpSpPr>
            <p:cxnSp>
              <p:nvCxnSpPr>
                <p:cNvPr id="305" name="Straight Connector 304">
                  <a:extLst>
                    <a:ext uri="{FF2B5EF4-FFF2-40B4-BE49-F238E27FC236}">
                      <a16:creationId xmlns:a16="http://schemas.microsoft.com/office/drawing/2014/main" id="{B9A72D3F-CBEA-4F8D-BE1D-F0104178ADD8}"/>
                    </a:ext>
                  </a:extLst>
                </p:cNvPr>
                <p:cNvCxnSpPr/>
                <p:nvPr/>
              </p:nvCxnSpPr>
              <p:spPr>
                <a:xfrm>
                  <a:off x="936913" y="3994873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6" name="Straight Connector 305">
                  <a:extLst>
                    <a:ext uri="{FF2B5EF4-FFF2-40B4-BE49-F238E27FC236}">
                      <a16:creationId xmlns:a16="http://schemas.microsoft.com/office/drawing/2014/main" id="{DCC6FE96-C7ED-4A8D-B486-5E10863EB5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19103" y="3486539"/>
                  <a:ext cx="3364433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prstDash val="dash"/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" name="Straight Connector 306">
                  <a:extLst>
                    <a:ext uri="{FF2B5EF4-FFF2-40B4-BE49-F238E27FC236}">
                      <a16:creationId xmlns:a16="http://schemas.microsoft.com/office/drawing/2014/main" id="{3DF3636A-B715-41FC-8661-616EEE5904CC}"/>
                    </a:ext>
                  </a:extLst>
                </p:cNvPr>
                <p:cNvCxnSpPr/>
                <p:nvPr/>
              </p:nvCxnSpPr>
              <p:spPr>
                <a:xfrm>
                  <a:off x="936913" y="35905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id="{64884375-DF2D-428D-A262-E95361FE730D}"/>
                    </a:ext>
                  </a:extLst>
                </p:cNvPr>
                <p:cNvCxnSpPr/>
                <p:nvPr/>
              </p:nvCxnSpPr>
              <p:spPr>
                <a:xfrm>
                  <a:off x="936913" y="2253848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>
                  <a:extLst>
                    <a:ext uri="{FF2B5EF4-FFF2-40B4-BE49-F238E27FC236}">
                      <a16:creationId xmlns:a16="http://schemas.microsoft.com/office/drawing/2014/main" id="{F9146F1C-7161-4D10-A38C-D8466DF689F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185024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>
                  <a:extLst>
                    <a:ext uri="{FF2B5EF4-FFF2-40B4-BE49-F238E27FC236}">
                      <a16:creationId xmlns:a16="http://schemas.microsoft.com/office/drawing/2014/main" id="{41B617B9-3874-4870-9518-B447E5D2B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16217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>
                  <a:extLst>
                    <a:ext uri="{FF2B5EF4-FFF2-40B4-BE49-F238E27FC236}">
                      <a16:creationId xmlns:a16="http://schemas.microsoft.com/office/drawing/2014/main" id="{EC425C1F-6C09-4904-BB97-0E46F306AF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38239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>
                  <a:extLst>
                    <a:ext uri="{FF2B5EF4-FFF2-40B4-BE49-F238E27FC236}">
                      <a16:creationId xmlns:a16="http://schemas.microsoft.com/office/drawing/2014/main" id="{5743CB66-8F28-44F0-9C08-CAA1875EA1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46059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>
                  <a:extLst>
                    <a:ext uri="{FF2B5EF4-FFF2-40B4-BE49-F238E27FC236}">
                      <a16:creationId xmlns:a16="http://schemas.microsoft.com/office/drawing/2014/main" id="{737D4151-FA4C-4F9E-8CA5-DCC6DD501A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550832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>
                  <a:extLst>
                    <a:ext uri="{FF2B5EF4-FFF2-40B4-BE49-F238E27FC236}">
                      <a16:creationId xmlns:a16="http://schemas.microsoft.com/office/drawing/2014/main" id="{F47F4C8A-434A-463A-B6CB-73FAA0995E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656110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>
                  <a:extLst>
                    <a:ext uri="{FF2B5EF4-FFF2-40B4-BE49-F238E27FC236}">
                      <a16:creationId xmlns:a16="http://schemas.microsoft.com/office/drawing/2014/main" id="{B506B1E9-F27A-40CC-8A75-3B92418878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785448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Straight Connector 315">
                  <a:extLst>
                    <a:ext uri="{FF2B5EF4-FFF2-40B4-BE49-F238E27FC236}">
                      <a16:creationId xmlns:a16="http://schemas.microsoft.com/office/drawing/2014/main" id="{AFDE1A94-7EFE-45A9-8163-3AA950D5A5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295389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Straight Connector 316">
                  <a:extLst>
                    <a:ext uri="{FF2B5EF4-FFF2-40B4-BE49-F238E27FC236}">
                      <a16:creationId xmlns:a16="http://schemas.microsoft.com/office/drawing/2014/main" id="{0B1D6623-C4AF-4E91-A14B-3DACABDF1C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18850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Straight Connector 317">
                  <a:extLst>
                    <a:ext uri="{FF2B5EF4-FFF2-40B4-BE49-F238E27FC236}">
                      <a16:creationId xmlns:a16="http://schemas.microsoft.com/office/drawing/2014/main" id="{E4718051-9565-4568-ACB4-C6A283D35F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654731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Straight Connector 318">
                  <a:extLst>
                    <a:ext uri="{FF2B5EF4-FFF2-40B4-BE49-F238E27FC236}">
                      <a16:creationId xmlns:a16="http://schemas.microsoft.com/office/drawing/2014/main" id="{9172E614-9116-4F27-A948-91C9612437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20904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Straight Connector 319">
                  <a:extLst>
                    <a:ext uri="{FF2B5EF4-FFF2-40B4-BE49-F238E27FC236}">
                      <a16:creationId xmlns:a16="http://schemas.microsoft.com/office/drawing/2014/main" id="{E7F622F1-235F-4180-907C-5A6F2B6BAB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799109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Straight Connector 320">
                  <a:extLst>
                    <a:ext uri="{FF2B5EF4-FFF2-40B4-BE49-F238E27FC236}">
                      <a16:creationId xmlns:a16="http://schemas.microsoft.com/office/drawing/2014/main" id="{2DE68DA4-923A-48CB-8115-1610DAA59D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59644" y="3889346"/>
                  <a:ext cx="49269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8" name="Group 287">
              <a:extLst>
                <a:ext uri="{FF2B5EF4-FFF2-40B4-BE49-F238E27FC236}">
                  <a16:creationId xmlns:a16="http://schemas.microsoft.com/office/drawing/2014/main" id="{C12EEAD5-B94B-401E-82DB-F5B2478E61CE}"/>
                </a:ext>
              </a:extLst>
            </p:cNvPr>
            <p:cNvGrpSpPr/>
            <p:nvPr/>
          </p:nvGrpSpPr>
          <p:grpSpPr>
            <a:xfrm rot="16200000">
              <a:off x="2662995" y="2350187"/>
              <a:ext cx="77283" cy="3366655"/>
              <a:chOff x="942108" y="1609509"/>
              <a:chExt cx="77283" cy="3366655"/>
            </a:xfrm>
          </p:grpSpPr>
          <p:cxnSp>
            <p:nvCxnSpPr>
              <p:cNvPr id="289" name="Straight Connector 288">
                <a:extLst>
                  <a:ext uri="{FF2B5EF4-FFF2-40B4-BE49-F238E27FC236}">
                    <a16:creationId xmlns:a16="http://schemas.microsoft.com/office/drawing/2014/main" id="{07C31E87-B081-4AD1-ABA0-2CD67E5442C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-663937" y="3292837"/>
                <a:ext cx="336665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90" name="Group 289">
                <a:extLst>
                  <a:ext uri="{FF2B5EF4-FFF2-40B4-BE49-F238E27FC236}">
                    <a16:creationId xmlns:a16="http://schemas.microsoft.com/office/drawing/2014/main" id="{B1CAA1E4-DE68-4F19-A78A-018EE2FF6804}"/>
                  </a:ext>
                </a:extLst>
              </p:cNvPr>
              <p:cNvGrpSpPr/>
              <p:nvPr/>
            </p:nvGrpSpPr>
            <p:grpSpPr>
              <a:xfrm>
                <a:off x="942108" y="1681385"/>
                <a:ext cx="72000" cy="3227891"/>
                <a:chOff x="942108" y="1681385"/>
                <a:chExt cx="72000" cy="3227891"/>
              </a:xfrm>
            </p:grpSpPr>
            <p:cxnSp>
              <p:nvCxnSpPr>
                <p:cNvPr id="291" name="Straight Connector 290">
                  <a:extLst>
                    <a:ext uri="{FF2B5EF4-FFF2-40B4-BE49-F238E27FC236}">
                      <a16:creationId xmlns:a16="http://schemas.microsoft.com/office/drawing/2014/main" id="{01D71A34-75EC-4397-9F9F-82F2C9E09CBC}"/>
                    </a:ext>
                  </a:extLst>
                </p:cNvPr>
                <p:cNvCxnSpPr/>
                <p:nvPr/>
              </p:nvCxnSpPr>
              <p:spPr>
                <a:xfrm>
                  <a:off x="942108" y="402894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>
                  <a:extLst>
                    <a:ext uri="{FF2B5EF4-FFF2-40B4-BE49-F238E27FC236}">
                      <a16:creationId xmlns:a16="http://schemas.microsoft.com/office/drawing/2014/main" id="{407D172C-E40D-4A60-AD19-7F741386574F}"/>
                    </a:ext>
                  </a:extLst>
                </p:cNvPr>
                <p:cNvCxnSpPr/>
                <p:nvPr/>
              </p:nvCxnSpPr>
              <p:spPr>
                <a:xfrm>
                  <a:off x="942108" y="226827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3" name="Straight Connector 292">
                  <a:extLst>
                    <a:ext uri="{FF2B5EF4-FFF2-40B4-BE49-F238E27FC236}">
                      <a16:creationId xmlns:a16="http://schemas.microsoft.com/office/drawing/2014/main" id="{72E2C4B6-EA29-48EE-A711-628F9C7DDB57}"/>
                    </a:ext>
                  </a:extLst>
                </p:cNvPr>
                <p:cNvCxnSpPr/>
                <p:nvPr/>
              </p:nvCxnSpPr>
              <p:spPr>
                <a:xfrm>
                  <a:off x="942108" y="197483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>
                  <a:extLst>
                    <a:ext uri="{FF2B5EF4-FFF2-40B4-BE49-F238E27FC236}">
                      <a16:creationId xmlns:a16="http://schemas.microsoft.com/office/drawing/2014/main" id="{B4F128A8-ACE1-4EEB-95C9-B9DDE409B506}"/>
                    </a:ext>
                  </a:extLst>
                </p:cNvPr>
                <p:cNvCxnSpPr/>
                <p:nvPr/>
              </p:nvCxnSpPr>
              <p:spPr>
                <a:xfrm>
                  <a:off x="942108" y="168138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Straight Connector 294">
                  <a:extLst>
                    <a:ext uri="{FF2B5EF4-FFF2-40B4-BE49-F238E27FC236}">
                      <a16:creationId xmlns:a16="http://schemas.microsoft.com/office/drawing/2014/main" id="{22C87747-B3D7-40B9-A229-ACACDAE39D6B}"/>
                    </a:ext>
                  </a:extLst>
                </p:cNvPr>
                <p:cNvCxnSpPr/>
                <p:nvPr/>
              </p:nvCxnSpPr>
              <p:spPr>
                <a:xfrm>
                  <a:off x="942108" y="4909276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Straight Connector 295">
                  <a:extLst>
                    <a:ext uri="{FF2B5EF4-FFF2-40B4-BE49-F238E27FC236}">
                      <a16:creationId xmlns:a16="http://schemas.microsoft.com/office/drawing/2014/main" id="{2CDD25BB-306F-4164-B2A8-C3F0956028C8}"/>
                    </a:ext>
                  </a:extLst>
                </p:cNvPr>
                <p:cNvCxnSpPr/>
                <p:nvPr/>
              </p:nvCxnSpPr>
              <p:spPr>
                <a:xfrm>
                  <a:off x="942108" y="461583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>
                  <a:extLst>
                    <a:ext uri="{FF2B5EF4-FFF2-40B4-BE49-F238E27FC236}">
                      <a16:creationId xmlns:a16="http://schemas.microsoft.com/office/drawing/2014/main" id="{B9D2F151-615F-479A-AA64-63D4FF9D9671}"/>
                    </a:ext>
                  </a:extLst>
                </p:cNvPr>
                <p:cNvCxnSpPr/>
                <p:nvPr/>
              </p:nvCxnSpPr>
              <p:spPr>
                <a:xfrm>
                  <a:off x="942108" y="432239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>
                  <a:extLst>
                    <a:ext uri="{FF2B5EF4-FFF2-40B4-BE49-F238E27FC236}">
                      <a16:creationId xmlns:a16="http://schemas.microsoft.com/office/drawing/2014/main" id="{D312D7EC-FC89-4FFF-991F-EC6AFA81DB02}"/>
                    </a:ext>
                  </a:extLst>
                </p:cNvPr>
                <p:cNvCxnSpPr/>
                <p:nvPr/>
              </p:nvCxnSpPr>
              <p:spPr>
                <a:xfrm>
                  <a:off x="942108" y="373550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Straight Connector 298">
                  <a:extLst>
                    <a:ext uri="{FF2B5EF4-FFF2-40B4-BE49-F238E27FC236}">
                      <a16:creationId xmlns:a16="http://schemas.microsoft.com/office/drawing/2014/main" id="{849ED821-3E31-4C4A-B0CB-8B1A2BCBB9ED}"/>
                    </a:ext>
                  </a:extLst>
                </p:cNvPr>
                <p:cNvCxnSpPr/>
                <p:nvPr/>
              </p:nvCxnSpPr>
              <p:spPr>
                <a:xfrm>
                  <a:off x="942108" y="256172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>
                  <a:extLst>
                    <a:ext uri="{FF2B5EF4-FFF2-40B4-BE49-F238E27FC236}">
                      <a16:creationId xmlns:a16="http://schemas.microsoft.com/office/drawing/2014/main" id="{1CAF2AE2-DB9A-4130-8CAD-2D9E699DDFDF}"/>
                    </a:ext>
                  </a:extLst>
                </p:cNvPr>
                <p:cNvCxnSpPr/>
                <p:nvPr/>
              </p:nvCxnSpPr>
              <p:spPr>
                <a:xfrm>
                  <a:off x="942108" y="285516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>
                  <a:extLst>
                    <a:ext uri="{FF2B5EF4-FFF2-40B4-BE49-F238E27FC236}">
                      <a16:creationId xmlns:a16="http://schemas.microsoft.com/office/drawing/2014/main" id="{961BCB40-4FD9-4573-90F6-669BD5B8A749}"/>
                    </a:ext>
                  </a:extLst>
                </p:cNvPr>
                <p:cNvCxnSpPr/>
                <p:nvPr/>
              </p:nvCxnSpPr>
              <p:spPr>
                <a:xfrm>
                  <a:off x="942108" y="3148610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id="{02716FD1-FD3D-46D2-AF14-B58E26BAA34E}"/>
                    </a:ext>
                  </a:extLst>
                </p:cNvPr>
                <p:cNvCxnSpPr/>
                <p:nvPr/>
              </p:nvCxnSpPr>
              <p:spPr>
                <a:xfrm>
                  <a:off x="942108" y="3442055"/>
                  <a:ext cx="72000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5954FCAC-5C34-4BC1-AD68-D048A30B82A9}"/>
              </a:ext>
            </a:extLst>
          </p:cNvPr>
          <p:cNvGrpSpPr/>
          <p:nvPr/>
        </p:nvGrpSpPr>
        <p:grpSpPr>
          <a:xfrm>
            <a:off x="5376553" y="3906559"/>
            <a:ext cx="3522872" cy="184666"/>
            <a:chOff x="946185" y="4092575"/>
            <a:chExt cx="3522872" cy="184666"/>
          </a:xfrm>
        </p:grpSpPr>
        <p:sp>
          <p:nvSpPr>
            <p:cNvPr id="275" name="TextBox 274">
              <a:extLst>
                <a:ext uri="{FF2B5EF4-FFF2-40B4-BE49-F238E27FC236}">
                  <a16:creationId xmlns:a16="http://schemas.microsoft.com/office/drawing/2014/main" id="{50DE4B92-5CB4-4ECE-ACFD-AF405998A785}"/>
                </a:ext>
              </a:extLst>
            </p:cNvPr>
            <p:cNvSpPr txBox="1"/>
            <p:nvPr/>
          </p:nvSpPr>
          <p:spPr>
            <a:xfrm>
              <a:off x="94618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4</a:t>
              </a:r>
            </a:p>
          </p:txBody>
        </p:sp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658B6438-3F55-4497-812F-FDC408785A02}"/>
                </a:ext>
              </a:extLst>
            </p:cNvPr>
            <p:cNvSpPr txBox="1"/>
            <p:nvPr/>
          </p:nvSpPr>
          <p:spPr>
            <a:xfrm>
              <a:off x="418105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48</a:t>
              </a:r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0AD0652C-B919-4B77-B6AC-554EEC4C97D2}"/>
                </a:ext>
              </a:extLst>
            </p:cNvPr>
            <p:cNvSpPr txBox="1"/>
            <p:nvPr/>
          </p:nvSpPr>
          <p:spPr>
            <a:xfrm>
              <a:off x="1240264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8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8124E59A-16D0-45B0-A8A6-46A309AF1C31}"/>
                </a:ext>
              </a:extLst>
            </p:cNvPr>
            <p:cNvSpPr txBox="1"/>
            <p:nvPr/>
          </p:nvSpPr>
          <p:spPr>
            <a:xfrm>
              <a:off x="1534343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12</a:t>
              </a: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E6F92C3D-14F9-4983-9F18-46C67C2A2B3A}"/>
                </a:ext>
              </a:extLst>
            </p:cNvPr>
            <p:cNvSpPr txBox="1"/>
            <p:nvPr/>
          </p:nvSpPr>
          <p:spPr>
            <a:xfrm>
              <a:off x="1828422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16</a:t>
              </a:r>
            </a:p>
          </p:txBody>
        </p:sp>
        <p:sp>
          <p:nvSpPr>
            <p:cNvPr id="280" name="TextBox 279">
              <a:extLst>
                <a:ext uri="{FF2B5EF4-FFF2-40B4-BE49-F238E27FC236}">
                  <a16:creationId xmlns:a16="http://schemas.microsoft.com/office/drawing/2014/main" id="{567A37E9-C741-4B87-8C6B-0FB2F7F0B2C6}"/>
                </a:ext>
              </a:extLst>
            </p:cNvPr>
            <p:cNvSpPr txBox="1"/>
            <p:nvPr/>
          </p:nvSpPr>
          <p:spPr>
            <a:xfrm>
              <a:off x="2122501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20</a:t>
              </a:r>
            </a:p>
          </p:txBody>
        </p:sp>
        <p:sp>
          <p:nvSpPr>
            <p:cNvPr id="281" name="TextBox 280">
              <a:extLst>
                <a:ext uri="{FF2B5EF4-FFF2-40B4-BE49-F238E27FC236}">
                  <a16:creationId xmlns:a16="http://schemas.microsoft.com/office/drawing/2014/main" id="{B78BC364-29D4-4B14-BC82-C49F1D1E93F8}"/>
                </a:ext>
              </a:extLst>
            </p:cNvPr>
            <p:cNvSpPr txBox="1"/>
            <p:nvPr/>
          </p:nvSpPr>
          <p:spPr>
            <a:xfrm>
              <a:off x="2416580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24</a:t>
              </a:r>
            </a:p>
          </p:txBody>
        </p:sp>
        <p:sp>
          <p:nvSpPr>
            <p:cNvPr id="282" name="TextBox 281">
              <a:extLst>
                <a:ext uri="{FF2B5EF4-FFF2-40B4-BE49-F238E27FC236}">
                  <a16:creationId xmlns:a16="http://schemas.microsoft.com/office/drawing/2014/main" id="{7075C9C3-AEC6-4901-82F8-463E37C48074}"/>
                </a:ext>
              </a:extLst>
            </p:cNvPr>
            <p:cNvSpPr txBox="1"/>
            <p:nvPr/>
          </p:nvSpPr>
          <p:spPr>
            <a:xfrm>
              <a:off x="2710659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28</a:t>
              </a:r>
            </a:p>
          </p:txBody>
        </p:sp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id="{D682D965-7A15-467A-B6A1-6A0EF6826955}"/>
                </a:ext>
              </a:extLst>
            </p:cNvPr>
            <p:cNvSpPr txBox="1"/>
            <p:nvPr/>
          </p:nvSpPr>
          <p:spPr>
            <a:xfrm>
              <a:off x="3004738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32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id="{C84A150D-AAFB-4176-AFD5-9DB571F659E9}"/>
                </a:ext>
              </a:extLst>
            </p:cNvPr>
            <p:cNvSpPr txBox="1"/>
            <p:nvPr/>
          </p:nvSpPr>
          <p:spPr>
            <a:xfrm>
              <a:off x="3298817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36</a:t>
              </a: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id="{0C6F4C0C-031A-4574-A595-334ADD880168}"/>
                </a:ext>
              </a:extLst>
            </p:cNvPr>
            <p:cNvSpPr txBox="1"/>
            <p:nvPr/>
          </p:nvSpPr>
          <p:spPr>
            <a:xfrm>
              <a:off x="3592896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40</a:t>
              </a:r>
            </a:p>
          </p:txBody>
        </p:sp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556E3D49-8BC4-41AA-AE16-D9E870622821}"/>
                </a:ext>
              </a:extLst>
            </p:cNvPr>
            <p:cNvSpPr txBox="1"/>
            <p:nvPr/>
          </p:nvSpPr>
          <p:spPr>
            <a:xfrm>
              <a:off x="3886975" y="4092575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dirty="0">
                  <a:latin typeface="+mn-lt"/>
                </a:rPr>
                <a:t>44</a:t>
              </a:r>
            </a:p>
          </p:txBody>
        </p: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021D998C-67FD-4C7F-B655-0EB3B3E7540A}"/>
              </a:ext>
            </a:extLst>
          </p:cNvPr>
          <p:cNvSpPr txBox="1"/>
          <p:nvPr/>
        </p:nvSpPr>
        <p:spPr>
          <a:xfrm>
            <a:off x="6613790" y="4151376"/>
            <a:ext cx="103508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latin typeface="+mn-lt"/>
              </a:rPr>
              <a:t>Visit (Week)</a:t>
            </a:r>
          </a:p>
        </p:txBody>
      </p: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1D9B9DCC-620A-4836-8F0A-B8B98ECC7AE7}"/>
              </a:ext>
            </a:extLst>
          </p:cNvPr>
          <p:cNvGrpSpPr/>
          <p:nvPr/>
        </p:nvGrpSpPr>
        <p:grpSpPr>
          <a:xfrm>
            <a:off x="5054867" y="1977188"/>
            <a:ext cx="288000" cy="1920065"/>
            <a:chOff x="624499" y="2163204"/>
            <a:chExt cx="288000" cy="1920065"/>
          </a:xfrm>
        </p:grpSpPr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5CAE7F8E-4A37-483B-B2DA-B6BDE51B494D}"/>
                </a:ext>
              </a:extLst>
            </p:cNvPr>
            <p:cNvSpPr txBox="1"/>
            <p:nvPr/>
          </p:nvSpPr>
          <p:spPr>
            <a:xfrm>
              <a:off x="624499" y="3898603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r"/>
              <a:endParaRPr lang="en-US" sz="1200" dirty="0">
                <a:latin typeface="+mn-lt"/>
              </a:endParaRP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3AE8B377-3DE6-4DFE-BB4D-F6C7B19539C0}"/>
                </a:ext>
              </a:extLst>
            </p:cNvPr>
            <p:cNvSpPr txBox="1"/>
            <p:nvPr/>
          </p:nvSpPr>
          <p:spPr>
            <a:xfrm>
              <a:off x="624499" y="3497128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10</a:t>
              </a:r>
            </a:p>
          </p:txBody>
        </p:sp>
        <p:sp>
          <p:nvSpPr>
            <p:cNvPr id="274" name="TextBox 273">
              <a:extLst>
                <a:ext uri="{FF2B5EF4-FFF2-40B4-BE49-F238E27FC236}">
                  <a16:creationId xmlns:a16="http://schemas.microsoft.com/office/drawing/2014/main" id="{C5A76892-6E92-48A2-AA47-8B399DA599D6}"/>
                </a:ext>
              </a:extLst>
            </p:cNvPr>
            <p:cNvSpPr txBox="1"/>
            <p:nvPr/>
          </p:nvSpPr>
          <p:spPr>
            <a:xfrm>
              <a:off x="624499" y="2163204"/>
              <a:ext cx="288000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r"/>
              <a:r>
                <a:rPr lang="en-US" sz="1200" dirty="0">
                  <a:latin typeface="+mn-lt"/>
                </a:rPr>
                <a:t>100</a:t>
              </a:r>
            </a:p>
          </p:txBody>
        </p:sp>
      </p:grpSp>
      <p:sp>
        <p:nvSpPr>
          <p:cNvPr id="174" name="TextBox 173">
            <a:extLst>
              <a:ext uri="{FF2B5EF4-FFF2-40B4-BE49-F238E27FC236}">
                <a16:creationId xmlns:a16="http://schemas.microsoft.com/office/drawing/2014/main" id="{AB24AE2D-3198-4488-906F-F86AA95123FC}"/>
              </a:ext>
            </a:extLst>
          </p:cNvPr>
          <p:cNvSpPr txBox="1"/>
          <p:nvPr/>
        </p:nvSpPr>
        <p:spPr>
          <a:xfrm rot="16200000">
            <a:off x="3876271" y="2635436"/>
            <a:ext cx="215091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latin typeface="+mn-lt"/>
              </a:rPr>
              <a:t>Plasma RPV (ng/mL)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670A7F45-E58E-40D1-A15C-5001F75600B0}"/>
              </a:ext>
            </a:extLst>
          </p:cNvPr>
          <p:cNvGrpSpPr/>
          <p:nvPr/>
        </p:nvGrpSpPr>
        <p:grpSpPr>
          <a:xfrm>
            <a:off x="7264398" y="3409282"/>
            <a:ext cx="1718101" cy="311554"/>
            <a:chOff x="2097519" y="2957702"/>
            <a:chExt cx="1718101" cy="311554"/>
          </a:xfrm>
        </p:grpSpPr>
        <p:grpSp>
          <p:nvGrpSpPr>
            <p:cNvPr id="264" name="Group 263">
              <a:extLst>
                <a:ext uri="{FF2B5EF4-FFF2-40B4-BE49-F238E27FC236}">
                  <a16:creationId xmlns:a16="http://schemas.microsoft.com/office/drawing/2014/main" id="{BCE20FD7-8770-4200-BD93-E9E6007D1CB7}"/>
                </a:ext>
              </a:extLst>
            </p:cNvPr>
            <p:cNvGrpSpPr/>
            <p:nvPr/>
          </p:nvGrpSpPr>
          <p:grpSpPr>
            <a:xfrm>
              <a:off x="2097519" y="2957702"/>
              <a:ext cx="1488549" cy="153888"/>
              <a:chOff x="2062350" y="3203887"/>
              <a:chExt cx="1488549" cy="153888"/>
            </a:xfrm>
          </p:grpSpPr>
          <p:sp>
            <p:nvSpPr>
              <p:cNvPr id="268" name="TextBox 267">
                <a:extLst>
                  <a:ext uri="{FF2B5EF4-FFF2-40B4-BE49-F238E27FC236}">
                    <a16:creationId xmlns:a16="http://schemas.microsoft.com/office/drawing/2014/main" id="{355DFD1C-A1AA-4344-AB20-9620D0761541}"/>
                  </a:ext>
                </a:extLst>
              </p:cNvPr>
              <p:cNvSpPr txBox="1"/>
              <p:nvPr/>
            </p:nvSpPr>
            <p:spPr>
              <a:xfrm>
                <a:off x="2361019" y="3203887"/>
                <a:ext cx="1189880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sz="1000" dirty="0">
                    <a:latin typeface="+mn-lt"/>
                  </a:rPr>
                  <a:t>RPV (n=308)</a:t>
                </a:r>
              </a:p>
            </p:txBody>
          </p:sp>
          <p:grpSp>
            <p:nvGrpSpPr>
              <p:cNvPr id="269" name="Group 268">
                <a:extLst>
                  <a:ext uri="{FF2B5EF4-FFF2-40B4-BE49-F238E27FC236}">
                    <a16:creationId xmlns:a16="http://schemas.microsoft.com/office/drawing/2014/main" id="{A663A7BC-1DEF-484D-A9AB-670DCC0685F2}"/>
                  </a:ext>
                </a:extLst>
              </p:cNvPr>
              <p:cNvGrpSpPr/>
              <p:nvPr/>
            </p:nvGrpSpPr>
            <p:grpSpPr>
              <a:xfrm>
                <a:off x="2062350" y="3252158"/>
                <a:ext cx="263525" cy="53975"/>
                <a:chOff x="2529215" y="3399392"/>
                <a:chExt cx="263525" cy="53975"/>
              </a:xfrm>
            </p:grpSpPr>
            <p:sp>
              <p:nvSpPr>
                <p:cNvPr id="270" name="Line 212">
                  <a:extLst>
                    <a:ext uri="{FF2B5EF4-FFF2-40B4-BE49-F238E27FC236}">
                      <a16:creationId xmlns:a16="http://schemas.microsoft.com/office/drawing/2014/main" id="{4F3CC9F1-A275-4CBC-8CA6-E3767EFC06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29215" y="3426379"/>
                  <a:ext cx="263525" cy="0"/>
                </a:xfrm>
                <a:prstGeom prst="line">
                  <a:avLst/>
                </a:prstGeom>
                <a:solidFill>
                  <a:srgbClr val="00306B"/>
                </a:solidFill>
                <a:ln w="28575">
                  <a:solidFill>
                    <a:srgbClr val="00306B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271" name="Freeform 227">
                  <a:extLst>
                    <a:ext uri="{FF2B5EF4-FFF2-40B4-BE49-F238E27FC236}">
                      <a16:creationId xmlns:a16="http://schemas.microsoft.com/office/drawing/2014/main" id="{3A57B5FC-A33C-4B70-857C-3E5EA59F3F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33990" y="3399392"/>
                  <a:ext cx="57150" cy="53975"/>
                </a:xfrm>
                <a:custGeom>
                  <a:avLst/>
                  <a:gdLst>
                    <a:gd name="T0" fmla="*/ 0 w 36"/>
                    <a:gd name="T1" fmla="*/ 16 h 34"/>
                    <a:gd name="T2" fmla="*/ 0 w 36"/>
                    <a:gd name="T3" fmla="*/ 16 h 34"/>
                    <a:gd name="T4" fmla="*/ 2 w 36"/>
                    <a:gd name="T5" fmla="*/ 10 h 34"/>
                    <a:gd name="T6" fmla="*/ 6 w 36"/>
                    <a:gd name="T7" fmla="*/ 4 h 34"/>
                    <a:gd name="T8" fmla="*/ 10 w 36"/>
                    <a:gd name="T9" fmla="*/ 0 h 34"/>
                    <a:gd name="T10" fmla="*/ 18 w 36"/>
                    <a:gd name="T11" fmla="*/ 0 h 34"/>
                    <a:gd name="T12" fmla="*/ 18 w 36"/>
                    <a:gd name="T13" fmla="*/ 0 h 34"/>
                    <a:gd name="T14" fmla="*/ 24 w 36"/>
                    <a:gd name="T15" fmla="*/ 0 h 34"/>
                    <a:gd name="T16" fmla="*/ 30 w 36"/>
                    <a:gd name="T17" fmla="*/ 4 h 34"/>
                    <a:gd name="T18" fmla="*/ 34 w 36"/>
                    <a:gd name="T19" fmla="*/ 10 h 34"/>
                    <a:gd name="T20" fmla="*/ 36 w 36"/>
                    <a:gd name="T21" fmla="*/ 16 h 34"/>
                    <a:gd name="T22" fmla="*/ 36 w 36"/>
                    <a:gd name="T23" fmla="*/ 16 h 34"/>
                    <a:gd name="T24" fmla="*/ 34 w 36"/>
                    <a:gd name="T25" fmla="*/ 24 h 34"/>
                    <a:gd name="T26" fmla="*/ 30 w 36"/>
                    <a:gd name="T27" fmla="*/ 30 h 34"/>
                    <a:gd name="T28" fmla="*/ 24 w 36"/>
                    <a:gd name="T29" fmla="*/ 34 h 34"/>
                    <a:gd name="T30" fmla="*/ 18 w 36"/>
                    <a:gd name="T31" fmla="*/ 34 h 34"/>
                    <a:gd name="T32" fmla="*/ 18 w 36"/>
                    <a:gd name="T33" fmla="*/ 34 h 34"/>
                    <a:gd name="T34" fmla="*/ 10 w 36"/>
                    <a:gd name="T35" fmla="*/ 34 h 34"/>
                    <a:gd name="T36" fmla="*/ 6 w 36"/>
                    <a:gd name="T37" fmla="*/ 30 h 34"/>
                    <a:gd name="T38" fmla="*/ 2 w 36"/>
                    <a:gd name="T39" fmla="*/ 24 h 34"/>
                    <a:gd name="T40" fmla="*/ 0 w 36"/>
                    <a:gd name="T41" fmla="*/ 16 h 34"/>
                    <a:gd name="T42" fmla="*/ 0 w 36"/>
                    <a:gd name="T4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4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2" y="10"/>
                      </a:lnTo>
                      <a:lnTo>
                        <a:pt x="6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6" y="16"/>
                      </a:lnTo>
                      <a:lnTo>
                        <a:pt x="36" y="16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306B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B2D62609-C738-4213-8404-369230FE62FC}"/>
                </a:ext>
              </a:extLst>
            </p:cNvPr>
            <p:cNvGrpSpPr/>
            <p:nvPr/>
          </p:nvGrpSpPr>
          <p:grpSpPr>
            <a:xfrm>
              <a:off x="2097519" y="3115368"/>
              <a:ext cx="1718101" cy="153888"/>
              <a:chOff x="2062350" y="3361553"/>
              <a:chExt cx="1718101" cy="153888"/>
            </a:xfrm>
          </p:grpSpPr>
          <p:sp>
            <p:nvSpPr>
              <p:cNvPr id="266" name="TextBox 265">
                <a:extLst>
                  <a:ext uri="{FF2B5EF4-FFF2-40B4-BE49-F238E27FC236}">
                    <a16:creationId xmlns:a16="http://schemas.microsoft.com/office/drawing/2014/main" id="{41C689F9-4E13-4245-9907-82D7A8B68B7C}"/>
                  </a:ext>
                </a:extLst>
              </p:cNvPr>
              <p:cNvSpPr txBox="1"/>
              <p:nvPr/>
            </p:nvSpPr>
            <p:spPr>
              <a:xfrm>
                <a:off x="2361019" y="3361553"/>
                <a:ext cx="1419432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sz="1000" dirty="0">
                    <a:latin typeface="+mn-lt"/>
                  </a:rPr>
                  <a:t>PA-IC</a:t>
                </a:r>
                <a:r>
                  <a:rPr lang="en-US" sz="1000" baseline="-25000" dirty="0">
                    <a:latin typeface="+mn-lt"/>
                  </a:rPr>
                  <a:t>90</a:t>
                </a:r>
                <a:r>
                  <a:rPr lang="en-US" sz="1000" dirty="0">
                    <a:latin typeface="+mn-lt"/>
                  </a:rPr>
                  <a:t> (12 ng/mL)</a:t>
                </a:r>
              </a:p>
            </p:txBody>
          </p:sp>
          <p:sp>
            <p:nvSpPr>
              <p:cNvPr id="267" name="Line 212">
                <a:extLst>
                  <a:ext uri="{FF2B5EF4-FFF2-40B4-BE49-F238E27FC236}">
                    <a16:creationId xmlns:a16="http://schemas.microsoft.com/office/drawing/2014/main" id="{1D957593-CB7D-4BB3-B9EA-2F3349E31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2350" y="3441889"/>
                <a:ext cx="263525" cy="0"/>
              </a:xfrm>
              <a:prstGeom prst="line">
                <a:avLst/>
              </a:prstGeom>
              <a:ln w="12700" cap="sq">
                <a:solidFill>
                  <a:schemeClr val="tx1"/>
                </a:solidFill>
                <a:prstDash val="dash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7F61444-C850-4271-805F-6D2FA7FC60F3}"/>
              </a:ext>
            </a:extLst>
          </p:cNvPr>
          <p:cNvGrpSpPr/>
          <p:nvPr/>
        </p:nvGrpSpPr>
        <p:grpSpPr>
          <a:xfrm>
            <a:off x="5477532" y="1701004"/>
            <a:ext cx="3295650" cy="1399103"/>
            <a:chOff x="5477532" y="1627852"/>
            <a:chExt cx="3295650" cy="1399103"/>
          </a:xfrm>
        </p:grpSpPr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EEDD8FEF-3D77-4899-BE5E-3C2C3B35F5F8}"/>
                </a:ext>
              </a:extLst>
            </p:cNvPr>
            <p:cNvGrpSpPr/>
            <p:nvPr/>
          </p:nvGrpSpPr>
          <p:grpSpPr>
            <a:xfrm>
              <a:off x="5477532" y="1627852"/>
              <a:ext cx="3295650" cy="1399103"/>
              <a:chOff x="5477532" y="1627852"/>
              <a:chExt cx="3295650" cy="1399103"/>
            </a:xfrm>
          </p:grpSpPr>
          <p:grpSp>
            <p:nvGrpSpPr>
              <p:cNvPr id="327" name="Group 326">
                <a:extLst>
                  <a:ext uri="{FF2B5EF4-FFF2-40B4-BE49-F238E27FC236}">
                    <a16:creationId xmlns:a16="http://schemas.microsoft.com/office/drawing/2014/main" id="{DAE20F89-9AB0-47BB-9E55-890ABB716751}"/>
                  </a:ext>
                </a:extLst>
              </p:cNvPr>
              <p:cNvGrpSpPr/>
              <p:nvPr/>
            </p:nvGrpSpPr>
            <p:grpSpPr>
              <a:xfrm>
                <a:off x="5477532" y="1721043"/>
                <a:ext cx="69850" cy="966730"/>
                <a:chOff x="5477532" y="1721043"/>
                <a:chExt cx="69850" cy="966730"/>
              </a:xfrm>
            </p:grpSpPr>
            <p:sp>
              <p:nvSpPr>
                <p:cNvPr id="383" name="Line 229">
                  <a:extLst>
                    <a:ext uri="{FF2B5EF4-FFF2-40B4-BE49-F238E27FC236}">
                      <a16:creationId xmlns:a16="http://schemas.microsoft.com/office/drawing/2014/main" id="{D3FFFC3D-E48B-4B25-9E8B-25B849EBC1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12457" y="2159193"/>
                  <a:ext cx="0" cy="52858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4" name="Line 230">
                  <a:extLst>
                    <a:ext uri="{FF2B5EF4-FFF2-40B4-BE49-F238E27FC236}">
                      <a16:creationId xmlns:a16="http://schemas.microsoft.com/office/drawing/2014/main" id="{99D72AFF-D074-4DCF-B84B-B9BF71AA4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77532" y="2687773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5" name="Line 231">
                  <a:extLst>
                    <a:ext uri="{FF2B5EF4-FFF2-40B4-BE49-F238E27FC236}">
                      <a16:creationId xmlns:a16="http://schemas.microsoft.com/office/drawing/2014/main" id="{AA18C966-7DB6-421C-BE69-626525C8C2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12457" y="1721043"/>
                  <a:ext cx="0" cy="43815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6" name="Line 232">
                  <a:extLst>
                    <a:ext uri="{FF2B5EF4-FFF2-40B4-BE49-F238E27FC236}">
                      <a16:creationId xmlns:a16="http://schemas.microsoft.com/office/drawing/2014/main" id="{FF8D68C8-0AE7-4149-A51F-1365F92E10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77532" y="1721043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28" name="Group 327">
                <a:extLst>
                  <a:ext uri="{FF2B5EF4-FFF2-40B4-BE49-F238E27FC236}">
                    <a16:creationId xmlns:a16="http://schemas.microsoft.com/office/drawing/2014/main" id="{3F647446-5DFD-44E7-85F5-3826860E8205}"/>
                  </a:ext>
                </a:extLst>
              </p:cNvPr>
              <p:cNvGrpSpPr/>
              <p:nvPr/>
            </p:nvGrpSpPr>
            <p:grpSpPr>
              <a:xfrm>
                <a:off x="5769632" y="2066794"/>
                <a:ext cx="69850" cy="960161"/>
                <a:chOff x="5769632" y="2066794"/>
                <a:chExt cx="69850" cy="960161"/>
              </a:xfrm>
            </p:grpSpPr>
            <p:sp>
              <p:nvSpPr>
                <p:cNvPr id="379" name="Line 237">
                  <a:extLst>
                    <a:ext uri="{FF2B5EF4-FFF2-40B4-BE49-F238E27FC236}">
                      <a16:creationId xmlns:a16="http://schemas.microsoft.com/office/drawing/2014/main" id="{9F58D036-457E-4CAB-8EDF-51528533BC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804557" y="2557656"/>
                  <a:ext cx="0" cy="469299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0" name="Line 238">
                  <a:extLst>
                    <a:ext uri="{FF2B5EF4-FFF2-40B4-BE49-F238E27FC236}">
                      <a16:creationId xmlns:a16="http://schemas.microsoft.com/office/drawing/2014/main" id="{7173C038-BADB-47E1-8138-9F50B1678A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9632" y="3026955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1" name="Line 239">
                  <a:extLst>
                    <a:ext uri="{FF2B5EF4-FFF2-40B4-BE49-F238E27FC236}">
                      <a16:creationId xmlns:a16="http://schemas.microsoft.com/office/drawing/2014/main" id="{841EF5F4-9E2F-4DC4-8159-15F515F76F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804557" y="2066794"/>
                  <a:ext cx="0" cy="490862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82" name="Line 240">
                  <a:extLst>
                    <a:ext uri="{FF2B5EF4-FFF2-40B4-BE49-F238E27FC236}">
                      <a16:creationId xmlns:a16="http://schemas.microsoft.com/office/drawing/2014/main" id="{EA08EB04-A75B-4404-8CA0-9A8B27DAB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69632" y="2066794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29" name="Group 328">
                <a:extLst>
                  <a:ext uri="{FF2B5EF4-FFF2-40B4-BE49-F238E27FC236}">
                    <a16:creationId xmlns:a16="http://schemas.microsoft.com/office/drawing/2014/main" id="{3B54791D-EC39-4361-B882-7D7666D3EC69}"/>
                  </a:ext>
                </a:extLst>
              </p:cNvPr>
              <p:cNvGrpSpPr/>
              <p:nvPr/>
            </p:nvGrpSpPr>
            <p:grpSpPr>
              <a:xfrm>
                <a:off x="6064907" y="1991123"/>
                <a:ext cx="66675" cy="833427"/>
                <a:chOff x="6064907" y="1991123"/>
                <a:chExt cx="66675" cy="833427"/>
              </a:xfrm>
            </p:grpSpPr>
            <p:sp>
              <p:nvSpPr>
                <p:cNvPr id="375" name="Line 241">
                  <a:extLst>
                    <a:ext uri="{FF2B5EF4-FFF2-40B4-BE49-F238E27FC236}">
                      <a16:creationId xmlns:a16="http://schemas.microsoft.com/office/drawing/2014/main" id="{52844743-9CCA-4893-8256-585555F7EA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99832" y="2438593"/>
                  <a:ext cx="0" cy="382794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6" name="Line 242">
                  <a:extLst>
                    <a:ext uri="{FF2B5EF4-FFF2-40B4-BE49-F238E27FC236}">
                      <a16:creationId xmlns:a16="http://schemas.microsoft.com/office/drawing/2014/main" id="{A34354B4-F183-433A-9F94-DAD84C0ADB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64907" y="2824550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7" name="Line 243">
                  <a:extLst>
                    <a:ext uri="{FF2B5EF4-FFF2-40B4-BE49-F238E27FC236}">
                      <a16:creationId xmlns:a16="http://schemas.microsoft.com/office/drawing/2014/main" id="{01481160-F07F-4FFB-A183-786620840B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099832" y="1991123"/>
                  <a:ext cx="0" cy="447469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8" name="Line 244">
                  <a:extLst>
                    <a:ext uri="{FF2B5EF4-FFF2-40B4-BE49-F238E27FC236}">
                      <a16:creationId xmlns:a16="http://schemas.microsoft.com/office/drawing/2014/main" id="{B9049D5B-5223-484B-9395-A711D3CDD5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064907" y="1991124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0" name="Group 329">
                <a:extLst>
                  <a:ext uri="{FF2B5EF4-FFF2-40B4-BE49-F238E27FC236}">
                    <a16:creationId xmlns:a16="http://schemas.microsoft.com/office/drawing/2014/main" id="{C5FDE768-6201-48FA-887F-09B32F7D6860}"/>
                  </a:ext>
                </a:extLst>
              </p:cNvPr>
              <p:cNvGrpSpPr/>
              <p:nvPr/>
            </p:nvGrpSpPr>
            <p:grpSpPr>
              <a:xfrm>
                <a:off x="6357007" y="1948851"/>
                <a:ext cx="69850" cy="814388"/>
                <a:chOff x="6357007" y="1948851"/>
                <a:chExt cx="69850" cy="814388"/>
              </a:xfrm>
            </p:grpSpPr>
            <p:sp>
              <p:nvSpPr>
                <p:cNvPr id="371" name="Line 245">
                  <a:extLst>
                    <a:ext uri="{FF2B5EF4-FFF2-40B4-BE49-F238E27FC236}">
                      <a16:creationId xmlns:a16="http://schemas.microsoft.com/office/drawing/2014/main" id="{873593AB-0A4A-4169-B7FC-A0402A315D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91932" y="2352076"/>
                  <a:ext cx="0" cy="41116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2" name="Line 246">
                  <a:extLst>
                    <a:ext uri="{FF2B5EF4-FFF2-40B4-BE49-F238E27FC236}">
                      <a16:creationId xmlns:a16="http://schemas.microsoft.com/office/drawing/2014/main" id="{97DCDEA6-4161-4792-8027-26B28E24F1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57007" y="2763239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3" name="Line 247">
                  <a:extLst>
                    <a:ext uri="{FF2B5EF4-FFF2-40B4-BE49-F238E27FC236}">
                      <a16:creationId xmlns:a16="http://schemas.microsoft.com/office/drawing/2014/main" id="{F0080BB7-9372-4DC6-BA89-2D124E6739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391932" y="1948851"/>
                  <a:ext cx="0" cy="40322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4" name="Line 248">
                  <a:extLst>
                    <a:ext uri="{FF2B5EF4-FFF2-40B4-BE49-F238E27FC236}">
                      <a16:creationId xmlns:a16="http://schemas.microsoft.com/office/drawing/2014/main" id="{06413851-D604-46C7-82BC-4C03947A0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357007" y="1948851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1" name="Group 330">
                <a:extLst>
                  <a:ext uri="{FF2B5EF4-FFF2-40B4-BE49-F238E27FC236}">
                    <a16:creationId xmlns:a16="http://schemas.microsoft.com/office/drawing/2014/main" id="{5B033CE7-1DB3-4241-AE34-6553D4C4DC83}"/>
                  </a:ext>
                </a:extLst>
              </p:cNvPr>
              <p:cNvGrpSpPr/>
              <p:nvPr/>
            </p:nvGrpSpPr>
            <p:grpSpPr>
              <a:xfrm>
                <a:off x="6652282" y="1953613"/>
                <a:ext cx="66675" cy="763588"/>
                <a:chOff x="6652282" y="1953613"/>
                <a:chExt cx="66675" cy="763588"/>
              </a:xfrm>
            </p:grpSpPr>
            <p:sp>
              <p:nvSpPr>
                <p:cNvPr id="367" name="Line 249">
                  <a:extLst>
                    <a:ext uri="{FF2B5EF4-FFF2-40B4-BE49-F238E27FC236}">
                      <a16:creationId xmlns:a16="http://schemas.microsoft.com/office/drawing/2014/main" id="{086BD219-C630-4152-9C49-68E29A477E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84032" y="2334613"/>
                  <a:ext cx="0" cy="3825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8" name="Line 250">
                  <a:extLst>
                    <a:ext uri="{FF2B5EF4-FFF2-40B4-BE49-F238E27FC236}">
                      <a16:creationId xmlns:a16="http://schemas.microsoft.com/office/drawing/2014/main" id="{ADC7AB50-2BB6-4B15-9883-4D95CAF96B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52282" y="2717201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9" name="Line 251">
                  <a:extLst>
                    <a:ext uri="{FF2B5EF4-FFF2-40B4-BE49-F238E27FC236}">
                      <a16:creationId xmlns:a16="http://schemas.microsoft.com/office/drawing/2014/main" id="{FCE7A507-BE65-4B78-987C-DB2D708D7C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684032" y="1953613"/>
                  <a:ext cx="0" cy="38100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70" name="Line 252">
                  <a:extLst>
                    <a:ext uri="{FF2B5EF4-FFF2-40B4-BE49-F238E27FC236}">
                      <a16:creationId xmlns:a16="http://schemas.microsoft.com/office/drawing/2014/main" id="{CB2446E4-FE98-45FA-9300-A3B72B90DA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652282" y="1953613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2" name="Group 331">
                <a:extLst>
                  <a:ext uri="{FF2B5EF4-FFF2-40B4-BE49-F238E27FC236}">
                    <a16:creationId xmlns:a16="http://schemas.microsoft.com/office/drawing/2014/main" id="{317EC177-7285-40F6-88C8-F91D292B7DE9}"/>
                  </a:ext>
                </a:extLst>
              </p:cNvPr>
              <p:cNvGrpSpPr/>
              <p:nvPr/>
            </p:nvGrpSpPr>
            <p:grpSpPr>
              <a:xfrm>
                <a:off x="6944382" y="1872651"/>
                <a:ext cx="69850" cy="827088"/>
                <a:chOff x="6944382" y="1872651"/>
                <a:chExt cx="69850" cy="827088"/>
              </a:xfrm>
            </p:grpSpPr>
            <p:sp>
              <p:nvSpPr>
                <p:cNvPr id="363" name="Line 253">
                  <a:extLst>
                    <a:ext uri="{FF2B5EF4-FFF2-40B4-BE49-F238E27FC236}">
                      <a16:creationId xmlns:a16="http://schemas.microsoft.com/office/drawing/2014/main" id="{7CF82978-F544-4B0A-851F-FCC2049852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79307" y="2266351"/>
                  <a:ext cx="0" cy="4333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4" name="Line 254">
                  <a:extLst>
                    <a:ext uri="{FF2B5EF4-FFF2-40B4-BE49-F238E27FC236}">
                      <a16:creationId xmlns:a16="http://schemas.microsoft.com/office/drawing/2014/main" id="{5A40C245-534F-43EA-8EAA-A3E075B500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44382" y="2699739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5" name="Line 255">
                  <a:extLst>
                    <a:ext uri="{FF2B5EF4-FFF2-40B4-BE49-F238E27FC236}">
                      <a16:creationId xmlns:a16="http://schemas.microsoft.com/office/drawing/2014/main" id="{52A695F2-239A-441A-9278-F4DA7EC506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979307" y="1872651"/>
                  <a:ext cx="0" cy="39370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6" name="Line 256">
                  <a:extLst>
                    <a:ext uri="{FF2B5EF4-FFF2-40B4-BE49-F238E27FC236}">
                      <a16:creationId xmlns:a16="http://schemas.microsoft.com/office/drawing/2014/main" id="{2B3E5ED0-1BDB-425A-9553-3C637C54E3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44382" y="1872651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3" name="Group 332">
                <a:extLst>
                  <a:ext uri="{FF2B5EF4-FFF2-40B4-BE49-F238E27FC236}">
                    <a16:creationId xmlns:a16="http://schemas.microsoft.com/office/drawing/2014/main" id="{FF2E76D2-805D-449B-B679-FE6429284B78}"/>
                  </a:ext>
                </a:extLst>
              </p:cNvPr>
              <p:cNvGrpSpPr/>
              <p:nvPr/>
            </p:nvGrpSpPr>
            <p:grpSpPr>
              <a:xfrm>
                <a:off x="7236482" y="1805976"/>
                <a:ext cx="69850" cy="820738"/>
                <a:chOff x="7236482" y="1805976"/>
                <a:chExt cx="69850" cy="820738"/>
              </a:xfrm>
            </p:grpSpPr>
            <p:sp>
              <p:nvSpPr>
                <p:cNvPr id="359" name="Line 257">
                  <a:extLst>
                    <a:ext uri="{FF2B5EF4-FFF2-40B4-BE49-F238E27FC236}">
                      <a16:creationId xmlns:a16="http://schemas.microsoft.com/office/drawing/2014/main" id="{BB10EB58-5E73-485E-8989-6908358736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71407" y="2209201"/>
                  <a:ext cx="0" cy="41751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0" name="Line 258">
                  <a:extLst>
                    <a:ext uri="{FF2B5EF4-FFF2-40B4-BE49-F238E27FC236}">
                      <a16:creationId xmlns:a16="http://schemas.microsoft.com/office/drawing/2014/main" id="{20B78C27-03D8-4EF5-BE93-32EDB188CF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6482" y="2626714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1" name="Line 259">
                  <a:extLst>
                    <a:ext uri="{FF2B5EF4-FFF2-40B4-BE49-F238E27FC236}">
                      <a16:creationId xmlns:a16="http://schemas.microsoft.com/office/drawing/2014/main" id="{E4E60E71-C34C-4706-B276-F0C1E0ED3F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271407" y="1805976"/>
                  <a:ext cx="0" cy="40322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62" name="Line 260">
                  <a:extLst>
                    <a:ext uri="{FF2B5EF4-FFF2-40B4-BE49-F238E27FC236}">
                      <a16:creationId xmlns:a16="http://schemas.microsoft.com/office/drawing/2014/main" id="{38ED0ADE-344D-4A90-8148-9FBF1B344E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6482" y="1805976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4" name="Group 333">
                <a:extLst>
                  <a:ext uri="{FF2B5EF4-FFF2-40B4-BE49-F238E27FC236}">
                    <a16:creationId xmlns:a16="http://schemas.microsoft.com/office/drawing/2014/main" id="{FC30A6A5-0FC6-46BD-8B82-50C7B86C8478}"/>
                  </a:ext>
                </a:extLst>
              </p:cNvPr>
              <p:cNvGrpSpPr/>
              <p:nvPr/>
            </p:nvGrpSpPr>
            <p:grpSpPr>
              <a:xfrm>
                <a:off x="7531757" y="1832963"/>
                <a:ext cx="66675" cy="750888"/>
                <a:chOff x="7531757" y="1832963"/>
                <a:chExt cx="66675" cy="750888"/>
              </a:xfrm>
            </p:grpSpPr>
            <p:sp>
              <p:nvSpPr>
                <p:cNvPr id="355" name="Line 261">
                  <a:extLst>
                    <a:ext uri="{FF2B5EF4-FFF2-40B4-BE49-F238E27FC236}">
                      <a16:creationId xmlns:a16="http://schemas.microsoft.com/office/drawing/2014/main" id="{AFDC6696-9F22-4A0E-94A2-4A2DC3A7C3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63507" y="2191738"/>
                  <a:ext cx="0" cy="39211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6" name="Line 262">
                  <a:extLst>
                    <a:ext uri="{FF2B5EF4-FFF2-40B4-BE49-F238E27FC236}">
                      <a16:creationId xmlns:a16="http://schemas.microsoft.com/office/drawing/2014/main" id="{71595646-F0CE-47E6-8C71-B7D225DED9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31757" y="2583851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7" name="Line 263">
                  <a:extLst>
                    <a:ext uri="{FF2B5EF4-FFF2-40B4-BE49-F238E27FC236}">
                      <a16:creationId xmlns:a16="http://schemas.microsoft.com/office/drawing/2014/main" id="{1B743C55-3D27-4F10-B5C2-1B94C08D35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563507" y="1832963"/>
                  <a:ext cx="0" cy="35877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8" name="Line 264">
                  <a:extLst>
                    <a:ext uri="{FF2B5EF4-FFF2-40B4-BE49-F238E27FC236}">
                      <a16:creationId xmlns:a16="http://schemas.microsoft.com/office/drawing/2014/main" id="{A502C184-7867-4A34-848A-433D99B0B4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31757" y="1832963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5" name="Group 334">
                <a:extLst>
                  <a:ext uri="{FF2B5EF4-FFF2-40B4-BE49-F238E27FC236}">
                    <a16:creationId xmlns:a16="http://schemas.microsoft.com/office/drawing/2014/main" id="{24259B4C-81BA-4CB6-A657-60460D904274}"/>
                  </a:ext>
                </a:extLst>
              </p:cNvPr>
              <p:cNvGrpSpPr/>
              <p:nvPr/>
            </p:nvGrpSpPr>
            <p:grpSpPr>
              <a:xfrm>
                <a:off x="7823857" y="1735333"/>
                <a:ext cx="66675" cy="827087"/>
                <a:chOff x="7823857" y="1735333"/>
                <a:chExt cx="66675" cy="827087"/>
              </a:xfrm>
            </p:grpSpPr>
            <p:sp>
              <p:nvSpPr>
                <p:cNvPr id="351" name="Line 265">
                  <a:extLst>
                    <a:ext uri="{FF2B5EF4-FFF2-40B4-BE49-F238E27FC236}">
                      <a16:creationId xmlns:a16="http://schemas.microsoft.com/office/drawing/2014/main" id="{76CF0E6E-D820-421C-8A52-61920AA558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58782" y="2163957"/>
                  <a:ext cx="0" cy="398463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2" name="Line 266">
                  <a:extLst>
                    <a:ext uri="{FF2B5EF4-FFF2-40B4-BE49-F238E27FC236}">
                      <a16:creationId xmlns:a16="http://schemas.microsoft.com/office/drawing/2014/main" id="{4E5F5A70-5C81-48B4-ABA4-500BDFFF7A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23857" y="2562420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3" name="Line 267">
                  <a:extLst>
                    <a:ext uri="{FF2B5EF4-FFF2-40B4-BE49-F238E27FC236}">
                      <a16:creationId xmlns:a16="http://schemas.microsoft.com/office/drawing/2014/main" id="{0EDA14D9-0D2C-48C4-B01C-D329FC0905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858782" y="1735931"/>
                  <a:ext cx="0" cy="428026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4" name="Line 268">
                  <a:extLst>
                    <a:ext uri="{FF2B5EF4-FFF2-40B4-BE49-F238E27FC236}">
                      <a16:creationId xmlns:a16="http://schemas.microsoft.com/office/drawing/2014/main" id="{88999A5C-7946-4E5F-990E-8601298C34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823857" y="1735333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6" name="Group 335">
                <a:extLst>
                  <a:ext uri="{FF2B5EF4-FFF2-40B4-BE49-F238E27FC236}">
                    <a16:creationId xmlns:a16="http://schemas.microsoft.com/office/drawing/2014/main" id="{C8DBA98B-EE52-4535-BE81-9552DBC60F5E}"/>
                  </a:ext>
                </a:extLst>
              </p:cNvPr>
              <p:cNvGrpSpPr/>
              <p:nvPr/>
            </p:nvGrpSpPr>
            <p:grpSpPr>
              <a:xfrm>
                <a:off x="8115957" y="1731832"/>
                <a:ext cx="69850" cy="773113"/>
                <a:chOff x="8115957" y="1731832"/>
                <a:chExt cx="69850" cy="773113"/>
              </a:xfrm>
            </p:grpSpPr>
            <p:sp>
              <p:nvSpPr>
                <p:cNvPr id="347" name="Line 269">
                  <a:extLst>
                    <a:ext uri="{FF2B5EF4-FFF2-40B4-BE49-F238E27FC236}">
                      <a16:creationId xmlns:a16="http://schemas.microsoft.com/office/drawing/2014/main" id="{364D2423-34FF-4F64-BF06-48F8335983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50882" y="2160457"/>
                  <a:ext cx="0" cy="3444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8" name="Line 270">
                  <a:extLst>
                    <a:ext uri="{FF2B5EF4-FFF2-40B4-BE49-F238E27FC236}">
                      <a16:creationId xmlns:a16="http://schemas.microsoft.com/office/drawing/2014/main" id="{D7ED524F-7C74-4EA2-91C7-CF7B3A4108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15957" y="2504945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9" name="Line 271">
                  <a:extLst>
                    <a:ext uri="{FF2B5EF4-FFF2-40B4-BE49-F238E27FC236}">
                      <a16:creationId xmlns:a16="http://schemas.microsoft.com/office/drawing/2014/main" id="{3B80924B-30B6-46A6-A0DC-63465987FC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150882" y="1731832"/>
                  <a:ext cx="0" cy="42862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50" name="Line 272">
                  <a:extLst>
                    <a:ext uri="{FF2B5EF4-FFF2-40B4-BE49-F238E27FC236}">
                      <a16:creationId xmlns:a16="http://schemas.microsoft.com/office/drawing/2014/main" id="{9E24CE70-595E-4E61-A5BC-251E62BBC4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115957" y="1731832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7" name="Group 336">
                <a:extLst>
                  <a:ext uri="{FF2B5EF4-FFF2-40B4-BE49-F238E27FC236}">
                    <a16:creationId xmlns:a16="http://schemas.microsoft.com/office/drawing/2014/main" id="{616E0FE4-7F70-4FC7-9A94-3F5CF68BC081}"/>
                  </a:ext>
                </a:extLst>
              </p:cNvPr>
              <p:cNvGrpSpPr/>
              <p:nvPr/>
            </p:nvGrpSpPr>
            <p:grpSpPr>
              <a:xfrm>
                <a:off x="8411232" y="1725012"/>
                <a:ext cx="66675" cy="746125"/>
                <a:chOff x="8411232" y="1725012"/>
                <a:chExt cx="66675" cy="746125"/>
              </a:xfrm>
            </p:grpSpPr>
            <p:sp>
              <p:nvSpPr>
                <p:cNvPr id="343" name="Line 277">
                  <a:extLst>
                    <a:ext uri="{FF2B5EF4-FFF2-40B4-BE49-F238E27FC236}">
                      <a16:creationId xmlns:a16="http://schemas.microsoft.com/office/drawing/2014/main" id="{D97EBBC2-C787-4FAF-9289-3B674715CE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46157" y="2083787"/>
                  <a:ext cx="0" cy="3825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4" name="Line 278">
                  <a:extLst>
                    <a:ext uri="{FF2B5EF4-FFF2-40B4-BE49-F238E27FC236}">
                      <a16:creationId xmlns:a16="http://schemas.microsoft.com/office/drawing/2014/main" id="{3D03FFE2-5E5F-4BC8-8046-2E60280EC5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1232" y="2471137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5" name="Line 279">
                  <a:extLst>
                    <a:ext uri="{FF2B5EF4-FFF2-40B4-BE49-F238E27FC236}">
                      <a16:creationId xmlns:a16="http://schemas.microsoft.com/office/drawing/2014/main" id="{07E1C9CA-38F2-4AA7-9FD1-3640CCE01D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46157" y="1725012"/>
                  <a:ext cx="0" cy="35877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6" name="Line 280">
                  <a:extLst>
                    <a:ext uri="{FF2B5EF4-FFF2-40B4-BE49-F238E27FC236}">
                      <a16:creationId xmlns:a16="http://schemas.microsoft.com/office/drawing/2014/main" id="{6C320C3D-D844-4E53-945F-E5705D912E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11232" y="1725012"/>
                  <a:ext cx="66675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  <p:grpSp>
            <p:nvGrpSpPr>
              <p:cNvPr id="338" name="Group 337">
                <a:extLst>
                  <a:ext uri="{FF2B5EF4-FFF2-40B4-BE49-F238E27FC236}">
                    <a16:creationId xmlns:a16="http://schemas.microsoft.com/office/drawing/2014/main" id="{B4E7D0F3-51E6-4CEC-97FF-60DE69690489}"/>
                  </a:ext>
                </a:extLst>
              </p:cNvPr>
              <p:cNvGrpSpPr/>
              <p:nvPr/>
            </p:nvGrpSpPr>
            <p:grpSpPr>
              <a:xfrm>
                <a:off x="8703332" y="1627852"/>
                <a:ext cx="69850" cy="837406"/>
                <a:chOff x="8703332" y="1627852"/>
                <a:chExt cx="69850" cy="837406"/>
              </a:xfrm>
            </p:grpSpPr>
            <p:sp>
              <p:nvSpPr>
                <p:cNvPr id="339" name="Line 281">
                  <a:extLst>
                    <a:ext uri="{FF2B5EF4-FFF2-40B4-BE49-F238E27FC236}">
                      <a16:creationId xmlns:a16="http://schemas.microsoft.com/office/drawing/2014/main" id="{44961DBF-4BC2-4CB6-A2DD-698EAB6AAA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38257" y="2057270"/>
                  <a:ext cx="0" cy="407988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0" name="Line 282">
                  <a:extLst>
                    <a:ext uri="{FF2B5EF4-FFF2-40B4-BE49-F238E27FC236}">
                      <a16:creationId xmlns:a16="http://schemas.microsoft.com/office/drawing/2014/main" id="{8E3207C3-E366-4DA2-95BE-FFA9E4F470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03332" y="2465258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1" name="Line 283">
                  <a:extLst>
                    <a:ext uri="{FF2B5EF4-FFF2-40B4-BE49-F238E27FC236}">
                      <a16:creationId xmlns:a16="http://schemas.microsoft.com/office/drawing/2014/main" id="{2F6B9FE4-AD0D-453C-A81E-08D5A3C4DE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738257" y="1627852"/>
                  <a:ext cx="0" cy="422275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42" name="Line 284">
                  <a:extLst>
                    <a:ext uri="{FF2B5EF4-FFF2-40B4-BE49-F238E27FC236}">
                      <a16:creationId xmlns:a16="http://schemas.microsoft.com/office/drawing/2014/main" id="{148918D1-74D2-4123-9EF1-F63156440B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03332" y="1627852"/>
                  <a:ext cx="69850" cy="0"/>
                </a:xfrm>
                <a:prstGeom prst="line">
                  <a:avLst/>
                </a:prstGeom>
                <a:solidFill>
                  <a:srgbClr val="00306B"/>
                </a:solidFill>
                <a:ln w="12700">
                  <a:solidFill>
                    <a:srgbClr val="002F5F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</p:grpSp>
        <p:grpSp>
          <p:nvGrpSpPr>
            <p:cNvPr id="387" name="Group 386">
              <a:extLst>
                <a:ext uri="{FF2B5EF4-FFF2-40B4-BE49-F238E27FC236}">
                  <a16:creationId xmlns:a16="http://schemas.microsoft.com/office/drawing/2014/main" id="{56E9BE72-B372-49C4-9B50-AF01B7EF78B0}"/>
                </a:ext>
              </a:extLst>
            </p:cNvPr>
            <p:cNvGrpSpPr/>
            <p:nvPr/>
          </p:nvGrpSpPr>
          <p:grpSpPr>
            <a:xfrm>
              <a:off x="5483882" y="2035368"/>
              <a:ext cx="3282950" cy="541338"/>
              <a:chOff x="5483882" y="2044893"/>
              <a:chExt cx="3282950" cy="541338"/>
            </a:xfrm>
          </p:grpSpPr>
          <p:sp>
            <p:nvSpPr>
              <p:cNvPr id="388" name="Freeform 228">
                <a:extLst>
                  <a:ext uri="{FF2B5EF4-FFF2-40B4-BE49-F238E27FC236}">
                    <a16:creationId xmlns:a16="http://schemas.microsoft.com/office/drawing/2014/main" id="{B2317A89-0A71-4367-ABAF-B9ADBFB0B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2457" y="2073444"/>
                <a:ext cx="3225800" cy="484212"/>
              </a:xfrm>
              <a:custGeom>
                <a:avLst/>
                <a:gdLst>
                  <a:gd name="T0" fmla="*/ 0 w 2032"/>
                  <a:gd name="T1" fmla="*/ 146 h 397"/>
                  <a:gd name="T2" fmla="*/ 46 w 2032"/>
                  <a:gd name="T3" fmla="*/ 156 h 397"/>
                  <a:gd name="T4" fmla="*/ 184 w 2032"/>
                  <a:gd name="T5" fmla="*/ 397 h 397"/>
                  <a:gd name="T6" fmla="*/ 370 w 2032"/>
                  <a:gd name="T7" fmla="*/ 322 h 397"/>
                  <a:gd name="T8" fmla="*/ 554 w 2032"/>
                  <a:gd name="T9" fmla="*/ 278 h 397"/>
                  <a:gd name="T10" fmla="*/ 738 w 2032"/>
                  <a:gd name="T11" fmla="*/ 264 h 397"/>
                  <a:gd name="T12" fmla="*/ 924 w 2032"/>
                  <a:gd name="T13" fmla="*/ 224 h 397"/>
                  <a:gd name="T14" fmla="*/ 1108 w 2032"/>
                  <a:gd name="T15" fmla="*/ 188 h 397"/>
                  <a:gd name="T16" fmla="*/ 1292 w 2032"/>
                  <a:gd name="T17" fmla="*/ 174 h 397"/>
                  <a:gd name="T18" fmla="*/ 1478 w 2032"/>
                  <a:gd name="T19" fmla="*/ 158 h 397"/>
                  <a:gd name="T20" fmla="*/ 1662 w 2032"/>
                  <a:gd name="T21" fmla="*/ 160 h 397"/>
                  <a:gd name="T22" fmla="*/ 1708 w 2032"/>
                  <a:gd name="T23" fmla="*/ 0 h 397"/>
                  <a:gd name="T24" fmla="*/ 1848 w 2032"/>
                  <a:gd name="T25" fmla="*/ 112 h 397"/>
                  <a:gd name="T26" fmla="*/ 2032 w 2032"/>
                  <a:gd name="T27" fmla="*/ 92 h 397"/>
                  <a:gd name="connsiteX0" fmla="*/ 0 w 10000"/>
                  <a:gd name="connsiteY0" fmla="*/ 1361 h 7683"/>
                  <a:gd name="connsiteX1" fmla="*/ 226 w 10000"/>
                  <a:gd name="connsiteY1" fmla="*/ 1612 h 7683"/>
                  <a:gd name="connsiteX2" fmla="*/ 906 w 10000"/>
                  <a:gd name="connsiteY2" fmla="*/ 7683 h 7683"/>
                  <a:gd name="connsiteX3" fmla="*/ 1821 w 10000"/>
                  <a:gd name="connsiteY3" fmla="*/ 5794 h 7683"/>
                  <a:gd name="connsiteX4" fmla="*/ 2726 w 10000"/>
                  <a:gd name="connsiteY4" fmla="*/ 4686 h 7683"/>
                  <a:gd name="connsiteX5" fmla="*/ 3632 w 10000"/>
                  <a:gd name="connsiteY5" fmla="*/ 4333 h 7683"/>
                  <a:gd name="connsiteX6" fmla="*/ 4547 w 10000"/>
                  <a:gd name="connsiteY6" fmla="*/ 3325 h 7683"/>
                  <a:gd name="connsiteX7" fmla="*/ 5453 w 10000"/>
                  <a:gd name="connsiteY7" fmla="*/ 2419 h 7683"/>
                  <a:gd name="connsiteX8" fmla="*/ 6358 w 10000"/>
                  <a:gd name="connsiteY8" fmla="*/ 2066 h 7683"/>
                  <a:gd name="connsiteX9" fmla="*/ 7274 w 10000"/>
                  <a:gd name="connsiteY9" fmla="*/ 1663 h 7683"/>
                  <a:gd name="connsiteX10" fmla="*/ 8179 w 10000"/>
                  <a:gd name="connsiteY10" fmla="*/ 1713 h 7683"/>
                  <a:gd name="connsiteX11" fmla="*/ 9094 w 10000"/>
                  <a:gd name="connsiteY11" fmla="*/ 504 h 7683"/>
                  <a:gd name="connsiteX12" fmla="*/ 10000 w 10000"/>
                  <a:gd name="connsiteY12" fmla="*/ 0 h 7683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226 w 10000"/>
                  <a:gd name="connsiteY1" fmla="*/ 2098 h 10000"/>
                  <a:gd name="connsiteX2" fmla="*/ 906 w 10000"/>
                  <a:gd name="connsiteY2" fmla="*/ 10000 h 10000"/>
                  <a:gd name="connsiteX3" fmla="*/ 1821 w 10000"/>
                  <a:gd name="connsiteY3" fmla="*/ 7541 h 10000"/>
                  <a:gd name="connsiteX4" fmla="*/ 2726 w 10000"/>
                  <a:gd name="connsiteY4" fmla="*/ 6099 h 10000"/>
                  <a:gd name="connsiteX5" fmla="*/ 3632 w 10000"/>
                  <a:gd name="connsiteY5" fmla="*/ 5640 h 10000"/>
                  <a:gd name="connsiteX6" fmla="*/ 4547 w 10000"/>
                  <a:gd name="connsiteY6" fmla="*/ 4328 h 10000"/>
                  <a:gd name="connsiteX7" fmla="*/ 5453 w 10000"/>
                  <a:gd name="connsiteY7" fmla="*/ 3149 h 10000"/>
                  <a:gd name="connsiteX8" fmla="*/ 6358 w 10000"/>
                  <a:gd name="connsiteY8" fmla="*/ 2689 h 10000"/>
                  <a:gd name="connsiteX9" fmla="*/ 7274 w 10000"/>
                  <a:gd name="connsiteY9" fmla="*/ 2165 h 10000"/>
                  <a:gd name="connsiteX10" fmla="*/ 8179 w 10000"/>
                  <a:gd name="connsiteY10" fmla="*/ 2230 h 10000"/>
                  <a:gd name="connsiteX11" fmla="*/ 9094 w 10000"/>
                  <a:gd name="connsiteY11" fmla="*/ 656 h 10000"/>
                  <a:gd name="connsiteX12" fmla="*/ 10000 w 10000"/>
                  <a:gd name="connsiteY12" fmla="*/ 0 h 10000"/>
                  <a:gd name="connsiteX0" fmla="*/ 0 w 10000"/>
                  <a:gd name="connsiteY0" fmla="*/ 1771 h 10000"/>
                  <a:gd name="connsiteX1" fmla="*/ 906 w 10000"/>
                  <a:gd name="connsiteY1" fmla="*/ 10000 h 10000"/>
                  <a:gd name="connsiteX2" fmla="*/ 1821 w 10000"/>
                  <a:gd name="connsiteY2" fmla="*/ 7541 h 10000"/>
                  <a:gd name="connsiteX3" fmla="*/ 2726 w 10000"/>
                  <a:gd name="connsiteY3" fmla="*/ 6099 h 10000"/>
                  <a:gd name="connsiteX4" fmla="*/ 3632 w 10000"/>
                  <a:gd name="connsiteY4" fmla="*/ 5640 h 10000"/>
                  <a:gd name="connsiteX5" fmla="*/ 4547 w 10000"/>
                  <a:gd name="connsiteY5" fmla="*/ 4328 h 10000"/>
                  <a:gd name="connsiteX6" fmla="*/ 5453 w 10000"/>
                  <a:gd name="connsiteY6" fmla="*/ 3149 h 10000"/>
                  <a:gd name="connsiteX7" fmla="*/ 6358 w 10000"/>
                  <a:gd name="connsiteY7" fmla="*/ 2689 h 10000"/>
                  <a:gd name="connsiteX8" fmla="*/ 7274 w 10000"/>
                  <a:gd name="connsiteY8" fmla="*/ 2165 h 10000"/>
                  <a:gd name="connsiteX9" fmla="*/ 8179 w 10000"/>
                  <a:gd name="connsiteY9" fmla="*/ 2230 h 10000"/>
                  <a:gd name="connsiteX10" fmla="*/ 9094 w 10000"/>
                  <a:gd name="connsiteY10" fmla="*/ 656 h 10000"/>
                  <a:gd name="connsiteX11" fmla="*/ 10000 w 10000"/>
                  <a:gd name="connsiteY11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0000" h="10000">
                    <a:moveTo>
                      <a:pt x="0" y="1771"/>
                    </a:moveTo>
                    <a:lnTo>
                      <a:pt x="906" y="10000"/>
                    </a:lnTo>
                    <a:lnTo>
                      <a:pt x="1821" y="7541"/>
                    </a:lnTo>
                    <a:lnTo>
                      <a:pt x="2726" y="6099"/>
                    </a:lnTo>
                    <a:lnTo>
                      <a:pt x="3632" y="5640"/>
                    </a:lnTo>
                    <a:lnTo>
                      <a:pt x="4547" y="4328"/>
                    </a:lnTo>
                    <a:lnTo>
                      <a:pt x="5453" y="3149"/>
                    </a:lnTo>
                    <a:lnTo>
                      <a:pt x="6358" y="2689"/>
                    </a:lnTo>
                    <a:lnTo>
                      <a:pt x="7274" y="2165"/>
                    </a:lnTo>
                    <a:lnTo>
                      <a:pt x="8179" y="2230"/>
                    </a:lnTo>
                    <a:lnTo>
                      <a:pt x="9094" y="656"/>
                    </a:lnTo>
                    <a:lnTo>
                      <a:pt x="10000" y="0"/>
                    </a:lnTo>
                  </a:path>
                </a:pathLst>
              </a:custGeom>
              <a:noFill/>
              <a:ln w="28575">
                <a:solidFill>
                  <a:srgbClr val="002F5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+mn-lt"/>
                </a:endParaRPr>
              </a:p>
            </p:txBody>
          </p:sp>
          <p:grpSp>
            <p:nvGrpSpPr>
              <p:cNvPr id="389" name="Group 388">
                <a:extLst>
                  <a:ext uri="{FF2B5EF4-FFF2-40B4-BE49-F238E27FC236}">
                    <a16:creationId xmlns:a16="http://schemas.microsoft.com/office/drawing/2014/main" id="{3A3611F2-0A06-4185-8B62-C75DF780EF87}"/>
                  </a:ext>
                </a:extLst>
              </p:cNvPr>
              <p:cNvGrpSpPr/>
              <p:nvPr/>
            </p:nvGrpSpPr>
            <p:grpSpPr>
              <a:xfrm>
                <a:off x="5483882" y="2044893"/>
                <a:ext cx="3282950" cy="541338"/>
                <a:chOff x="5483882" y="2044893"/>
                <a:chExt cx="3282950" cy="541338"/>
              </a:xfrm>
            </p:grpSpPr>
            <p:sp>
              <p:nvSpPr>
                <p:cNvPr id="390" name="Freeform 286">
                  <a:extLst>
                    <a:ext uri="{FF2B5EF4-FFF2-40B4-BE49-F238E27FC236}">
                      <a16:creationId xmlns:a16="http://schemas.microsoft.com/office/drawing/2014/main" id="{261481B8-3B6E-4E74-8C72-48775810D7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483882" y="2130618"/>
                  <a:ext cx="53975" cy="53975"/>
                </a:xfrm>
                <a:custGeom>
                  <a:avLst/>
                  <a:gdLst>
                    <a:gd name="T0" fmla="*/ 0 w 34"/>
                    <a:gd name="T1" fmla="*/ 18 h 34"/>
                    <a:gd name="T2" fmla="*/ 0 w 34"/>
                    <a:gd name="T3" fmla="*/ 18 h 34"/>
                    <a:gd name="T4" fmla="*/ 0 w 34"/>
                    <a:gd name="T5" fmla="*/ 10 h 34"/>
                    <a:gd name="T6" fmla="*/ 4 w 34"/>
                    <a:gd name="T7" fmla="*/ 4 h 34"/>
                    <a:gd name="T8" fmla="*/ 10 w 34"/>
                    <a:gd name="T9" fmla="*/ 0 h 34"/>
                    <a:gd name="T10" fmla="*/ 18 w 34"/>
                    <a:gd name="T11" fmla="*/ 0 h 34"/>
                    <a:gd name="T12" fmla="*/ 18 w 34"/>
                    <a:gd name="T13" fmla="*/ 0 h 34"/>
                    <a:gd name="T14" fmla="*/ 24 w 34"/>
                    <a:gd name="T15" fmla="*/ 0 h 34"/>
                    <a:gd name="T16" fmla="*/ 30 w 34"/>
                    <a:gd name="T17" fmla="*/ 4 h 34"/>
                    <a:gd name="T18" fmla="*/ 34 w 34"/>
                    <a:gd name="T19" fmla="*/ 10 h 34"/>
                    <a:gd name="T20" fmla="*/ 34 w 34"/>
                    <a:gd name="T21" fmla="*/ 18 h 34"/>
                    <a:gd name="T22" fmla="*/ 34 w 34"/>
                    <a:gd name="T23" fmla="*/ 18 h 34"/>
                    <a:gd name="T24" fmla="*/ 34 w 34"/>
                    <a:gd name="T25" fmla="*/ 24 h 34"/>
                    <a:gd name="T26" fmla="*/ 30 w 34"/>
                    <a:gd name="T27" fmla="*/ 30 h 34"/>
                    <a:gd name="T28" fmla="*/ 24 w 34"/>
                    <a:gd name="T29" fmla="*/ 34 h 34"/>
                    <a:gd name="T30" fmla="*/ 18 w 34"/>
                    <a:gd name="T31" fmla="*/ 34 h 34"/>
                    <a:gd name="T32" fmla="*/ 18 w 34"/>
                    <a:gd name="T33" fmla="*/ 34 h 34"/>
                    <a:gd name="T34" fmla="*/ 10 w 34"/>
                    <a:gd name="T35" fmla="*/ 34 h 34"/>
                    <a:gd name="T36" fmla="*/ 4 w 34"/>
                    <a:gd name="T37" fmla="*/ 30 h 34"/>
                    <a:gd name="T38" fmla="*/ 0 w 34"/>
                    <a:gd name="T39" fmla="*/ 24 h 34"/>
                    <a:gd name="T40" fmla="*/ 0 w 34"/>
                    <a:gd name="T41" fmla="*/ 18 h 34"/>
                    <a:gd name="T42" fmla="*/ 0 w 34"/>
                    <a:gd name="T4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4" h="34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1" name="Freeform 288">
                  <a:extLst>
                    <a:ext uri="{FF2B5EF4-FFF2-40B4-BE49-F238E27FC236}">
                      <a16:creationId xmlns:a16="http://schemas.microsoft.com/office/drawing/2014/main" id="{D434F921-529D-4C51-B978-93102C4B5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775982" y="2529081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2 w 36"/>
                    <a:gd name="T5" fmla="*/ 12 h 36"/>
                    <a:gd name="T6" fmla="*/ 6 w 36"/>
                    <a:gd name="T7" fmla="*/ 6 h 36"/>
                    <a:gd name="T8" fmla="*/ 12 w 36"/>
                    <a:gd name="T9" fmla="*/ 2 h 36"/>
                    <a:gd name="T10" fmla="*/ 18 w 36"/>
                    <a:gd name="T11" fmla="*/ 0 h 36"/>
                    <a:gd name="T12" fmla="*/ 18 w 36"/>
                    <a:gd name="T13" fmla="*/ 0 h 36"/>
                    <a:gd name="T14" fmla="*/ 26 w 36"/>
                    <a:gd name="T15" fmla="*/ 2 h 36"/>
                    <a:gd name="T16" fmla="*/ 30 w 36"/>
                    <a:gd name="T17" fmla="*/ 6 h 36"/>
                    <a:gd name="T18" fmla="*/ 34 w 36"/>
                    <a:gd name="T19" fmla="*/ 12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26 h 36"/>
                    <a:gd name="T26" fmla="*/ 30 w 36"/>
                    <a:gd name="T27" fmla="*/ 30 h 36"/>
                    <a:gd name="T28" fmla="*/ 26 w 36"/>
                    <a:gd name="T29" fmla="*/ 34 h 36"/>
                    <a:gd name="T30" fmla="*/ 18 w 36"/>
                    <a:gd name="T31" fmla="*/ 36 h 36"/>
                    <a:gd name="T32" fmla="*/ 18 w 36"/>
                    <a:gd name="T33" fmla="*/ 36 h 36"/>
                    <a:gd name="T34" fmla="*/ 12 w 36"/>
                    <a:gd name="T35" fmla="*/ 34 h 36"/>
                    <a:gd name="T36" fmla="*/ 6 w 36"/>
                    <a:gd name="T37" fmla="*/ 30 h 36"/>
                    <a:gd name="T38" fmla="*/ 2 w 36"/>
                    <a:gd name="T39" fmla="*/ 26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2"/>
                      </a:lnTo>
                      <a:lnTo>
                        <a:pt x="6" y="6"/>
                      </a:lnTo>
                      <a:lnTo>
                        <a:pt x="12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6" y="2"/>
                      </a:lnTo>
                      <a:lnTo>
                        <a:pt x="30" y="6"/>
                      </a:lnTo>
                      <a:lnTo>
                        <a:pt x="34" y="12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6"/>
                      </a:lnTo>
                      <a:lnTo>
                        <a:pt x="30" y="30"/>
                      </a:lnTo>
                      <a:lnTo>
                        <a:pt x="26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2" y="34"/>
                      </a:lnTo>
                      <a:lnTo>
                        <a:pt x="6" y="30"/>
                      </a:lnTo>
                      <a:lnTo>
                        <a:pt x="2" y="26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2" name="Freeform 289">
                  <a:extLst>
                    <a:ext uri="{FF2B5EF4-FFF2-40B4-BE49-F238E27FC236}">
                      <a16:creationId xmlns:a16="http://schemas.microsoft.com/office/drawing/2014/main" id="{797DDFA0-86E6-4E46-AD4B-F802D7B62C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071257" y="2410018"/>
                  <a:ext cx="53975" cy="55563"/>
                </a:xfrm>
                <a:custGeom>
                  <a:avLst/>
                  <a:gdLst>
                    <a:gd name="T0" fmla="*/ 0 w 34"/>
                    <a:gd name="T1" fmla="*/ 16 h 35"/>
                    <a:gd name="T2" fmla="*/ 0 w 34"/>
                    <a:gd name="T3" fmla="*/ 16 h 35"/>
                    <a:gd name="T4" fmla="*/ 0 w 34"/>
                    <a:gd name="T5" fmla="*/ 10 h 35"/>
                    <a:gd name="T6" fmla="*/ 4 w 34"/>
                    <a:gd name="T7" fmla="*/ 4 h 35"/>
                    <a:gd name="T8" fmla="*/ 10 w 34"/>
                    <a:gd name="T9" fmla="*/ 0 h 35"/>
                    <a:gd name="T10" fmla="*/ 18 w 34"/>
                    <a:gd name="T11" fmla="*/ 0 h 35"/>
                    <a:gd name="T12" fmla="*/ 18 w 34"/>
                    <a:gd name="T13" fmla="*/ 0 h 35"/>
                    <a:gd name="T14" fmla="*/ 24 w 34"/>
                    <a:gd name="T15" fmla="*/ 0 h 35"/>
                    <a:gd name="T16" fmla="*/ 30 w 34"/>
                    <a:gd name="T17" fmla="*/ 4 h 35"/>
                    <a:gd name="T18" fmla="*/ 34 w 34"/>
                    <a:gd name="T19" fmla="*/ 10 h 35"/>
                    <a:gd name="T20" fmla="*/ 34 w 34"/>
                    <a:gd name="T21" fmla="*/ 16 h 35"/>
                    <a:gd name="T22" fmla="*/ 34 w 34"/>
                    <a:gd name="T23" fmla="*/ 16 h 35"/>
                    <a:gd name="T24" fmla="*/ 34 w 34"/>
                    <a:gd name="T25" fmla="*/ 24 h 35"/>
                    <a:gd name="T26" fmla="*/ 30 w 34"/>
                    <a:gd name="T27" fmla="*/ 31 h 35"/>
                    <a:gd name="T28" fmla="*/ 24 w 34"/>
                    <a:gd name="T29" fmla="*/ 33 h 35"/>
                    <a:gd name="T30" fmla="*/ 18 w 34"/>
                    <a:gd name="T31" fmla="*/ 35 h 35"/>
                    <a:gd name="T32" fmla="*/ 18 w 34"/>
                    <a:gd name="T33" fmla="*/ 35 h 35"/>
                    <a:gd name="T34" fmla="*/ 10 w 34"/>
                    <a:gd name="T35" fmla="*/ 33 h 35"/>
                    <a:gd name="T36" fmla="*/ 4 w 34"/>
                    <a:gd name="T37" fmla="*/ 31 h 35"/>
                    <a:gd name="T38" fmla="*/ 0 w 34"/>
                    <a:gd name="T39" fmla="*/ 24 h 35"/>
                    <a:gd name="T40" fmla="*/ 0 w 34"/>
                    <a:gd name="T41" fmla="*/ 16 h 35"/>
                    <a:gd name="T42" fmla="*/ 0 w 34"/>
                    <a:gd name="T43" fmla="*/ 16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4" h="35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4" y="16"/>
                      </a:lnTo>
                      <a:lnTo>
                        <a:pt x="34" y="16"/>
                      </a:lnTo>
                      <a:lnTo>
                        <a:pt x="34" y="24"/>
                      </a:lnTo>
                      <a:lnTo>
                        <a:pt x="30" y="31"/>
                      </a:lnTo>
                      <a:lnTo>
                        <a:pt x="24" y="33"/>
                      </a:lnTo>
                      <a:lnTo>
                        <a:pt x="18" y="35"/>
                      </a:lnTo>
                      <a:lnTo>
                        <a:pt x="18" y="35"/>
                      </a:lnTo>
                      <a:lnTo>
                        <a:pt x="10" y="33"/>
                      </a:lnTo>
                      <a:lnTo>
                        <a:pt x="4" y="31"/>
                      </a:lnTo>
                      <a:lnTo>
                        <a:pt x="0" y="24"/>
                      </a:lnTo>
                      <a:lnTo>
                        <a:pt x="0" y="1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3" name="Freeform 290">
                  <a:extLst>
                    <a:ext uri="{FF2B5EF4-FFF2-40B4-BE49-F238E27FC236}">
                      <a16:creationId xmlns:a16="http://schemas.microsoft.com/office/drawing/2014/main" id="{ED572EAA-8287-4C1E-92A4-EFF1E980B2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363357" y="2340168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2 w 36"/>
                    <a:gd name="T5" fmla="*/ 10 h 36"/>
                    <a:gd name="T6" fmla="*/ 6 w 36"/>
                    <a:gd name="T7" fmla="*/ 6 h 36"/>
                    <a:gd name="T8" fmla="*/ 12 w 36"/>
                    <a:gd name="T9" fmla="*/ 2 h 36"/>
                    <a:gd name="T10" fmla="*/ 18 w 36"/>
                    <a:gd name="T11" fmla="*/ 0 h 36"/>
                    <a:gd name="T12" fmla="*/ 18 w 36"/>
                    <a:gd name="T13" fmla="*/ 0 h 36"/>
                    <a:gd name="T14" fmla="*/ 24 w 36"/>
                    <a:gd name="T15" fmla="*/ 2 h 36"/>
                    <a:gd name="T16" fmla="*/ 30 w 36"/>
                    <a:gd name="T17" fmla="*/ 6 h 36"/>
                    <a:gd name="T18" fmla="*/ 34 w 36"/>
                    <a:gd name="T19" fmla="*/ 10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24 h 36"/>
                    <a:gd name="T26" fmla="*/ 30 w 36"/>
                    <a:gd name="T27" fmla="*/ 30 h 36"/>
                    <a:gd name="T28" fmla="*/ 24 w 36"/>
                    <a:gd name="T29" fmla="*/ 34 h 36"/>
                    <a:gd name="T30" fmla="*/ 18 w 36"/>
                    <a:gd name="T31" fmla="*/ 36 h 36"/>
                    <a:gd name="T32" fmla="*/ 18 w 36"/>
                    <a:gd name="T33" fmla="*/ 36 h 36"/>
                    <a:gd name="T34" fmla="*/ 12 w 36"/>
                    <a:gd name="T35" fmla="*/ 34 h 36"/>
                    <a:gd name="T36" fmla="*/ 6 w 36"/>
                    <a:gd name="T37" fmla="*/ 30 h 36"/>
                    <a:gd name="T38" fmla="*/ 2 w 36"/>
                    <a:gd name="T39" fmla="*/ 24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0"/>
                      </a:lnTo>
                      <a:lnTo>
                        <a:pt x="6" y="6"/>
                      </a:lnTo>
                      <a:lnTo>
                        <a:pt x="12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2"/>
                      </a:lnTo>
                      <a:lnTo>
                        <a:pt x="30" y="6"/>
                      </a:lnTo>
                      <a:lnTo>
                        <a:pt x="34" y="10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2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4" name="Freeform 291">
                  <a:extLst>
                    <a:ext uri="{FF2B5EF4-FFF2-40B4-BE49-F238E27FC236}">
                      <a16:creationId xmlns:a16="http://schemas.microsoft.com/office/drawing/2014/main" id="{2BF1EFE8-622C-495A-B3BE-6550A3D4F8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655457" y="2317943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2 w 36"/>
                    <a:gd name="T5" fmla="*/ 12 h 36"/>
                    <a:gd name="T6" fmla="*/ 6 w 36"/>
                    <a:gd name="T7" fmla="*/ 6 h 36"/>
                    <a:gd name="T8" fmla="*/ 12 w 36"/>
                    <a:gd name="T9" fmla="*/ 2 h 36"/>
                    <a:gd name="T10" fmla="*/ 18 w 36"/>
                    <a:gd name="T11" fmla="*/ 0 h 36"/>
                    <a:gd name="T12" fmla="*/ 18 w 36"/>
                    <a:gd name="T13" fmla="*/ 0 h 36"/>
                    <a:gd name="T14" fmla="*/ 26 w 36"/>
                    <a:gd name="T15" fmla="*/ 2 h 36"/>
                    <a:gd name="T16" fmla="*/ 30 w 36"/>
                    <a:gd name="T17" fmla="*/ 6 h 36"/>
                    <a:gd name="T18" fmla="*/ 34 w 36"/>
                    <a:gd name="T19" fmla="*/ 12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26 h 36"/>
                    <a:gd name="T26" fmla="*/ 30 w 36"/>
                    <a:gd name="T27" fmla="*/ 30 h 36"/>
                    <a:gd name="T28" fmla="*/ 26 w 36"/>
                    <a:gd name="T29" fmla="*/ 34 h 36"/>
                    <a:gd name="T30" fmla="*/ 18 w 36"/>
                    <a:gd name="T31" fmla="*/ 36 h 36"/>
                    <a:gd name="T32" fmla="*/ 18 w 36"/>
                    <a:gd name="T33" fmla="*/ 36 h 36"/>
                    <a:gd name="T34" fmla="*/ 12 w 36"/>
                    <a:gd name="T35" fmla="*/ 34 h 36"/>
                    <a:gd name="T36" fmla="*/ 6 w 36"/>
                    <a:gd name="T37" fmla="*/ 30 h 36"/>
                    <a:gd name="T38" fmla="*/ 2 w 36"/>
                    <a:gd name="T39" fmla="*/ 26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2"/>
                      </a:lnTo>
                      <a:lnTo>
                        <a:pt x="6" y="6"/>
                      </a:lnTo>
                      <a:lnTo>
                        <a:pt x="12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6" y="2"/>
                      </a:lnTo>
                      <a:lnTo>
                        <a:pt x="30" y="6"/>
                      </a:lnTo>
                      <a:lnTo>
                        <a:pt x="34" y="12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6"/>
                      </a:lnTo>
                      <a:lnTo>
                        <a:pt x="30" y="30"/>
                      </a:lnTo>
                      <a:lnTo>
                        <a:pt x="26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2" y="34"/>
                      </a:lnTo>
                      <a:lnTo>
                        <a:pt x="6" y="30"/>
                      </a:lnTo>
                      <a:lnTo>
                        <a:pt x="2" y="26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5" name="Freeform 292">
                  <a:extLst>
                    <a:ext uri="{FF2B5EF4-FFF2-40B4-BE49-F238E27FC236}">
                      <a16:creationId xmlns:a16="http://schemas.microsoft.com/office/drawing/2014/main" id="{016A310C-3B80-477C-812B-468075BDFE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950732" y="2254443"/>
                  <a:ext cx="53975" cy="53975"/>
                </a:xfrm>
                <a:custGeom>
                  <a:avLst/>
                  <a:gdLst>
                    <a:gd name="T0" fmla="*/ 0 w 34"/>
                    <a:gd name="T1" fmla="*/ 18 h 34"/>
                    <a:gd name="T2" fmla="*/ 0 w 34"/>
                    <a:gd name="T3" fmla="*/ 18 h 34"/>
                    <a:gd name="T4" fmla="*/ 0 w 34"/>
                    <a:gd name="T5" fmla="*/ 10 h 34"/>
                    <a:gd name="T6" fmla="*/ 4 w 34"/>
                    <a:gd name="T7" fmla="*/ 4 h 34"/>
                    <a:gd name="T8" fmla="*/ 10 w 34"/>
                    <a:gd name="T9" fmla="*/ 0 h 34"/>
                    <a:gd name="T10" fmla="*/ 18 w 34"/>
                    <a:gd name="T11" fmla="*/ 0 h 34"/>
                    <a:gd name="T12" fmla="*/ 18 w 34"/>
                    <a:gd name="T13" fmla="*/ 0 h 34"/>
                    <a:gd name="T14" fmla="*/ 24 w 34"/>
                    <a:gd name="T15" fmla="*/ 0 h 34"/>
                    <a:gd name="T16" fmla="*/ 30 w 34"/>
                    <a:gd name="T17" fmla="*/ 4 h 34"/>
                    <a:gd name="T18" fmla="*/ 34 w 34"/>
                    <a:gd name="T19" fmla="*/ 10 h 34"/>
                    <a:gd name="T20" fmla="*/ 34 w 34"/>
                    <a:gd name="T21" fmla="*/ 18 h 34"/>
                    <a:gd name="T22" fmla="*/ 34 w 34"/>
                    <a:gd name="T23" fmla="*/ 18 h 34"/>
                    <a:gd name="T24" fmla="*/ 34 w 34"/>
                    <a:gd name="T25" fmla="*/ 24 h 34"/>
                    <a:gd name="T26" fmla="*/ 30 w 34"/>
                    <a:gd name="T27" fmla="*/ 30 h 34"/>
                    <a:gd name="T28" fmla="*/ 24 w 34"/>
                    <a:gd name="T29" fmla="*/ 34 h 34"/>
                    <a:gd name="T30" fmla="*/ 18 w 34"/>
                    <a:gd name="T31" fmla="*/ 34 h 34"/>
                    <a:gd name="T32" fmla="*/ 18 w 34"/>
                    <a:gd name="T33" fmla="*/ 34 h 34"/>
                    <a:gd name="T34" fmla="*/ 10 w 34"/>
                    <a:gd name="T35" fmla="*/ 34 h 34"/>
                    <a:gd name="T36" fmla="*/ 4 w 34"/>
                    <a:gd name="T37" fmla="*/ 30 h 34"/>
                    <a:gd name="T38" fmla="*/ 0 w 34"/>
                    <a:gd name="T39" fmla="*/ 24 h 34"/>
                    <a:gd name="T40" fmla="*/ 0 w 34"/>
                    <a:gd name="T41" fmla="*/ 18 h 34"/>
                    <a:gd name="T42" fmla="*/ 0 w 34"/>
                    <a:gd name="T4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4" h="34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6" name="Freeform 293">
                  <a:extLst>
                    <a:ext uri="{FF2B5EF4-FFF2-40B4-BE49-F238E27FC236}">
                      <a16:creationId xmlns:a16="http://schemas.microsoft.com/office/drawing/2014/main" id="{F299C1A4-A7DB-4F63-8FD7-6338B44388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242832" y="2197293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2 w 36"/>
                    <a:gd name="T5" fmla="*/ 12 h 36"/>
                    <a:gd name="T6" fmla="*/ 6 w 36"/>
                    <a:gd name="T7" fmla="*/ 6 h 36"/>
                    <a:gd name="T8" fmla="*/ 10 w 36"/>
                    <a:gd name="T9" fmla="*/ 2 h 36"/>
                    <a:gd name="T10" fmla="*/ 18 w 36"/>
                    <a:gd name="T11" fmla="*/ 0 h 36"/>
                    <a:gd name="T12" fmla="*/ 18 w 36"/>
                    <a:gd name="T13" fmla="*/ 0 h 36"/>
                    <a:gd name="T14" fmla="*/ 24 w 36"/>
                    <a:gd name="T15" fmla="*/ 2 h 36"/>
                    <a:gd name="T16" fmla="*/ 30 w 36"/>
                    <a:gd name="T17" fmla="*/ 6 h 36"/>
                    <a:gd name="T18" fmla="*/ 34 w 36"/>
                    <a:gd name="T19" fmla="*/ 12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26 h 36"/>
                    <a:gd name="T26" fmla="*/ 30 w 36"/>
                    <a:gd name="T27" fmla="*/ 30 h 36"/>
                    <a:gd name="T28" fmla="*/ 24 w 36"/>
                    <a:gd name="T29" fmla="*/ 34 h 36"/>
                    <a:gd name="T30" fmla="*/ 18 w 36"/>
                    <a:gd name="T31" fmla="*/ 36 h 36"/>
                    <a:gd name="T32" fmla="*/ 18 w 36"/>
                    <a:gd name="T33" fmla="*/ 36 h 36"/>
                    <a:gd name="T34" fmla="*/ 10 w 36"/>
                    <a:gd name="T35" fmla="*/ 34 h 36"/>
                    <a:gd name="T36" fmla="*/ 6 w 36"/>
                    <a:gd name="T37" fmla="*/ 30 h 36"/>
                    <a:gd name="T38" fmla="*/ 2 w 36"/>
                    <a:gd name="T39" fmla="*/ 26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2"/>
                      </a:lnTo>
                      <a:lnTo>
                        <a:pt x="6" y="6"/>
                      </a:lnTo>
                      <a:lnTo>
                        <a:pt x="10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2"/>
                      </a:lnTo>
                      <a:lnTo>
                        <a:pt x="30" y="6"/>
                      </a:lnTo>
                      <a:lnTo>
                        <a:pt x="34" y="12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6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6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7" name="Freeform 294">
                  <a:extLst>
                    <a:ext uri="{FF2B5EF4-FFF2-40B4-BE49-F238E27FC236}">
                      <a16:creationId xmlns:a16="http://schemas.microsoft.com/office/drawing/2014/main" id="{00AA900B-9EBE-441A-9BAF-CF6E59F52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534932" y="2175068"/>
                  <a:ext cx="57150" cy="53975"/>
                </a:xfrm>
                <a:custGeom>
                  <a:avLst/>
                  <a:gdLst>
                    <a:gd name="T0" fmla="*/ 0 w 36"/>
                    <a:gd name="T1" fmla="*/ 18 h 34"/>
                    <a:gd name="T2" fmla="*/ 0 w 36"/>
                    <a:gd name="T3" fmla="*/ 18 h 34"/>
                    <a:gd name="T4" fmla="*/ 2 w 36"/>
                    <a:gd name="T5" fmla="*/ 10 h 34"/>
                    <a:gd name="T6" fmla="*/ 6 w 36"/>
                    <a:gd name="T7" fmla="*/ 6 h 34"/>
                    <a:gd name="T8" fmla="*/ 12 w 36"/>
                    <a:gd name="T9" fmla="*/ 2 h 34"/>
                    <a:gd name="T10" fmla="*/ 18 w 36"/>
                    <a:gd name="T11" fmla="*/ 0 h 34"/>
                    <a:gd name="T12" fmla="*/ 18 w 36"/>
                    <a:gd name="T13" fmla="*/ 0 h 34"/>
                    <a:gd name="T14" fmla="*/ 26 w 36"/>
                    <a:gd name="T15" fmla="*/ 2 h 34"/>
                    <a:gd name="T16" fmla="*/ 30 w 36"/>
                    <a:gd name="T17" fmla="*/ 6 h 34"/>
                    <a:gd name="T18" fmla="*/ 34 w 36"/>
                    <a:gd name="T19" fmla="*/ 10 h 34"/>
                    <a:gd name="T20" fmla="*/ 36 w 36"/>
                    <a:gd name="T21" fmla="*/ 18 h 34"/>
                    <a:gd name="T22" fmla="*/ 36 w 36"/>
                    <a:gd name="T23" fmla="*/ 18 h 34"/>
                    <a:gd name="T24" fmla="*/ 34 w 36"/>
                    <a:gd name="T25" fmla="*/ 24 h 34"/>
                    <a:gd name="T26" fmla="*/ 30 w 36"/>
                    <a:gd name="T27" fmla="*/ 30 h 34"/>
                    <a:gd name="T28" fmla="*/ 26 w 36"/>
                    <a:gd name="T29" fmla="*/ 34 h 34"/>
                    <a:gd name="T30" fmla="*/ 18 w 36"/>
                    <a:gd name="T31" fmla="*/ 34 h 34"/>
                    <a:gd name="T32" fmla="*/ 18 w 36"/>
                    <a:gd name="T33" fmla="*/ 34 h 34"/>
                    <a:gd name="T34" fmla="*/ 12 w 36"/>
                    <a:gd name="T35" fmla="*/ 34 h 34"/>
                    <a:gd name="T36" fmla="*/ 6 w 36"/>
                    <a:gd name="T37" fmla="*/ 30 h 34"/>
                    <a:gd name="T38" fmla="*/ 2 w 36"/>
                    <a:gd name="T39" fmla="*/ 24 h 34"/>
                    <a:gd name="T40" fmla="*/ 0 w 36"/>
                    <a:gd name="T41" fmla="*/ 18 h 34"/>
                    <a:gd name="T42" fmla="*/ 0 w 36"/>
                    <a:gd name="T4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4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0"/>
                      </a:lnTo>
                      <a:lnTo>
                        <a:pt x="6" y="6"/>
                      </a:lnTo>
                      <a:lnTo>
                        <a:pt x="12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6" y="2"/>
                      </a:lnTo>
                      <a:lnTo>
                        <a:pt x="30" y="6"/>
                      </a:lnTo>
                      <a:lnTo>
                        <a:pt x="34" y="10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6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2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8" name="Freeform 295">
                  <a:extLst>
                    <a:ext uri="{FF2B5EF4-FFF2-40B4-BE49-F238E27FC236}">
                      <a16:creationId xmlns:a16="http://schemas.microsoft.com/office/drawing/2014/main" id="{0358E5FB-D04D-4743-AA8D-D8AC6232CC7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830207" y="2149668"/>
                  <a:ext cx="53975" cy="53975"/>
                </a:xfrm>
                <a:custGeom>
                  <a:avLst/>
                  <a:gdLst>
                    <a:gd name="T0" fmla="*/ 0 w 34"/>
                    <a:gd name="T1" fmla="*/ 18 h 34"/>
                    <a:gd name="T2" fmla="*/ 0 w 34"/>
                    <a:gd name="T3" fmla="*/ 18 h 34"/>
                    <a:gd name="T4" fmla="*/ 0 w 34"/>
                    <a:gd name="T5" fmla="*/ 10 h 34"/>
                    <a:gd name="T6" fmla="*/ 4 w 34"/>
                    <a:gd name="T7" fmla="*/ 4 h 34"/>
                    <a:gd name="T8" fmla="*/ 10 w 34"/>
                    <a:gd name="T9" fmla="*/ 0 h 34"/>
                    <a:gd name="T10" fmla="*/ 16 w 34"/>
                    <a:gd name="T11" fmla="*/ 0 h 34"/>
                    <a:gd name="T12" fmla="*/ 16 w 34"/>
                    <a:gd name="T13" fmla="*/ 0 h 34"/>
                    <a:gd name="T14" fmla="*/ 24 w 34"/>
                    <a:gd name="T15" fmla="*/ 0 h 34"/>
                    <a:gd name="T16" fmla="*/ 30 w 34"/>
                    <a:gd name="T17" fmla="*/ 4 h 34"/>
                    <a:gd name="T18" fmla="*/ 34 w 34"/>
                    <a:gd name="T19" fmla="*/ 10 h 34"/>
                    <a:gd name="T20" fmla="*/ 34 w 34"/>
                    <a:gd name="T21" fmla="*/ 18 h 34"/>
                    <a:gd name="T22" fmla="*/ 34 w 34"/>
                    <a:gd name="T23" fmla="*/ 18 h 34"/>
                    <a:gd name="T24" fmla="*/ 34 w 34"/>
                    <a:gd name="T25" fmla="*/ 24 h 34"/>
                    <a:gd name="T26" fmla="*/ 30 w 34"/>
                    <a:gd name="T27" fmla="*/ 30 h 34"/>
                    <a:gd name="T28" fmla="*/ 24 w 34"/>
                    <a:gd name="T29" fmla="*/ 34 h 34"/>
                    <a:gd name="T30" fmla="*/ 16 w 34"/>
                    <a:gd name="T31" fmla="*/ 34 h 34"/>
                    <a:gd name="T32" fmla="*/ 16 w 34"/>
                    <a:gd name="T33" fmla="*/ 34 h 34"/>
                    <a:gd name="T34" fmla="*/ 10 w 34"/>
                    <a:gd name="T35" fmla="*/ 34 h 34"/>
                    <a:gd name="T36" fmla="*/ 4 w 34"/>
                    <a:gd name="T37" fmla="*/ 30 h 34"/>
                    <a:gd name="T38" fmla="*/ 0 w 34"/>
                    <a:gd name="T39" fmla="*/ 24 h 34"/>
                    <a:gd name="T40" fmla="*/ 0 w 34"/>
                    <a:gd name="T41" fmla="*/ 18 h 34"/>
                    <a:gd name="T42" fmla="*/ 0 w 34"/>
                    <a:gd name="T4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4" h="34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6" y="34"/>
                      </a:lnTo>
                      <a:lnTo>
                        <a:pt x="16" y="34"/>
                      </a:lnTo>
                      <a:lnTo>
                        <a:pt x="10" y="34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399" name="Freeform 296">
                  <a:extLst>
                    <a:ext uri="{FF2B5EF4-FFF2-40B4-BE49-F238E27FC236}">
                      <a16:creationId xmlns:a16="http://schemas.microsoft.com/office/drawing/2014/main" id="{003720FE-3393-41DA-AE27-085BA88412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122307" y="2152843"/>
                  <a:ext cx="57150" cy="57150"/>
                </a:xfrm>
                <a:custGeom>
                  <a:avLst/>
                  <a:gdLst>
                    <a:gd name="T0" fmla="*/ 0 w 36"/>
                    <a:gd name="T1" fmla="*/ 18 h 36"/>
                    <a:gd name="T2" fmla="*/ 0 w 36"/>
                    <a:gd name="T3" fmla="*/ 18 h 36"/>
                    <a:gd name="T4" fmla="*/ 2 w 36"/>
                    <a:gd name="T5" fmla="*/ 12 h 36"/>
                    <a:gd name="T6" fmla="*/ 6 w 36"/>
                    <a:gd name="T7" fmla="*/ 6 h 36"/>
                    <a:gd name="T8" fmla="*/ 10 w 36"/>
                    <a:gd name="T9" fmla="*/ 2 h 36"/>
                    <a:gd name="T10" fmla="*/ 18 w 36"/>
                    <a:gd name="T11" fmla="*/ 0 h 36"/>
                    <a:gd name="T12" fmla="*/ 18 w 36"/>
                    <a:gd name="T13" fmla="*/ 0 h 36"/>
                    <a:gd name="T14" fmla="*/ 24 w 36"/>
                    <a:gd name="T15" fmla="*/ 2 h 36"/>
                    <a:gd name="T16" fmla="*/ 30 w 36"/>
                    <a:gd name="T17" fmla="*/ 6 h 36"/>
                    <a:gd name="T18" fmla="*/ 34 w 36"/>
                    <a:gd name="T19" fmla="*/ 12 h 36"/>
                    <a:gd name="T20" fmla="*/ 36 w 36"/>
                    <a:gd name="T21" fmla="*/ 18 h 36"/>
                    <a:gd name="T22" fmla="*/ 36 w 36"/>
                    <a:gd name="T23" fmla="*/ 18 h 36"/>
                    <a:gd name="T24" fmla="*/ 34 w 36"/>
                    <a:gd name="T25" fmla="*/ 26 h 36"/>
                    <a:gd name="T26" fmla="*/ 30 w 36"/>
                    <a:gd name="T27" fmla="*/ 30 h 36"/>
                    <a:gd name="T28" fmla="*/ 24 w 36"/>
                    <a:gd name="T29" fmla="*/ 34 h 36"/>
                    <a:gd name="T30" fmla="*/ 18 w 36"/>
                    <a:gd name="T31" fmla="*/ 36 h 36"/>
                    <a:gd name="T32" fmla="*/ 18 w 36"/>
                    <a:gd name="T33" fmla="*/ 36 h 36"/>
                    <a:gd name="T34" fmla="*/ 10 w 36"/>
                    <a:gd name="T35" fmla="*/ 34 h 36"/>
                    <a:gd name="T36" fmla="*/ 6 w 36"/>
                    <a:gd name="T37" fmla="*/ 30 h 36"/>
                    <a:gd name="T38" fmla="*/ 2 w 36"/>
                    <a:gd name="T39" fmla="*/ 26 h 36"/>
                    <a:gd name="T40" fmla="*/ 0 w 36"/>
                    <a:gd name="T41" fmla="*/ 18 h 36"/>
                    <a:gd name="T42" fmla="*/ 0 w 36"/>
                    <a:gd name="T43" fmla="*/ 18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6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2"/>
                      </a:lnTo>
                      <a:lnTo>
                        <a:pt x="6" y="6"/>
                      </a:lnTo>
                      <a:lnTo>
                        <a:pt x="10" y="2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2"/>
                      </a:lnTo>
                      <a:lnTo>
                        <a:pt x="30" y="6"/>
                      </a:lnTo>
                      <a:lnTo>
                        <a:pt x="34" y="12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6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6"/>
                      </a:lnTo>
                      <a:lnTo>
                        <a:pt x="18" y="36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6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400" name="Freeform 298">
                  <a:extLst>
                    <a:ext uri="{FF2B5EF4-FFF2-40B4-BE49-F238E27FC236}">
                      <a16:creationId xmlns:a16="http://schemas.microsoft.com/office/drawing/2014/main" id="{AD26B8AC-7EA2-4F78-B9BA-FAC2406057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417582" y="2076643"/>
                  <a:ext cx="53975" cy="53975"/>
                </a:xfrm>
                <a:custGeom>
                  <a:avLst/>
                  <a:gdLst>
                    <a:gd name="T0" fmla="*/ 0 w 34"/>
                    <a:gd name="T1" fmla="*/ 16 h 34"/>
                    <a:gd name="T2" fmla="*/ 0 w 34"/>
                    <a:gd name="T3" fmla="*/ 16 h 34"/>
                    <a:gd name="T4" fmla="*/ 0 w 34"/>
                    <a:gd name="T5" fmla="*/ 10 h 34"/>
                    <a:gd name="T6" fmla="*/ 4 w 34"/>
                    <a:gd name="T7" fmla="*/ 4 h 34"/>
                    <a:gd name="T8" fmla="*/ 10 w 34"/>
                    <a:gd name="T9" fmla="*/ 0 h 34"/>
                    <a:gd name="T10" fmla="*/ 16 w 34"/>
                    <a:gd name="T11" fmla="*/ 0 h 34"/>
                    <a:gd name="T12" fmla="*/ 16 w 34"/>
                    <a:gd name="T13" fmla="*/ 0 h 34"/>
                    <a:gd name="T14" fmla="*/ 24 w 34"/>
                    <a:gd name="T15" fmla="*/ 0 h 34"/>
                    <a:gd name="T16" fmla="*/ 30 w 34"/>
                    <a:gd name="T17" fmla="*/ 4 h 34"/>
                    <a:gd name="T18" fmla="*/ 32 w 34"/>
                    <a:gd name="T19" fmla="*/ 10 h 34"/>
                    <a:gd name="T20" fmla="*/ 34 w 34"/>
                    <a:gd name="T21" fmla="*/ 16 h 34"/>
                    <a:gd name="T22" fmla="*/ 34 w 34"/>
                    <a:gd name="T23" fmla="*/ 16 h 34"/>
                    <a:gd name="T24" fmla="*/ 32 w 34"/>
                    <a:gd name="T25" fmla="*/ 24 h 34"/>
                    <a:gd name="T26" fmla="*/ 30 w 34"/>
                    <a:gd name="T27" fmla="*/ 30 h 34"/>
                    <a:gd name="T28" fmla="*/ 24 w 34"/>
                    <a:gd name="T29" fmla="*/ 32 h 34"/>
                    <a:gd name="T30" fmla="*/ 16 w 34"/>
                    <a:gd name="T31" fmla="*/ 34 h 34"/>
                    <a:gd name="T32" fmla="*/ 16 w 34"/>
                    <a:gd name="T33" fmla="*/ 34 h 34"/>
                    <a:gd name="T34" fmla="*/ 10 w 34"/>
                    <a:gd name="T35" fmla="*/ 32 h 34"/>
                    <a:gd name="T36" fmla="*/ 4 w 34"/>
                    <a:gd name="T37" fmla="*/ 30 h 34"/>
                    <a:gd name="T38" fmla="*/ 0 w 34"/>
                    <a:gd name="T39" fmla="*/ 24 h 34"/>
                    <a:gd name="T40" fmla="*/ 0 w 34"/>
                    <a:gd name="T41" fmla="*/ 16 h 34"/>
                    <a:gd name="T42" fmla="*/ 0 w 34"/>
                    <a:gd name="T43" fmla="*/ 1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4" h="34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2" y="10"/>
                      </a:lnTo>
                      <a:lnTo>
                        <a:pt x="34" y="16"/>
                      </a:lnTo>
                      <a:lnTo>
                        <a:pt x="34" y="16"/>
                      </a:lnTo>
                      <a:lnTo>
                        <a:pt x="32" y="24"/>
                      </a:lnTo>
                      <a:lnTo>
                        <a:pt x="30" y="30"/>
                      </a:lnTo>
                      <a:lnTo>
                        <a:pt x="24" y="32"/>
                      </a:lnTo>
                      <a:lnTo>
                        <a:pt x="16" y="34"/>
                      </a:lnTo>
                      <a:lnTo>
                        <a:pt x="16" y="34"/>
                      </a:lnTo>
                      <a:lnTo>
                        <a:pt x="10" y="32"/>
                      </a:lnTo>
                      <a:lnTo>
                        <a:pt x="4" y="30"/>
                      </a:lnTo>
                      <a:lnTo>
                        <a:pt x="0" y="24"/>
                      </a:lnTo>
                      <a:lnTo>
                        <a:pt x="0" y="16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  <p:sp>
              <p:nvSpPr>
                <p:cNvPr id="401" name="Freeform 299">
                  <a:extLst>
                    <a:ext uri="{FF2B5EF4-FFF2-40B4-BE49-F238E27FC236}">
                      <a16:creationId xmlns:a16="http://schemas.microsoft.com/office/drawing/2014/main" id="{BA243AD8-2535-4F2D-8C70-0C2BCC4BCE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709682" y="2044893"/>
                  <a:ext cx="57150" cy="53975"/>
                </a:xfrm>
                <a:custGeom>
                  <a:avLst/>
                  <a:gdLst>
                    <a:gd name="T0" fmla="*/ 0 w 36"/>
                    <a:gd name="T1" fmla="*/ 18 h 34"/>
                    <a:gd name="T2" fmla="*/ 0 w 36"/>
                    <a:gd name="T3" fmla="*/ 18 h 34"/>
                    <a:gd name="T4" fmla="*/ 2 w 36"/>
                    <a:gd name="T5" fmla="*/ 10 h 34"/>
                    <a:gd name="T6" fmla="*/ 6 w 36"/>
                    <a:gd name="T7" fmla="*/ 4 h 34"/>
                    <a:gd name="T8" fmla="*/ 10 w 36"/>
                    <a:gd name="T9" fmla="*/ 0 h 34"/>
                    <a:gd name="T10" fmla="*/ 18 w 36"/>
                    <a:gd name="T11" fmla="*/ 0 h 34"/>
                    <a:gd name="T12" fmla="*/ 18 w 36"/>
                    <a:gd name="T13" fmla="*/ 0 h 34"/>
                    <a:gd name="T14" fmla="*/ 24 w 36"/>
                    <a:gd name="T15" fmla="*/ 0 h 34"/>
                    <a:gd name="T16" fmla="*/ 30 w 36"/>
                    <a:gd name="T17" fmla="*/ 4 h 34"/>
                    <a:gd name="T18" fmla="*/ 34 w 36"/>
                    <a:gd name="T19" fmla="*/ 10 h 34"/>
                    <a:gd name="T20" fmla="*/ 36 w 36"/>
                    <a:gd name="T21" fmla="*/ 18 h 34"/>
                    <a:gd name="T22" fmla="*/ 36 w 36"/>
                    <a:gd name="T23" fmla="*/ 18 h 34"/>
                    <a:gd name="T24" fmla="*/ 34 w 36"/>
                    <a:gd name="T25" fmla="*/ 24 h 34"/>
                    <a:gd name="T26" fmla="*/ 30 w 36"/>
                    <a:gd name="T27" fmla="*/ 30 h 34"/>
                    <a:gd name="T28" fmla="*/ 24 w 36"/>
                    <a:gd name="T29" fmla="*/ 34 h 34"/>
                    <a:gd name="T30" fmla="*/ 18 w 36"/>
                    <a:gd name="T31" fmla="*/ 34 h 34"/>
                    <a:gd name="T32" fmla="*/ 18 w 36"/>
                    <a:gd name="T33" fmla="*/ 34 h 34"/>
                    <a:gd name="T34" fmla="*/ 10 w 36"/>
                    <a:gd name="T35" fmla="*/ 34 h 34"/>
                    <a:gd name="T36" fmla="*/ 6 w 36"/>
                    <a:gd name="T37" fmla="*/ 30 h 34"/>
                    <a:gd name="T38" fmla="*/ 2 w 36"/>
                    <a:gd name="T39" fmla="*/ 24 h 34"/>
                    <a:gd name="T40" fmla="*/ 0 w 36"/>
                    <a:gd name="T41" fmla="*/ 18 h 34"/>
                    <a:gd name="T42" fmla="*/ 0 w 36"/>
                    <a:gd name="T43" fmla="*/ 18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6" h="34">
                      <a:moveTo>
                        <a:pt x="0" y="18"/>
                      </a:moveTo>
                      <a:lnTo>
                        <a:pt x="0" y="18"/>
                      </a:lnTo>
                      <a:lnTo>
                        <a:pt x="2" y="10"/>
                      </a:lnTo>
                      <a:lnTo>
                        <a:pt x="6" y="4"/>
                      </a:lnTo>
                      <a:lnTo>
                        <a:pt x="10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30" y="4"/>
                      </a:lnTo>
                      <a:lnTo>
                        <a:pt x="34" y="10"/>
                      </a:lnTo>
                      <a:lnTo>
                        <a:pt x="36" y="18"/>
                      </a:lnTo>
                      <a:lnTo>
                        <a:pt x="36" y="18"/>
                      </a:lnTo>
                      <a:lnTo>
                        <a:pt x="34" y="24"/>
                      </a:lnTo>
                      <a:lnTo>
                        <a:pt x="30" y="30"/>
                      </a:lnTo>
                      <a:lnTo>
                        <a:pt x="24" y="34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0" y="34"/>
                      </a:lnTo>
                      <a:lnTo>
                        <a:pt x="6" y="30"/>
                      </a:lnTo>
                      <a:lnTo>
                        <a:pt x="2" y="24"/>
                      </a:lnTo>
                      <a:lnTo>
                        <a:pt x="0" y="18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306B"/>
                </a:solidFill>
                <a:ln w="19050">
                  <a:solidFill>
                    <a:srgbClr val="002F5F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latin typeface="+mn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95893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BB8CF-02ED-4283-89BB-BB07B651B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67" y="3567255"/>
            <a:ext cx="8445504" cy="400110"/>
          </a:xfr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/>
              <a:t>84/88 (95%) of CAB LA + RPV LA participants with drug-related AEs had maximum grade 1 or 2</a:t>
            </a:r>
            <a:r>
              <a:rPr lang="en-US" sz="1400" baseline="30000" dirty="0"/>
              <a:t>†</a:t>
            </a:r>
            <a:endParaRPr lang="en-US" sz="1200" baseline="30000" dirty="0"/>
          </a:p>
          <a:p>
            <a:pPr lvl="1">
              <a:spcAft>
                <a:spcPts val="0"/>
              </a:spcAft>
            </a:pPr>
            <a:r>
              <a:rPr lang="en-US" sz="1200" dirty="0"/>
              <a:t>No cases of drug-related SAEs, drug hypersensitivity, or drug-induced liver injury observed on CAB LA + RPV LA arm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Adverse Events (Excluding ISRs)</a:t>
            </a:r>
            <a:endParaRPr lang="en-US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2CF6C3-534A-4618-89C5-9A2CB79254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445" y="4016256"/>
            <a:ext cx="8357615" cy="782994"/>
          </a:xfrm>
        </p:spPr>
        <p:txBody>
          <a:bodyPr/>
          <a:lstStyle/>
          <a:p>
            <a:r>
              <a:rPr lang="en-US" dirty="0"/>
              <a:t>AE, adverse event; CAB, cabotegravir; </a:t>
            </a:r>
            <a:r>
              <a:rPr lang="en-US" altLang="en-US" dirty="0"/>
              <a:t>CAR, current antiretroviral; </a:t>
            </a:r>
            <a:r>
              <a:rPr lang="en-US" dirty="0"/>
              <a:t>ISR, injection site reaction; LA, long-acting; </a:t>
            </a:r>
            <a:r>
              <a:rPr lang="en-US" altLang="en-US" dirty="0"/>
              <a:t>RPV, </a:t>
            </a:r>
            <a:r>
              <a:rPr lang="en-US" altLang="en-US" dirty="0" err="1"/>
              <a:t>rilpivirine</a:t>
            </a:r>
            <a:r>
              <a:rPr lang="en-US" altLang="en-US" dirty="0"/>
              <a:t>; </a:t>
            </a:r>
            <a:r>
              <a:rPr lang="en-US" dirty="0"/>
              <a:t>SAE, serious AE.</a:t>
            </a:r>
          </a:p>
          <a:p>
            <a:r>
              <a:rPr lang="en-US" dirty="0"/>
              <a:t>*AEs leading to withdrawal: </a:t>
            </a:r>
            <a:r>
              <a:rPr lang="en-US" u="sng" dirty="0"/>
              <a:t>LA arm</a:t>
            </a:r>
            <a:r>
              <a:rPr lang="en-US" dirty="0"/>
              <a:t> (n) – hepatitis A (2); acute hepatitis B (1); acute hepatitis C (1); headache (1); depression suicidal (1); memory impairment (1); diarrhea/nausea/headache (1); asthenia &amp; myalgia (1); anxiety (1); </a:t>
            </a:r>
            <a:r>
              <a:rPr lang="en-US" u="sng" dirty="0"/>
              <a:t>CAR arm</a:t>
            </a:r>
            <a:r>
              <a:rPr lang="en-US" dirty="0"/>
              <a:t> (n) – colitis (1); blood creatinine  increased (1); fatal methamphetamine overdose (1); renal impairment (1); anxiety disorder/depression/suicidal ideation (1); </a:t>
            </a:r>
            <a:r>
              <a:rPr lang="en-US" baseline="30000" dirty="0"/>
              <a:t>†</a:t>
            </a:r>
            <a:r>
              <a:rPr lang="en-US" dirty="0"/>
              <a:t>Grade 3 drug-related AEs: </a:t>
            </a:r>
            <a:r>
              <a:rPr lang="en-US" u="sng" dirty="0"/>
              <a:t>LA arm</a:t>
            </a:r>
            <a:r>
              <a:rPr lang="en-US" dirty="0"/>
              <a:t> (n): pyrexia (1); nausea (1); diarrhea (1); and </a:t>
            </a:r>
            <a:br>
              <a:rPr lang="en-US" dirty="0"/>
            </a:br>
            <a:r>
              <a:rPr lang="en-US" dirty="0"/>
              <a:t>headache (2); and grade 4 lipase increase (1).</a:t>
            </a:r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36C1500F-7FF4-48C5-ABBB-17863289A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064694"/>
              </p:ext>
            </p:extLst>
          </p:nvPr>
        </p:nvGraphicFramePr>
        <p:xfrm>
          <a:off x="523303" y="868288"/>
          <a:ext cx="8367713" cy="2647267"/>
        </p:xfrm>
        <a:graphic>
          <a:graphicData uri="http://schemas.openxmlformats.org/drawingml/2006/table">
            <a:tbl>
              <a:tblPr firstRow="1" bandRow="1"/>
              <a:tblGrid>
                <a:gridCol w="3542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8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b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CAB LA + RPV LA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0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9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AE (</a:t>
                      </a: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≥10</a:t>
                      </a: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%), n (%)</a:t>
                      </a:r>
                      <a:endParaRPr lang="en-US" sz="11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500" marR="67500" marT="13500" marB="135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500" marR="67500" marT="13500" marB="135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68012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889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event (per participant)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264 (86)</a:t>
                      </a:r>
                    </a:p>
                  </a:txBody>
                  <a:tcPr marL="67500" marR="675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 (71)</a:t>
                      </a:r>
                    </a:p>
                  </a:txBody>
                  <a:tcPr marL="67500" marR="6750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811838"/>
                  </a:ext>
                </a:extLst>
              </a:tr>
              <a:tr h="186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76213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</a:rPr>
                        <a:t>   Nasopharyngitis</a:t>
                      </a:r>
                      <a:endParaRPr lang="en-US" sz="11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52 (17)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42 (14)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158776"/>
                  </a:ext>
                </a:extLst>
              </a:tr>
              <a:tr h="186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01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</a:rPr>
                        <a:t>Upper respiratory tract infection</a:t>
                      </a:r>
                      <a:endParaRPr lang="en-US" sz="11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32 (10)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25 (8)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055765"/>
                  </a:ext>
                </a:extLst>
              </a:tr>
              <a:tr h="1861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301625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0" noProof="0" dirty="0">
                          <a:effectLst/>
                          <a:latin typeface="+mn-lt"/>
                        </a:rPr>
                        <a:t>Headache</a:t>
                      </a:r>
                      <a:endParaRPr lang="en-US" sz="11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34 (11)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17 (6)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1015"/>
                  </a:ext>
                </a:extLst>
              </a:tr>
              <a:tr h="186192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Drug-related AEs (</a:t>
                      </a:r>
                      <a:r>
                        <a:rPr lang="en-US" sz="11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</a:t>
                      </a: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%), n (%)</a:t>
                      </a:r>
                      <a:endParaRPr lang="en-US" sz="1100" b="1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8890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event (per participant)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 (29)</a:t>
                      </a:r>
                    </a:p>
                  </a:txBody>
                  <a:tcPr marL="51435" marR="51435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(3)</a:t>
                      </a:r>
                    </a:p>
                  </a:txBody>
                  <a:tcPr marL="51435" marR="51435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2651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Fatigue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(4)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2651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Pyrexia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(4)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2651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Headache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(4)</a:t>
                      </a:r>
                      <a:endParaRPr lang="en-US" sz="1100" b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192">
                <a:tc>
                  <a:txBody>
                    <a:bodyPr/>
                    <a:lstStyle/>
                    <a:p>
                      <a:pPr marL="265113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Nausea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(4)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34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6213" algn="l"/>
                        </a:tabLst>
                      </a:pPr>
                      <a:r>
                        <a:rPr lang="en-US" sz="1100" b="1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AEs leading to withdrawal</a:t>
                      </a:r>
                      <a:r>
                        <a:rPr lang="en-US" sz="1100" b="1" baseline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(3)</a:t>
                      </a: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(2)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7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175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7AB70F-D41A-40DB-B0D2-2DA4DE63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0" y="3951941"/>
            <a:ext cx="8358188" cy="215444"/>
          </a:xfrm>
        </p:spPr>
        <p:txBody>
          <a:bodyPr>
            <a:spAutoFit/>
          </a:bodyPr>
          <a:lstStyle/>
          <a:p>
            <a:r>
              <a:rPr lang="en-GB" sz="1400" dirty="0"/>
              <a:t>The majority (99%,1439/1460) of ISRs were grade 1–2 and most (88%) resolved within ≤7 days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Injection Site Reactions</a:t>
            </a:r>
            <a:endParaRPr lang="en-US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830F1-1570-4B9A-B471-0342401E7E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35EED9-CC93-4A53-9D4C-DEF93095E6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CAB, cabotegravir; IM, intramuscular; ISR, injection site reaction; LA, long-acting; </a:t>
            </a:r>
            <a:r>
              <a:rPr lang="en-US" altLang="en-US" dirty="0"/>
              <a:t>RPV, rilpivirine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Bars represent incidence of onset ISRs relative to the most recent IM injection visit.</a:t>
            </a:r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1D59E938-5B35-488E-850A-76F4526317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32505"/>
              </p:ext>
            </p:extLst>
          </p:nvPr>
        </p:nvGraphicFramePr>
        <p:xfrm>
          <a:off x="4722281" y="890336"/>
          <a:ext cx="4162958" cy="2832987"/>
        </p:xfrm>
        <a:graphic>
          <a:graphicData uri="http://schemas.openxmlformats.org/drawingml/2006/table">
            <a:tbl>
              <a:tblPr firstRow="1" bandRow="1"/>
              <a:tblGrid>
                <a:gridCol w="2425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Event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CAB LA + RPV LA</a:t>
                      </a:r>
                      <a:br>
                        <a:rPr lang="en-US" sz="1200" noProof="0" dirty="0"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4680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Participants receiving injections, n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092813"/>
                  </a:ext>
                </a:extLst>
              </a:tr>
              <a:tr h="211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Injections given, n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6978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9239"/>
                  </a:ext>
                </a:extLst>
              </a:tr>
              <a:tr h="211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ISR events, n (%)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1460 (20.9)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74742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23838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</a:rPr>
                        <a:t>Pain</a:t>
                      </a:r>
                      <a:endParaRPr lang="en-US" sz="12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854075" indent="-3175"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857250" algn="l"/>
                          <a:tab pos="1527175" algn="r"/>
                        </a:tabLs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1208 	(82.7)</a:t>
                      </a:r>
                      <a:endParaRPr lang="en-US" sz="1200" noProof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24273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23838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Nodule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862013" marR="0" lvl="0" indent="1588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(3.7)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645659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23838" indent="-1588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Induration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862013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 (3.7)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61666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23838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66700" algn="l"/>
                        </a:tabLs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Swelling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854075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 (3.3)</a:t>
                      </a:r>
                      <a:endParaRPr lang="en-US" sz="1200" noProof="0" dirty="0">
                        <a:effectLst/>
                        <a:highlight>
                          <a:srgbClr val="FFFF00"/>
                        </a:highlight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21744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223838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</a:rPr>
                        <a:t>Grade 3 ISR pain</a:t>
                      </a:r>
                      <a:endParaRPr lang="en-US" sz="1200" b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862013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20 (1.7)</a:t>
                      </a:r>
                      <a:endParaRPr lang="en-US" sz="1200" baseline="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188589"/>
                  </a:ext>
                </a:extLst>
              </a:tr>
              <a:tr h="211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Median duration of ISRs, days</a:t>
                      </a: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/>
                      </a:pPr>
                      <a:r>
                        <a:rPr lang="en-US" sz="12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45239"/>
                  </a:ext>
                </a:extLst>
              </a:tr>
              <a:tr h="4388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Participants with ISR leading to withdrawal, </a:t>
                      </a:r>
                      <a:r>
                        <a:rPr lang="en-US" sz="1200" b="0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  <a:endParaRPr lang="en-US" sz="1200" b="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38614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 (1.3)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614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929105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AC68D143-4D79-4952-B884-47F2676F3B23}"/>
              </a:ext>
            </a:extLst>
          </p:cNvPr>
          <p:cNvGrpSpPr/>
          <p:nvPr/>
        </p:nvGrpSpPr>
        <p:grpSpPr>
          <a:xfrm>
            <a:off x="366081" y="1001713"/>
            <a:ext cx="4162958" cy="2985829"/>
            <a:chOff x="254190" y="877511"/>
            <a:chExt cx="4468091" cy="2681447"/>
          </a:xfrm>
        </p:grpSpPr>
        <p:graphicFrame>
          <p:nvGraphicFramePr>
            <p:cNvPr id="11" name="Chart 10">
              <a:extLst>
                <a:ext uri="{FF2B5EF4-FFF2-40B4-BE49-F238E27FC236}">
                  <a16:creationId xmlns:a16="http://schemas.microsoft.com/office/drawing/2014/main" id="{E0EEA118-1E99-43CB-93D7-23CB4B6BC95F}"/>
                </a:ext>
              </a:extLst>
            </p:cNvPr>
            <p:cNvGraphicFramePr/>
            <p:nvPr>
              <p:extLst/>
            </p:nvPr>
          </p:nvGraphicFramePr>
          <p:xfrm>
            <a:off x="254190" y="1014768"/>
            <a:ext cx="4468091" cy="25441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EF278E7-7C84-4460-B109-02C7EA3B48B6}"/>
                </a:ext>
              </a:extLst>
            </p:cNvPr>
            <p:cNvSpPr txBox="1"/>
            <p:nvPr/>
          </p:nvSpPr>
          <p:spPr>
            <a:xfrm>
              <a:off x="989462" y="877511"/>
              <a:ext cx="3650777" cy="2041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400" b="1" dirty="0"/>
                <a:t>ISR Incidence by Week</a:t>
              </a:r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2299A6DC-A913-4A49-8C3D-422A0EE745A6}"/>
              </a:ext>
            </a:extLst>
          </p:cNvPr>
          <p:cNvSpPr/>
          <p:nvPr/>
        </p:nvSpPr>
        <p:spPr>
          <a:xfrm>
            <a:off x="4722281" y="3298825"/>
            <a:ext cx="4162957" cy="42376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Ins="90000" bIns="108000" rtlCol="0" anchor="ctr"/>
          <a:lstStyle/>
          <a:p>
            <a:pPr algn="ctr">
              <a:lnSpc>
                <a:spcPct val="110000"/>
              </a:lnSpc>
            </a:pP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174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E1F2C937-5FB8-45B1-9A7E-0EFA29828590}"/>
              </a:ext>
            </a:extLst>
          </p:cNvPr>
          <p:cNvGrpSpPr/>
          <p:nvPr/>
        </p:nvGrpSpPr>
        <p:grpSpPr>
          <a:xfrm>
            <a:off x="926193" y="1099605"/>
            <a:ext cx="7732417" cy="2664283"/>
            <a:chOff x="-331375" y="1054100"/>
            <a:chExt cx="5741576" cy="3025800"/>
          </a:xfrm>
        </p:grpSpPr>
        <p:graphicFrame>
          <p:nvGraphicFramePr>
            <p:cNvPr id="30" name="Chart 29">
              <a:extLst>
                <a:ext uri="{FF2B5EF4-FFF2-40B4-BE49-F238E27FC236}">
                  <a16:creationId xmlns:a16="http://schemas.microsoft.com/office/drawing/2014/main" id="{FFCC9AE7-FB6F-4637-8A45-6253ACEA1AC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057850413"/>
                </p:ext>
              </p:extLst>
            </p:nvPr>
          </p:nvGraphicFramePr>
          <p:xfrm>
            <a:off x="-331375" y="1054100"/>
            <a:ext cx="5741576" cy="3025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CEDC1BE-D668-414A-A5DC-CFA503892EAD}"/>
                </a:ext>
              </a:extLst>
            </p:cNvPr>
            <p:cNvSpPr txBox="1"/>
            <p:nvPr/>
          </p:nvSpPr>
          <p:spPr>
            <a:xfrm>
              <a:off x="1392680" y="1664589"/>
              <a:ext cx="990600" cy="2097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Week 24*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04AB1E3-90AF-4343-843C-1C78B671145C}"/>
                </a:ext>
              </a:extLst>
            </p:cNvPr>
            <p:cNvSpPr txBox="1"/>
            <p:nvPr/>
          </p:nvSpPr>
          <p:spPr>
            <a:xfrm>
              <a:off x="1390284" y="2578089"/>
              <a:ext cx="990600" cy="20972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200" b="1" dirty="0"/>
                <a:t>Week 44*</a:t>
              </a: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5444EE-0503-4AFF-8B14-BD3293E97A8C}"/>
              </a:ext>
            </a:extLst>
          </p:cNvPr>
          <p:cNvCxnSpPr>
            <a:cxnSpLocks/>
          </p:cNvCxnSpPr>
          <p:nvPr/>
        </p:nvCxnSpPr>
        <p:spPr>
          <a:xfrm>
            <a:off x="4466662" y="1073595"/>
            <a:ext cx="0" cy="293263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833DD-8228-427E-9206-1266F79C5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439519"/>
            <a:ext cx="8358188" cy="723275"/>
          </a:xfrm>
        </p:spPr>
        <p:txBody>
          <a:bodyPr>
            <a:spAutoFit/>
          </a:bodyPr>
          <a:lstStyle/>
          <a:p>
            <a:pPr marL="0" lvl="0" indent="0"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Single-item question on participants’ preference at Week 48</a:t>
            </a:r>
            <a:endParaRPr lang="en-US" sz="1400" dirty="0">
              <a:solidFill>
                <a:srgbClr val="E31836"/>
              </a:solidFill>
            </a:endParaRPr>
          </a:p>
          <a:p>
            <a:pPr>
              <a:defRPr/>
            </a:pPr>
            <a:r>
              <a:rPr lang="en-US" sz="1400" dirty="0"/>
              <a:t>ITT-E population: 86% (266/308) preferred LA; 2% (7/308) preferred daily oral therapy</a:t>
            </a:r>
          </a:p>
          <a:p>
            <a:pPr lvl="1">
              <a:defRPr/>
            </a:pPr>
            <a:r>
              <a:rPr lang="en-US" sz="1400" b="1" dirty="0">
                <a:solidFill>
                  <a:srgbClr val="000000"/>
                </a:solidFill>
              </a:rPr>
              <a:t>Responding participants: 97% (266/273) preferred the LA regimen over previous oral therapy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ADFB7-089F-490E-B6C9-4AD02EA0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ATLAS: High Participant Satisfaction (HIVTSQs) and Preference for Injectable Therapy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21169119-FCF1-4727-A749-8964F7B1D6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049905-4B4F-4F00-B586-4AFC8E7CFD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816" y="4220514"/>
            <a:ext cx="8485014" cy="574218"/>
          </a:xfrm>
        </p:spPr>
        <p:txBody>
          <a:bodyPr/>
          <a:lstStyle/>
          <a:p>
            <a:r>
              <a:rPr lang="en-US" dirty="0"/>
              <a:t>CAB, cabotegravir; CAR, current antiretroviral; </a:t>
            </a:r>
            <a:r>
              <a:rPr lang="en-US" altLang="en-US" dirty="0"/>
              <a:t>HIVTSQs, HIV Treatment Satisfaction Questionnaire (Status); </a:t>
            </a:r>
            <a:r>
              <a:rPr lang="en-US" dirty="0"/>
              <a:t>ITT-E, intention-to-treat exposed; LA, long-acting; </a:t>
            </a:r>
            <a:br>
              <a:rPr lang="en-US" dirty="0"/>
            </a:br>
            <a:r>
              <a:rPr lang="en-US" altLang="en-US" dirty="0"/>
              <a:t>RPV, rilpivirine.</a:t>
            </a:r>
          </a:p>
          <a:p>
            <a:r>
              <a:rPr lang="en-US" altLang="en-US" dirty="0"/>
              <a:t>*Adjusted mean change from baseline; a</a:t>
            </a:r>
            <a:r>
              <a:rPr lang="en-US" dirty="0"/>
              <a:t>djusted for baseline score, sex, age, race, and baseline third agent class. Error bars show 95% confidence interval. n=300 for CAB + RPV at Week 24 and n=300 at Week 48; n=288 for CAR at Week 24 and n=294 at Week 48.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59C587-F746-4F0C-8DC9-2836AB665B51}"/>
              </a:ext>
            </a:extLst>
          </p:cNvPr>
          <p:cNvSpPr/>
          <p:nvPr/>
        </p:nvSpPr>
        <p:spPr>
          <a:xfrm>
            <a:off x="531816" y="864870"/>
            <a:ext cx="8359200" cy="311923"/>
          </a:xfrm>
          <a:prstGeom prst="rect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F46D13-8EB4-4689-B12C-73FB33C83FD4}"/>
              </a:ext>
            </a:extLst>
          </p:cNvPr>
          <p:cNvSpPr txBox="1"/>
          <p:nvPr/>
        </p:nvSpPr>
        <p:spPr>
          <a:xfrm>
            <a:off x="4343573" y="900776"/>
            <a:ext cx="301598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 55</a:t>
            </a:r>
            <a:r>
              <a:rPr lang="en-US" sz="1400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EDABC-AA3F-4BA4-BCA9-6A3D5E2088FC}"/>
              </a:ext>
            </a:extLst>
          </p:cNvPr>
          <p:cNvSpPr txBox="1"/>
          <p:nvPr/>
        </p:nvSpPr>
        <p:spPr>
          <a:xfrm>
            <a:off x="7963498" y="885388"/>
            <a:ext cx="3048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66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2A91B592-1CDA-45EA-8079-3999669162A4}"/>
              </a:ext>
            </a:extLst>
          </p:cNvPr>
          <p:cNvSpPr/>
          <p:nvPr/>
        </p:nvSpPr>
        <p:spPr>
          <a:xfrm>
            <a:off x="4954480" y="889842"/>
            <a:ext cx="2572295" cy="255146"/>
          </a:xfrm>
          <a:prstGeom prst="rightArrow">
            <a:avLst>
              <a:gd name="adj1" fmla="val 74191"/>
              <a:gd name="adj2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Improvement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1E5220-68B9-428A-8B4B-1AD15CCEC80D}"/>
              </a:ext>
            </a:extLst>
          </p:cNvPr>
          <p:cNvSpPr txBox="1"/>
          <p:nvPr/>
        </p:nvSpPr>
        <p:spPr>
          <a:xfrm>
            <a:off x="6611815" y="997128"/>
            <a:ext cx="26561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5C44517-A738-4880-99C9-4C21E6314E84}"/>
              </a:ext>
            </a:extLst>
          </p:cNvPr>
          <p:cNvSpPr txBox="1"/>
          <p:nvPr/>
        </p:nvSpPr>
        <p:spPr>
          <a:xfrm>
            <a:off x="601841" y="916165"/>
            <a:ext cx="283619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HIVTSQs Total Score*</a:t>
            </a:r>
            <a:endParaRPr lang="en-US" sz="12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F1AF750-D94B-4E59-BCB4-37E9FAF30FF9}"/>
              </a:ext>
            </a:extLst>
          </p:cNvPr>
          <p:cNvSpPr txBox="1"/>
          <p:nvPr/>
        </p:nvSpPr>
        <p:spPr>
          <a:xfrm>
            <a:off x="2843681" y="916165"/>
            <a:ext cx="228600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50</a:t>
            </a:r>
            <a:endParaRPr lang="en-US" sz="1400" dirty="0"/>
          </a:p>
        </p:txBody>
      </p:sp>
      <p:sp>
        <p:nvSpPr>
          <p:cNvPr id="51" name="Right Brace 50">
            <a:extLst>
              <a:ext uri="{FF2B5EF4-FFF2-40B4-BE49-F238E27FC236}">
                <a16:creationId xmlns:a16="http://schemas.microsoft.com/office/drawing/2014/main" id="{6A4A5DA4-CE2D-4803-9C59-695B971FC63B}"/>
              </a:ext>
            </a:extLst>
          </p:cNvPr>
          <p:cNvSpPr/>
          <p:nvPr/>
        </p:nvSpPr>
        <p:spPr>
          <a:xfrm>
            <a:off x="6960480" y="1581164"/>
            <a:ext cx="173498" cy="289560"/>
          </a:xfrm>
          <a:prstGeom prst="rightBrace">
            <a:avLst>
              <a:gd name="adj1" fmla="val 30692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Right Brace 59">
            <a:extLst>
              <a:ext uri="{FF2B5EF4-FFF2-40B4-BE49-F238E27FC236}">
                <a16:creationId xmlns:a16="http://schemas.microsoft.com/office/drawing/2014/main" id="{B42EEA85-295B-4B46-AEC1-E26BF820AC69}"/>
              </a:ext>
            </a:extLst>
          </p:cNvPr>
          <p:cNvSpPr/>
          <p:nvPr/>
        </p:nvSpPr>
        <p:spPr>
          <a:xfrm>
            <a:off x="6964112" y="2370104"/>
            <a:ext cx="173498" cy="289560"/>
          </a:xfrm>
          <a:prstGeom prst="rightBrace">
            <a:avLst>
              <a:gd name="adj1" fmla="val 33886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13" b="0" i="0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0876334-2AE1-41EC-AACF-B698C24920D1}"/>
              </a:ext>
            </a:extLst>
          </p:cNvPr>
          <p:cNvSpPr/>
          <p:nvPr/>
        </p:nvSpPr>
        <p:spPr>
          <a:xfrm>
            <a:off x="531816" y="3111404"/>
            <a:ext cx="8359200" cy="238950"/>
          </a:xfrm>
          <a:prstGeom prst="rect">
            <a:avLst/>
          </a:prstGeom>
          <a:solidFill>
            <a:srgbClr val="002F5F"/>
          </a:solidFill>
          <a:ln w="25400" cap="flat" cmpd="sng" algn="ctr">
            <a:solidFill>
              <a:srgbClr val="002F5F"/>
            </a:solidFill>
            <a:prstDash val="solid"/>
          </a:ln>
          <a:effectLst/>
        </p:spPr>
        <p:txBody>
          <a:bodyPr tIns="67500" bIns="67500" anchor="ctr"/>
          <a:lstStyle/>
          <a:p>
            <a:pPr marL="0" lvl="1" algn="ctr">
              <a:defRPr/>
            </a:pPr>
            <a:r>
              <a:rPr lang="en-US" sz="1200" b="1" kern="0" dirty="0">
                <a:solidFill>
                  <a:prstClr val="white"/>
                </a:solidFill>
              </a:rPr>
              <a:t>Patient Preference Survey (LA Arm)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64B4C4-D25B-4B14-B91F-7D12D9DCD7C7}"/>
              </a:ext>
            </a:extLst>
          </p:cNvPr>
          <p:cNvSpPr txBox="1"/>
          <p:nvPr/>
        </p:nvSpPr>
        <p:spPr>
          <a:xfrm>
            <a:off x="7203014" y="1639416"/>
            <a:ext cx="1813815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Arial"/>
              </a:rPr>
              <a:t>5.39 (</a:t>
            </a:r>
            <a:r>
              <a:rPr lang="en-US" sz="1200" kern="0" dirty="0">
                <a:latin typeface="Arial"/>
              </a:rPr>
              <a:t>4.17–6.60</a:t>
            </a: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Arial"/>
              </a:rPr>
              <a:t>), p&lt;0.001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E2C8A92-B13D-491C-A40F-5B3D1737676C}"/>
              </a:ext>
            </a:extLst>
          </p:cNvPr>
          <p:cNvSpPr txBox="1"/>
          <p:nvPr/>
        </p:nvSpPr>
        <p:spPr>
          <a:xfrm>
            <a:off x="7242005" y="2418340"/>
            <a:ext cx="1774824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defTabSz="6857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5.68 (</a:t>
            </a:r>
            <a:r>
              <a:rPr lang="en-US" sz="1200" kern="0" dirty="0">
                <a:solidFill>
                  <a:srgbClr val="000000"/>
                </a:solidFill>
                <a:latin typeface="Arial"/>
              </a:rPr>
              <a:t>4.37–6.98</a:t>
            </a:r>
            <a:r>
              <a:rPr kumimoji="0" lang="en-US" sz="12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), p&lt;0.001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447087-A431-4D87-A829-8BF3FF95DED1}"/>
              </a:ext>
            </a:extLst>
          </p:cNvPr>
          <p:cNvSpPr txBox="1"/>
          <p:nvPr/>
        </p:nvSpPr>
        <p:spPr>
          <a:xfrm flipH="1">
            <a:off x="7420852" y="1386911"/>
            <a:ext cx="136417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b="1" dirty="0"/>
              <a:t>Difference (95%CI)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4B22DBE5-3621-4AF6-B033-7BB6CEC436D6}"/>
              </a:ext>
            </a:extLst>
          </p:cNvPr>
          <p:cNvSpPr txBox="1">
            <a:spLocks/>
          </p:cNvSpPr>
          <p:nvPr/>
        </p:nvSpPr>
        <p:spPr bwMode="auto">
          <a:xfrm>
            <a:off x="527050" y="2155620"/>
            <a:ext cx="2899166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r>
              <a:rPr lang="en-US" sz="1400" kern="0" dirty="0"/>
              <a:t>The CAB + RPV group were more satisfied with the monthly injectable treatment compared with participants receiving CAR</a:t>
            </a:r>
          </a:p>
        </p:txBody>
      </p:sp>
    </p:spTree>
    <p:extLst>
      <p:ext uri="{BB962C8B-B14F-4D97-AF65-F5344CB8AC3E}">
        <p14:creationId xmlns:p14="http://schemas.microsoft.com/office/powerpoint/2010/main" val="3319301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1">
            <a:extLst>
              <a:ext uri="{FF2B5EF4-FFF2-40B4-BE49-F238E27FC236}">
                <a16:creationId xmlns:a16="http://schemas.microsoft.com/office/drawing/2014/main" id="{DB1B5D73-421F-41A2-A041-DD6A52FE0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050" y="884682"/>
            <a:ext cx="8363966" cy="3374136"/>
          </a:xfrm>
        </p:spPr>
        <p:txBody>
          <a:bodyPr/>
          <a:lstStyle/>
          <a:p>
            <a:r>
              <a:rPr lang="en-US" sz="1600" dirty="0"/>
              <a:t>Monthly CAB LA + RPV LA was noninferior to 3-drug oral CAR at Week 48 per Snapshot</a:t>
            </a:r>
          </a:p>
          <a:p>
            <a:pPr lvl="1"/>
            <a:r>
              <a:rPr lang="en-US" sz="1400" dirty="0"/>
              <a:t>Low rate of HIV-1 RNA ≥50 c/mL: 1.6% vs 1.0%</a:t>
            </a:r>
            <a:endParaRPr lang="en-US" sz="1400" dirty="0">
              <a:highlight>
                <a:srgbClr val="FFFF00"/>
              </a:highlight>
            </a:endParaRPr>
          </a:p>
          <a:p>
            <a:pPr lvl="1">
              <a:spcAft>
                <a:spcPts val="900"/>
              </a:spcAft>
            </a:pPr>
            <a:r>
              <a:rPr lang="sv-SE" sz="1400" dirty="0"/>
              <a:t>HIV-1 RNA &lt;50 c/mL: </a:t>
            </a:r>
            <a:r>
              <a:rPr lang="en-US" sz="1400" dirty="0"/>
              <a:t>92.5% vs 95.5%</a:t>
            </a:r>
          </a:p>
          <a:p>
            <a:r>
              <a:rPr lang="en-US" sz="1600" dirty="0"/>
              <a:t>Low confirmed virologic failure rate (1%) across both treatment arms</a:t>
            </a:r>
          </a:p>
          <a:p>
            <a:pPr lvl="1">
              <a:spcAft>
                <a:spcPts val="900"/>
              </a:spcAft>
            </a:pPr>
            <a:r>
              <a:rPr lang="en-US" sz="1400" dirty="0"/>
              <a:t>Two of 3 participants on CAB LA + RPV LA had NNRTI RAMs in baseline PBMCs</a:t>
            </a:r>
            <a:endParaRPr lang="en-US" altLang="en-US" sz="1400" dirty="0"/>
          </a:p>
          <a:p>
            <a:pPr>
              <a:spcAft>
                <a:spcPts val="900"/>
              </a:spcAft>
            </a:pPr>
            <a:r>
              <a:rPr lang="en-US" altLang="en-US" sz="1600" dirty="0"/>
              <a:t>Injection site reactions were mostly grade 1 or 2 and short-lived with few associated discontinuations</a:t>
            </a:r>
          </a:p>
          <a:p>
            <a:pPr>
              <a:spcAft>
                <a:spcPts val="900"/>
              </a:spcAft>
            </a:pPr>
            <a:r>
              <a:rPr lang="en-US" sz="1600" dirty="0"/>
              <a:t>Grade 3/4 and serious AEs were infrequent in both treatment arms</a:t>
            </a:r>
          </a:p>
          <a:p>
            <a:pPr>
              <a:spcAft>
                <a:spcPts val="900"/>
              </a:spcAft>
            </a:pPr>
            <a:r>
              <a:rPr lang="en-US" sz="1600" dirty="0"/>
              <a:t>Significantly greater increase in treatment satisfaction reported with LA regimen over </a:t>
            </a:r>
            <a:br>
              <a:rPr lang="en-US" sz="1600" dirty="0"/>
            </a:br>
            <a:r>
              <a:rPr lang="en-US" sz="1600" dirty="0"/>
              <a:t>time vs CAR</a:t>
            </a:r>
          </a:p>
          <a:p>
            <a:r>
              <a:rPr lang="en-US" sz="1600" dirty="0"/>
              <a:t>Overall, these results support the therapeutic potential of monthly CAB LA + RPV LA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Conclusions</a:t>
            </a:r>
            <a:endParaRPr lang="en-US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830F1-1570-4B9A-B471-0342401E7E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0772A5A-FE0A-4873-A493-7E137CD46D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/>
              <a:t>AE, adverse event; CAB, cabotegravir; CAR, current antiretroviral; CVF, confirmed virologic failure; LA, long-acting; </a:t>
            </a:r>
            <a:br>
              <a:rPr lang="en-US" altLang="en-US" dirty="0"/>
            </a:br>
            <a:r>
              <a:rPr lang="en-US" altLang="en-US" dirty="0"/>
              <a:t>NNRTI, non-nucleoside reverse transcriptase inhibitor; </a:t>
            </a:r>
            <a:r>
              <a:rPr lang="en-US" dirty="0"/>
              <a:t>PBMC, peripheral blood mononuclear cell; RAM, resistance-associated mutation; </a:t>
            </a:r>
            <a:r>
              <a:rPr lang="en-US" altLang="en-US" dirty="0"/>
              <a:t>RPV, rilpivirine.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99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F39A4-48B8-4EF1-AAB1-656EDBD91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en-US" sz="1400" dirty="0"/>
              <a:t>We thank everyone who has contributed to the success of the study</a:t>
            </a:r>
          </a:p>
          <a:p>
            <a:pPr lvl="1"/>
            <a:r>
              <a:rPr lang="en-US" altLang="en-US" sz="1200" dirty="0"/>
              <a:t>All study participants and their families</a:t>
            </a:r>
          </a:p>
          <a:p>
            <a:pPr lvl="1"/>
            <a:r>
              <a:rPr lang="en-US" altLang="en-US" sz="1200" spc="-10" dirty="0"/>
              <a:t>The ATLAS clinical investigators and their staff in Argentina, Australia, Canada, France, Germany, Italy, Mexico, Republic of Korea, Russian Federation, South Africa, Spain, Sweden, and the United States</a:t>
            </a:r>
            <a:endParaRPr lang="en-US" sz="1400" spc="-10" dirty="0"/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Acknowledgments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830F1-1570-4B9A-B471-0342401E7E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46915D-C6B6-4BCB-9EF1-FBE6694A45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A8301B0-90F6-4BCF-94BC-B02A6777D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266298"/>
              </p:ext>
            </p:extLst>
          </p:nvPr>
        </p:nvGraphicFramePr>
        <p:xfrm>
          <a:off x="470849" y="1973330"/>
          <a:ext cx="8509369" cy="206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579">
                  <a:extLst>
                    <a:ext uri="{9D8B030D-6E8A-4147-A177-3AD203B41FA5}">
                      <a16:colId xmlns:a16="http://schemas.microsoft.com/office/drawing/2014/main" val="4000906737"/>
                    </a:ext>
                  </a:extLst>
                </a:gridCol>
                <a:gridCol w="794579">
                  <a:extLst>
                    <a:ext uri="{9D8B030D-6E8A-4147-A177-3AD203B41FA5}">
                      <a16:colId xmlns:a16="http://schemas.microsoft.com/office/drawing/2014/main" val="324022212"/>
                    </a:ext>
                  </a:extLst>
                </a:gridCol>
                <a:gridCol w="752579">
                  <a:extLst>
                    <a:ext uri="{9D8B030D-6E8A-4147-A177-3AD203B41FA5}">
                      <a16:colId xmlns:a16="http://schemas.microsoft.com/office/drawing/2014/main" val="2010396029"/>
                    </a:ext>
                  </a:extLst>
                </a:gridCol>
                <a:gridCol w="773579">
                  <a:extLst>
                    <a:ext uri="{9D8B030D-6E8A-4147-A177-3AD203B41FA5}">
                      <a16:colId xmlns:a16="http://schemas.microsoft.com/office/drawing/2014/main" val="1652562414"/>
                    </a:ext>
                  </a:extLst>
                </a:gridCol>
                <a:gridCol w="773579">
                  <a:extLst>
                    <a:ext uri="{9D8B030D-6E8A-4147-A177-3AD203B41FA5}">
                      <a16:colId xmlns:a16="http://schemas.microsoft.com/office/drawing/2014/main" val="1831481482"/>
                    </a:ext>
                  </a:extLst>
                </a:gridCol>
                <a:gridCol w="731399">
                  <a:extLst>
                    <a:ext uri="{9D8B030D-6E8A-4147-A177-3AD203B41FA5}">
                      <a16:colId xmlns:a16="http://schemas.microsoft.com/office/drawing/2014/main" val="1381642820"/>
                    </a:ext>
                  </a:extLst>
                </a:gridCol>
                <a:gridCol w="1001951">
                  <a:extLst>
                    <a:ext uri="{9D8B030D-6E8A-4147-A177-3AD203B41FA5}">
                      <a16:colId xmlns:a16="http://schemas.microsoft.com/office/drawing/2014/main" val="3364577403"/>
                    </a:ext>
                  </a:extLst>
                </a:gridCol>
                <a:gridCol w="587387">
                  <a:extLst>
                    <a:ext uri="{9D8B030D-6E8A-4147-A177-3AD203B41FA5}">
                      <a16:colId xmlns:a16="http://schemas.microsoft.com/office/drawing/2014/main" val="1087583023"/>
                    </a:ext>
                  </a:extLst>
                </a:gridCol>
                <a:gridCol w="773579">
                  <a:extLst>
                    <a:ext uri="{9D8B030D-6E8A-4147-A177-3AD203B41FA5}">
                      <a16:colId xmlns:a16="http://schemas.microsoft.com/office/drawing/2014/main" val="199284006"/>
                    </a:ext>
                  </a:extLst>
                </a:gridCol>
                <a:gridCol w="773579">
                  <a:extLst>
                    <a:ext uri="{9D8B030D-6E8A-4147-A177-3AD203B41FA5}">
                      <a16:colId xmlns:a16="http://schemas.microsoft.com/office/drawing/2014/main" val="2689065409"/>
                    </a:ext>
                  </a:extLst>
                </a:gridCol>
                <a:gridCol w="773579">
                  <a:extLst>
                    <a:ext uri="{9D8B030D-6E8A-4147-A177-3AD203B41FA5}">
                      <a16:colId xmlns:a16="http://schemas.microsoft.com/office/drawing/2014/main" val="3320183176"/>
                    </a:ext>
                  </a:extLst>
                </a:gridCol>
              </a:tblGrid>
              <a:tr h="118266">
                <a:tc rowSpan="2">
                  <a:txBody>
                    <a:bodyPr/>
                    <a:lstStyle/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Argentina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Cahn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Cassetti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Lupo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Porteiro</a:t>
                      </a:r>
                    </a:p>
                    <a:p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Australia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Baker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Bloch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Roth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Shields</a:t>
                      </a:r>
                    </a:p>
                    <a:p>
                      <a:endParaRPr lang="en-US" sz="75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Canada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Angel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Baril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Smith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Trottier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Wong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de Pokomandy</a:t>
                      </a:r>
                    </a:p>
                    <a:p>
                      <a:endParaRPr lang="en-US" sz="75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France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Ajana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Delobel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Girard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Katlama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Khuong-Josses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Molina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Reynes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Yazdanpanah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Germany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Arasteh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Baumgarten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Degen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Esser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Jaeger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Lutz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Rockstroh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Stellbrink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Stephan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Stoll</a:t>
                      </a:r>
                    </a:p>
                    <a:p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Italy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Castelli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Rizzardini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5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Mexico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Andrade-Villanueva</a:t>
                      </a:r>
                    </a:p>
                    <a:p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Republic of Korea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Choi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Kim S-W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Kim S-I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Kim Y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Lee</a:t>
                      </a:r>
                    </a:p>
                    <a:p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Russian Federation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Belonosova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Borodkina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Chernova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Gusev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Kulagin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Nagimova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Pokrovsky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Shuldyakov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Tonkikh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Tsybakova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Volkova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Voronin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Yakovlev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South Africa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Hoosen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Latiff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Lombaard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Mitha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Mngqibisa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Nortje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Orrell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Tayob</a:t>
                      </a:r>
                    </a:p>
                    <a:p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van Zyl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>
                        <a:tabLst/>
                      </a:pPr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Spain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Antela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-Lopez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Gracia-Deltoro</a:t>
                      </a:r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Falco-Ferrer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Castaño-Carracedo</a:t>
                      </a:r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Knobel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-Freud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Mallolas-Masferrer</a:t>
                      </a:r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Masiá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Canuto</a:t>
                      </a:r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Montes-Ramirez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Moreno-Guillen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Negredo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Puigmal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Ocampo-</a:t>
                      </a: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Hermida</a:t>
                      </a:r>
                      <a:endParaRPr lang="en-US" sz="7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Rivero-Román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Rubio-Garcia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 err="1">
                          <a:solidFill>
                            <a:schemeClr val="tx1"/>
                          </a:solidFill>
                        </a:rPr>
                        <a:t>Viciana</a:t>
                      </a: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-Fernández </a:t>
                      </a:r>
                    </a:p>
                  </a:txBody>
                  <a:tcPr marL="72000" marR="72000" marT="3600" marB="3600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1" baseline="0" dirty="0">
                          <a:solidFill>
                            <a:schemeClr val="tx1"/>
                          </a:solidFill>
                        </a:rPr>
                        <a:t>Sweden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Gisslén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Thalme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="0" baseline="0" dirty="0">
                          <a:solidFill>
                            <a:schemeClr val="tx1"/>
                          </a:solidFill>
                        </a:rPr>
                        <a:t>Treutiger</a:t>
                      </a:r>
                      <a:endParaRPr lang="en-US" sz="75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2000" marR="72000" marT="3600" marB="360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United States</a:t>
                      </a:r>
                    </a:p>
                  </a:txBody>
                  <a:tcPr marL="72000" marR="72000" marT="3600" marB="360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extLst>
                  <a:ext uri="{0D108BD9-81ED-4DB2-BD59-A6C34878D82A}">
                    <a16:rowId xmlns:a16="http://schemas.microsoft.com/office/drawing/2014/main" val="4051370542"/>
                  </a:ext>
                </a:extLst>
              </a:tr>
              <a:tr h="1786734"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3600" marR="3600" marT="3600" marB="36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Aberg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Bettacchi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Brar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Bredeek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Brennan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Brinson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Crofoot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Cunningham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De Vente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Felizarta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Fichtenbaum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Goldstein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Hoffman-Terry</a:t>
                      </a:r>
                    </a:p>
                  </a:txBody>
                  <a:tcPr marL="72000" marR="72000" marT="3600" marB="36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Hsiao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Katner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Kumar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Lichtenstein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Luetkemeyer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Markowitz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Mills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Olivet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Overton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Pierone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Polk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Presti</a:t>
                      </a:r>
                    </a:p>
                  </a:txBody>
                  <a:tcPr marL="72000" marR="72000" marT="3600" marB="360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Ramgopal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Richmond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Ruane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Schreibman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Scott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Shon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Simon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Swindells</a:t>
                      </a:r>
                    </a:p>
                    <a:p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Taiwo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Wheeler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50" baseline="0" dirty="0">
                          <a:solidFill>
                            <a:schemeClr val="tx1"/>
                          </a:solidFill>
                        </a:rPr>
                        <a:t>Wohl</a:t>
                      </a:r>
                    </a:p>
                  </a:txBody>
                  <a:tcPr marL="72000" marR="72000" marT="3600" marB="36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47590"/>
                  </a:ext>
                </a:extLst>
              </a:tr>
            </a:tbl>
          </a:graphicData>
        </a:graphic>
      </p:graphicFrame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0DEFC3D-88BB-47F0-AEBD-C496711C2D4D}"/>
              </a:ext>
            </a:extLst>
          </p:cNvPr>
          <p:cNvSpPr txBox="1">
            <a:spLocks/>
          </p:cNvSpPr>
          <p:nvPr/>
        </p:nvSpPr>
        <p:spPr bwMode="auto">
          <a:xfrm>
            <a:off x="533400" y="4170754"/>
            <a:ext cx="8358188" cy="50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lvl="1">
              <a:spcAft>
                <a:spcPts val="100"/>
              </a:spcAft>
            </a:pPr>
            <a:r>
              <a:rPr lang="en-US" altLang="en-US" sz="1200" kern="0" dirty="0"/>
              <a:t>The ViiV Healthcare, GlaxoSmithKline, and Janssen study team members</a:t>
            </a:r>
          </a:p>
          <a:p>
            <a:pPr>
              <a:spcAft>
                <a:spcPts val="100"/>
              </a:spcAft>
            </a:pPr>
            <a:r>
              <a:rPr lang="en-US" altLang="en-US" sz="1400" kern="0" dirty="0"/>
              <a:t>ATLAS is funded by ViiV Healthcare and Janssen R&amp;D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62076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8B5CB118-57CE-4A82-9661-E593F994E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HIV therapy has been simplified to once-daily, oral regimens containing 2 or 3 antiretrovirals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Despite the success of daily oral therapy, considerable interest exists in LA treatment options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/>
              <a:t>Cabotegravir (CAB) is an HIV-1 integrase strand transfer inhibitor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Oral 30 mg tablet: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~40 hours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Long-acting IM injection, 200 mg/mL: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~40 </a:t>
            </a:r>
            <a:r>
              <a:rPr lang="en-US" altLang="en-US" sz="1200" u="sng" dirty="0"/>
              <a:t>days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/>
              <a:t>Rilpivirine (RPV) is an HIV-1 non-nucleoside reverse transcriptase inhibitor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Oral 25 mg tablet: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~50 hours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altLang="en-US" sz="1200" dirty="0"/>
              <a:t>Long-acting IM injection, 300 mg/mL: t</a:t>
            </a:r>
            <a:r>
              <a:rPr lang="en-US" altLang="en-US" sz="1200" baseline="-25000" dirty="0"/>
              <a:t>½</a:t>
            </a:r>
            <a:r>
              <a:rPr lang="en-US" altLang="en-US" sz="1200" dirty="0"/>
              <a:t> ~90 </a:t>
            </a:r>
            <a:r>
              <a:rPr lang="en-US" altLang="en-US" sz="1200" u="sng" dirty="0"/>
              <a:t>days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LATTE-2: CAB LA + RPV LA given every 4 or 8 weeks maintained HIV-1 RNA &lt;50 c/mL for &gt;3 years</a:t>
            </a:r>
            <a:r>
              <a:rPr lang="en-US" sz="1400" baseline="30000" dirty="0"/>
              <a:t>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1400" dirty="0"/>
              <a:t>Two pivotal phase 3 studies (ATLAS and FLAIR</a:t>
            </a:r>
            <a:r>
              <a:rPr lang="en-US" altLang="en-US" sz="1400" baseline="30000" dirty="0"/>
              <a:t>2</a:t>
            </a:r>
            <a:r>
              <a:rPr lang="en-US" altLang="en-US" sz="1400" dirty="0"/>
              <a:t>) have reached their primary endpoints at 48 weeks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Background</a:t>
            </a:r>
            <a:endParaRPr lang="en-US" altLang="en-US" dirty="0"/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7413" name="Text Placeholder 4">
            <a:extLst>
              <a:ext uri="{FF2B5EF4-FFF2-40B4-BE49-F238E27FC236}">
                <a16:creationId xmlns:a16="http://schemas.microsoft.com/office/drawing/2014/main" id="{FF4DB94F-A88F-43AE-B3D2-6356FE52D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/>
              <a:t>CAB, cabotegravir; IM, intramuscular; LA, long-acting; RPV, </a:t>
            </a:r>
            <a:r>
              <a:rPr lang="en-US" altLang="en-US" dirty="0" err="1"/>
              <a:t>rilpivirine</a:t>
            </a:r>
            <a:r>
              <a:rPr lang="en-US" altLang="en-US" dirty="0"/>
              <a:t>; t½, half-life.</a:t>
            </a:r>
          </a:p>
          <a:p>
            <a:r>
              <a:rPr lang="en-US" altLang="en-US" dirty="0"/>
              <a:t>1. Margolis D, et al. HIV Glasgow 2018; UK. Poster 118; 2. Orkin C, et al. CROI 2019; Seattle, WA. Abstract 3947. </a:t>
            </a:r>
          </a:p>
        </p:txBody>
      </p:sp>
      <p:grpSp>
        <p:nvGrpSpPr>
          <p:cNvPr id="15" name="Group 2">
            <a:extLst>
              <a:ext uri="{FF2B5EF4-FFF2-40B4-BE49-F238E27FC236}">
                <a16:creationId xmlns:a16="http://schemas.microsoft.com/office/drawing/2014/main" id="{BFA923B7-0783-454D-B141-785CDB37E0B9}"/>
              </a:ext>
            </a:extLst>
          </p:cNvPr>
          <p:cNvGrpSpPr>
            <a:grpSpLocks/>
          </p:cNvGrpSpPr>
          <p:nvPr/>
        </p:nvGrpSpPr>
        <p:grpSpPr bwMode="auto">
          <a:xfrm>
            <a:off x="6862916" y="1700951"/>
            <a:ext cx="2028100" cy="1550040"/>
            <a:chOff x="5186963" y="1874820"/>
            <a:chExt cx="2922653" cy="2253973"/>
          </a:xfrm>
        </p:grpSpPr>
        <p:pic>
          <p:nvPicPr>
            <p:cNvPr id="16" name="Picture 2" descr="C:\Users\rqb23532\Pictures\744\Prepared syringe (3mL) of Cabotegravir and prepared syringe (3mL) of TMC-278 LA.jpg">
              <a:extLst>
                <a:ext uri="{FF2B5EF4-FFF2-40B4-BE49-F238E27FC236}">
                  <a16:creationId xmlns:a16="http://schemas.microsoft.com/office/drawing/2014/main" id="{752160A4-ACE9-48AB-B77D-E5C7EEB8F847}"/>
                </a:ext>
              </a:extLst>
            </p:cNvPr>
            <p:cNvPicPr>
              <a:picLocks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62" t="27231" r="1999" b="15497"/>
            <a:stretch/>
          </p:blipFill>
          <p:spPr bwMode="auto">
            <a:xfrm>
              <a:off x="5186963" y="1874820"/>
              <a:ext cx="2922653" cy="12751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C:\Users\rqb23532\Pictures\744\3mL vial of Cabotegravir LA and 1 3mL vial of TMC-278 LA.jpg">
              <a:extLst>
                <a:ext uri="{FF2B5EF4-FFF2-40B4-BE49-F238E27FC236}">
                  <a16:creationId xmlns:a16="http://schemas.microsoft.com/office/drawing/2014/main" id="{56469BDD-CE7C-417C-BB9C-FADBEBA40D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31" b="2791"/>
            <a:stretch/>
          </p:blipFill>
          <p:spPr bwMode="auto">
            <a:xfrm>
              <a:off x="6801684" y="3245059"/>
              <a:ext cx="1307932" cy="8837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4" descr="C:\Users\rqb23532\Pictures\744\30mg tablet of Cabotegravir and 25mg tablet of rilpivirine.jpg">
              <a:extLst>
                <a:ext uri="{FF2B5EF4-FFF2-40B4-BE49-F238E27FC236}">
                  <a16:creationId xmlns:a16="http://schemas.microsoft.com/office/drawing/2014/main" id="{BD5191A3-672C-46E5-8F1E-4E26A465A4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71" t="19930" r="3035" b="11861"/>
            <a:stretch/>
          </p:blipFill>
          <p:spPr bwMode="auto">
            <a:xfrm>
              <a:off x="5186963" y="3245059"/>
              <a:ext cx="1502302" cy="8837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7837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92EF317C-0C80-4E2F-938E-85AC92E8D849}"/>
              </a:ext>
            </a:extLst>
          </p:cNvPr>
          <p:cNvGrpSpPr/>
          <p:nvPr/>
        </p:nvGrpSpPr>
        <p:grpSpPr>
          <a:xfrm>
            <a:off x="2301922" y="2961389"/>
            <a:ext cx="6507708" cy="95936"/>
            <a:chOff x="2301922" y="3273656"/>
            <a:chExt cx="6507708" cy="95936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8A74512-C084-4783-AD89-5BC00C485161}"/>
                </a:ext>
              </a:extLst>
            </p:cNvPr>
            <p:cNvCxnSpPr>
              <a:cxnSpLocks/>
            </p:cNvCxnSpPr>
            <p:nvPr/>
          </p:nvCxnSpPr>
          <p:spPr>
            <a:xfrm>
              <a:off x="2301922" y="3273656"/>
              <a:ext cx="6507708" cy="0"/>
            </a:xfrm>
            <a:prstGeom prst="straightConnector1">
              <a:avLst/>
            </a:prstGeom>
            <a:ln w="12700" cap="sq">
              <a:solidFill>
                <a:schemeClr val="tx1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1471408-10D8-4299-9B5C-D514E67B80DE}"/>
                </a:ext>
              </a:extLst>
            </p:cNvPr>
            <p:cNvCxnSpPr/>
            <p:nvPr/>
          </p:nvCxnSpPr>
          <p:spPr>
            <a:xfrm>
              <a:off x="2301923" y="3279592"/>
              <a:ext cx="0" cy="90000"/>
            </a:xfrm>
            <a:prstGeom prst="line">
              <a:avLst/>
            </a:prstGeom>
            <a:ln w="12700" cap="sq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CCBB437-F0E2-4DEF-9380-5F3A5F08768C}"/>
                </a:ext>
              </a:extLst>
            </p:cNvPr>
            <p:cNvCxnSpPr/>
            <p:nvPr/>
          </p:nvCxnSpPr>
          <p:spPr>
            <a:xfrm>
              <a:off x="3370072" y="3279592"/>
              <a:ext cx="0" cy="90000"/>
            </a:xfrm>
            <a:prstGeom prst="line">
              <a:avLst/>
            </a:prstGeom>
            <a:ln w="12700" cap="sq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DE196DB-331B-47A0-B7BE-50B0ADDFFA67}"/>
                </a:ext>
              </a:extLst>
            </p:cNvPr>
            <p:cNvCxnSpPr/>
            <p:nvPr/>
          </p:nvCxnSpPr>
          <p:spPr>
            <a:xfrm>
              <a:off x="6048535" y="3279592"/>
              <a:ext cx="0" cy="90000"/>
            </a:xfrm>
            <a:prstGeom prst="line">
              <a:avLst/>
            </a:prstGeom>
            <a:ln w="12700" cap="sq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12A23D2-0A6F-4FDE-9C07-E0CC27B959F1}"/>
                </a:ext>
              </a:extLst>
            </p:cNvPr>
            <p:cNvCxnSpPr/>
            <p:nvPr/>
          </p:nvCxnSpPr>
          <p:spPr>
            <a:xfrm>
              <a:off x="6449091" y="3279592"/>
              <a:ext cx="0" cy="90000"/>
            </a:xfrm>
            <a:prstGeom prst="line">
              <a:avLst/>
            </a:prstGeom>
            <a:ln w="12700" cap="sq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96D063A8-9F10-411D-AB49-DA095EE0D6F5}"/>
                </a:ext>
              </a:extLst>
            </p:cNvPr>
            <p:cNvCxnSpPr/>
            <p:nvPr/>
          </p:nvCxnSpPr>
          <p:spPr>
            <a:xfrm>
              <a:off x="8540882" y="3279592"/>
              <a:ext cx="0" cy="90000"/>
            </a:xfrm>
            <a:prstGeom prst="line">
              <a:avLst/>
            </a:prstGeom>
            <a:ln w="12700" cap="sq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2" y="114301"/>
            <a:ext cx="8357614" cy="628650"/>
          </a:xfrm>
        </p:spPr>
        <p:txBody>
          <a:bodyPr/>
          <a:lstStyle/>
          <a:p>
            <a:r>
              <a:rPr lang="en-US" sz="1800" dirty="0"/>
              <a:t>ATLAS Study Design: Randomized, Multicenter, International, Open-Label, Noninferiority Study in Adults with Virologic Suppression (Ongoing)</a:t>
            </a:r>
            <a:endParaRPr lang="en-US" altLang="en-US" sz="1800" dirty="0"/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7413" name="Text Placeholder 4">
            <a:extLst>
              <a:ext uri="{FF2B5EF4-FFF2-40B4-BE49-F238E27FC236}">
                <a16:creationId xmlns:a16="http://schemas.microsoft.com/office/drawing/2014/main" id="{FF4DB94F-A88F-43AE-B3D2-6356FE52D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799" y="3824552"/>
            <a:ext cx="8370218" cy="845518"/>
          </a:xfrm>
        </p:spPr>
        <p:txBody>
          <a:bodyPr/>
          <a:lstStyle/>
          <a:p>
            <a:r>
              <a:rPr lang="en-US" altLang="en-US" dirty="0"/>
              <a:t>ART, antiretroviral therapy; CAB, cabotegravir; CAR, current antiretroviral; IM, intramuscular; INSTI, integrase strand transfer inhibitor; </a:t>
            </a:r>
            <a:br>
              <a:rPr lang="en-US" altLang="en-US" dirty="0"/>
            </a:br>
            <a:r>
              <a:rPr lang="en-US" altLang="en-US" dirty="0"/>
              <a:t>LA, long-acting; NNRTI, non-nucleoside reverse transcriptase inhibitor; NRTI, nucleoside RTI; PI, protease inhibitor; RPV, rilpivirine; VL, viral load.</a:t>
            </a:r>
          </a:p>
          <a:p>
            <a:r>
              <a:rPr lang="en-US" altLang="en-US" dirty="0"/>
              <a:t>*Uninterrupted ART 6 months and VL &lt;50 c/mL at Screening, 2× VL &lt;50 c/mL ≤12 months; </a:t>
            </a:r>
            <a:r>
              <a:rPr lang="en-US" altLang="en-US" baseline="30000" dirty="0"/>
              <a:t>†</a:t>
            </a:r>
            <a:r>
              <a:rPr lang="en-US" altLang="en-US" dirty="0"/>
              <a:t>INSTI-based regimen capped at 40% of enrollment; Triumeq excluded from study; </a:t>
            </a:r>
            <a:r>
              <a:rPr lang="en-US" altLang="en-US" baseline="30000" dirty="0"/>
              <a:t>‡</a:t>
            </a:r>
            <a:r>
              <a:rPr lang="en-US" altLang="en-US" dirty="0"/>
              <a:t>Optional switch to CAB LA + RPV LA at Week 52 for those on CAR; </a:t>
            </a:r>
            <a:r>
              <a:rPr lang="en-US" altLang="en-US" baseline="30000" dirty="0"/>
              <a:t>§</a:t>
            </a:r>
            <a:r>
              <a:rPr lang="en-US" altLang="en-US" dirty="0"/>
              <a:t>Participants who withdraw/complete IM CAB LA + RPV LA must complete </a:t>
            </a:r>
            <a:br>
              <a:rPr lang="en-US" altLang="en-US" dirty="0"/>
            </a:br>
            <a:r>
              <a:rPr lang="en-US" altLang="en-US" dirty="0"/>
              <a:t>52 weeks of follow-up; </a:t>
            </a:r>
            <a:r>
              <a:rPr lang="en-US" altLang="en-US" baseline="30000" dirty="0"/>
              <a:t>‖</a:t>
            </a:r>
            <a:r>
              <a:rPr lang="en-US" altLang="en-US" dirty="0"/>
              <a:t>Participants received an initial loading dose of CAB LA (600 mg) and RPV LA (900 mg) at Week 4b. From Week 8 onwards, participants received CAB LA (400 mg) + RPV LA (600 mg) injections every 4 weeks.</a:t>
            </a:r>
          </a:p>
        </p:txBody>
      </p:sp>
      <p:sp>
        <p:nvSpPr>
          <p:cNvPr id="83" name="Flowchart: Off-page Connector 3">
            <a:extLst>
              <a:ext uri="{FF2B5EF4-FFF2-40B4-BE49-F238E27FC236}">
                <a16:creationId xmlns:a16="http://schemas.microsoft.com/office/drawing/2014/main" id="{8DA30B21-B638-46C6-8956-8C0292BB0921}"/>
              </a:ext>
            </a:extLst>
          </p:cNvPr>
          <p:cNvSpPr/>
          <p:nvPr/>
        </p:nvSpPr>
        <p:spPr>
          <a:xfrm rot="16200000">
            <a:off x="4690859" y="985617"/>
            <a:ext cx="446400" cy="30880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0 w 10051"/>
              <a:gd name="connsiteY4" fmla="*/ 8000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1" h="10000">
                <a:moveTo>
                  <a:pt x="0" y="0"/>
                </a:moveTo>
                <a:lnTo>
                  <a:pt x="10000" y="0"/>
                </a:lnTo>
                <a:cubicBezTo>
                  <a:pt x="10017" y="3087"/>
                  <a:pt x="10034" y="6173"/>
                  <a:pt x="10051" y="9260"/>
                </a:cubicBezTo>
                <a:lnTo>
                  <a:pt x="5000" y="10000"/>
                </a:lnTo>
                <a:lnTo>
                  <a:pt x="51" y="93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0" bIns="108000" rtlCol="0" anchor="ctr"/>
          <a:lstStyle/>
          <a:p>
            <a:pPr algn="ctr">
              <a:lnSpc>
                <a:spcPct val="114000"/>
              </a:lnSpc>
            </a:pPr>
            <a:r>
              <a:rPr lang="en-US" altLang="en-US" sz="1200" b="1" dirty="0">
                <a:solidFill>
                  <a:schemeClr val="bg1"/>
                </a:solidFill>
              </a:rPr>
              <a:t>CAB LA (400 mg) + RPV LA (600 mg)</a:t>
            </a:r>
            <a:r>
              <a:rPr lang="en-US" altLang="en-US" sz="12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§</a:t>
            </a:r>
            <a:br>
              <a:rPr lang="en-US" altLang="en-US" sz="1200" b="1" baseline="300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I</a:t>
            </a:r>
            <a:r>
              <a:rPr lang="en-US" sz="1200" b="1" dirty="0">
                <a:solidFill>
                  <a:schemeClr val="bg1"/>
                </a:solidFill>
                <a:cs typeface="Arial" panose="020B0604020202020204" pitchFamily="34" charset="0"/>
              </a:rPr>
              <a:t>M monthly n=303</a:t>
            </a:r>
            <a:endParaRPr lang="en-US" sz="1200" dirty="0"/>
          </a:p>
        </p:txBody>
      </p:sp>
      <p:sp>
        <p:nvSpPr>
          <p:cNvPr id="61" name="Rectangle 50">
            <a:extLst>
              <a:ext uri="{FF2B5EF4-FFF2-40B4-BE49-F238E27FC236}">
                <a16:creationId xmlns:a16="http://schemas.microsoft.com/office/drawing/2014/main" id="{2EC33F1E-8C74-49CA-92D2-ADF9460B1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99" y="960862"/>
            <a:ext cx="144270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Screening Phase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2" name="Rectangle 51">
            <a:extLst>
              <a:ext uri="{FF2B5EF4-FFF2-40B4-BE49-F238E27FC236}">
                <a16:creationId xmlns:a16="http://schemas.microsoft.com/office/drawing/2014/main" id="{B8805F5D-7E21-40A0-BAFF-7D4DC470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0941" y="951936"/>
            <a:ext cx="41171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Maintenance Phase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Rectangle 52">
            <a:extLst>
              <a:ext uri="{FF2B5EF4-FFF2-40B4-BE49-F238E27FC236}">
                <a16:creationId xmlns:a16="http://schemas.microsoft.com/office/drawing/2014/main" id="{6473387A-8981-40F3-8F67-9591FDED1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5351" y="951936"/>
            <a:ext cx="20481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rPr>
              <a:t>Extension Phase</a:t>
            </a:r>
            <a:r>
              <a:rPr lang="en-US" altLang="en-US" sz="1400" b="1" baseline="30000" dirty="0">
                <a:solidFill>
                  <a:srgbClr val="000000"/>
                </a:solidFill>
                <a:latin typeface="+mn-lt"/>
              </a:rPr>
              <a:t>‡</a:t>
            </a:r>
            <a:endParaRPr kumimoji="0" lang="en-US" altLang="en-US" sz="1400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4" name="Rectangle 65">
            <a:extLst>
              <a:ext uri="{FF2B5EF4-FFF2-40B4-BE49-F238E27FC236}">
                <a16:creationId xmlns:a16="http://schemas.microsoft.com/office/drawing/2014/main" id="{891AAA01-BE7A-4216-9A96-02B9B47A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586" y="1406059"/>
            <a:ext cx="6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4" name="Flowchart: Off-page Connector 3">
            <a:extLst>
              <a:ext uri="{FF2B5EF4-FFF2-40B4-BE49-F238E27FC236}">
                <a16:creationId xmlns:a16="http://schemas.microsoft.com/office/drawing/2014/main" id="{92633965-6EE6-4F34-87BB-58DE93C17645}"/>
              </a:ext>
            </a:extLst>
          </p:cNvPr>
          <p:cNvSpPr/>
          <p:nvPr/>
        </p:nvSpPr>
        <p:spPr>
          <a:xfrm rot="16200000">
            <a:off x="4142351" y="-414934"/>
            <a:ext cx="446400" cy="418511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0 w 10051"/>
              <a:gd name="connsiteY4" fmla="*/ 8000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1" h="10000">
                <a:moveTo>
                  <a:pt x="0" y="0"/>
                </a:moveTo>
                <a:lnTo>
                  <a:pt x="10000" y="0"/>
                </a:lnTo>
                <a:cubicBezTo>
                  <a:pt x="10017" y="3087"/>
                  <a:pt x="10034" y="6173"/>
                  <a:pt x="10051" y="9260"/>
                </a:cubicBezTo>
                <a:lnTo>
                  <a:pt x="5000" y="10000"/>
                </a:lnTo>
                <a:lnTo>
                  <a:pt x="51" y="9306"/>
                </a:lnTo>
                <a:lnTo>
                  <a:pt x="0" y="0"/>
                </a:lnTo>
                <a:close/>
              </a:path>
            </a:pathLst>
          </a:custGeom>
          <a:solidFill>
            <a:srgbClr val="970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>
              <a:lnSpc>
                <a:spcPct val="114000"/>
              </a:lnSpc>
            </a:pPr>
            <a:r>
              <a:rPr lang="en-US" altLang="en-US" sz="1200" b="1" dirty="0">
                <a:solidFill>
                  <a:schemeClr val="bg1"/>
                </a:solidFill>
              </a:rPr>
              <a:t>PI, NNRTI or INSTI</a:t>
            </a:r>
            <a:r>
              <a:rPr lang="en-US" altLang="en-US" sz="1200" b="1" baseline="30000" dirty="0">
                <a:solidFill>
                  <a:schemeClr val="bg1"/>
                </a:solidFill>
              </a:rPr>
              <a:t>†</a:t>
            </a:r>
          </a:p>
          <a:p>
            <a:pPr algn="ctr">
              <a:lnSpc>
                <a:spcPct val="114000"/>
              </a:lnSpc>
            </a:pPr>
            <a:r>
              <a:rPr lang="en-US" altLang="en-US" sz="1200" b="1" dirty="0">
                <a:solidFill>
                  <a:schemeClr val="bg1"/>
                </a:solidFill>
              </a:rPr>
              <a:t>Current daily oral ART n=308</a:t>
            </a:r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D77173-257E-4E6F-8B6F-958C324A6B35}"/>
              </a:ext>
            </a:extLst>
          </p:cNvPr>
          <p:cNvSpPr/>
          <p:nvPr/>
        </p:nvSpPr>
        <p:spPr>
          <a:xfrm>
            <a:off x="533400" y="1363353"/>
            <a:ext cx="1248335" cy="159784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en-US" altLang="en-US" sz="1200" b="1" dirty="0">
                <a:solidFill>
                  <a:srgbClr val="000000"/>
                </a:solidFill>
              </a:rPr>
              <a:t>N=705</a:t>
            </a:r>
          </a:p>
          <a:p>
            <a:r>
              <a:rPr lang="en-US" altLang="en-US" sz="1200" b="1" dirty="0">
                <a:solidFill>
                  <a:srgbClr val="000000"/>
                </a:solidFill>
              </a:rPr>
              <a:t>PI-, NNRTI-, or INSTI-based regimen with </a:t>
            </a:r>
            <a:br>
              <a:rPr lang="en-US" altLang="en-US" sz="1200" b="1" dirty="0">
                <a:solidFill>
                  <a:srgbClr val="000000"/>
                </a:solidFill>
              </a:rPr>
            </a:br>
            <a:r>
              <a:rPr lang="en-US" altLang="en-US" sz="1200" b="1" dirty="0">
                <a:solidFill>
                  <a:srgbClr val="000000"/>
                </a:solidFill>
              </a:rPr>
              <a:t>2 NRTI backbone*</a:t>
            </a:r>
            <a:endParaRPr lang="en-US" altLang="en-US" sz="1200" dirty="0"/>
          </a:p>
        </p:txBody>
      </p:sp>
      <p:sp>
        <p:nvSpPr>
          <p:cNvPr id="88" name="Rectangle 17">
            <a:extLst>
              <a:ext uri="{FF2B5EF4-FFF2-40B4-BE49-F238E27FC236}">
                <a16:creationId xmlns:a16="http://schemas.microsoft.com/office/drawing/2014/main" id="{217B93AD-475C-4813-93AB-87881D5A765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29104" y="1961557"/>
            <a:ext cx="15965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Randomization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b="1" dirty="0">
                <a:latin typeface="+mn-lt"/>
              </a:rPr>
              <a:t>1:1</a:t>
            </a:r>
            <a:r>
              <a:rPr kumimoji="0" lang="en-US" altLang="en-US" sz="13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 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99" name="Flowchart: Off-page Connector 3">
            <a:extLst>
              <a:ext uri="{FF2B5EF4-FFF2-40B4-BE49-F238E27FC236}">
                <a16:creationId xmlns:a16="http://schemas.microsoft.com/office/drawing/2014/main" id="{94A5E57C-7DC8-4FF7-95DE-880766C34BFC}"/>
              </a:ext>
            </a:extLst>
          </p:cNvPr>
          <p:cNvSpPr/>
          <p:nvPr/>
        </p:nvSpPr>
        <p:spPr>
          <a:xfrm>
            <a:off x="6529954" y="1590142"/>
            <a:ext cx="2361062" cy="1027006"/>
          </a:xfrm>
          <a:prstGeom prst="homePlate">
            <a:avLst>
              <a:gd name="adj" fmla="val 37504"/>
            </a:avLst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144000" rIns="36000" bIns="144000" rtlCol="0" anchor="ctr"/>
          <a:lstStyle/>
          <a:p>
            <a:pPr algn="ctr"/>
            <a:r>
              <a:rPr lang="en-US" altLang="en-US" sz="1200" b="1" dirty="0">
                <a:solidFill>
                  <a:schemeClr val="tx1"/>
                </a:solidFill>
              </a:rPr>
              <a:t>Extension Phase</a:t>
            </a:r>
            <a:r>
              <a:rPr lang="en-US" altLang="en-US" sz="1200" b="1" baseline="30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200" b="1" dirty="0">
                <a:solidFill>
                  <a:schemeClr val="tx1"/>
                </a:solidFill>
                <a:cs typeface="Arial" panose="020B0604020202020204" pitchFamily="34" charset="0"/>
              </a:rPr>
              <a:t>or </a:t>
            </a:r>
            <a:br>
              <a:rPr lang="en-US" altLang="en-US" sz="12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</a:rPr>
              <a:t>transition to the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ATLAS-2M study</a:t>
            </a:r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100" name="Flowchart: Off-page Connector 3">
            <a:extLst>
              <a:ext uri="{FF2B5EF4-FFF2-40B4-BE49-F238E27FC236}">
                <a16:creationId xmlns:a16="http://schemas.microsoft.com/office/drawing/2014/main" id="{4AEDB459-E623-4D45-827F-16913A9B3086}"/>
              </a:ext>
            </a:extLst>
          </p:cNvPr>
          <p:cNvSpPr/>
          <p:nvPr/>
        </p:nvSpPr>
        <p:spPr>
          <a:xfrm rot="16200000">
            <a:off x="2572875" y="2007914"/>
            <a:ext cx="446400" cy="1046162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8000 h 10000"/>
              <a:gd name="connsiteX3" fmla="*/ 5000 w 10000"/>
              <a:gd name="connsiteY3" fmla="*/ 10000 h 10000"/>
              <a:gd name="connsiteX4" fmla="*/ 0 w 10000"/>
              <a:gd name="connsiteY4" fmla="*/ 8000 h 10000"/>
              <a:gd name="connsiteX5" fmla="*/ 0 w 10000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0 w 10051"/>
              <a:gd name="connsiteY4" fmla="*/ 8000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2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  <a:gd name="connsiteX0" fmla="*/ 0 w 10051"/>
              <a:gd name="connsiteY0" fmla="*/ 0 h 10000"/>
              <a:gd name="connsiteX1" fmla="*/ 10000 w 10051"/>
              <a:gd name="connsiteY1" fmla="*/ 0 h 10000"/>
              <a:gd name="connsiteX2" fmla="*/ 10051 w 10051"/>
              <a:gd name="connsiteY2" fmla="*/ 9660 h 10000"/>
              <a:gd name="connsiteX3" fmla="*/ 5000 w 10051"/>
              <a:gd name="connsiteY3" fmla="*/ 10000 h 10000"/>
              <a:gd name="connsiteX4" fmla="*/ 51 w 10051"/>
              <a:gd name="connsiteY4" fmla="*/ 9306 h 10000"/>
              <a:gd name="connsiteX5" fmla="*/ 0 w 10051"/>
              <a:gd name="connsiteY5" fmla="*/ 0 h 10000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306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795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51 w 10051"/>
              <a:gd name="connsiteY4" fmla="*/ 9839 h 12132"/>
              <a:gd name="connsiteX5" fmla="*/ 0 w 10051"/>
              <a:gd name="connsiteY5" fmla="*/ 0 h 12132"/>
              <a:gd name="connsiteX0" fmla="*/ 0 w 10051"/>
              <a:gd name="connsiteY0" fmla="*/ 0 h 12132"/>
              <a:gd name="connsiteX1" fmla="*/ 10000 w 10051"/>
              <a:gd name="connsiteY1" fmla="*/ 0 h 12132"/>
              <a:gd name="connsiteX2" fmla="*/ 10051 w 10051"/>
              <a:gd name="connsiteY2" fmla="*/ 9660 h 12132"/>
              <a:gd name="connsiteX3" fmla="*/ 5000 w 10051"/>
              <a:gd name="connsiteY3" fmla="*/ 12132 h 12132"/>
              <a:gd name="connsiteX4" fmla="*/ 121 w 10051"/>
              <a:gd name="connsiteY4" fmla="*/ 9617 h 12132"/>
              <a:gd name="connsiteX5" fmla="*/ 0 w 10051"/>
              <a:gd name="connsiteY5" fmla="*/ 0 h 12132"/>
              <a:gd name="connsiteX0" fmla="*/ 23 w 10074"/>
              <a:gd name="connsiteY0" fmla="*/ 0 h 12132"/>
              <a:gd name="connsiteX1" fmla="*/ 10023 w 10074"/>
              <a:gd name="connsiteY1" fmla="*/ 0 h 12132"/>
              <a:gd name="connsiteX2" fmla="*/ 10074 w 10074"/>
              <a:gd name="connsiteY2" fmla="*/ 9660 h 12132"/>
              <a:gd name="connsiteX3" fmla="*/ 5023 w 10074"/>
              <a:gd name="connsiteY3" fmla="*/ 12132 h 12132"/>
              <a:gd name="connsiteX4" fmla="*/ 3 w 10074"/>
              <a:gd name="connsiteY4" fmla="*/ 9661 h 12132"/>
              <a:gd name="connsiteX5" fmla="*/ 23 w 10074"/>
              <a:gd name="connsiteY5" fmla="*/ 0 h 12132"/>
              <a:gd name="connsiteX0" fmla="*/ 23 w 10074"/>
              <a:gd name="connsiteY0" fmla="*/ 0 h 12132"/>
              <a:gd name="connsiteX1" fmla="*/ 10023 w 10074"/>
              <a:gd name="connsiteY1" fmla="*/ 0 h 12132"/>
              <a:gd name="connsiteX2" fmla="*/ 10074 w 10074"/>
              <a:gd name="connsiteY2" fmla="*/ 9660 h 12132"/>
              <a:gd name="connsiteX3" fmla="*/ 5023 w 10074"/>
              <a:gd name="connsiteY3" fmla="*/ 12132 h 12132"/>
              <a:gd name="connsiteX4" fmla="*/ 3 w 10074"/>
              <a:gd name="connsiteY4" fmla="*/ 9628 h 12132"/>
              <a:gd name="connsiteX5" fmla="*/ 23 w 10074"/>
              <a:gd name="connsiteY5" fmla="*/ 0 h 12132"/>
              <a:gd name="connsiteX0" fmla="*/ 74 w 10125"/>
              <a:gd name="connsiteY0" fmla="*/ 0 h 12132"/>
              <a:gd name="connsiteX1" fmla="*/ 10074 w 10125"/>
              <a:gd name="connsiteY1" fmla="*/ 0 h 12132"/>
              <a:gd name="connsiteX2" fmla="*/ 10125 w 10125"/>
              <a:gd name="connsiteY2" fmla="*/ 9660 h 12132"/>
              <a:gd name="connsiteX3" fmla="*/ 5074 w 10125"/>
              <a:gd name="connsiteY3" fmla="*/ 12132 h 12132"/>
              <a:gd name="connsiteX4" fmla="*/ 1 w 10125"/>
              <a:gd name="connsiteY4" fmla="*/ 9595 h 12132"/>
              <a:gd name="connsiteX5" fmla="*/ 74 w 10125"/>
              <a:gd name="connsiteY5" fmla="*/ 0 h 1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25" h="12132">
                <a:moveTo>
                  <a:pt x="74" y="0"/>
                </a:moveTo>
                <a:lnTo>
                  <a:pt x="10074" y="0"/>
                </a:lnTo>
                <a:cubicBezTo>
                  <a:pt x="10091" y="3087"/>
                  <a:pt x="10108" y="6573"/>
                  <a:pt x="10125" y="9660"/>
                </a:cubicBezTo>
                <a:lnTo>
                  <a:pt x="5074" y="12132"/>
                </a:lnTo>
                <a:lnTo>
                  <a:pt x="1" y="9595"/>
                </a:lnTo>
                <a:cubicBezTo>
                  <a:pt x="-16" y="6315"/>
                  <a:pt x="91" y="3280"/>
                  <a:pt x="74" y="0"/>
                </a:cubicBezTo>
                <a:close/>
              </a:path>
            </a:pathLst>
          </a:custGeom>
          <a:solidFill>
            <a:srgbClr val="0098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Ins="90000" rtlCol="0" anchor="ctr"/>
          <a:lstStyle/>
          <a:p>
            <a:r>
              <a:rPr lang="en-US" altLang="en-US" sz="1200" b="1" dirty="0">
                <a:solidFill>
                  <a:schemeClr val="bg1"/>
                </a:solidFill>
              </a:rPr>
              <a:t>Oral CAB + RPV n=308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E7ABD90D-4FD6-44A3-8783-F488B3CB3ED7}"/>
              </a:ext>
            </a:extLst>
          </p:cNvPr>
          <p:cNvSpPr txBox="1"/>
          <p:nvPr/>
        </p:nvSpPr>
        <p:spPr>
          <a:xfrm>
            <a:off x="5415335" y="3515486"/>
            <a:ext cx="146254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E31836"/>
                </a:solidFill>
                <a:latin typeface="+mn-lt"/>
              </a:rPr>
              <a:t>Primary Endpoint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21665FE-5752-466E-BB49-646E5097C0E2}"/>
              </a:ext>
            </a:extLst>
          </p:cNvPr>
          <p:cNvGrpSpPr/>
          <p:nvPr/>
        </p:nvGrpSpPr>
        <p:grpSpPr>
          <a:xfrm>
            <a:off x="1986131" y="3075428"/>
            <a:ext cx="6787836" cy="380699"/>
            <a:chOff x="2013427" y="3296209"/>
            <a:chExt cx="6787836" cy="353412"/>
          </a:xfrm>
        </p:grpSpPr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84306BA5-9F50-4AAD-99E2-D9BE04C5C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3427" y="3306761"/>
              <a:ext cx="631584" cy="342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Day 1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0000"/>
                  </a:solidFill>
                  <a:latin typeface="+mn-lt"/>
                </a:rPr>
                <a:t>Baseline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7" name="Rectangle 15">
              <a:extLst>
                <a:ext uri="{FF2B5EF4-FFF2-40B4-BE49-F238E27FC236}">
                  <a16:creationId xmlns:a16="http://schemas.microsoft.com/office/drawing/2014/main" id="{C8FE523C-BD70-4951-B09D-D372B1067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5093" y="3306761"/>
              <a:ext cx="466170" cy="342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Week 96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36" name="Rectangle 24">
              <a:extLst>
                <a:ext uri="{FF2B5EF4-FFF2-40B4-BE49-F238E27FC236}">
                  <a16:creationId xmlns:a16="http://schemas.microsoft.com/office/drawing/2014/main" id="{2F1E2972-B7BB-40F9-88DD-AB990F4D4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2746" y="3296209"/>
              <a:ext cx="466170" cy="34286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Week 48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4" name="Rectangle 32">
              <a:extLst>
                <a:ext uri="{FF2B5EF4-FFF2-40B4-BE49-F238E27FC236}">
                  <a16:creationId xmlns:a16="http://schemas.microsoft.com/office/drawing/2014/main" id="{1D71D42E-A495-4DAC-8E5D-E875BC6437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9671" y="3306761"/>
              <a:ext cx="582128" cy="1714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b="1" dirty="0">
                  <a:solidFill>
                    <a:srgbClr val="000000"/>
                  </a:solidFill>
                  <a:latin typeface="+mn-lt"/>
                </a:rPr>
                <a:t>Week </a:t>
              </a: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4</a:t>
              </a:r>
              <a:r>
                <a:rPr kumimoji="0" lang="en-US" altLang="en-US" sz="1200" b="1" i="0" u="none" strike="noStrike" cap="none" normalizeH="0" baseline="30000" dirty="0">
                  <a:ln>
                    <a:noFill/>
                  </a:ln>
                  <a:solidFill>
                    <a:srgbClr val="000000"/>
                  </a:solidFill>
                  <a:effectLst/>
                </a:rPr>
                <a:t>‖</a:t>
              </a:r>
              <a:endParaRPr kumimoji="0" lang="en-US" altLang="en-US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6" name="Rectangle 44">
              <a:extLst>
                <a:ext uri="{FF2B5EF4-FFF2-40B4-BE49-F238E27FC236}">
                  <a16:creationId xmlns:a16="http://schemas.microsoft.com/office/drawing/2014/main" id="{5AB84E27-5003-4A31-B015-CF415D3F6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8509" y="3306761"/>
              <a:ext cx="466167" cy="342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Week 52 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219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>
            <a:extLst>
              <a:ext uri="{FF2B5EF4-FFF2-40B4-BE49-F238E27FC236}">
                <a16:creationId xmlns:a16="http://schemas.microsoft.com/office/drawing/2014/main" id="{8B5CB118-57CE-4A82-9661-E593F994E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13222"/>
            <a:ext cx="8358188" cy="3108543"/>
          </a:xfrm>
        </p:spPr>
        <p:txBody>
          <a:bodyPr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</a:rPr>
              <a:t>Objective </a:t>
            </a:r>
          </a:p>
          <a:p>
            <a:pPr>
              <a:spcAft>
                <a:spcPts val="1000"/>
              </a:spcAft>
            </a:pPr>
            <a:r>
              <a:rPr lang="en-US" altLang="en-US" sz="1400" dirty="0"/>
              <a:t>Establish noninferior antiviral activity of monthly IM CAB LA + RPV LA vs continuing CAR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</a:rPr>
              <a:t>Primary endpoint 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Proportion of participants with HIV-1 RNA ≥50 copies/mL at Week 48 using the FDA Snapshot algorithm</a:t>
            </a:r>
          </a:p>
          <a:p>
            <a:pPr lvl="1">
              <a:spcAft>
                <a:spcPts val="1000"/>
              </a:spcAft>
            </a:pPr>
            <a:r>
              <a:rPr lang="en-US" sz="1200" dirty="0"/>
              <a:t>6% noninferiority margin on difference between groups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</a:rPr>
              <a:t>Selected secondary endpoints</a:t>
            </a:r>
          </a:p>
          <a:p>
            <a:pPr>
              <a:spcAft>
                <a:spcPts val="600"/>
              </a:spcAft>
            </a:pPr>
            <a:r>
              <a:rPr lang="en-GB" altLang="en-US" sz="1400" dirty="0"/>
              <a:t>HIV-1 RNA &lt;50 copies/mL at Week 48 (Snapshot)*</a:t>
            </a:r>
          </a:p>
          <a:p>
            <a:pPr>
              <a:spcAft>
                <a:spcPts val="1000"/>
              </a:spcAft>
            </a:pPr>
            <a:r>
              <a:rPr lang="en-GB" altLang="en-US" sz="1400" dirty="0"/>
              <a:t>Safety and tolerability</a:t>
            </a:r>
            <a:endParaRPr lang="en-US" altLang="en-US" sz="1400" dirty="0"/>
          </a:p>
          <a:p>
            <a:pPr marL="0" indent="0">
              <a:spcAft>
                <a:spcPts val="600"/>
              </a:spcAft>
              <a:buNone/>
            </a:pPr>
            <a:r>
              <a:rPr lang="en-US" altLang="en-US" sz="1500" b="1" dirty="0">
                <a:solidFill>
                  <a:srgbClr val="008A94"/>
                </a:solidFill>
              </a:rPr>
              <a:t>Selected exploratory endpoint</a:t>
            </a:r>
          </a:p>
          <a:p>
            <a:pPr>
              <a:spcAft>
                <a:spcPts val="600"/>
              </a:spcAft>
            </a:pPr>
            <a:r>
              <a:rPr lang="en-US" sz="1400" dirty="0"/>
              <a:t>Participant-reported preferences of the LA regimen</a:t>
            </a:r>
            <a:r>
              <a:rPr lang="en-US" sz="1400" baseline="30000" dirty="0"/>
              <a:t>§</a:t>
            </a:r>
          </a:p>
        </p:txBody>
      </p:sp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ATLAS Objectives and Endpoints</a:t>
            </a:r>
            <a:endParaRPr lang="en-US" altLang="en-US" dirty="0"/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7413" name="Text Placeholder 4">
            <a:extLst>
              <a:ext uri="{FF2B5EF4-FFF2-40B4-BE49-F238E27FC236}">
                <a16:creationId xmlns:a16="http://schemas.microsoft.com/office/drawing/2014/main" id="{FF4DB94F-A88F-43AE-B3D2-6356FE52D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399" y="4121765"/>
            <a:ext cx="8460955" cy="549295"/>
          </a:xfrm>
        </p:spPr>
        <p:txBody>
          <a:bodyPr/>
          <a:lstStyle/>
          <a:p>
            <a:r>
              <a:rPr lang="en-US" altLang="en-US" dirty="0"/>
              <a:t>CAB, cabotegravir; CAR, current antiretroviral; CVF, confirmed virologic failure; FDA, Food and Drug Administration; IM, intramuscular; LA, long-acting; RPV, </a:t>
            </a:r>
            <a:r>
              <a:rPr lang="en-US" altLang="en-US" dirty="0" err="1"/>
              <a:t>rilpivirine</a:t>
            </a:r>
            <a:r>
              <a:rPr lang="en-US" altLang="en-US" dirty="0"/>
              <a:t>. </a:t>
            </a:r>
          </a:p>
          <a:p>
            <a:r>
              <a:rPr lang="en-US" altLang="en-US" dirty="0"/>
              <a:t>*Predefined key secondary endpoint; </a:t>
            </a:r>
            <a:r>
              <a:rPr lang="en-US" altLang="en-US" baseline="30000" dirty="0"/>
              <a:t>†</a:t>
            </a:r>
            <a:r>
              <a:rPr lang="en-US" altLang="en-US" dirty="0"/>
              <a:t>Defined as 2 consecutive HIV-1 RNA measurements ≥200 copies/mL; </a:t>
            </a:r>
            <a:br>
              <a:rPr lang="en-US" altLang="en-US" dirty="0"/>
            </a:br>
            <a:r>
              <a:rPr lang="en-US" altLang="en-US" baseline="30000" dirty="0"/>
              <a:t>‡</a:t>
            </a:r>
            <a:r>
              <a:rPr lang="en-US" altLang="en-US" dirty="0"/>
              <a:t>HIVTSQs, HIV Treatment Satisfaction Questionnaire (Status); </a:t>
            </a:r>
            <a:r>
              <a:rPr lang="en-US" altLang="en-US" baseline="30000" dirty="0"/>
              <a:t>§</a:t>
            </a:r>
            <a:r>
              <a:rPr lang="en-US" altLang="en-US" dirty="0"/>
              <a:t>Single-item question for participant-reported preference on the LA and daily oral regimen.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D0C9F634-9C7F-4DD8-AA1F-9041137097C9}"/>
              </a:ext>
            </a:extLst>
          </p:cNvPr>
          <p:cNvSpPr txBox="1">
            <a:spLocks/>
          </p:cNvSpPr>
          <p:nvPr/>
        </p:nvSpPr>
        <p:spPr bwMode="auto">
          <a:xfrm>
            <a:off x="4896967" y="2865156"/>
            <a:ext cx="409738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-"/>
              <a:def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panose="020B0604020202020204" pitchFamily="34" charset="0"/>
              <a:buChar char="•"/>
              <a:def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altLang="en-US" sz="1400" kern="0" dirty="0"/>
              <a:t>Viral resistance in participants experiencing CVF</a:t>
            </a:r>
            <a:r>
              <a:rPr lang="en-GB" altLang="en-US" sz="1400" kern="0" baseline="30000" dirty="0"/>
              <a:t>†</a:t>
            </a:r>
          </a:p>
          <a:p>
            <a:pPr>
              <a:spcAft>
                <a:spcPts val="1000"/>
              </a:spcAft>
            </a:pPr>
            <a:r>
              <a:rPr lang="en-GB" altLang="en-US" sz="1400" kern="0" dirty="0"/>
              <a:t>Patient-reported outcomes</a:t>
            </a:r>
            <a:r>
              <a:rPr lang="en-GB" altLang="en-US" sz="1400" kern="0" baseline="30000" dirty="0"/>
              <a:t>‡</a:t>
            </a:r>
          </a:p>
        </p:txBody>
      </p:sp>
    </p:spTree>
    <p:extLst>
      <p:ext uri="{BB962C8B-B14F-4D97-AF65-F5344CB8AC3E}">
        <p14:creationId xmlns:p14="http://schemas.microsoft.com/office/powerpoint/2010/main" val="204042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– Baseline Characteristics: ITT-E Population</a:t>
            </a:r>
            <a:endParaRPr lang="en-US" altLang="en-US" dirty="0"/>
          </a:p>
        </p:txBody>
      </p:sp>
      <p:sp>
        <p:nvSpPr>
          <p:cNvPr id="17412" name="Text Placeholder 29">
            <a:extLst>
              <a:ext uri="{FF2B5EF4-FFF2-40B4-BE49-F238E27FC236}">
                <a16:creationId xmlns:a16="http://schemas.microsoft.com/office/drawing/2014/main" id="{B2D28792-57F8-44FE-9D22-7F9F95C6E8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Swindells</a:t>
            </a:r>
            <a:r>
              <a:rPr lang="en-US" dirty="0"/>
              <a:t>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7413" name="Text Placeholder 4">
            <a:extLst>
              <a:ext uri="{FF2B5EF4-FFF2-40B4-BE49-F238E27FC236}">
                <a16:creationId xmlns:a16="http://schemas.microsoft.com/office/drawing/2014/main" id="{FF4DB94F-A88F-43AE-B3D2-6356FE52D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399" y="4396740"/>
            <a:ext cx="8524875" cy="274320"/>
          </a:xfrm>
        </p:spPr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3TC, lamivudine; ABC, abacavir; ART, antiretroviral therapy; CAB, cabotegravir; CAR, current antiretroviral; FTC, emtricitabine; </a:t>
            </a:r>
            <a:br>
              <a:rPr lang="en-US" altLang="en-US" dirty="0"/>
            </a:br>
            <a:r>
              <a:rPr lang="en-US" altLang="en-US" dirty="0"/>
              <a:t>INSTI, integrase strand transfer inhibitor; </a:t>
            </a:r>
            <a:r>
              <a:rPr lang="en-US" dirty="0"/>
              <a:t>ITT-E, intention-to-treat exposed; LA, long-acting; </a:t>
            </a:r>
            <a:r>
              <a:rPr lang="en-US" altLang="en-US" dirty="0"/>
              <a:t>NNRTI, non-nucleoside reverse transcriptase inhibitor; </a:t>
            </a:r>
            <a:br>
              <a:rPr lang="en-US" altLang="en-US" dirty="0"/>
            </a:br>
            <a:r>
              <a:rPr lang="en-US" altLang="en-US" dirty="0"/>
              <a:t>PI, protease inhibitor; RPV, </a:t>
            </a:r>
            <a:r>
              <a:rPr lang="en-US" altLang="en-US" dirty="0" err="1"/>
              <a:t>rilpivirine</a:t>
            </a:r>
            <a:r>
              <a:rPr lang="en-US" altLang="en-US" dirty="0"/>
              <a:t>; </a:t>
            </a:r>
            <a:r>
              <a:rPr lang="en-US" dirty="0"/>
              <a:t>TAF, tenofovir alafenamide; TDF, tenofovir disoproxil fumarate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*Common backbone regimens included: FTC/TDF (LA 60% vs CAR 56%), FTC/TAF (LA 16% vs CAR 17%), ABC/3TC (LA 13% vs CAR 13%). </a:t>
            </a:r>
          </a:p>
        </p:txBody>
      </p:sp>
      <p:graphicFrame>
        <p:nvGraphicFramePr>
          <p:cNvPr id="9" name="Content Placeholder 7">
            <a:extLst>
              <a:ext uri="{FF2B5EF4-FFF2-40B4-BE49-F238E27FC236}">
                <a16:creationId xmlns:a16="http://schemas.microsoft.com/office/drawing/2014/main" id="{1B2029B2-EE0B-499F-B287-F3A38A6959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628967"/>
              </p:ext>
            </p:extLst>
          </p:nvPr>
        </p:nvGraphicFramePr>
        <p:xfrm>
          <a:off x="521803" y="925095"/>
          <a:ext cx="8374549" cy="3114143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3325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3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294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</a:rPr>
                        <a:t>Parameter</a:t>
                      </a:r>
                      <a:endParaRPr lang="en-US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7145" marT="0" marB="2054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CAB LA + RPV LA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Total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N=616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Median age (range) – year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40 (21</a:t>
                      </a: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100" noProof="0" dirty="0">
                          <a:effectLst/>
                          <a:latin typeface="+mn-lt"/>
                        </a:rPr>
                        <a:t>74)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43 (18</a:t>
                      </a: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100" noProof="0" dirty="0">
                          <a:effectLst/>
                          <a:latin typeface="+mn-lt"/>
                        </a:rPr>
                        <a:t>82)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42 (18</a:t>
                      </a:r>
                      <a:r>
                        <a:rPr lang="en-US" sz="1100" noProof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en-US" sz="1100" noProof="0" dirty="0">
                          <a:effectLst/>
                          <a:latin typeface="+mn-lt"/>
                        </a:rPr>
                        <a:t>82)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≥50 years – n (%)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 (21)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 (31)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162 (26)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86344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Female – n (%)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 (32)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 (34)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 (33)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Race – n (%)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noProof="0" dirty="0">
                          <a:effectLst/>
                          <a:latin typeface="+mn-lt"/>
                        </a:rPr>
                        <a:t>White</a:t>
                      </a:r>
                      <a:endParaRPr lang="en-US" sz="11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214 (69)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207 (67)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 (68)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or African American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 (20)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 (25)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 (23)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(10)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 (8)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 (9)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121002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body mass index (range) – kg/m</a:t>
                      </a:r>
                      <a:r>
                        <a:rPr lang="en-US" sz="1100" kern="1200" baseline="300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(15–51)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(18–58)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(15–58)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815041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CD4+ cell count (range) – cells/mm</a:t>
                      </a:r>
                      <a:r>
                        <a:rPr lang="en-US" sz="1100" kern="1200" baseline="300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654 (185–1903)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653 (150–2543)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653 (150–2543)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256648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 duration of prior ART (range) – year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(1–19)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(1–21)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(1–21)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524909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Baseline third ART agent class – n (%)*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552403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 (50)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 (50)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310 (50)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9954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 (33)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 (32)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 (33)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700522"/>
                  </a:ext>
                </a:extLst>
              </a:tr>
              <a:tr h="190800">
                <a:tc>
                  <a:txBody>
                    <a:bodyPr/>
                    <a:lstStyle/>
                    <a:p>
                      <a:pPr marL="155575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(17)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 (18)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 (17)</a:t>
                      </a:r>
                    </a:p>
                  </a:txBody>
                  <a:tcPr marL="90000" marR="9000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59113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2143A675-9052-41A1-AC66-11C8957EE487}"/>
              </a:ext>
            </a:extLst>
          </p:cNvPr>
          <p:cNvSpPr/>
          <p:nvPr/>
        </p:nvSpPr>
        <p:spPr>
          <a:xfrm>
            <a:off x="528867" y="1553103"/>
            <a:ext cx="8374549" cy="389997"/>
          </a:xfrm>
          <a:prstGeom prst="rect">
            <a:avLst/>
          </a:prstGeom>
          <a:noFill/>
          <a:ln>
            <a:solidFill>
              <a:srgbClr val="E31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AB4544-404C-4477-B71A-0A70A7D436CB}"/>
              </a:ext>
            </a:extLst>
          </p:cNvPr>
          <p:cNvSpPr/>
          <p:nvPr/>
        </p:nvSpPr>
        <p:spPr>
          <a:xfrm>
            <a:off x="528867" y="3088686"/>
            <a:ext cx="8374549" cy="185865"/>
          </a:xfrm>
          <a:prstGeom prst="rect">
            <a:avLst/>
          </a:prstGeom>
          <a:noFill/>
          <a:ln>
            <a:solidFill>
              <a:srgbClr val="E318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ATLAS Virologic Snapshot Outcomes at Week 48 for ITT-E: Noninferiority Achieved for Primary and Secondary Endpoints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1E0B99-7E9A-4B25-AAC0-22FB21D460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216BF6D-64B4-43E5-BE2F-4EB6272398D4}"/>
              </a:ext>
            </a:extLst>
          </p:cNvPr>
          <p:cNvGrpSpPr/>
          <p:nvPr/>
        </p:nvGrpSpPr>
        <p:grpSpPr>
          <a:xfrm>
            <a:off x="4914240" y="1195602"/>
            <a:ext cx="4081838" cy="1569614"/>
            <a:chOff x="4958651" y="1276457"/>
            <a:chExt cx="4081838" cy="1569614"/>
          </a:xfrm>
        </p:grpSpPr>
        <p:sp>
          <p:nvSpPr>
            <p:cNvPr id="34" name="Content Placeholder 1">
              <a:extLst>
                <a:ext uri="{FF2B5EF4-FFF2-40B4-BE49-F238E27FC236}">
                  <a16:creationId xmlns:a16="http://schemas.microsoft.com/office/drawing/2014/main" id="{A2539A8C-EFC0-45EA-8EE6-FC9DA90AED4A}"/>
                </a:ext>
              </a:extLst>
            </p:cNvPr>
            <p:cNvSpPr txBox="1">
              <a:spLocks/>
            </p:cNvSpPr>
            <p:nvPr/>
          </p:nvSpPr>
          <p:spPr>
            <a:xfrm>
              <a:off x="7483283" y="1385569"/>
              <a:ext cx="1557206" cy="925472"/>
            </a:xfrm>
            <a:prstGeom prst="rect">
              <a:avLst/>
            </a:prstGeom>
            <a:ln w="28575">
              <a:noFill/>
            </a:ln>
          </p:spPr>
          <p:txBody>
            <a:bodyPr lIns="72000" rIns="72000" bIns="108000" anchor="ctr"/>
            <a:lstStyle>
              <a:lvl1pPr marL="190500" indent="-190500" algn="l" rtl="0" eaLnBrk="0" fontAlgn="base" hangingPunct="0">
                <a:spcBef>
                  <a:spcPct val="0"/>
                </a:spcBef>
                <a:spcAft>
                  <a:spcPts val="5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73075" indent="-2571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639763" indent="-158750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798513" indent="-1428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922338" indent="-114300" algn="l" defTabSz="923925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668338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None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6pPr>
              <a:lvl7pPr marL="14478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7pPr>
              <a:lvl8pPr marL="19050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8pPr>
              <a:lvl9pPr marL="23622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500"/>
                </a:spcAft>
                <a:buClr>
                  <a:srgbClr val="C00000"/>
                </a:buClr>
                <a:buSzPct val="115000"/>
                <a:buFont typeface="Arial" charset="0"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Primary endpoint: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500"/>
                </a:spcAft>
                <a:buClr>
                  <a:srgbClr val="C00000"/>
                </a:buClr>
                <a:buSzPct val="115000"/>
                <a:buFont typeface="Arial" charset="0"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LA noninferior to CAR (HIV-1 RNA </a:t>
              </a:r>
              <a:b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≥50 c/mL) at Week 48</a:t>
              </a:r>
              <a:endParaRPr kumimoji="0" lang="en-US" sz="1100" b="1" i="0" u="none" strike="noStrike" kern="0" cap="none" spc="0" normalizeH="0" baseline="3000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4AF5C67-BF68-4B42-A314-A668DC8B0188}"/>
                </a:ext>
              </a:extLst>
            </p:cNvPr>
            <p:cNvGrpSpPr/>
            <p:nvPr/>
          </p:nvGrpSpPr>
          <p:grpSpPr>
            <a:xfrm>
              <a:off x="4958651" y="1276457"/>
              <a:ext cx="2552530" cy="1569614"/>
              <a:chOff x="4945951" y="1276457"/>
              <a:chExt cx="2552530" cy="1569614"/>
            </a:xfrm>
          </p:grpSpPr>
          <p:sp>
            <p:nvSpPr>
              <p:cNvPr id="32" name="Content Placeholder 1">
                <a:extLst>
                  <a:ext uri="{FF2B5EF4-FFF2-40B4-BE49-F238E27FC236}">
                    <a16:creationId xmlns:a16="http://schemas.microsoft.com/office/drawing/2014/main" id="{4BCD8F3E-52CD-4F79-B28D-9485F8B1018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22589" y="2615011"/>
                <a:ext cx="2223618" cy="231060"/>
              </a:xfrm>
              <a:prstGeom prst="rect">
                <a:avLst/>
              </a:prstGeom>
            </p:spPr>
            <p:txBody>
              <a:bodyPr/>
              <a:lstStyle>
                <a:lvl1pPr marL="190500" indent="-190500" algn="l" rtl="0" eaLnBrk="0" fontAlgn="base" hangingPunct="0">
                  <a:spcBef>
                    <a:spcPct val="0"/>
                  </a:spcBef>
                  <a:spcAft>
                    <a:spcPts val="5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73075" indent="-2571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639763" indent="-158750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798513" indent="-1428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-"/>
                  <a:def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922338" indent="-114300" algn="l" defTabSz="923925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668338" indent="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None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6pPr>
                <a:lvl7pPr marL="14478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7pPr>
                <a:lvl8pPr marL="19050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8pPr>
                <a:lvl9pPr marL="23622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500"/>
                  </a:spcAft>
                  <a:buClr>
                    <a:srgbClr val="C00000"/>
                  </a:buClr>
                  <a:buSzPct val="115000"/>
                  <a:buFont typeface="Arial" charset="0"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Difference (%)</a:t>
                </a:r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80C045C-CE1B-40E6-AAC1-6DB9C11C43B8}"/>
                  </a:ext>
                </a:extLst>
              </p:cNvPr>
              <p:cNvGrpSpPr/>
              <p:nvPr/>
            </p:nvGrpSpPr>
            <p:grpSpPr>
              <a:xfrm>
                <a:off x="4945951" y="1534415"/>
                <a:ext cx="2552530" cy="1092438"/>
                <a:chOff x="5011775" y="2473268"/>
                <a:chExt cx="4075037" cy="1641532"/>
              </a:xfrm>
            </p:grpSpPr>
            <p:graphicFrame>
              <p:nvGraphicFramePr>
                <p:cNvPr id="54" name="Chart 17">
                  <a:extLst>
                    <a:ext uri="{FF2B5EF4-FFF2-40B4-BE49-F238E27FC236}">
                      <a16:creationId xmlns:a16="http://schemas.microsoft.com/office/drawing/2014/main" id="{B9A3CB8C-4B65-4B39-BD9B-34DA27F4D1CA}"/>
                    </a:ext>
                  </a:extLst>
                </p:cNvPr>
                <p:cNvGraphicFramePr>
                  <a:graphicFrameLocks/>
                </p:cNvGraphicFramePr>
                <p:nvPr>
                  <p:extLst/>
                </p:nvPr>
              </p:nvGraphicFramePr>
              <p:xfrm>
                <a:off x="5011775" y="2492896"/>
                <a:ext cx="4075037" cy="162190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CA8D8301-EDCA-4F95-8536-72C079F8DA2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8135353" y="2473268"/>
                  <a:ext cx="0" cy="1236842"/>
                </a:xfrm>
                <a:prstGeom prst="line">
                  <a:avLst/>
                </a:prstGeom>
                <a:noFill/>
                <a:ln w="12700" cap="flat" cmpd="sng" algn="ctr">
                  <a:solidFill>
                    <a:schemeClr val="accent4">
                      <a:lumMod val="75000"/>
                    </a:schemeClr>
                  </a:solidFill>
                  <a:prstDash val="sysDash"/>
                </a:ln>
                <a:effectLst/>
              </p:spPr>
            </p:cxnSp>
          </p:grp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B74D8B65-C547-4346-B8D0-2D6B7504E0F2}"/>
                  </a:ext>
                </a:extLst>
              </p:cNvPr>
              <p:cNvSpPr txBox="1"/>
              <p:nvPr/>
            </p:nvSpPr>
            <p:spPr>
              <a:xfrm>
                <a:off x="5880143" y="2037856"/>
                <a:ext cx="360836" cy="167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-1.2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3C38527-B64C-4C8A-B4B0-A994A38CB447}"/>
                  </a:ext>
                </a:extLst>
              </p:cNvPr>
              <p:cNvSpPr txBox="1"/>
              <p:nvPr/>
            </p:nvSpPr>
            <p:spPr>
              <a:xfrm>
                <a:off x="6351706" y="2037856"/>
                <a:ext cx="360836" cy="167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2.5</a:t>
                </a:r>
              </a:p>
            </p:txBody>
          </p: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0D88E7C-A4DB-4F7F-904E-4A08EBCE2ACD}"/>
                  </a:ext>
                </a:extLst>
              </p:cNvPr>
              <p:cNvSpPr txBox="1"/>
              <p:nvPr/>
            </p:nvSpPr>
            <p:spPr>
              <a:xfrm>
                <a:off x="6267177" y="1685521"/>
                <a:ext cx="193444" cy="167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0.6</a:t>
                </a:r>
              </a:p>
            </p:txBody>
          </p:sp>
          <p:sp>
            <p:nvSpPr>
              <p:cNvPr id="40" name="Down Arrow 10">
                <a:extLst>
                  <a:ext uri="{FF2B5EF4-FFF2-40B4-BE49-F238E27FC236}">
                    <a16:creationId xmlns:a16="http://schemas.microsoft.com/office/drawing/2014/main" id="{1FB73E1D-E5C4-4EF9-B315-82FE5BC386F3}"/>
                  </a:ext>
                </a:extLst>
              </p:cNvPr>
              <p:cNvSpPr/>
              <p:nvPr/>
            </p:nvSpPr>
            <p:spPr>
              <a:xfrm rot="16200000">
                <a:off x="6593529" y="913048"/>
                <a:ext cx="389268" cy="1116086"/>
              </a:xfrm>
              <a:prstGeom prst="downArrow">
                <a:avLst/>
              </a:prstGeom>
              <a:solidFill>
                <a:srgbClr val="99009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vert="vert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CAR</a:t>
                </a:r>
                <a:endPara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6" name="Down Arrow 11">
                <a:extLst>
                  <a:ext uri="{FF2B5EF4-FFF2-40B4-BE49-F238E27FC236}">
                    <a16:creationId xmlns:a16="http://schemas.microsoft.com/office/drawing/2014/main" id="{979E287F-8245-4088-B103-0F79659C8FBC}"/>
                  </a:ext>
                </a:extLst>
              </p:cNvPr>
              <p:cNvSpPr/>
              <p:nvPr/>
            </p:nvSpPr>
            <p:spPr>
              <a:xfrm rot="5400000">
                <a:off x="5474258" y="908837"/>
                <a:ext cx="389267" cy="1124522"/>
              </a:xfrm>
              <a:prstGeom prst="downArrow">
                <a:avLst/>
              </a:prstGeom>
              <a:solidFill>
                <a:srgbClr val="13AC8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vert="vert270" lIns="0" tIns="0" rIns="0" bIns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CAB LA + RPV LA</a:t>
                </a:r>
                <a:endPara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0344A4F-C696-4259-86F0-9C4EDAD7BAF5}"/>
                </a:ext>
              </a:extLst>
            </p:cNvPr>
            <p:cNvSpPr txBox="1"/>
            <p:nvPr/>
          </p:nvSpPr>
          <p:spPr>
            <a:xfrm>
              <a:off x="6976747" y="2034367"/>
              <a:ext cx="413575" cy="323165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6% NI</a:t>
              </a:r>
              <a:b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margin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3CB9F14A-55A6-4C62-9249-BE1D3D791F1E}"/>
              </a:ext>
            </a:extLst>
          </p:cNvPr>
          <p:cNvSpPr/>
          <p:nvPr/>
        </p:nvSpPr>
        <p:spPr>
          <a:xfrm>
            <a:off x="527050" y="925200"/>
            <a:ext cx="4033174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Virologic Outcomes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42F64F-2A93-4394-83AD-31A2B6AE0987}"/>
              </a:ext>
            </a:extLst>
          </p:cNvPr>
          <p:cNvSpPr/>
          <p:nvPr/>
        </p:nvSpPr>
        <p:spPr>
          <a:xfrm>
            <a:off x="4901825" y="925200"/>
            <a:ext cx="4032000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Adjusted Treatment </a:t>
            </a:r>
            <a:r>
              <a:rPr lang="en-GB" sz="1200" b="1" kern="0" dirty="0">
                <a:solidFill>
                  <a:prstClr val="white"/>
                </a:solidFill>
              </a:rPr>
              <a:t>D</a:t>
            </a:r>
            <a:r>
              <a:rPr kumimoji="0" lang="en-GB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ifference</a:t>
            </a: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(95% CI)*</a:t>
            </a:r>
          </a:p>
        </p:txBody>
      </p:sp>
      <p:sp>
        <p:nvSpPr>
          <p:cNvPr id="33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3400" y="4075274"/>
            <a:ext cx="8357616" cy="595786"/>
          </a:xfrm>
        </p:spPr>
        <p:txBody>
          <a:bodyPr/>
          <a:lstStyle/>
          <a:p>
            <a:r>
              <a:rPr lang="en-US" altLang="en-US" dirty="0"/>
              <a:t>CAB, cabotegravir; CAR, current antiretroviral; CI, confidence interval; </a:t>
            </a:r>
            <a:r>
              <a:rPr lang="en-US" dirty="0"/>
              <a:t>ITT-E, intention-to-treat exposed; LA, long-acting; </a:t>
            </a:r>
            <a:r>
              <a:rPr lang="en-US" altLang="ja-JP" dirty="0"/>
              <a:t>NI, noninferiority; </a:t>
            </a:r>
            <a:r>
              <a:rPr lang="en-US" altLang="en-US" dirty="0"/>
              <a:t>RPV, rilpivirine</a:t>
            </a:r>
            <a:r>
              <a:rPr lang="en-US" altLang="ja-JP" dirty="0"/>
              <a:t>.  </a:t>
            </a:r>
          </a:p>
          <a:p>
            <a:r>
              <a:rPr lang="en-US" altLang="ja-JP" dirty="0"/>
              <a:t>*</a:t>
            </a:r>
            <a:r>
              <a:rPr lang="en-US" dirty="0"/>
              <a:t>Adjusted for sex and baseline third agent class.</a:t>
            </a:r>
            <a:endParaRPr lang="en-US" altLang="ja-JP" dirty="0"/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EB1E846-998E-488A-B5BD-6A5B73C9A8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6111087"/>
              </p:ext>
            </p:extLst>
          </p:nvPr>
        </p:nvGraphicFramePr>
        <p:xfrm>
          <a:off x="532531" y="1147876"/>
          <a:ext cx="4537691" cy="341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0054D85C-F3B0-4C33-AF2C-6F82C843229B}"/>
              </a:ext>
            </a:extLst>
          </p:cNvPr>
          <p:cNvSpPr txBox="1"/>
          <p:nvPr/>
        </p:nvSpPr>
        <p:spPr>
          <a:xfrm>
            <a:off x="1301830" y="3678624"/>
            <a:ext cx="914400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100" b="1" dirty="0"/>
              <a:t>Virologic nonresponse (≥50 c/mL)</a:t>
            </a:r>
          </a:p>
        </p:txBody>
      </p:sp>
    </p:spTree>
    <p:extLst>
      <p:ext uri="{BB962C8B-B14F-4D97-AF65-F5344CB8AC3E}">
        <p14:creationId xmlns:p14="http://schemas.microsoft.com/office/powerpoint/2010/main" val="264762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ATLAS Virologic Snapshot Outcomes at Week 48 for ITT-E: Noninferiority Achieved for Primary and Secondary Endpoints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1E0B99-7E9A-4B25-AAC0-22FB21D460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CB9F14A-55A6-4C62-9249-BE1D3D791F1E}"/>
              </a:ext>
            </a:extLst>
          </p:cNvPr>
          <p:cNvSpPr/>
          <p:nvPr/>
        </p:nvSpPr>
        <p:spPr>
          <a:xfrm>
            <a:off x="527050" y="925200"/>
            <a:ext cx="4033174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Virologic Outcomes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42F64F-2A93-4394-83AD-31A2B6AE0987}"/>
              </a:ext>
            </a:extLst>
          </p:cNvPr>
          <p:cNvSpPr/>
          <p:nvPr/>
        </p:nvSpPr>
        <p:spPr>
          <a:xfrm>
            <a:off x="4901825" y="925200"/>
            <a:ext cx="4032000" cy="252000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67500" bIns="67500" anchor="ctr"/>
          <a:lstStyle/>
          <a:p>
            <a:pPr marL="0" marR="0" lvl="1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Adjusted Treatment </a:t>
            </a:r>
            <a:r>
              <a:rPr lang="en-GB" sz="1200" b="1" kern="0" dirty="0">
                <a:solidFill>
                  <a:prstClr val="white"/>
                </a:solidFill>
              </a:rPr>
              <a:t>D</a:t>
            </a:r>
            <a:r>
              <a:rPr kumimoji="0" lang="en-GB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ifference</a:t>
            </a: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(95% CI)*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5524C420-621C-49CD-A2B9-D62C052A28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1168962"/>
              </p:ext>
            </p:extLst>
          </p:nvPr>
        </p:nvGraphicFramePr>
        <p:xfrm>
          <a:off x="532531" y="1147876"/>
          <a:ext cx="4537691" cy="3416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3" name="Group 62">
            <a:extLst>
              <a:ext uri="{FF2B5EF4-FFF2-40B4-BE49-F238E27FC236}">
                <a16:creationId xmlns:a16="http://schemas.microsoft.com/office/drawing/2014/main" id="{74F35A2A-3E45-4845-B976-D99108CEC372}"/>
              </a:ext>
            </a:extLst>
          </p:cNvPr>
          <p:cNvGrpSpPr/>
          <p:nvPr/>
        </p:nvGrpSpPr>
        <p:grpSpPr>
          <a:xfrm>
            <a:off x="1301830" y="3678623"/>
            <a:ext cx="3051866" cy="507832"/>
            <a:chOff x="1345095" y="3837468"/>
            <a:chExt cx="3051866" cy="507832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9F46E0A-1B34-4C17-B650-550634BFCE38}"/>
                </a:ext>
              </a:extLst>
            </p:cNvPr>
            <p:cNvSpPr txBox="1"/>
            <p:nvPr/>
          </p:nvSpPr>
          <p:spPr>
            <a:xfrm>
              <a:off x="1345095" y="3837469"/>
              <a:ext cx="914400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>
                      <a:lumMod val="65000"/>
                    </a:schemeClr>
                  </a:solidFill>
                </a:rPr>
                <a:t>Virologic nonresponse (≥50 c/mL)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86A7B3A-5737-4B4A-8E15-64D509E395A0}"/>
                </a:ext>
              </a:extLst>
            </p:cNvPr>
            <p:cNvSpPr txBox="1"/>
            <p:nvPr/>
          </p:nvSpPr>
          <p:spPr>
            <a:xfrm>
              <a:off x="2407477" y="3837468"/>
              <a:ext cx="914400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/>
                <a:t>Virologic success </a:t>
              </a:r>
              <a:br>
                <a:rPr lang="en-US" sz="1100" b="1" dirty="0"/>
              </a:br>
              <a:r>
                <a:rPr lang="en-US" sz="1100" b="1" dirty="0"/>
                <a:t>(&lt;50 c/mL)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F352CEC-C999-4F34-B1E1-362ADAA9B1A7}"/>
                </a:ext>
              </a:extLst>
            </p:cNvPr>
            <p:cNvSpPr txBox="1"/>
            <p:nvPr/>
          </p:nvSpPr>
          <p:spPr>
            <a:xfrm>
              <a:off x="3482561" y="3837468"/>
              <a:ext cx="914400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100" b="1" dirty="0"/>
                <a:t>No virologic data</a:t>
              </a:r>
            </a:p>
          </p:txBody>
        </p:sp>
      </p:grpSp>
      <p:sp>
        <p:nvSpPr>
          <p:cNvPr id="33" name="Text Placeholder 1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en-US" dirty="0"/>
              <a:t>CAB, cabotegravir; CAR, current antiretroviral; CI, confidence interval; </a:t>
            </a:r>
            <a:r>
              <a:rPr lang="en-US" dirty="0"/>
              <a:t>ITT-E, intention-to-treat exposed; LA, long-acting; </a:t>
            </a:r>
            <a:r>
              <a:rPr lang="en-US" altLang="ja-JP" dirty="0"/>
              <a:t>NI, noninferiority; </a:t>
            </a:r>
            <a:r>
              <a:rPr lang="en-US" altLang="en-US" dirty="0"/>
              <a:t>RPV, rilpivirine</a:t>
            </a:r>
            <a:r>
              <a:rPr lang="en-US" altLang="ja-JP" dirty="0"/>
              <a:t>. </a:t>
            </a:r>
          </a:p>
          <a:p>
            <a:r>
              <a:rPr lang="en-US" altLang="ja-JP" dirty="0"/>
              <a:t>*</a:t>
            </a:r>
            <a:r>
              <a:rPr lang="en-US" dirty="0"/>
              <a:t>Adjusted for sex and baseline third agent class.</a:t>
            </a:r>
            <a:endParaRPr lang="en-US" altLang="ja-JP" dirty="0"/>
          </a:p>
        </p:txBody>
      </p:sp>
      <p:sp>
        <p:nvSpPr>
          <p:cNvPr id="56" name="Content Placeholder 1">
            <a:extLst>
              <a:ext uri="{FF2B5EF4-FFF2-40B4-BE49-F238E27FC236}">
                <a16:creationId xmlns:a16="http://schemas.microsoft.com/office/drawing/2014/main" id="{B64306A6-5EFC-4920-A445-AF0A494B3D2A}"/>
              </a:ext>
            </a:extLst>
          </p:cNvPr>
          <p:cNvSpPr txBox="1">
            <a:spLocks/>
          </p:cNvSpPr>
          <p:nvPr/>
        </p:nvSpPr>
        <p:spPr>
          <a:xfrm>
            <a:off x="7438872" y="1304714"/>
            <a:ext cx="1557206" cy="925472"/>
          </a:xfrm>
          <a:prstGeom prst="rect">
            <a:avLst/>
          </a:prstGeom>
          <a:ln w="28575">
            <a:noFill/>
          </a:ln>
        </p:spPr>
        <p:txBody>
          <a:bodyPr lIns="72000" rIns="72000" bIns="108000" anchor="ctr"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  <a:buSzPct val="115000"/>
              <a:buFont typeface="Arial" charset="0"/>
              <a:buNone/>
              <a:tabLst/>
              <a:defRPr/>
            </a:pPr>
            <a:r>
              <a:rPr lang="en-US" sz="1100" b="1" kern="0" dirty="0">
                <a:solidFill>
                  <a:srgbClr val="A6A6A6"/>
                </a:solidFill>
              </a:rPr>
              <a:t>Primary endpoint: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"/>
              </a:spcAft>
              <a:buClr>
                <a:srgbClr val="C00000"/>
              </a:buClr>
              <a:buSzPct val="115000"/>
              <a:buFont typeface="Arial" charset="0"/>
              <a:buNone/>
              <a:tabLst/>
              <a:defRPr/>
            </a:pPr>
            <a:r>
              <a:rPr lang="en-US" sz="1100" b="1" kern="0" dirty="0">
                <a:solidFill>
                  <a:srgbClr val="A6A6A6"/>
                </a:solidFill>
              </a:rPr>
              <a:t>LA noninferior to CAR (HIV-1 RNA </a:t>
            </a:r>
            <a:br>
              <a:rPr lang="en-US" sz="1100" b="1" kern="0" dirty="0">
                <a:solidFill>
                  <a:srgbClr val="A6A6A6"/>
                </a:solidFill>
              </a:rPr>
            </a:br>
            <a:r>
              <a:rPr lang="en-US" sz="1100" b="1" kern="0" dirty="0">
                <a:solidFill>
                  <a:srgbClr val="A6A6A6"/>
                </a:solidFill>
              </a:rPr>
              <a:t>≥50 c/mL) at Week 48</a:t>
            </a:r>
          </a:p>
        </p:txBody>
      </p:sp>
      <p:sp>
        <p:nvSpPr>
          <p:cNvPr id="60" name="Content Placeholder 1">
            <a:extLst>
              <a:ext uri="{FF2B5EF4-FFF2-40B4-BE49-F238E27FC236}">
                <a16:creationId xmlns:a16="http://schemas.microsoft.com/office/drawing/2014/main" id="{DB9D3075-392A-40BD-85A9-9FBFE027FC1D}"/>
              </a:ext>
            </a:extLst>
          </p:cNvPr>
          <p:cNvSpPr txBox="1">
            <a:spLocks/>
          </p:cNvSpPr>
          <p:nvPr/>
        </p:nvSpPr>
        <p:spPr>
          <a:xfrm>
            <a:off x="5090878" y="2534156"/>
            <a:ext cx="2223618" cy="231060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5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Clr>
                <a:srgbClr val="C00000"/>
              </a:buClr>
              <a:buNone/>
              <a:defRPr/>
            </a:pPr>
            <a:r>
              <a:rPr lang="en-US" sz="1050" b="1" kern="0" dirty="0">
                <a:solidFill>
                  <a:srgbClr val="A6A6A6"/>
                </a:solidFill>
              </a:rPr>
              <a:t>Difference (%)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BA9D265-6758-4989-844C-DF42163686C2}"/>
              </a:ext>
            </a:extLst>
          </p:cNvPr>
          <p:cNvGrpSpPr/>
          <p:nvPr/>
        </p:nvGrpSpPr>
        <p:grpSpPr>
          <a:xfrm>
            <a:off x="4914240" y="1453560"/>
            <a:ext cx="2552530" cy="1092438"/>
            <a:chOff x="5011775" y="2473268"/>
            <a:chExt cx="4075037" cy="1641532"/>
          </a:xfrm>
        </p:grpSpPr>
        <p:graphicFrame>
          <p:nvGraphicFramePr>
            <p:cNvPr id="72" name="Chart 17">
              <a:extLst>
                <a:ext uri="{FF2B5EF4-FFF2-40B4-BE49-F238E27FC236}">
                  <a16:creationId xmlns:a16="http://schemas.microsoft.com/office/drawing/2014/main" id="{42FB5616-0EEB-4952-AE8C-549977972E6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51047785"/>
                </p:ext>
              </p:extLst>
            </p:nvPr>
          </p:nvGraphicFramePr>
          <p:xfrm>
            <a:off x="5011775" y="2492896"/>
            <a:ext cx="4075037" cy="16219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2007336-F907-46B2-A20A-DFAAAA4D59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35353" y="2473268"/>
              <a:ext cx="0" cy="1236842"/>
            </a:xfrm>
            <a:prstGeom prst="line">
              <a:avLst/>
            </a:prstGeom>
            <a:noFill/>
            <a:ln w="12700" cap="flat" cmpd="sng" algn="ctr">
              <a:solidFill>
                <a:srgbClr val="8397AC"/>
              </a:solidFill>
              <a:prstDash val="sysDash"/>
            </a:ln>
            <a:effectLst/>
          </p:spPr>
        </p:cxn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75BA3A2C-76D4-42C3-B2DB-C0279C44E52F}"/>
              </a:ext>
            </a:extLst>
          </p:cNvPr>
          <p:cNvSpPr txBox="1"/>
          <p:nvPr/>
        </p:nvSpPr>
        <p:spPr>
          <a:xfrm>
            <a:off x="5848432" y="1957001"/>
            <a:ext cx="360836" cy="167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-1.2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D863ED3-C59A-4CE4-9597-47A2586FAA88}"/>
              </a:ext>
            </a:extLst>
          </p:cNvPr>
          <p:cNvSpPr txBox="1"/>
          <p:nvPr/>
        </p:nvSpPr>
        <p:spPr>
          <a:xfrm>
            <a:off x="6319995" y="1957001"/>
            <a:ext cx="360836" cy="167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2.5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212141-4DBB-4C26-9729-D442B50986EA}"/>
              </a:ext>
            </a:extLst>
          </p:cNvPr>
          <p:cNvSpPr txBox="1"/>
          <p:nvPr/>
        </p:nvSpPr>
        <p:spPr>
          <a:xfrm>
            <a:off x="6235466" y="1604666"/>
            <a:ext cx="193444" cy="167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0.6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70" name="Down Arrow 10">
            <a:extLst>
              <a:ext uri="{FF2B5EF4-FFF2-40B4-BE49-F238E27FC236}">
                <a16:creationId xmlns:a16="http://schemas.microsoft.com/office/drawing/2014/main" id="{E19F4F6D-915E-49E0-A1EF-F02FA7AB808A}"/>
              </a:ext>
            </a:extLst>
          </p:cNvPr>
          <p:cNvSpPr/>
          <p:nvPr/>
        </p:nvSpPr>
        <p:spPr>
          <a:xfrm rot="16200000">
            <a:off x="6561818" y="832193"/>
            <a:ext cx="389268" cy="1116086"/>
          </a:xfrm>
          <a:prstGeom prst="downArrow">
            <a:avLst/>
          </a:prstGeom>
          <a:solidFill>
            <a:srgbClr val="C483C4"/>
          </a:solidFill>
          <a:ln w="25400" cap="flat" cmpd="sng" algn="ctr">
            <a:noFill/>
            <a:prstDash val="solid"/>
          </a:ln>
          <a:effectLst/>
        </p:spPr>
        <p:txBody>
          <a:bodyPr vert="vert" anchor="ctr"/>
          <a:lstStyle/>
          <a:p>
            <a:pPr algn="ctr"/>
            <a:r>
              <a:rPr lang="en-US" altLang="en-US" sz="900" b="1" kern="0">
                <a:solidFill>
                  <a:prstClr val="white"/>
                </a:solidFill>
              </a:rPr>
              <a:t>CAR</a:t>
            </a:r>
            <a:endParaRPr lang="en-US" sz="900" b="1" kern="0" dirty="0">
              <a:solidFill>
                <a:prstClr val="white"/>
              </a:solidFill>
            </a:endParaRPr>
          </a:p>
        </p:txBody>
      </p:sp>
      <p:sp>
        <p:nvSpPr>
          <p:cNvPr id="71" name="Down Arrow 11">
            <a:extLst>
              <a:ext uri="{FF2B5EF4-FFF2-40B4-BE49-F238E27FC236}">
                <a16:creationId xmlns:a16="http://schemas.microsoft.com/office/drawing/2014/main" id="{F0963243-C33B-402D-B02D-82394DCA12A5}"/>
              </a:ext>
            </a:extLst>
          </p:cNvPr>
          <p:cNvSpPr/>
          <p:nvPr/>
        </p:nvSpPr>
        <p:spPr>
          <a:xfrm rot="5400000">
            <a:off x="5442547" y="827982"/>
            <a:ext cx="389267" cy="1124522"/>
          </a:xfrm>
          <a:prstGeom prst="downArrow">
            <a:avLst/>
          </a:prstGeom>
          <a:solidFill>
            <a:srgbClr val="83CBB7"/>
          </a:solidFill>
          <a:ln w="25400" cap="flat" cmpd="sng" algn="ctr">
            <a:noFill/>
            <a:prstDash val="solid"/>
          </a:ln>
          <a:effectLst/>
        </p:spPr>
        <p:txBody>
          <a:bodyPr vert="vert270" lIns="0" tIns="0" rIns="0" bIns="0" anchor="ctr"/>
          <a:lstStyle/>
          <a:p>
            <a:pPr algn="ctr"/>
            <a:r>
              <a:rPr lang="en-US" sz="900" b="1">
                <a:solidFill>
                  <a:srgbClr val="FFFFFF"/>
                </a:solidFill>
              </a:rPr>
              <a:t>CAB LA + RPV LA</a:t>
            </a:r>
            <a:endParaRPr lang="en-US" sz="900" b="1" dirty="0">
              <a:solidFill>
                <a:srgbClr val="FFFFFF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FA95742-D3E4-4EE8-994A-5938D0CA8D0D}"/>
              </a:ext>
            </a:extLst>
          </p:cNvPr>
          <p:cNvSpPr txBox="1"/>
          <p:nvPr/>
        </p:nvSpPr>
        <p:spPr>
          <a:xfrm>
            <a:off x="6932336" y="1953512"/>
            <a:ext cx="413575" cy="32316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8397A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6% NI</a:t>
            </a:r>
            <a:b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8397A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8397A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margin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45A264-2AA7-42DA-AA71-90413114EDD5}"/>
              </a:ext>
            </a:extLst>
          </p:cNvPr>
          <p:cNvGrpSpPr/>
          <p:nvPr/>
        </p:nvGrpSpPr>
        <p:grpSpPr>
          <a:xfrm>
            <a:off x="4504430" y="2784660"/>
            <a:ext cx="4626228" cy="1402387"/>
            <a:chOff x="4548841" y="3105150"/>
            <a:chExt cx="4626228" cy="1402387"/>
          </a:xfrm>
        </p:grpSpPr>
        <p:sp>
          <p:nvSpPr>
            <p:cNvPr id="52" name="Content Placeholder 1"/>
            <p:cNvSpPr txBox="1">
              <a:spLocks/>
            </p:cNvSpPr>
            <p:nvPr/>
          </p:nvSpPr>
          <p:spPr>
            <a:xfrm>
              <a:off x="7518950" y="3164576"/>
              <a:ext cx="1656119" cy="1108890"/>
            </a:xfrm>
            <a:prstGeom prst="rect">
              <a:avLst/>
            </a:prstGeom>
            <a:ln>
              <a:noFill/>
            </a:ln>
          </p:spPr>
          <p:txBody>
            <a:bodyPr/>
            <a:lstStyle>
              <a:lvl1pPr marL="190500" indent="-190500" algn="l" rtl="0" eaLnBrk="0" fontAlgn="base" hangingPunct="0">
                <a:spcBef>
                  <a:spcPct val="0"/>
                </a:spcBef>
                <a:spcAft>
                  <a:spcPts val="5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sz="2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73075" indent="-2571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639763" indent="-158750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798513" indent="-142875" algn="l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-"/>
                <a:def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922338" indent="-114300" algn="l" defTabSz="923925" rtl="0" eaLnBrk="0" fontAlgn="base" hangingPunct="0">
                <a:spcBef>
                  <a:spcPct val="0"/>
                </a:spcBef>
                <a:spcAft>
                  <a:spcPts val="300"/>
                </a:spcAft>
                <a:buClr>
                  <a:srgbClr val="E31836"/>
                </a:buClr>
                <a:buSzPct val="115000"/>
                <a:buFont typeface="Arial" charset="0"/>
                <a:buChar char="•"/>
                <a:defRPr lang="en-GB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668338" indent="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None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6pPr>
              <a:lvl7pPr marL="14478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7pPr>
              <a:lvl8pPr marL="19050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8pPr>
              <a:lvl9pPr marL="2362200" indent="-18891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B61229"/>
                </a:buClr>
                <a:buSzPct val="115000"/>
                <a:buFont typeface="Arial" charset="0"/>
                <a:buChar char="•"/>
                <a:defRPr sz="1000">
                  <a:solidFill>
                    <a:schemeClr val="bg2"/>
                  </a:solidFill>
                  <a:latin typeface="+mn-lt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500"/>
                </a:spcAft>
                <a:buClr>
                  <a:srgbClr val="C00000"/>
                </a:buClr>
                <a:buSzPct val="115000"/>
                <a:buFont typeface="Arial" charset="0"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Key secondary endpoint: 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500"/>
                </a:spcAft>
                <a:buClr>
                  <a:srgbClr val="C00000"/>
                </a:buClr>
                <a:buSzPct val="115000"/>
                <a:buFont typeface="Arial" charset="0"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LA noninferior to CAR (HIV-1 RNA </a:t>
              </a:r>
              <a:b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&lt;50 c/mL) at Week 48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B98885C-4E77-45AA-9BBD-43465DE44765}"/>
                </a:ext>
              </a:extLst>
            </p:cNvPr>
            <p:cNvGrpSpPr/>
            <p:nvPr/>
          </p:nvGrpSpPr>
          <p:grpSpPr>
            <a:xfrm>
              <a:off x="4548841" y="3105150"/>
              <a:ext cx="2979878" cy="1402387"/>
              <a:chOff x="4536141" y="3207713"/>
              <a:chExt cx="2979878" cy="1402387"/>
            </a:xfrm>
          </p:grpSpPr>
          <p:sp>
            <p:nvSpPr>
              <p:cNvPr id="51" name="Content Placeholder 1"/>
              <p:cNvSpPr txBox="1">
                <a:spLocks/>
              </p:cNvSpPr>
              <p:nvPr/>
            </p:nvSpPr>
            <p:spPr>
              <a:xfrm>
                <a:off x="5134553" y="4409582"/>
                <a:ext cx="2302700" cy="200518"/>
              </a:xfrm>
              <a:prstGeom prst="rect">
                <a:avLst/>
              </a:prstGeom>
            </p:spPr>
            <p:txBody>
              <a:bodyPr/>
              <a:lstStyle>
                <a:lvl1pPr marL="190500" indent="-190500" algn="l" rtl="0" eaLnBrk="0" fontAlgn="base" hangingPunct="0">
                  <a:spcBef>
                    <a:spcPct val="0"/>
                  </a:spcBef>
                  <a:spcAft>
                    <a:spcPts val="5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sz="2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73075" indent="-2571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639763" indent="-158750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798513" indent="-142875" algn="l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-"/>
                  <a:defRPr lang="en-US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922338" indent="-114300" algn="l" defTabSz="923925" rtl="0" eaLnBrk="0" fontAlgn="base" hangingPunct="0">
                  <a:spcBef>
                    <a:spcPct val="0"/>
                  </a:spcBef>
                  <a:spcAft>
                    <a:spcPts val="300"/>
                  </a:spcAft>
                  <a:buClr>
                    <a:srgbClr val="E31836"/>
                  </a:buClr>
                  <a:buSzPct val="115000"/>
                  <a:buFont typeface="Arial" charset="0"/>
                  <a:buChar char="•"/>
                  <a:def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668338" indent="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None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6pPr>
                <a:lvl7pPr marL="14478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7pPr>
                <a:lvl8pPr marL="19050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8pPr>
                <a:lvl9pPr marL="2362200" indent="-188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B61229"/>
                  </a:buClr>
                  <a:buSzPct val="115000"/>
                  <a:buFont typeface="Arial" charset="0"/>
                  <a:buChar char="•"/>
                  <a:defRPr sz="1000">
                    <a:solidFill>
                      <a:schemeClr val="bg2"/>
                    </a:solidFill>
                    <a:latin typeface="+mn-lt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500"/>
                  </a:spcAft>
                  <a:buClr>
                    <a:srgbClr val="C00000"/>
                  </a:buClr>
                  <a:buSzPct val="115000"/>
                  <a:buFont typeface="Arial" charset="0"/>
                  <a:buNone/>
                  <a:tabLst/>
                  <a:defRPr/>
                </a:pPr>
                <a:r>
                  <a:rPr kumimoji="0" lang="en-US" sz="10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Difference (%)</a:t>
                </a: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4957961" y="3495696"/>
                <a:ext cx="2558058" cy="932101"/>
                <a:chOff x="7118096" y="2222308"/>
                <a:chExt cx="4673945" cy="2498920"/>
              </a:xfrm>
            </p:grpSpPr>
            <p:grpSp>
              <p:nvGrpSpPr>
                <p:cNvPr id="41" name="Group 40"/>
                <p:cNvGrpSpPr/>
                <p:nvPr/>
              </p:nvGrpSpPr>
              <p:grpSpPr>
                <a:xfrm>
                  <a:off x="7118096" y="2222308"/>
                  <a:ext cx="4673945" cy="2498920"/>
                  <a:chOff x="5011775" y="2492896"/>
                  <a:chExt cx="4075037" cy="1621904"/>
                </a:xfrm>
              </p:grpSpPr>
              <p:graphicFrame>
                <p:nvGraphicFramePr>
                  <p:cNvPr id="45" name="Chart 17"/>
                  <p:cNvGraphicFramePr>
                    <a:graphicFrameLocks/>
                  </p:cNvGraphicFramePr>
                  <p:nvPr>
                    <p:extLst/>
                  </p:nvPr>
                </p:nvGraphicFramePr>
                <p:xfrm>
                  <a:off x="5011775" y="2492896"/>
                  <a:ext cx="4075037" cy="1621904"/>
                </p:xfrm>
                <a:graphic>
                  <a:graphicData uri="http://schemas.openxmlformats.org/drawingml/2006/chart">
                    <c:chart xmlns:c="http://schemas.openxmlformats.org/drawingml/2006/chart" xmlns:r="http://schemas.openxmlformats.org/officeDocument/2006/relationships" r:id="rId5"/>
                  </a:graphicData>
                </a:graphic>
              </p:graphicFrame>
              <p:cxnSp>
                <p:nvCxnSpPr>
                  <p:cNvPr id="46" name="Straight Connector 45"/>
                  <p:cNvCxnSpPr>
                    <a:cxnSpLocks/>
                  </p:cNvCxnSpPr>
                  <p:nvPr/>
                </p:nvCxnSpPr>
                <p:spPr bwMode="auto">
                  <a:xfrm>
                    <a:off x="5293088" y="2492896"/>
                    <a:ext cx="3036" cy="1134225"/>
                  </a:xfrm>
                  <a:prstGeom prst="line">
                    <a:avLst/>
                  </a:prstGeom>
                  <a:noFill/>
                  <a:ln w="12700" cap="flat" cmpd="sng" algn="ctr">
                    <a:solidFill>
                      <a:schemeClr val="accent4">
                        <a:lumMod val="75000"/>
                      </a:schemeClr>
                    </a:solidFill>
                    <a:prstDash val="sysDash"/>
                  </a:ln>
                  <a:effectLst/>
                </p:spPr>
              </p:cxn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7761372" y="3357620"/>
                  <a:ext cx="660727" cy="4331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-6.7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9393218" y="3357620"/>
                  <a:ext cx="660727" cy="43319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t>0.7</a:t>
                  </a: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8565466" y="2444865"/>
                  <a:ext cx="424694" cy="43319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rPr>
                    <a:t>-3.0</a:t>
                  </a:r>
                </a:p>
              </p:txBody>
            </p:sp>
          </p:grpSp>
          <p:sp>
            <p:nvSpPr>
              <p:cNvPr id="59" name="Down Arrow 10">
                <a:extLst>
                  <a:ext uri="{FF2B5EF4-FFF2-40B4-BE49-F238E27FC236}">
                    <a16:creationId xmlns:a16="http://schemas.microsoft.com/office/drawing/2014/main" id="{73A05FF5-9D15-461C-8E94-1E600B023F30}"/>
                  </a:ext>
                </a:extLst>
              </p:cNvPr>
              <p:cNvSpPr/>
              <p:nvPr/>
            </p:nvSpPr>
            <p:spPr>
              <a:xfrm rot="5400000" flipH="1">
                <a:off x="5490431" y="2851834"/>
                <a:ext cx="406746" cy="1118503"/>
              </a:xfrm>
              <a:prstGeom prst="downArrow">
                <a:avLst/>
              </a:prstGeom>
              <a:solidFill>
                <a:srgbClr val="99009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vert="vert27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CAR</a:t>
                </a:r>
                <a:endPara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1" name="Down Arrow 11">
                <a:extLst>
                  <a:ext uri="{FF2B5EF4-FFF2-40B4-BE49-F238E27FC236}">
                    <a16:creationId xmlns:a16="http://schemas.microsoft.com/office/drawing/2014/main" id="{D146A432-D234-466C-B640-F65AD4FD6221}"/>
                  </a:ext>
                </a:extLst>
              </p:cNvPr>
              <p:cNvSpPr/>
              <p:nvPr/>
            </p:nvSpPr>
            <p:spPr>
              <a:xfrm rot="16200000" flipH="1">
                <a:off x="6602610" y="2859780"/>
                <a:ext cx="406745" cy="1105848"/>
              </a:xfrm>
              <a:prstGeom prst="downArrow">
                <a:avLst/>
              </a:prstGeom>
              <a:solidFill>
                <a:srgbClr val="13AC82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vert="vert" lIns="0" tIns="0" rIns="0" bIns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CAB LA + RPV LA</a:t>
                </a:r>
                <a:endPara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91B2F54-4883-406F-9B3E-D61EFFFB19D7}"/>
                  </a:ext>
                </a:extLst>
              </p:cNvPr>
              <p:cNvSpPr txBox="1"/>
              <p:nvPr/>
            </p:nvSpPr>
            <p:spPr>
              <a:xfrm>
                <a:off x="4536141" y="3802073"/>
                <a:ext cx="535451" cy="32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−10% NI</a:t>
                </a:r>
              </a:p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margin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99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le 25">
            <a:extLst>
              <a:ext uri="{FF2B5EF4-FFF2-40B4-BE49-F238E27FC236}">
                <a16:creationId xmlns:a16="http://schemas.microsoft.com/office/drawing/2014/main" id="{A4410772-4BD5-4A4B-9C9C-8FA340E1A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ATLAS Snapshot Outcomes at Week 48 for ITT-E</a:t>
            </a:r>
            <a:endParaRPr lang="en-US" alt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B65715B-9335-4325-B140-E16B35370B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403860-C7E8-4DAD-97C7-D3BE60173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7050" y="3856084"/>
            <a:ext cx="8483600" cy="81153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AE, adverse event; CAB, cabotegravir; CAR, current </a:t>
            </a:r>
            <a:r>
              <a:rPr lang="en-US" altLang="en-US" dirty="0"/>
              <a:t>antiretroviral</a:t>
            </a:r>
            <a:r>
              <a:rPr lang="en-US" dirty="0">
                <a:solidFill>
                  <a:srgbClr val="000000"/>
                </a:solidFill>
              </a:rPr>
              <a:t>; ISR, injection site reaction; </a:t>
            </a:r>
            <a:r>
              <a:rPr lang="en-US" dirty="0"/>
              <a:t>ITT-E, intention-to-treat exposed; </a:t>
            </a:r>
            <a:r>
              <a:rPr lang="en-US" dirty="0">
                <a:solidFill>
                  <a:srgbClr val="000000"/>
                </a:solidFill>
              </a:rPr>
              <a:t>LA, long-acting; </a:t>
            </a:r>
            <a:r>
              <a:rPr lang="en-US" altLang="en-US" dirty="0"/>
              <a:t>RPV, rilpivirine.</a:t>
            </a:r>
            <a:endParaRPr lang="en-US" dirty="0"/>
          </a:p>
          <a:p>
            <a:r>
              <a:rPr lang="en-US" dirty="0"/>
              <a:t>*Discontinued due to AEs: </a:t>
            </a:r>
            <a:r>
              <a:rPr lang="en-US" u="sng" dirty="0"/>
              <a:t>LA arm</a:t>
            </a:r>
            <a:r>
              <a:rPr lang="en-US" dirty="0"/>
              <a:t> (n) – ISR (3); hepatitis A (2); acute hepatitis B (1); acute hepatitis C (1); headache (1); depression suicidal (1); memory impairment (1); diarrhea/nausea/headache (1); </a:t>
            </a:r>
            <a:r>
              <a:rPr lang="en-US" u="sng" dirty="0"/>
              <a:t>CAR arm</a:t>
            </a:r>
            <a:r>
              <a:rPr lang="en-US" dirty="0"/>
              <a:t> (n) – colitis (1); blood creatinine increased (1); renal impairment (1); anxiety disorder/depression/suicidal ideation (1); </a:t>
            </a:r>
            <a:r>
              <a:rPr lang="en-US" kern="1200" baseline="30000" dirty="0">
                <a:solidFill>
                  <a:schemeClr val="dk1"/>
                </a:solidFill>
              </a:rPr>
              <a:t>†</a:t>
            </a:r>
            <a:r>
              <a:rPr lang="en-US" dirty="0"/>
              <a:t>Death: methamphetamine overdose (1); </a:t>
            </a:r>
            <a:r>
              <a:rPr lang="en-US" kern="1200" baseline="30000" dirty="0">
                <a:solidFill>
                  <a:schemeClr val="dk1"/>
                </a:solidFill>
              </a:rPr>
              <a:t>‡</a:t>
            </a:r>
            <a:r>
              <a:rPr lang="en-US" dirty="0"/>
              <a:t>Other reasons for discontinuation included: </a:t>
            </a:r>
            <a:r>
              <a:rPr lang="en-US" u="sng" dirty="0"/>
              <a:t>LA arm</a:t>
            </a:r>
            <a:r>
              <a:rPr lang="en-US" dirty="0"/>
              <a:t> (n): pregnancy (4), lost to follow up (1), non-compliance with treatment (1), and relocation (1); </a:t>
            </a:r>
            <a:r>
              <a:rPr lang="en-US" u="sng" dirty="0"/>
              <a:t>CAR arm</a:t>
            </a:r>
            <a:r>
              <a:rPr lang="en-US" dirty="0"/>
              <a:t>: pregnancy (1), lost to follow up (1), and withdrawal by participant due to frequency of visits (4).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E5D0654E-7AA0-4B7D-BE12-339A613F1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970993"/>
              </p:ext>
            </p:extLst>
          </p:nvPr>
        </p:nvGraphicFramePr>
        <p:xfrm>
          <a:off x="527077" y="915820"/>
          <a:ext cx="8369273" cy="2993733"/>
        </p:xfrm>
        <a:graphic>
          <a:graphicData uri="http://schemas.openxmlformats.org/drawingml/2006/table">
            <a:tbl>
              <a:tblPr firstRow="1" bandRow="1"/>
              <a:tblGrid>
                <a:gridCol w="3543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b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CAB LA + RPV LA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CAR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N=308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00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HIV-1 RNA &lt;50 copies/mL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285 (92.5)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294 (95.5)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568012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HIV-1 RNA ≥50 copies/mL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(1.6)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(1.0)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in window not below threshold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1 (0.3)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1 (0.3)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Discontinued for lack of efficacy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3 (1.0)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2 (0.6)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Discontinued for other reason while not below threshold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1 (0.3)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0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virologic data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(5.8)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effectLst/>
                          <a:latin typeface="+mn-lt"/>
                        </a:rPr>
                        <a:t>11 (3.6)</a:t>
                      </a:r>
                      <a:endParaRPr lang="en-US" sz="1200" b="1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Discontinued due to AE*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(3.6)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(1.3)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155">
                <a:tc>
                  <a:txBody>
                    <a:bodyPr/>
                    <a:lstStyle/>
                    <a:p>
                      <a:pPr marL="1905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Discontinued due to death</a:t>
                      </a:r>
                      <a:r>
                        <a:rPr lang="en-US" sz="1200" b="0" kern="1200" baseline="300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†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08000" marR="108000" marT="18000" marB="1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(0.3)</a:t>
                      </a:r>
                    </a:p>
                  </a:txBody>
                  <a:tcPr marL="108000" marR="108000" marT="18000" marB="180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122506"/>
                  </a:ext>
                </a:extLst>
              </a:tr>
              <a:tr h="264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19050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b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Discontinued for other reasons</a:t>
                      </a:r>
                      <a:r>
                        <a:rPr lang="en-US" sz="1200" b="0" kern="1200" baseline="300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‡</a:t>
                      </a: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7 (2.3)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effectLst/>
                          <a:latin typeface="+mn-lt"/>
                        </a:rPr>
                        <a:t>6 (1.9)</a:t>
                      </a:r>
                      <a:endParaRPr lang="en-US" sz="1200" noProof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18000" marB="1800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71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423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35745F4-DE45-4410-8CFF-B28AACF47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05532"/>
              </p:ext>
            </p:extLst>
          </p:nvPr>
        </p:nvGraphicFramePr>
        <p:xfrm>
          <a:off x="532800" y="914402"/>
          <a:ext cx="8370000" cy="250993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51200">
                  <a:extLst>
                    <a:ext uri="{9D8B030D-6E8A-4147-A177-3AD203B41FA5}">
                      <a16:colId xmlns:a16="http://schemas.microsoft.com/office/drawing/2014/main" val="1277972131"/>
                    </a:ext>
                  </a:extLst>
                </a:gridCol>
                <a:gridCol w="1094400">
                  <a:extLst>
                    <a:ext uri="{9D8B030D-6E8A-4147-A177-3AD203B41FA5}">
                      <a16:colId xmlns:a16="http://schemas.microsoft.com/office/drawing/2014/main" val="4131560137"/>
                    </a:ext>
                  </a:extLst>
                </a:gridCol>
                <a:gridCol w="856800">
                  <a:extLst>
                    <a:ext uri="{9D8B030D-6E8A-4147-A177-3AD203B41FA5}">
                      <a16:colId xmlns:a16="http://schemas.microsoft.com/office/drawing/2014/main" val="32345432"/>
                    </a:ext>
                  </a:extLst>
                </a:gridCol>
                <a:gridCol w="1263600">
                  <a:extLst>
                    <a:ext uri="{9D8B030D-6E8A-4147-A177-3AD203B41FA5}">
                      <a16:colId xmlns:a16="http://schemas.microsoft.com/office/drawing/2014/main" val="3827604839"/>
                    </a:ext>
                  </a:extLst>
                </a:gridCol>
                <a:gridCol w="738000">
                  <a:extLst>
                    <a:ext uri="{9D8B030D-6E8A-4147-A177-3AD203B41FA5}">
                      <a16:colId xmlns:a16="http://schemas.microsoft.com/office/drawing/2014/main" val="3824085439"/>
                    </a:ext>
                  </a:extLst>
                </a:gridCol>
                <a:gridCol w="738000">
                  <a:extLst>
                    <a:ext uri="{9D8B030D-6E8A-4147-A177-3AD203B41FA5}">
                      <a16:colId xmlns:a16="http://schemas.microsoft.com/office/drawing/2014/main" val="1095555059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06560355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418815914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587815521"/>
                    </a:ext>
                  </a:extLst>
                </a:gridCol>
              </a:tblGrid>
              <a:tr h="60811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Sex, Country,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HIV-1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Subtype</a:t>
                      </a:r>
                      <a:endParaRPr lang="en-US" sz="1200" baseline="300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0" marR="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Previous</a:t>
                      </a:r>
                      <a:b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</a:b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CAR</a:t>
                      </a:r>
                      <a:endParaRPr lang="en-US" sz="1200" baseline="300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Timepoint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Viral Load at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 SVF/CVF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(c/mL)</a:t>
                      </a:r>
                    </a:p>
                  </a:txBody>
                  <a:tcPr marL="27000" marR="27000" marT="8100" marB="72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SVF Timepoint RAMs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(HIV-1 RNA)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Drug Sensitivity at SVF</a:t>
                      </a:r>
                      <a:r>
                        <a:rPr lang="en-US" sz="1200" baseline="30000" noProof="0" dirty="0">
                          <a:solidFill>
                            <a:schemeClr val="bg1"/>
                          </a:solidFill>
                          <a:latin typeface="+mn-lt"/>
                        </a:rPr>
                        <a:t>†</a:t>
                      </a:r>
                    </a:p>
                    <a:p>
                      <a:pPr algn="ctr"/>
                      <a:r>
                        <a:rPr lang="en-US" sz="1200" noProof="0" dirty="0">
                          <a:solidFill>
                            <a:schemeClr val="bg1"/>
                          </a:solidFill>
                          <a:latin typeface="+mn-lt"/>
                        </a:rPr>
                        <a:t>(Fold Change) </a:t>
                      </a:r>
                    </a:p>
                  </a:txBody>
                  <a:tcPr marL="27000" marR="27000" marT="8100" marB="72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Baseline RAMs</a:t>
                      </a:r>
                      <a:r>
                        <a:rPr lang="en-US" sz="1200" baseline="300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(PBMC/HIV-1 DNA;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Day 1)</a:t>
                      </a: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74762"/>
                  </a:ext>
                </a:extLst>
              </a:tr>
              <a:tr h="20730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RT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noProof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INSTI*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RT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INSTI*</a:t>
                      </a:r>
                      <a:endParaRPr lang="en-US" sz="1200" b="1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7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61981"/>
                  </a:ext>
                </a:extLst>
              </a:tr>
              <a:tr h="54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F, 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A/A1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3TC, AZT, LPV/r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8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79,166 / 25,745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E138A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(2.4)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(0.8)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(0.9)</a:t>
                      </a:r>
                      <a:endParaRPr lang="en-US" sz="1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E138E/A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916306"/>
                  </a:ext>
                </a:extLst>
              </a:tr>
              <a:tr h="54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F, France,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AG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3TC, AZT, NVP to 3TC, ABC, NVP 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12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695 / 258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V108I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E138K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(3.7)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(1.2)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(1.0)</a:t>
                      </a:r>
                      <a:endParaRPr lang="en-US" sz="1000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V108V/I E138K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234621"/>
                  </a:ext>
                </a:extLst>
              </a:tr>
              <a:tr h="549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M, Russia,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A/A1 </a:t>
                      </a:r>
                    </a:p>
                  </a:txBody>
                  <a:tcPr marL="0" marR="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FTC, RAL, TDF to ABC, EFV, 3TC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Week 20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 Narrow" panose="020B0606020202030204" pitchFamily="34" charset="0"/>
                        </a:rPr>
                        <a:t>544 / 1841</a:t>
                      </a: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E138E/K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N155H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 (6.5)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 (2.7)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DTG (1.2)</a:t>
                      </a:r>
                      <a:endParaRPr lang="en-US" sz="1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None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L74I</a:t>
                      </a:r>
                      <a:endParaRPr lang="en-US" sz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Arial Narrow" panose="020B0606020202030204" pitchFamily="34" charset="0"/>
                      </a:endParaRPr>
                    </a:p>
                  </a:txBody>
                  <a:tcPr marL="27000" marR="27000" marT="8100" marB="81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1168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5D983D8-D6A1-4054-82C7-1D3DA649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 Confirmed Virologic Failure: </a:t>
            </a:r>
            <a:br>
              <a:rPr lang="en-US" dirty="0"/>
            </a:br>
            <a:r>
              <a:rPr lang="en-US" dirty="0"/>
              <a:t>CAB LA + RPV LA Arm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F6352-FB45-454A-B761-CD50E09C22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4726055"/>
            <a:ext cx="8357616" cy="137160"/>
          </a:xfrm>
        </p:spPr>
        <p:txBody>
          <a:bodyPr/>
          <a:lstStyle/>
          <a:p>
            <a:r>
              <a:rPr lang="en-US" dirty="0"/>
              <a:t>Swindells S, </a:t>
            </a:r>
            <a:r>
              <a:rPr lang="en-US" altLang="en-US" dirty="0"/>
              <a:t>et al. CROI 2019; Seattle, WA. Abstract 1475.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0A7BB4-8BED-42F0-ABC3-6379C59824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881" y="4047064"/>
            <a:ext cx="8509801" cy="748471"/>
          </a:xfrm>
        </p:spPr>
        <p:txBody>
          <a:bodyPr/>
          <a:lstStyle/>
          <a:p>
            <a:r>
              <a:rPr lang="en-US" altLang="en-US" spc="-20" dirty="0"/>
              <a:t>3TC, lamivudine; ABC, abacavir; AZT, azidothymidine; CAB, cabotegravir; </a:t>
            </a:r>
            <a:r>
              <a:rPr lang="en-US" spc="-20" dirty="0">
                <a:solidFill>
                  <a:srgbClr val="000000"/>
                </a:solidFill>
              </a:rPr>
              <a:t>CAR, current </a:t>
            </a:r>
            <a:r>
              <a:rPr lang="en-US" altLang="en-US" spc="-20" dirty="0"/>
              <a:t>antiretroviral</a:t>
            </a:r>
            <a:r>
              <a:rPr lang="en-US" spc="-20" dirty="0">
                <a:solidFill>
                  <a:srgbClr val="000000"/>
                </a:solidFill>
              </a:rPr>
              <a:t>; CVF, confirmed virologic failure;</a:t>
            </a:r>
            <a:r>
              <a:rPr lang="en-US" altLang="en-US" spc="-20" dirty="0"/>
              <a:t> DTG, dolutegravir; </a:t>
            </a:r>
            <a:br>
              <a:rPr lang="en-US" altLang="en-US" spc="-20" dirty="0"/>
            </a:br>
            <a:r>
              <a:rPr lang="en-US" spc="-20" dirty="0"/>
              <a:t>EFV, efavirenz; FTC, emtricitabine; </a:t>
            </a:r>
            <a:r>
              <a:rPr lang="en-US" altLang="en-US" spc="-20" dirty="0"/>
              <a:t>INSTI, integrase strand transfer inhibitor; </a:t>
            </a:r>
            <a:r>
              <a:rPr lang="en-US" spc="-20" dirty="0"/>
              <a:t>LA, long-acting; LPV, lopinavir; </a:t>
            </a:r>
            <a:r>
              <a:rPr lang="en-US" altLang="en-US" spc="-20" dirty="0"/>
              <a:t>NVP, nevirapine; </a:t>
            </a:r>
            <a:r>
              <a:rPr lang="en-US" spc="-20" dirty="0"/>
              <a:t>PBMC, peripheral blood mononuclear cell; r, ritonavir; RAL, </a:t>
            </a:r>
            <a:r>
              <a:rPr lang="en-US" spc="-20" dirty="0" err="1"/>
              <a:t>raltegravir</a:t>
            </a:r>
            <a:r>
              <a:rPr lang="en-US" spc="-20" dirty="0"/>
              <a:t>; RAM, resistance-associated mutation; </a:t>
            </a:r>
            <a:r>
              <a:rPr lang="en-US" altLang="en-US" spc="-20" dirty="0"/>
              <a:t>RPV, </a:t>
            </a:r>
            <a:r>
              <a:rPr lang="en-US" altLang="en-US" spc="-20" dirty="0" err="1"/>
              <a:t>rilpivirine</a:t>
            </a:r>
            <a:r>
              <a:rPr lang="en-US" altLang="en-US" spc="-20" dirty="0"/>
              <a:t>; </a:t>
            </a:r>
            <a:r>
              <a:rPr lang="en-US" spc="-20" dirty="0"/>
              <a:t>RT, reverse transcriptase; SVF, suspected virologic failure; TDF, tenofovir disoproxil fumarate.</a:t>
            </a:r>
          </a:p>
          <a:p>
            <a:r>
              <a:rPr lang="en-US" spc="-20" dirty="0"/>
              <a:t>*L74I is not considered an INSTI RAM by IAS-US guidelines and has no impact on CAB activity; </a:t>
            </a:r>
          </a:p>
          <a:p>
            <a:r>
              <a:rPr lang="en-US" spc="-20" baseline="30000" dirty="0"/>
              <a:t>†</a:t>
            </a:r>
            <a:r>
              <a:rPr lang="en-US" spc="-20" dirty="0"/>
              <a:t>Monogram biological /clinical cutoffs are: RPV=2.0, CAB=2.5, and DTG=4.0.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685787-D8FD-4F72-8B79-CEB1DFC9AB46}"/>
              </a:ext>
            </a:extLst>
          </p:cNvPr>
          <p:cNvSpPr/>
          <p:nvPr/>
        </p:nvSpPr>
        <p:spPr>
          <a:xfrm>
            <a:off x="434736" y="3443495"/>
            <a:ext cx="8395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1968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Plasma CAB and RPV concentrations at the time of failure were below the population means but within the range for the large majority of individuals who maintained virologic suppression </a:t>
            </a:r>
          </a:p>
        </p:txBody>
      </p:sp>
    </p:spTree>
    <p:extLst>
      <p:ext uri="{BB962C8B-B14F-4D97-AF65-F5344CB8AC3E}">
        <p14:creationId xmlns:p14="http://schemas.microsoft.com/office/powerpoint/2010/main" val="538637159"/>
      </p:ext>
    </p:extLst>
  </p:cSld>
  <p:clrMapOvr>
    <a:masterClrMapping/>
  </p:clrMapOvr>
</p:sld>
</file>

<file path=ppt/theme/theme1.xml><?xml version="1.0" encoding="utf-8"?>
<a:theme xmlns:a="http://schemas.openxmlformats.org/drawingml/2006/main" name="ViiV Global Template 2015 With Logo">
  <a:themeElements>
    <a:clrScheme name="ViiV CAB Theme Colors 2016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970096"/>
      </a:accent2>
      <a:accent3>
        <a:srgbClr val="F05A05"/>
      </a:accent3>
      <a:accent4>
        <a:srgbClr val="0098DB"/>
      </a:accent4>
      <a:accent5>
        <a:srgbClr val="8DD927"/>
      </a:accent5>
      <a:accent6>
        <a:srgbClr val="FF3399"/>
      </a:accent6>
      <a:hlink>
        <a:srgbClr val="97CBFF"/>
      </a:hlink>
      <a:folHlink>
        <a:srgbClr val="DC001E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28575">
          <a:solidFill>
            <a:srgbClr val="E3DE00"/>
          </a:solidFill>
        </a:ln>
      </a:spPr>
      <a:bodyPr vert="vert" rIns="90000" bIns="108000" rtlCol="0" anchor="ctr"/>
      <a:lstStyle>
        <a:defPPr algn="ctr">
          <a:lnSpc>
            <a:spcPct val="110000"/>
          </a:lnSpc>
          <a:defRPr sz="12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iiV Global Template 2015 With Logo">
  <a:themeElements>
    <a:clrScheme name="ViiV CAB Theme Colors 2016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00A779"/>
      </a:accent1>
      <a:accent2>
        <a:srgbClr val="970096"/>
      </a:accent2>
      <a:accent3>
        <a:srgbClr val="F05A05"/>
      </a:accent3>
      <a:accent4>
        <a:srgbClr val="0098DB"/>
      </a:accent4>
      <a:accent5>
        <a:srgbClr val="8DD927"/>
      </a:accent5>
      <a:accent6>
        <a:srgbClr val="FF3399"/>
      </a:accent6>
      <a:hlink>
        <a:srgbClr val="97CBFF"/>
      </a:hlink>
      <a:folHlink>
        <a:srgbClr val="DC001E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28575">
          <a:solidFill>
            <a:srgbClr val="E3DE00"/>
          </a:solidFill>
        </a:ln>
      </a:spPr>
      <a:bodyPr vert="vert" rIns="90000" bIns="108000" rtlCol="0" anchor="ctr"/>
      <a:lstStyle>
        <a:defPPr algn="ctr">
          <a:lnSpc>
            <a:spcPct val="110000"/>
          </a:lnSpc>
          <a:defRPr sz="1200" b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19923</TotalTime>
  <Words>3141</Words>
  <Application>Microsoft Office PowerPoint</Application>
  <PresentationFormat>On-screen Show (16:9)</PresentationFormat>
  <Paragraphs>633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Times New Roman</vt:lpstr>
      <vt:lpstr>ViiV Global Template 2015 With Logo</vt:lpstr>
      <vt:lpstr>1_ViiV Global Template 2015 With Logo</vt:lpstr>
      <vt:lpstr>LONG-ACTING CABOTEGRAVIR + RILPIVIRINE FOR MAINTENANCE THERAPY:  ATLAS WEEK 48 RESULTS</vt:lpstr>
      <vt:lpstr>ATLAS Background</vt:lpstr>
      <vt:lpstr>ATLAS Study Design: Randomized, Multicenter, International, Open-Label, Noninferiority Study in Adults with Virologic Suppression (Ongoing)</vt:lpstr>
      <vt:lpstr>ATLAS Objectives and Endpoints</vt:lpstr>
      <vt:lpstr>ATLAS – Baseline Characteristics: ITT-E Population</vt:lpstr>
      <vt:lpstr>ATLAS Virologic Snapshot Outcomes at Week 48 for ITT-E: Noninferiority Achieved for Primary and Secondary Endpoints </vt:lpstr>
      <vt:lpstr>ATLAS Virologic Snapshot Outcomes at Week 48 for ITT-E: Noninferiority Achieved for Primary and Secondary Endpoints </vt:lpstr>
      <vt:lpstr> ATLAS Snapshot Outcomes at Week 48 for ITT-E</vt:lpstr>
      <vt:lpstr>ATLAS Confirmed Virologic Failure:  CAB LA + RPV LA Arm</vt:lpstr>
      <vt:lpstr>ATLAS Confirmed Virologic Failure:  CAR Arm</vt:lpstr>
      <vt:lpstr>ATLAS Plasma CAB and RPV Trough Concentrations by Visit Following CAB LA and RPV LA</vt:lpstr>
      <vt:lpstr>ATLAS Adverse Events (Excluding ISRs)</vt:lpstr>
      <vt:lpstr>ATLAS Injection Site Reactions</vt:lpstr>
      <vt:lpstr>ATLAS: High Participant Satisfaction (HIVTSQs) and Preference for Injectable Therapy</vt:lpstr>
      <vt:lpstr>ATLAS Conclusions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ViiV Slide Template</dc:title>
  <dc:creator>ViiV Healthcare and MedThink SciCom</dc:creator>
  <cp:lastModifiedBy>Joseph Polli</cp:lastModifiedBy>
  <cp:revision>1749</cp:revision>
  <cp:lastPrinted>2019-02-19T13:04:16Z</cp:lastPrinted>
  <dcterms:created xsi:type="dcterms:W3CDTF">2013-03-06T21:22:39Z</dcterms:created>
  <dcterms:modified xsi:type="dcterms:W3CDTF">2019-03-06T17:35:34Z</dcterms:modified>
</cp:coreProperties>
</file>