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5.xml" ContentType="application/vnd.openxmlformats-officedocument.drawingml.chart+xml"/>
  <Override PartName="/ppt/theme/themeOverride3.xml" ContentType="application/vnd.openxmlformats-officedocument.themeOverr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6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3.xml" ContentType="application/vnd.openxmlformats-officedocument.presentationml.notesSlide+xml"/>
  <Override PartName="/ppt/charts/chart7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6" r:id="rId1"/>
  </p:sldMasterIdLst>
  <p:notesMasterIdLst>
    <p:notesMasterId r:id="rId17"/>
  </p:notesMasterIdLst>
  <p:handoutMasterIdLst>
    <p:handoutMasterId r:id="rId18"/>
  </p:handoutMasterIdLst>
  <p:sldIdLst>
    <p:sldId id="400" r:id="rId2"/>
    <p:sldId id="480" r:id="rId3"/>
    <p:sldId id="481" r:id="rId4"/>
    <p:sldId id="447" r:id="rId5"/>
    <p:sldId id="449" r:id="rId6"/>
    <p:sldId id="493" r:id="rId7"/>
    <p:sldId id="495" r:id="rId8"/>
    <p:sldId id="482" r:id="rId9"/>
    <p:sldId id="507" r:id="rId10"/>
    <p:sldId id="505" r:id="rId11"/>
    <p:sldId id="506" r:id="rId12"/>
    <p:sldId id="485" r:id="rId13"/>
    <p:sldId id="490" r:id="rId14"/>
    <p:sldId id="478" r:id="rId15"/>
    <p:sldId id="473" r:id="rId16"/>
  </p:sldIdLst>
  <p:sldSz cx="9144000" cy="5143500" type="screen16x9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EE06C1EC-08F1-4D9C-B5DF-013B019BC9C3}">
          <p14:sldIdLst>
            <p14:sldId id="400"/>
            <p14:sldId id="480"/>
            <p14:sldId id="481"/>
            <p14:sldId id="447"/>
            <p14:sldId id="449"/>
            <p14:sldId id="493"/>
            <p14:sldId id="495"/>
            <p14:sldId id="482"/>
            <p14:sldId id="507"/>
            <p14:sldId id="505"/>
            <p14:sldId id="506"/>
            <p14:sldId id="485"/>
            <p14:sldId id="490"/>
            <p14:sldId id="478"/>
            <p14:sldId id="47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96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orient="horz" pos="418" userDrawn="1">
          <p15:clr>
            <a:srgbClr val="A4A3A4"/>
          </p15:clr>
        </p15:guide>
        <p15:guide id="4" orient="horz" pos="3034" userDrawn="1">
          <p15:clr>
            <a:srgbClr val="A4A3A4"/>
          </p15:clr>
        </p15:guide>
        <p15:guide id="6" orient="horz" pos="100" userDrawn="1">
          <p15:clr>
            <a:srgbClr val="A4A3A4"/>
          </p15:clr>
        </p15:guide>
        <p15:guide id="8" orient="horz" pos="2457" userDrawn="1">
          <p15:clr>
            <a:srgbClr val="A4A3A4"/>
          </p15:clr>
        </p15:guide>
        <p15:guide id="9" pos="57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Lawrence" initials="CL" lastIdx="1" clrIdx="0">
    <p:extLst/>
  </p:cmAuthor>
  <p:cmAuthor id="2" name="Zareen Khan (AS)" initials="ZK(" lastIdx="106" clrIdx="1">
    <p:extLst/>
  </p:cmAuthor>
  <p:cmAuthor id="3" name="Williams, Peter [JRDBE]" initials="WP[" lastIdx="65" clrIdx="2">
    <p:extLst/>
  </p:cmAuthor>
  <p:cmAuthor id="4" name="David Margolis" initials="DM" lastIdx="23" clrIdx="3">
    <p:extLst/>
  </p:cmAuthor>
  <p:cmAuthor id="5" name="Conn Harrington" initials="CH" lastIdx="33" clrIdx="4">
    <p:extLst/>
  </p:cmAuthor>
  <p:cmAuthor id="6" name="Richard Boehme, PhD, MBA, CMPP (MTM)" initials="RBPMC(" lastIdx="35" clrIdx="5">
    <p:extLst/>
  </p:cmAuthor>
  <p:cmAuthor id="7" name="Amanda Quinn (AS)" initials="AQ(" lastIdx="5" clrIdx="6">
    <p:extLst/>
  </p:cmAuthor>
  <p:cmAuthor id="8" name="Joseph Polli" initials="JP" lastIdx="322" clrIdx="7">
    <p:extLst/>
  </p:cmAuthor>
  <p:cmAuthor id="9" name="Ronald D'Amico" initials="RD" lastIdx="29" clrIdx="8">
    <p:extLst/>
  </p:cmAuthor>
  <p:cmAuthor id="10" name="Marty St Clair" initials="MSC" lastIdx="6" clrIdx="9">
    <p:extLst/>
  </p:cmAuthor>
  <p:cmAuthor id="11" name="Vasiliki Chounta" initials="VC" lastIdx="5" clrIdx="10">
    <p:extLst/>
  </p:cmAuthor>
  <p:cmAuthor id="12" name="David Dorey" initials="DD" lastIdx="12" clrIdx="11">
    <p:extLst/>
  </p:cmAuthor>
  <p:cmAuthor id="13" name="Mark Shaefer" initials="MS" lastIdx="3" clrIdx="12">
    <p:extLst/>
  </p:cmAuthor>
  <p:cmAuthor id="14" name="Sandy Griffith" initials="SG" lastIdx="6" clrIdx="13">
    <p:extLst/>
  </p:cmAuthor>
  <p:cmAuthor id="15" name="Orkin, Chloe" initials="OC" lastIdx="16" clrIdx="14"/>
  <p:cmAuthor id="16" name="Jenna Patel (AS)" initials="JP(" lastIdx="17" clrIdx="15">
    <p:extLst>
      <p:ext uri="{19B8F6BF-5375-455C-9EA6-DF929625EA0E}">
        <p15:presenceInfo xmlns:p15="http://schemas.microsoft.com/office/powerpoint/2012/main" userId="S-1-5-21-2754625900-2601979746-2412578218-8458" providerId="AD"/>
      </p:ext>
    </p:extLst>
  </p:cmAuthor>
  <p:cmAuthor id="17" name="Beth Evans (AS)" initials="BE(" lastIdx="45" clrIdx="16">
    <p:extLst>
      <p:ext uri="{19B8F6BF-5375-455C-9EA6-DF929625EA0E}">
        <p15:presenceInfo xmlns:p15="http://schemas.microsoft.com/office/powerpoint/2012/main" userId="Beth Evans (AS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A1D9"/>
    <a:srgbClr val="99DBC9"/>
    <a:srgbClr val="E6E6E6"/>
    <a:srgbClr val="F2F2F2"/>
    <a:srgbClr val="E31836"/>
    <a:srgbClr val="E35353"/>
    <a:srgbClr val="00A779"/>
    <a:srgbClr val="970096"/>
    <a:srgbClr val="002F5F"/>
    <a:srgbClr val="99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83" autoAdjust="0"/>
    <p:restoredTop sz="88267" autoAdjust="0"/>
  </p:normalViewPr>
  <p:slideViewPr>
    <p:cSldViewPr snapToGrid="0" showGuides="1">
      <p:cViewPr varScale="1">
        <p:scale>
          <a:sx n="80" d="100"/>
          <a:sy n="80" d="100"/>
        </p:scale>
        <p:origin x="384" y="72"/>
      </p:cViewPr>
      <p:guideLst>
        <p:guide orient="horz" pos="2960"/>
        <p:guide pos="2880"/>
        <p:guide orient="horz" pos="418"/>
        <p:guide orient="horz" pos="3034"/>
        <p:guide orient="horz" pos="100"/>
        <p:guide orient="horz" pos="2457"/>
        <p:guide pos="5760"/>
      </p:guideLst>
    </p:cSldViewPr>
  </p:slideViewPr>
  <p:outlineViewPr>
    <p:cViewPr>
      <p:scale>
        <a:sx n="33" d="100"/>
        <a:sy n="33" d="100"/>
      </p:scale>
      <p:origin x="0" y="-21846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3744"/>
    </p:cViewPr>
  </p:sorterViewPr>
  <p:notesViewPr>
    <p:cSldViewPr snapToGrid="0" showGuides="1">
      <p:cViewPr varScale="1">
        <p:scale>
          <a:sx n="78" d="100"/>
          <a:sy n="78" d="100"/>
        </p:scale>
        <p:origin x="2010" y="8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3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7666666666666802E-2"/>
          <c:y val="1.5728218471191956E-3"/>
          <c:w val="0.91040633202099741"/>
          <c:h val="0.92258899907069358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Y-Values</c:v>
                </c:pt>
              </c:strCache>
            </c:strRef>
          </c:tx>
          <c:spPr>
            <a:ln w="28533">
              <a:noFill/>
            </a:ln>
          </c:spPr>
          <c:marker>
            <c:symbol val="square"/>
            <c:size val="8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errBars>
            <c:errDir val="x"/>
            <c:errBarType val="both"/>
            <c:errValType val="cust"/>
            <c:noEndCap val="0"/>
            <c:plus>
              <c:numRef>
                <c:f>Sheet1!$E$2:$E$15</c:f>
                <c:numCache>
                  <c:formatCode>General</c:formatCode>
                  <c:ptCount val="14"/>
                  <c:pt idx="0">
                    <c:v>2.5</c:v>
                  </c:pt>
                </c:numCache>
              </c:numRef>
            </c:plus>
            <c:minus>
              <c:numRef>
                <c:f>Sheet1!$F$2:$F$15</c:f>
                <c:numCache>
                  <c:formatCode>General</c:formatCode>
                  <c:ptCount val="14"/>
                  <c:pt idx="0">
                    <c:v>2.4</c:v>
                  </c:pt>
                </c:numCache>
              </c:numRef>
            </c:minus>
            <c:spPr>
              <a:ln w="25363">
                <a:solidFill>
                  <a:srgbClr val="000000"/>
                </a:solidFill>
                <a:prstDash val="solid"/>
              </a:ln>
            </c:spPr>
          </c:errBars>
          <c:xVal>
            <c:numRef>
              <c:f>Sheet1!$A$2:$A$4</c:f>
              <c:numCache>
                <c:formatCode>General</c:formatCode>
                <c:ptCount val="3"/>
                <c:pt idx="0">
                  <c:v>-0.4</c:v>
                </c:pt>
              </c:numCache>
            </c:numRef>
          </c:xVal>
          <c:yVal>
            <c:numRef>
              <c:f>Sheet1!$B$2:$B$4</c:f>
              <c:numCache>
                <c:formatCode>General</c:formatCode>
                <c:ptCount val="3"/>
                <c:pt idx="0">
                  <c:v>2.5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8553-4E30-AEE9-FA9E76B54D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7026048"/>
        <c:axId val="97027584"/>
      </c:scatterChart>
      <c:valAx>
        <c:axId val="97026048"/>
        <c:scaling>
          <c:orientation val="minMax"/>
          <c:max val="10"/>
          <c:min val="-10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12700" cap="sq">
            <a:solidFill>
              <a:srgbClr val="000000"/>
            </a:solidFill>
            <a:miter lim="800000"/>
          </a:ln>
        </c:spPr>
        <c:txPr>
          <a:bodyPr rot="0" vert="horz"/>
          <a:lstStyle/>
          <a:p>
            <a:pPr>
              <a:defRPr sz="10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027584"/>
        <c:crosses val="autoZero"/>
        <c:crossBetween val="midCat"/>
        <c:majorUnit val="2"/>
        <c:minorUnit val="1"/>
      </c:valAx>
      <c:valAx>
        <c:axId val="97027584"/>
        <c:scaling>
          <c:orientation val="minMax"/>
          <c:max val="5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12700">
            <a:solidFill>
              <a:srgbClr val="000000"/>
            </a:solidFill>
          </a:ln>
        </c:spPr>
        <c:crossAx val="97026048"/>
        <c:crossesAt val="0"/>
        <c:crossBetween val="midCat"/>
      </c:valAx>
      <c:spPr>
        <a:noFill/>
        <a:ln w="25363">
          <a:noFill/>
        </a:ln>
      </c:spPr>
    </c:plotArea>
    <c:plotVisOnly val="1"/>
    <c:dispBlanksAs val="gap"/>
    <c:showDLblsOverMax val="0"/>
  </c:chart>
  <c:txPr>
    <a:bodyPr/>
    <a:lstStyle/>
    <a:p>
      <a:pPr>
        <a:defRPr sz="1797"/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414955495854857"/>
          <c:y val="8.7280208424749151E-2"/>
          <c:w val="0.83011773135402056"/>
          <c:h val="0.703325648867116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CAB LA + RPV LA (n=283)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1"/>
                <c:pt idx="0">
                  <c:v>Virologic nonresponse       (≥50 c/mL)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 formatCode="0.0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902-4408-A066-AA2A136E427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DTG/ABC/3TC (n=283)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1"/>
                <c:pt idx="0">
                  <c:v>Virologic nonresponse       (≥50 c/mL)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 formatCode="0.0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902-4408-A066-AA2A136E42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7"/>
        <c:axId val="96966144"/>
        <c:axId val="96967680"/>
      </c:barChart>
      <c:catAx>
        <c:axId val="969661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one"/>
        <c:spPr>
          <a:noFill/>
          <a:ln w="19050" cap="sq" cmpd="sng" algn="ctr">
            <a:solidFill>
              <a:schemeClr val="tx1"/>
            </a:solidFill>
            <a:miter lim="800000"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6967680"/>
        <c:crosses val="autoZero"/>
        <c:auto val="1"/>
        <c:lblAlgn val="ctr"/>
        <c:lblOffset val="100"/>
        <c:noMultiLvlLbl val="0"/>
      </c:catAx>
      <c:valAx>
        <c:axId val="96967680"/>
        <c:scaling>
          <c:orientation val="minMax"/>
          <c:max val="10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100" b="1" dirty="0"/>
                  <a:t>Proportion</a:t>
                </a:r>
                <a:r>
                  <a:rPr lang="en-GB" sz="1100" b="1" baseline="0" dirty="0"/>
                  <a:t> of Participants</a:t>
                </a:r>
                <a:r>
                  <a:rPr lang="en-GB" sz="1100" b="1" dirty="0"/>
                  <a:t> (%)</a:t>
                </a:r>
              </a:p>
            </c:rich>
          </c:tx>
          <c:layout>
            <c:manualLayout>
              <c:xMode val="edge"/>
              <c:yMode val="edge"/>
              <c:x val="7.1108889641903119E-3"/>
              <c:y val="0.1293580534975312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out"/>
        <c:minorTickMark val="none"/>
        <c:tickLblPos val="nextTo"/>
        <c:spPr>
          <a:noFill/>
          <a:ln w="19050" cap="sq">
            <a:solidFill>
              <a:schemeClr val="tx1"/>
            </a:solidFill>
            <a:miter lim="800000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6966144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8432869108267858"/>
          <c:y val="0.18665232805372647"/>
          <c:w val="0.30702997367085416"/>
          <c:h val="0.2413514630536796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0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7666666666666802E-2"/>
          <c:y val="1.5728218471191956E-3"/>
          <c:w val="0.91040633202099741"/>
          <c:h val="0.92258899907069358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Y-Values</c:v>
                </c:pt>
              </c:strCache>
            </c:strRef>
          </c:tx>
          <c:spPr>
            <a:ln w="28533">
              <a:solidFill>
                <a:srgbClr val="FFFFFF">
                  <a:lumMod val="65000"/>
                </a:srgbClr>
              </a:solidFill>
            </a:ln>
          </c:spPr>
          <c:marker>
            <c:symbol val="square"/>
            <c:size val="8"/>
            <c:spPr>
              <a:solidFill>
                <a:srgbClr val="FFFFFF">
                  <a:lumMod val="65000"/>
                </a:srgbClr>
              </a:solidFill>
              <a:ln>
                <a:solidFill>
                  <a:srgbClr val="FFFFFF">
                    <a:lumMod val="65000"/>
                  </a:srgbClr>
                </a:solidFill>
              </a:ln>
            </c:spPr>
          </c:marker>
          <c:errBars>
            <c:errDir val="x"/>
            <c:errBarType val="both"/>
            <c:errValType val="cust"/>
            <c:noEndCap val="0"/>
            <c:plus>
              <c:numRef>
                <c:f>Sheet1!$E$2:$E$15</c:f>
                <c:numCache>
                  <c:formatCode>General</c:formatCode>
                  <c:ptCount val="14"/>
                  <c:pt idx="0">
                    <c:v>2.5</c:v>
                  </c:pt>
                </c:numCache>
              </c:numRef>
            </c:plus>
            <c:minus>
              <c:numRef>
                <c:f>Sheet1!$F$2:$F$15</c:f>
                <c:numCache>
                  <c:formatCode>General</c:formatCode>
                  <c:ptCount val="14"/>
                  <c:pt idx="0">
                    <c:v>2.4</c:v>
                  </c:pt>
                </c:numCache>
              </c:numRef>
            </c:minus>
            <c:spPr>
              <a:ln w="25363">
                <a:solidFill>
                  <a:srgbClr val="FFFFFF">
                    <a:lumMod val="65000"/>
                  </a:srgbClr>
                </a:solidFill>
                <a:prstDash val="solid"/>
              </a:ln>
            </c:spPr>
          </c:errBars>
          <c:xVal>
            <c:numRef>
              <c:f>Sheet1!$A$2:$A$4</c:f>
              <c:numCache>
                <c:formatCode>General</c:formatCode>
                <c:ptCount val="3"/>
                <c:pt idx="0">
                  <c:v>-0.4</c:v>
                </c:pt>
              </c:numCache>
            </c:numRef>
          </c:xVal>
          <c:yVal>
            <c:numRef>
              <c:f>Sheet1!$B$2:$B$4</c:f>
              <c:numCache>
                <c:formatCode>General</c:formatCode>
                <c:ptCount val="3"/>
                <c:pt idx="0">
                  <c:v>2.5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8553-4E30-AEE9-FA9E76B54D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7026048"/>
        <c:axId val="97027584"/>
      </c:scatterChart>
      <c:valAx>
        <c:axId val="97026048"/>
        <c:scaling>
          <c:orientation val="minMax"/>
          <c:max val="10"/>
          <c:min val="-10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12700" cap="sq">
            <a:solidFill>
              <a:srgbClr val="FFFFFF">
                <a:lumMod val="65000"/>
              </a:srgbClr>
            </a:solidFill>
            <a:miter lim="800000"/>
          </a:ln>
        </c:spPr>
        <c:txPr>
          <a:bodyPr rot="0" vert="horz"/>
          <a:lstStyle/>
          <a:p>
            <a:pPr>
              <a:defRPr sz="1050" b="0" i="0" u="none" strike="noStrike" baseline="0">
                <a:solidFill>
                  <a:schemeClr val="bg1">
                    <a:lumMod val="50000"/>
                  </a:schemeClr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027584"/>
        <c:crosses val="autoZero"/>
        <c:crossBetween val="midCat"/>
        <c:majorUnit val="2"/>
        <c:minorUnit val="1"/>
      </c:valAx>
      <c:valAx>
        <c:axId val="97027584"/>
        <c:scaling>
          <c:orientation val="minMax"/>
          <c:max val="5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12700">
            <a:solidFill>
              <a:srgbClr val="FFFFFF">
                <a:lumMod val="65000"/>
              </a:srgbClr>
            </a:solidFill>
          </a:ln>
        </c:spPr>
        <c:crossAx val="97026048"/>
        <c:crossesAt val="0"/>
        <c:crossBetween val="midCat"/>
      </c:valAx>
      <c:spPr>
        <a:noFill/>
        <a:ln w="25363">
          <a:noFill/>
        </a:ln>
      </c:spPr>
    </c:plotArea>
    <c:plotVisOnly val="1"/>
    <c:dispBlanksAs val="gap"/>
    <c:showDLblsOverMax val="0"/>
  </c:chart>
  <c:txPr>
    <a:bodyPr/>
    <a:lstStyle/>
    <a:p>
      <a:pPr>
        <a:defRPr sz="1797"/>
      </a:pPr>
      <a:endParaRPr lang="en-US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414955495854857"/>
          <c:y val="8.7280208424749151E-2"/>
          <c:w val="0.83011773135402056"/>
          <c:h val="0.703325648867116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CAB LA + RPV LA (n=283)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A779">
                  <a:alpha val="43137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812A-4E73-AB75-31403188BA5E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bg1">
                          <a:lumMod val="6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812A-4E73-AB75-31403188BA5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Virologic nonresponse       (≥50 c/mL)</c:v>
                </c:pt>
                <c:pt idx="1">
                  <c:v>Virologic success            (&lt;50 c/mL)</c:v>
                </c:pt>
                <c:pt idx="2">
                  <c:v>No virologic data</c:v>
                </c:pt>
              </c:strCache>
            </c:strRef>
          </c:cat>
          <c:val>
            <c:numRef>
              <c:f>Sheet1!$B$2:$B$4</c:f>
              <c:numCache>
                <c:formatCode>0.0</c:formatCode>
                <c:ptCount val="3"/>
                <c:pt idx="0">
                  <c:v>2.1</c:v>
                </c:pt>
                <c:pt idx="1">
                  <c:v>93.6</c:v>
                </c:pt>
                <c:pt idx="2">
                  <c:v>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902-4408-A066-AA2A136E427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DTG/ABC/3TC (n=283)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970096">
                  <a:alpha val="43137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12A-4E73-AB75-31403188BA5E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bg1">
                          <a:lumMod val="6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812A-4E73-AB75-31403188BA5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Virologic nonresponse       (≥50 c/mL)</c:v>
                </c:pt>
                <c:pt idx="1">
                  <c:v>Virologic success            (&lt;50 c/mL)</c:v>
                </c:pt>
                <c:pt idx="2">
                  <c:v>No virologic data</c:v>
                </c:pt>
              </c:strCache>
            </c:strRef>
          </c:cat>
          <c:val>
            <c:numRef>
              <c:f>Sheet1!$C$2:$C$4</c:f>
              <c:numCache>
                <c:formatCode>0.0</c:formatCode>
                <c:ptCount val="3"/>
                <c:pt idx="0">
                  <c:v>2.5</c:v>
                </c:pt>
                <c:pt idx="1">
                  <c:v>93.3</c:v>
                </c:pt>
                <c:pt idx="2">
                  <c:v>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902-4408-A066-AA2A136E42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7"/>
        <c:axId val="96966144"/>
        <c:axId val="96967680"/>
      </c:barChart>
      <c:catAx>
        <c:axId val="969661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one"/>
        <c:spPr>
          <a:noFill/>
          <a:ln w="19050" cap="sq" cmpd="sng" algn="ctr">
            <a:solidFill>
              <a:schemeClr val="tx1"/>
            </a:solidFill>
            <a:miter lim="800000"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6967680"/>
        <c:crosses val="autoZero"/>
        <c:auto val="1"/>
        <c:lblAlgn val="ctr"/>
        <c:lblOffset val="100"/>
        <c:noMultiLvlLbl val="0"/>
      </c:catAx>
      <c:valAx>
        <c:axId val="96967680"/>
        <c:scaling>
          <c:orientation val="minMax"/>
          <c:max val="10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100" b="1" dirty="0"/>
                  <a:t>Proportion</a:t>
                </a:r>
                <a:r>
                  <a:rPr lang="en-GB" sz="1100" b="1" baseline="0" dirty="0"/>
                  <a:t> of Participants</a:t>
                </a:r>
                <a:r>
                  <a:rPr lang="en-GB" sz="1100" b="1" dirty="0"/>
                  <a:t> (%)</a:t>
                </a:r>
              </a:p>
            </c:rich>
          </c:tx>
          <c:layout>
            <c:manualLayout>
              <c:xMode val="edge"/>
              <c:yMode val="edge"/>
              <c:x val="7.1108889641903119E-3"/>
              <c:y val="0.1293580534975312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out"/>
        <c:minorTickMark val="none"/>
        <c:tickLblPos val="nextTo"/>
        <c:spPr>
          <a:noFill/>
          <a:ln w="19050" cap="sq">
            <a:solidFill>
              <a:schemeClr val="tx1"/>
            </a:solidFill>
            <a:miter lim="800000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6966144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8432869108267858"/>
          <c:y val="0.18665232805372647"/>
          <c:w val="0.30702997367085416"/>
          <c:h val="0.2413514630536796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0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5306896354665564E-2"/>
          <c:y val="1.5728218471191956E-3"/>
          <c:w val="0.87778530065938543"/>
          <c:h val="0.92258899907069358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Y-Values</c:v>
                </c:pt>
              </c:strCache>
            </c:strRef>
          </c:tx>
          <c:spPr>
            <a:ln w="28533">
              <a:noFill/>
            </a:ln>
          </c:spPr>
          <c:marker>
            <c:symbol val="square"/>
            <c:size val="8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errBars>
            <c:errDir val="x"/>
            <c:errBarType val="both"/>
            <c:errValType val="cust"/>
            <c:noEndCap val="0"/>
            <c:plus>
              <c:numRef>
                <c:f>Sheet1!$E$2:$E$15</c:f>
                <c:numCache>
                  <c:formatCode>General</c:formatCode>
                  <c:ptCount val="14"/>
                  <c:pt idx="0">
                    <c:v>4.0999999999999996</c:v>
                  </c:pt>
                </c:numCache>
              </c:numRef>
            </c:plus>
            <c:minus>
              <c:numRef>
                <c:f>Sheet1!$F$2:$F$15</c:f>
                <c:numCache>
                  <c:formatCode>General</c:formatCode>
                  <c:ptCount val="14"/>
                  <c:pt idx="0">
                    <c:v>4.0999999999999996</c:v>
                  </c:pt>
                </c:numCache>
              </c:numRef>
            </c:minus>
            <c:spPr>
              <a:ln w="25363">
                <a:solidFill>
                  <a:srgbClr val="000000"/>
                </a:solidFill>
                <a:prstDash val="solid"/>
              </a:ln>
            </c:spPr>
          </c:errBars>
          <c:xVal>
            <c:numRef>
              <c:f>Sheet1!$A$2:$A$4</c:f>
              <c:numCache>
                <c:formatCode>General</c:formatCode>
                <c:ptCount val="3"/>
                <c:pt idx="0">
                  <c:v>0.4</c:v>
                </c:pt>
              </c:numCache>
            </c:numRef>
          </c:xVal>
          <c:yVal>
            <c:numRef>
              <c:f>Sheet1!$B$2:$B$4</c:f>
              <c:numCache>
                <c:formatCode>General</c:formatCode>
                <c:ptCount val="3"/>
                <c:pt idx="0">
                  <c:v>2.5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E79F-4C31-8A15-872D5A931A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6503680"/>
        <c:axId val="96505216"/>
      </c:scatterChart>
      <c:valAx>
        <c:axId val="96503680"/>
        <c:scaling>
          <c:orientation val="minMax"/>
          <c:max val="10"/>
          <c:min val="-10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19050" cap="sq">
            <a:solidFill>
              <a:srgbClr val="000000"/>
            </a:solidFill>
            <a:miter lim="800000"/>
          </a:ln>
        </c:spPr>
        <c:txPr>
          <a:bodyPr rot="0" vert="horz"/>
          <a:lstStyle/>
          <a:p>
            <a:pPr>
              <a:defRPr sz="10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505216"/>
        <c:crosses val="autoZero"/>
        <c:crossBetween val="midCat"/>
        <c:majorUnit val="2"/>
        <c:minorUnit val="1"/>
      </c:valAx>
      <c:valAx>
        <c:axId val="96505216"/>
        <c:scaling>
          <c:orientation val="minMax"/>
          <c:max val="5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12700">
            <a:solidFill>
              <a:srgbClr val="000000"/>
            </a:solidFill>
          </a:ln>
        </c:spPr>
        <c:crossAx val="96503680"/>
        <c:crossesAt val="0"/>
        <c:crossBetween val="midCat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797"/>
      </a:pPr>
      <a:endParaRPr lang="en-US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823213022076769"/>
          <c:y val="0.12269185370859108"/>
          <c:w val="0.81103652544229743"/>
          <c:h val="0.6487943978029467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Sheet1!$A$2:$A$13</c:f>
              <c:strCache>
                <c:ptCount val="12"/>
                <c:pt idx="0">
                  <c:v>4B</c:v>
                </c:pt>
                <c:pt idx="1">
                  <c:v>8</c:v>
                </c:pt>
                <c:pt idx="2">
                  <c:v>12</c:v>
                </c:pt>
                <c:pt idx="3">
                  <c:v>16</c:v>
                </c:pt>
                <c:pt idx="4">
                  <c:v>20</c:v>
                </c:pt>
                <c:pt idx="5">
                  <c:v>24</c:v>
                </c:pt>
                <c:pt idx="6">
                  <c:v>28</c:v>
                </c:pt>
                <c:pt idx="7">
                  <c:v>32</c:v>
                </c:pt>
                <c:pt idx="8">
                  <c:v>36</c:v>
                </c:pt>
                <c:pt idx="9">
                  <c:v>40</c:v>
                </c:pt>
                <c:pt idx="10">
                  <c:v>44</c:v>
                </c:pt>
                <c:pt idx="11">
                  <c:v>48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71</c:v>
                </c:pt>
                <c:pt idx="1">
                  <c:v>43</c:v>
                </c:pt>
                <c:pt idx="2">
                  <c:v>38</c:v>
                </c:pt>
                <c:pt idx="3">
                  <c:v>32</c:v>
                </c:pt>
                <c:pt idx="4">
                  <c:v>31</c:v>
                </c:pt>
                <c:pt idx="5">
                  <c:v>33</c:v>
                </c:pt>
                <c:pt idx="6">
                  <c:v>29</c:v>
                </c:pt>
                <c:pt idx="7">
                  <c:v>27</c:v>
                </c:pt>
                <c:pt idx="8">
                  <c:v>27</c:v>
                </c:pt>
                <c:pt idx="9">
                  <c:v>34</c:v>
                </c:pt>
                <c:pt idx="10">
                  <c:v>24</c:v>
                </c:pt>
                <c:pt idx="11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82-40E3-9689-AA3E5B5ADC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-27"/>
        <c:axId val="742584504"/>
        <c:axId val="742585816"/>
      </c:barChart>
      <c:catAx>
        <c:axId val="74258450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 dirty="0"/>
                  <a:t>Study Week</a:t>
                </a:r>
              </a:p>
            </c:rich>
          </c:tx>
          <c:layout>
            <c:manualLayout>
              <c:xMode val="edge"/>
              <c:yMode val="edge"/>
              <c:x val="0.44946018333109156"/>
              <c:y val="0.8834086237151216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12700" cap="sq" cmpd="sng" algn="ctr">
            <a:solidFill>
              <a:schemeClr val="tx1"/>
            </a:solidFill>
            <a:miter lim="800000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spc="-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42585816"/>
        <c:crosses val="autoZero"/>
        <c:auto val="1"/>
        <c:lblAlgn val="ctr"/>
        <c:lblOffset val="100"/>
        <c:noMultiLvlLbl val="0"/>
      </c:catAx>
      <c:valAx>
        <c:axId val="742585816"/>
        <c:scaling>
          <c:orientation val="minMax"/>
          <c:max val="10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 dirty="0"/>
                  <a:t>Participants with ISRs (%)</a:t>
                </a:r>
              </a:p>
            </c:rich>
          </c:tx>
          <c:layout>
            <c:manualLayout>
              <c:xMode val="edge"/>
              <c:yMode val="edge"/>
              <c:x val="3.6941727462578539E-2"/>
              <c:y val="7.0610993700073663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12700" cap="sq">
            <a:solidFill>
              <a:schemeClr val="tx1"/>
            </a:solidFill>
            <a:miter lim="800000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42584504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7312972719345053"/>
          <c:y val="6.9704439910272725E-2"/>
          <c:w val="0.52083828479402006"/>
          <c:h val="0.817010086781123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DTG/ABC/3TC (n=266)</c:v>
                </c:pt>
              </c:strCache>
            </c:strRef>
          </c:tx>
          <c:spPr>
            <a:solidFill>
              <a:srgbClr val="990099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7.500000000000015E-2"/>
                  <c:y val="-4.3584071679224073E-1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474-4D21-98F1-9D1662FD13C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fixedVal"/>
            <c:noEndCap val="0"/>
            <c:val val="0.48000000000000004"/>
            <c:spPr>
              <a:noFill/>
              <a:ln w="12700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strRef>
              <c:f>Sheet1!$A$2</c:f>
              <c:strCache>
                <c:ptCount val="1"/>
                <c:pt idx="0">
                  <c:v>Week 48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25.5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474-4D21-98F1-9D1662FD13C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CAB LA + RPV LA (n=263)</c:v>
                </c:pt>
              </c:strCache>
            </c:strRef>
          </c:tx>
          <c:spPr>
            <a:solidFill>
              <a:srgbClr val="00A779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7.4999999999999997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474-4D21-98F1-9D1662FD13C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fixedVal"/>
            <c:noEndCap val="0"/>
            <c:val val="0.49000000000000005"/>
            <c:spPr>
              <a:noFill/>
              <a:ln w="12700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strRef>
              <c:f>Sheet1!$A$2</c:f>
              <c:strCache>
                <c:ptCount val="1"/>
                <c:pt idx="0">
                  <c:v>Week 48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29.6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474-4D21-98F1-9D1662FD13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2"/>
        <c:overlap val="-20"/>
        <c:axId val="740886520"/>
        <c:axId val="740885864"/>
      </c:barChart>
      <c:catAx>
        <c:axId val="7408865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40885864"/>
        <c:crosses val="autoZero"/>
        <c:auto val="1"/>
        <c:lblAlgn val="ctr"/>
        <c:lblOffset val="100"/>
        <c:noMultiLvlLbl val="0"/>
      </c:catAx>
      <c:valAx>
        <c:axId val="740885864"/>
        <c:scaling>
          <c:orientation val="minMax"/>
          <c:max val="38"/>
          <c:min val="0"/>
        </c:scaling>
        <c:delete val="1"/>
        <c:axPos val="b"/>
        <c:numFmt formatCode="General" sourceLinked="1"/>
        <c:majorTickMark val="none"/>
        <c:minorTickMark val="none"/>
        <c:tickLblPos val="nextTo"/>
        <c:crossAx val="7408865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5776448713938622E-2"/>
          <c:y val="0.14640157175934226"/>
          <c:w val="0.25505142984762258"/>
          <c:h val="0.700837288635430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0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9BC9EF9-D451-45E3-8C19-73B2ACBFE04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2"/>
            <a:ext cx="3038475" cy="465620"/>
          </a:xfrm>
          <a:prstGeom prst="rect">
            <a:avLst/>
          </a:prstGeom>
        </p:spPr>
        <p:txBody>
          <a:bodyPr vert="horz" lIns="92757" tIns="46378" rIns="92757" bIns="46378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507CC5-F216-4C33-A304-00231C5D2AF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9" y="2"/>
            <a:ext cx="3038475" cy="465620"/>
          </a:xfrm>
          <a:prstGeom prst="rect">
            <a:avLst/>
          </a:prstGeom>
        </p:spPr>
        <p:txBody>
          <a:bodyPr vert="horz" lIns="92757" tIns="46378" rIns="92757" bIns="46378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79F7BE0-E825-483B-A195-D894D488E920}" type="datetimeFigureOut">
              <a:rPr lang="en-US"/>
              <a:pPr>
                <a:defRPr/>
              </a:pPr>
              <a:t>3/6/2019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F4AF52-3DA4-40FF-B058-49BA7B63726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8829182"/>
            <a:ext cx="3038475" cy="465620"/>
          </a:xfrm>
          <a:prstGeom prst="rect">
            <a:avLst/>
          </a:prstGeom>
        </p:spPr>
        <p:txBody>
          <a:bodyPr vert="horz" lIns="92757" tIns="46378" rIns="92757" bIns="46378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B24250-F71E-41C3-BAD2-E21388FCE17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9" y="8829182"/>
            <a:ext cx="3038475" cy="465620"/>
          </a:xfrm>
          <a:prstGeom prst="rect">
            <a:avLst/>
          </a:prstGeom>
        </p:spPr>
        <p:txBody>
          <a:bodyPr vert="horz" wrap="square" lIns="92757" tIns="46378" rIns="92757" bIns="4637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3E47DD4-B080-49C9-99EA-CFA45FAB02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78752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8144C29-4331-43BB-91F0-5059F77ABB8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2"/>
            <a:ext cx="3038475" cy="465620"/>
          </a:xfrm>
          <a:prstGeom prst="rect">
            <a:avLst/>
          </a:prstGeom>
        </p:spPr>
        <p:txBody>
          <a:bodyPr vert="horz" lIns="92757" tIns="46378" rIns="92757" bIns="46378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21A709-12FF-4077-B026-3D16B27FC8E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70339" y="2"/>
            <a:ext cx="3038475" cy="465620"/>
          </a:xfrm>
          <a:prstGeom prst="rect">
            <a:avLst/>
          </a:prstGeom>
        </p:spPr>
        <p:txBody>
          <a:bodyPr vert="horz" lIns="92757" tIns="46378" rIns="92757" bIns="46378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7032360-986F-44D3-9625-84997D3AB44A}" type="datetimeFigureOut">
              <a:rPr lang="en-GB"/>
              <a:pPr>
                <a:defRPr/>
              </a:pPr>
              <a:t>06/03/2019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09DF16D8-CCFA-4B7C-9C13-C7590F89B6C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04813" y="696913"/>
            <a:ext cx="6200775" cy="34877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757" tIns="46378" rIns="92757" bIns="46378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1156D36-6C85-4632-9BDF-B58E859CFF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1676" y="4416191"/>
            <a:ext cx="5607050" cy="4182580"/>
          </a:xfrm>
          <a:prstGeom prst="rect">
            <a:avLst/>
          </a:prstGeom>
        </p:spPr>
        <p:txBody>
          <a:bodyPr vert="horz" lIns="92757" tIns="46378" rIns="92757" bIns="46378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8240DE-C8F4-48C2-95B3-CA2D78C69E9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1" y="8829182"/>
            <a:ext cx="3038475" cy="465620"/>
          </a:xfrm>
          <a:prstGeom prst="rect">
            <a:avLst/>
          </a:prstGeom>
        </p:spPr>
        <p:txBody>
          <a:bodyPr vert="horz" lIns="92757" tIns="46378" rIns="92757" bIns="46378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17FAB1-AE1A-4948-AF57-5EC05E5D87F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70339" y="8829182"/>
            <a:ext cx="3038475" cy="465620"/>
          </a:xfrm>
          <a:prstGeom prst="rect">
            <a:avLst/>
          </a:prstGeom>
        </p:spPr>
        <p:txBody>
          <a:bodyPr vert="horz" wrap="square" lIns="92757" tIns="46378" rIns="92757" bIns="4637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A1CAADE-A65E-44EF-A6E2-C7438B7392D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39243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5B64D67D-BECD-4EA0-B1A1-71FDDB28268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7877031C-F051-4444-81B2-559320DF8FB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0C48928F-CDB1-4092-9420-79E4D554E64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1EFFEB8-E802-4D1C-AA03-B7952EC7BCC0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:a16="http://schemas.microsoft.com/office/drawing/2014/main" id="{7CD7A9D7-FAFA-46FC-97F4-BE91A8BD5FC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>
            <a:extLst>
              <a:ext uri="{FF2B5EF4-FFF2-40B4-BE49-F238E27FC236}">
                <a16:creationId xmlns:a16="http://schemas.microsoft.com/office/drawing/2014/main" id="{2DFF50AC-BDEF-412C-A5BE-46471700764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altLang="en-US" dirty="0"/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3553401C-F6D5-409B-BC9D-04FC6980CD7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F749439-4BD5-4E2A-8D40-F13A6DBDBCAF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59401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:a16="http://schemas.microsoft.com/office/drawing/2014/main" id="{7CD7A9D7-FAFA-46FC-97F4-BE91A8BD5FC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>
            <a:extLst>
              <a:ext uri="{FF2B5EF4-FFF2-40B4-BE49-F238E27FC236}">
                <a16:creationId xmlns:a16="http://schemas.microsoft.com/office/drawing/2014/main" id="{2DFF50AC-BDEF-412C-A5BE-46471700764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3553401C-F6D5-409B-BC9D-04FC6980CD7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F749439-4BD5-4E2A-8D40-F13A6DBDBCAF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25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:a16="http://schemas.microsoft.com/office/drawing/2014/main" id="{7CD7A9D7-FAFA-46FC-97F4-BE91A8BD5FC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>
            <a:extLst>
              <a:ext uri="{FF2B5EF4-FFF2-40B4-BE49-F238E27FC236}">
                <a16:creationId xmlns:a16="http://schemas.microsoft.com/office/drawing/2014/main" id="{2DFF50AC-BDEF-412C-A5BE-46471700764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3553401C-F6D5-409B-BC9D-04FC6980CD7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F749439-4BD5-4E2A-8D40-F13A6DBDBCAF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80463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A1CAADE-A65E-44EF-A6E2-C7438B7392DF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44306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:a16="http://schemas.microsoft.com/office/drawing/2014/main" id="{7CD7A9D7-FAFA-46FC-97F4-BE91A8BD5FC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>
            <a:extLst>
              <a:ext uri="{FF2B5EF4-FFF2-40B4-BE49-F238E27FC236}">
                <a16:creationId xmlns:a16="http://schemas.microsoft.com/office/drawing/2014/main" id="{2DFF50AC-BDEF-412C-A5BE-46471700764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3553401C-F6D5-409B-BC9D-04FC6980CD7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F749439-4BD5-4E2A-8D40-F13A6DBDBCAF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55836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:a16="http://schemas.microsoft.com/office/drawing/2014/main" id="{7CD7A9D7-FAFA-46FC-97F4-BE91A8BD5FC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>
            <a:extLst>
              <a:ext uri="{FF2B5EF4-FFF2-40B4-BE49-F238E27FC236}">
                <a16:creationId xmlns:a16="http://schemas.microsoft.com/office/drawing/2014/main" id="{2DFF50AC-BDEF-412C-A5BE-46471700764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3553401C-F6D5-409B-BC9D-04FC6980CD7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F749439-4BD5-4E2A-8D40-F13A6DBDBCAF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18437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:a16="http://schemas.microsoft.com/office/drawing/2014/main" id="{7CD7A9D7-FAFA-46FC-97F4-BE91A8BD5FC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>
            <a:extLst>
              <a:ext uri="{FF2B5EF4-FFF2-40B4-BE49-F238E27FC236}">
                <a16:creationId xmlns:a16="http://schemas.microsoft.com/office/drawing/2014/main" id="{2DFF50AC-BDEF-412C-A5BE-46471700764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>
              <a:buFont typeface="Arial" panose="020B0604020202020204" pitchFamily="34" charset="0"/>
              <a:buNone/>
            </a:pPr>
            <a:endParaRPr lang="en-US" altLang="en-US" dirty="0"/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3553401C-F6D5-409B-BC9D-04FC6980CD7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F749439-4BD5-4E2A-8D40-F13A6DBDBCAF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67902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:a16="http://schemas.microsoft.com/office/drawing/2014/main" id="{7CD7A9D7-FAFA-46FC-97F4-BE91A8BD5FC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>
            <a:extLst>
              <a:ext uri="{FF2B5EF4-FFF2-40B4-BE49-F238E27FC236}">
                <a16:creationId xmlns:a16="http://schemas.microsoft.com/office/drawing/2014/main" id="{2DFF50AC-BDEF-412C-A5BE-46471700764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marL="457200" lvl="1" indent="0">
              <a:buFont typeface="Arial" panose="020B0604020202020204" pitchFamily="34" charset="0"/>
              <a:buNone/>
            </a:pPr>
            <a:endParaRPr lang="en-US" altLang="en-US" sz="1100" dirty="0"/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3553401C-F6D5-409B-BC9D-04FC6980CD7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F749439-4BD5-4E2A-8D40-F13A6DBDBCAF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19818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:a16="http://schemas.microsoft.com/office/drawing/2014/main" id="{7CD7A9D7-FAFA-46FC-97F4-BE91A8BD5FC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>
            <a:extLst>
              <a:ext uri="{FF2B5EF4-FFF2-40B4-BE49-F238E27FC236}">
                <a16:creationId xmlns:a16="http://schemas.microsoft.com/office/drawing/2014/main" id="{2DFF50AC-BDEF-412C-A5BE-46471700764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3553401C-F6D5-409B-BC9D-04FC6980CD7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F749439-4BD5-4E2A-8D40-F13A6DBDBCAF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17000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:a16="http://schemas.microsoft.com/office/drawing/2014/main" id="{7CD7A9D7-FAFA-46FC-97F4-BE91A8BD5FC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>
            <a:extLst>
              <a:ext uri="{FF2B5EF4-FFF2-40B4-BE49-F238E27FC236}">
                <a16:creationId xmlns:a16="http://schemas.microsoft.com/office/drawing/2014/main" id="{2DFF50AC-BDEF-412C-A5BE-46471700764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>
              <a:buFont typeface="Arial" panose="020B0604020202020204" pitchFamily="34" charset="0"/>
              <a:buNone/>
            </a:pPr>
            <a:endParaRPr lang="en-US" altLang="en-US" dirty="0"/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3553401C-F6D5-409B-BC9D-04FC6980CD7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749439-4BD5-4E2A-8D40-F13A6DBDBCAF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377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61398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84413" y="525463"/>
            <a:ext cx="4667250" cy="26257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284BB0-6A23-4E24-A492-7CA915C2DA34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21541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84413" y="525463"/>
            <a:ext cx="4667250" cy="26257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284BB0-6A23-4E24-A492-7CA915C2DA34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9271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:a16="http://schemas.microsoft.com/office/drawing/2014/main" id="{7CD7A9D7-FAFA-46FC-97F4-BE91A8BD5FC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>
            <a:extLst>
              <a:ext uri="{FF2B5EF4-FFF2-40B4-BE49-F238E27FC236}">
                <a16:creationId xmlns:a16="http://schemas.microsoft.com/office/drawing/2014/main" id="{2DFF50AC-BDEF-412C-A5BE-46471700764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3553401C-F6D5-409B-BC9D-04FC6980CD7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F749439-4BD5-4E2A-8D40-F13A6DBDBCAF}" type="slidenum">
              <a:rPr lang="en-GB" altLang="en-US" smtClean="0"/>
              <a:pPr>
                <a:spcBef>
                  <a:spcPct val="0"/>
                </a:spcBef>
              </a:pPr>
              <a:t>8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5221862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756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5919135-75B2-422B-9B90-C0750B987F53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27567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96361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 Box_Title_Bold Sub_Italic Su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9">
            <a:extLst>
              <a:ext uri="{FF2B5EF4-FFF2-40B4-BE49-F238E27FC236}">
                <a16:creationId xmlns:a16="http://schemas.microsoft.com/office/drawing/2014/main" id="{66639DF1-0FC2-4DD9-9BB4-F5DE9B6C9A5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00150"/>
            <a:ext cx="9144000" cy="2547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838200" y="4181094"/>
            <a:ext cx="6473952" cy="644652"/>
          </a:xfrm>
        </p:spPr>
        <p:txBody>
          <a:bodyPr/>
          <a:lstStyle>
            <a:lvl1pPr marL="0" indent="0">
              <a:buNone/>
              <a:defRPr sz="1050" i="1">
                <a:solidFill>
                  <a:schemeClr val="tx1"/>
                </a:solidFill>
              </a:defRPr>
            </a:lvl1pPr>
            <a:lvl2pPr marL="185738" indent="0">
              <a:buNone/>
              <a:defRPr/>
            </a:lvl2pPr>
            <a:lvl3pPr marL="381000" indent="0">
              <a:buNone/>
              <a:defRPr/>
            </a:lvl3pPr>
            <a:lvl4pPr marL="552450" indent="0">
              <a:buNone/>
              <a:defRPr/>
            </a:lvl4pPr>
            <a:lvl5pPr marL="715962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38200" y="1657351"/>
            <a:ext cx="6477000" cy="1465660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28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838200" y="3486150"/>
            <a:ext cx="6473952" cy="68122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200" b="1" i="0">
                <a:solidFill>
                  <a:schemeClr val="tx1"/>
                </a:solidFill>
                <a:effectLst/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97593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 Box_Title_Italic su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>
            <a:extLst>
              <a:ext uri="{FF2B5EF4-FFF2-40B4-BE49-F238E27FC236}">
                <a16:creationId xmlns:a16="http://schemas.microsoft.com/office/drawing/2014/main" id="{234B95FC-1560-4C3C-ABCC-75D3369F1A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00150"/>
            <a:ext cx="9144000" cy="2547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38200" y="1657351"/>
            <a:ext cx="6477000" cy="1465660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28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838200" y="3486150"/>
            <a:ext cx="6473952" cy="13144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200" b="0" i="1">
                <a:solidFill>
                  <a:schemeClr val="tx1"/>
                </a:solidFill>
                <a:effectLst/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67331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_Teal Sub_Bold Sub_Italic Su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E1005E3-CE34-4B60-AD54-FAEE3ACA435B}"/>
              </a:ext>
            </a:extLst>
          </p:cNvPr>
          <p:cNvCxnSpPr/>
          <p:nvPr userDrawn="1"/>
        </p:nvCxnSpPr>
        <p:spPr>
          <a:xfrm>
            <a:off x="468313" y="2735263"/>
            <a:ext cx="8675687" cy="0"/>
          </a:xfrm>
          <a:prstGeom prst="line">
            <a:avLst/>
          </a:prstGeom>
          <a:ln w="25400">
            <a:solidFill>
              <a:srgbClr val="E318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2612" y="2839213"/>
            <a:ext cx="7863840" cy="761238"/>
          </a:xfrm>
        </p:spPr>
        <p:txBody>
          <a:bodyPr anchor="t">
            <a:normAutofit/>
          </a:bodyPr>
          <a:lstStyle>
            <a:lvl1pPr algn="l">
              <a:lnSpc>
                <a:spcPts val="2400"/>
              </a:lnSpc>
              <a:defRPr sz="1600" b="1" i="0" cap="none" baseline="0">
                <a:solidFill>
                  <a:srgbClr val="008790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>
          <a:xfrm>
            <a:off x="832612" y="742951"/>
            <a:ext cx="7863840" cy="1860422"/>
          </a:xfr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b">
            <a:noAutofit/>
          </a:bodyPr>
          <a:lstStyle>
            <a:lvl1pPr marL="0" indent="0">
              <a:buNone/>
              <a:defRPr lang="en-US" sz="2400" b="1" dirty="0" smtClean="0">
                <a:solidFill>
                  <a:srgbClr val="E31836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832612" y="3621661"/>
            <a:ext cx="7863840" cy="628650"/>
          </a:xfrm>
        </p:spPr>
        <p:txBody>
          <a:bodyPr/>
          <a:lstStyle>
            <a:lvl1pPr marL="0" indent="0">
              <a:buNone/>
              <a:defRPr sz="1200" b="1"/>
            </a:lvl1pPr>
            <a:lvl2pPr marL="185738" indent="0">
              <a:buNone/>
              <a:defRPr b="1"/>
            </a:lvl2pPr>
            <a:lvl3pPr marL="381000" indent="0">
              <a:buNone/>
              <a:defRPr b="1"/>
            </a:lvl3pPr>
            <a:lvl4pPr marL="552450" indent="0">
              <a:buNone/>
              <a:defRPr b="1"/>
            </a:lvl4pPr>
            <a:lvl5pPr marL="715962" indent="0">
              <a:buNone/>
              <a:defRPr b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832612" y="4279180"/>
            <a:ext cx="7863840" cy="562547"/>
          </a:xfrm>
        </p:spPr>
        <p:txBody>
          <a:bodyPr/>
          <a:lstStyle>
            <a:lvl1pPr marL="0" indent="0">
              <a:buNone/>
              <a:defRPr sz="1050" i="1"/>
            </a:lvl1pPr>
            <a:lvl2pPr marL="185738" indent="0">
              <a:buNone/>
              <a:defRPr/>
            </a:lvl2pPr>
            <a:lvl3pPr marL="381000" indent="0">
              <a:buNone/>
              <a:defRPr/>
            </a:lvl3pPr>
            <a:lvl4pPr marL="552450" indent="0">
              <a:buNone/>
              <a:defRPr/>
            </a:lvl4pPr>
            <a:lvl5pPr marL="715962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26866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A5B3D8F-5BFB-4083-817D-38B6A09A18A9}"/>
              </a:ext>
            </a:extLst>
          </p:cNvPr>
          <p:cNvCxnSpPr/>
          <p:nvPr userDrawn="1"/>
        </p:nvCxnSpPr>
        <p:spPr>
          <a:xfrm>
            <a:off x="468313" y="796925"/>
            <a:ext cx="8675687" cy="0"/>
          </a:xfrm>
          <a:prstGeom prst="line">
            <a:avLst/>
          </a:prstGeom>
          <a:ln w="25400">
            <a:solidFill>
              <a:srgbClr val="E318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533400" y="1013222"/>
            <a:ext cx="8358188" cy="337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en-US" altLang="en-US" noProof="0" dirty="0"/>
              <a:t>Click to edit Master text styles</a:t>
            </a:r>
          </a:p>
          <a:p>
            <a:pPr lvl="1"/>
            <a:r>
              <a:rPr lang="en-US" altLang="en-US" noProof="0" dirty="0"/>
              <a:t>Second level</a:t>
            </a:r>
          </a:p>
          <a:p>
            <a:pPr lvl="2"/>
            <a:r>
              <a:rPr lang="en-US" altLang="en-US" noProof="0" dirty="0"/>
              <a:t>Third level</a:t>
            </a:r>
          </a:p>
          <a:p>
            <a:pPr lvl="3"/>
            <a:r>
              <a:rPr lang="en-US" altLang="en-US" noProof="0" dirty="0"/>
              <a:t>Fourth level</a:t>
            </a:r>
          </a:p>
          <a:p>
            <a:pPr lvl="4"/>
            <a:r>
              <a:rPr lang="en-US" altLang="en-US" noProof="0" dirty="0"/>
              <a:t>Fifth level</a:t>
            </a:r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2" y="114301"/>
            <a:ext cx="7543799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33400" y="4720590"/>
            <a:ext cx="8357616" cy="137160"/>
          </a:xfrm>
        </p:spPr>
        <p:txBody>
          <a:bodyPr/>
          <a:lstStyle>
            <a:lvl1pPr marL="0" indent="0" algn="r">
              <a:buNone/>
              <a:defRPr sz="7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533400" y="4396740"/>
            <a:ext cx="8357616" cy="274320"/>
          </a:xfrm>
        </p:spPr>
        <p:txBody>
          <a:bodyPr anchor="b"/>
          <a:lstStyle>
            <a:lvl1pPr marL="0" indent="0">
              <a:spcAft>
                <a:spcPts val="300"/>
              </a:spcAft>
              <a:buNone/>
              <a:defRPr sz="800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39547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497DDD1-25FF-462E-9F76-0CB51CDC23B0}"/>
              </a:ext>
            </a:extLst>
          </p:cNvPr>
          <p:cNvCxnSpPr/>
          <p:nvPr userDrawn="1"/>
        </p:nvCxnSpPr>
        <p:spPr>
          <a:xfrm>
            <a:off x="468313" y="796925"/>
            <a:ext cx="8675687" cy="0"/>
          </a:xfrm>
          <a:prstGeom prst="line">
            <a:avLst/>
          </a:prstGeom>
          <a:ln w="25400">
            <a:solidFill>
              <a:srgbClr val="E318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2" y="114301"/>
            <a:ext cx="7543799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33400" y="4720590"/>
            <a:ext cx="8357616" cy="137160"/>
          </a:xfrm>
        </p:spPr>
        <p:txBody>
          <a:bodyPr/>
          <a:lstStyle>
            <a:lvl1pPr marL="0" indent="0" algn="r">
              <a:buNone/>
              <a:defRPr sz="7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533400" y="4396740"/>
            <a:ext cx="8357616" cy="274320"/>
          </a:xfrm>
        </p:spPr>
        <p:txBody>
          <a:bodyPr anchor="b"/>
          <a:lstStyle>
            <a:lvl1pPr marL="0" indent="0">
              <a:spcAft>
                <a:spcPts val="300"/>
              </a:spcAft>
              <a:buNone/>
              <a:defRPr sz="800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76086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Title Subhead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DBCE319-7C4F-4572-95FE-BF9A95BABB48}"/>
              </a:ext>
            </a:extLst>
          </p:cNvPr>
          <p:cNvCxnSpPr/>
          <p:nvPr userDrawn="1"/>
        </p:nvCxnSpPr>
        <p:spPr>
          <a:xfrm>
            <a:off x="468313" y="796925"/>
            <a:ext cx="8675687" cy="0"/>
          </a:xfrm>
          <a:prstGeom prst="line">
            <a:avLst/>
          </a:prstGeom>
          <a:ln w="25400">
            <a:solidFill>
              <a:srgbClr val="E318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1" y="114301"/>
            <a:ext cx="7543799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sz="quarter" idx="17"/>
          </p:nvPr>
        </p:nvSpPr>
        <p:spPr>
          <a:xfrm>
            <a:off x="533400" y="1028700"/>
            <a:ext cx="8357616" cy="285750"/>
          </a:xfrm>
        </p:spPr>
        <p:txBody>
          <a:bodyPr/>
          <a:lstStyle>
            <a:lvl1pPr marL="0" indent="0">
              <a:buNone/>
              <a:defRPr b="1">
                <a:solidFill>
                  <a:srgbClr val="008790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Content Placeholder 3"/>
          <p:cNvSpPr>
            <a:spLocks noGrp="1"/>
          </p:cNvSpPr>
          <p:nvPr>
            <p:ph sz="quarter" idx="14"/>
          </p:nvPr>
        </p:nvSpPr>
        <p:spPr>
          <a:xfrm>
            <a:off x="533400" y="1339596"/>
            <a:ext cx="8357616" cy="304495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33400" y="4720590"/>
            <a:ext cx="8357616" cy="137160"/>
          </a:xfrm>
        </p:spPr>
        <p:txBody>
          <a:bodyPr/>
          <a:lstStyle>
            <a:lvl1pPr marL="0" indent="0" algn="r">
              <a:buNone/>
              <a:defRPr sz="7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533400" y="4396740"/>
            <a:ext cx="8357616" cy="274320"/>
          </a:xfrm>
        </p:spPr>
        <p:txBody>
          <a:bodyPr anchor="b"/>
          <a:lstStyle>
            <a:lvl1pPr marL="0" indent="0">
              <a:spcAft>
                <a:spcPts val="300"/>
              </a:spcAft>
              <a:buNone/>
              <a:defRPr sz="800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96383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2Col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2F191C3-4399-4896-BE2B-2AAAD7A67890}"/>
              </a:ext>
            </a:extLst>
          </p:cNvPr>
          <p:cNvCxnSpPr/>
          <p:nvPr userDrawn="1"/>
        </p:nvCxnSpPr>
        <p:spPr>
          <a:xfrm>
            <a:off x="468313" y="796925"/>
            <a:ext cx="8675687" cy="0"/>
          </a:xfrm>
          <a:prstGeom prst="line">
            <a:avLst/>
          </a:prstGeom>
          <a:ln w="25400">
            <a:solidFill>
              <a:srgbClr val="E318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2" y="114301"/>
            <a:ext cx="7543799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533401" y="1013222"/>
            <a:ext cx="4023360" cy="337413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3"/>
          <p:cNvSpPr>
            <a:spLocks noGrp="1"/>
          </p:cNvSpPr>
          <p:nvPr>
            <p:ph sz="quarter" idx="16"/>
          </p:nvPr>
        </p:nvSpPr>
        <p:spPr>
          <a:xfrm>
            <a:off x="4867656" y="1013222"/>
            <a:ext cx="4023360" cy="337413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33400" y="4720590"/>
            <a:ext cx="8357616" cy="137160"/>
          </a:xfrm>
        </p:spPr>
        <p:txBody>
          <a:bodyPr/>
          <a:lstStyle>
            <a:lvl1pPr marL="0" indent="0" algn="r">
              <a:buNone/>
              <a:defRPr sz="7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533400" y="4396740"/>
            <a:ext cx="8357616" cy="274320"/>
          </a:xfrm>
        </p:spPr>
        <p:txBody>
          <a:bodyPr anchor="b"/>
          <a:lstStyle>
            <a:lvl1pPr marL="0" indent="0">
              <a:spcAft>
                <a:spcPts val="300"/>
              </a:spcAft>
              <a:buNone/>
              <a:defRPr sz="800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5988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_2Col Content_Teal Sub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6E1E794-8C9B-46D8-B120-17A2E8198101}"/>
              </a:ext>
            </a:extLst>
          </p:cNvPr>
          <p:cNvCxnSpPr/>
          <p:nvPr userDrawn="1"/>
        </p:nvCxnSpPr>
        <p:spPr>
          <a:xfrm>
            <a:off x="468313" y="796925"/>
            <a:ext cx="8675687" cy="0"/>
          </a:xfrm>
          <a:prstGeom prst="line">
            <a:avLst/>
          </a:prstGeom>
          <a:ln w="25400">
            <a:solidFill>
              <a:srgbClr val="E318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2" y="114301"/>
            <a:ext cx="7543799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533401" y="1339596"/>
            <a:ext cx="4023360" cy="3044952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7"/>
          </p:nvPr>
        </p:nvSpPr>
        <p:spPr>
          <a:xfrm>
            <a:off x="533401" y="1028700"/>
            <a:ext cx="4023360" cy="285750"/>
          </a:xfrm>
        </p:spPr>
        <p:txBody>
          <a:bodyPr/>
          <a:lstStyle>
            <a:lvl1pPr marL="0" indent="0">
              <a:buNone/>
              <a:defRPr b="1">
                <a:solidFill>
                  <a:srgbClr val="008790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quarter" idx="18"/>
          </p:nvPr>
        </p:nvSpPr>
        <p:spPr>
          <a:xfrm>
            <a:off x="4867656" y="1339596"/>
            <a:ext cx="4023360" cy="3044952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type="body" sz="quarter" idx="19"/>
          </p:nvPr>
        </p:nvSpPr>
        <p:spPr>
          <a:xfrm>
            <a:off x="4867656" y="1028700"/>
            <a:ext cx="4023360" cy="285750"/>
          </a:xfrm>
        </p:spPr>
        <p:txBody>
          <a:bodyPr/>
          <a:lstStyle>
            <a:lvl1pPr marL="0" indent="0">
              <a:buNone/>
              <a:defRPr b="1">
                <a:solidFill>
                  <a:srgbClr val="008790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33400" y="4720590"/>
            <a:ext cx="8357616" cy="137160"/>
          </a:xfrm>
        </p:spPr>
        <p:txBody>
          <a:bodyPr/>
          <a:lstStyle>
            <a:lvl1pPr marL="0" indent="0" algn="r">
              <a:buNone/>
              <a:defRPr sz="7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533400" y="4396740"/>
            <a:ext cx="8357616" cy="274320"/>
          </a:xfrm>
        </p:spPr>
        <p:txBody>
          <a:bodyPr anchor="b"/>
          <a:lstStyle>
            <a:lvl1pPr marL="0" indent="0">
              <a:spcAft>
                <a:spcPts val="300"/>
              </a:spcAft>
              <a:buNone/>
              <a:defRPr sz="800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76184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Slide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CBBC721-7B9A-468B-995C-4E958694D35D}"/>
              </a:ext>
            </a:extLst>
          </p:cNvPr>
          <p:cNvCxnSpPr/>
          <p:nvPr userDrawn="1"/>
        </p:nvCxnSpPr>
        <p:spPr>
          <a:xfrm>
            <a:off x="468313" y="796925"/>
            <a:ext cx="8675687" cy="0"/>
          </a:xfrm>
          <a:prstGeom prst="line">
            <a:avLst/>
          </a:prstGeom>
          <a:ln w="25400">
            <a:solidFill>
              <a:srgbClr val="E318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2" y="114301"/>
            <a:ext cx="7543799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6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533401" y="1028700"/>
            <a:ext cx="8357616" cy="342900"/>
          </a:xfrm>
        </p:spPr>
        <p:txBody>
          <a:bodyPr/>
          <a:lstStyle>
            <a:lvl1pPr marL="0" indent="0">
              <a:buNone/>
              <a:defRPr sz="1800" b="1">
                <a:solidFill>
                  <a:srgbClr val="008790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33400" y="4720590"/>
            <a:ext cx="8357616" cy="137160"/>
          </a:xfrm>
        </p:spPr>
        <p:txBody>
          <a:bodyPr/>
          <a:lstStyle>
            <a:lvl1pPr marL="0" indent="0" algn="r">
              <a:buNone/>
              <a:defRPr sz="7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533400" y="4396740"/>
            <a:ext cx="8357616" cy="274320"/>
          </a:xfrm>
        </p:spPr>
        <p:txBody>
          <a:bodyPr anchor="b"/>
          <a:lstStyle>
            <a:lvl1pPr marL="0" indent="0">
              <a:spcAft>
                <a:spcPts val="300"/>
              </a:spcAft>
              <a:buNone/>
              <a:defRPr sz="800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36757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8C794A1-AD67-4D48-A891-6C9C8EA78B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114300"/>
            <a:ext cx="754380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3848263-24FE-4449-B3F6-176B8944FE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012825"/>
            <a:ext cx="8358188" cy="338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pic>
        <p:nvPicPr>
          <p:cNvPr id="1029" name="Picture 6">
            <a:extLst>
              <a:ext uri="{FF2B5EF4-FFF2-40B4-BE49-F238E27FC236}">
                <a16:creationId xmlns:a16="http://schemas.microsoft.com/office/drawing/2014/main" id="{61166446-C641-4518-902D-05830C4A25DC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51400"/>
            <a:ext cx="914400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4">
            <a:extLst>
              <a:ext uri="{FF2B5EF4-FFF2-40B4-BE49-F238E27FC236}">
                <a16:creationId xmlns:a16="http://schemas.microsoft.com/office/drawing/2014/main" id="{471F572F-3DD9-40FF-AE81-683880BD1DF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8738" y="4868863"/>
            <a:ext cx="9009062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sz="800" b="1" dirty="0">
                <a:solidFill>
                  <a:srgbClr val="000000"/>
                </a:solidFill>
              </a:rPr>
              <a:t>Conference on Retroviruses and Opportunistic Infections; March 4–7, 2019; Seattle, WA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52" r:id="rId1"/>
    <p:sldLayoutId id="2147484753" r:id="rId2"/>
    <p:sldLayoutId id="2147484754" r:id="rId3"/>
    <p:sldLayoutId id="2147484755" r:id="rId4"/>
    <p:sldLayoutId id="2147484756" r:id="rId5"/>
    <p:sldLayoutId id="2147484757" r:id="rId6"/>
    <p:sldLayoutId id="2147484758" r:id="rId7"/>
    <p:sldLayoutId id="2147484759" r:id="rId8"/>
    <p:sldLayoutId id="2147484760" r:id="rId9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E31836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0" fontAlgn="base" hangingPunct="0">
        <a:lnSpc>
          <a:spcPts val="3500"/>
        </a:lnSpc>
        <a:spcBef>
          <a:spcPct val="0"/>
        </a:spcBef>
        <a:spcAft>
          <a:spcPct val="0"/>
        </a:spcAft>
        <a:defRPr sz="2400" b="1">
          <a:solidFill>
            <a:srgbClr val="E31836"/>
          </a:solidFill>
          <a:latin typeface="Arial" pitchFamily="34" charset="0"/>
          <a:cs typeface="Arial" charset="0"/>
        </a:defRPr>
      </a:lvl2pPr>
      <a:lvl3pPr algn="l" rtl="0" eaLnBrk="0" fontAlgn="base" hangingPunct="0">
        <a:lnSpc>
          <a:spcPts val="3500"/>
        </a:lnSpc>
        <a:spcBef>
          <a:spcPct val="0"/>
        </a:spcBef>
        <a:spcAft>
          <a:spcPct val="0"/>
        </a:spcAft>
        <a:defRPr sz="2400" b="1">
          <a:solidFill>
            <a:srgbClr val="E31836"/>
          </a:solidFill>
          <a:latin typeface="Arial" pitchFamily="34" charset="0"/>
          <a:cs typeface="Arial" charset="0"/>
        </a:defRPr>
      </a:lvl3pPr>
      <a:lvl4pPr algn="l" rtl="0" eaLnBrk="0" fontAlgn="base" hangingPunct="0">
        <a:lnSpc>
          <a:spcPts val="3500"/>
        </a:lnSpc>
        <a:spcBef>
          <a:spcPct val="0"/>
        </a:spcBef>
        <a:spcAft>
          <a:spcPct val="0"/>
        </a:spcAft>
        <a:defRPr sz="2400" b="1">
          <a:solidFill>
            <a:srgbClr val="E31836"/>
          </a:solidFill>
          <a:latin typeface="Arial" pitchFamily="34" charset="0"/>
          <a:cs typeface="Arial" charset="0"/>
        </a:defRPr>
      </a:lvl4pPr>
      <a:lvl5pPr algn="l" rtl="0" eaLnBrk="0" fontAlgn="base" hangingPunct="0">
        <a:lnSpc>
          <a:spcPts val="3500"/>
        </a:lnSpc>
        <a:spcBef>
          <a:spcPct val="0"/>
        </a:spcBef>
        <a:spcAft>
          <a:spcPct val="0"/>
        </a:spcAft>
        <a:defRPr sz="2400" b="1">
          <a:solidFill>
            <a:srgbClr val="E31836"/>
          </a:solidFill>
          <a:latin typeface="Arial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100">
          <a:solidFill>
            <a:srgbClr val="B61229"/>
          </a:solidFill>
          <a:latin typeface="Century Gothic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100">
          <a:solidFill>
            <a:srgbClr val="B61229"/>
          </a:solidFill>
          <a:latin typeface="Century Gothic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100">
          <a:solidFill>
            <a:srgbClr val="B61229"/>
          </a:solidFill>
          <a:latin typeface="Century Gothic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100">
          <a:solidFill>
            <a:srgbClr val="B61229"/>
          </a:solidFill>
          <a:latin typeface="Century Gothic" pitchFamily="34" charset="0"/>
          <a:cs typeface="Arial" charset="0"/>
        </a:defRPr>
      </a:lvl9pPr>
    </p:titleStyle>
    <p:bodyStyle>
      <a:lvl1pPr marL="190500" indent="-190500" algn="l" rtl="0" eaLnBrk="0" fontAlgn="base" hangingPunct="0">
        <a:spcBef>
          <a:spcPct val="0"/>
        </a:spcBef>
        <a:spcAft>
          <a:spcPts val="300"/>
        </a:spcAft>
        <a:buClr>
          <a:srgbClr val="E31836"/>
        </a:buClr>
        <a:buSzPct val="115000"/>
        <a:buFont typeface="Arial" panose="020B0604020202020204" pitchFamily="34" charset="0"/>
        <a:buChar char="•"/>
        <a:defRPr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473075" indent="-257175" algn="l" rtl="0" eaLnBrk="0" fontAlgn="base" hangingPunct="0">
        <a:spcBef>
          <a:spcPct val="0"/>
        </a:spcBef>
        <a:spcAft>
          <a:spcPts val="300"/>
        </a:spcAft>
        <a:buClr>
          <a:srgbClr val="E31836"/>
        </a:buClr>
        <a:buSzPct val="115000"/>
        <a:buFont typeface="Arial" panose="020B0604020202020204" pitchFamily="34" charset="0"/>
        <a:buChar char="–"/>
        <a:defRPr sz="1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marL="639763" indent="-158750" algn="l" rtl="0" eaLnBrk="0" fontAlgn="base" hangingPunct="0">
        <a:spcBef>
          <a:spcPct val="0"/>
        </a:spcBef>
        <a:spcAft>
          <a:spcPts val="300"/>
        </a:spcAft>
        <a:buClr>
          <a:srgbClr val="E31836"/>
        </a:buClr>
        <a:buSzPct val="115000"/>
        <a:buFont typeface="Arial" panose="020B0604020202020204" pitchFamily="34" charset="0"/>
        <a:buChar char="•"/>
        <a:defRPr lang="en-US" sz="1400" dirty="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marL="798513" indent="-142875" algn="l" rtl="0" eaLnBrk="0" fontAlgn="base" hangingPunct="0">
        <a:spcBef>
          <a:spcPct val="0"/>
        </a:spcBef>
        <a:spcAft>
          <a:spcPts val="300"/>
        </a:spcAft>
        <a:buClr>
          <a:srgbClr val="E31836"/>
        </a:buClr>
        <a:buSzPct val="115000"/>
        <a:buFont typeface="Arial" panose="020B0604020202020204" pitchFamily="34" charset="0"/>
        <a:buChar char="-"/>
        <a:defRPr lang="en-US" sz="1200" dirty="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marL="922338" indent="-114300" algn="l" defTabSz="923925" rtl="0" eaLnBrk="0" fontAlgn="base" hangingPunct="0">
        <a:spcBef>
          <a:spcPct val="0"/>
        </a:spcBef>
        <a:spcAft>
          <a:spcPts val="300"/>
        </a:spcAft>
        <a:buClr>
          <a:srgbClr val="E31836"/>
        </a:buClr>
        <a:buSzPct val="115000"/>
        <a:buFont typeface="Arial" panose="020B0604020202020204" pitchFamily="34" charset="0"/>
        <a:buChar char="•"/>
        <a:defRPr lang="en-GB" sz="1100" dirty="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668338" indent="0" algn="l" rtl="0" eaLnBrk="1" fontAlgn="base" hangingPunct="1">
        <a:spcBef>
          <a:spcPct val="20000"/>
        </a:spcBef>
        <a:spcAft>
          <a:spcPct val="0"/>
        </a:spcAft>
        <a:buClr>
          <a:srgbClr val="B61229"/>
        </a:buClr>
        <a:buSzPct val="115000"/>
        <a:buFont typeface="Arial" charset="0"/>
        <a:buNone/>
        <a:defRPr sz="1000">
          <a:solidFill>
            <a:schemeClr val="bg2"/>
          </a:solidFill>
          <a:latin typeface="+mn-lt"/>
          <a:cs typeface="+mn-cs"/>
        </a:defRPr>
      </a:lvl6pPr>
      <a:lvl7pPr marL="1447800" indent="-188913" algn="l" rtl="0" eaLnBrk="1" fontAlgn="base" hangingPunct="1">
        <a:spcBef>
          <a:spcPct val="20000"/>
        </a:spcBef>
        <a:spcAft>
          <a:spcPct val="0"/>
        </a:spcAft>
        <a:buClr>
          <a:srgbClr val="B61229"/>
        </a:buClr>
        <a:buSzPct val="115000"/>
        <a:buFont typeface="Arial" charset="0"/>
        <a:buChar char="•"/>
        <a:defRPr sz="1000">
          <a:solidFill>
            <a:schemeClr val="bg2"/>
          </a:solidFill>
          <a:latin typeface="+mn-lt"/>
          <a:cs typeface="+mn-cs"/>
        </a:defRPr>
      </a:lvl7pPr>
      <a:lvl8pPr marL="1905000" indent="-188913" algn="l" rtl="0" eaLnBrk="1" fontAlgn="base" hangingPunct="1">
        <a:spcBef>
          <a:spcPct val="20000"/>
        </a:spcBef>
        <a:spcAft>
          <a:spcPct val="0"/>
        </a:spcAft>
        <a:buClr>
          <a:srgbClr val="B61229"/>
        </a:buClr>
        <a:buSzPct val="115000"/>
        <a:buFont typeface="Arial" charset="0"/>
        <a:buChar char="•"/>
        <a:defRPr sz="1000">
          <a:solidFill>
            <a:schemeClr val="bg2"/>
          </a:solidFill>
          <a:latin typeface="+mn-lt"/>
          <a:cs typeface="+mn-cs"/>
        </a:defRPr>
      </a:lvl8pPr>
      <a:lvl9pPr marL="2362200" indent="-188913" algn="l" rtl="0" eaLnBrk="1" fontAlgn="base" hangingPunct="1">
        <a:spcBef>
          <a:spcPct val="20000"/>
        </a:spcBef>
        <a:spcAft>
          <a:spcPct val="0"/>
        </a:spcAft>
        <a:buClr>
          <a:srgbClr val="B61229"/>
        </a:buClr>
        <a:buSzPct val="115000"/>
        <a:buFont typeface="Arial" charset="0"/>
        <a:buChar char="•"/>
        <a:defRPr sz="1000">
          <a:solidFill>
            <a:schemeClr val="bg2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631" userDrawn="1">
          <p15:clr>
            <a:srgbClr val="F26B43"/>
          </p15:clr>
        </p15:guide>
        <p15:guide id="2" pos="332" userDrawn="1">
          <p15:clr>
            <a:srgbClr val="F26B43"/>
          </p15:clr>
        </p15:guide>
        <p15:guide id="3" pos="5604" userDrawn="1">
          <p15:clr>
            <a:srgbClr val="F26B43"/>
          </p15:clr>
        </p15:guide>
        <p15:guide id="4" orient="horz" pos="475" userDrawn="1">
          <p15:clr>
            <a:srgbClr val="F26B43"/>
          </p15:clr>
        </p15:guide>
        <p15:guide id="5" orient="horz" pos="277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ubtitle 2">
            <a:extLst>
              <a:ext uri="{FF2B5EF4-FFF2-40B4-BE49-F238E27FC236}">
                <a16:creationId xmlns:a16="http://schemas.microsoft.com/office/drawing/2014/main" id="{19E849F3-7C42-4A1C-A7C7-406305AFBD3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04826" y="4167188"/>
            <a:ext cx="7267574" cy="690562"/>
          </a:xfrm>
        </p:spPr>
        <p:txBody>
          <a:bodyPr/>
          <a:lstStyle/>
          <a:p>
            <a:pPr lvl="0">
              <a:spcAft>
                <a:spcPts val="400"/>
              </a:spcAft>
              <a:defRPr/>
            </a:pPr>
            <a:r>
              <a:rPr lang="en-US" sz="800" spc="-20" baseline="30000" dirty="0"/>
              <a:t>1</a:t>
            </a:r>
            <a:r>
              <a:rPr lang="en-US" sz="800" spc="-20" dirty="0"/>
              <a:t>Queen Mary University, London, United Kingdom; </a:t>
            </a:r>
            <a:r>
              <a:rPr lang="en-US" sz="800" spc="-20" baseline="30000" dirty="0"/>
              <a:t>2</a:t>
            </a:r>
            <a:r>
              <a:rPr lang="en-US" sz="800" spc="-20" dirty="0"/>
              <a:t>EPIMED GmbH, Berlin, Germany; </a:t>
            </a:r>
            <a:r>
              <a:rPr lang="en-US" sz="800" spc="-20" baseline="30000" dirty="0"/>
              <a:t>3 </a:t>
            </a:r>
            <a:r>
              <a:rPr lang="es-ES" sz="800" spc="-20" dirty="0"/>
              <a:t>Hospital Universitario Fundación Jiménez Díaz</a:t>
            </a:r>
            <a:r>
              <a:rPr lang="en-US" sz="800" spc="-20" dirty="0"/>
              <a:t>, Madrid, Spain; </a:t>
            </a:r>
            <a:br>
              <a:rPr lang="en-US" sz="800" spc="-20" dirty="0"/>
            </a:br>
            <a:r>
              <a:rPr lang="en-US" sz="800" spc="-20" baseline="30000" dirty="0"/>
              <a:t>4</a:t>
            </a:r>
            <a:r>
              <a:rPr lang="en-US" sz="800" spc="-20" dirty="0"/>
              <a:t>Central Institute of Epidemiology, Moscow, Russian Federation; </a:t>
            </a:r>
            <a:r>
              <a:rPr lang="en-US" sz="800" spc="-20" baseline="30000" dirty="0"/>
              <a:t>5</a:t>
            </a:r>
            <a:r>
              <a:rPr lang="en-US" sz="800" spc="-20" dirty="0"/>
              <a:t>University of Alabama at Birmingham, Birmingham, AL, United States; </a:t>
            </a:r>
            <a:br>
              <a:rPr lang="en-US" sz="800" spc="-20" dirty="0"/>
            </a:br>
            <a:r>
              <a:rPr lang="en-US" sz="800" spc="-20" baseline="30000" dirty="0"/>
              <a:t>6</a:t>
            </a:r>
            <a:r>
              <a:rPr lang="en-US" sz="800" spc="-20" dirty="0"/>
              <a:t>Hôpital Saint Antoine, Paris, France; </a:t>
            </a:r>
            <a:r>
              <a:rPr lang="en-US" sz="800" spc="-20" baseline="30000" dirty="0"/>
              <a:t>7</a:t>
            </a:r>
            <a:r>
              <a:rPr lang="en-US" sz="800" spc="-20" dirty="0"/>
              <a:t>National Center for Global Health and Medicine, Tokyo, Japan; </a:t>
            </a:r>
            <a:r>
              <a:rPr lang="en-US" sz="800" spc="-20" baseline="30000" dirty="0"/>
              <a:t>8</a:t>
            </a:r>
            <a:r>
              <a:rPr lang="en-US" sz="800" spc="-20" dirty="0"/>
              <a:t>ViiV Healthcare, Research Triangle Park, NC, United States; </a:t>
            </a:r>
            <a:br>
              <a:rPr lang="en-US" sz="800" spc="-20" dirty="0"/>
            </a:br>
            <a:r>
              <a:rPr lang="en-US" sz="800" spc="-20" baseline="30000" dirty="0"/>
              <a:t>9</a:t>
            </a:r>
            <a:r>
              <a:rPr lang="en-US" sz="800" spc="-20" dirty="0"/>
              <a:t>GlaxoSmithKline, Mississauga, Ontario, Canada; </a:t>
            </a:r>
            <a:r>
              <a:rPr lang="en-US" sz="800" spc="-20" baseline="30000" dirty="0"/>
              <a:t>10</a:t>
            </a:r>
            <a:r>
              <a:rPr lang="en-US" sz="800" spc="-20" dirty="0"/>
              <a:t>Janssen Research and Development, Beerse, Belgium</a:t>
            </a:r>
            <a:endParaRPr lang="en-US" sz="800" spc="-20" dirty="0">
              <a:solidFill>
                <a:srgbClr val="000000"/>
              </a:solidFill>
            </a:endParaRPr>
          </a:p>
        </p:txBody>
      </p:sp>
      <p:sp>
        <p:nvSpPr>
          <p:cNvPr id="3074" name="Title 1">
            <a:extLst>
              <a:ext uri="{FF2B5EF4-FFF2-40B4-BE49-F238E27FC236}">
                <a16:creationId xmlns:a16="http://schemas.microsoft.com/office/drawing/2014/main" id="{12B68F3E-0E1A-4A5C-83CE-A55EB6B38A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8000" y="1657350"/>
            <a:ext cx="6807200" cy="146526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/>
              <a:t>LONG-ACTING CABOTEGRAVIR + RILPIVIRINE FOR HIV MAINTENANCE: </a:t>
            </a:r>
            <a:br>
              <a:rPr lang="en-US" dirty="0"/>
            </a:br>
            <a:r>
              <a:rPr lang="en-US" dirty="0"/>
              <a:t>FLAIR WEEK 48 RESULTS</a:t>
            </a:r>
          </a:p>
        </p:txBody>
      </p:sp>
      <p:sp>
        <p:nvSpPr>
          <p:cNvPr id="13316" name="Text Placeholder 8">
            <a:extLst>
              <a:ext uri="{FF2B5EF4-FFF2-40B4-BE49-F238E27FC236}">
                <a16:creationId xmlns:a16="http://schemas.microsoft.com/office/drawing/2014/main" id="{A5FF2CDD-3D27-4FD6-84BF-3BA550CBAB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4826" y="3486150"/>
            <a:ext cx="6807199" cy="681038"/>
          </a:xfrm>
        </p:spPr>
        <p:txBody>
          <a:bodyPr>
            <a:normAutofit/>
          </a:bodyPr>
          <a:lstStyle/>
          <a:p>
            <a:pPr lvl="0">
              <a:spcAft>
                <a:spcPts val="400"/>
              </a:spcAft>
            </a:pPr>
            <a:r>
              <a:rPr lang="en-US" u="sng" dirty="0"/>
              <a:t>Chloe Orkin</a:t>
            </a:r>
            <a:r>
              <a:rPr lang="en-US" dirty="0"/>
              <a:t>,</a:t>
            </a:r>
            <a:r>
              <a:rPr lang="en-US" baseline="30000" dirty="0"/>
              <a:t>1</a:t>
            </a:r>
            <a:r>
              <a:rPr lang="en-US" dirty="0"/>
              <a:t> Keikawus Arasteh,</a:t>
            </a:r>
            <a:r>
              <a:rPr lang="en-US" baseline="30000" dirty="0"/>
              <a:t>2 </a:t>
            </a:r>
            <a:r>
              <a:rPr lang="en-US" dirty="0"/>
              <a:t>Miguel Górgolas Hernández-Mora,</a:t>
            </a:r>
            <a:r>
              <a:rPr lang="en-US" baseline="30000" dirty="0"/>
              <a:t>3 </a:t>
            </a:r>
            <a:r>
              <a:rPr lang="en-US" dirty="0"/>
              <a:t>Vadim Pokrovsky,</a:t>
            </a:r>
            <a:r>
              <a:rPr lang="en-US" baseline="30000" dirty="0"/>
              <a:t>4 </a:t>
            </a:r>
            <a:r>
              <a:rPr lang="en-US" dirty="0"/>
              <a:t>Edgar T. Overton,</a:t>
            </a:r>
            <a:r>
              <a:rPr lang="en-US" baseline="30000" dirty="0"/>
              <a:t>5 </a:t>
            </a:r>
            <a:r>
              <a:rPr lang="en-US" dirty="0"/>
              <a:t>Pierre-Marie Girard,</a:t>
            </a:r>
            <a:r>
              <a:rPr lang="en-US" baseline="30000" dirty="0"/>
              <a:t>6 </a:t>
            </a:r>
            <a:r>
              <a:rPr lang="en-US" dirty="0"/>
              <a:t>Shinichi Oka,</a:t>
            </a:r>
            <a:r>
              <a:rPr lang="en-US" baseline="30000" dirty="0"/>
              <a:t>7 </a:t>
            </a:r>
            <a:r>
              <a:rPr lang="en-US" dirty="0"/>
              <a:t>Ronald D’Amico,</a:t>
            </a:r>
            <a:r>
              <a:rPr lang="en-US" baseline="30000" dirty="0"/>
              <a:t>8 </a:t>
            </a:r>
            <a:r>
              <a:rPr lang="en-US" dirty="0"/>
              <a:t>David Dorey,</a:t>
            </a:r>
            <a:r>
              <a:rPr lang="en-US" baseline="30000" dirty="0"/>
              <a:t>9 </a:t>
            </a:r>
            <a:br>
              <a:rPr lang="en-US" baseline="30000" dirty="0"/>
            </a:br>
            <a:r>
              <a:rPr lang="en-US" dirty="0"/>
              <a:t>Sandy Griffith,</a:t>
            </a:r>
            <a:r>
              <a:rPr lang="en-US" baseline="30000" dirty="0"/>
              <a:t>8</a:t>
            </a:r>
            <a:r>
              <a:rPr lang="en-US" dirty="0"/>
              <a:t> David A Margolis,</a:t>
            </a:r>
            <a:r>
              <a:rPr lang="en-US" baseline="30000" dirty="0"/>
              <a:t>8</a:t>
            </a:r>
            <a:r>
              <a:rPr lang="en-US" dirty="0"/>
              <a:t> Peter Williams,</a:t>
            </a:r>
            <a:r>
              <a:rPr lang="en-US" baseline="30000" dirty="0"/>
              <a:t>10</a:t>
            </a:r>
            <a:r>
              <a:rPr lang="en-US" dirty="0"/>
              <a:t> Wim Parys,</a:t>
            </a:r>
            <a:r>
              <a:rPr lang="en-US" baseline="30000" dirty="0"/>
              <a:t>10</a:t>
            </a:r>
            <a:r>
              <a:rPr lang="en-US" dirty="0"/>
              <a:t> William R Spreen</a:t>
            </a:r>
            <a:r>
              <a:rPr lang="en-US" baseline="30000" dirty="0"/>
              <a:t>8</a:t>
            </a:r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231AACE-C5FA-4438-B4CA-33BE8EEFE2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96885" y="176960"/>
            <a:ext cx="1418603" cy="13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itle 25">
            <a:extLst>
              <a:ext uri="{FF2B5EF4-FFF2-40B4-BE49-F238E27FC236}">
                <a16:creationId xmlns:a16="http://schemas.microsoft.com/office/drawing/2014/main" id="{A4410772-4BD5-4A4B-9C9C-8FA340E1A5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7050" y="114301"/>
            <a:ext cx="8363966" cy="628650"/>
          </a:xfrm>
        </p:spPr>
        <p:txBody>
          <a:bodyPr/>
          <a:lstStyle/>
          <a:p>
            <a:r>
              <a:rPr lang="en-US" dirty="0"/>
              <a:t>FLAIR Plasma CAB and RPV Trough Concentrations by Visit Following CAB LA and RPV LA</a:t>
            </a:r>
            <a:endParaRPr lang="en-US" altLang="en-US" dirty="0"/>
          </a:p>
        </p:txBody>
      </p:sp>
      <p:sp>
        <p:nvSpPr>
          <p:cNvPr id="11" name="Text Placeholder 29">
            <a:extLst>
              <a:ext uri="{FF2B5EF4-FFF2-40B4-BE49-F238E27FC236}">
                <a16:creationId xmlns:a16="http://schemas.microsoft.com/office/drawing/2014/main" id="{744FFFD2-DC8A-4D48-B7B8-09571CF9B7B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Orkin C, </a:t>
            </a:r>
            <a:r>
              <a:rPr lang="en-US" altLang="en-US" dirty="0"/>
              <a:t>et al. CROI 2019; Seattle, WA. Abstract 3947.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641F5C3-4148-4B85-9737-8B7800E2B6A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3400" y="4444365"/>
            <a:ext cx="8357616" cy="274320"/>
          </a:xfrm>
        </p:spPr>
        <p:txBody>
          <a:bodyPr/>
          <a:lstStyle/>
          <a:p>
            <a:r>
              <a:rPr lang="en-US" dirty="0"/>
              <a:t>CAB, cabotegravir; IM, intramuscular; LA, long-acting; PA, protein-adjusted; </a:t>
            </a:r>
            <a:r>
              <a:rPr lang="en-US" altLang="en-US" dirty="0"/>
              <a:t>RPV, rilpivirine.</a:t>
            </a:r>
            <a:r>
              <a:rPr lang="en-US" dirty="0"/>
              <a:t> </a:t>
            </a:r>
          </a:p>
          <a:p>
            <a:r>
              <a:rPr lang="en-US" dirty="0"/>
              <a:t>Median (5th, 95th percentile) concentration–time data for CAB (left) and RPV (right) following monthly LA administration.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E83E5BC-69D5-46D9-8D35-B1E61EEF4157}"/>
              </a:ext>
            </a:extLst>
          </p:cNvPr>
          <p:cNvSpPr txBox="1"/>
          <p:nvPr/>
        </p:nvSpPr>
        <p:spPr>
          <a:xfrm>
            <a:off x="533645" y="891813"/>
            <a:ext cx="8437424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5750" indent="-28575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600" dirty="0"/>
              <a:t>Plasma concentrations after IM CAB and RPV were comparable with those during efficacious oral regimens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16CF7B83-30A6-472E-AC17-1395847DE5A3}"/>
              </a:ext>
            </a:extLst>
          </p:cNvPr>
          <p:cNvGrpSpPr/>
          <p:nvPr/>
        </p:nvGrpSpPr>
        <p:grpSpPr>
          <a:xfrm>
            <a:off x="995811" y="1451690"/>
            <a:ext cx="3448051" cy="2420001"/>
            <a:chOff x="936913" y="1652155"/>
            <a:chExt cx="3448051" cy="2420001"/>
          </a:xfrm>
        </p:grpSpPr>
        <p:grpSp>
          <p:nvGrpSpPr>
            <p:cNvPr id="117" name="Group 116">
              <a:extLst>
                <a:ext uri="{FF2B5EF4-FFF2-40B4-BE49-F238E27FC236}">
                  <a16:creationId xmlns:a16="http://schemas.microsoft.com/office/drawing/2014/main" id="{5169AB6E-70DC-401F-B732-26DE7AA95F74}"/>
                </a:ext>
              </a:extLst>
            </p:cNvPr>
            <p:cNvGrpSpPr/>
            <p:nvPr/>
          </p:nvGrpSpPr>
          <p:grpSpPr>
            <a:xfrm>
              <a:off x="936913" y="1652155"/>
              <a:ext cx="3446623" cy="2342718"/>
              <a:chOff x="936913" y="1652155"/>
              <a:chExt cx="3446623" cy="2342718"/>
            </a:xfrm>
          </p:grpSpPr>
          <p:cxnSp>
            <p:nvCxnSpPr>
              <p:cNvPr id="133" name="Straight Connector 132">
                <a:extLst>
                  <a:ext uri="{FF2B5EF4-FFF2-40B4-BE49-F238E27FC236}">
                    <a16:creationId xmlns:a16="http://schemas.microsoft.com/office/drawing/2014/main" id="{2009CB24-1583-429B-B1D8-3E941BF5D67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13114" y="1652155"/>
                <a:ext cx="0" cy="2337088"/>
              </a:xfrm>
              <a:prstGeom prst="line">
                <a:avLst/>
              </a:prstGeom>
              <a:ln w="12700" cap="sq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4" name="Group 133">
                <a:extLst>
                  <a:ext uri="{FF2B5EF4-FFF2-40B4-BE49-F238E27FC236}">
                    <a16:creationId xmlns:a16="http://schemas.microsoft.com/office/drawing/2014/main" id="{B55783F6-3A70-449D-82A9-1A7BAF2B5074}"/>
                  </a:ext>
                </a:extLst>
              </p:cNvPr>
              <p:cNvGrpSpPr/>
              <p:nvPr/>
            </p:nvGrpSpPr>
            <p:grpSpPr>
              <a:xfrm>
                <a:off x="936913" y="1838759"/>
                <a:ext cx="3446623" cy="2156114"/>
                <a:chOff x="936913" y="1838759"/>
                <a:chExt cx="3446623" cy="2156114"/>
              </a:xfrm>
            </p:grpSpPr>
            <p:cxnSp>
              <p:nvCxnSpPr>
                <p:cNvPr id="135" name="Straight Connector 134">
                  <a:extLst>
                    <a:ext uri="{FF2B5EF4-FFF2-40B4-BE49-F238E27FC236}">
                      <a16:creationId xmlns:a16="http://schemas.microsoft.com/office/drawing/2014/main" id="{D77615D9-0BBD-4592-8BE8-1563B0F31E51}"/>
                    </a:ext>
                  </a:extLst>
                </p:cNvPr>
                <p:cNvCxnSpPr/>
                <p:nvPr/>
              </p:nvCxnSpPr>
              <p:spPr>
                <a:xfrm>
                  <a:off x="936913" y="3994873"/>
                  <a:ext cx="72000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" name="Straight Connector 135">
                  <a:extLst>
                    <a:ext uri="{FF2B5EF4-FFF2-40B4-BE49-F238E27FC236}">
                      <a16:creationId xmlns:a16="http://schemas.microsoft.com/office/drawing/2014/main" id="{2B2191DA-F183-43A7-9F68-878A0F8BC797}"/>
                    </a:ext>
                  </a:extLst>
                </p:cNvPr>
                <p:cNvCxnSpPr/>
                <p:nvPr/>
              </p:nvCxnSpPr>
              <p:spPr>
                <a:xfrm>
                  <a:off x="936913" y="2916816"/>
                  <a:ext cx="72000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" name="Straight Connector 136">
                  <a:extLst>
                    <a:ext uri="{FF2B5EF4-FFF2-40B4-BE49-F238E27FC236}">
                      <a16:creationId xmlns:a16="http://schemas.microsoft.com/office/drawing/2014/main" id="{8DC44892-D399-4A15-8012-97DDD2FBD6BC}"/>
                    </a:ext>
                  </a:extLst>
                </p:cNvPr>
                <p:cNvCxnSpPr/>
                <p:nvPr/>
              </p:nvCxnSpPr>
              <p:spPr>
                <a:xfrm>
                  <a:off x="936913" y="1838759"/>
                  <a:ext cx="72000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8" name="Straight Connector 137">
                  <a:extLst>
                    <a:ext uri="{FF2B5EF4-FFF2-40B4-BE49-F238E27FC236}">
                      <a16:creationId xmlns:a16="http://schemas.microsoft.com/office/drawing/2014/main" id="{C4593797-8B6D-47E2-93D9-3632C3C9C2E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9644" y="3673404"/>
                  <a:ext cx="49269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9" name="Straight Connector 138">
                  <a:extLst>
                    <a:ext uri="{FF2B5EF4-FFF2-40B4-BE49-F238E27FC236}">
                      <a16:creationId xmlns:a16="http://schemas.microsoft.com/office/drawing/2014/main" id="{F1503CEA-BAF7-4E4D-83C7-490E2BEE70B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9644" y="3480523"/>
                  <a:ext cx="49269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0" name="Straight Connector 139">
                  <a:extLst>
                    <a:ext uri="{FF2B5EF4-FFF2-40B4-BE49-F238E27FC236}">
                      <a16:creationId xmlns:a16="http://schemas.microsoft.com/office/drawing/2014/main" id="{AE3F2F13-EAD4-4933-A9D8-A09274E6826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9644" y="2966173"/>
                  <a:ext cx="49269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1" name="Straight Connector 140">
                  <a:extLst>
                    <a:ext uri="{FF2B5EF4-FFF2-40B4-BE49-F238E27FC236}">
                      <a16:creationId xmlns:a16="http://schemas.microsoft.com/office/drawing/2014/main" id="{A50947F9-F60D-48FA-BA44-70D9F9E6EF2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9644" y="3344792"/>
                  <a:ext cx="49269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2" name="Straight Connector 141">
                  <a:extLst>
                    <a:ext uri="{FF2B5EF4-FFF2-40B4-BE49-F238E27FC236}">
                      <a16:creationId xmlns:a16="http://schemas.microsoft.com/office/drawing/2014/main" id="{4536FBAF-AC8E-49A2-B4A2-A4EB56EF937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9644" y="3240017"/>
                  <a:ext cx="49269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Straight Connector 142">
                  <a:extLst>
                    <a:ext uri="{FF2B5EF4-FFF2-40B4-BE49-F238E27FC236}">
                      <a16:creationId xmlns:a16="http://schemas.microsoft.com/office/drawing/2014/main" id="{0CCFB4F2-4701-45BB-B4D6-69AF3675619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9644" y="3154292"/>
                  <a:ext cx="49269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Straight Connector 143">
                  <a:extLst>
                    <a:ext uri="{FF2B5EF4-FFF2-40B4-BE49-F238E27FC236}">
                      <a16:creationId xmlns:a16="http://schemas.microsoft.com/office/drawing/2014/main" id="{F032CD3E-C5D1-4F8E-9E96-F00C111D6EE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9644" y="3082855"/>
                  <a:ext cx="49269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Straight Connector 144">
                  <a:extLst>
                    <a:ext uri="{FF2B5EF4-FFF2-40B4-BE49-F238E27FC236}">
                      <a16:creationId xmlns:a16="http://schemas.microsoft.com/office/drawing/2014/main" id="{A96D1184-B964-49E9-9B0E-A754C881F9B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9644" y="3020942"/>
                  <a:ext cx="49269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Straight Connector 145">
                  <a:extLst>
                    <a:ext uri="{FF2B5EF4-FFF2-40B4-BE49-F238E27FC236}">
                      <a16:creationId xmlns:a16="http://schemas.microsoft.com/office/drawing/2014/main" id="{8D2D6933-01D9-484E-9657-048F8BEC0FA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9644" y="2589935"/>
                  <a:ext cx="49269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7" name="Straight Connector 146">
                  <a:extLst>
                    <a:ext uri="{FF2B5EF4-FFF2-40B4-BE49-F238E27FC236}">
                      <a16:creationId xmlns:a16="http://schemas.microsoft.com/office/drawing/2014/main" id="{FF6DD326-797C-4273-8C7B-51A3C2140E7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9644" y="2397054"/>
                  <a:ext cx="49269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8" name="Straight Connector 147">
                  <a:extLst>
                    <a:ext uri="{FF2B5EF4-FFF2-40B4-BE49-F238E27FC236}">
                      <a16:creationId xmlns:a16="http://schemas.microsoft.com/office/drawing/2014/main" id="{32DE26E4-C942-4119-828F-8538BF60522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9644" y="1882704"/>
                  <a:ext cx="49269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9" name="Straight Connector 148">
                  <a:extLst>
                    <a:ext uri="{FF2B5EF4-FFF2-40B4-BE49-F238E27FC236}">
                      <a16:creationId xmlns:a16="http://schemas.microsoft.com/office/drawing/2014/main" id="{A45DBF1D-130F-41BB-BED7-633287FE4C5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9644" y="2261323"/>
                  <a:ext cx="49269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0" name="Straight Connector 149">
                  <a:extLst>
                    <a:ext uri="{FF2B5EF4-FFF2-40B4-BE49-F238E27FC236}">
                      <a16:creationId xmlns:a16="http://schemas.microsoft.com/office/drawing/2014/main" id="{DD809B01-A85D-4FDB-884F-9D51429D518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9644" y="2156548"/>
                  <a:ext cx="49269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1" name="Straight Connector 150">
                  <a:extLst>
                    <a:ext uri="{FF2B5EF4-FFF2-40B4-BE49-F238E27FC236}">
                      <a16:creationId xmlns:a16="http://schemas.microsoft.com/office/drawing/2014/main" id="{BA30F8E8-F74B-487F-9E26-E17862D7D01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9644" y="2070823"/>
                  <a:ext cx="49269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2" name="Straight Connector 151">
                  <a:extLst>
                    <a:ext uri="{FF2B5EF4-FFF2-40B4-BE49-F238E27FC236}">
                      <a16:creationId xmlns:a16="http://schemas.microsoft.com/office/drawing/2014/main" id="{42974523-5B70-4936-83E5-F05DD479D96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9644" y="1999386"/>
                  <a:ext cx="49269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3" name="Straight Connector 152">
                  <a:extLst>
                    <a:ext uri="{FF2B5EF4-FFF2-40B4-BE49-F238E27FC236}">
                      <a16:creationId xmlns:a16="http://schemas.microsoft.com/office/drawing/2014/main" id="{0249B9B0-5D67-45B8-9E95-38C986C6557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9644" y="1937473"/>
                  <a:ext cx="49269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4" name="Straight Connector 153">
                  <a:extLst>
                    <a:ext uri="{FF2B5EF4-FFF2-40B4-BE49-F238E27FC236}">
                      <a16:creationId xmlns:a16="http://schemas.microsoft.com/office/drawing/2014/main" id="{EE3A8A95-96EB-4A3B-9240-1C3C746DBB6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019103" y="3759729"/>
                  <a:ext cx="3364433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prstDash val="dash"/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18" name="Group 117">
              <a:extLst>
                <a:ext uri="{FF2B5EF4-FFF2-40B4-BE49-F238E27FC236}">
                  <a16:creationId xmlns:a16="http://schemas.microsoft.com/office/drawing/2014/main" id="{7AB5BE27-7829-419F-B292-E4C1BC85C81C}"/>
                </a:ext>
              </a:extLst>
            </p:cNvPr>
            <p:cNvGrpSpPr/>
            <p:nvPr/>
          </p:nvGrpSpPr>
          <p:grpSpPr>
            <a:xfrm rot="16200000">
              <a:off x="2662995" y="2350187"/>
              <a:ext cx="77283" cy="3366655"/>
              <a:chOff x="942108" y="1609509"/>
              <a:chExt cx="77283" cy="3366655"/>
            </a:xfrm>
          </p:grpSpPr>
          <p:cxnSp>
            <p:nvCxnSpPr>
              <p:cNvPr id="119" name="Straight Connector 118">
                <a:extLst>
                  <a:ext uri="{FF2B5EF4-FFF2-40B4-BE49-F238E27FC236}">
                    <a16:creationId xmlns:a16="http://schemas.microsoft.com/office/drawing/2014/main" id="{1A7D5B81-BE16-42CF-BA48-63FF1431A9D2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-663937" y="3292837"/>
                <a:ext cx="3366655" cy="0"/>
              </a:xfrm>
              <a:prstGeom prst="line">
                <a:avLst/>
              </a:prstGeom>
              <a:ln w="12700" cap="sq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0" name="Group 119">
                <a:extLst>
                  <a:ext uri="{FF2B5EF4-FFF2-40B4-BE49-F238E27FC236}">
                    <a16:creationId xmlns:a16="http://schemas.microsoft.com/office/drawing/2014/main" id="{BFA454EE-9EDD-4836-B1AF-CC2FC45075A9}"/>
                  </a:ext>
                </a:extLst>
              </p:cNvPr>
              <p:cNvGrpSpPr/>
              <p:nvPr/>
            </p:nvGrpSpPr>
            <p:grpSpPr>
              <a:xfrm>
                <a:off x="942108" y="1681385"/>
                <a:ext cx="72000" cy="3227891"/>
                <a:chOff x="942108" y="1681385"/>
                <a:chExt cx="72000" cy="3227891"/>
              </a:xfrm>
            </p:grpSpPr>
            <p:cxnSp>
              <p:nvCxnSpPr>
                <p:cNvPr id="121" name="Straight Connector 120">
                  <a:extLst>
                    <a:ext uri="{FF2B5EF4-FFF2-40B4-BE49-F238E27FC236}">
                      <a16:creationId xmlns:a16="http://schemas.microsoft.com/office/drawing/2014/main" id="{004D85E2-FC6E-4A66-82D1-240BB963E296}"/>
                    </a:ext>
                  </a:extLst>
                </p:cNvPr>
                <p:cNvCxnSpPr/>
                <p:nvPr/>
              </p:nvCxnSpPr>
              <p:spPr>
                <a:xfrm>
                  <a:off x="942108" y="4028945"/>
                  <a:ext cx="72000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Straight Connector 121">
                  <a:extLst>
                    <a:ext uri="{FF2B5EF4-FFF2-40B4-BE49-F238E27FC236}">
                      <a16:creationId xmlns:a16="http://schemas.microsoft.com/office/drawing/2014/main" id="{99F914E5-8A7F-47DD-B6C0-47A5B431D4DB}"/>
                    </a:ext>
                  </a:extLst>
                </p:cNvPr>
                <p:cNvCxnSpPr/>
                <p:nvPr/>
              </p:nvCxnSpPr>
              <p:spPr>
                <a:xfrm>
                  <a:off x="942108" y="2268275"/>
                  <a:ext cx="72000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Straight Connector 122">
                  <a:extLst>
                    <a:ext uri="{FF2B5EF4-FFF2-40B4-BE49-F238E27FC236}">
                      <a16:creationId xmlns:a16="http://schemas.microsoft.com/office/drawing/2014/main" id="{57598155-78BC-47CC-BDB3-DCA1D088B89D}"/>
                    </a:ext>
                  </a:extLst>
                </p:cNvPr>
                <p:cNvCxnSpPr/>
                <p:nvPr/>
              </p:nvCxnSpPr>
              <p:spPr>
                <a:xfrm>
                  <a:off x="942108" y="1974830"/>
                  <a:ext cx="72000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Straight Connector 123">
                  <a:extLst>
                    <a:ext uri="{FF2B5EF4-FFF2-40B4-BE49-F238E27FC236}">
                      <a16:creationId xmlns:a16="http://schemas.microsoft.com/office/drawing/2014/main" id="{8B3AE88D-2509-4CC6-990F-46C65779C021}"/>
                    </a:ext>
                  </a:extLst>
                </p:cNvPr>
                <p:cNvCxnSpPr/>
                <p:nvPr/>
              </p:nvCxnSpPr>
              <p:spPr>
                <a:xfrm>
                  <a:off x="942108" y="1681385"/>
                  <a:ext cx="72000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Straight Connector 124">
                  <a:extLst>
                    <a:ext uri="{FF2B5EF4-FFF2-40B4-BE49-F238E27FC236}">
                      <a16:creationId xmlns:a16="http://schemas.microsoft.com/office/drawing/2014/main" id="{2656740F-F8E3-41AA-8B9F-CC3F1A87FC4F}"/>
                    </a:ext>
                  </a:extLst>
                </p:cNvPr>
                <p:cNvCxnSpPr/>
                <p:nvPr/>
              </p:nvCxnSpPr>
              <p:spPr>
                <a:xfrm>
                  <a:off x="942108" y="4909276"/>
                  <a:ext cx="72000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6" name="Straight Connector 125">
                  <a:extLst>
                    <a:ext uri="{FF2B5EF4-FFF2-40B4-BE49-F238E27FC236}">
                      <a16:creationId xmlns:a16="http://schemas.microsoft.com/office/drawing/2014/main" id="{D373C767-7F8C-438D-988F-70C123D77FF7}"/>
                    </a:ext>
                  </a:extLst>
                </p:cNvPr>
                <p:cNvCxnSpPr/>
                <p:nvPr/>
              </p:nvCxnSpPr>
              <p:spPr>
                <a:xfrm>
                  <a:off x="942108" y="4615835"/>
                  <a:ext cx="72000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Straight Connector 126">
                  <a:extLst>
                    <a:ext uri="{FF2B5EF4-FFF2-40B4-BE49-F238E27FC236}">
                      <a16:creationId xmlns:a16="http://schemas.microsoft.com/office/drawing/2014/main" id="{2373E14D-EA83-4584-97E1-023A18CF57C5}"/>
                    </a:ext>
                  </a:extLst>
                </p:cNvPr>
                <p:cNvCxnSpPr/>
                <p:nvPr/>
              </p:nvCxnSpPr>
              <p:spPr>
                <a:xfrm>
                  <a:off x="942108" y="4322390"/>
                  <a:ext cx="72000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Straight Connector 127">
                  <a:extLst>
                    <a:ext uri="{FF2B5EF4-FFF2-40B4-BE49-F238E27FC236}">
                      <a16:creationId xmlns:a16="http://schemas.microsoft.com/office/drawing/2014/main" id="{C71C5CF8-58AC-444C-B6EE-31B39B0B892B}"/>
                    </a:ext>
                  </a:extLst>
                </p:cNvPr>
                <p:cNvCxnSpPr/>
                <p:nvPr/>
              </p:nvCxnSpPr>
              <p:spPr>
                <a:xfrm>
                  <a:off x="942108" y="3735500"/>
                  <a:ext cx="72000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Straight Connector 128">
                  <a:extLst>
                    <a:ext uri="{FF2B5EF4-FFF2-40B4-BE49-F238E27FC236}">
                      <a16:creationId xmlns:a16="http://schemas.microsoft.com/office/drawing/2014/main" id="{1EB0421E-950D-403F-BE67-70F67914532D}"/>
                    </a:ext>
                  </a:extLst>
                </p:cNvPr>
                <p:cNvCxnSpPr/>
                <p:nvPr/>
              </p:nvCxnSpPr>
              <p:spPr>
                <a:xfrm>
                  <a:off x="942108" y="2561720"/>
                  <a:ext cx="72000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Straight Connector 129">
                  <a:extLst>
                    <a:ext uri="{FF2B5EF4-FFF2-40B4-BE49-F238E27FC236}">
                      <a16:creationId xmlns:a16="http://schemas.microsoft.com/office/drawing/2014/main" id="{CEC23F18-F690-462E-8EF4-1C9268F2695B}"/>
                    </a:ext>
                  </a:extLst>
                </p:cNvPr>
                <p:cNvCxnSpPr/>
                <p:nvPr/>
              </p:nvCxnSpPr>
              <p:spPr>
                <a:xfrm>
                  <a:off x="942108" y="2855165"/>
                  <a:ext cx="72000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Straight Connector 130">
                  <a:extLst>
                    <a:ext uri="{FF2B5EF4-FFF2-40B4-BE49-F238E27FC236}">
                      <a16:creationId xmlns:a16="http://schemas.microsoft.com/office/drawing/2014/main" id="{BEEDA4B2-79E1-4E13-8CB7-E48A03255A61}"/>
                    </a:ext>
                  </a:extLst>
                </p:cNvPr>
                <p:cNvCxnSpPr/>
                <p:nvPr/>
              </p:nvCxnSpPr>
              <p:spPr>
                <a:xfrm>
                  <a:off x="942108" y="3148610"/>
                  <a:ext cx="72000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2" name="Straight Connector 131">
                  <a:extLst>
                    <a:ext uri="{FF2B5EF4-FFF2-40B4-BE49-F238E27FC236}">
                      <a16:creationId xmlns:a16="http://schemas.microsoft.com/office/drawing/2014/main" id="{9E646C27-8F8F-41C1-94D6-6C91FAF6255E}"/>
                    </a:ext>
                  </a:extLst>
                </p:cNvPr>
                <p:cNvCxnSpPr/>
                <p:nvPr/>
              </p:nvCxnSpPr>
              <p:spPr>
                <a:xfrm>
                  <a:off x="942108" y="3442055"/>
                  <a:ext cx="72000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9C8C3C03-E5DE-462E-BE65-1E869D3A0754}"/>
              </a:ext>
            </a:extLst>
          </p:cNvPr>
          <p:cNvGrpSpPr/>
          <p:nvPr/>
        </p:nvGrpSpPr>
        <p:grpSpPr>
          <a:xfrm>
            <a:off x="1005083" y="3892110"/>
            <a:ext cx="3522872" cy="184666"/>
            <a:chOff x="946185" y="4092575"/>
            <a:chExt cx="3522872" cy="184666"/>
          </a:xfrm>
        </p:grpSpPr>
        <p:sp>
          <p:nvSpPr>
            <p:cNvPr id="105" name="TextBox 104">
              <a:extLst>
                <a:ext uri="{FF2B5EF4-FFF2-40B4-BE49-F238E27FC236}">
                  <a16:creationId xmlns:a16="http://schemas.microsoft.com/office/drawing/2014/main" id="{425D90A7-717B-4DC4-A120-D6B105916D8F}"/>
                </a:ext>
              </a:extLst>
            </p:cNvPr>
            <p:cNvSpPr txBox="1"/>
            <p:nvPr/>
          </p:nvSpPr>
          <p:spPr>
            <a:xfrm>
              <a:off x="946185" y="4092575"/>
              <a:ext cx="2880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4</a:t>
              </a:r>
            </a:p>
          </p:txBody>
        </p:sp>
        <p:sp>
          <p:nvSpPr>
            <p:cNvPr id="106" name="TextBox 105">
              <a:extLst>
                <a:ext uri="{FF2B5EF4-FFF2-40B4-BE49-F238E27FC236}">
                  <a16:creationId xmlns:a16="http://schemas.microsoft.com/office/drawing/2014/main" id="{AD796C53-D56E-4E61-A4E2-516470834085}"/>
                </a:ext>
              </a:extLst>
            </p:cNvPr>
            <p:cNvSpPr txBox="1"/>
            <p:nvPr/>
          </p:nvSpPr>
          <p:spPr>
            <a:xfrm>
              <a:off x="4181057" y="4092575"/>
              <a:ext cx="2880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48</a:t>
              </a:r>
            </a:p>
          </p:txBody>
        </p:sp>
        <p:sp>
          <p:nvSpPr>
            <p:cNvPr id="107" name="TextBox 106">
              <a:extLst>
                <a:ext uri="{FF2B5EF4-FFF2-40B4-BE49-F238E27FC236}">
                  <a16:creationId xmlns:a16="http://schemas.microsoft.com/office/drawing/2014/main" id="{4317FBA5-5C6D-4749-87F4-08D322F80DE2}"/>
                </a:ext>
              </a:extLst>
            </p:cNvPr>
            <p:cNvSpPr txBox="1"/>
            <p:nvPr/>
          </p:nvSpPr>
          <p:spPr>
            <a:xfrm>
              <a:off x="1240264" y="4092575"/>
              <a:ext cx="2880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8</a:t>
              </a:r>
            </a:p>
          </p:txBody>
        </p:sp>
        <p:sp>
          <p:nvSpPr>
            <p:cNvPr id="108" name="TextBox 107">
              <a:extLst>
                <a:ext uri="{FF2B5EF4-FFF2-40B4-BE49-F238E27FC236}">
                  <a16:creationId xmlns:a16="http://schemas.microsoft.com/office/drawing/2014/main" id="{60CB330D-B156-44C5-AB5D-003A4CCBB452}"/>
                </a:ext>
              </a:extLst>
            </p:cNvPr>
            <p:cNvSpPr txBox="1"/>
            <p:nvPr/>
          </p:nvSpPr>
          <p:spPr>
            <a:xfrm>
              <a:off x="1534343" y="4092575"/>
              <a:ext cx="2880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12</a:t>
              </a:r>
            </a:p>
          </p:txBody>
        </p:sp>
        <p:sp>
          <p:nvSpPr>
            <p:cNvPr id="109" name="TextBox 108">
              <a:extLst>
                <a:ext uri="{FF2B5EF4-FFF2-40B4-BE49-F238E27FC236}">
                  <a16:creationId xmlns:a16="http://schemas.microsoft.com/office/drawing/2014/main" id="{C6A3D3D7-8B75-4F2C-848C-2736F100B227}"/>
                </a:ext>
              </a:extLst>
            </p:cNvPr>
            <p:cNvSpPr txBox="1"/>
            <p:nvPr/>
          </p:nvSpPr>
          <p:spPr>
            <a:xfrm>
              <a:off x="1828422" y="4092575"/>
              <a:ext cx="2880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16</a:t>
              </a:r>
            </a:p>
          </p:txBody>
        </p:sp>
        <p:sp>
          <p:nvSpPr>
            <p:cNvPr id="110" name="TextBox 109">
              <a:extLst>
                <a:ext uri="{FF2B5EF4-FFF2-40B4-BE49-F238E27FC236}">
                  <a16:creationId xmlns:a16="http://schemas.microsoft.com/office/drawing/2014/main" id="{89FB488E-6690-4308-BF63-7E2DB9950865}"/>
                </a:ext>
              </a:extLst>
            </p:cNvPr>
            <p:cNvSpPr txBox="1"/>
            <p:nvPr/>
          </p:nvSpPr>
          <p:spPr>
            <a:xfrm>
              <a:off x="2122501" y="4092575"/>
              <a:ext cx="2880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20</a:t>
              </a:r>
            </a:p>
          </p:txBody>
        </p:sp>
        <p:sp>
          <p:nvSpPr>
            <p:cNvPr id="111" name="TextBox 110">
              <a:extLst>
                <a:ext uri="{FF2B5EF4-FFF2-40B4-BE49-F238E27FC236}">
                  <a16:creationId xmlns:a16="http://schemas.microsoft.com/office/drawing/2014/main" id="{94A81DE6-1D99-4972-B7EC-F6BC112229E8}"/>
                </a:ext>
              </a:extLst>
            </p:cNvPr>
            <p:cNvSpPr txBox="1"/>
            <p:nvPr/>
          </p:nvSpPr>
          <p:spPr>
            <a:xfrm>
              <a:off x="2416580" y="4092575"/>
              <a:ext cx="2880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24</a:t>
              </a:r>
            </a:p>
          </p:txBody>
        </p:sp>
        <p:sp>
          <p:nvSpPr>
            <p:cNvPr id="112" name="TextBox 111">
              <a:extLst>
                <a:ext uri="{FF2B5EF4-FFF2-40B4-BE49-F238E27FC236}">
                  <a16:creationId xmlns:a16="http://schemas.microsoft.com/office/drawing/2014/main" id="{9137D07C-75F4-489B-8EDC-9B42DF24BB1F}"/>
                </a:ext>
              </a:extLst>
            </p:cNvPr>
            <p:cNvSpPr txBox="1"/>
            <p:nvPr/>
          </p:nvSpPr>
          <p:spPr>
            <a:xfrm>
              <a:off x="2710659" y="4092575"/>
              <a:ext cx="2880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28</a:t>
              </a:r>
            </a:p>
          </p:txBody>
        </p:sp>
        <p:sp>
          <p:nvSpPr>
            <p:cNvPr id="113" name="TextBox 112">
              <a:extLst>
                <a:ext uri="{FF2B5EF4-FFF2-40B4-BE49-F238E27FC236}">
                  <a16:creationId xmlns:a16="http://schemas.microsoft.com/office/drawing/2014/main" id="{2DE0F28A-BF5B-4F7D-9F97-61814A4FD07D}"/>
                </a:ext>
              </a:extLst>
            </p:cNvPr>
            <p:cNvSpPr txBox="1"/>
            <p:nvPr/>
          </p:nvSpPr>
          <p:spPr>
            <a:xfrm>
              <a:off x="3004738" y="4092575"/>
              <a:ext cx="2880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32</a:t>
              </a:r>
            </a:p>
          </p:txBody>
        </p:sp>
        <p:sp>
          <p:nvSpPr>
            <p:cNvPr id="114" name="TextBox 113">
              <a:extLst>
                <a:ext uri="{FF2B5EF4-FFF2-40B4-BE49-F238E27FC236}">
                  <a16:creationId xmlns:a16="http://schemas.microsoft.com/office/drawing/2014/main" id="{7ADB3B59-8DF9-49DE-B73F-F71A60E4E367}"/>
                </a:ext>
              </a:extLst>
            </p:cNvPr>
            <p:cNvSpPr txBox="1"/>
            <p:nvPr/>
          </p:nvSpPr>
          <p:spPr>
            <a:xfrm>
              <a:off x="3298817" y="4092575"/>
              <a:ext cx="2880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36</a:t>
              </a:r>
            </a:p>
          </p:txBody>
        </p:sp>
        <p:sp>
          <p:nvSpPr>
            <p:cNvPr id="115" name="TextBox 114">
              <a:extLst>
                <a:ext uri="{FF2B5EF4-FFF2-40B4-BE49-F238E27FC236}">
                  <a16:creationId xmlns:a16="http://schemas.microsoft.com/office/drawing/2014/main" id="{566FD64B-6BEF-4811-92A3-301D70C3FBD2}"/>
                </a:ext>
              </a:extLst>
            </p:cNvPr>
            <p:cNvSpPr txBox="1"/>
            <p:nvPr/>
          </p:nvSpPr>
          <p:spPr>
            <a:xfrm>
              <a:off x="3592896" y="4092575"/>
              <a:ext cx="2880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40</a:t>
              </a:r>
            </a:p>
          </p:txBody>
        </p:sp>
        <p:sp>
          <p:nvSpPr>
            <p:cNvPr id="116" name="TextBox 115">
              <a:extLst>
                <a:ext uri="{FF2B5EF4-FFF2-40B4-BE49-F238E27FC236}">
                  <a16:creationId xmlns:a16="http://schemas.microsoft.com/office/drawing/2014/main" id="{AC26810A-A166-4A9F-A363-64E05C7D45F9}"/>
                </a:ext>
              </a:extLst>
            </p:cNvPr>
            <p:cNvSpPr txBox="1"/>
            <p:nvPr/>
          </p:nvSpPr>
          <p:spPr>
            <a:xfrm>
              <a:off x="3886975" y="4092575"/>
              <a:ext cx="2880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44</a:t>
              </a:r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E1B5CEB4-8927-4373-9F3A-E941AF2F6D84}"/>
              </a:ext>
            </a:extLst>
          </p:cNvPr>
          <p:cNvSpPr txBox="1"/>
          <p:nvPr/>
        </p:nvSpPr>
        <p:spPr>
          <a:xfrm>
            <a:off x="2242320" y="4160217"/>
            <a:ext cx="1035088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Visit (Week)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07274A99-8326-4CB2-92A6-DBC6848213B3}"/>
              </a:ext>
            </a:extLst>
          </p:cNvPr>
          <p:cNvGrpSpPr/>
          <p:nvPr/>
        </p:nvGrpSpPr>
        <p:grpSpPr>
          <a:xfrm>
            <a:off x="683397" y="1547650"/>
            <a:ext cx="288000" cy="2335154"/>
            <a:chOff x="624499" y="1748115"/>
            <a:chExt cx="288000" cy="2335154"/>
          </a:xfrm>
        </p:grpSpPr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F67B3F06-1DD0-415A-98DA-907D61C51992}"/>
                </a:ext>
              </a:extLst>
            </p:cNvPr>
            <p:cNvSpPr txBox="1"/>
            <p:nvPr/>
          </p:nvSpPr>
          <p:spPr>
            <a:xfrm>
              <a:off x="624499" y="3898603"/>
              <a:ext cx="288000" cy="18466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0.1</a:t>
              </a:r>
            </a:p>
          </p:txBody>
        </p:sp>
        <p:sp>
          <p:nvSpPr>
            <p:cNvPr id="103" name="TextBox 102">
              <a:extLst>
                <a:ext uri="{FF2B5EF4-FFF2-40B4-BE49-F238E27FC236}">
                  <a16:creationId xmlns:a16="http://schemas.microsoft.com/office/drawing/2014/main" id="{C24B70D0-5B44-45DB-B311-0529D4EC0F7A}"/>
                </a:ext>
              </a:extLst>
            </p:cNvPr>
            <p:cNvSpPr txBox="1"/>
            <p:nvPr/>
          </p:nvSpPr>
          <p:spPr>
            <a:xfrm>
              <a:off x="624499" y="2823359"/>
              <a:ext cx="288000" cy="18466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1ECD0CA1-B8B2-4263-A3F2-C0D5645659E5}"/>
                </a:ext>
              </a:extLst>
            </p:cNvPr>
            <p:cNvSpPr txBox="1"/>
            <p:nvPr/>
          </p:nvSpPr>
          <p:spPr>
            <a:xfrm>
              <a:off x="624499" y="1748115"/>
              <a:ext cx="288000" cy="18466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10</a:t>
              </a: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F30BEE93-ADB1-4FFB-A454-9AF3DD9607FC}"/>
              </a:ext>
            </a:extLst>
          </p:cNvPr>
          <p:cNvSpPr txBox="1"/>
          <p:nvPr/>
        </p:nvSpPr>
        <p:spPr>
          <a:xfrm rot="16200000">
            <a:off x="-438050" y="2620987"/>
            <a:ext cx="2150919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Plasma CAB (μg/mL)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4D9F1313-2770-487A-8413-5691E0508543}"/>
              </a:ext>
            </a:extLst>
          </p:cNvPr>
          <p:cNvGrpSpPr/>
          <p:nvPr/>
        </p:nvGrpSpPr>
        <p:grpSpPr>
          <a:xfrm>
            <a:off x="1117023" y="1639968"/>
            <a:ext cx="3293540" cy="1348101"/>
            <a:chOff x="1117023" y="1613298"/>
            <a:chExt cx="3293540" cy="1348101"/>
          </a:xfrm>
        </p:grpSpPr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8B4FD6D0-2D03-4419-ADAD-D22BCA35B2F0}"/>
                </a:ext>
              </a:extLst>
            </p:cNvPr>
            <p:cNvGrpSpPr/>
            <p:nvPr/>
          </p:nvGrpSpPr>
          <p:grpSpPr>
            <a:xfrm>
              <a:off x="1117023" y="1613298"/>
              <a:ext cx="69850" cy="659537"/>
              <a:chOff x="1101164" y="1613298"/>
              <a:chExt cx="69850" cy="659537"/>
            </a:xfrm>
          </p:grpSpPr>
          <p:sp>
            <p:nvSpPr>
              <p:cNvPr id="98" name="Line 156">
                <a:extLst>
                  <a:ext uri="{FF2B5EF4-FFF2-40B4-BE49-F238E27FC236}">
                    <a16:creationId xmlns:a16="http://schemas.microsoft.com/office/drawing/2014/main" id="{CF78D7B2-D7F6-41CC-9240-4FECE73CC2E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36089" y="1927967"/>
                <a:ext cx="0" cy="344868"/>
              </a:xfrm>
              <a:prstGeom prst="line">
                <a:avLst/>
              </a:prstGeom>
              <a:solidFill>
                <a:srgbClr val="00A779"/>
              </a:solidFill>
              <a:ln w="12700">
                <a:solidFill>
                  <a:srgbClr val="00A779"/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99" name="Line 157">
                <a:extLst>
                  <a:ext uri="{FF2B5EF4-FFF2-40B4-BE49-F238E27FC236}">
                    <a16:creationId xmlns:a16="http://schemas.microsoft.com/office/drawing/2014/main" id="{A8C7D888-65B7-47E2-849C-2E07BC3DBB9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01164" y="2272834"/>
                <a:ext cx="69850" cy="0"/>
              </a:xfrm>
              <a:prstGeom prst="line">
                <a:avLst/>
              </a:prstGeom>
              <a:solidFill>
                <a:srgbClr val="00A779"/>
              </a:solidFill>
              <a:ln w="12700">
                <a:solidFill>
                  <a:srgbClr val="00A779"/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00" name="Line 158">
                <a:extLst>
                  <a:ext uri="{FF2B5EF4-FFF2-40B4-BE49-F238E27FC236}">
                    <a16:creationId xmlns:a16="http://schemas.microsoft.com/office/drawing/2014/main" id="{C02692C9-7E24-4DA7-B229-05D10DE028F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136089" y="1613298"/>
                <a:ext cx="0" cy="290737"/>
              </a:xfrm>
              <a:prstGeom prst="line">
                <a:avLst/>
              </a:prstGeom>
              <a:solidFill>
                <a:srgbClr val="00A779"/>
              </a:solidFill>
              <a:ln w="12700">
                <a:solidFill>
                  <a:srgbClr val="00A779"/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01" name="Line 159">
                <a:extLst>
                  <a:ext uri="{FF2B5EF4-FFF2-40B4-BE49-F238E27FC236}">
                    <a16:creationId xmlns:a16="http://schemas.microsoft.com/office/drawing/2014/main" id="{41A3F8A7-9D3E-4612-9D57-0C56E3736B6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01164" y="1613299"/>
                <a:ext cx="69850" cy="0"/>
              </a:xfrm>
              <a:prstGeom prst="line">
                <a:avLst/>
              </a:prstGeom>
              <a:solidFill>
                <a:srgbClr val="00A779"/>
              </a:solidFill>
              <a:ln w="12700">
                <a:solidFill>
                  <a:srgbClr val="00A779"/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58" name="Group 57">
              <a:extLst>
                <a:ext uri="{FF2B5EF4-FFF2-40B4-BE49-F238E27FC236}">
                  <a16:creationId xmlns:a16="http://schemas.microsoft.com/office/drawing/2014/main" id="{B5E95F9A-51FF-4EEC-AE46-A8961E01E19D}"/>
                </a:ext>
              </a:extLst>
            </p:cNvPr>
            <p:cNvGrpSpPr/>
            <p:nvPr/>
          </p:nvGrpSpPr>
          <p:grpSpPr>
            <a:xfrm>
              <a:off x="1414156" y="2086687"/>
              <a:ext cx="66675" cy="874712"/>
              <a:chOff x="1410725" y="2133999"/>
              <a:chExt cx="66675" cy="874712"/>
            </a:xfrm>
          </p:grpSpPr>
          <p:sp>
            <p:nvSpPr>
              <p:cNvPr id="94" name="Line 164">
                <a:extLst>
                  <a:ext uri="{FF2B5EF4-FFF2-40B4-BE49-F238E27FC236}">
                    <a16:creationId xmlns:a16="http://schemas.microsoft.com/office/drawing/2014/main" id="{0DF4EE46-6052-4CED-93E1-F3198E7EB2F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44062" y="2493647"/>
                <a:ext cx="0" cy="515064"/>
              </a:xfrm>
              <a:prstGeom prst="line">
                <a:avLst/>
              </a:prstGeom>
              <a:solidFill>
                <a:srgbClr val="00A779"/>
              </a:solidFill>
              <a:ln w="12700">
                <a:solidFill>
                  <a:srgbClr val="00A779"/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95" name="Line 165">
                <a:extLst>
                  <a:ext uri="{FF2B5EF4-FFF2-40B4-BE49-F238E27FC236}">
                    <a16:creationId xmlns:a16="http://schemas.microsoft.com/office/drawing/2014/main" id="{5E2A13B3-E6EC-4A07-99C2-1BF5A6151E8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10725" y="3008711"/>
                <a:ext cx="66675" cy="0"/>
              </a:xfrm>
              <a:prstGeom prst="line">
                <a:avLst/>
              </a:prstGeom>
              <a:solidFill>
                <a:srgbClr val="00A779"/>
              </a:solidFill>
              <a:ln w="12700">
                <a:solidFill>
                  <a:srgbClr val="00A779"/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96" name="Line 166">
                <a:extLst>
                  <a:ext uri="{FF2B5EF4-FFF2-40B4-BE49-F238E27FC236}">
                    <a16:creationId xmlns:a16="http://schemas.microsoft.com/office/drawing/2014/main" id="{9730FA7A-1F0E-4CE7-9090-BE0E7C8FB48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444062" y="2133999"/>
                <a:ext cx="0" cy="337466"/>
              </a:xfrm>
              <a:prstGeom prst="line">
                <a:avLst/>
              </a:prstGeom>
              <a:solidFill>
                <a:srgbClr val="00A779"/>
              </a:solidFill>
              <a:ln w="12700">
                <a:solidFill>
                  <a:srgbClr val="00A779"/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97" name="Line 167">
                <a:extLst>
                  <a:ext uri="{FF2B5EF4-FFF2-40B4-BE49-F238E27FC236}">
                    <a16:creationId xmlns:a16="http://schemas.microsoft.com/office/drawing/2014/main" id="{040CC308-1C7D-4CE9-827A-B10E841E09B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10725" y="2133999"/>
                <a:ext cx="66675" cy="0"/>
              </a:xfrm>
              <a:prstGeom prst="line">
                <a:avLst/>
              </a:prstGeom>
              <a:solidFill>
                <a:srgbClr val="00A779"/>
              </a:solidFill>
              <a:ln w="12700">
                <a:solidFill>
                  <a:srgbClr val="00A779"/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AAAB9BF1-1CDC-425B-A2CB-6B3554A27E49}"/>
                </a:ext>
              </a:extLst>
            </p:cNvPr>
            <p:cNvGrpSpPr/>
            <p:nvPr/>
          </p:nvGrpSpPr>
          <p:grpSpPr>
            <a:xfrm>
              <a:off x="1699113" y="2032981"/>
              <a:ext cx="69850" cy="684425"/>
              <a:chOff x="1702825" y="2089549"/>
              <a:chExt cx="69850" cy="684425"/>
            </a:xfrm>
          </p:grpSpPr>
          <p:sp>
            <p:nvSpPr>
              <p:cNvPr id="90" name="Line 168">
                <a:extLst>
                  <a:ext uri="{FF2B5EF4-FFF2-40B4-BE49-F238E27FC236}">
                    <a16:creationId xmlns:a16="http://schemas.microsoft.com/office/drawing/2014/main" id="{7B818272-1B67-49E7-9571-25C0880B557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37750" y="2388927"/>
                <a:ext cx="0" cy="385047"/>
              </a:xfrm>
              <a:prstGeom prst="line">
                <a:avLst/>
              </a:prstGeom>
              <a:solidFill>
                <a:srgbClr val="00A779"/>
              </a:solidFill>
              <a:ln w="12700">
                <a:solidFill>
                  <a:srgbClr val="00A779"/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91" name="Line 169">
                <a:extLst>
                  <a:ext uri="{FF2B5EF4-FFF2-40B4-BE49-F238E27FC236}">
                    <a16:creationId xmlns:a16="http://schemas.microsoft.com/office/drawing/2014/main" id="{91501BB2-0A1D-44E2-91E3-E19467CF2CD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02825" y="2773973"/>
                <a:ext cx="69850" cy="0"/>
              </a:xfrm>
              <a:prstGeom prst="line">
                <a:avLst/>
              </a:prstGeom>
              <a:solidFill>
                <a:srgbClr val="00A779"/>
              </a:solidFill>
              <a:ln w="12700">
                <a:solidFill>
                  <a:srgbClr val="00A779"/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92" name="Line 170">
                <a:extLst>
                  <a:ext uri="{FF2B5EF4-FFF2-40B4-BE49-F238E27FC236}">
                    <a16:creationId xmlns:a16="http://schemas.microsoft.com/office/drawing/2014/main" id="{B098703C-B2D5-435D-AB9A-21B8CB4C4A5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737750" y="2089549"/>
                <a:ext cx="0" cy="327025"/>
              </a:xfrm>
              <a:prstGeom prst="line">
                <a:avLst/>
              </a:prstGeom>
              <a:solidFill>
                <a:srgbClr val="00A779"/>
              </a:solidFill>
              <a:ln w="12700">
                <a:solidFill>
                  <a:srgbClr val="00A779"/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93" name="Line 171">
                <a:extLst>
                  <a:ext uri="{FF2B5EF4-FFF2-40B4-BE49-F238E27FC236}">
                    <a16:creationId xmlns:a16="http://schemas.microsoft.com/office/drawing/2014/main" id="{F1E10A14-2116-4A9B-8484-938CB615181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02825" y="2089549"/>
                <a:ext cx="69850" cy="0"/>
              </a:xfrm>
              <a:prstGeom prst="line">
                <a:avLst/>
              </a:prstGeom>
              <a:solidFill>
                <a:srgbClr val="00A779"/>
              </a:solidFill>
              <a:ln w="12700">
                <a:solidFill>
                  <a:srgbClr val="00A779"/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CA3DEA50-4287-4CBE-9FFE-D974304E8015}"/>
                </a:ext>
              </a:extLst>
            </p:cNvPr>
            <p:cNvGrpSpPr/>
            <p:nvPr/>
          </p:nvGrpSpPr>
          <p:grpSpPr>
            <a:xfrm>
              <a:off x="1994388" y="1996472"/>
              <a:ext cx="66675" cy="729459"/>
              <a:chOff x="1998100" y="1996472"/>
              <a:chExt cx="66675" cy="729459"/>
            </a:xfrm>
          </p:grpSpPr>
          <p:sp>
            <p:nvSpPr>
              <p:cNvPr id="86" name="Line 172">
                <a:extLst>
                  <a:ext uri="{FF2B5EF4-FFF2-40B4-BE49-F238E27FC236}">
                    <a16:creationId xmlns:a16="http://schemas.microsoft.com/office/drawing/2014/main" id="{3489A00E-A727-42B4-B00E-4384C5589CC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31437" y="2332359"/>
                <a:ext cx="0" cy="393572"/>
              </a:xfrm>
              <a:prstGeom prst="line">
                <a:avLst/>
              </a:prstGeom>
              <a:solidFill>
                <a:srgbClr val="00A779"/>
              </a:solidFill>
              <a:ln w="12700">
                <a:solidFill>
                  <a:srgbClr val="00A779"/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87" name="Line 173">
                <a:extLst>
                  <a:ext uri="{FF2B5EF4-FFF2-40B4-BE49-F238E27FC236}">
                    <a16:creationId xmlns:a16="http://schemas.microsoft.com/office/drawing/2014/main" id="{05E2749C-61B9-40A4-8905-46215E273EE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98100" y="2725930"/>
                <a:ext cx="66675" cy="0"/>
              </a:xfrm>
              <a:prstGeom prst="line">
                <a:avLst/>
              </a:prstGeom>
              <a:solidFill>
                <a:srgbClr val="00A779"/>
              </a:solidFill>
              <a:ln w="12700">
                <a:solidFill>
                  <a:srgbClr val="00A779"/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88" name="Line 174">
                <a:extLst>
                  <a:ext uri="{FF2B5EF4-FFF2-40B4-BE49-F238E27FC236}">
                    <a16:creationId xmlns:a16="http://schemas.microsoft.com/office/drawing/2014/main" id="{520E9DFB-3B69-4BC2-B85A-2549982BCAF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031437" y="1996472"/>
                <a:ext cx="0" cy="301625"/>
              </a:xfrm>
              <a:prstGeom prst="line">
                <a:avLst/>
              </a:prstGeom>
              <a:solidFill>
                <a:srgbClr val="00A779"/>
              </a:solidFill>
              <a:ln w="12700">
                <a:solidFill>
                  <a:srgbClr val="00A779"/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89" name="Line 175">
                <a:extLst>
                  <a:ext uri="{FF2B5EF4-FFF2-40B4-BE49-F238E27FC236}">
                    <a16:creationId xmlns:a16="http://schemas.microsoft.com/office/drawing/2014/main" id="{056AE192-96D5-4467-AD12-9F5957C83DF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98100" y="1996472"/>
                <a:ext cx="66675" cy="0"/>
              </a:xfrm>
              <a:prstGeom prst="line">
                <a:avLst/>
              </a:prstGeom>
              <a:solidFill>
                <a:srgbClr val="00A779"/>
              </a:solidFill>
              <a:ln w="12700">
                <a:solidFill>
                  <a:srgbClr val="00A779"/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61" name="Group 60">
              <a:extLst>
                <a:ext uri="{FF2B5EF4-FFF2-40B4-BE49-F238E27FC236}">
                  <a16:creationId xmlns:a16="http://schemas.microsoft.com/office/drawing/2014/main" id="{27E8A181-5C42-4AE0-AA1C-D5AAF59821B8}"/>
                </a:ext>
              </a:extLst>
            </p:cNvPr>
            <p:cNvGrpSpPr/>
            <p:nvPr/>
          </p:nvGrpSpPr>
          <p:grpSpPr>
            <a:xfrm>
              <a:off x="2286488" y="1997999"/>
              <a:ext cx="66675" cy="658687"/>
              <a:chOff x="2290200" y="1997999"/>
              <a:chExt cx="66675" cy="658687"/>
            </a:xfrm>
          </p:grpSpPr>
          <p:sp>
            <p:nvSpPr>
              <p:cNvPr id="82" name="Line 176">
                <a:extLst>
                  <a:ext uri="{FF2B5EF4-FFF2-40B4-BE49-F238E27FC236}">
                    <a16:creationId xmlns:a16="http://schemas.microsoft.com/office/drawing/2014/main" id="{B608ACDF-ACF9-4F71-A2B6-EAC1A65CA1D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23537" y="2332834"/>
                <a:ext cx="0" cy="323852"/>
              </a:xfrm>
              <a:prstGeom prst="line">
                <a:avLst/>
              </a:prstGeom>
              <a:solidFill>
                <a:srgbClr val="00A779"/>
              </a:solidFill>
              <a:ln w="12700">
                <a:solidFill>
                  <a:srgbClr val="00A779"/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83" name="Line 177">
                <a:extLst>
                  <a:ext uri="{FF2B5EF4-FFF2-40B4-BE49-F238E27FC236}">
                    <a16:creationId xmlns:a16="http://schemas.microsoft.com/office/drawing/2014/main" id="{41C6DDB5-7649-4868-B1DE-352137F1331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90200" y="2656685"/>
                <a:ext cx="66675" cy="0"/>
              </a:xfrm>
              <a:prstGeom prst="line">
                <a:avLst/>
              </a:prstGeom>
              <a:solidFill>
                <a:srgbClr val="00A779"/>
              </a:solidFill>
              <a:ln w="12700">
                <a:solidFill>
                  <a:srgbClr val="00A779"/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84" name="Line 178">
                <a:extLst>
                  <a:ext uri="{FF2B5EF4-FFF2-40B4-BE49-F238E27FC236}">
                    <a16:creationId xmlns:a16="http://schemas.microsoft.com/office/drawing/2014/main" id="{E10F9EBE-2CE4-4AC5-B89A-3D8A59D5C82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23537" y="1997999"/>
                <a:ext cx="0" cy="307975"/>
              </a:xfrm>
              <a:prstGeom prst="line">
                <a:avLst/>
              </a:prstGeom>
              <a:solidFill>
                <a:srgbClr val="00A779"/>
              </a:solidFill>
              <a:ln w="12700">
                <a:solidFill>
                  <a:srgbClr val="00A779"/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85" name="Line 179">
                <a:extLst>
                  <a:ext uri="{FF2B5EF4-FFF2-40B4-BE49-F238E27FC236}">
                    <a16:creationId xmlns:a16="http://schemas.microsoft.com/office/drawing/2014/main" id="{6E71DD1D-C7F8-4485-B33F-F4972254258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90200" y="1997999"/>
                <a:ext cx="66675" cy="0"/>
              </a:xfrm>
              <a:prstGeom prst="line">
                <a:avLst/>
              </a:prstGeom>
              <a:solidFill>
                <a:srgbClr val="00A779"/>
              </a:solidFill>
              <a:ln w="12700">
                <a:solidFill>
                  <a:srgbClr val="00A779"/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id="{CD93CC2B-177E-4F7C-82FD-7F40FE6295EA}"/>
                </a:ext>
              </a:extLst>
            </p:cNvPr>
            <p:cNvGrpSpPr/>
            <p:nvPr/>
          </p:nvGrpSpPr>
          <p:grpSpPr>
            <a:xfrm>
              <a:off x="2581763" y="2015138"/>
              <a:ext cx="66675" cy="529928"/>
              <a:chOff x="2585475" y="2015138"/>
              <a:chExt cx="66675" cy="529928"/>
            </a:xfrm>
          </p:grpSpPr>
          <p:sp>
            <p:nvSpPr>
              <p:cNvPr id="78" name="Line 180">
                <a:extLst>
                  <a:ext uri="{FF2B5EF4-FFF2-40B4-BE49-F238E27FC236}">
                    <a16:creationId xmlns:a16="http://schemas.microsoft.com/office/drawing/2014/main" id="{2B2629FE-CF8B-4576-9CE4-8B4B08FF568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18812" y="2275874"/>
                <a:ext cx="0" cy="269191"/>
              </a:xfrm>
              <a:prstGeom prst="line">
                <a:avLst/>
              </a:prstGeom>
              <a:solidFill>
                <a:srgbClr val="00A779"/>
              </a:solidFill>
              <a:ln w="12700">
                <a:solidFill>
                  <a:srgbClr val="00A779"/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79" name="Line 181">
                <a:extLst>
                  <a:ext uri="{FF2B5EF4-FFF2-40B4-BE49-F238E27FC236}">
                    <a16:creationId xmlns:a16="http://schemas.microsoft.com/office/drawing/2014/main" id="{4B3059E7-DC49-482C-913D-CCB2462A56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85475" y="2545066"/>
                <a:ext cx="66675" cy="0"/>
              </a:xfrm>
              <a:prstGeom prst="line">
                <a:avLst/>
              </a:prstGeom>
              <a:solidFill>
                <a:srgbClr val="00A779"/>
              </a:solidFill>
              <a:ln w="12700">
                <a:solidFill>
                  <a:srgbClr val="00A779"/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80" name="Line 182">
                <a:extLst>
                  <a:ext uri="{FF2B5EF4-FFF2-40B4-BE49-F238E27FC236}">
                    <a16:creationId xmlns:a16="http://schemas.microsoft.com/office/drawing/2014/main" id="{D8EF6F2C-E809-4423-9FCC-6588ED2AD20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18812" y="2015138"/>
                <a:ext cx="0" cy="224896"/>
              </a:xfrm>
              <a:prstGeom prst="line">
                <a:avLst/>
              </a:prstGeom>
              <a:solidFill>
                <a:srgbClr val="00A779"/>
              </a:solidFill>
              <a:ln w="12700">
                <a:solidFill>
                  <a:srgbClr val="00A779"/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81" name="Line 183">
                <a:extLst>
                  <a:ext uri="{FF2B5EF4-FFF2-40B4-BE49-F238E27FC236}">
                    <a16:creationId xmlns:a16="http://schemas.microsoft.com/office/drawing/2014/main" id="{5F91F5AE-4FAA-4F64-AAA4-498F6E4404F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85475" y="2015138"/>
                <a:ext cx="66675" cy="0"/>
              </a:xfrm>
              <a:prstGeom prst="line">
                <a:avLst/>
              </a:prstGeom>
              <a:solidFill>
                <a:srgbClr val="00A779"/>
              </a:solidFill>
              <a:ln w="12700">
                <a:solidFill>
                  <a:srgbClr val="00A779"/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D8143590-3FFE-4A9C-8508-CE905B449B25}"/>
                </a:ext>
              </a:extLst>
            </p:cNvPr>
            <p:cNvGrpSpPr/>
            <p:nvPr/>
          </p:nvGrpSpPr>
          <p:grpSpPr>
            <a:xfrm>
              <a:off x="2873863" y="1992854"/>
              <a:ext cx="66675" cy="633860"/>
              <a:chOff x="2877575" y="1972074"/>
              <a:chExt cx="66675" cy="633860"/>
            </a:xfrm>
          </p:grpSpPr>
          <p:sp>
            <p:nvSpPr>
              <p:cNvPr id="74" name="Line 184">
                <a:extLst>
                  <a:ext uri="{FF2B5EF4-FFF2-40B4-BE49-F238E27FC236}">
                    <a16:creationId xmlns:a16="http://schemas.microsoft.com/office/drawing/2014/main" id="{2D4EF2D1-5677-4E02-AACF-E8A859C9919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10912" y="2242265"/>
                <a:ext cx="0" cy="363669"/>
              </a:xfrm>
              <a:prstGeom prst="line">
                <a:avLst/>
              </a:prstGeom>
              <a:solidFill>
                <a:srgbClr val="00A779"/>
              </a:solidFill>
              <a:ln w="12700">
                <a:solidFill>
                  <a:srgbClr val="00A779"/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75" name="Line 185">
                <a:extLst>
                  <a:ext uri="{FF2B5EF4-FFF2-40B4-BE49-F238E27FC236}">
                    <a16:creationId xmlns:a16="http://schemas.microsoft.com/office/drawing/2014/main" id="{67840364-CB63-494A-898C-808FC103C6C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77575" y="2605934"/>
                <a:ext cx="66675" cy="0"/>
              </a:xfrm>
              <a:prstGeom prst="line">
                <a:avLst/>
              </a:prstGeom>
              <a:solidFill>
                <a:srgbClr val="00A779"/>
              </a:solidFill>
              <a:ln w="12700">
                <a:solidFill>
                  <a:srgbClr val="00A779"/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76" name="Line 186">
                <a:extLst>
                  <a:ext uri="{FF2B5EF4-FFF2-40B4-BE49-F238E27FC236}">
                    <a16:creationId xmlns:a16="http://schemas.microsoft.com/office/drawing/2014/main" id="{7447598A-4693-4E0B-BECC-B73274FA2C9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10912" y="1972074"/>
                <a:ext cx="0" cy="232427"/>
              </a:xfrm>
              <a:prstGeom prst="line">
                <a:avLst/>
              </a:prstGeom>
              <a:solidFill>
                <a:srgbClr val="00A779"/>
              </a:solidFill>
              <a:ln w="12700">
                <a:solidFill>
                  <a:srgbClr val="00A779"/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77" name="Line 187">
                <a:extLst>
                  <a:ext uri="{FF2B5EF4-FFF2-40B4-BE49-F238E27FC236}">
                    <a16:creationId xmlns:a16="http://schemas.microsoft.com/office/drawing/2014/main" id="{E0F6BAA2-A0EB-4049-BCD1-8B74C0DC01D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77575" y="1972074"/>
                <a:ext cx="66675" cy="0"/>
              </a:xfrm>
              <a:prstGeom prst="line">
                <a:avLst/>
              </a:prstGeom>
              <a:solidFill>
                <a:srgbClr val="00A779"/>
              </a:solidFill>
              <a:ln w="12700">
                <a:solidFill>
                  <a:srgbClr val="00A779"/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id="{0E6B0166-560C-4DD0-BB12-764A61B4D039}"/>
                </a:ext>
              </a:extLst>
            </p:cNvPr>
            <p:cNvGrpSpPr/>
            <p:nvPr/>
          </p:nvGrpSpPr>
          <p:grpSpPr>
            <a:xfrm>
              <a:off x="3165963" y="1927418"/>
              <a:ext cx="69850" cy="665957"/>
              <a:chOff x="3169675" y="1927418"/>
              <a:chExt cx="69850" cy="665957"/>
            </a:xfrm>
          </p:grpSpPr>
          <p:sp>
            <p:nvSpPr>
              <p:cNvPr id="70" name="Line 188">
                <a:extLst>
                  <a:ext uri="{FF2B5EF4-FFF2-40B4-BE49-F238E27FC236}">
                    <a16:creationId xmlns:a16="http://schemas.microsoft.com/office/drawing/2014/main" id="{2102DD47-27FB-41FC-90AE-DA550C119CB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04600" y="2219518"/>
                <a:ext cx="0" cy="373857"/>
              </a:xfrm>
              <a:prstGeom prst="line">
                <a:avLst/>
              </a:prstGeom>
              <a:solidFill>
                <a:srgbClr val="00A779"/>
              </a:solidFill>
              <a:ln w="12700">
                <a:solidFill>
                  <a:srgbClr val="00A779"/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71" name="Line 189">
                <a:extLst>
                  <a:ext uri="{FF2B5EF4-FFF2-40B4-BE49-F238E27FC236}">
                    <a16:creationId xmlns:a16="http://schemas.microsoft.com/office/drawing/2014/main" id="{7C7EFB33-9497-4808-B228-63E882976B0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69675" y="2593375"/>
                <a:ext cx="69850" cy="0"/>
              </a:xfrm>
              <a:prstGeom prst="line">
                <a:avLst/>
              </a:prstGeom>
              <a:solidFill>
                <a:srgbClr val="00A779"/>
              </a:solidFill>
              <a:ln w="12700">
                <a:solidFill>
                  <a:srgbClr val="00A779"/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72" name="Line 190">
                <a:extLst>
                  <a:ext uri="{FF2B5EF4-FFF2-40B4-BE49-F238E27FC236}">
                    <a16:creationId xmlns:a16="http://schemas.microsoft.com/office/drawing/2014/main" id="{280DFF28-7DC8-4F29-A608-3F6F1E68989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04600" y="1927418"/>
                <a:ext cx="0" cy="266700"/>
              </a:xfrm>
              <a:prstGeom prst="line">
                <a:avLst/>
              </a:prstGeom>
              <a:solidFill>
                <a:srgbClr val="00A779"/>
              </a:solidFill>
              <a:ln w="12700">
                <a:solidFill>
                  <a:srgbClr val="00A779"/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73" name="Line 191">
                <a:extLst>
                  <a:ext uri="{FF2B5EF4-FFF2-40B4-BE49-F238E27FC236}">
                    <a16:creationId xmlns:a16="http://schemas.microsoft.com/office/drawing/2014/main" id="{20673047-0951-4552-8E75-94818268051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69675" y="1927418"/>
                <a:ext cx="69850" cy="0"/>
              </a:xfrm>
              <a:prstGeom prst="line">
                <a:avLst/>
              </a:prstGeom>
              <a:solidFill>
                <a:srgbClr val="00A779"/>
              </a:solidFill>
              <a:ln w="12700">
                <a:solidFill>
                  <a:srgbClr val="00A779"/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65" name="Group 64">
              <a:extLst>
                <a:ext uri="{FF2B5EF4-FFF2-40B4-BE49-F238E27FC236}">
                  <a16:creationId xmlns:a16="http://schemas.microsoft.com/office/drawing/2014/main" id="{1EABAA5D-1469-40B7-8E9D-245A56A15654}"/>
                </a:ext>
              </a:extLst>
            </p:cNvPr>
            <p:cNvGrpSpPr/>
            <p:nvPr/>
          </p:nvGrpSpPr>
          <p:grpSpPr>
            <a:xfrm>
              <a:off x="3461238" y="1914076"/>
              <a:ext cx="66675" cy="589811"/>
              <a:chOff x="3464950" y="1914076"/>
              <a:chExt cx="66675" cy="589811"/>
            </a:xfrm>
          </p:grpSpPr>
          <p:sp>
            <p:nvSpPr>
              <p:cNvPr id="66" name="Line 192">
                <a:extLst>
                  <a:ext uri="{FF2B5EF4-FFF2-40B4-BE49-F238E27FC236}">
                    <a16:creationId xmlns:a16="http://schemas.microsoft.com/office/drawing/2014/main" id="{BB4344FF-0270-455D-8ED8-96E1CB988FD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98287" y="2206231"/>
                <a:ext cx="0" cy="297655"/>
              </a:xfrm>
              <a:prstGeom prst="line">
                <a:avLst/>
              </a:prstGeom>
              <a:solidFill>
                <a:srgbClr val="00A779"/>
              </a:solidFill>
              <a:ln w="12700">
                <a:solidFill>
                  <a:srgbClr val="00A779"/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67" name="Line 193">
                <a:extLst>
                  <a:ext uri="{FF2B5EF4-FFF2-40B4-BE49-F238E27FC236}">
                    <a16:creationId xmlns:a16="http://schemas.microsoft.com/office/drawing/2014/main" id="{176D2D75-B263-474D-AA75-B062D3E05EB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64950" y="2503887"/>
                <a:ext cx="66675" cy="0"/>
              </a:xfrm>
              <a:prstGeom prst="line">
                <a:avLst/>
              </a:prstGeom>
              <a:solidFill>
                <a:srgbClr val="00A779"/>
              </a:solidFill>
              <a:ln w="12700">
                <a:solidFill>
                  <a:srgbClr val="00A779"/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68" name="Line 194">
                <a:extLst>
                  <a:ext uri="{FF2B5EF4-FFF2-40B4-BE49-F238E27FC236}">
                    <a16:creationId xmlns:a16="http://schemas.microsoft.com/office/drawing/2014/main" id="{71E8B53A-E5D7-492B-9582-A775D23C9E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98287" y="1914076"/>
                <a:ext cx="0" cy="295275"/>
              </a:xfrm>
              <a:prstGeom prst="line">
                <a:avLst/>
              </a:prstGeom>
              <a:solidFill>
                <a:srgbClr val="00A779"/>
              </a:solidFill>
              <a:ln w="12700">
                <a:solidFill>
                  <a:srgbClr val="00A779"/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69" name="Line 195">
                <a:extLst>
                  <a:ext uri="{FF2B5EF4-FFF2-40B4-BE49-F238E27FC236}">
                    <a16:creationId xmlns:a16="http://schemas.microsoft.com/office/drawing/2014/main" id="{5BD6318F-6936-47CC-B7B9-BD2B7537924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64950" y="1914076"/>
                <a:ext cx="66675" cy="0"/>
              </a:xfrm>
              <a:prstGeom prst="line">
                <a:avLst/>
              </a:prstGeom>
              <a:solidFill>
                <a:srgbClr val="00A779"/>
              </a:solidFill>
              <a:ln w="12700">
                <a:solidFill>
                  <a:srgbClr val="00A779"/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5C944A2E-5F5F-4E3D-A53B-AD78BF5FE0F8}"/>
                </a:ext>
              </a:extLst>
            </p:cNvPr>
            <p:cNvGrpSpPr/>
            <p:nvPr/>
          </p:nvGrpSpPr>
          <p:grpSpPr>
            <a:xfrm>
              <a:off x="3753338" y="1882968"/>
              <a:ext cx="69850" cy="582612"/>
              <a:chOff x="3757050" y="1882968"/>
              <a:chExt cx="69850" cy="582612"/>
            </a:xfrm>
          </p:grpSpPr>
          <p:sp>
            <p:nvSpPr>
              <p:cNvPr id="53" name="Line 196">
                <a:extLst>
                  <a:ext uri="{FF2B5EF4-FFF2-40B4-BE49-F238E27FC236}">
                    <a16:creationId xmlns:a16="http://schemas.microsoft.com/office/drawing/2014/main" id="{1BB14949-D9D8-4294-BD40-5CAB8935160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91975" y="2201262"/>
                <a:ext cx="0" cy="264318"/>
              </a:xfrm>
              <a:prstGeom prst="line">
                <a:avLst/>
              </a:prstGeom>
              <a:solidFill>
                <a:srgbClr val="00A779"/>
              </a:solidFill>
              <a:ln w="12700">
                <a:solidFill>
                  <a:srgbClr val="00A779"/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4" name="Line 197">
                <a:extLst>
                  <a:ext uri="{FF2B5EF4-FFF2-40B4-BE49-F238E27FC236}">
                    <a16:creationId xmlns:a16="http://schemas.microsoft.com/office/drawing/2014/main" id="{AB1248DD-4BD6-453C-8B5D-38989115D95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57050" y="2465580"/>
                <a:ext cx="69850" cy="0"/>
              </a:xfrm>
              <a:prstGeom prst="line">
                <a:avLst/>
              </a:prstGeom>
              <a:solidFill>
                <a:srgbClr val="00A779"/>
              </a:solidFill>
              <a:ln w="12700">
                <a:solidFill>
                  <a:srgbClr val="00A779"/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5" name="Line 198">
                <a:extLst>
                  <a:ext uri="{FF2B5EF4-FFF2-40B4-BE49-F238E27FC236}">
                    <a16:creationId xmlns:a16="http://schemas.microsoft.com/office/drawing/2014/main" id="{BB1DBB7C-1E83-486C-8747-F200B9BBBBB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91975" y="1882968"/>
                <a:ext cx="0" cy="272063"/>
              </a:xfrm>
              <a:prstGeom prst="line">
                <a:avLst/>
              </a:prstGeom>
              <a:solidFill>
                <a:srgbClr val="00A779"/>
              </a:solidFill>
              <a:ln w="12700">
                <a:solidFill>
                  <a:srgbClr val="00A779"/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6" name="Line 199">
                <a:extLst>
                  <a:ext uri="{FF2B5EF4-FFF2-40B4-BE49-F238E27FC236}">
                    <a16:creationId xmlns:a16="http://schemas.microsoft.com/office/drawing/2014/main" id="{21E61846-9132-4D9A-9443-88579F3BDC2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57050" y="1882968"/>
                <a:ext cx="69850" cy="0"/>
              </a:xfrm>
              <a:prstGeom prst="line">
                <a:avLst/>
              </a:prstGeom>
              <a:solidFill>
                <a:srgbClr val="00A779"/>
              </a:solidFill>
              <a:ln w="12700">
                <a:solidFill>
                  <a:srgbClr val="00A779"/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842B44F5-8108-46FC-A4B0-1136DCBCA916}"/>
                </a:ext>
              </a:extLst>
            </p:cNvPr>
            <p:cNvGrpSpPr/>
            <p:nvPr/>
          </p:nvGrpSpPr>
          <p:grpSpPr>
            <a:xfrm>
              <a:off x="4048760" y="1938409"/>
              <a:ext cx="66675" cy="549603"/>
              <a:chOff x="4052472" y="1938409"/>
              <a:chExt cx="66675" cy="549603"/>
            </a:xfrm>
          </p:grpSpPr>
          <p:sp>
            <p:nvSpPr>
              <p:cNvPr id="49" name="Line 204">
                <a:extLst>
                  <a:ext uri="{FF2B5EF4-FFF2-40B4-BE49-F238E27FC236}">
                    <a16:creationId xmlns:a16="http://schemas.microsoft.com/office/drawing/2014/main" id="{C9FB51B7-11E3-4CE7-B305-127F0CFC9D2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085809" y="2165543"/>
                <a:ext cx="0" cy="322469"/>
              </a:xfrm>
              <a:prstGeom prst="line">
                <a:avLst/>
              </a:prstGeom>
              <a:solidFill>
                <a:srgbClr val="00A779"/>
              </a:solidFill>
              <a:ln w="12700">
                <a:solidFill>
                  <a:srgbClr val="00A779"/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0" name="Line 205">
                <a:extLst>
                  <a:ext uri="{FF2B5EF4-FFF2-40B4-BE49-F238E27FC236}">
                    <a16:creationId xmlns:a16="http://schemas.microsoft.com/office/drawing/2014/main" id="{F2981BC9-DB5C-45FE-A545-CF71A44C632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052472" y="2488012"/>
                <a:ext cx="66675" cy="0"/>
              </a:xfrm>
              <a:prstGeom prst="line">
                <a:avLst/>
              </a:prstGeom>
              <a:solidFill>
                <a:srgbClr val="00A779"/>
              </a:solidFill>
              <a:ln w="12700">
                <a:solidFill>
                  <a:srgbClr val="00A779"/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1" name="Line 206">
                <a:extLst>
                  <a:ext uri="{FF2B5EF4-FFF2-40B4-BE49-F238E27FC236}">
                    <a16:creationId xmlns:a16="http://schemas.microsoft.com/office/drawing/2014/main" id="{C0F62D99-9B24-498C-B80B-F0F1DE36C41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85809" y="1938409"/>
                <a:ext cx="0" cy="201734"/>
              </a:xfrm>
              <a:prstGeom prst="line">
                <a:avLst/>
              </a:prstGeom>
              <a:solidFill>
                <a:srgbClr val="00A779"/>
              </a:solidFill>
              <a:ln w="12700">
                <a:solidFill>
                  <a:srgbClr val="00A779"/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2" name="Line 207">
                <a:extLst>
                  <a:ext uri="{FF2B5EF4-FFF2-40B4-BE49-F238E27FC236}">
                    <a16:creationId xmlns:a16="http://schemas.microsoft.com/office/drawing/2014/main" id="{4030072E-21A0-442C-87C1-F43259D41AF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052472" y="1938409"/>
                <a:ext cx="66675" cy="0"/>
              </a:xfrm>
              <a:prstGeom prst="line">
                <a:avLst/>
              </a:prstGeom>
              <a:solidFill>
                <a:srgbClr val="00A779"/>
              </a:solidFill>
              <a:ln w="12700">
                <a:solidFill>
                  <a:srgbClr val="00A779"/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302E58D3-696E-4181-8F7E-17BC8A6A42DB}"/>
                </a:ext>
              </a:extLst>
            </p:cNvPr>
            <p:cNvGrpSpPr/>
            <p:nvPr/>
          </p:nvGrpSpPr>
          <p:grpSpPr>
            <a:xfrm>
              <a:off x="4340713" y="1882967"/>
              <a:ext cx="69850" cy="569913"/>
              <a:chOff x="4344425" y="1882967"/>
              <a:chExt cx="69850" cy="569913"/>
            </a:xfrm>
          </p:grpSpPr>
          <p:sp>
            <p:nvSpPr>
              <p:cNvPr id="45" name="Line 208">
                <a:extLst>
                  <a:ext uri="{FF2B5EF4-FFF2-40B4-BE49-F238E27FC236}">
                    <a16:creationId xmlns:a16="http://schemas.microsoft.com/office/drawing/2014/main" id="{CBA5482C-4DAD-409A-9A28-6BA372F0E9A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79350" y="2175068"/>
                <a:ext cx="0" cy="277812"/>
              </a:xfrm>
              <a:prstGeom prst="line">
                <a:avLst/>
              </a:prstGeom>
              <a:solidFill>
                <a:srgbClr val="00A779"/>
              </a:solidFill>
              <a:ln w="12700">
                <a:solidFill>
                  <a:srgbClr val="00A779"/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46" name="Line 209">
                <a:extLst>
                  <a:ext uri="{FF2B5EF4-FFF2-40B4-BE49-F238E27FC236}">
                    <a16:creationId xmlns:a16="http://schemas.microsoft.com/office/drawing/2014/main" id="{FE007F7B-EA93-4898-89F8-AE34139558D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44425" y="2452880"/>
                <a:ext cx="69850" cy="0"/>
              </a:xfrm>
              <a:prstGeom prst="line">
                <a:avLst/>
              </a:prstGeom>
              <a:solidFill>
                <a:srgbClr val="00A779"/>
              </a:solidFill>
              <a:ln w="12700">
                <a:solidFill>
                  <a:srgbClr val="00A779"/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47" name="Line 210">
                <a:extLst>
                  <a:ext uri="{FF2B5EF4-FFF2-40B4-BE49-F238E27FC236}">
                    <a16:creationId xmlns:a16="http://schemas.microsoft.com/office/drawing/2014/main" id="{3C52B073-B404-48B6-A5D6-A3E8AE0B8F4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379350" y="1882967"/>
                <a:ext cx="0" cy="257175"/>
              </a:xfrm>
              <a:prstGeom prst="line">
                <a:avLst/>
              </a:prstGeom>
              <a:solidFill>
                <a:srgbClr val="00A779"/>
              </a:solidFill>
              <a:ln w="12700">
                <a:solidFill>
                  <a:srgbClr val="00A779"/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48" name="Line 211">
                <a:extLst>
                  <a:ext uri="{FF2B5EF4-FFF2-40B4-BE49-F238E27FC236}">
                    <a16:creationId xmlns:a16="http://schemas.microsoft.com/office/drawing/2014/main" id="{0B2FA0F5-381A-4AC5-B350-9E95CA49894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44425" y="1882968"/>
                <a:ext cx="69850" cy="0"/>
              </a:xfrm>
              <a:prstGeom prst="line">
                <a:avLst/>
              </a:prstGeom>
              <a:solidFill>
                <a:srgbClr val="00A779"/>
              </a:solidFill>
              <a:ln w="12700">
                <a:solidFill>
                  <a:srgbClr val="00A779"/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58DD150E-B579-4C6B-B4E9-9AAF1DF4C3F5}"/>
                </a:ext>
              </a:extLst>
            </p:cNvPr>
            <p:cNvGrpSpPr/>
            <p:nvPr/>
          </p:nvGrpSpPr>
          <p:grpSpPr>
            <a:xfrm>
              <a:off x="1125090" y="1867913"/>
              <a:ext cx="3278987" cy="578422"/>
              <a:chOff x="1107369" y="1924449"/>
              <a:chExt cx="3294729" cy="581199"/>
            </a:xfrm>
          </p:grpSpPr>
          <p:sp>
            <p:nvSpPr>
              <p:cNvPr id="27" name="Freeform 155">
                <a:extLst>
                  <a:ext uri="{FF2B5EF4-FFF2-40B4-BE49-F238E27FC236}">
                    <a16:creationId xmlns:a16="http://schemas.microsoft.com/office/drawing/2014/main" id="{95E7440F-F097-43FC-BC39-3505D5125F2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43271" y="1953024"/>
                <a:ext cx="3231224" cy="530336"/>
              </a:xfrm>
              <a:custGeom>
                <a:avLst/>
                <a:gdLst>
                  <a:gd name="T0" fmla="*/ 0 w 2034"/>
                  <a:gd name="T1" fmla="*/ 0 h 361"/>
                  <a:gd name="T2" fmla="*/ 46 w 2034"/>
                  <a:gd name="T3" fmla="*/ 232 h 361"/>
                  <a:gd name="T4" fmla="*/ 184 w 2034"/>
                  <a:gd name="T5" fmla="*/ 361 h 361"/>
                  <a:gd name="T6" fmla="*/ 370 w 2034"/>
                  <a:gd name="T7" fmla="*/ 292 h 361"/>
                  <a:gd name="T8" fmla="*/ 554 w 2034"/>
                  <a:gd name="T9" fmla="*/ 246 h 361"/>
                  <a:gd name="T10" fmla="*/ 740 w 2034"/>
                  <a:gd name="T11" fmla="*/ 230 h 361"/>
                  <a:gd name="T12" fmla="*/ 924 w 2034"/>
                  <a:gd name="T13" fmla="*/ 210 h 361"/>
                  <a:gd name="T14" fmla="*/ 1108 w 2034"/>
                  <a:gd name="T15" fmla="*/ 200 h 361"/>
                  <a:gd name="T16" fmla="*/ 1294 w 2034"/>
                  <a:gd name="T17" fmla="*/ 192 h 361"/>
                  <a:gd name="T18" fmla="*/ 1478 w 2034"/>
                  <a:gd name="T19" fmla="*/ 182 h 361"/>
                  <a:gd name="T20" fmla="*/ 1664 w 2034"/>
                  <a:gd name="T21" fmla="*/ 176 h 361"/>
                  <a:gd name="T22" fmla="*/ 1710 w 2034"/>
                  <a:gd name="T23" fmla="*/ 86 h 361"/>
                  <a:gd name="T24" fmla="*/ 1848 w 2034"/>
                  <a:gd name="T25" fmla="*/ 160 h 361"/>
                  <a:gd name="T26" fmla="*/ 2034 w 2034"/>
                  <a:gd name="T27" fmla="*/ 142 h 361"/>
                  <a:gd name="connsiteX0" fmla="*/ 0 w 10000"/>
                  <a:gd name="connsiteY0" fmla="*/ 0 h 10000"/>
                  <a:gd name="connsiteX1" fmla="*/ 905 w 10000"/>
                  <a:gd name="connsiteY1" fmla="*/ 10000 h 10000"/>
                  <a:gd name="connsiteX2" fmla="*/ 1819 w 10000"/>
                  <a:gd name="connsiteY2" fmla="*/ 8089 h 10000"/>
                  <a:gd name="connsiteX3" fmla="*/ 2724 w 10000"/>
                  <a:gd name="connsiteY3" fmla="*/ 6814 h 10000"/>
                  <a:gd name="connsiteX4" fmla="*/ 3638 w 10000"/>
                  <a:gd name="connsiteY4" fmla="*/ 6371 h 10000"/>
                  <a:gd name="connsiteX5" fmla="*/ 4543 w 10000"/>
                  <a:gd name="connsiteY5" fmla="*/ 5817 h 10000"/>
                  <a:gd name="connsiteX6" fmla="*/ 5447 w 10000"/>
                  <a:gd name="connsiteY6" fmla="*/ 5540 h 10000"/>
                  <a:gd name="connsiteX7" fmla="*/ 6362 w 10000"/>
                  <a:gd name="connsiteY7" fmla="*/ 5319 h 10000"/>
                  <a:gd name="connsiteX8" fmla="*/ 7266 w 10000"/>
                  <a:gd name="connsiteY8" fmla="*/ 5042 h 10000"/>
                  <a:gd name="connsiteX9" fmla="*/ 8181 w 10000"/>
                  <a:gd name="connsiteY9" fmla="*/ 4875 h 10000"/>
                  <a:gd name="connsiteX10" fmla="*/ 8407 w 10000"/>
                  <a:gd name="connsiteY10" fmla="*/ 2382 h 10000"/>
                  <a:gd name="connsiteX11" fmla="*/ 9086 w 10000"/>
                  <a:gd name="connsiteY11" fmla="*/ 4432 h 10000"/>
                  <a:gd name="connsiteX12" fmla="*/ 10000 w 10000"/>
                  <a:gd name="connsiteY12" fmla="*/ 3934 h 10000"/>
                  <a:gd name="connsiteX0" fmla="*/ 0 w 10000"/>
                  <a:gd name="connsiteY0" fmla="*/ 0 h 10000"/>
                  <a:gd name="connsiteX1" fmla="*/ 905 w 10000"/>
                  <a:gd name="connsiteY1" fmla="*/ 10000 h 10000"/>
                  <a:gd name="connsiteX2" fmla="*/ 1819 w 10000"/>
                  <a:gd name="connsiteY2" fmla="*/ 8089 h 10000"/>
                  <a:gd name="connsiteX3" fmla="*/ 2724 w 10000"/>
                  <a:gd name="connsiteY3" fmla="*/ 6814 h 10000"/>
                  <a:gd name="connsiteX4" fmla="*/ 3638 w 10000"/>
                  <a:gd name="connsiteY4" fmla="*/ 6371 h 10000"/>
                  <a:gd name="connsiteX5" fmla="*/ 4543 w 10000"/>
                  <a:gd name="connsiteY5" fmla="*/ 5817 h 10000"/>
                  <a:gd name="connsiteX6" fmla="*/ 5447 w 10000"/>
                  <a:gd name="connsiteY6" fmla="*/ 5540 h 10000"/>
                  <a:gd name="connsiteX7" fmla="*/ 6362 w 10000"/>
                  <a:gd name="connsiteY7" fmla="*/ 5319 h 10000"/>
                  <a:gd name="connsiteX8" fmla="*/ 7266 w 10000"/>
                  <a:gd name="connsiteY8" fmla="*/ 5042 h 10000"/>
                  <a:gd name="connsiteX9" fmla="*/ 8181 w 10000"/>
                  <a:gd name="connsiteY9" fmla="*/ 4875 h 10000"/>
                  <a:gd name="connsiteX10" fmla="*/ 8407 w 10000"/>
                  <a:gd name="connsiteY10" fmla="*/ 2382 h 10000"/>
                  <a:gd name="connsiteX11" fmla="*/ 9086 w 10000"/>
                  <a:gd name="connsiteY11" fmla="*/ 4432 h 10000"/>
                  <a:gd name="connsiteX12" fmla="*/ 10000 w 10000"/>
                  <a:gd name="connsiteY12" fmla="*/ 3934 h 10000"/>
                  <a:gd name="connsiteX0" fmla="*/ 0 w 10022"/>
                  <a:gd name="connsiteY0" fmla="*/ 0 h 10000"/>
                  <a:gd name="connsiteX1" fmla="*/ 927 w 10022"/>
                  <a:gd name="connsiteY1" fmla="*/ 10000 h 10000"/>
                  <a:gd name="connsiteX2" fmla="*/ 1841 w 10022"/>
                  <a:gd name="connsiteY2" fmla="*/ 8089 h 10000"/>
                  <a:gd name="connsiteX3" fmla="*/ 2746 w 10022"/>
                  <a:gd name="connsiteY3" fmla="*/ 6814 h 10000"/>
                  <a:gd name="connsiteX4" fmla="*/ 3660 w 10022"/>
                  <a:gd name="connsiteY4" fmla="*/ 6371 h 10000"/>
                  <a:gd name="connsiteX5" fmla="*/ 4565 w 10022"/>
                  <a:gd name="connsiteY5" fmla="*/ 5817 h 10000"/>
                  <a:gd name="connsiteX6" fmla="*/ 5469 w 10022"/>
                  <a:gd name="connsiteY6" fmla="*/ 5540 h 10000"/>
                  <a:gd name="connsiteX7" fmla="*/ 6384 w 10022"/>
                  <a:gd name="connsiteY7" fmla="*/ 5319 h 10000"/>
                  <a:gd name="connsiteX8" fmla="*/ 7288 w 10022"/>
                  <a:gd name="connsiteY8" fmla="*/ 5042 h 10000"/>
                  <a:gd name="connsiteX9" fmla="*/ 8203 w 10022"/>
                  <a:gd name="connsiteY9" fmla="*/ 4875 h 10000"/>
                  <a:gd name="connsiteX10" fmla="*/ 8429 w 10022"/>
                  <a:gd name="connsiteY10" fmla="*/ 2382 h 10000"/>
                  <a:gd name="connsiteX11" fmla="*/ 9108 w 10022"/>
                  <a:gd name="connsiteY11" fmla="*/ 4432 h 10000"/>
                  <a:gd name="connsiteX12" fmla="*/ 10022 w 10022"/>
                  <a:gd name="connsiteY12" fmla="*/ 3934 h 10000"/>
                  <a:gd name="connsiteX0" fmla="*/ 0 w 10022"/>
                  <a:gd name="connsiteY0" fmla="*/ 0 h 10000"/>
                  <a:gd name="connsiteX1" fmla="*/ 927 w 10022"/>
                  <a:gd name="connsiteY1" fmla="*/ 10000 h 10000"/>
                  <a:gd name="connsiteX2" fmla="*/ 1841 w 10022"/>
                  <a:gd name="connsiteY2" fmla="*/ 8089 h 10000"/>
                  <a:gd name="connsiteX3" fmla="*/ 2746 w 10022"/>
                  <a:gd name="connsiteY3" fmla="*/ 6814 h 10000"/>
                  <a:gd name="connsiteX4" fmla="*/ 3660 w 10022"/>
                  <a:gd name="connsiteY4" fmla="*/ 6371 h 10000"/>
                  <a:gd name="connsiteX5" fmla="*/ 4565 w 10022"/>
                  <a:gd name="connsiteY5" fmla="*/ 5817 h 10000"/>
                  <a:gd name="connsiteX6" fmla="*/ 5469 w 10022"/>
                  <a:gd name="connsiteY6" fmla="*/ 5540 h 10000"/>
                  <a:gd name="connsiteX7" fmla="*/ 6384 w 10022"/>
                  <a:gd name="connsiteY7" fmla="*/ 5319 h 10000"/>
                  <a:gd name="connsiteX8" fmla="*/ 7288 w 10022"/>
                  <a:gd name="connsiteY8" fmla="*/ 5042 h 10000"/>
                  <a:gd name="connsiteX9" fmla="*/ 8203 w 10022"/>
                  <a:gd name="connsiteY9" fmla="*/ 4875 h 10000"/>
                  <a:gd name="connsiteX10" fmla="*/ 8429 w 10022"/>
                  <a:gd name="connsiteY10" fmla="*/ 2382 h 10000"/>
                  <a:gd name="connsiteX11" fmla="*/ 9108 w 10022"/>
                  <a:gd name="connsiteY11" fmla="*/ 4432 h 10000"/>
                  <a:gd name="connsiteX12" fmla="*/ 10022 w 10022"/>
                  <a:gd name="connsiteY12" fmla="*/ 3934 h 10000"/>
                  <a:gd name="connsiteX0" fmla="*/ 0 w 10022"/>
                  <a:gd name="connsiteY0" fmla="*/ 0 h 10000"/>
                  <a:gd name="connsiteX1" fmla="*/ 927 w 10022"/>
                  <a:gd name="connsiteY1" fmla="*/ 10000 h 10000"/>
                  <a:gd name="connsiteX2" fmla="*/ 1841 w 10022"/>
                  <a:gd name="connsiteY2" fmla="*/ 8089 h 10000"/>
                  <a:gd name="connsiteX3" fmla="*/ 2746 w 10022"/>
                  <a:gd name="connsiteY3" fmla="*/ 6814 h 10000"/>
                  <a:gd name="connsiteX4" fmla="*/ 3660 w 10022"/>
                  <a:gd name="connsiteY4" fmla="*/ 6371 h 10000"/>
                  <a:gd name="connsiteX5" fmla="*/ 4565 w 10022"/>
                  <a:gd name="connsiteY5" fmla="*/ 5817 h 10000"/>
                  <a:gd name="connsiteX6" fmla="*/ 5469 w 10022"/>
                  <a:gd name="connsiteY6" fmla="*/ 5540 h 10000"/>
                  <a:gd name="connsiteX7" fmla="*/ 6384 w 10022"/>
                  <a:gd name="connsiteY7" fmla="*/ 5319 h 10000"/>
                  <a:gd name="connsiteX8" fmla="*/ 7288 w 10022"/>
                  <a:gd name="connsiteY8" fmla="*/ 5042 h 10000"/>
                  <a:gd name="connsiteX9" fmla="*/ 8203 w 10022"/>
                  <a:gd name="connsiteY9" fmla="*/ 4875 h 10000"/>
                  <a:gd name="connsiteX10" fmla="*/ 8429 w 10022"/>
                  <a:gd name="connsiteY10" fmla="*/ 2382 h 10000"/>
                  <a:gd name="connsiteX11" fmla="*/ 9108 w 10022"/>
                  <a:gd name="connsiteY11" fmla="*/ 4432 h 10000"/>
                  <a:gd name="connsiteX12" fmla="*/ 10022 w 10022"/>
                  <a:gd name="connsiteY12" fmla="*/ 3934 h 10000"/>
                  <a:gd name="connsiteX0" fmla="*/ 0 w 10022"/>
                  <a:gd name="connsiteY0" fmla="*/ 0 h 10000"/>
                  <a:gd name="connsiteX1" fmla="*/ 927 w 10022"/>
                  <a:gd name="connsiteY1" fmla="*/ 10000 h 10000"/>
                  <a:gd name="connsiteX2" fmla="*/ 1841 w 10022"/>
                  <a:gd name="connsiteY2" fmla="*/ 8089 h 10000"/>
                  <a:gd name="connsiteX3" fmla="*/ 2746 w 10022"/>
                  <a:gd name="connsiteY3" fmla="*/ 6814 h 10000"/>
                  <a:gd name="connsiteX4" fmla="*/ 3660 w 10022"/>
                  <a:gd name="connsiteY4" fmla="*/ 6371 h 10000"/>
                  <a:gd name="connsiteX5" fmla="*/ 4565 w 10022"/>
                  <a:gd name="connsiteY5" fmla="*/ 5817 h 10000"/>
                  <a:gd name="connsiteX6" fmla="*/ 5469 w 10022"/>
                  <a:gd name="connsiteY6" fmla="*/ 5540 h 10000"/>
                  <a:gd name="connsiteX7" fmla="*/ 6384 w 10022"/>
                  <a:gd name="connsiteY7" fmla="*/ 5319 h 10000"/>
                  <a:gd name="connsiteX8" fmla="*/ 7288 w 10022"/>
                  <a:gd name="connsiteY8" fmla="*/ 5042 h 10000"/>
                  <a:gd name="connsiteX9" fmla="*/ 8203 w 10022"/>
                  <a:gd name="connsiteY9" fmla="*/ 4875 h 10000"/>
                  <a:gd name="connsiteX10" fmla="*/ 8429 w 10022"/>
                  <a:gd name="connsiteY10" fmla="*/ 2382 h 10000"/>
                  <a:gd name="connsiteX11" fmla="*/ 9108 w 10022"/>
                  <a:gd name="connsiteY11" fmla="*/ 4432 h 10000"/>
                  <a:gd name="connsiteX12" fmla="*/ 10022 w 10022"/>
                  <a:gd name="connsiteY12" fmla="*/ 3934 h 10000"/>
                  <a:gd name="connsiteX0" fmla="*/ 0 w 10022"/>
                  <a:gd name="connsiteY0" fmla="*/ 0 h 10000"/>
                  <a:gd name="connsiteX1" fmla="*/ 927 w 10022"/>
                  <a:gd name="connsiteY1" fmla="*/ 10000 h 10000"/>
                  <a:gd name="connsiteX2" fmla="*/ 1841 w 10022"/>
                  <a:gd name="connsiteY2" fmla="*/ 8089 h 10000"/>
                  <a:gd name="connsiteX3" fmla="*/ 2746 w 10022"/>
                  <a:gd name="connsiteY3" fmla="*/ 6814 h 10000"/>
                  <a:gd name="connsiteX4" fmla="*/ 3660 w 10022"/>
                  <a:gd name="connsiteY4" fmla="*/ 6371 h 10000"/>
                  <a:gd name="connsiteX5" fmla="*/ 4565 w 10022"/>
                  <a:gd name="connsiteY5" fmla="*/ 5817 h 10000"/>
                  <a:gd name="connsiteX6" fmla="*/ 5469 w 10022"/>
                  <a:gd name="connsiteY6" fmla="*/ 5540 h 10000"/>
                  <a:gd name="connsiteX7" fmla="*/ 6384 w 10022"/>
                  <a:gd name="connsiteY7" fmla="*/ 5319 h 10000"/>
                  <a:gd name="connsiteX8" fmla="*/ 7288 w 10022"/>
                  <a:gd name="connsiteY8" fmla="*/ 5042 h 10000"/>
                  <a:gd name="connsiteX9" fmla="*/ 8203 w 10022"/>
                  <a:gd name="connsiteY9" fmla="*/ 4875 h 10000"/>
                  <a:gd name="connsiteX10" fmla="*/ 8429 w 10022"/>
                  <a:gd name="connsiteY10" fmla="*/ 2382 h 10000"/>
                  <a:gd name="connsiteX11" fmla="*/ 9108 w 10022"/>
                  <a:gd name="connsiteY11" fmla="*/ 4432 h 10000"/>
                  <a:gd name="connsiteX12" fmla="*/ 10022 w 10022"/>
                  <a:gd name="connsiteY12" fmla="*/ 3934 h 10000"/>
                  <a:gd name="connsiteX0" fmla="*/ 0 w 10022"/>
                  <a:gd name="connsiteY0" fmla="*/ 0 h 10016"/>
                  <a:gd name="connsiteX1" fmla="*/ 927 w 10022"/>
                  <a:gd name="connsiteY1" fmla="*/ 10000 h 10016"/>
                  <a:gd name="connsiteX2" fmla="*/ 1841 w 10022"/>
                  <a:gd name="connsiteY2" fmla="*/ 8089 h 10016"/>
                  <a:gd name="connsiteX3" fmla="*/ 2746 w 10022"/>
                  <a:gd name="connsiteY3" fmla="*/ 6814 h 10016"/>
                  <a:gd name="connsiteX4" fmla="*/ 3660 w 10022"/>
                  <a:gd name="connsiteY4" fmla="*/ 6371 h 10016"/>
                  <a:gd name="connsiteX5" fmla="*/ 4565 w 10022"/>
                  <a:gd name="connsiteY5" fmla="*/ 5817 h 10016"/>
                  <a:gd name="connsiteX6" fmla="*/ 5469 w 10022"/>
                  <a:gd name="connsiteY6" fmla="*/ 5540 h 10016"/>
                  <a:gd name="connsiteX7" fmla="*/ 6384 w 10022"/>
                  <a:gd name="connsiteY7" fmla="*/ 5319 h 10016"/>
                  <a:gd name="connsiteX8" fmla="*/ 7288 w 10022"/>
                  <a:gd name="connsiteY8" fmla="*/ 5042 h 10016"/>
                  <a:gd name="connsiteX9" fmla="*/ 8203 w 10022"/>
                  <a:gd name="connsiteY9" fmla="*/ 4875 h 10016"/>
                  <a:gd name="connsiteX10" fmla="*/ 8429 w 10022"/>
                  <a:gd name="connsiteY10" fmla="*/ 2382 h 10016"/>
                  <a:gd name="connsiteX11" fmla="*/ 9108 w 10022"/>
                  <a:gd name="connsiteY11" fmla="*/ 4432 h 10016"/>
                  <a:gd name="connsiteX12" fmla="*/ 10022 w 10022"/>
                  <a:gd name="connsiteY12" fmla="*/ 3934 h 10016"/>
                  <a:gd name="connsiteX0" fmla="*/ 0 w 10022"/>
                  <a:gd name="connsiteY0" fmla="*/ 0 h 10016"/>
                  <a:gd name="connsiteX1" fmla="*/ 927 w 10022"/>
                  <a:gd name="connsiteY1" fmla="*/ 10000 h 10016"/>
                  <a:gd name="connsiteX2" fmla="*/ 1841 w 10022"/>
                  <a:gd name="connsiteY2" fmla="*/ 8089 h 10016"/>
                  <a:gd name="connsiteX3" fmla="*/ 2746 w 10022"/>
                  <a:gd name="connsiteY3" fmla="*/ 6814 h 10016"/>
                  <a:gd name="connsiteX4" fmla="*/ 3660 w 10022"/>
                  <a:gd name="connsiteY4" fmla="*/ 6371 h 10016"/>
                  <a:gd name="connsiteX5" fmla="*/ 4565 w 10022"/>
                  <a:gd name="connsiteY5" fmla="*/ 5817 h 10016"/>
                  <a:gd name="connsiteX6" fmla="*/ 5469 w 10022"/>
                  <a:gd name="connsiteY6" fmla="*/ 5540 h 10016"/>
                  <a:gd name="connsiteX7" fmla="*/ 6384 w 10022"/>
                  <a:gd name="connsiteY7" fmla="*/ 5319 h 10016"/>
                  <a:gd name="connsiteX8" fmla="*/ 7288 w 10022"/>
                  <a:gd name="connsiteY8" fmla="*/ 5042 h 10016"/>
                  <a:gd name="connsiteX9" fmla="*/ 8203 w 10022"/>
                  <a:gd name="connsiteY9" fmla="*/ 4875 h 10016"/>
                  <a:gd name="connsiteX10" fmla="*/ 9108 w 10022"/>
                  <a:gd name="connsiteY10" fmla="*/ 4432 h 10016"/>
                  <a:gd name="connsiteX11" fmla="*/ 10022 w 10022"/>
                  <a:gd name="connsiteY11" fmla="*/ 3934 h 10016"/>
                  <a:gd name="connsiteX0" fmla="*/ 0 w 10022"/>
                  <a:gd name="connsiteY0" fmla="*/ 0 h 9254"/>
                  <a:gd name="connsiteX1" fmla="*/ 883 w 10022"/>
                  <a:gd name="connsiteY1" fmla="*/ 9207 h 9254"/>
                  <a:gd name="connsiteX2" fmla="*/ 1841 w 10022"/>
                  <a:gd name="connsiteY2" fmla="*/ 8089 h 9254"/>
                  <a:gd name="connsiteX3" fmla="*/ 2746 w 10022"/>
                  <a:gd name="connsiteY3" fmla="*/ 6814 h 9254"/>
                  <a:gd name="connsiteX4" fmla="*/ 3660 w 10022"/>
                  <a:gd name="connsiteY4" fmla="*/ 6371 h 9254"/>
                  <a:gd name="connsiteX5" fmla="*/ 4565 w 10022"/>
                  <a:gd name="connsiteY5" fmla="*/ 5817 h 9254"/>
                  <a:gd name="connsiteX6" fmla="*/ 5469 w 10022"/>
                  <a:gd name="connsiteY6" fmla="*/ 5540 h 9254"/>
                  <a:gd name="connsiteX7" fmla="*/ 6384 w 10022"/>
                  <a:gd name="connsiteY7" fmla="*/ 5319 h 9254"/>
                  <a:gd name="connsiteX8" fmla="*/ 7288 w 10022"/>
                  <a:gd name="connsiteY8" fmla="*/ 5042 h 9254"/>
                  <a:gd name="connsiteX9" fmla="*/ 8203 w 10022"/>
                  <a:gd name="connsiteY9" fmla="*/ 4875 h 9254"/>
                  <a:gd name="connsiteX10" fmla="*/ 9108 w 10022"/>
                  <a:gd name="connsiteY10" fmla="*/ 4432 h 9254"/>
                  <a:gd name="connsiteX11" fmla="*/ 10022 w 10022"/>
                  <a:gd name="connsiteY11" fmla="*/ 3934 h 9254"/>
                  <a:gd name="connsiteX0" fmla="*/ 0 w 10000"/>
                  <a:gd name="connsiteY0" fmla="*/ 0 h 10000"/>
                  <a:gd name="connsiteX1" fmla="*/ 881 w 10000"/>
                  <a:gd name="connsiteY1" fmla="*/ 9949 h 10000"/>
                  <a:gd name="connsiteX2" fmla="*/ 1763 w 10000"/>
                  <a:gd name="connsiteY2" fmla="*/ 8290 h 10000"/>
                  <a:gd name="connsiteX3" fmla="*/ 2740 w 10000"/>
                  <a:gd name="connsiteY3" fmla="*/ 7363 h 10000"/>
                  <a:gd name="connsiteX4" fmla="*/ 3652 w 10000"/>
                  <a:gd name="connsiteY4" fmla="*/ 6885 h 10000"/>
                  <a:gd name="connsiteX5" fmla="*/ 4555 w 10000"/>
                  <a:gd name="connsiteY5" fmla="*/ 6286 h 10000"/>
                  <a:gd name="connsiteX6" fmla="*/ 5457 w 10000"/>
                  <a:gd name="connsiteY6" fmla="*/ 5987 h 10000"/>
                  <a:gd name="connsiteX7" fmla="*/ 6370 w 10000"/>
                  <a:gd name="connsiteY7" fmla="*/ 5748 h 10000"/>
                  <a:gd name="connsiteX8" fmla="*/ 7272 w 10000"/>
                  <a:gd name="connsiteY8" fmla="*/ 5448 h 10000"/>
                  <a:gd name="connsiteX9" fmla="*/ 8185 w 10000"/>
                  <a:gd name="connsiteY9" fmla="*/ 5268 h 10000"/>
                  <a:gd name="connsiteX10" fmla="*/ 9088 w 10000"/>
                  <a:gd name="connsiteY10" fmla="*/ 4789 h 10000"/>
                  <a:gd name="connsiteX11" fmla="*/ 10000 w 10000"/>
                  <a:gd name="connsiteY11" fmla="*/ 4251 h 10000"/>
                  <a:gd name="connsiteX0" fmla="*/ 0 w 10000"/>
                  <a:gd name="connsiteY0" fmla="*/ 0 h 10000"/>
                  <a:gd name="connsiteX1" fmla="*/ 881 w 10000"/>
                  <a:gd name="connsiteY1" fmla="*/ 9949 h 10000"/>
                  <a:gd name="connsiteX2" fmla="*/ 1763 w 10000"/>
                  <a:gd name="connsiteY2" fmla="*/ 8290 h 10000"/>
                  <a:gd name="connsiteX3" fmla="*/ 2710 w 10000"/>
                  <a:gd name="connsiteY3" fmla="*/ 7859 h 10000"/>
                  <a:gd name="connsiteX4" fmla="*/ 3652 w 10000"/>
                  <a:gd name="connsiteY4" fmla="*/ 6885 h 10000"/>
                  <a:gd name="connsiteX5" fmla="*/ 4555 w 10000"/>
                  <a:gd name="connsiteY5" fmla="*/ 6286 h 10000"/>
                  <a:gd name="connsiteX6" fmla="*/ 5457 w 10000"/>
                  <a:gd name="connsiteY6" fmla="*/ 5987 h 10000"/>
                  <a:gd name="connsiteX7" fmla="*/ 6370 w 10000"/>
                  <a:gd name="connsiteY7" fmla="*/ 5748 h 10000"/>
                  <a:gd name="connsiteX8" fmla="*/ 7272 w 10000"/>
                  <a:gd name="connsiteY8" fmla="*/ 5448 h 10000"/>
                  <a:gd name="connsiteX9" fmla="*/ 8185 w 10000"/>
                  <a:gd name="connsiteY9" fmla="*/ 5268 h 10000"/>
                  <a:gd name="connsiteX10" fmla="*/ 9088 w 10000"/>
                  <a:gd name="connsiteY10" fmla="*/ 4789 h 10000"/>
                  <a:gd name="connsiteX11" fmla="*/ 10000 w 10000"/>
                  <a:gd name="connsiteY11" fmla="*/ 4251 h 10000"/>
                  <a:gd name="connsiteX0" fmla="*/ 0 w 10000"/>
                  <a:gd name="connsiteY0" fmla="*/ 0 h 10000"/>
                  <a:gd name="connsiteX1" fmla="*/ 881 w 10000"/>
                  <a:gd name="connsiteY1" fmla="*/ 9949 h 10000"/>
                  <a:gd name="connsiteX2" fmla="*/ 1763 w 10000"/>
                  <a:gd name="connsiteY2" fmla="*/ 8290 h 10000"/>
                  <a:gd name="connsiteX3" fmla="*/ 2710 w 10000"/>
                  <a:gd name="connsiteY3" fmla="*/ 7859 h 10000"/>
                  <a:gd name="connsiteX4" fmla="*/ 3593 w 10000"/>
                  <a:gd name="connsiteY4" fmla="*/ 8013 h 10000"/>
                  <a:gd name="connsiteX5" fmla="*/ 4555 w 10000"/>
                  <a:gd name="connsiteY5" fmla="*/ 6286 h 10000"/>
                  <a:gd name="connsiteX6" fmla="*/ 5457 w 10000"/>
                  <a:gd name="connsiteY6" fmla="*/ 5987 h 10000"/>
                  <a:gd name="connsiteX7" fmla="*/ 6370 w 10000"/>
                  <a:gd name="connsiteY7" fmla="*/ 5748 h 10000"/>
                  <a:gd name="connsiteX8" fmla="*/ 7272 w 10000"/>
                  <a:gd name="connsiteY8" fmla="*/ 5448 h 10000"/>
                  <a:gd name="connsiteX9" fmla="*/ 8185 w 10000"/>
                  <a:gd name="connsiteY9" fmla="*/ 5268 h 10000"/>
                  <a:gd name="connsiteX10" fmla="*/ 9088 w 10000"/>
                  <a:gd name="connsiteY10" fmla="*/ 4789 h 10000"/>
                  <a:gd name="connsiteX11" fmla="*/ 10000 w 10000"/>
                  <a:gd name="connsiteY11" fmla="*/ 4251 h 10000"/>
                  <a:gd name="connsiteX0" fmla="*/ 0 w 10000"/>
                  <a:gd name="connsiteY0" fmla="*/ 0 h 10000"/>
                  <a:gd name="connsiteX1" fmla="*/ 881 w 10000"/>
                  <a:gd name="connsiteY1" fmla="*/ 9949 h 10000"/>
                  <a:gd name="connsiteX2" fmla="*/ 1763 w 10000"/>
                  <a:gd name="connsiteY2" fmla="*/ 8290 h 10000"/>
                  <a:gd name="connsiteX3" fmla="*/ 2710 w 10000"/>
                  <a:gd name="connsiteY3" fmla="*/ 7859 h 10000"/>
                  <a:gd name="connsiteX4" fmla="*/ 3593 w 10000"/>
                  <a:gd name="connsiteY4" fmla="*/ 8013 h 10000"/>
                  <a:gd name="connsiteX5" fmla="*/ 4511 w 10000"/>
                  <a:gd name="connsiteY5" fmla="*/ 7233 h 10000"/>
                  <a:gd name="connsiteX6" fmla="*/ 5457 w 10000"/>
                  <a:gd name="connsiteY6" fmla="*/ 5987 h 10000"/>
                  <a:gd name="connsiteX7" fmla="*/ 6370 w 10000"/>
                  <a:gd name="connsiteY7" fmla="*/ 5748 h 10000"/>
                  <a:gd name="connsiteX8" fmla="*/ 7272 w 10000"/>
                  <a:gd name="connsiteY8" fmla="*/ 5448 h 10000"/>
                  <a:gd name="connsiteX9" fmla="*/ 8185 w 10000"/>
                  <a:gd name="connsiteY9" fmla="*/ 5268 h 10000"/>
                  <a:gd name="connsiteX10" fmla="*/ 9088 w 10000"/>
                  <a:gd name="connsiteY10" fmla="*/ 4789 h 10000"/>
                  <a:gd name="connsiteX11" fmla="*/ 10000 w 10000"/>
                  <a:gd name="connsiteY11" fmla="*/ 4251 h 10000"/>
                  <a:gd name="connsiteX0" fmla="*/ 0 w 10000"/>
                  <a:gd name="connsiteY0" fmla="*/ 0 h 10000"/>
                  <a:gd name="connsiteX1" fmla="*/ 881 w 10000"/>
                  <a:gd name="connsiteY1" fmla="*/ 9949 h 10000"/>
                  <a:gd name="connsiteX2" fmla="*/ 1763 w 10000"/>
                  <a:gd name="connsiteY2" fmla="*/ 8290 h 10000"/>
                  <a:gd name="connsiteX3" fmla="*/ 2710 w 10000"/>
                  <a:gd name="connsiteY3" fmla="*/ 7859 h 10000"/>
                  <a:gd name="connsiteX4" fmla="*/ 3593 w 10000"/>
                  <a:gd name="connsiteY4" fmla="*/ 8013 h 10000"/>
                  <a:gd name="connsiteX5" fmla="*/ 4511 w 10000"/>
                  <a:gd name="connsiteY5" fmla="*/ 7233 h 10000"/>
                  <a:gd name="connsiteX6" fmla="*/ 5413 w 10000"/>
                  <a:gd name="connsiteY6" fmla="*/ 6619 h 10000"/>
                  <a:gd name="connsiteX7" fmla="*/ 6370 w 10000"/>
                  <a:gd name="connsiteY7" fmla="*/ 5748 h 10000"/>
                  <a:gd name="connsiteX8" fmla="*/ 7272 w 10000"/>
                  <a:gd name="connsiteY8" fmla="*/ 5448 h 10000"/>
                  <a:gd name="connsiteX9" fmla="*/ 8185 w 10000"/>
                  <a:gd name="connsiteY9" fmla="*/ 5268 h 10000"/>
                  <a:gd name="connsiteX10" fmla="*/ 9088 w 10000"/>
                  <a:gd name="connsiteY10" fmla="*/ 4789 h 10000"/>
                  <a:gd name="connsiteX11" fmla="*/ 10000 w 10000"/>
                  <a:gd name="connsiteY11" fmla="*/ 4251 h 10000"/>
                  <a:gd name="connsiteX0" fmla="*/ 0 w 10000"/>
                  <a:gd name="connsiteY0" fmla="*/ 0 h 10000"/>
                  <a:gd name="connsiteX1" fmla="*/ 881 w 10000"/>
                  <a:gd name="connsiteY1" fmla="*/ 9949 h 10000"/>
                  <a:gd name="connsiteX2" fmla="*/ 1763 w 10000"/>
                  <a:gd name="connsiteY2" fmla="*/ 8290 h 10000"/>
                  <a:gd name="connsiteX3" fmla="*/ 2710 w 10000"/>
                  <a:gd name="connsiteY3" fmla="*/ 7859 h 10000"/>
                  <a:gd name="connsiteX4" fmla="*/ 3593 w 10000"/>
                  <a:gd name="connsiteY4" fmla="*/ 8013 h 10000"/>
                  <a:gd name="connsiteX5" fmla="*/ 4511 w 10000"/>
                  <a:gd name="connsiteY5" fmla="*/ 7233 h 10000"/>
                  <a:gd name="connsiteX6" fmla="*/ 5413 w 10000"/>
                  <a:gd name="connsiteY6" fmla="*/ 6619 h 10000"/>
                  <a:gd name="connsiteX7" fmla="*/ 6326 w 10000"/>
                  <a:gd name="connsiteY7" fmla="*/ 6064 h 10000"/>
                  <a:gd name="connsiteX8" fmla="*/ 7272 w 10000"/>
                  <a:gd name="connsiteY8" fmla="*/ 5448 h 10000"/>
                  <a:gd name="connsiteX9" fmla="*/ 8185 w 10000"/>
                  <a:gd name="connsiteY9" fmla="*/ 5268 h 10000"/>
                  <a:gd name="connsiteX10" fmla="*/ 9088 w 10000"/>
                  <a:gd name="connsiteY10" fmla="*/ 4789 h 10000"/>
                  <a:gd name="connsiteX11" fmla="*/ 10000 w 10000"/>
                  <a:gd name="connsiteY11" fmla="*/ 4251 h 10000"/>
                  <a:gd name="connsiteX0" fmla="*/ 0 w 10000"/>
                  <a:gd name="connsiteY0" fmla="*/ 0 h 10000"/>
                  <a:gd name="connsiteX1" fmla="*/ 881 w 10000"/>
                  <a:gd name="connsiteY1" fmla="*/ 9949 h 10000"/>
                  <a:gd name="connsiteX2" fmla="*/ 1763 w 10000"/>
                  <a:gd name="connsiteY2" fmla="*/ 8290 h 10000"/>
                  <a:gd name="connsiteX3" fmla="*/ 2710 w 10000"/>
                  <a:gd name="connsiteY3" fmla="*/ 7859 h 10000"/>
                  <a:gd name="connsiteX4" fmla="*/ 3593 w 10000"/>
                  <a:gd name="connsiteY4" fmla="*/ 8013 h 10000"/>
                  <a:gd name="connsiteX5" fmla="*/ 4511 w 10000"/>
                  <a:gd name="connsiteY5" fmla="*/ 7233 h 10000"/>
                  <a:gd name="connsiteX6" fmla="*/ 5413 w 10000"/>
                  <a:gd name="connsiteY6" fmla="*/ 6619 h 10000"/>
                  <a:gd name="connsiteX7" fmla="*/ 6326 w 10000"/>
                  <a:gd name="connsiteY7" fmla="*/ 6064 h 10000"/>
                  <a:gd name="connsiteX8" fmla="*/ 7250 w 10000"/>
                  <a:gd name="connsiteY8" fmla="*/ 5538 h 10000"/>
                  <a:gd name="connsiteX9" fmla="*/ 8185 w 10000"/>
                  <a:gd name="connsiteY9" fmla="*/ 5268 h 10000"/>
                  <a:gd name="connsiteX10" fmla="*/ 9088 w 10000"/>
                  <a:gd name="connsiteY10" fmla="*/ 4789 h 10000"/>
                  <a:gd name="connsiteX11" fmla="*/ 10000 w 10000"/>
                  <a:gd name="connsiteY11" fmla="*/ 4251 h 10000"/>
                  <a:gd name="connsiteX0" fmla="*/ 0 w 9985"/>
                  <a:gd name="connsiteY0" fmla="*/ 0 h 10000"/>
                  <a:gd name="connsiteX1" fmla="*/ 881 w 9985"/>
                  <a:gd name="connsiteY1" fmla="*/ 9949 h 10000"/>
                  <a:gd name="connsiteX2" fmla="*/ 1763 w 9985"/>
                  <a:gd name="connsiteY2" fmla="*/ 8290 h 10000"/>
                  <a:gd name="connsiteX3" fmla="*/ 2710 w 9985"/>
                  <a:gd name="connsiteY3" fmla="*/ 7859 h 10000"/>
                  <a:gd name="connsiteX4" fmla="*/ 3593 w 9985"/>
                  <a:gd name="connsiteY4" fmla="*/ 8013 h 10000"/>
                  <a:gd name="connsiteX5" fmla="*/ 4511 w 9985"/>
                  <a:gd name="connsiteY5" fmla="*/ 7233 h 10000"/>
                  <a:gd name="connsiteX6" fmla="*/ 5413 w 9985"/>
                  <a:gd name="connsiteY6" fmla="*/ 6619 h 10000"/>
                  <a:gd name="connsiteX7" fmla="*/ 6326 w 9985"/>
                  <a:gd name="connsiteY7" fmla="*/ 6064 h 10000"/>
                  <a:gd name="connsiteX8" fmla="*/ 7250 w 9985"/>
                  <a:gd name="connsiteY8" fmla="*/ 5538 h 10000"/>
                  <a:gd name="connsiteX9" fmla="*/ 8185 w 9985"/>
                  <a:gd name="connsiteY9" fmla="*/ 5268 h 10000"/>
                  <a:gd name="connsiteX10" fmla="*/ 9088 w 9985"/>
                  <a:gd name="connsiteY10" fmla="*/ 4789 h 10000"/>
                  <a:gd name="connsiteX11" fmla="*/ 9985 w 9985"/>
                  <a:gd name="connsiteY11" fmla="*/ 4567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9985" h="10000">
                    <a:moveTo>
                      <a:pt x="0" y="0"/>
                    </a:moveTo>
                    <a:cubicBezTo>
                      <a:pt x="917" y="10781"/>
                      <a:pt x="880" y="10064"/>
                      <a:pt x="881" y="9949"/>
                    </a:cubicBezTo>
                    <a:lnTo>
                      <a:pt x="1763" y="8290"/>
                    </a:lnTo>
                    <a:lnTo>
                      <a:pt x="2710" y="7859"/>
                    </a:lnTo>
                    <a:lnTo>
                      <a:pt x="3593" y="8013"/>
                    </a:lnTo>
                    <a:lnTo>
                      <a:pt x="4511" y="7233"/>
                    </a:lnTo>
                    <a:lnTo>
                      <a:pt x="5413" y="6619"/>
                    </a:lnTo>
                    <a:lnTo>
                      <a:pt x="6326" y="6064"/>
                    </a:lnTo>
                    <a:lnTo>
                      <a:pt x="7250" y="5538"/>
                    </a:lnTo>
                    <a:lnTo>
                      <a:pt x="8185" y="5268"/>
                    </a:lnTo>
                    <a:cubicBezTo>
                      <a:pt x="8487" y="5158"/>
                      <a:pt x="8786" y="4959"/>
                      <a:pt x="9088" y="4789"/>
                    </a:cubicBezTo>
                    <a:lnTo>
                      <a:pt x="9985" y="4567"/>
                    </a:lnTo>
                  </a:path>
                </a:pathLst>
              </a:custGeom>
              <a:noFill/>
              <a:ln w="28575">
                <a:solidFill>
                  <a:srgbClr val="00A779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grpSp>
            <p:nvGrpSpPr>
              <p:cNvPr id="28" name="Group 27">
                <a:extLst>
                  <a:ext uri="{FF2B5EF4-FFF2-40B4-BE49-F238E27FC236}">
                    <a16:creationId xmlns:a16="http://schemas.microsoft.com/office/drawing/2014/main" id="{07A9D5B9-D7A6-43C1-BAF8-B07830C81D6F}"/>
                  </a:ext>
                </a:extLst>
              </p:cNvPr>
              <p:cNvGrpSpPr/>
              <p:nvPr/>
            </p:nvGrpSpPr>
            <p:grpSpPr>
              <a:xfrm>
                <a:off x="1107369" y="1924449"/>
                <a:ext cx="3294729" cy="581199"/>
                <a:chOff x="1107369" y="1924449"/>
                <a:chExt cx="3294729" cy="581199"/>
              </a:xfrm>
            </p:grpSpPr>
            <p:sp>
              <p:nvSpPr>
                <p:cNvPr id="29" name="Freeform 213">
                  <a:extLst>
                    <a:ext uri="{FF2B5EF4-FFF2-40B4-BE49-F238E27FC236}">
                      <a16:creationId xmlns:a16="http://schemas.microsoft.com/office/drawing/2014/main" id="{EEEBB3C9-2C6E-4016-99D4-50D31056445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107369" y="1924449"/>
                  <a:ext cx="53975" cy="57150"/>
                </a:xfrm>
                <a:prstGeom prst="ellipse">
                  <a:avLst/>
                </a:prstGeom>
                <a:solidFill>
                  <a:srgbClr val="00A779"/>
                </a:solidFill>
                <a:ln w="19050">
                  <a:solidFill>
                    <a:srgbClr val="00A77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0" name="Freeform 215">
                  <a:extLst>
                    <a:ext uri="{FF2B5EF4-FFF2-40B4-BE49-F238E27FC236}">
                      <a16:creationId xmlns:a16="http://schemas.microsoft.com/office/drawing/2014/main" id="{DAB9182E-7BAC-4DB5-AC9F-9697035B868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402746" y="2448498"/>
                  <a:ext cx="57150" cy="57150"/>
                </a:xfrm>
                <a:prstGeom prst="ellipse">
                  <a:avLst/>
                </a:prstGeom>
                <a:solidFill>
                  <a:srgbClr val="00A779"/>
                </a:solidFill>
                <a:ln w="19050">
                  <a:solidFill>
                    <a:srgbClr val="00A77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1" name="Freeform 216">
                  <a:extLst>
                    <a:ext uri="{FF2B5EF4-FFF2-40B4-BE49-F238E27FC236}">
                      <a16:creationId xmlns:a16="http://schemas.microsoft.com/office/drawing/2014/main" id="{E241C601-BF9D-45FD-98EB-EA14150FFA1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92254" y="2356960"/>
                  <a:ext cx="53975" cy="53975"/>
                </a:xfrm>
                <a:prstGeom prst="ellipse">
                  <a:avLst/>
                </a:prstGeom>
                <a:solidFill>
                  <a:srgbClr val="00A779"/>
                </a:solidFill>
                <a:ln w="19050">
                  <a:solidFill>
                    <a:srgbClr val="00A77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2" name="Freeform 217">
                  <a:extLst>
                    <a:ext uri="{FF2B5EF4-FFF2-40B4-BE49-F238E27FC236}">
                      <a16:creationId xmlns:a16="http://schemas.microsoft.com/office/drawing/2014/main" id="{154D7E0A-008D-472A-923B-612F37EE9BE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85763" y="2337626"/>
                  <a:ext cx="57150" cy="53975"/>
                </a:xfrm>
                <a:prstGeom prst="ellipse">
                  <a:avLst/>
                </a:prstGeom>
                <a:solidFill>
                  <a:srgbClr val="00A779"/>
                </a:solidFill>
                <a:ln w="19050">
                  <a:solidFill>
                    <a:srgbClr val="00A77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3" name="Freeform 218">
                  <a:extLst>
                    <a:ext uri="{FF2B5EF4-FFF2-40B4-BE49-F238E27FC236}">
                      <a16:creationId xmlns:a16="http://schemas.microsoft.com/office/drawing/2014/main" id="{1272FB85-71E2-47A2-B904-DEE901B2BAD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80853" y="2341961"/>
                  <a:ext cx="53975" cy="53975"/>
                </a:xfrm>
                <a:prstGeom prst="ellipse">
                  <a:avLst/>
                </a:prstGeom>
                <a:solidFill>
                  <a:srgbClr val="00A779"/>
                </a:solidFill>
                <a:ln w="19050">
                  <a:solidFill>
                    <a:srgbClr val="00A77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4" name="Freeform 219">
                  <a:extLst>
                    <a:ext uri="{FF2B5EF4-FFF2-40B4-BE49-F238E27FC236}">
                      <a16:creationId xmlns:a16="http://schemas.microsoft.com/office/drawing/2014/main" id="{1BCB0904-9116-472D-8760-4131C9328E5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575958" y="2299548"/>
                  <a:ext cx="57150" cy="57150"/>
                </a:xfrm>
                <a:prstGeom prst="ellipse">
                  <a:avLst/>
                </a:prstGeom>
                <a:solidFill>
                  <a:srgbClr val="00A779"/>
                </a:solidFill>
                <a:ln w="19050">
                  <a:solidFill>
                    <a:srgbClr val="00A77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5" name="Freeform 220">
                  <a:extLst>
                    <a:ext uri="{FF2B5EF4-FFF2-40B4-BE49-F238E27FC236}">
                      <a16:creationId xmlns:a16="http://schemas.microsoft.com/office/drawing/2014/main" id="{BA12197B-47BF-403D-8BD2-DB11CA66B1D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69460" y="2264328"/>
                  <a:ext cx="57150" cy="57150"/>
                </a:xfrm>
                <a:prstGeom prst="ellipse">
                  <a:avLst/>
                </a:prstGeom>
                <a:solidFill>
                  <a:srgbClr val="00A779"/>
                </a:solidFill>
                <a:ln w="19050">
                  <a:solidFill>
                    <a:srgbClr val="00A77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6" name="Freeform 221">
                  <a:extLst>
                    <a:ext uri="{FF2B5EF4-FFF2-40B4-BE49-F238E27FC236}">
                      <a16:creationId xmlns:a16="http://schemas.microsoft.com/office/drawing/2014/main" id="{3B2F9E95-5D57-4827-84A1-9D8B3B9E1C6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164558" y="2241206"/>
                  <a:ext cx="57150" cy="57150"/>
                </a:xfrm>
                <a:prstGeom prst="ellipse">
                  <a:avLst/>
                </a:prstGeom>
                <a:solidFill>
                  <a:srgbClr val="00A779"/>
                </a:solidFill>
                <a:ln w="19050">
                  <a:solidFill>
                    <a:srgbClr val="00A77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7" name="Freeform 222">
                  <a:extLst>
                    <a:ext uri="{FF2B5EF4-FFF2-40B4-BE49-F238E27FC236}">
                      <a16:creationId xmlns:a16="http://schemas.microsoft.com/office/drawing/2014/main" id="{57F42C47-0364-4F0B-89BD-4059FAC682A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59655" y="2213375"/>
                  <a:ext cx="57150" cy="53975"/>
                </a:xfrm>
                <a:prstGeom prst="ellipse">
                  <a:avLst/>
                </a:prstGeom>
                <a:solidFill>
                  <a:srgbClr val="00A779"/>
                </a:solidFill>
                <a:ln w="19050">
                  <a:solidFill>
                    <a:srgbClr val="00A77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8" name="Freeform 223">
                  <a:extLst>
                    <a:ext uri="{FF2B5EF4-FFF2-40B4-BE49-F238E27FC236}">
                      <a16:creationId xmlns:a16="http://schemas.microsoft.com/office/drawing/2014/main" id="{B7F2025E-054D-4806-A2F8-6B8AA38A316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54753" y="2203849"/>
                  <a:ext cx="57150" cy="53975"/>
                </a:xfrm>
                <a:prstGeom prst="ellipse">
                  <a:avLst/>
                </a:prstGeom>
                <a:solidFill>
                  <a:srgbClr val="00A779"/>
                </a:solidFill>
                <a:ln w="19050">
                  <a:solidFill>
                    <a:srgbClr val="00A77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9" name="Freeform 225">
                  <a:extLst>
                    <a:ext uri="{FF2B5EF4-FFF2-40B4-BE49-F238E27FC236}">
                      <a16:creationId xmlns:a16="http://schemas.microsoft.com/office/drawing/2014/main" id="{AE2BB339-387B-4813-B96E-F15371EDA14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049998" y="2178449"/>
                  <a:ext cx="57150" cy="57150"/>
                </a:xfrm>
                <a:prstGeom prst="ellipse">
                  <a:avLst/>
                </a:prstGeom>
                <a:solidFill>
                  <a:srgbClr val="00A779"/>
                </a:solidFill>
                <a:ln w="19050">
                  <a:solidFill>
                    <a:srgbClr val="00A77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40" name="Freeform 226">
                  <a:extLst>
                    <a:ext uri="{FF2B5EF4-FFF2-40B4-BE49-F238E27FC236}">
                      <a16:creationId xmlns:a16="http://schemas.microsoft.com/office/drawing/2014/main" id="{CD370A24-2135-4BFF-8E70-15CDD730E5F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344948" y="2170138"/>
                  <a:ext cx="57150" cy="53975"/>
                </a:xfrm>
                <a:prstGeom prst="ellipse">
                  <a:avLst/>
                </a:prstGeom>
                <a:solidFill>
                  <a:srgbClr val="00A779"/>
                </a:solidFill>
                <a:ln w="19050">
                  <a:solidFill>
                    <a:srgbClr val="00A77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</p:grpSp>
        </p:grp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5F278179-A819-4854-8821-3B9D3A665E00}"/>
              </a:ext>
            </a:extLst>
          </p:cNvPr>
          <p:cNvGrpSpPr/>
          <p:nvPr/>
        </p:nvGrpSpPr>
        <p:grpSpPr>
          <a:xfrm>
            <a:off x="2750939" y="3156032"/>
            <a:ext cx="1718101" cy="324902"/>
            <a:chOff x="2097519" y="2924332"/>
            <a:chExt cx="1718101" cy="324902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9BE65B1C-1662-4C0F-8973-ECCE2A746DFF}"/>
                </a:ext>
              </a:extLst>
            </p:cNvPr>
            <p:cNvGrpSpPr/>
            <p:nvPr/>
          </p:nvGrpSpPr>
          <p:grpSpPr>
            <a:xfrm>
              <a:off x="2097519" y="2924332"/>
              <a:ext cx="1341452" cy="153888"/>
              <a:chOff x="2062350" y="3170517"/>
              <a:chExt cx="1341452" cy="153888"/>
            </a:xfrm>
          </p:grpSpPr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49CB814A-859D-420F-8770-FD8876852E07}"/>
                  </a:ext>
                </a:extLst>
              </p:cNvPr>
              <p:cNvSpPr txBox="1"/>
              <p:nvPr/>
            </p:nvSpPr>
            <p:spPr>
              <a:xfrm>
                <a:off x="2361019" y="3170517"/>
                <a:ext cx="1042783" cy="153888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000" dirty="0">
                    <a:solidFill>
                      <a:srgbClr val="000000"/>
                    </a:solidFill>
                    <a:latin typeface="Arial"/>
                  </a:rPr>
                  <a:t>CAB</a:t>
                </a:r>
                <a:r>
                  <a:rPr kumimoji="0" lang="en-US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rPr>
                  <a:t> (n=278)</a:t>
                </a:r>
              </a:p>
            </p:txBody>
          </p:sp>
          <p:grpSp>
            <p:nvGrpSpPr>
              <p:cNvPr id="22" name="Group 21">
                <a:extLst>
                  <a:ext uri="{FF2B5EF4-FFF2-40B4-BE49-F238E27FC236}">
                    <a16:creationId xmlns:a16="http://schemas.microsoft.com/office/drawing/2014/main" id="{CBD24000-696C-40EC-9D10-EB0E8D756FA2}"/>
                  </a:ext>
                </a:extLst>
              </p:cNvPr>
              <p:cNvGrpSpPr/>
              <p:nvPr/>
            </p:nvGrpSpPr>
            <p:grpSpPr>
              <a:xfrm>
                <a:off x="2062350" y="3218788"/>
                <a:ext cx="263525" cy="53975"/>
                <a:chOff x="2529215" y="3366022"/>
                <a:chExt cx="263525" cy="53975"/>
              </a:xfrm>
            </p:grpSpPr>
            <p:sp>
              <p:nvSpPr>
                <p:cNvPr id="23" name="Line 212">
                  <a:extLst>
                    <a:ext uri="{FF2B5EF4-FFF2-40B4-BE49-F238E27FC236}">
                      <a16:creationId xmlns:a16="http://schemas.microsoft.com/office/drawing/2014/main" id="{7859C5AC-5846-45F0-B3A9-45D19B65FFC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529215" y="3393009"/>
                  <a:ext cx="263525" cy="0"/>
                </a:xfrm>
                <a:prstGeom prst="line">
                  <a:avLst/>
                </a:prstGeom>
                <a:noFill/>
                <a:ln w="28575">
                  <a:solidFill>
                    <a:srgbClr val="00A779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4" name="Freeform 227">
                  <a:extLst>
                    <a:ext uri="{FF2B5EF4-FFF2-40B4-BE49-F238E27FC236}">
                      <a16:creationId xmlns:a16="http://schemas.microsoft.com/office/drawing/2014/main" id="{3BA51522-9839-4C38-8BB4-D568FD28465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33990" y="3366022"/>
                  <a:ext cx="57150" cy="53975"/>
                </a:xfrm>
                <a:custGeom>
                  <a:avLst/>
                  <a:gdLst>
                    <a:gd name="T0" fmla="*/ 0 w 36"/>
                    <a:gd name="T1" fmla="*/ 16 h 34"/>
                    <a:gd name="T2" fmla="*/ 0 w 36"/>
                    <a:gd name="T3" fmla="*/ 16 h 34"/>
                    <a:gd name="T4" fmla="*/ 2 w 36"/>
                    <a:gd name="T5" fmla="*/ 10 h 34"/>
                    <a:gd name="T6" fmla="*/ 6 w 36"/>
                    <a:gd name="T7" fmla="*/ 4 h 34"/>
                    <a:gd name="T8" fmla="*/ 10 w 36"/>
                    <a:gd name="T9" fmla="*/ 0 h 34"/>
                    <a:gd name="T10" fmla="*/ 18 w 36"/>
                    <a:gd name="T11" fmla="*/ 0 h 34"/>
                    <a:gd name="T12" fmla="*/ 18 w 36"/>
                    <a:gd name="T13" fmla="*/ 0 h 34"/>
                    <a:gd name="T14" fmla="*/ 24 w 36"/>
                    <a:gd name="T15" fmla="*/ 0 h 34"/>
                    <a:gd name="T16" fmla="*/ 30 w 36"/>
                    <a:gd name="T17" fmla="*/ 4 h 34"/>
                    <a:gd name="T18" fmla="*/ 34 w 36"/>
                    <a:gd name="T19" fmla="*/ 10 h 34"/>
                    <a:gd name="T20" fmla="*/ 36 w 36"/>
                    <a:gd name="T21" fmla="*/ 16 h 34"/>
                    <a:gd name="T22" fmla="*/ 36 w 36"/>
                    <a:gd name="T23" fmla="*/ 16 h 34"/>
                    <a:gd name="T24" fmla="*/ 34 w 36"/>
                    <a:gd name="T25" fmla="*/ 24 h 34"/>
                    <a:gd name="T26" fmla="*/ 30 w 36"/>
                    <a:gd name="T27" fmla="*/ 30 h 34"/>
                    <a:gd name="T28" fmla="*/ 24 w 36"/>
                    <a:gd name="T29" fmla="*/ 34 h 34"/>
                    <a:gd name="T30" fmla="*/ 18 w 36"/>
                    <a:gd name="T31" fmla="*/ 34 h 34"/>
                    <a:gd name="T32" fmla="*/ 18 w 36"/>
                    <a:gd name="T33" fmla="*/ 34 h 34"/>
                    <a:gd name="T34" fmla="*/ 10 w 36"/>
                    <a:gd name="T35" fmla="*/ 34 h 34"/>
                    <a:gd name="T36" fmla="*/ 6 w 36"/>
                    <a:gd name="T37" fmla="*/ 30 h 34"/>
                    <a:gd name="T38" fmla="*/ 2 w 36"/>
                    <a:gd name="T39" fmla="*/ 24 h 34"/>
                    <a:gd name="T40" fmla="*/ 0 w 36"/>
                    <a:gd name="T41" fmla="*/ 16 h 34"/>
                    <a:gd name="T42" fmla="*/ 0 w 36"/>
                    <a:gd name="T43" fmla="*/ 16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36" h="34">
                      <a:moveTo>
                        <a:pt x="0" y="16"/>
                      </a:moveTo>
                      <a:lnTo>
                        <a:pt x="0" y="16"/>
                      </a:lnTo>
                      <a:lnTo>
                        <a:pt x="2" y="10"/>
                      </a:lnTo>
                      <a:lnTo>
                        <a:pt x="6" y="4"/>
                      </a:lnTo>
                      <a:lnTo>
                        <a:pt x="10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lnTo>
                        <a:pt x="24" y="0"/>
                      </a:lnTo>
                      <a:lnTo>
                        <a:pt x="30" y="4"/>
                      </a:lnTo>
                      <a:lnTo>
                        <a:pt x="34" y="10"/>
                      </a:lnTo>
                      <a:lnTo>
                        <a:pt x="36" y="16"/>
                      </a:lnTo>
                      <a:lnTo>
                        <a:pt x="36" y="16"/>
                      </a:lnTo>
                      <a:lnTo>
                        <a:pt x="34" y="24"/>
                      </a:lnTo>
                      <a:lnTo>
                        <a:pt x="30" y="30"/>
                      </a:lnTo>
                      <a:lnTo>
                        <a:pt x="24" y="34"/>
                      </a:lnTo>
                      <a:lnTo>
                        <a:pt x="18" y="34"/>
                      </a:lnTo>
                      <a:lnTo>
                        <a:pt x="18" y="34"/>
                      </a:lnTo>
                      <a:lnTo>
                        <a:pt x="10" y="34"/>
                      </a:lnTo>
                      <a:lnTo>
                        <a:pt x="6" y="30"/>
                      </a:lnTo>
                      <a:lnTo>
                        <a:pt x="2" y="24"/>
                      </a:lnTo>
                      <a:lnTo>
                        <a:pt x="0" y="16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00A779"/>
                </a:solidFill>
                <a:ln w="19050">
                  <a:solidFill>
                    <a:srgbClr val="00A77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</p:grpSp>
        </p:grp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EDED0EC5-E7D5-4661-8F83-A85CC7D52673}"/>
                </a:ext>
              </a:extLst>
            </p:cNvPr>
            <p:cNvGrpSpPr/>
            <p:nvPr/>
          </p:nvGrpSpPr>
          <p:grpSpPr>
            <a:xfrm>
              <a:off x="2097519" y="3095346"/>
              <a:ext cx="1718101" cy="153888"/>
              <a:chOff x="2062350" y="3341531"/>
              <a:chExt cx="1718101" cy="153888"/>
            </a:xfrm>
          </p:grpSpPr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6F4650E-CDE0-4525-B994-1CDB87EB201C}"/>
                  </a:ext>
                </a:extLst>
              </p:cNvPr>
              <p:cNvSpPr txBox="1"/>
              <p:nvPr/>
            </p:nvSpPr>
            <p:spPr>
              <a:xfrm>
                <a:off x="2361019" y="3341531"/>
                <a:ext cx="1419432" cy="153888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rPr>
                  <a:t>PA-IC</a:t>
                </a:r>
                <a:r>
                  <a:rPr kumimoji="0" lang="en-US" sz="1000" b="0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rPr>
                  <a:t>90</a:t>
                </a:r>
                <a:r>
                  <a:rPr kumimoji="0" lang="en-US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rPr>
                  <a:t> (0.166 µg/mL)</a:t>
                </a:r>
              </a:p>
            </p:txBody>
          </p:sp>
          <p:sp>
            <p:nvSpPr>
              <p:cNvPr id="20" name="Line 212">
                <a:extLst>
                  <a:ext uri="{FF2B5EF4-FFF2-40B4-BE49-F238E27FC236}">
                    <a16:creationId xmlns:a16="http://schemas.microsoft.com/office/drawing/2014/main" id="{6BB4DC52-EB27-4621-A9C7-30777DB5C58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62350" y="3421867"/>
                <a:ext cx="263525" cy="0"/>
              </a:xfrm>
              <a:prstGeom prst="line">
                <a:avLst/>
              </a:prstGeom>
              <a:ln w="12700" cap="sq">
                <a:solidFill>
                  <a:schemeClr val="tx1"/>
                </a:solidFill>
                <a:prstDash val="dash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155" name="Group 154">
            <a:extLst>
              <a:ext uri="{FF2B5EF4-FFF2-40B4-BE49-F238E27FC236}">
                <a16:creationId xmlns:a16="http://schemas.microsoft.com/office/drawing/2014/main" id="{B2CD78DC-FF7A-450F-80DE-8088B020377B}"/>
              </a:ext>
            </a:extLst>
          </p:cNvPr>
          <p:cNvGrpSpPr/>
          <p:nvPr/>
        </p:nvGrpSpPr>
        <p:grpSpPr>
          <a:xfrm>
            <a:off x="5367281" y="1457757"/>
            <a:ext cx="3448051" cy="2420001"/>
            <a:chOff x="936913" y="1652155"/>
            <a:chExt cx="3448051" cy="2420001"/>
          </a:xfrm>
        </p:grpSpPr>
        <p:grpSp>
          <p:nvGrpSpPr>
            <p:cNvPr id="156" name="Group 155">
              <a:extLst>
                <a:ext uri="{FF2B5EF4-FFF2-40B4-BE49-F238E27FC236}">
                  <a16:creationId xmlns:a16="http://schemas.microsoft.com/office/drawing/2014/main" id="{21E25EEE-A7C5-4397-AE14-B38F418C8123}"/>
                </a:ext>
              </a:extLst>
            </p:cNvPr>
            <p:cNvGrpSpPr/>
            <p:nvPr/>
          </p:nvGrpSpPr>
          <p:grpSpPr>
            <a:xfrm>
              <a:off x="936913" y="1652155"/>
              <a:ext cx="3446623" cy="2342718"/>
              <a:chOff x="936913" y="1652155"/>
              <a:chExt cx="3446623" cy="2342718"/>
            </a:xfrm>
          </p:grpSpPr>
          <p:cxnSp>
            <p:nvCxnSpPr>
              <p:cNvPr id="172" name="Straight Connector 171">
                <a:extLst>
                  <a:ext uri="{FF2B5EF4-FFF2-40B4-BE49-F238E27FC236}">
                    <a16:creationId xmlns:a16="http://schemas.microsoft.com/office/drawing/2014/main" id="{9D8D4354-EE29-4CCA-9893-61EF78784C2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13114" y="1652155"/>
                <a:ext cx="0" cy="2337088"/>
              </a:xfrm>
              <a:prstGeom prst="line">
                <a:avLst/>
              </a:prstGeom>
              <a:ln w="12700" cap="sq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73" name="Group 172">
                <a:extLst>
                  <a:ext uri="{FF2B5EF4-FFF2-40B4-BE49-F238E27FC236}">
                    <a16:creationId xmlns:a16="http://schemas.microsoft.com/office/drawing/2014/main" id="{0D469817-C88E-4A03-8293-40F80D4C2088}"/>
                  </a:ext>
                </a:extLst>
              </p:cNvPr>
              <p:cNvGrpSpPr/>
              <p:nvPr/>
            </p:nvGrpSpPr>
            <p:grpSpPr>
              <a:xfrm>
                <a:off x="936913" y="1850244"/>
                <a:ext cx="3446623" cy="2144629"/>
                <a:chOff x="936913" y="1850244"/>
                <a:chExt cx="3446623" cy="2144629"/>
              </a:xfrm>
            </p:grpSpPr>
            <p:cxnSp>
              <p:nvCxnSpPr>
                <p:cNvPr id="174" name="Straight Connector 173">
                  <a:extLst>
                    <a:ext uri="{FF2B5EF4-FFF2-40B4-BE49-F238E27FC236}">
                      <a16:creationId xmlns:a16="http://schemas.microsoft.com/office/drawing/2014/main" id="{A30EC804-742D-4BB1-B09B-9365B82E8C9C}"/>
                    </a:ext>
                  </a:extLst>
                </p:cNvPr>
                <p:cNvCxnSpPr/>
                <p:nvPr/>
              </p:nvCxnSpPr>
              <p:spPr>
                <a:xfrm>
                  <a:off x="936913" y="3994873"/>
                  <a:ext cx="72000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5" name="Straight Connector 174">
                  <a:extLst>
                    <a:ext uri="{FF2B5EF4-FFF2-40B4-BE49-F238E27FC236}">
                      <a16:creationId xmlns:a16="http://schemas.microsoft.com/office/drawing/2014/main" id="{A94F242F-F460-446D-BB22-12C248BD644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019103" y="3486539"/>
                  <a:ext cx="3364433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prstDash val="dash"/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6" name="Straight Connector 175">
                  <a:extLst>
                    <a:ext uri="{FF2B5EF4-FFF2-40B4-BE49-F238E27FC236}">
                      <a16:creationId xmlns:a16="http://schemas.microsoft.com/office/drawing/2014/main" id="{3B8C5416-C798-4B2A-9540-68F7DF329054}"/>
                    </a:ext>
                  </a:extLst>
                </p:cNvPr>
                <p:cNvCxnSpPr/>
                <p:nvPr/>
              </p:nvCxnSpPr>
              <p:spPr>
                <a:xfrm>
                  <a:off x="936913" y="3590585"/>
                  <a:ext cx="72000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7" name="Straight Connector 176">
                  <a:extLst>
                    <a:ext uri="{FF2B5EF4-FFF2-40B4-BE49-F238E27FC236}">
                      <a16:creationId xmlns:a16="http://schemas.microsoft.com/office/drawing/2014/main" id="{3EDCE080-CEBD-4A5C-91B1-82893B3568F0}"/>
                    </a:ext>
                  </a:extLst>
                </p:cNvPr>
                <p:cNvCxnSpPr/>
                <p:nvPr/>
              </p:nvCxnSpPr>
              <p:spPr>
                <a:xfrm>
                  <a:off x="936913" y="2253848"/>
                  <a:ext cx="72000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8" name="Straight Connector 177">
                  <a:extLst>
                    <a:ext uri="{FF2B5EF4-FFF2-40B4-BE49-F238E27FC236}">
                      <a16:creationId xmlns:a16="http://schemas.microsoft.com/office/drawing/2014/main" id="{7E925DA5-C08B-48A9-A2D1-8D51A4D6E1E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9644" y="1850244"/>
                  <a:ext cx="49269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9" name="Straight Connector 178">
                  <a:extLst>
                    <a:ext uri="{FF2B5EF4-FFF2-40B4-BE49-F238E27FC236}">
                      <a16:creationId xmlns:a16="http://schemas.microsoft.com/office/drawing/2014/main" id="{0510EDCA-BFC0-4985-ADE8-B552A6AC5A7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9644" y="2316217"/>
                  <a:ext cx="49269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0" name="Straight Connector 179">
                  <a:extLst>
                    <a:ext uri="{FF2B5EF4-FFF2-40B4-BE49-F238E27FC236}">
                      <a16:creationId xmlns:a16="http://schemas.microsoft.com/office/drawing/2014/main" id="{8EB5D3AC-DC61-4FAF-B871-84CE5DD2CBA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9644" y="2382390"/>
                  <a:ext cx="49269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1" name="Straight Connector 180">
                  <a:extLst>
                    <a:ext uri="{FF2B5EF4-FFF2-40B4-BE49-F238E27FC236}">
                      <a16:creationId xmlns:a16="http://schemas.microsoft.com/office/drawing/2014/main" id="{453B8C14-44FE-460D-82DE-7BA59932CE2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9644" y="2460596"/>
                  <a:ext cx="49269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2" name="Straight Connector 181">
                  <a:extLst>
                    <a:ext uri="{FF2B5EF4-FFF2-40B4-BE49-F238E27FC236}">
                      <a16:creationId xmlns:a16="http://schemas.microsoft.com/office/drawing/2014/main" id="{7221C53B-8682-4BC2-8882-2FDC99A1638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9644" y="2550832"/>
                  <a:ext cx="49269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3" name="Straight Connector 182">
                  <a:extLst>
                    <a:ext uri="{FF2B5EF4-FFF2-40B4-BE49-F238E27FC236}">
                      <a16:creationId xmlns:a16="http://schemas.microsoft.com/office/drawing/2014/main" id="{56297E52-D712-4A70-9DE8-6D6D89CFE81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9644" y="2656110"/>
                  <a:ext cx="49269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4" name="Straight Connector 183">
                  <a:extLst>
                    <a:ext uri="{FF2B5EF4-FFF2-40B4-BE49-F238E27FC236}">
                      <a16:creationId xmlns:a16="http://schemas.microsoft.com/office/drawing/2014/main" id="{76506A72-354C-473A-8076-5BB935869BC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9644" y="2785448"/>
                  <a:ext cx="49269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5" name="Straight Connector 184">
                  <a:extLst>
                    <a:ext uri="{FF2B5EF4-FFF2-40B4-BE49-F238E27FC236}">
                      <a16:creationId xmlns:a16="http://schemas.microsoft.com/office/drawing/2014/main" id="{DC1DF3DA-4737-4DEA-AB88-82783A2709B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9644" y="2953891"/>
                  <a:ext cx="49269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6" name="Straight Connector 185">
                  <a:extLst>
                    <a:ext uri="{FF2B5EF4-FFF2-40B4-BE49-F238E27FC236}">
                      <a16:creationId xmlns:a16="http://schemas.microsoft.com/office/drawing/2014/main" id="{1FCBFB96-3E6C-4BC0-BA9F-9C6316C9C20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9644" y="3188506"/>
                  <a:ext cx="49269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7" name="Straight Connector 186">
                  <a:extLst>
                    <a:ext uri="{FF2B5EF4-FFF2-40B4-BE49-F238E27FC236}">
                      <a16:creationId xmlns:a16="http://schemas.microsoft.com/office/drawing/2014/main" id="{C825ACA8-1097-4CD0-8C18-A4BD42D28D4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9644" y="3654731"/>
                  <a:ext cx="49269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8" name="Straight Connector 187">
                  <a:extLst>
                    <a:ext uri="{FF2B5EF4-FFF2-40B4-BE49-F238E27FC236}">
                      <a16:creationId xmlns:a16="http://schemas.microsoft.com/office/drawing/2014/main" id="{6F1C4504-2AAC-4E9E-B376-20288E4A51B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9644" y="3720904"/>
                  <a:ext cx="49269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9" name="Straight Connector 188">
                  <a:extLst>
                    <a:ext uri="{FF2B5EF4-FFF2-40B4-BE49-F238E27FC236}">
                      <a16:creationId xmlns:a16="http://schemas.microsoft.com/office/drawing/2014/main" id="{57BD0594-8A6D-4A7D-BBFE-6A1763A558D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9644" y="3799109"/>
                  <a:ext cx="49269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0" name="Straight Connector 189">
                  <a:extLst>
                    <a:ext uri="{FF2B5EF4-FFF2-40B4-BE49-F238E27FC236}">
                      <a16:creationId xmlns:a16="http://schemas.microsoft.com/office/drawing/2014/main" id="{A4147C9C-0809-4138-A18E-E96BF9BC31A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9644" y="3889346"/>
                  <a:ext cx="49269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57" name="Group 156">
              <a:extLst>
                <a:ext uri="{FF2B5EF4-FFF2-40B4-BE49-F238E27FC236}">
                  <a16:creationId xmlns:a16="http://schemas.microsoft.com/office/drawing/2014/main" id="{2DBD143B-E418-41FB-AB87-9E729F08AEB0}"/>
                </a:ext>
              </a:extLst>
            </p:cNvPr>
            <p:cNvGrpSpPr/>
            <p:nvPr/>
          </p:nvGrpSpPr>
          <p:grpSpPr>
            <a:xfrm rot="16200000">
              <a:off x="2662995" y="2350187"/>
              <a:ext cx="77283" cy="3366655"/>
              <a:chOff x="942108" y="1609509"/>
              <a:chExt cx="77283" cy="3366655"/>
            </a:xfrm>
          </p:grpSpPr>
          <p:cxnSp>
            <p:nvCxnSpPr>
              <p:cNvPr id="158" name="Straight Connector 157">
                <a:extLst>
                  <a:ext uri="{FF2B5EF4-FFF2-40B4-BE49-F238E27FC236}">
                    <a16:creationId xmlns:a16="http://schemas.microsoft.com/office/drawing/2014/main" id="{F0DD4F0C-74E8-43EA-A74C-3FC2FC5E30CE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-663937" y="3292837"/>
                <a:ext cx="3366655" cy="0"/>
              </a:xfrm>
              <a:prstGeom prst="line">
                <a:avLst/>
              </a:prstGeom>
              <a:ln w="12700" cap="sq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59" name="Group 158">
                <a:extLst>
                  <a:ext uri="{FF2B5EF4-FFF2-40B4-BE49-F238E27FC236}">
                    <a16:creationId xmlns:a16="http://schemas.microsoft.com/office/drawing/2014/main" id="{BF98A098-98BC-4758-9097-3D72E60A3C68}"/>
                  </a:ext>
                </a:extLst>
              </p:cNvPr>
              <p:cNvGrpSpPr/>
              <p:nvPr/>
            </p:nvGrpSpPr>
            <p:grpSpPr>
              <a:xfrm>
                <a:off x="942108" y="1681385"/>
                <a:ext cx="72000" cy="3227891"/>
                <a:chOff x="942108" y="1681385"/>
                <a:chExt cx="72000" cy="3227891"/>
              </a:xfrm>
            </p:grpSpPr>
            <p:cxnSp>
              <p:nvCxnSpPr>
                <p:cNvPr id="160" name="Straight Connector 159">
                  <a:extLst>
                    <a:ext uri="{FF2B5EF4-FFF2-40B4-BE49-F238E27FC236}">
                      <a16:creationId xmlns:a16="http://schemas.microsoft.com/office/drawing/2014/main" id="{B5E2A793-93A0-4729-8A30-624A5582CD4C}"/>
                    </a:ext>
                  </a:extLst>
                </p:cNvPr>
                <p:cNvCxnSpPr/>
                <p:nvPr/>
              </p:nvCxnSpPr>
              <p:spPr>
                <a:xfrm>
                  <a:off x="942108" y="4028945"/>
                  <a:ext cx="72000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1" name="Straight Connector 160">
                  <a:extLst>
                    <a:ext uri="{FF2B5EF4-FFF2-40B4-BE49-F238E27FC236}">
                      <a16:creationId xmlns:a16="http://schemas.microsoft.com/office/drawing/2014/main" id="{5647F0BE-B357-489D-A748-F37F7C7AF056}"/>
                    </a:ext>
                  </a:extLst>
                </p:cNvPr>
                <p:cNvCxnSpPr/>
                <p:nvPr/>
              </p:nvCxnSpPr>
              <p:spPr>
                <a:xfrm>
                  <a:off x="942108" y="2268275"/>
                  <a:ext cx="72000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2" name="Straight Connector 161">
                  <a:extLst>
                    <a:ext uri="{FF2B5EF4-FFF2-40B4-BE49-F238E27FC236}">
                      <a16:creationId xmlns:a16="http://schemas.microsoft.com/office/drawing/2014/main" id="{3292A0A5-5CEF-4C59-B06F-7EE4C6BD007A}"/>
                    </a:ext>
                  </a:extLst>
                </p:cNvPr>
                <p:cNvCxnSpPr/>
                <p:nvPr/>
              </p:nvCxnSpPr>
              <p:spPr>
                <a:xfrm>
                  <a:off x="942108" y="1974830"/>
                  <a:ext cx="72000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3" name="Straight Connector 162">
                  <a:extLst>
                    <a:ext uri="{FF2B5EF4-FFF2-40B4-BE49-F238E27FC236}">
                      <a16:creationId xmlns:a16="http://schemas.microsoft.com/office/drawing/2014/main" id="{7EAD04DC-C79A-47BB-B14A-1D6B068F9872}"/>
                    </a:ext>
                  </a:extLst>
                </p:cNvPr>
                <p:cNvCxnSpPr/>
                <p:nvPr/>
              </p:nvCxnSpPr>
              <p:spPr>
                <a:xfrm>
                  <a:off x="942108" y="1681385"/>
                  <a:ext cx="72000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4" name="Straight Connector 163">
                  <a:extLst>
                    <a:ext uri="{FF2B5EF4-FFF2-40B4-BE49-F238E27FC236}">
                      <a16:creationId xmlns:a16="http://schemas.microsoft.com/office/drawing/2014/main" id="{61039CE6-0404-44D6-83E0-DE51B92ECA8A}"/>
                    </a:ext>
                  </a:extLst>
                </p:cNvPr>
                <p:cNvCxnSpPr/>
                <p:nvPr/>
              </p:nvCxnSpPr>
              <p:spPr>
                <a:xfrm>
                  <a:off x="942108" y="4909276"/>
                  <a:ext cx="72000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5" name="Straight Connector 164">
                  <a:extLst>
                    <a:ext uri="{FF2B5EF4-FFF2-40B4-BE49-F238E27FC236}">
                      <a16:creationId xmlns:a16="http://schemas.microsoft.com/office/drawing/2014/main" id="{6E888683-5F83-432C-A632-870FA5CF264E}"/>
                    </a:ext>
                  </a:extLst>
                </p:cNvPr>
                <p:cNvCxnSpPr/>
                <p:nvPr/>
              </p:nvCxnSpPr>
              <p:spPr>
                <a:xfrm>
                  <a:off x="942108" y="4615835"/>
                  <a:ext cx="72000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6" name="Straight Connector 165">
                  <a:extLst>
                    <a:ext uri="{FF2B5EF4-FFF2-40B4-BE49-F238E27FC236}">
                      <a16:creationId xmlns:a16="http://schemas.microsoft.com/office/drawing/2014/main" id="{7D127DBD-A834-4A95-BD58-1105D51A1DE5}"/>
                    </a:ext>
                  </a:extLst>
                </p:cNvPr>
                <p:cNvCxnSpPr/>
                <p:nvPr/>
              </p:nvCxnSpPr>
              <p:spPr>
                <a:xfrm>
                  <a:off x="942108" y="4322390"/>
                  <a:ext cx="72000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7" name="Straight Connector 166">
                  <a:extLst>
                    <a:ext uri="{FF2B5EF4-FFF2-40B4-BE49-F238E27FC236}">
                      <a16:creationId xmlns:a16="http://schemas.microsoft.com/office/drawing/2014/main" id="{950ACACF-0DFD-4937-81A9-11336ACA894E}"/>
                    </a:ext>
                  </a:extLst>
                </p:cNvPr>
                <p:cNvCxnSpPr/>
                <p:nvPr/>
              </p:nvCxnSpPr>
              <p:spPr>
                <a:xfrm>
                  <a:off x="942108" y="3735500"/>
                  <a:ext cx="72000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8" name="Straight Connector 167">
                  <a:extLst>
                    <a:ext uri="{FF2B5EF4-FFF2-40B4-BE49-F238E27FC236}">
                      <a16:creationId xmlns:a16="http://schemas.microsoft.com/office/drawing/2014/main" id="{C593999C-05DE-44C7-BC42-54BE9536099A}"/>
                    </a:ext>
                  </a:extLst>
                </p:cNvPr>
                <p:cNvCxnSpPr/>
                <p:nvPr/>
              </p:nvCxnSpPr>
              <p:spPr>
                <a:xfrm>
                  <a:off x="942108" y="2561720"/>
                  <a:ext cx="72000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9" name="Straight Connector 168">
                  <a:extLst>
                    <a:ext uri="{FF2B5EF4-FFF2-40B4-BE49-F238E27FC236}">
                      <a16:creationId xmlns:a16="http://schemas.microsoft.com/office/drawing/2014/main" id="{B86EB80A-8532-43B1-BACE-902E02A7945E}"/>
                    </a:ext>
                  </a:extLst>
                </p:cNvPr>
                <p:cNvCxnSpPr/>
                <p:nvPr/>
              </p:nvCxnSpPr>
              <p:spPr>
                <a:xfrm>
                  <a:off x="942108" y="2855165"/>
                  <a:ext cx="72000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0" name="Straight Connector 169">
                  <a:extLst>
                    <a:ext uri="{FF2B5EF4-FFF2-40B4-BE49-F238E27FC236}">
                      <a16:creationId xmlns:a16="http://schemas.microsoft.com/office/drawing/2014/main" id="{A9C2B791-DF01-491F-B286-37F336A91CD5}"/>
                    </a:ext>
                  </a:extLst>
                </p:cNvPr>
                <p:cNvCxnSpPr/>
                <p:nvPr/>
              </p:nvCxnSpPr>
              <p:spPr>
                <a:xfrm>
                  <a:off x="942108" y="3148610"/>
                  <a:ext cx="72000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1" name="Straight Connector 170">
                  <a:extLst>
                    <a:ext uri="{FF2B5EF4-FFF2-40B4-BE49-F238E27FC236}">
                      <a16:creationId xmlns:a16="http://schemas.microsoft.com/office/drawing/2014/main" id="{724C0E27-C602-4B34-A170-866C5A923BD8}"/>
                    </a:ext>
                  </a:extLst>
                </p:cNvPr>
                <p:cNvCxnSpPr/>
                <p:nvPr/>
              </p:nvCxnSpPr>
              <p:spPr>
                <a:xfrm>
                  <a:off x="942108" y="3442055"/>
                  <a:ext cx="72000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191" name="Group 190">
            <a:extLst>
              <a:ext uri="{FF2B5EF4-FFF2-40B4-BE49-F238E27FC236}">
                <a16:creationId xmlns:a16="http://schemas.microsoft.com/office/drawing/2014/main" id="{D036F1F1-0FB0-48BD-B603-C453D805DECB}"/>
              </a:ext>
            </a:extLst>
          </p:cNvPr>
          <p:cNvGrpSpPr/>
          <p:nvPr/>
        </p:nvGrpSpPr>
        <p:grpSpPr>
          <a:xfrm>
            <a:off x="5376553" y="3898177"/>
            <a:ext cx="3522872" cy="184666"/>
            <a:chOff x="946185" y="4092575"/>
            <a:chExt cx="3522872" cy="184666"/>
          </a:xfrm>
        </p:grpSpPr>
        <p:sp>
          <p:nvSpPr>
            <p:cNvPr id="192" name="TextBox 191">
              <a:extLst>
                <a:ext uri="{FF2B5EF4-FFF2-40B4-BE49-F238E27FC236}">
                  <a16:creationId xmlns:a16="http://schemas.microsoft.com/office/drawing/2014/main" id="{B6AC00BB-33DA-49A7-9D9D-15ED5527D843}"/>
                </a:ext>
              </a:extLst>
            </p:cNvPr>
            <p:cNvSpPr txBox="1"/>
            <p:nvPr/>
          </p:nvSpPr>
          <p:spPr>
            <a:xfrm>
              <a:off x="946185" y="4092575"/>
              <a:ext cx="2880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4</a:t>
              </a:r>
            </a:p>
          </p:txBody>
        </p:sp>
        <p:sp>
          <p:nvSpPr>
            <p:cNvPr id="193" name="TextBox 192">
              <a:extLst>
                <a:ext uri="{FF2B5EF4-FFF2-40B4-BE49-F238E27FC236}">
                  <a16:creationId xmlns:a16="http://schemas.microsoft.com/office/drawing/2014/main" id="{A18FC6A0-6373-473A-8B44-458A9D7D510A}"/>
                </a:ext>
              </a:extLst>
            </p:cNvPr>
            <p:cNvSpPr txBox="1"/>
            <p:nvPr/>
          </p:nvSpPr>
          <p:spPr>
            <a:xfrm>
              <a:off x="4181057" y="4092575"/>
              <a:ext cx="2880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48</a:t>
              </a:r>
            </a:p>
          </p:txBody>
        </p:sp>
        <p:sp>
          <p:nvSpPr>
            <p:cNvPr id="194" name="TextBox 193">
              <a:extLst>
                <a:ext uri="{FF2B5EF4-FFF2-40B4-BE49-F238E27FC236}">
                  <a16:creationId xmlns:a16="http://schemas.microsoft.com/office/drawing/2014/main" id="{5F1A487A-1E8D-4492-B864-F66F7484E0CF}"/>
                </a:ext>
              </a:extLst>
            </p:cNvPr>
            <p:cNvSpPr txBox="1"/>
            <p:nvPr/>
          </p:nvSpPr>
          <p:spPr>
            <a:xfrm>
              <a:off x="1240264" y="4092575"/>
              <a:ext cx="2880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8</a:t>
              </a:r>
            </a:p>
          </p:txBody>
        </p:sp>
        <p:sp>
          <p:nvSpPr>
            <p:cNvPr id="195" name="TextBox 194">
              <a:extLst>
                <a:ext uri="{FF2B5EF4-FFF2-40B4-BE49-F238E27FC236}">
                  <a16:creationId xmlns:a16="http://schemas.microsoft.com/office/drawing/2014/main" id="{705B3E8C-9557-42BA-B0FE-60407ED389BA}"/>
                </a:ext>
              </a:extLst>
            </p:cNvPr>
            <p:cNvSpPr txBox="1"/>
            <p:nvPr/>
          </p:nvSpPr>
          <p:spPr>
            <a:xfrm>
              <a:off x="1534343" y="4092575"/>
              <a:ext cx="2880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12</a:t>
              </a:r>
            </a:p>
          </p:txBody>
        </p:sp>
        <p:sp>
          <p:nvSpPr>
            <p:cNvPr id="196" name="TextBox 195">
              <a:extLst>
                <a:ext uri="{FF2B5EF4-FFF2-40B4-BE49-F238E27FC236}">
                  <a16:creationId xmlns:a16="http://schemas.microsoft.com/office/drawing/2014/main" id="{75474FB9-1BE4-44AE-8E04-C922CC7C0032}"/>
                </a:ext>
              </a:extLst>
            </p:cNvPr>
            <p:cNvSpPr txBox="1"/>
            <p:nvPr/>
          </p:nvSpPr>
          <p:spPr>
            <a:xfrm>
              <a:off x="1828422" y="4092575"/>
              <a:ext cx="2880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16</a:t>
              </a:r>
            </a:p>
          </p:txBody>
        </p:sp>
        <p:sp>
          <p:nvSpPr>
            <p:cNvPr id="197" name="TextBox 196">
              <a:extLst>
                <a:ext uri="{FF2B5EF4-FFF2-40B4-BE49-F238E27FC236}">
                  <a16:creationId xmlns:a16="http://schemas.microsoft.com/office/drawing/2014/main" id="{4C524E70-B096-4DD6-9E91-12EECFABE485}"/>
                </a:ext>
              </a:extLst>
            </p:cNvPr>
            <p:cNvSpPr txBox="1"/>
            <p:nvPr/>
          </p:nvSpPr>
          <p:spPr>
            <a:xfrm>
              <a:off x="2122501" y="4092575"/>
              <a:ext cx="2880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20</a:t>
              </a:r>
            </a:p>
          </p:txBody>
        </p:sp>
        <p:sp>
          <p:nvSpPr>
            <p:cNvPr id="198" name="TextBox 197">
              <a:extLst>
                <a:ext uri="{FF2B5EF4-FFF2-40B4-BE49-F238E27FC236}">
                  <a16:creationId xmlns:a16="http://schemas.microsoft.com/office/drawing/2014/main" id="{5D15805E-7673-4FC3-9B91-2636BA7F23D9}"/>
                </a:ext>
              </a:extLst>
            </p:cNvPr>
            <p:cNvSpPr txBox="1"/>
            <p:nvPr/>
          </p:nvSpPr>
          <p:spPr>
            <a:xfrm>
              <a:off x="2416580" y="4092575"/>
              <a:ext cx="2880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24</a:t>
              </a:r>
            </a:p>
          </p:txBody>
        </p:sp>
        <p:sp>
          <p:nvSpPr>
            <p:cNvPr id="199" name="TextBox 198">
              <a:extLst>
                <a:ext uri="{FF2B5EF4-FFF2-40B4-BE49-F238E27FC236}">
                  <a16:creationId xmlns:a16="http://schemas.microsoft.com/office/drawing/2014/main" id="{F4617327-6836-4D1D-8905-831A83DE4902}"/>
                </a:ext>
              </a:extLst>
            </p:cNvPr>
            <p:cNvSpPr txBox="1"/>
            <p:nvPr/>
          </p:nvSpPr>
          <p:spPr>
            <a:xfrm>
              <a:off x="2710659" y="4092575"/>
              <a:ext cx="2880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28</a:t>
              </a:r>
            </a:p>
          </p:txBody>
        </p:sp>
        <p:sp>
          <p:nvSpPr>
            <p:cNvPr id="200" name="TextBox 199">
              <a:extLst>
                <a:ext uri="{FF2B5EF4-FFF2-40B4-BE49-F238E27FC236}">
                  <a16:creationId xmlns:a16="http://schemas.microsoft.com/office/drawing/2014/main" id="{A46C8E4A-BF37-4F5B-A426-30EC383A7C20}"/>
                </a:ext>
              </a:extLst>
            </p:cNvPr>
            <p:cNvSpPr txBox="1"/>
            <p:nvPr/>
          </p:nvSpPr>
          <p:spPr>
            <a:xfrm>
              <a:off x="3004738" y="4092575"/>
              <a:ext cx="2880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32</a:t>
              </a:r>
            </a:p>
          </p:txBody>
        </p:sp>
        <p:sp>
          <p:nvSpPr>
            <p:cNvPr id="201" name="TextBox 200">
              <a:extLst>
                <a:ext uri="{FF2B5EF4-FFF2-40B4-BE49-F238E27FC236}">
                  <a16:creationId xmlns:a16="http://schemas.microsoft.com/office/drawing/2014/main" id="{50BDC574-ECB3-4065-AC74-84FB4746EA5F}"/>
                </a:ext>
              </a:extLst>
            </p:cNvPr>
            <p:cNvSpPr txBox="1"/>
            <p:nvPr/>
          </p:nvSpPr>
          <p:spPr>
            <a:xfrm>
              <a:off x="3298817" y="4092575"/>
              <a:ext cx="2880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36</a:t>
              </a:r>
            </a:p>
          </p:txBody>
        </p:sp>
        <p:sp>
          <p:nvSpPr>
            <p:cNvPr id="202" name="TextBox 201">
              <a:extLst>
                <a:ext uri="{FF2B5EF4-FFF2-40B4-BE49-F238E27FC236}">
                  <a16:creationId xmlns:a16="http://schemas.microsoft.com/office/drawing/2014/main" id="{014C07E4-BEF9-40A3-A764-E16794EC7004}"/>
                </a:ext>
              </a:extLst>
            </p:cNvPr>
            <p:cNvSpPr txBox="1"/>
            <p:nvPr/>
          </p:nvSpPr>
          <p:spPr>
            <a:xfrm>
              <a:off x="3592896" y="4092575"/>
              <a:ext cx="2880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40</a:t>
              </a:r>
            </a:p>
          </p:txBody>
        </p:sp>
        <p:sp>
          <p:nvSpPr>
            <p:cNvPr id="203" name="TextBox 202">
              <a:extLst>
                <a:ext uri="{FF2B5EF4-FFF2-40B4-BE49-F238E27FC236}">
                  <a16:creationId xmlns:a16="http://schemas.microsoft.com/office/drawing/2014/main" id="{F69DB452-8449-4488-8548-BD104FAD41F6}"/>
                </a:ext>
              </a:extLst>
            </p:cNvPr>
            <p:cNvSpPr txBox="1"/>
            <p:nvPr/>
          </p:nvSpPr>
          <p:spPr>
            <a:xfrm>
              <a:off x="3886975" y="4092575"/>
              <a:ext cx="2880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44</a:t>
              </a:r>
            </a:p>
          </p:txBody>
        </p:sp>
      </p:grpSp>
      <p:sp>
        <p:nvSpPr>
          <p:cNvPr id="204" name="TextBox 203">
            <a:extLst>
              <a:ext uri="{FF2B5EF4-FFF2-40B4-BE49-F238E27FC236}">
                <a16:creationId xmlns:a16="http://schemas.microsoft.com/office/drawing/2014/main" id="{4058BE66-71DD-49E7-8D20-56017987E038}"/>
              </a:ext>
            </a:extLst>
          </p:cNvPr>
          <p:cNvSpPr txBox="1"/>
          <p:nvPr/>
        </p:nvSpPr>
        <p:spPr>
          <a:xfrm>
            <a:off x="6613790" y="4179570"/>
            <a:ext cx="1035088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Visit (Week)</a:t>
            </a:r>
          </a:p>
        </p:txBody>
      </p:sp>
      <p:grpSp>
        <p:nvGrpSpPr>
          <p:cNvPr id="205" name="Group 204">
            <a:extLst>
              <a:ext uri="{FF2B5EF4-FFF2-40B4-BE49-F238E27FC236}">
                <a16:creationId xmlns:a16="http://schemas.microsoft.com/office/drawing/2014/main" id="{52D64FDA-24CB-4793-AAE4-C4A448A40489}"/>
              </a:ext>
            </a:extLst>
          </p:cNvPr>
          <p:cNvGrpSpPr/>
          <p:nvPr/>
        </p:nvGrpSpPr>
        <p:grpSpPr>
          <a:xfrm>
            <a:off x="5054867" y="1968806"/>
            <a:ext cx="288000" cy="1920065"/>
            <a:chOff x="624499" y="2163204"/>
            <a:chExt cx="288000" cy="1920065"/>
          </a:xfrm>
        </p:grpSpPr>
        <p:sp>
          <p:nvSpPr>
            <p:cNvPr id="206" name="TextBox 205">
              <a:extLst>
                <a:ext uri="{FF2B5EF4-FFF2-40B4-BE49-F238E27FC236}">
                  <a16:creationId xmlns:a16="http://schemas.microsoft.com/office/drawing/2014/main" id="{E8AA8E2B-EA43-4DDD-A93D-E017257247E6}"/>
                </a:ext>
              </a:extLst>
            </p:cNvPr>
            <p:cNvSpPr txBox="1"/>
            <p:nvPr/>
          </p:nvSpPr>
          <p:spPr>
            <a:xfrm>
              <a:off x="624499" y="3898603"/>
              <a:ext cx="288000" cy="18466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07" name="TextBox 206">
              <a:extLst>
                <a:ext uri="{FF2B5EF4-FFF2-40B4-BE49-F238E27FC236}">
                  <a16:creationId xmlns:a16="http://schemas.microsoft.com/office/drawing/2014/main" id="{DDECBFD0-B658-4B8C-A685-993AC8C166EB}"/>
                </a:ext>
              </a:extLst>
            </p:cNvPr>
            <p:cNvSpPr txBox="1"/>
            <p:nvPr/>
          </p:nvSpPr>
          <p:spPr>
            <a:xfrm>
              <a:off x="624499" y="3497128"/>
              <a:ext cx="288000" cy="18466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10</a:t>
              </a:r>
            </a:p>
          </p:txBody>
        </p:sp>
        <p:sp>
          <p:nvSpPr>
            <p:cNvPr id="208" name="TextBox 207">
              <a:extLst>
                <a:ext uri="{FF2B5EF4-FFF2-40B4-BE49-F238E27FC236}">
                  <a16:creationId xmlns:a16="http://schemas.microsoft.com/office/drawing/2014/main" id="{6FF26CF2-852D-4745-B928-7BD5109E8F74}"/>
                </a:ext>
              </a:extLst>
            </p:cNvPr>
            <p:cNvSpPr txBox="1"/>
            <p:nvPr/>
          </p:nvSpPr>
          <p:spPr>
            <a:xfrm>
              <a:off x="624499" y="2163204"/>
              <a:ext cx="288000" cy="18466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100</a:t>
              </a:r>
            </a:p>
          </p:txBody>
        </p:sp>
      </p:grpSp>
      <p:sp>
        <p:nvSpPr>
          <p:cNvPr id="209" name="TextBox 208">
            <a:extLst>
              <a:ext uri="{FF2B5EF4-FFF2-40B4-BE49-F238E27FC236}">
                <a16:creationId xmlns:a16="http://schemas.microsoft.com/office/drawing/2014/main" id="{7C185AAC-479D-4EBB-8339-1AC2C7F8B7F1}"/>
              </a:ext>
            </a:extLst>
          </p:cNvPr>
          <p:cNvSpPr txBox="1"/>
          <p:nvPr/>
        </p:nvSpPr>
        <p:spPr>
          <a:xfrm rot="16200000">
            <a:off x="3876271" y="2627054"/>
            <a:ext cx="2150919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Plasma RPV (ng/mL)</a:t>
            </a:r>
          </a:p>
        </p:txBody>
      </p:sp>
      <p:grpSp>
        <p:nvGrpSpPr>
          <p:cNvPr id="210" name="Group 209">
            <a:extLst>
              <a:ext uri="{FF2B5EF4-FFF2-40B4-BE49-F238E27FC236}">
                <a16:creationId xmlns:a16="http://schemas.microsoft.com/office/drawing/2014/main" id="{12421C93-8FD5-48CC-A4A0-CA7785E13C47}"/>
              </a:ext>
            </a:extLst>
          </p:cNvPr>
          <p:cNvGrpSpPr/>
          <p:nvPr/>
        </p:nvGrpSpPr>
        <p:grpSpPr>
          <a:xfrm>
            <a:off x="7264398" y="3400900"/>
            <a:ext cx="1718101" cy="311554"/>
            <a:chOff x="2097519" y="2957702"/>
            <a:chExt cx="1718101" cy="311554"/>
          </a:xfrm>
        </p:grpSpPr>
        <p:grpSp>
          <p:nvGrpSpPr>
            <p:cNvPr id="211" name="Group 210">
              <a:extLst>
                <a:ext uri="{FF2B5EF4-FFF2-40B4-BE49-F238E27FC236}">
                  <a16:creationId xmlns:a16="http://schemas.microsoft.com/office/drawing/2014/main" id="{B197BC31-59AF-4146-AA71-EF1A900E344C}"/>
                </a:ext>
              </a:extLst>
            </p:cNvPr>
            <p:cNvGrpSpPr/>
            <p:nvPr/>
          </p:nvGrpSpPr>
          <p:grpSpPr>
            <a:xfrm>
              <a:off x="2097519" y="2957702"/>
              <a:ext cx="1488549" cy="153888"/>
              <a:chOff x="2062350" y="3203887"/>
              <a:chExt cx="1488549" cy="153888"/>
            </a:xfrm>
          </p:grpSpPr>
          <p:sp>
            <p:nvSpPr>
              <p:cNvPr id="215" name="TextBox 214">
                <a:extLst>
                  <a:ext uri="{FF2B5EF4-FFF2-40B4-BE49-F238E27FC236}">
                    <a16:creationId xmlns:a16="http://schemas.microsoft.com/office/drawing/2014/main" id="{DD20BA93-1103-4D0A-A50B-FD74953CAC45}"/>
                  </a:ext>
                </a:extLst>
              </p:cNvPr>
              <p:cNvSpPr txBox="1"/>
              <p:nvPr/>
            </p:nvSpPr>
            <p:spPr>
              <a:xfrm>
                <a:off x="2361019" y="3203887"/>
                <a:ext cx="1189880" cy="153888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rPr>
                  <a:t>RPV (n=278)</a:t>
                </a:r>
              </a:p>
            </p:txBody>
          </p:sp>
          <p:grpSp>
            <p:nvGrpSpPr>
              <p:cNvPr id="216" name="Group 215">
                <a:extLst>
                  <a:ext uri="{FF2B5EF4-FFF2-40B4-BE49-F238E27FC236}">
                    <a16:creationId xmlns:a16="http://schemas.microsoft.com/office/drawing/2014/main" id="{A1DEC6EB-7E99-4883-BDE3-3B9AE1BBFB8B}"/>
                  </a:ext>
                </a:extLst>
              </p:cNvPr>
              <p:cNvGrpSpPr/>
              <p:nvPr/>
            </p:nvGrpSpPr>
            <p:grpSpPr>
              <a:xfrm>
                <a:off x="2062350" y="3252158"/>
                <a:ext cx="263525" cy="53975"/>
                <a:chOff x="2529215" y="3399392"/>
                <a:chExt cx="263525" cy="53975"/>
              </a:xfrm>
            </p:grpSpPr>
            <p:sp>
              <p:nvSpPr>
                <p:cNvPr id="217" name="Line 212">
                  <a:extLst>
                    <a:ext uri="{FF2B5EF4-FFF2-40B4-BE49-F238E27FC236}">
                      <a16:creationId xmlns:a16="http://schemas.microsoft.com/office/drawing/2014/main" id="{D16ABFB1-0539-4182-9D29-114D56910C6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529215" y="3426379"/>
                  <a:ext cx="263525" cy="0"/>
                </a:xfrm>
                <a:prstGeom prst="line">
                  <a:avLst/>
                </a:prstGeom>
                <a:solidFill>
                  <a:srgbClr val="00306B"/>
                </a:solidFill>
                <a:ln w="28575">
                  <a:solidFill>
                    <a:srgbClr val="00306B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18" name="Freeform 227">
                  <a:extLst>
                    <a:ext uri="{FF2B5EF4-FFF2-40B4-BE49-F238E27FC236}">
                      <a16:creationId xmlns:a16="http://schemas.microsoft.com/office/drawing/2014/main" id="{230E7D45-05DD-426F-998A-63BBA3D9B1B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33990" y="3399392"/>
                  <a:ext cx="57150" cy="53975"/>
                </a:xfrm>
                <a:custGeom>
                  <a:avLst/>
                  <a:gdLst>
                    <a:gd name="T0" fmla="*/ 0 w 36"/>
                    <a:gd name="T1" fmla="*/ 16 h 34"/>
                    <a:gd name="T2" fmla="*/ 0 w 36"/>
                    <a:gd name="T3" fmla="*/ 16 h 34"/>
                    <a:gd name="T4" fmla="*/ 2 w 36"/>
                    <a:gd name="T5" fmla="*/ 10 h 34"/>
                    <a:gd name="T6" fmla="*/ 6 w 36"/>
                    <a:gd name="T7" fmla="*/ 4 h 34"/>
                    <a:gd name="T8" fmla="*/ 10 w 36"/>
                    <a:gd name="T9" fmla="*/ 0 h 34"/>
                    <a:gd name="T10" fmla="*/ 18 w 36"/>
                    <a:gd name="T11" fmla="*/ 0 h 34"/>
                    <a:gd name="T12" fmla="*/ 18 w 36"/>
                    <a:gd name="T13" fmla="*/ 0 h 34"/>
                    <a:gd name="T14" fmla="*/ 24 w 36"/>
                    <a:gd name="T15" fmla="*/ 0 h 34"/>
                    <a:gd name="T16" fmla="*/ 30 w 36"/>
                    <a:gd name="T17" fmla="*/ 4 h 34"/>
                    <a:gd name="T18" fmla="*/ 34 w 36"/>
                    <a:gd name="T19" fmla="*/ 10 h 34"/>
                    <a:gd name="T20" fmla="*/ 36 w 36"/>
                    <a:gd name="T21" fmla="*/ 16 h 34"/>
                    <a:gd name="T22" fmla="*/ 36 w 36"/>
                    <a:gd name="T23" fmla="*/ 16 h 34"/>
                    <a:gd name="T24" fmla="*/ 34 w 36"/>
                    <a:gd name="T25" fmla="*/ 24 h 34"/>
                    <a:gd name="T26" fmla="*/ 30 w 36"/>
                    <a:gd name="T27" fmla="*/ 30 h 34"/>
                    <a:gd name="T28" fmla="*/ 24 w 36"/>
                    <a:gd name="T29" fmla="*/ 34 h 34"/>
                    <a:gd name="T30" fmla="*/ 18 w 36"/>
                    <a:gd name="T31" fmla="*/ 34 h 34"/>
                    <a:gd name="T32" fmla="*/ 18 w 36"/>
                    <a:gd name="T33" fmla="*/ 34 h 34"/>
                    <a:gd name="T34" fmla="*/ 10 w 36"/>
                    <a:gd name="T35" fmla="*/ 34 h 34"/>
                    <a:gd name="T36" fmla="*/ 6 w 36"/>
                    <a:gd name="T37" fmla="*/ 30 h 34"/>
                    <a:gd name="T38" fmla="*/ 2 w 36"/>
                    <a:gd name="T39" fmla="*/ 24 h 34"/>
                    <a:gd name="T40" fmla="*/ 0 w 36"/>
                    <a:gd name="T41" fmla="*/ 16 h 34"/>
                    <a:gd name="T42" fmla="*/ 0 w 36"/>
                    <a:gd name="T43" fmla="*/ 16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36" h="34">
                      <a:moveTo>
                        <a:pt x="0" y="16"/>
                      </a:moveTo>
                      <a:lnTo>
                        <a:pt x="0" y="16"/>
                      </a:lnTo>
                      <a:lnTo>
                        <a:pt x="2" y="10"/>
                      </a:lnTo>
                      <a:lnTo>
                        <a:pt x="6" y="4"/>
                      </a:lnTo>
                      <a:lnTo>
                        <a:pt x="10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lnTo>
                        <a:pt x="24" y="0"/>
                      </a:lnTo>
                      <a:lnTo>
                        <a:pt x="30" y="4"/>
                      </a:lnTo>
                      <a:lnTo>
                        <a:pt x="34" y="10"/>
                      </a:lnTo>
                      <a:lnTo>
                        <a:pt x="36" y="16"/>
                      </a:lnTo>
                      <a:lnTo>
                        <a:pt x="36" y="16"/>
                      </a:lnTo>
                      <a:lnTo>
                        <a:pt x="34" y="24"/>
                      </a:lnTo>
                      <a:lnTo>
                        <a:pt x="30" y="30"/>
                      </a:lnTo>
                      <a:lnTo>
                        <a:pt x="24" y="34"/>
                      </a:lnTo>
                      <a:lnTo>
                        <a:pt x="18" y="34"/>
                      </a:lnTo>
                      <a:lnTo>
                        <a:pt x="18" y="34"/>
                      </a:lnTo>
                      <a:lnTo>
                        <a:pt x="10" y="34"/>
                      </a:lnTo>
                      <a:lnTo>
                        <a:pt x="6" y="30"/>
                      </a:lnTo>
                      <a:lnTo>
                        <a:pt x="2" y="24"/>
                      </a:lnTo>
                      <a:lnTo>
                        <a:pt x="0" y="16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00306B"/>
                </a:solidFill>
                <a:ln w="19050">
                  <a:solidFill>
                    <a:srgbClr val="00306B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</p:grpSp>
        </p:grpSp>
        <p:grpSp>
          <p:nvGrpSpPr>
            <p:cNvPr id="212" name="Group 211">
              <a:extLst>
                <a:ext uri="{FF2B5EF4-FFF2-40B4-BE49-F238E27FC236}">
                  <a16:creationId xmlns:a16="http://schemas.microsoft.com/office/drawing/2014/main" id="{A4881B5A-F081-4D4D-80A4-82205A82A381}"/>
                </a:ext>
              </a:extLst>
            </p:cNvPr>
            <p:cNvGrpSpPr/>
            <p:nvPr/>
          </p:nvGrpSpPr>
          <p:grpSpPr>
            <a:xfrm>
              <a:off x="2097519" y="3115368"/>
              <a:ext cx="1718101" cy="153888"/>
              <a:chOff x="2062350" y="3361553"/>
              <a:chExt cx="1718101" cy="153888"/>
            </a:xfrm>
          </p:grpSpPr>
          <p:sp>
            <p:nvSpPr>
              <p:cNvPr id="213" name="TextBox 212">
                <a:extLst>
                  <a:ext uri="{FF2B5EF4-FFF2-40B4-BE49-F238E27FC236}">
                    <a16:creationId xmlns:a16="http://schemas.microsoft.com/office/drawing/2014/main" id="{DEF44B51-5703-4723-8295-BA2F70D144D9}"/>
                  </a:ext>
                </a:extLst>
              </p:cNvPr>
              <p:cNvSpPr txBox="1"/>
              <p:nvPr/>
            </p:nvSpPr>
            <p:spPr>
              <a:xfrm>
                <a:off x="2361019" y="3361553"/>
                <a:ext cx="1419432" cy="153888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rPr>
                  <a:t>PA-IC</a:t>
                </a:r>
                <a:r>
                  <a:rPr kumimoji="0" lang="en-US" sz="1000" b="0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rPr>
                  <a:t>90</a:t>
                </a:r>
                <a:r>
                  <a:rPr kumimoji="0" lang="en-US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rPr>
                  <a:t> (12 ng/mL)</a:t>
                </a:r>
              </a:p>
            </p:txBody>
          </p:sp>
          <p:sp>
            <p:nvSpPr>
              <p:cNvPr id="214" name="Line 212">
                <a:extLst>
                  <a:ext uri="{FF2B5EF4-FFF2-40B4-BE49-F238E27FC236}">
                    <a16:creationId xmlns:a16="http://schemas.microsoft.com/office/drawing/2014/main" id="{3C2B534F-91EB-4C71-B6CC-1AF8DC917D9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62350" y="3441889"/>
                <a:ext cx="263525" cy="0"/>
              </a:xfrm>
              <a:prstGeom prst="line">
                <a:avLst/>
              </a:prstGeom>
              <a:ln w="12700" cap="sq">
                <a:solidFill>
                  <a:schemeClr val="tx1"/>
                </a:solidFill>
                <a:prstDash val="dash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219" name="Group 218">
            <a:extLst>
              <a:ext uri="{FF2B5EF4-FFF2-40B4-BE49-F238E27FC236}">
                <a16:creationId xmlns:a16="http://schemas.microsoft.com/office/drawing/2014/main" id="{4A9F8F9E-AEDB-4FD5-906A-0955064F2570}"/>
              </a:ext>
            </a:extLst>
          </p:cNvPr>
          <p:cNvGrpSpPr/>
          <p:nvPr/>
        </p:nvGrpSpPr>
        <p:grpSpPr>
          <a:xfrm>
            <a:off x="5477532" y="1698908"/>
            <a:ext cx="3295650" cy="1359694"/>
            <a:chOff x="5477532" y="1634138"/>
            <a:chExt cx="3295650" cy="1359694"/>
          </a:xfrm>
        </p:grpSpPr>
        <p:grpSp>
          <p:nvGrpSpPr>
            <p:cNvPr id="220" name="Group 219">
              <a:extLst>
                <a:ext uri="{FF2B5EF4-FFF2-40B4-BE49-F238E27FC236}">
                  <a16:creationId xmlns:a16="http://schemas.microsoft.com/office/drawing/2014/main" id="{C2FA8136-490D-4D66-93D7-0C0FBC97495D}"/>
                </a:ext>
              </a:extLst>
            </p:cNvPr>
            <p:cNvGrpSpPr/>
            <p:nvPr/>
          </p:nvGrpSpPr>
          <p:grpSpPr>
            <a:xfrm>
              <a:off x="5477532" y="1634138"/>
              <a:ext cx="3295650" cy="1359694"/>
              <a:chOff x="5477532" y="1634138"/>
              <a:chExt cx="3295650" cy="1359694"/>
            </a:xfrm>
          </p:grpSpPr>
          <p:grpSp>
            <p:nvGrpSpPr>
              <p:cNvPr id="236" name="Group 235">
                <a:extLst>
                  <a:ext uri="{FF2B5EF4-FFF2-40B4-BE49-F238E27FC236}">
                    <a16:creationId xmlns:a16="http://schemas.microsoft.com/office/drawing/2014/main" id="{53DA9593-623C-4E42-8CA5-75C603450BC5}"/>
                  </a:ext>
                </a:extLst>
              </p:cNvPr>
              <p:cNvGrpSpPr/>
              <p:nvPr/>
            </p:nvGrpSpPr>
            <p:grpSpPr>
              <a:xfrm>
                <a:off x="5477532" y="1634138"/>
                <a:ext cx="69850" cy="1014781"/>
                <a:chOff x="5477532" y="1634138"/>
                <a:chExt cx="69850" cy="1014781"/>
              </a:xfrm>
            </p:grpSpPr>
            <p:sp>
              <p:nvSpPr>
                <p:cNvPr id="292" name="Line 229">
                  <a:extLst>
                    <a:ext uri="{FF2B5EF4-FFF2-40B4-BE49-F238E27FC236}">
                      <a16:creationId xmlns:a16="http://schemas.microsoft.com/office/drawing/2014/main" id="{3F21975D-4688-44BD-AA2C-1D9600A6A11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512457" y="2120339"/>
                  <a:ext cx="0" cy="528580"/>
                </a:xfrm>
                <a:prstGeom prst="line">
                  <a:avLst/>
                </a:prstGeom>
                <a:solidFill>
                  <a:srgbClr val="00306B"/>
                </a:solidFill>
                <a:ln w="12700">
                  <a:solidFill>
                    <a:srgbClr val="002F5F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93" name="Line 230">
                  <a:extLst>
                    <a:ext uri="{FF2B5EF4-FFF2-40B4-BE49-F238E27FC236}">
                      <a16:creationId xmlns:a16="http://schemas.microsoft.com/office/drawing/2014/main" id="{9BC4C2F8-ACE0-489C-8308-E588D4D5982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477532" y="2648919"/>
                  <a:ext cx="69850" cy="0"/>
                </a:xfrm>
                <a:prstGeom prst="line">
                  <a:avLst/>
                </a:prstGeom>
                <a:solidFill>
                  <a:srgbClr val="00306B"/>
                </a:solidFill>
                <a:ln w="12700">
                  <a:solidFill>
                    <a:srgbClr val="002F5F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94" name="Line 231">
                  <a:extLst>
                    <a:ext uri="{FF2B5EF4-FFF2-40B4-BE49-F238E27FC236}">
                      <a16:creationId xmlns:a16="http://schemas.microsoft.com/office/drawing/2014/main" id="{8EF17D3A-D16A-4E7C-8627-297294C7CE1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512457" y="1634138"/>
                  <a:ext cx="0" cy="438150"/>
                </a:xfrm>
                <a:prstGeom prst="line">
                  <a:avLst/>
                </a:prstGeom>
                <a:solidFill>
                  <a:srgbClr val="00306B"/>
                </a:solidFill>
                <a:ln w="12700">
                  <a:solidFill>
                    <a:srgbClr val="002F5F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95" name="Line 232">
                  <a:extLst>
                    <a:ext uri="{FF2B5EF4-FFF2-40B4-BE49-F238E27FC236}">
                      <a16:creationId xmlns:a16="http://schemas.microsoft.com/office/drawing/2014/main" id="{8220DF05-17C1-4575-BB6D-CEAA953061E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477532" y="1634138"/>
                  <a:ext cx="69850" cy="0"/>
                </a:xfrm>
                <a:prstGeom prst="line">
                  <a:avLst/>
                </a:prstGeom>
                <a:solidFill>
                  <a:srgbClr val="00306B"/>
                </a:solidFill>
                <a:ln w="12700">
                  <a:solidFill>
                    <a:srgbClr val="002F5F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237" name="Group 236">
                <a:extLst>
                  <a:ext uri="{FF2B5EF4-FFF2-40B4-BE49-F238E27FC236}">
                    <a16:creationId xmlns:a16="http://schemas.microsoft.com/office/drawing/2014/main" id="{083EF8C9-6891-49AF-B62D-C338BB88D882}"/>
                  </a:ext>
                </a:extLst>
              </p:cNvPr>
              <p:cNvGrpSpPr/>
              <p:nvPr/>
            </p:nvGrpSpPr>
            <p:grpSpPr>
              <a:xfrm>
                <a:off x="5769632" y="2031043"/>
                <a:ext cx="69850" cy="962789"/>
                <a:chOff x="5769632" y="2031043"/>
                <a:chExt cx="69850" cy="962789"/>
              </a:xfrm>
            </p:grpSpPr>
            <p:sp>
              <p:nvSpPr>
                <p:cNvPr id="288" name="Line 237">
                  <a:extLst>
                    <a:ext uri="{FF2B5EF4-FFF2-40B4-BE49-F238E27FC236}">
                      <a16:creationId xmlns:a16="http://schemas.microsoft.com/office/drawing/2014/main" id="{EC2CD0B0-4B04-421C-93A5-C36F490BB1B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804557" y="2524533"/>
                  <a:ext cx="0" cy="469299"/>
                </a:xfrm>
                <a:prstGeom prst="line">
                  <a:avLst/>
                </a:prstGeom>
                <a:solidFill>
                  <a:srgbClr val="00306B"/>
                </a:solidFill>
                <a:ln w="12700">
                  <a:solidFill>
                    <a:srgbClr val="002F5F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89" name="Line 238">
                  <a:extLst>
                    <a:ext uri="{FF2B5EF4-FFF2-40B4-BE49-F238E27FC236}">
                      <a16:creationId xmlns:a16="http://schemas.microsoft.com/office/drawing/2014/main" id="{2F2166F8-313C-4D3E-B5B7-E22ADC73935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769632" y="2993832"/>
                  <a:ext cx="69850" cy="0"/>
                </a:xfrm>
                <a:prstGeom prst="line">
                  <a:avLst/>
                </a:prstGeom>
                <a:solidFill>
                  <a:srgbClr val="00306B"/>
                </a:solidFill>
                <a:ln w="12700">
                  <a:solidFill>
                    <a:srgbClr val="002F5F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90" name="Line 239">
                  <a:extLst>
                    <a:ext uri="{FF2B5EF4-FFF2-40B4-BE49-F238E27FC236}">
                      <a16:creationId xmlns:a16="http://schemas.microsoft.com/office/drawing/2014/main" id="{28BDCA46-2059-4CAE-A089-04FC862075A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804557" y="2031043"/>
                  <a:ext cx="0" cy="433251"/>
                </a:xfrm>
                <a:prstGeom prst="line">
                  <a:avLst/>
                </a:prstGeom>
                <a:solidFill>
                  <a:srgbClr val="00306B"/>
                </a:solidFill>
                <a:ln w="12700">
                  <a:solidFill>
                    <a:srgbClr val="002F5F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91" name="Line 240">
                  <a:extLst>
                    <a:ext uri="{FF2B5EF4-FFF2-40B4-BE49-F238E27FC236}">
                      <a16:creationId xmlns:a16="http://schemas.microsoft.com/office/drawing/2014/main" id="{6EDE1591-487F-435A-9EF7-E1AC01661D8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769632" y="2031043"/>
                  <a:ext cx="69850" cy="0"/>
                </a:xfrm>
                <a:prstGeom prst="line">
                  <a:avLst/>
                </a:prstGeom>
                <a:solidFill>
                  <a:srgbClr val="00306B"/>
                </a:solidFill>
                <a:ln w="12700">
                  <a:solidFill>
                    <a:srgbClr val="002F5F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238" name="Group 237">
                <a:extLst>
                  <a:ext uri="{FF2B5EF4-FFF2-40B4-BE49-F238E27FC236}">
                    <a16:creationId xmlns:a16="http://schemas.microsoft.com/office/drawing/2014/main" id="{A276D985-2F4C-4DE8-B9A9-B35A1C3BE13A}"/>
                  </a:ext>
                </a:extLst>
              </p:cNvPr>
              <p:cNvGrpSpPr/>
              <p:nvPr/>
            </p:nvGrpSpPr>
            <p:grpSpPr>
              <a:xfrm>
                <a:off x="6064907" y="2020260"/>
                <a:ext cx="66675" cy="863029"/>
                <a:chOff x="6064907" y="2020260"/>
                <a:chExt cx="66675" cy="863029"/>
              </a:xfrm>
            </p:grpSpPr>
            <p:sp>
              <p:nvSpPr>
                <p:cNvPr id="284" name="Line 241">
                  <a:extLst>
                    <a:ext uri="{FF2B5EF4-FFF2-40B4-BE49-F238E27FC236}">
                      <a16:creationId xmlns:a16="http://schemas.microsoft.com/office/drawing/2014/main" id="{EEB69202-1EAF-4B29-9DBB-550D41B565D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099832" y="2446530"/>
                  <a:ext cx="0" cy="433596"/>
                </a:xfrm>
                <a:prstGeom prst="line">
                  <a:avLst/>
                </a:prstGeom>
                <a:solidFill>
                  <a:srgbClr val="00306B"/>
                </a:solidFill>
                <a:ln w="12700">
                  <a:solidFill>
                    <a:srgbClr val="002F5F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85" name="Line 242">
                  <a:extLst>
                    <a:ext uri="{FF2B5EF4-FFF2-40B4-BE49-F238E27FC236}">
                      <a16:creationId xmlns:a16="http://schemas.microsoft.com/office/drawing/2014/main" id="{826FFD62-A177-428E-B0C1-686991E892D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064907" y="2883289"/>
                  <a:ext cx="66675" cy="0"/>
                </a:xfrm>
                <a:prstGeom prst="line">
                  <a:avLst/>
                </a:prstGeom>
                <a:solidFill>
                  <a:srgbClr val="00306B"/>
                </a:solidFill>
                <a:ln w="12700">
                  <a:solidFill>
                    <a:srgbClr val="002F5F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86" name="Line 243">
                  <a:extLst>
                    <a:ext uri="{FF2B5EF4-FFF2-40B4-BE49-F238E27FC236}">
                      <a16:creationId xmlns:a16="http://schemas.microsoft.com/office/drawing/2014/main" id="{E5B7C168-6A38-4917-BF75-F00935CDB20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6099832" y="2020260"/>
                  <a:ext cx="0" cy="384842"/>
                </a:xfrm>
                <a:prstGeom prst="line">
                  <a:avLst/>
                </a:prstGeom>
                <a:solidFill>
                  <a:srgbClr val="00306B"/>
                </a:solidFill>
                <a:ln w="12700">
                  <a:solidFill>
                    <a:srgbClr val="002F5F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87" name="Line 244">
                  <a:extLst>
                    <a:ext uri="{FF2B5EF4-FFF2-40B4-BE49-F238E27FC236}">
                      <a16:creationId xmlns:a16="http://schemas.microsoft.com/office/drawing/2014/main" id="{6A47F3AF-9D7D-4CCC-9CD8-2B3E3F74947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064907" y="2020261"/>
                  <a:ext cx="66675" cy="0"/>
                </a:xfrm>
                <a:prstGeom prst="line">
                  <a:avLst/>
                </a:prstGeom>
                <a:solidFill>
                  <a:srgbClr val="00306B"/>
                </a:solidFill>
                <a:ln w="12700">
                  <a:solidFill>
                    <a:srgbClr val="002F5F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239" name="Group 238">
                <a:extLst>
                  <a:ext uri="{FF2B5EF4-FFF2-40B4-BE49-F238E27FC236}">
                    <a16:creationId xmlns:a16="http://schemas.microsoft.com/office/drawing/2014/main" id="{18EF8B68-F173-4B25-8873-BEB24D41580E}"/>
                  </a:ext>
                </a:extLst>
              </p:cNvPr>
              <p:cNvGrpSpPr/>
              <p:nvPr/>
            </p:nvGrpSpPr>
            <p:grpSpPr>
              <a:xfrm>
                <a:off x="6357007" y="2008520"/>
                <a:ext cx="69850" cy="836473"/>
                <a:chOff x="6357007" y="2008520"/>
                <a:chExt cx="69850" cy="836473"/>
              </a:xfrm>
            </p:grpSpPr>
            <p:sp>
              <p:nvSpPr>
                <p:cNvPr id="280" name="Line 245">
                  <a:extLst>
                    <a:ext uri="{FF2B5EF4-FFF2-40B4-BE49-F238E27FC236}">
                      <a16:creationId xmlns:a16="http://schemas.microsoft.com/office/drawing/2014/main" id="{A88A34B2-FB85-49C2-B212-2994D584599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391932" y="2405102"/>
                  <a:ext cx="0" cy="439891"/>
                </a:xfrm>
                <a:prstGeom prst="line">
                  <a:avLst/>
                </a:prstGeom>
                <a:solidFill>
                  <a:srgbClr val="00306B"/>
                </a:solidFill>
                <a:ln w="12700">
                  <a:solidFill>
                    <a:srgbClr val="002F5F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81" name="Line 246">
                  <a:extLst>
                    <a:ext uri="{FF2B5EF4-FFF2-40B4-BE49-F238E27FC236}">
                      <a16:creationId xmlns:a16="http://schemas.microsoft.com/office/drawing/2014/main" id="{87CE1FAA-7A83-435E-8521-9429035D658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357007" y="2844993"/>
                  <a:ext cx="69850" cy="0"/>
                </a:xfrm>
                <a:prstGeom prst="line">
                  <a:avLst/>
                </a:prstGeom>
                <a:solidFill>
                  <a:srgbClr val="00306B"/>
                </a:solidFill>
                <a:ln w="12700">
                  <a:solidFill>
                    <a:srgbClr val="002F5F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82" name="Line 247">
                  <a:extLst>
                    <a:ext uri="{FF2B5EF4-FFF2-40B4-BE49-F238E27FC236}">
                      <a16:creationId xmlns:a16="http://schemas.microsoft.com/office/drawing/2014/main" id="{A2380D3B-A2FE-43BF-BAFB-F2CC5783164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6391932" y="2008520"/>
                  <a:ext cx="0" cy="343555"/>
                </a:xfrm>
                <a:prstGeom prst="line">
                  <a:avLst/>
                </a:prstGeom>
                <a:solidFill>
                  <a:srgbClr val="00306B"/>
                </a:solidFill>
                <a:ln w="12700">
                  <a:solidFill>
                    <a:srgbClr val="002F5F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83" name="Line 248">
                  <a:extLst>
                    <a:ext uri="{FF2B5EF4-FFF2-40B4-BE49-F238E27FC236}">
                      <a16:creationId xmlns:a16="http://schemas.microsoft.com/office/drawing/2014/main" id="{96ED3387-9917-40E2-91CE-316A5C9903A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357007" y="2008521"/>
                  <a:ext cx="69850" cy="0"/>
                </a:xfrm>
                <a:prstGeom prst="line">
                  <a:avLst/>
                </a:prstGeom>
                <a:solidFill>
                  <a:srgbClr val="00306B"/>
                </a:solidFill>
                <a:ln w="12700">
                  <a:solidFill>
                    <a:srgbClr val="002F5F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240" name="Group 239">
                <a:extLst>
                  <a:ext uri="{FF2B5EF4-FFF2-40B4-BE49-F238E27FC236}">
                    <a16:creationId xmlns:a16="http://schemas.microsoft.com/office/drawing/2014/main" id="{2A01D5F4-EF10-4A2D-9A7E-4DE9BE1D4DC3}"/>
                  </a:ext>
                </a:extLst>
              </p:cNvPr>
              <p:cNvGrpSpPr/>
              <p:nvPr/>
            </p:nvGrpSpPr>
            <p:grpSpPr>
              <a:xfrm>
                <a:off x="6652282" y="1991712"/>
                <a:ext cx="66675" cy="837406"/>
                <a:chOff x="6652282" y="1991712"/>
                <a:chExt cx="66675" cy="837406"/>
              </a:xfrm>
            </p:grpSpPr>
            <p:sp>
              <p:nvSpPr>
                <p:cNvPr id="276" name="Line 249">
                  <a:extLst>
                    <a:ext uri="{FF2B5EF4-FFF2-40B4-BE49-F238E27FC236}">
                      <a16:creationId xmlns:a16="http://schemas.microsoft.com/office/drawing/2014/main" id="{B3B1BC66-9863-499E-8265-9C366ACA10A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684032" y="2352076"/>
                  <a:ext cx="0" cy="477042"/>
                </a:xfrm>
                <a:prstGeom prst="line">
                  <a:avLst/>
                </a:prstGeom>
                <a:solidFill>
                  <a:srgbClr val="00306B"/>
                </a:solidFill>
                <a:ln w="12700">
                  <a:solidFill>
                    <a:srgbClr val="002F5F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77" name="Line 250">
                  <a:extLst>
                    <a:ext uri="{FF2B5EF4-FFF2-40B4-BE49-F238E27FC236}">
                      <a16:creationId xmlns:a16="http://schemas.microsoft.com/office/drawing/2014/main" id="{EE744793-487C-497F-8EE2-B48867C9D31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652282" y="2829118"/>
                  <a:ext cx="66675" cy="0"/>
                </a:xfrm>
                <a:prstGeom prst="line">
                  <a:avLst/>
                </a:prstGeom>
                <a:solidFill>
                  <a:srgbClr val="00306B"/>
                </a:solidFill>
                <a:ln w="12700">
                  <a:solidFill>
                    <a:srgbClr val="002F5F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78" name="Line 251">
                  <a:extLst>
                    <a:ext uri="{FF2B5EF4-FFF2-40B4-BE49-F238E27FC236}">
                      <a16:creationId xmlns:a16="http://schemas.microsoft.com/office/drawing/2014/main" id="{2C438172-AB5C-4DF8-824E-78CAE104987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6684032" y="1991712"/>
                  <a:ext cx="0" cy="310033"/>
                </a:xfrm>
                <a:prstGeom prst="line">
                  <a:avLst/>
                </a:prstGeom>
                <a:solidFill>
                  <a:srgbClr val="00306B"/>
                </a:solidFill>
                <a:ln w="12700">
                  <a:solidFill>
                    <a:srgbClr val="002F5F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79" name="Line 252">
                  <a:extLst>
                    <a:ext uri="{FF2B5EF4-FFF2-40B4-BE49-F238E27FC236}">
                      <a16:creationId xmlns:a16="http://schemas.microsoft.com/office/drawing/2014/main" id="{0CD434F0-D961-44DB-A1C8-2BD81077537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652282" y="1991712"/>
                  <a:ext cx="66675" cy="0"/>
                </a:xfrm>
                <a:prstGeom prst="line">
                  <a:avLst/>
                </a:prstGeom>
                <a:solidFill>
                  <a:srgbClr val="00306B"/>
                </a:solidFill>
                <a:ln w="12700">
                  <a:solidFill>
                    <a:srgbClr val="002F5F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241" name="Group 240">
                <a:extLst>
                  <a:ext uri="{FF2B5EF4-FFF2-40B4-BE49-F238E27FC236}">
                    <a16:creationId xmlns:a16="http://schemas.microsoft.com/office/drawing/2014/main" id="{E8D1F3D5-0E33-4043-AC40-904012B9325B}"/>
                  </a:ext>
                </a:extLst>
              </p:cNvPr>
              <p:cNvGrpSpPr/>
              <p:nvPr/>
            </p:nvGrpSpPr>
            <p:grpSpPr>
              <a:xfrm>
                <a:off x="6944382" y="1955995"/>
                <a:ext cx="69850" cy="818349"/>
                <a:chOff x="6944382" y="1955995"/>
                <a:chExt cx="69850" cy="818349"/>
              </a:xfrm>
            </p:grpSpPr>
            <p:sp>
              <p:nvSpPr>
                <p:cNvPr id="272" name="Line 253">
                  <a:extLst>
                    <a:ext uri="{FF2B5EF4-FFF2-40B4-BE49-F238E27FC236}">
                      <a16:creationId xmlns:a16="http://schemas.microsoft.com/office/drawing/2014/main" id="{1A03A575-8F96-4966-B8F8-11ADEE68FA4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979307" y="2340956"/>
                  <a:ext cx="0" cy="433388"/>
                </a:xfrm>
                <a:prstGeom prst="line">
                  <a:avLst/>
                </a:prstGeom>
                <a:solidFill>
                  <a:srgbClr val="00306B"/>
                </a:solidFill>
                <a:ln w="12700">
                  <a:solidFill>
                    <a:srgbClr val="002F5F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73" name="Line 254">
                  <a:extLst>
                    <a:ext uri="{FF2B5EF4-FFF2-40B4-BE49-F238E27FC236}">
                      <a16:creationId xmlns:a16="http://schemas.microsoft.com/office/drawing/2014/main" id="{6624B670-85C9-487D-AEAB-32860F17002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944382" y="2774344"/>
                  <a:ext cx="69850" cy="0"/>
                </a:xfrm>
                <a:prstGeom prst="line">
                  <a:avLst/>
                </a:prstGeom>
                <a:solidFill>
                  <a:srgbClr val="00306B"/>
                </a:solidFill>
                <a:ln w="12700">
                  <a:solidFill>
                    <a:srgbClr val="002F5F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74" name="Line 255">
                  <a:extLst>
                    <a:ext uri="{FF2B5EF4-FFF2-40B4-BE49-F238E27FC236}">
                      <a16:creationId xmlns:a16="http://schemas.microsoft.com/office/drawing/2014/main" id="{26D7A591-551B-41F8-AAA1-F5EF996F144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6979307" y="1955995"/>
                  <a:ext cx="0" cy="330929"/>
                </a:xfrm>
                <a:prstGeom prst="line">
                  <a:avLst/>
                </a:prstGeom>
                <a:solidFill>
                  <a:srgbClr val="00306B"/>
                </a:solidFill>
                <a:ln w="12700">
                  <a:solidFill>
                    <a:srgbClr val="002F5F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75" name="Line 256">
                  <a:extLst>
                    <a:ext uri="{FF2B5EF4-FFF2-40B4-BE49-F238E27FC236}">
                      <a16:creationId xmlns:a16="http://schemas.microsoft.com/office/drawing/2014/main" id="{1BEB654E-D322-4349-8810-6B081DDD5C3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944382" y="1955995"/>
                  <a:ext cx="69850" cy="0"/>
                </a:xfrm>
                <a:prstGeom prst="line">
                  <a:avLst/>
                </a:prstGeom>
                <a:solidFill>
                  <a:srgbClr val="00306B"/>
                </a:solidFill>
                <a:ln w="12700">
                  <a:solidFill>
                    <a:srgbClr val="002F5F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242" name="Group 241">
                <a:extLst>
                  <a:ext uri="{FF2B5EF4-FFF2-40B4-BE49-F238E27FC236}">
                    <a16:creationId xmlns:a16="http://schemas.microsoft.com/office/drawing/2014/main" id="{E59E2C1B-58EC-4665-8716-61E444443639}"/>
                  </a:ext>
                </a:extLst>
              </p:cNvPr>
              <p:cNvGrpSpPr/>
              <p:nvPr/>
            </p:nvGrpSpPr>
            <p:grpSpPr>
              <a:xfrm>
                <a:off x="7236482" y="1888696"/>
                <a:ext cx="69850" cy="820760"/>
                <a:chOff x="7236482" y="1888696"/>
                <a:chExt cx="69850" cy="820760"/>
              </a:xfrm>
            </p:grpSpPr>
            <p:sp>
              <p:nvSpPr>
                <p:cNvPr id="268" name="Line 257">
                  <a:extLst>
                    <a:ext uri="{FF2B5EF4-FFF2-40B4-BE49-F238E27FC236}">
                      <a16:creationId xmlns:a16="http://schemas.microsoft.com/office/drawing/2014/main" id="{5774E659-25C2-4314-AAA6-C6F2886FB08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7271407" y="2291943"/>
                  <a:ext cx="0" cy="417513"/>
                </a:xfrm>
                <a:prstGeom prst="line">
                  <a:avLst/>
                </a:prstGeom>
                <a:solidFill>
                  <a:srgbClr val="00306B"/>
                </a:solidFill>
                <a:ln w="12700">
                  <a:solidFill>
                    <a:srgbClr val="002F5F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69" name="Line 258">
                  <a:extLst>
                    <a:ext uri="{FF2B5EF4-FFF2-40B4-BE49-F238E27FC236}">
                      <a16:creationId xmlns:a16="http://schemas.microsoft.com/office/drawing/2014/main" id="{CE730ADF-C8A1-48BB-8EC3-10FC989F750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7236482" y="2709456"/>
                  <a:ext cx="69850" cy="0"/>
                </a:xfrm>
                <a:prstGeom prst="line">
                  <a:avLst/>
                </a:prstGeom>
                <a:solidFill>
                  <a:srgbClr val="00306B"/>
                </a:solidFill>
                <a:ln w="12700">
                  <a:solidFill>
                    <a:srgbClr val="002F5F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70" name="Line 259">
                  <a:extLst>
                    <a:ext uri="{FF2B5EF4-FFF2-40B4-BE49-F238E27FC236}">
                      <a16:creationId xmlns:a16="http://schemas.microsoft.com/office/drawing/2014/main" id="{59320AEF-B33C-41A0-BD1C-423A11E861B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7271407" y="1888696"/>
                  <a:ext cx="0" cy="361912"/>
                </a:xfrm>
                <a:prstGeom prst="line">
                  <a:avLst/>
                </a:prstGeom>
                <a:solidFill>
                  <a:srgbClr val="00306B"/>
                </a:solidFill>
                <a:ln w="12700">
                  <a:solidFill>
                    <a:srgbClr val="002F5F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71" name="Line 260">
                  <a:extLst>
                    <a:ext uri="{FF2B5EF4-FFF2-40B4-BE49-F238E27FC236}">
                      <a16:creationId xmlns:a16="http://schemas.microsoft.com/office/drawing/2014/main" id="{2BFA5877-DA09-4DB7-B2AC-903F99867C6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7236482" y="1888696"/>
                  <a:ext cx="69850" cy="0"/>
                </a:xfrm>
                <a:prstGeom prst="line">
                  <a:avLst/>
                </a:prstGeom>
                <a:solidFill>
                  <a:srgbClr val="00306B"/>
                </a:solidFill>
                <a:ln w="12700">
                  <a:solidFill>
                    <a:srgbClr val="002F5F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243" name="Group 242">
                <a:extLst>
                  <a:ext uri="{FF2B5EF4-FFF2-40B4-BE49-F238E27FC236}">
                    <a16:creationId xmlns:a16="http://schemas.microsoft.com/office/drawing/2014/main" id="{A4865114-684C-4251-A2A6-7353FAC3D2BF}"/>
                  </a:ext>
                </a:extLst>
              </p:cNvPr>
              <p:cNvGrpSpPr/>
              <p:nvPr/>
            </p:nvGrpSpPr>
            <p:grpSpPr>
              <a:xfrm>
                <a:off x="7531757" y="1800527"/>
                <a:ext cx="66675" cy="854090"/>
                <a:chOff x="7531757" y="1800527"/>
                <a:chExt cx="66675" cy="854090"/>
              </a:xfrm>
            </p:grpSpPr>
            <p:sp>
              <p:nvSpPr>
                <p:cNvPr id="264" name="Line 261">
                  <a:extLst>
                    <a:ext uri="{FF2B5EF4-FFF2-40B4-BE49-F238E27FC236}">
                      <a16:creationId xmlns:a16="http://schemas.microsoft.com/office/drawing/2014/main" id="{6CC82557-60C0-46E3-809F-8610DB259B8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7563507" y="2222170"/>
                  <a:ext cx="0" cy="432447"/>
                </a:xfrm>
                <a:prstGeom prst="line">
                  <a:avLst/>
                </a:prstGeom>
                <a:solidFill>
                  <a:srgbClr val="00306B"/>
                </a:solidFill>
                <a:ln w="12700">
                  <a:solidFill>
                    <a:srgbClr val="002F5F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65" name="Line 262">
                  <a:extLst>
                    <a:ext uri="{FF2B5EF4-FFF2-40B4-BE49-F238E27FC236}">
                      <a16:creationId xmlns:a16="http://schemas.microsoft.com/office/drawing/2014/main" id="{C1DA4431-2037-471F-9B42-273ED6321FA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7531757" y="2654617"/>
                  <a:ext cx="66675" cy="0"/>
                </a:xfrm>
                <a:prstGeom prst="line">
                  <a:avLst/>
                </a:prstGeom>
                <a:solidFill>
                  <a:srgbClr val="00306B"/>
                </a:solidFill>
                <a:ln w="12700">
                  <a:solidFill>
                    <a:srgbClr val="002F5F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66" name="Line 263">
                  <a:extLst>
                    <a:ext uri="{FF2B5EF4-FFF2-40B4-BE49-F238E27FC236}">
                      <a16:creationId xmlns:a16="http://schemas.microsoft.com/office/drawing/2014/main" id="{7266BBC0-DFD3-463F-AA66-5420716C6F7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7563507" y="1800527"/>
                  <a:ext cx="0" cy="358775"/>
                </a:xfrm>
                <a:prstGeom prst="line">
                  <a:avLst/>
                </a:prstGeom>
                <a:solidFill>
                  <a:srgbClr val="00306B"/>
                </a:solidFill>
                <a:ln w="12700">
                  <a:solidFill>
                    <a:srgbClr val="002F5F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67" name="Line 264">
                  <a:extLst>
                    <a:ext uri="{FF2B5EF4-FFF2-40B4-BE49-F238E27FC236}">
                      <a16:creationId xmlns:a16="http://schemas.microsoft.com/office/drawing/2014/main" id="{9D012CEA-73D4-41E3-B7A8-EE9998EAFAB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7531757" y="1800527"/>
                  <a:ext cx="66675" cy="0"/>
                </a:xfrm>
                <a:prstGeom prst="line">
                  <a:avLst/>
                </a:prstGeom>
                <a:solidFill>
                  <a:srgbClr val="00306B"/>
                </a:solidFill>
                <a:ln w="12700">
                  <a:solidFill>
                    <a:srgbClr val="002F5F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244" name="Group 243">
                <a:extLst>
                  <a:ext uri="{FF2B5EF4-FFF2-40B4-BE49-F238E27FC236}">
                    <a16:creationId xmlns:a16="http://schemas.microsoft.com/office/drawing/2014/main" id="{3B98FAF9-AA2D-417B-A9B8-EEB843236B09}"/>
                  </a:ext>
                </a:extLst>
              </p:cNvPr>
              <p:cNvGrpSpPr/>
              <p:nvPr/>
            </p:nvGrpSpPr>
            <p:grpSpPr>
              <a:xfrm>
                <a:off x="7823857" y="1800527"/>
                <a:ext cx="66675" cy="803807"/>
                <a:chOff x="7823857" y="1800527"/>
                <a:chExt cx="66675" cy="803807"/>
              </a:xfrm>
            </p:grpSpPr>
            <p:sp>
              <p:nvSpPr>
                <p:cNvPr id="260" name="Line 265">
                  <a:extLst>
                    <a:ext uri="{FF2B5EF4-FFF2-40B4-BE49-F238E27FC236}">
                      <a16:creationId xmlns:a16="http://schemas.microsoft.com/office/drawing/2014/main" id="{17C7F6AF-39E8-4DFB-B5DF-9B68F2434AA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7858782" y="2205871"/>
                  <a:ext cx="0" cy="398463"/>
                </a:xfrm>
                <a:prstGeom prst="line">
                  <a:avLst/>
                </a:prstGeom>
                <a:solidFill>
                  <a:srgbClr val="00306B"/>
                </a:solidFill>
                <a:ln w="12700">
                  <a:solidFill>
                    <a:srgbClr val="002F5F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61" name="Line 266">
                  <a:extLst>
                    <a:ext uri="{FF2B5EF4-FFF2-40B4-BE49-F238E27FC236}">
                      <a16:creationId xmlns:a16="http://schemas.microsoft.com/office/drawing/2014/main" id="{DB14C4F2-83CB-4265-BA87-9ACA41FB494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7823857" y="2604334"/>
                  <a:ext cx="66675" cy="0"/>
                </a:xfrm>
                <a:prstGeom prst="line">
                  <a:avLst/>
                </a:prstGeom>
                <a:solidFill>
                  <a:srgbClr val="00306B"/>
                </a:solidFill>
                <a:ln w="12700">
                  <a:solidFill>
                    <a:srgbClr val="002F5F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62" name="Line 267">
                  <a:extLst>
                    <a:ext uri="{FF2B5EF4-FFF2-40B4-BE49-F238E27FC236}">
                      <a16:creationId xmlns:a16="http://schemas.microsoft.com/office/drawing/2014/main" id="{E8B36929-0D91-4B34-A4A9-9393AFC6BA0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7858782" y="1801125"/>
                  <a:ext cx="0" cy="342988"/>
                </a:xfrm>
                <a:prstGeom prst="line">
                  <a:avLst/>
                </a:prstGeom>
                <a:solidFill>
                  <a:srgbClr val="00306B"/>
                </a:solidFill>
                <a:ln w="12700">
                  <a:solidFill>
                    <a:srgbClr val="002F5F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63" name="Line 268">
                  <a:extLst>
                    <a:ext uri="{FF2B5EF4-FFF2-40B4-BE49-F238E27FC236}">
                      <a16:creationId xmlns:a16="http://schemas.microsoft.com/office/drawing/2014/main" id="{3CD21991-07C0-410D-BB15-99573980ACE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7823857" y="1800527"/>
                  <a:ext cx="66675" cy="0"/>
                </a:xfrm>
                <a:prstGeom prst="line">
                  <a:avLst/>
                </a:prstGeom>
                <a:solidFill>
                  <a:srgbClr val="00306B"/>
                </a:solidFill>
                <a:ln w="12700">
                  <a:solidFill>
                    <a:srgbClr val="002F5F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245" name="Group 244">
                <a:extLst>
                  <a:ext uri="{FF2B5EF4-FFF2-40B4-BE49-F238E27FC236}">
                    <a16:creationId xmlns:a16="http://schemas.microsoft.com/office/drawing/2014/main" id="{629CABD4-5AE6-41AB-A282-72E79D9A5863}"/>
                  </a:ext>
                </a:extLst>
              </p:cNvPr>
              <p:cNvGrpSpPr/>
              <p:nvPr/>
            </p:nvGrpSpPr>
            <p:grpSpPr>
              <a:xfrm>
                <a:off x="8115957" y="1759491"/>
                <a:ext cx="69850" cy="817856"/>
                <a:chOff x="8115957" y="1759491"/>
                <a:chExt cx="69850" cy="817856"/>
              </a:xfrm>
            </p:grpSpPr>
            <p:sp>
              <p:nvSpPr>
                <p:cNvPr id="256" name="Line 269">
                  <a:extLst>
                    <a:ext uri="{FF2B5EF4-FFF2-40B4-BE49-F238E27FC236}">
                      <a16:creationId xmlns:a16="http://schemas.microsoft.com/office/drawing/2014/main" id="{D181B416-125E-4373-B872-AC568376F5C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8150882" y="2158207"/>
                  <a:ext cx="0" cy="419140"/>
                </a:xfrm>
                <a:prstGeom prst="line">
                  <a:avLst/>
                </a:prstGeom>
                <a:solidFill>
                  <a:srgbClr val="00306B"/>
                </a:solidFill>
                <a:ln w="12700">
                  <a:solidFill>
                    <a:srgbClr val="002F5F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57" name="Line 270">
                  <a:extLst>
                    <a:ext uri="{FF2B5EF4-FFF2-40B4-BE49-F238E27FC236}">
                      <a16:creationId xmlns:a16="http://schemas.microsoft.com/office/drawing/2014/main" id="{8CE560C0-EDA1-4E62-A218-81E97133D4F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8115957" y="2577347"/>
                  <a:ext cx="69850" cy="0"/>
                </a:xfrm>
                <a:prstGeom prst="line">
                  <a:avLst/>
                </a:prstGeom>
                <a:solidFill>
                  <a:srgbClr val="00306B"/>
                </a:solidFill>
                <a:ln w="12700">
                  <a:solidFill>
                    <a:srgbClr val="002F5F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58" name="Line 271">
                  <a:extLst>
                    <a:ext uri="{FF2B5EF4-FFF2-40B4-BE49-F238E27FC236}">
                      <a16:creationId xmlns:a16="http://schemas.microsoft.com/office/drawing/2014/main" id="{28ACE92A-6F37-4633-9149-3AF3376D697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8150882" y="1759491"/>
                  <a:ext cx="0" cy="342158"/>
                </a:xfrm>
                <a:prstGeom prst="line">
                  <a:avLst/>
                </a:prstGeom>
                <a:solidFill>
                  <a:srgbClr val="00306B"/>
                </a:solidFill>
                <a:ln w="12700">
                  <a:solidFill>
                    <a:srgbClr val="002F5F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59" name="Line 272">
                  <a:extLst>
                    <a:ext uri="{FF2B5EF4-FFF2-40B4-BE49-F238E27FC236}">
                      <a16:creationId xmlns:a16="http://schemas.microsoft.com/office/drawing/2014/main" id="{949AADD1-3BF9-4419-A0D6-BA4E4629B9E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8115957" y="1759491"/>
                  <a:ext cx="69850" cy="0"/>
                </a:xfrm>
                <a:prstGeom prst="line">
                  <a:avLst/>
                </a:prstGeom>
                <a:solidFill>
                  <a:srgbClr val="00306B"/>
                </a:solidFill>
                <a:ln w="12700">
                  <a:solidFill>
                    <a:srgbClr val="002F5F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246" name="Group 245">
                <a:extLst>
                  <a:ext uri="{FF2B5EF4-FFF2-40B4-BE49-F238E27FC236}">
                    <a16:creationId xmlns:a16="http://schemas.microsoft.com/office/drawing/2014/main" id="{139F2741-607B-4594-ACC9-DE78D246B723}"/>
                  </a:ext>
                </a:extLst>
              </p:cNvPr>
              <p:cNvGrpSpPr/>
              <p:nvPr/>
            </p:nvGrpSpPr>
            <p:grpSpPr>
              <a:xfrm>
                <a:off x="8411232" y="1768152"/>
                <a:ext cx="66675" cy="742071"/>
                <a:chOff x="8411232" y="1768152"/>
                <a:chExt cx="66675" cy="742071"/>
              </a:xfrm>
            </p:grpSpPr>
            <p:sp>
              <p:nvSpPr>
                <p:cNvPr id="252" name="Line 277">
                  <a:extLst>
                    <a:ext uri="{FF2B5EF4-FFF2-40B4-BE49-F238E27FC236}">
                      <a16:creationId xmlns:a16="http://schemas.microsoft.com/office/drawing/2014/main" id="{2D45C6E1-DACF-4DF7-9EF4-8719FD0DD84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8446157" y="2122873"/>
                  <a:ext cx="0" cy="382588"/>
                </a:xfrm>
                <a:prstGeom prst="line">
                  <a:avLst/>
                </a:prstGeom>
                <a:solidFill>
                  <a:srgbClr val="00306B"/>
                </a:solidFill>
                <a:ln w="12700">
                  <a:solidFill>
                    <a:srgbClr val="002F5F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53" name="Line 278">
                  <a:extLst>
                    <a:ext uri="{FF2B5EF4-FFF2-40B4-BE49-F238E27FC236}">
                      <a16:creationId xmlns:a16="http://schemas.microsoft.com/office/drawing/2014/main" id="{AE33E34B-196E-4151-B35B-2B472D5BD94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8411232" y="2510223"/>
                  <a:ext cx="66675" cy="0"/>
                </a:xfrm>
                <a:prstGeom prst="line">
                  <a:avLst/>
                </a:prstGeom>
                <a:solidFill>
                  <a:srgbClr val="00306B"/>
                </a:solidFill>
                <a:ln w="12700">
                  <a:solidFill>
                    <a:srgbClr val="002F5F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54" name="Line 279">
                  <a:extLst>
                    <a:ext uri="{FF2B5EF4-FFF2-40B4-BE49-F238E27FC236}">
                      <a16:creationId xmlns:a16="http://schemas.microsoft.com/office/drawing/2014/main" id="{19E48E5C-0437-4B82-9782-59803D6BD26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8446157" y="1768152"/>
                  <a:ext cx="0" cy="327143"/>
                </a:xfrm>
                <a:prstGeom prst="line">
                  <a:avLst/>
                </a:prstGeom>
                <a:solidFill>
                  <a:srgbClr val="00306B"/>
                </a:solidFill>
                <a:ln w="12700">
                  <a:solidFill>
                    <a:srgbClr val="002F5F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55" name="Line 280">
                  <a:extLst>
                    <a:ext uri="{FF2B5EF4-FFF2-40B4-BE49-F238E27FC236}">
                      <a16:creationId xmlns:a16="http://schemas.microsoft.com/office/drawing/2014/main" id="{9B8BEBEB-08A6-4B31-A0E9-3342A412F41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8411232" y="1768153"/>
                  <a:ext cx="66675" cy="0"/>
                </a:xfrm>
                <a:prstGeom prst="line">
                  <a:avLst/>
                </a:prstGeom>
                <a:solidFill>
                  <a:srgbClr val="00306B"/>
                </a:solidFill>
                <a:ln w="12700">
                  <a:solidFill>
                    <a:srgbClr val="002F5F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247" name="Group 246">
                <a:extLst>
                  <a:ext uri="{FF2B5EF4-FFF2-40B4-BE49-F238E27FC236}">
                    <a16:creationId xmlns:a16="http://schemas.microsoft.com/office/drawing/2014/main" id="{E6120B01-0818-43B0-81CC-CE0F8D5FC86B}"/>
                  </a:ext>
                </a:extLst>
              </p:cNvPr>
              <p:cNvGrpSpPr/>
              <p:nvPr/>
            </p:nvGrpSpPr>
            <p:grpSpPr>
              <a:xfrm>
                <a:off x="8703332" y="1732627"/>
                <a:ext cx="69850" cy="773112"/>
                <a:chOff x="8703332" y="1732627"/>
                <a:chExt cx="69850" cy="773112"/>
              </a:xfrm>
            </p:grpSpPr>
            <p:sp>
              <p:nvSpPr>
                <p:cNvPr id="248" name="Line 281">
                  <a:extLst>
                    <a:ext uri="{FF2B5EF4-FFF2-40B4-BE49-F238E27FC236}">
                      <a16:creationId xmlns:a16="http://schemas.microsoft.com/office/drawing/2014/main" id="{466DDCB0-BB20-4769-A5B1-89E7A7D3342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8738257" y="2097751"/>
                  <a:ext cx="0" cy="407988"/>
                </a:xfrm>
                <a:prstGeom prst="line">
                  <a:avLst/>
                </a:prstGeom>
                <a:solidFill>
                  <a:srgbClr val="00306B"/>
                </a:solidFill>
                <a:ln w="12700">
                  <a:solidFill>
                    <a:srgbClr val="002F5F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49" name="Line 282">
                  <a:extLst>
                    <a:ext uri="{FF2B5EF4-FFF2-40B4-BE49-F238E27FC236}">
                      <a16:creationId xmlns:a16="http://schemas.microsoft.com/office/drawing/2014/main" id="{9086FAC2-F8D0-466F-A778-F2C386F8079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8703332" y="2505739"/>
                  <a:ext cx="69850" cy="0"/>
                </a:xfrm>
                <a:prstGeom prst="line">
                  <a:avLst/>
                </a:prstGeom>
                <a:solidFill>
                  <a:srgbClr val="00306B"/>
                </a:solidFill>
                <a:ln w="12700">
                  <a:solidFill>
                    <a:srgbClr val="002F5F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50" name="Line 283">
                  <a:extLst>
                    <a:ext uri="{FF2B5EF4-FFF2-40B4-BE49-F238E27FC236}">
                      <a16:creationId xmlns:a16="http://schemas.microsoft.com/office/drawing/2014/main" id="{1AC12443-71FC-4AA3-8D80-12DB9F677B8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8738257" y="1732627"/>
                  <a:ext cx="0" cy="324422"/>
                </a:xfrm>
                <a:prstGeom prst="line">
                  <a:avLst/>
                </a:prstGeom>
                <a:solidFill>
                  <a:srgbClr val="00306B"/>
                </a:solidFill>
                <a:ln w="12700">
                  <a:solidFill>
                    <a:srgbClr val="002F5F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51" name="Line 284">
                  <a:extLst>
                    <a:ext uri="{FF2B5EF4-FFF2-40B4-BE49-F238E27FC236}">
                      <a16:creationId xmlns:a16="http://schemas.microsoft.com/office/drawing/2014/main" id="{79EF0CC3-E2DF-4023-89A0-3C89D496357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8703332" y="1732627"/>
                  <a:ext cx="69850" cy="0"/>
                </a:xfrm>
                <a:prstGeom prst="line">
                  <a:avLst/>
                </a:prstGeom>
                <a:solidFill>
                  <a:srgbClr val="00306B"/>
                </a:solidFill>
                <a:ln w="12700">
                  <a:solidFill>
                    <a:srgbClr val="002F5F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</p:grpSp>
        </p:grpSp>
        <p:grpSp>
          <p:nvGrpSpPr>
            <p:cNvPr id="221" name="Group 220">
              <a:extLst>
                <a:ext uri="{FF2B5EF4-FFF2-40B4-BE49-F238E27FC236}">
                  <a16:creationId xmlns:a16="http://schemas.microsoft.com/office/drawing/2014/main" id="{6B051378-8A3F-47D4-8A9B-7CD395FE57C7}"/>
                </a:ext>
              </a:extLst>
            </p:cNvPr>
            <p:cNvGrpSpPr/>
            <p:nvPr/>
          </p:nvGrpSpPr>
          <p:grpSpPr>
            <a:xfrm>
              <a:off x="5483882" y="2045057"/>
              <a:ext cx="3282950" cy="480850"/>
              <a:chOff x="5483882" y="2054582"/>
              <a:chExt cx="3282950" cy="480850"/>
            </a:xfrm>
          </p:grpSpPr>
          <p:sp>
            <p:nvSpPr>
              <p:cNvPr id="222" name="Freeform 228">
                <a:extLst>
                  <a:ext uri="{FF2B5EF4-FFF2-40B4-BE49-F238E27FC236}">
                    <a16:creationId xmlns:a16="http://schemas.microsoft.com/office/drawing/2014/main" id="{98CAD468-F352-44A5-91F4-08F7FF91DC1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05359" y="2073443"/>
                <a:ext cx="3232897" cy="441359"/>
              </a:xfrm>
              <a:custGeom>
                <a:avLst/>
                <a:gdLst>
                  <a:gd name="T0" fmla="*/ 0 w 2032"/>
                  <a:gd name="T1" fmla="*/ 146 h 397"/>
                  <a:gd name="T2" fmla="*/ 46 w 2032"/>
                  <a:gd name="T3" fmla="*/ 156 h 397"/>
                  <a:gd name="T4" fmla="*/ 184 w 2032"/>
                  <a:gd name="T5" fmla="*/ 397 h 397"/>
                  <a:gd name="T6" fmla="*/ 370 w 2032"/>
                  <a:gd name="T7" fmla="*/ 322 h 397"/>
                  <a:gd name="T8" fmla="*/ 554 w 2032"/>
                  <a:gd name="T9" fmla="*/ 278 h 397"/>
                  <a:gd name="T10" fmla="*/ 738 w 2032"/>
                  <a:gd name="T11" fmla="*/ 264 h 397"/>
                  <a:gd name="T12" fmla="*/ 924 w 2032"/>
                  <a:gd name="T13" fmla="*/ 224 h 397"/>
                  <a:gd name="T14" fmla="*/ 1108 w 2032"/>
                  <a:gd name="T15" fmla="*/ 188 h 397"/>
                  <a:gd name="T16" fmla="*/ 1292 w 2032"/>
                  <a:gd name="T17" fmla="*/ 174 h 397"/>
                  <a:gd name="T18" fmla="*/ 1478 w 2032"/>
                  <a:gd name="T19" fmla="*/ 158 h 397"/>
                  <a:gd name="T20" fmla="*/ 1662 w 2032"/>
                  <a:gd name="T21" fmla="*/ 160 h 397"/>
                  <a:gd name="T22" fmla="*/ 1708 w 2032"/>
                  <a:gd name="T23" fmla="*/ 0 h 397"/>
                  <a:gd name="T24" fmla="*/ 1848 w 2032"/>
                  <a:gd name="T25" fmla="*/ 112 h 397"/>
                  <a:gd name="T26" fmla="*/ 2032 w 2032"/>
                  <a:gd name="T27" fmla="*/ 92 h 397"/>
                  <a:gd name="connsiteX0" fmla="*/ 0 w 10000"/>
                  <a:gd name="connsiteY0" fmla="*/ 1361 h 7683"/>
                  <a:gd name="connsiteX1" fmla="*/ 226 w 10000"/>
                  <a:gd name="connsiteY1" fmla="*/ 1612 h 7683"/>
                  <a:gd name="connsiteX2" fmla="*/ 906 w 10000"/>
                  <a:gd name="connsiteY2" fmla="*/ 7683 h 7683"/>
                  <a:gd name="connsiteX3" fmla="*/ 1821 w 10000"/>
                  <a:gd name="connsiteY3" fmla="*/ 5794 h 7683"/>
                  <a:gd name="connsiteX4" fmla="*/ 2726 w 10000"/>
                  <a:gd name="connsiteY4" fmla="*/ 4686 h 7683"/>
                  <a:gd name="connsiteX5" fmla="*/ 3632 w 10000"/>
                  <a:gd name="connsiteY5" fmla="*/ 4333 h 7683"/>
                  <a:gd name="connsiteX6" fmla="*/ 4547 w 10000"/>
                  <a:gd name="connsiteY6" fmla="*/ 3325 h 7683"/>
                  <a:gd name="connsiteX7" fmla="*/ 5453 w 10000"/>
                  <a:gd name="connsiteY7" fmla="*/ 2419 h 7683"/>
                  <a:gd name="connsiteX8" fmla="*/ 6358 w 10000"/>
                  <a:gd name="connsiteY8" fmla="*/ 2066 h 7683"/>
                  <a:gd name="connsiteX9" fmla="*/ 7274 w 10000"/>
                  <a:gd name="connsiteY9" fmla="*/ 1663 h 7683"/>
                  <a:gd name="connsiteX10" fmla="*/ 8179 w 10000"/>
                  <a:gd name="connsiteY10" fmla="*/ 1713 h 7683"/>
                  <a:gd name="connsiteX11" fmla="*/ 9094 w 10000"/>
                  <a:gd name="connsiteY11" fmla="*/ 504 h 7683"/>
                  <a:gd name="connsiteX12" fmla="*/ 10000 w 10000"/>
                  <a:gd name="connsiteY12" fmla="*/ 0 h 7683"/>
                  <a:gd name="connsiteX0" fmla="*/ 0 w 10000"/>
                  <a:gd name="connsiteY0" fmla="*/ 1771 h 10000"/>
                  <a:gd name="connsiteX1" fmla="*/ 226 w 10000"/>
                  <a:gd name="connsiteY1" fmla="*/ 2098 h 10000"/>
                  <a:gd name="connsiteX2" fmla="*/ 906 w 10000"/>
                  <a:gd name="connsiteY2" fmla="*/ 10000 h 10000"/>
                  <a:gd name="connsiteX3" fmla="*/ 1821 w 10000"/>
                  <a:gd name="connsiteY3" fmla="*/ 7541 h 10000"/>
                  <a:gd name="connsiteX4" fmla="*/ 2726 w 10000"/>
                  <a:gd name="connsiteY4" fmla="*/ 6099 h 10000"/>
                  <a:gd name="connsiteX5" fmla="*/ 3632 w 10000"/>
                  <a:gd name="connsiteY5" fmla="*/ 5640 h 10000"/>
                  <a:gd name="connsiteX6" fmla="*/ 4547 w 10000"/>
                  <a:gd name="connsiteY6" fmla="*/ 4328 h 10000"/>
                  <a:gd name="connsiteX7" fmla="*/ 5453 w 10000"/>
                  <a:gd name="connsiteY7" fmla="*/ 3149 h 10000"/>
                  <a:gd name="connsiteX8" fmla="*/ 6358 w 10000"/>
                  <a:gd name="connsiteY8" fmla="*/ 2689 h 10000"/>
                  <a:gd name="connsiteX9" fmla="*/ 7274 w 10000"/>
                  <a:gd name="connsiteY9" fmla="*/ 2165 h 10000"/>
                  <a:gd name="connsiteX10" fmla="*/ 8179 w 10000"/>
                  <a:gd name="connsiteY10" fmla="*/ 2230 h 10000"/>
                  <a:gd name="connsiteX11" fmla="*/ 9094 w 10000"/>
                  <a:gd name="connsiteY11" fmla="*/ 656 h 10000"/>
                  <a:gd name="connsiteX12" fmla="*/ 10000 w 10000"/>
                  <a:gd name="connsiteY12" fmla="*/ 0 h 10000"/>
                  <a:gd name="connsiteX0" fmla="*/ 0 w 10000"/>
                  <a:gd name="connsiteY0" fmla="*/ 1771 h 10000"/>
                  <a:gd name="connsiteX1" fmla="*/ 226 w 10000"/>
                  <a:gd name="connsiteY1" fmla="*/ 2098 h 10000"/>
                  <a:gd name="connsiteX2" fmla="*/ 906 w 10000"/>
                  <a:gd name="connsiteY2" fmla="*/ 10000 h 10000"/>
                  <a:gd name="connsiteX3" fmla="*/ 1821 w 10000"/>
                  <a:gd name="connsiteY3" fmla="*/ 7541 h 10000"/>
                  <a:gd name="connsiteX4" fmla="*/ 2726 w 10000"/>
                  <a:gd name="connsiteY4" fmla="*/ 6099 h 10000"/>
                  <a:gd name="connsiteX5" fmla="*/ 3632 w 10000"/>
                  <a:gd name="connsiteY5" fmla="*/ 5640 h 10000"/>
                  <a:gd name="connsiteX6" fmla="*/ 4547 w 10000"/>
                  <a:gd name="connsiteY6" fmla="*/ 4328 h 10000"/>
                  <a:gd name="connsiteX7" fmla="*/ 5453 w 10000"/>
                  <a:gd name="connsiteY7" fmla="*/ 3149 h 10000"/>
                  <a:gd name="connsiteX8" fmla="*/ 6358 w 10000"/>
                  <a:gd name="connsiteY8" fmla="*/ 2689 h 10000"/>
                  <a:gd name="connsiteX9" fmla="*/ 7274 w 10000"/>
                  <a:gd name="connsiteY9" fmla="*/ 2165 h 10000"/>
                  <a:gd name="connsiteX10" fmla="*/ 8179 w 10000"/>
                  <a:gd name="connsiteY10" fmla="*/ 2230 h 10000"/>
                  <a:gd name="connsiteX11" fmla="*/ 9094 w 10000"/>
                  <a:gd name="connsiteY11" fmla="*/ 656 h 10000"/>
                  <a:gd name="connsiteX12" fmla="*/ 10000 w 10000"/>
                  <a:gd name="connsiteY12" fmla="*/ 0 h 10000"/>
                  <a:gd name="connsiteX0" fmla="*/ 0 w 10000"/>
                  <a:gd name="connsiteY0" fmla="*/ 1771 h 10000"/>
                  <a:gd name="connsiteX1" fmla="*/ 226 w 10000"/>
                  <a:gd name="connsiteY1" fmla="*/ 2098 h 10000"/>
                  <a:gd name="connsiteX2" fmla="*/ 906 w 10000"/>
                  <a:gd name="connsiteY2" fmla="*/ 10000 h 10000"/>
                  <a:gd name="connsiteX3" fmla="*/ 1821 w 10000"/>
                  <a:gd name="connsiteY3" fmla="*/ 7541 h 10000"/>
                  <a:gd name="connsiteX4" fmla="*/ 2726 w 10000"/>
                  <a:gd name="connsiteY4" fmla="*/ 6099 h 10000"/>
                  <a:gd name="connsiteX5" fmla="*/ 3632 w 10000"/>
                  <a:gd name="connsiteY5" fmla="*/ 5640 h 10000"/>
                  <a:gd name="connsiteX6" fmla="*/ 4547 w 10000"/>
                  <a:gd name="connsiteY6" fmla="*/ 4328 h 10000"/>
                  <a:gd name="connsiteX7" fmla="*/ 5453 w 10000"/>
                  <a:gd name="connsiteY7" fmla="*/ 3149 h 10000"/>
                  <a:gd name="connsiteX8" fmla="*/ 6358 w 10000"/>
                  <a:gd name="connsiteY8" fmla="*/ 2689 h 10000"/>
                  <a:gd name="connsiteX9" fmla="*/ 7274 w 10000"/>
                  <a:gd name="connsiteY9" fmla="*/ 2165 h 10000"/>
                  <a:gd name="connsiteX10" fmla="*/ 8179 w 10000"/>
                  <a:gd name="connsiteY10" fmla="*/ 2230 h 10000"/>
                  <a:gd name="connsiteX11" fmla="*/ 9094 w 10000"/>
                  <a:gd name="connsiteY11" fmla="*/ 656 h 10000"/>
                  <a:gd name="connsiteX12" fmla="*/ 10000 w 10000"/>
                  <a:gd name="connsiteY12" fmla="*/ 0 h 10000"/>
                  <a:gd name="connsiteX0" fmla="*/ 0 w 10000"/>
                  <a:gd name="connsiteY0" fmla="*/ 1771 h 10000"/>
                  <a:gd name="connsiteX1" fmla="*/ 906 w 10000"/>
                  <a:gd name="connsiteY1" fmla="*/ 10000 h 10000"/>
                  <a:gd name="connsiteX2" fmla="*/ 1821 w 10000"/>
                  <a:gd name="connsiteY2" fmla="*/ 7541 h 10000"/>
                  <a:gd name="connsiteX3" fmla="*/ 2726 w 10000"/>
                  <a:gd name="connsiteY3" fmla="*/ 6099 h 10000"/>
                  <a:gd name="connsiteX4" fmla="*/ 3632 w 10000"/>
                  <a:gd name="connsiteY4" fmla="*/ 5640 h 10000"/>
                  <a:gd name="connsiteX5" fmla="*/ 4547 w 10000"/>
                  <a:gd name="connsiteY5" fmla="*/ 4328 h 10000"/>
                  <a:gd name="connsiteX6" fmla="*/ 5453 w 10000"/>
                  <a:gd name="connsiteY6" fmla="*/ 3149 h 10000"/>
                  <a:gd name="connsiteX7" fmla="*/ 6358 w 10000"/>
                  <a:gd name="connsiteY7" fmla="*/ 2689 h 10000"/>
                  <a:gd name="connsiteX8" fmla="*/ 7274 w 10000"/>
                  <a:gd name="connsiteY8" fmla="*/ 2165 h 10000"/>
                  <a:gd name="connsiteX9" fmla="*/ 8179 w 10000"/>
                  <a:gd name="connsiteY9" fmla="*/ 2230 h 10000"/>
                  <a:gd name="connsiteX10" fmla="*/ 9094 w 10000"/>
                  <a:gd name="connsiteY10" fmla="*/ 656 h 10000"/>
                  <a:gd name="connsiteX11" fmla="*/ 10000 w 10000"/>
                  <a:gd name="connsiteY11" fmla="*/ 0 h 10000"/>
                  <a:gd name="connsiteX0" fmla="*/ 0 w 10022"/>
                  <a:gd name="connsiteY0" fmla="*/ 296 h 10000"/>
                  <a:gd name="connsiteX1" fmla="*/ 928 w 10022"/>
                  <a:gd name="connsiteY1" fmla="*/ 10000 h 10000"/>
                  <a:gd name="connsiteX2" fmla="*/ 1843 w 10022"/>
                  <a:gd name="connsiteY2" fmla="*/ 7541 h 10000"/>
                  <a:gd name="connsiteX3" fmla="*/ 2748 w 10022"/>
                  <a:gd name="connsiteY3" fmla="*/ 6099 h 10000"/>
                  <a:gd name="connsiteX4" fmla="*/ 3654 w 10022"/>
                  <a:gd name="connsiteY4" fmla="*/ 5640 h 10000"/>
                  <a:gd name="connsiteX5" fmla="*/ 4569 w 10022"/>
                  <a:gd name="connsiteY5" fmla="*/ 4328 h 10000"/>
                  <a:gd name="connsiteX6" fmla="*/ 5475 w 10022"/>
                  <a:gd name="connsiteY6" fmla="*/ 3149 h 10000"/>
                  <a:gd name="connsiteX7" fmla="*/ 6380 w 10022"/>
                  <a:gd name="connsiteY7" fmla="*/ 2689 h 10000"/>
                  <a:gd name="connsiteX8" fmla="*/ 7296 w 10022"/>
                  <a:gd name="connsiteY8" fmla="*/ 2165 h 10000"/>
                  <a:gd name="connsiteX9" fmla="*/ 8201 w 10022"/>
                  <a:gd name="connsiteY9" fmla="*/ 2230 h 10000"/>
                  <a:gd name="connsiteX10" fmla="*/ 9116 w 10022"/>
                  <a:gd name="connsiteY10" fmla="*/ 656 h 10000"/>
                  <a:gd name="connsiteX11" fmla="*/ 10022 w 10022"/>
                  <a:gd name="connsiteY11" fmla="*/ 0 h 10000"/>
                  <a:gd name="connsiteX0" fmla="*/ 0 w 10022"/>
                  <a:gd name="connsiteY0" fmla="*/ 296 h 9115"/>
                  <a:gd name="connsiteX1" fmla="*/ 913 w 10022"/>
                  <a:gd name="connsiteY1" fmla="*/ 9115 h 9115"/>
                  <a:gd name="connsiteX2" fmla="*/ 1843 w 10022"/>
                  <a:gd name="connsiteY2" fmla="*/ 7541 h 9115"/>
                  <a:gd name="connsiteX3" fmla="*/ 2748 w 10022"/>
                  <a:gd name="connsiteY3" fmla="*/ 6099 h 9115"/>
                  <a:gd name="connsiteX4" fmla="*/ 3654 w 10022"/>
                  <a:gd name="connsiteY4" fmla="*/ 5640 h 9115"/>
                  <a:gd name="connsiteX5" fmla="*/ 4569 w 10022"/>
                  <a:gd name="connsiteY5" fmla="*/ 4328 h 9115"/>
                  <a:gd name="connsiteX6" fmla="*/ 5475 w 10022"/>
                  <a:gd name="connsiteY6" fmla="*/ 3149 h 9115"/>
                  <a:gd name="connsiteX7" fmla="*/ 6380 w 10022"/>
                  <a:gd name="connsiteY7" fmla="*/ 2689 h 9115"/>
                  <a:gd name="connsiteX8" fmla="*/ 7296 w 10022"/>
                  <a:gd name="connsiteY8" fmla="*/ 2165 h 9115"/>
                  <a:gd name="connsiteX9" fmla="*/ 8201 w 10022"/>
                  <a:gd name="connsiteY9" fmla="*/ 2230 h 9115"/>
                  <a:gd name="connsiteX10" fmla="*/ 9116 w 10022"/>
                  <a:gd name="connsiteY10" fmla="*/ 656 h 9115"/>
                  <a:gd name="connsiteX11" fmla="*/ 10022 w 10022"/>
                  <a:gd name="connsiteY11" fmla="*/ 0 h 9115"/>
                  <a:gd name="connsiteX0" fmla="*/ 0 w 10000"/>
                  <a:gd name="connsiteY0" fmla="*/ 325 h 10000"/>
                  <a:gd name="connsiteX1" fmla="*/ 911 w 10000"/>
                  <a:gd name="connsiteY1" fmla="*/ 10000 h 10000"/>
                  <a:gd name="connsiteX2" fmla="*/ 1817 w 10000"/>
                  <a:gd name="connsiteY2" fmla="*/ 8489 h 10000"/>
                  <a:gd name="connsiteX3" fmla="*/ 2742 w 10000"/>
                  <a:gd name="connsiteY3" fmla="*/ 6691 h 10000"/>
                  <a:gd name="connsiteX4" fmla="*/ 3646 w 10000"/>
                  <a:gd name="connsiteY4" fmla="*/ 6188 h 10000"/>
                  <a:gd name="connsiteX5" fmla="*/ 4559 w 10000"/>
                  <a:gd name="connsiteY5" fmla="*/ 4748 h 10000"/>
                  <a:gd name="connsiteX6" fmla="*/ 5463 w 10000"/>
                  <a:gd name="connsiteY6" fmla="*/ 3455 h 10000"/>
                  <a:gd name="connsiteX7" fmla="*/ 6366 w 10000"/>
                  <a:gd name="connsiteY7" fmla="*/ 2950 h 10000"/>
                  <a:gd name="connsiteX8" fmla="*/ 7280 w 10000"/>
                  <a:gd name="connsiteY8" fmla="*/ 2375 h 10000"/>
                  <a:gd name="connsiteX9" fmla="*/ 8183 w 10000"/>
                  <a:gd name="connsiteY9" fmla="*/ 2447 h 10000"/>
                  <a:gd name="connsiteX10" fmla="*/ 9096 w 10000"/>
                  <a:gd name="connsiteY10" fmla="*/ 720 h 10000"/>
                  <a:gd name="connsiteX11" fmla="*/ 10000 w 10000"/>
                  <a:gd name="connsiteY11" fmla="*/ 0 h 10000"/>
                  <a:gd name="connsiteX0" fmla="*/ 0 w 10000"/>
                  <a:gd name="connsiteY0" fmla="*/ 325 h 10000"/>
                  <a:gd name="connsiteX1" fmla="*/ 911 w 10000"/>
                  <a:gd name="connsiteY1" fmla="*/ 10000 h 10000"/>
                  <a:gd name="connsiteX2" fmla="*/ 1817 w 10000"/>
                  <a:gd name="connsiteY2" fmla="*/ 8489 h 10000"/>
                  <a:gd name="connsiteX3" fmla="*/ 2742 w 10000"/>
                  <a:gd name="connsiteY3" fmla="*/ 6691 h 10000"/>
                  <a:gd name="connsiteX4" fmla="*/ 3646 w 10000"/>
                  <a:gd name="connsiteY4" fmla="*/ 6188 h 10000"/>
                  <a:gd name="connsiteX5" fmla="*/ 4559 w 10000"/>
                  <a:gd name="connsiteY5" fmla="*/ 4748 h 10000"/>
                  <a:gd name="connsiteX6" fmla="*/ 5463 w 10000"/>
                  <a:gd name="connsiteY6" fmla="*/ 3455 h 10000"/>
                  <a:gd name="connsiteX7" fmla="*/ 6366 w 10000"/>
                  <a:gd name="connsiteY7" fmla="*/ 2950 h 10000"/>
                  <a:gd name="connsiteX8" fmla="*/ 7280 w 10000"/>
                  <a:gd name="connsiteY8" fmla="*/ 2375 h 10000"/>
                  <a:gd name="connsiteX9" fmla="*/ 8183 w 10000"/>
                  <a:gd name="connsiteY9" fmla="*/ 2447 h 10000"/>
                  <a:gd name="connsiteX10" fmla="*/ 9096 w 10000"/>
                  <a:gd name="connsiteY10" fmla="*/ 720 h 10000"/>
                  <a:gd name="connsiteX11" fmla="*/ 10000 w 10000"/>
                  <a:gd name="connsiteY11" fmla="*/ 0 h 10000"/>
                  <a:gd name="connsiteX0" fmla="*/ 0 w 10000"/>
                  <a:gd name="connsiteY0" fmla="*/ 325 h 10000"/>
                  <a:gd name="connsiteX1" fmla="*/ 911 w 10000"/>
                  <a:gd name="connsiteY1" fmla="*/ 10000 h 10000"/>
                  <a:gd name="connsiteX2" fmla="*/ 1817 w 10000"/>
                  <a:gd name="connsiteY2" fmla="*/ 8489 h 10000"/>
                  <a:gd name="connsiteX3" fmla="*/ 2764 w 10000"/>
                  <a:gd name="connsiteY3" fmla="*/ 7123 h 10000"/>
                  <a:gd name="connsiteX4" fmla="*/ 3646 w 10000"/>
                  <a:gd name="connsiteY4" fmla="*/ 6188 h 10000"/>
                  <a:gd name="connsiteX5" fmla="*/ 4559 w 10000"/>
                  <a:gd name="connsiteY5" fmla="*/ 4748 h 10000"/>
                  <a:gd name="connsiteX6" fmla="*/ 5463 w 10000"/>
                  <a:gd name="connsiteY6" fmla="*/ 3455 h 10000"/>
                  <a:gd name="connsiteX7" fmla="*/ 6366 w 10000"/>
                  <a:gd name="connsiteY7" fmla="*/ 2950 h 10000"/>
                  <a:gd name="connsiteX8" fmla="*/ 7280 w 10000"/>
                  <a:gd name="connsiteY8" fmla="*/ 2375 h 10000"/>
                  <a:gd name="connsiteX9" fmla="*/ 8183 w 10000"/>
                  <a:gd name="connsiteY9" fmla="*/ 2447 h 10000"/>
                  <a:gd name="connsiteX10" fmla="*/ 9096 w 10000"/>
                  <a:gd name="connsiteY10" fmla="*/ 720 h 10000"/>
                  <a:gd name="connsiteX11" fmla="*/ 10000 w 10000"/>
                  <a:gd name="connsiteY11" fmla="*/ 0 h 10000"/>
                  <a:gd name="connsiteX0" fmla="*/ 0 w 10000"/>
                  <a:gd name="connsiteY0" fmla="*/ 325 h 10000"/>
                  <a:gd name="connsiteX1" fmla="*/ 911 w 10000"/>
                  <a:gd name="connsiteY1" fmla="*/ 10000 h 10000"/>
                  <a:gd name="connsiteX2" fmla="*/ 1817 w 10000"/>
                  <a:gd name="connsiteY2" fmla="*/ 8489 h 10000"/>
                  <a:gd name="connsiteX3" fmla="*/ 2764 w 10000"/>
                  <a:gd name="connsiteY3" fmla="*/ 7123 h 10000"/>
                  <a:gd name="connsiteX4" fmla="*/ 3646 w 10000"/>
                  <a:gd name="connsiteY4" fmla="*/ 6188 h 10000"/>
                  <a:gd name="connsiteX5" fmla="*/ 4552 w 10000"/>
                  <a:gd name="connsiteY5" fmla="*/ 5557 h 10000"/>
                  <a:gd name="connsiteX6" fmla="*/ 5463 w 10000"/>
                  <a:gd name="connsiteY6" fmla="*/ 3455 h 10000"/>
                  <a:gd name="connsiteX7" fmla="*/ 6366 w 10000"/>
                  <a:gd name="connsiteY7" fmla="*/ 2950 h 10000"/>
                  <a:gd name="connsiteX8" fmla="*/ 7280 w 10000"/>
                  <a:gd name="connsiteY8" fmla="*/ 2375 h 10000"/>
                  <a:gd name="connsiteX9" fmla="*/ 8183 w 10000"/>
                  <a:gd name="connsiteY9" fmla="*/ 2447 h 10000"/>
                  <a:gd name="connsiteX10" fmla="*/ 9096 w 10000"/>
                  <a:gd name="connsiteY10" fmla="*/ 720 h 10000"/>
                  <a:gd name="connsiteX11" fmla="*/ 10000 w 10000"/>
                  <a:gd name="connsiteY11" fmla="*/ 0 h 10000"/>
                  <a:gd name="connsiteX0" fmla="*/ 0 w 10000"/>
                  <a:gd name="connsiteY0" fmla="*/ 325 h 10000"/>
                  <a:gd name="connsiteX1" fmla="*/ 911 w 10000"/>
                  <a:gd name="connsiteY1" fmla="*/ 10000 h 10000"/>
                  <a:gd name="connsiteX2" fmla="*/ 1817 w 10000"/>
                  <a:gd name="connsiteY2" fmla="*/ 8489 h 10000"/>
                  <a:gd name="connsiteX3" fmla="*/ 2764 w 10000"/>
                  <a:gd name="connsiteY3" fmla="*/ 7123 h 10000"/>
                  <a:gd name="connsiteX4" fmla="*/ 3646 w 10000"/>
                  <a:gd name="connsiteY4" fmla="*/ 6188 h 10000"/>
                  <a:gd name="connsiteX5" fmla="*/ 4552 w 10000"/>
                  <a:gd name="connsiteY5" fmla="*/ 5557 h 10000"/>
                  <a:gd name="connsiteX6" fmla="*/ 5478 w 10000"/>
                  <a:gd name="connsiteY6" fmla="*/ 4804 h 10000"/>
                  <a:gd name="connsiteX7" fmla="*/ 6366 w 10000"/>
                  <a:gd name="connsiteY7" fmla="*/ 2950 h 10000"/>
                  <a:gd name="connsiteX8" fmla="*/ 7280 w 10000"/>
                  <a:gd name="connsiteY8" fmla="*/ 2375 h 10000"/>
                  <a:gd name="connsiteX9" fmla="*/ 8183 w 10000"/>
                  <a:gd name="connsiteY9" fmla="*/ 2447 h 10000"/>
                  <a:gd name="connsiteX10" fmla="*/ 9096 w 10000"/>
                  <a:gd name="connsiteY10" fmla="*/ 720 h 10000"/>
                  <a:gd name="connsiteX11" fmla="*/ 10000 w 10000"/>
                  <a:gd name="connsiteY11" fmla="*/ 0 h 10000"/>
                  <a:gd name="connsiteX0" fmla="*/ 0 w 10000"/>
                  <a:gd name="connsiteY0" fmla="*/ 325 h 10000"/>
                  <a:gd name="connsiteX1" fmla="*/ 911 w 10000"/>
                  <a:gd name="connsiteY1" fmla="*/ 10000 h 10000"/>
                  <a:gd name="connsiteX2" fmla="*/ 1817 w 10000"/>
                  <a:gd name="connsiteY2" fmla="*/ 8489 h 10000"/>
                  <a:gd name="connsiteX3" fmla="*/ 2764 w 10000"/>
                  <a:gd name="connsiteY3" fmla="*/ 7123 h 10000"/>
                  <a:gd name="connsiteX4" fmla="*/ 3646 w 10000"/>
                  <a:gd name="connsiteY4" fmla="*/ 6188 h 10000"/>
                  <a:gd name="connsiteX5" fmla="*/ 4552 w 10000"/>
                  <a:gd name="connsiteY5" fmla="*/ 5557 h 10000"/>
                  <a:gd name="connsiteX6" fmla="*/ 5478 w 10000"/>
                  <a:gd name="connsiteY6" fmla="*/ 4804 h 10000"/>
                  <a:gd name="connsiteX7" fmla="*/ 6366 w 10000"/>
                  <a:gd name="connsiteY7" fmla="*/ 2950 h 10000"/>
                  <a:gd name="connsiteX8" fmla="*/ 7280 w 10000"/>
                  <a:gd name="connsiteY8" fmla="*/ 2375 h 10000"/>
                  <a:gd name="connsiteX9" fmla="*/ 8183 w 10000"/>
                  <a:gd name="connsiteY9" fmla="*/ 1638 h 10000"/>
                  <a:gd name="connsiteX10" fmla="*/ 9096 w 10000"/>
                  <a:gd name="connsiteY10" fmla="*/ 720 h 10000"/>
                  <a:gd name="connsiteX11" fmla="*/ 10000 w 10000"/>
                  <a:gd name="connsiteY11" fmla="*/ 0 h 10000"/>
                  <a:gd name="connsiteX0" fmla="*/ 0 w 10000"/>
                  <a:gd name="connsiteY0" fmla="*/ 325 h 10000"/>
                  <a:gd name="connsiteX1" fmla="*/ 911 w 10000"/>
                  <a:gd name="connsiteY1" fmla="*/ 10000 h 10000"/>
                  <a:gd name="connsiteX2" fmla="*/ 1817 w 10000"/>
                  <a:gd name="connsiteY2" fmla="*/ 8489 h 10000"/>
                  <a:gd name="connsiteX3" fmla="*/ 2764 w 10000"/>
                  <a:gd name="connsiteY3" fmla="*/ 7123 h 10000"/>
                  <a:gd name="connsiteX4" fmla="*/ 3646 w 10000"/>
                  <a:gd name="connsiteY4" fmla="*/ 6188 h 10000"/>
                  <a:gd name="connsiteX5" fmla="*/ 4552 w 10000"/>
                  <a:gd name="connsiteY5" fmla="*/ 5557 h 10000"/>
                  <a:gd name="connsiteX6" fmla="*/ 5478 w 10000"/>
                  <a:gd name="connsiteY6" fmla="*/ 4804 h 10000"/>
                  <a:gd name="connsiteX7" fmla="*/ 6366 w 10000"/>
                  <a:gd name="connsiteY7" fmla="*/ 2950 h 10000"/>
                  <a:gd name="connsiteX8" fmla="*/ 7280 w 10000"/>
                  <a:gd name="connsiteY8" fmla="*/ 2375 h 10000"/>
                  <a:gd name="connsiteX9" fmla="*/ 8183 w 10000"/>
                  <a:gd name="connsiteY9" fmla="*/ 1638 h 10000"/>
                  <a:gd name="connsiteX10" fmla="*/ 9089 w 10000"/>
                  <a:gd name="connsiteY10" fmla="*/ 1583 h 10000"/>
                  <a:gd name="connsiteX11" fmla="*/ 10000 w 10000"/>
                  <a:gd name="connsiteY11" fmla="*/ 0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0000" h="10000">
                    <a:moveTo>
                      <a:pt x="0" y="325"/>
                    </a:moveTo>
                    <a:cubicBezTo>
                      <a:pt x="308" y="3874"/>
                      <a:pt x="603" y="6451"/>
                      <a:pt x="911" y="10000"/>
                    </a:cubicBezTo>
                    <a:lnTo>
                      <a:pt x="1817" y="8489"/>
                    </a:lnTo>
                    <a:lnTo>
                      <a:pt x="2764" y="7123"/>
                    </a:lnTo>
                    <a:lnTo>
                      <a:pt x="3646" y="6188"/>
                    </a:lnTo>
                    <a:lnTo>
                      <a:pt x="4552" y="5557"/>
                    </a:lnTo>
                    <a:lnTo>
                      <a:pt x="5478" y="4804"/>
                    </a:lnTo>
                    <a:lnTo>
                      <a:pt x="6366" y="2950"/>
                    </a:lnTo>
                    <a:lnTo>
                      <a:pt x="7280" y="2375"/>
                    </a:lnTo>
                    <a:lnTo>
                      <a:pt x="8183" y="1638"/>
                    </a:lnTo>
                    <a:lnTo>
                      <a:pt x="9089" y="1583"/>
                    </a:lnTo>
                    <a:lnTo>
                      <a:pt x="10000" y="0"/>
                    </a:lnTo>
                  </a:path>
                </a:pathLst>
              </a:custGeom>
              <a:noFill/>
              <a:ln w="28575">
                <a:solidFill>
                  <a:srgbClr val="002F5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grpSp>
            <p:nvGrpSpPr>
              <p:cNvPr id="223" name="Group 222">
                <a:extLst>
                  <a:ext uri="{FF2B5EF4-FFF2-40B4-BE49-F238E27FC236}">
                    <a16:creationId xmlns:a16="http://schemas.microsoft.com/office/drawing/2014/main" id="{116A155C-186C-4E4E-A3F5-C35BADE3AC1D}"/>
                  </a:ext>
                </a:extLst>
              </p:cNvPr>
              <p:cNvGrpSpPr/>
              <p:nvPr/>
            </p:nvGrpSpPr>
            <p:grpSpPr>
              <a:xfrm>
                <a:off x="5483882" y="2054582"/>
                <a:ext cx="3282950" cy="480850"/>
                <a:chOff x="5483882" y="2054582"/>
                <a:chExt cx="3282950" cy="480850"/>
              </a:xfrm>
            </p:grpSpPr>
            <p:sp>
              <p:nvSpPr>
                <p:cNvPr id="224" name="Freeform 286">
                  <a:extLst>
                    <a:ext uri="{FF2B5EF4-FFF2-40B4-BE49-F238E27FC236}">
                      <a16:creationId xmlns:a16="http://schemas.microsoft.com/office/drawing/2014/main" id="{46BD4402-8C93-40B0-A049-676672FCE98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483882" y="2069926"/>
                  <a:ext cx="53975" cy="53975"/>
                </a:xfrm>
                <a:prstGeom prst="ellipse">
                  <a:avLst/>
                </a:prstGeom>
                <a:solidFill>
                  <a:srgbClr val="00306B"/>
                </a:solidFill>
                <a:ln w="19050">
                  <a:solidFill>
                    <a:srgbClr val="002F5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25" name="Freeform 288">
                  <a:extLst>
                    <a:ext uri="{FF2B5EF4-FFF2-40B4-BE49-F238E27FC236}">
                      <a16:creationId xmlns:a16="http://schemas.microsoft.com/office/drawing/2014/main" id="{B59C1F50-25A1-47A3-A341-AA4DB81F011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775982" y="2478282"/>
                  <a:ext cx="57150" cy="57150"/>
                </a:xfrm>
                <a:prstGeom prst="ellipse">
                  <a:avLst/>
                </a:prstGeom>
                <a:solidFill>
                  <a:srgbClr val="00306B"/>
                </a:solidFill>
                <a:ln w="19050">
                  <a:solidFill>
                    <a:srgbClr val="002F5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26" name="Freeform 289">
                  <a:extLst>
                    <a:ext uri="{FF2B5EF4-FFF2-40B4-BE49-F238E27FC236}">
                      <a16:creationId xmlns:a16="http://schemas.microsoft.com/office/drawing/2014/main" id="{C1B5FD71-EC7B-46BD-ADA3-F7FADD5CFAD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071257" y="2418256"/>
                  <a:ext cx="53975" cy="55563"/>
                </a:xfrm>
                <a:prstGeom prst="ellipse">
                  <a:avLst/>
                </a:prstGeom>
                <a:solidFill>
                  <a:srgbClr val="00306B"/>
                </a:solidFill>
                <a:ln w="19050">
                  <a:solidFill>
                    <a:srgbClr val="002F5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27" name="Freeform 290">
                  <a:extLst>
                    <a:ext uri="{FF2B5EF4-FFF2-40B4-BE49-F238E27FC236}">
                      <a16:creationId xmlns:a16="http://schemas.microsoft.com/office/drawing/2014/main" id="{E1EA2315-19B1-437F-A1BB-69C27BEBC18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363357" y="2361690"/>
                  <a:ext cx="57150" cy="57150"/>
                </a:xfrm>
                <a:prstGeom prst="ellipse">
                  <a:avLst/>
                </a:prstGeom>
                <a:solidFill>
                  <a:srgbClr val="00306B"/>
                </a:solidFill>
                <a:ln w="19050">
                  <a:solidFill>
                    <a:srgbClr val="002F5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28" name="Freeform 291">
                  <a:extLst>
                    <a:ext uri="{FF2B5EF4-FFF2-40B4-BE49-F238E27FC236}">
                      <a16:creationId xmlns:a16="http://schemas.microsoft.com/office/drawing/2014/main" id="{E48A7ABC-3F46-4A8E-90B9-78FA7C7E88B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655457" y="2317943"/>
                  <a:ext cx="57150" cy="57150"/>
                </a:xfrm>
                <a:prstGeom prst="ellipse">
                  <a:avLst/>
                </a:prstGeom>
                <a:solidFill>
                  <a:srgbClr val="00306B"/>
                </a:solidFill>
                <a:ln w="19050">
                  <a:solidFill>
                    <a:srgbClr val="002F5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29" name="Freeform 292">
                  <a:extLst>
                    <a:ext uri="{FF2B5EF4-FFF2-40B4-BE49-F238E27FC236}">
                      <a16:creationId xmlns:a16="http://schemas.microsoft.com/office/drawing/2014/main" id="{102C5DA7-BC84-474B-BD96-385A27DF123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950732" y="2292333"/>
                  <a:ext cx="53975" cy="53975"/>
                </a:xfrm>
                <a:prstGeom prst="ellipse">
                  <a:avLst/>
                </a:prstGeom>
                <a:solidFill>
                  <a:srgbClr val="00306B"/>
                </a:solidFill>
                <a:ln w="19050">
                  <a:solidFill>
                    <a:srgbClr val="002F5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30" name="Freeform 293">
                  <a:extLst>
                    <a:ext uri="{FF2B5EF4-FFF2-40B4-BE49-F238E27FC236}">
                      <a16:creationId xmlns:a16="http://schemas.microsoft.com/office/drawing/2014/main" id="{AF676FBD-97EB-418E-90D7-06AC8D49744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242832" y="2257424"/>
                  <a:ext cx="57150" cy="57150"/>
                </a:xfrm>
                <a:prstGeom prst="ellipse">
                  <a:avLst/>
                </a:prstGeom>
                <a:solidFill>
                  <a:srgbClr val="00306B"/>
                </a:solidFill>
                <a:ln w="19050">
                  <a:solidFill>
                    <a:srgbClr val="002F5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31" name="Freeform 294">
                  <a:extLst>
                    <a:ext uri="{FF2B5EF4-FFF2-40B4-BE49-F238E27FC236}">
                      <a16:creationId xmlns:a16="http://schemas.microsoft.com/office/drawing/2014/main" id="{CB44CE0E-91FD-4CE6-AAAA-B05BFE04B48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534932" y="2175068"/>
                  <a:ext cx="57150" cy="53975"/>
                </a:xfrm>
                <a:prstGeom prst="ellipse">
                  <a:avLst/>
                </a:prstGeom>
                <a:solidFill>
                  <a:srgbClr val="00306B"/>
                </a:solidFill>
                <a:ln w="19050">
                  <a:solidFill>
                    <a:srgbClr val="002F5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32" name="Freeform 295">
                  <a:extLst>
                    <a:ext uri="{FF2B5EF4-FFF2-40B4-BE49-F238E27FC236}">
                      <a16:creationId xmlns:a16="http://schemas.microsoft.com/office/drawing/2014/main" id="{41E42330-1D71-43F5-918D-4E5C47BF17F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830207" y="2149668"/>
                  <a:ext cx="53975" cy="53975"/>
                </a:xfrm>
                <a:prstGeom prst="ellipse">
                  <a:avLst/>
                </a:prstGeom>
                <a:solidFill>
                  <a:srgbClr val="00306B"/>
                </a:solidFill>
                <a:ln w="19050">
                  <a:solidFill>
                    <a:srgbClr val="002F5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33" name="Freeform 296">
                  <a:extLst>
                    <a:ext uri="{FF2B5EF4-FFF2-40B4-BE49-F238E27FC236}">
                      <a16:creationId xmlns:a16="http://schemas.microsoft.com/office/drawing/2014/main" id="{3D25CECC-F903-4164-80A6-D5DB38181F8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122307" y="2110582"/>
                  <a:ext cx="57150" cy="57150"/>
                </a:xfrm>
                <a:prstGeom prst="ellipse">
                  <a:avLst/>
                </a:prstGeom>
                <a:solidFill>
                  <a:srgbClr val="00306B"/>
                </a:solidFill>
                <a:ln w="19050">
                  <a:solidFill>
                    <a:srgbClr val="002F5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34" name="Freeform 298">
                  <a:extLst>
                    <a:ext uri="{FF2B5EF4-FFF2-40B4-BE49-F238E27FC236}">
                      <a16:creationId xmlns:a16="http://schemas.microsoft.com/office/drawing/2014/main" id="{75BFCA3C-2115-4BB3-A232-AA50BEC3EA0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417582" y="2104821"/>
                  <a:ext cx="53975" cy="53975"/>
                </a:xfrm>
                <a:prstGeom prst="ellipse">
                  <a:avLst/>
                </a:prstGeom>
                <a:solidFill>
                  <a:srgbClr val="00306B"/>
                </a:solidFill>
                <a:ln w="19050">
                  <a:solidFill>
                    <a:srgbClr val="002F5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35" name="Freeform 299">
                  <a:extLst>
                    <a:ext uri="{FF2B5EF4-FFF2-40B4-BE49-F238E27FC236}">
                      <a16:creationId xmlns:a16="http://schemas.microsoft.com/office/drawing/2014/main" id="{A402AA7C-0084-4D30-ABEB-A28683F1B48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709682" y="2054582"/>
                  <a:ext cx="57150" cy="53975"/>
                </a:xfrm>
                <a:prstGeom prst="ellipse">
                  <a:avLst/>
                </a:prstGeom>
                <a:solidFill>
                  <a:srgbClr val="00306B"/>
                </a:solidFill>
                <a:ln w="19050">
                  <a:solidFill>
                    <a:srgbClr val="002F5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4384801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2BB8CF-02ED-4283-89BB-BB07B651B9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3482410"/>
            <a:ext cx="8239125" cy="584775"/>
          </a:xfr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/>
              <a:t>74/79 (94%) CAB LA + RPV LA participants had drug-related AEs at maximum grade 1 or 2</a:t>
            </a:r>
          </a:p>
          <a:p>
            <a:pPr lvl="1">
              <a:spcAft>
                <a:spcPts val="0"/>
              </a:spcAft>
            </a:pPr>
            <a:r>
              <a:rPr lang="en-US" sz="1200" dirty="0"/>
              <a:t>One drug-related SAE on CAB LA + RPV LA (right knee </a:t>
            </a:r>
            <a:r>
              <a:rPr lang="en-US" sz="1200" dirty="0" err="1"/>
              <a:t>monoarthritis</a:t>
            </a:r>
            <a:r>
              <a:rPr lang="en-US" sz="1200" dirty="0"/>
              <a:t>). None in DTG/ABC/3TC arm</a:t>
            </a:r>
          </a:p>
          <a:p>
            <a:pPr lvl="1">
              <a:spcAft>
                <a:spcPts val="0"/>
              </a:spcAft>
            </a:pPr>
            <a:r>
              <a:rPr lang="en-US" sz="1200" dirty="0"/>
              <a:t>No cases of drug hypersensitivity or drug-induced liver injury observed</a:t>
            </a:r>
          </a:p>
        </p:txBody>
      </p:sp>
      <p:sp>
        <p:nvSpPr>
          <p:cNvPr id="17411" name="Title 25">
            <a:extLst>
              <a:ext uri="{FF2B5EF4-FFF2-40B4-BE49-F238E27FC236}">
                <a16:creationId xmlns:a16="http://schemas.microsoft.com/office/drawing/2014/main" id="{A4410772-4BD5-4A4B-9C9C-8FA340E1A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FLAIR Adverse Events (Excluding ISRs)</a:t>
            </a:r>
            <a:endParaRPr lang="en-US" altLang="en-US" dirty="0"/>
          </a:p>
        </p:txBody>
      </p:sp>
      <p:sp>
        <p:nvSpPr>
          <p:cNvPr id="17412" name="Text Placeholder 29">
            <a:extLst>
              <a:ext uri="{FF2B5EF4-FFF2-40B4-BE49-F238E27FC236}">
                <a16:creationId xmlns:a16="http://schemas.microsoft.com/office/drawing/2014/main" id="{B2D28792-57F8-44FE-9D22-7F9F95C6E89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Orkin C, </a:t>
            </a:r>
            <a:r>
              <a:rPr lang="en-US" altLang="en-US" dirty="0"/>
              <a:t>et al. CROI 2019; Seattle, WA. Abstract 3947.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2CF6C3-534A-4618-89C5-9A2CB79254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1114" y="4098239"/>
            <a:ext cx="8357616" cy="628650"/>
          </a:xfrm>
        </p:spPr>
        <p:txBody>
          <a:bodyPr/>
          <a:lstStyle/>
          <a:p>
            <a:r>
              <a:rPr lang="en-US" altLang="en-US" dirty="0"/>
              <a:t>3TC, lamivudine; ABC, abacavir; </a:t>
            </a:r>
            <a:r>
              <a:rPr lang="en-US" dirty="0"/>
              <a:t>AE, adverse event; CAB, cabotegravir; DTG, dolutegravir; ISR, injection site reaction; LA, long-acting; </a:t>
            </a:r>
            <a:r>
              <a:rPr lang="en-US" altLang="en-US" dirty="0"/>
              <a:t>RPV, </a:t>
            </a:r>
            <a:r>
              <a:rPr lang="en-US" altLang="en-US" dirty="0" err="1"/>
              <a:t>rilpivirine</a:t>
            </a:r>
            <a:r>
              <a:rPr lang="en-US" altLang="en-US" dirty="0"/>
              <a:t>; SAE, serious AE</a:t>
            </a:r>
            <a:r>
              <a:rPr lang="en-US" dirty="0"/>
              <a:t>.</a:t>
            </a:r>
          </a:p>
          <a:p>
            <a:r>
              <a:rPr lang="en-US" dirty="0"/>
              <a:t>*Events leading to withdrawal included: </a:t>
            </a:r>
            <a:r>
              <a:rPr lang="en-US" u="sng" dirty="0"/>
              <a:t>CAB LA + RPV LA arm</a:t>
            </a:r>
            <a:r>
              <a:rPr lang="en-US" dirty="0"/>
              <a:t>: acute hepatitis A (1), hepatitis B (2), hepatitis C (1), acute hepatitis A/secondary syphilis (1), injection site pain (1), injection site pain/general discomfort/diarrhea/vomiting (1), increased transaminases (1), and adenocarcinoma of colon (1); </a:t>
            </a:r>
            <a:r>
              <a:rPr lang="en-US" u="sng" dirty="0"/>
              <a:t>DTG/ABC/3TC arm</a:t>
            </a:r>
            <a:r>
              <a:rPr lang="en-US" dirty="0"/>
              <a:t>: fatigue/nausea/dizziness (1), amnesia/disturbance in attention/dysarthria (1), suicide attempt (1), and renal failure (1). 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606F8AC4-09D2-494E-8379-B962EA00BF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0535079"/>
              </p:ext>
            </p:extLst>
          </p:nvPr>
        </p:nvGraphicFramePr>
        <p:xfrm>
          <a:off x="533400" y="912674"/>
          <a:ext cx="7866378" cy="25221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70779">
                  <a:extLst>
                    <a:ext uri="{9D8B030D-6E8A-4147-A177-3AD203B41FA5}">
                      <a16:colId xmlns:a16="http://schemas.microsoft.com/office/drawing/2014/main" val="3124266874"/>
                    </a:ext>
                  </a:extLst>
                </a:gridCol>
                <a:gridCol w="1912744">
                  <a:extLst>
                    <a:ext uri="{9D8B030D-6E8A-4147-A177-3AD203B41FA5}">
                      <a16:colId xmlns:a16="http://schemas.microsoft.com/office/drawing/2014/main" val="1108461510"/>
                    </a:ext>
                  </a:extLst>
                </a:gridCol>
                <a:gridCol w="1782855">
                  <a:extLst>
                    <a:ext uri="{9D8B030D-6E8A-4147-A177-3AD203B41FA5}">
                      <a16:colId xmlns:a16="http://schemas.microsoft.com/office/drawing/2014/main" val="561121675"/>
                    </a:ext>
                  </a:extLst>
                </a:gridCol>
              </a:tblGrid>
              <a:tr h="3897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solidFill>
                            <a:schemeClr val="bg1"/>
                          </a:solidFill>
                          <a:effectLst/>
                        </a:rPr>
                        <a:t>CAB LA + RPV LA</a:t>
                      </a:r>
                      <a:br>
                        <a:rPr lang="en-US" sz="1200" noProof="0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en-US" sz="1200" noProof="0" dirty="0">
                          <a:solidFill>
                            <a:schemeClr val="bg1"/>
                          </a:solidFill>
                          <a:effectLst/>
                        </a:rPr>
                        <a:t>N=283</a:t>
                      </a:r>
                      <a:endParaRPr lang="en-US" sz="1200" noProof="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A77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noProof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DTG/ABC/3TC</a:t>
                      </a:r>
                      <a:br>
                        <a:rPr lang="en-US" sz="1200" noProof="0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en-US" sz="1200" noProof="0" dirty="0">
                          <a:solidFill>
                            <a:schemeClr val="bg1"/>
                          </a:solidFill>
                          <a:effectLst/>
                        </a:rPr>
                        <a:t>N=283</a:t>
                      </a:r>
                    </a:p>
                  </a:txBody>
                  <a:tcPr marL="68580" marR="68580" marT="0" marB="0" anchor="ctr">
                    <a:solidFill>
                      <a:srgbClr val="99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8162921"/>
                  </a:ext>
                </a:extLst>
              </a:tr>
              <a:tr h="209033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Any AE (</a:t>
                      </a:r>
                      <a:r>
                        <a:rPr lang="en-US" sz="1100" b="1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≥10</a:t>
                      </a:r>
                      <a:r>
                        <a:rPr lang="en-US" sz="11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%), n (%)</a:t>
                      </a:r>
                      <a:endParaRPr lang="en-US" sz="1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noProof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7500" marR="67500" marT="13500" marB="13500" anchor="ctr"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noProof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7500" marR="67500" marT="13500" marB="13500" anchor="ctr"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224584"/>
                  </a:ext>
                </a:extLst>
              </a:tr>
              <a:tr h="207431">
                <a:tc>
                  <a:txBody>
                    <a:bodyPr/>
                    <a:lstStyle/>
                    <a:p>
                      <a:pPr marL="87313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Any event (per participant)</a:t>
                      </a:r>
                      <a:endParaRPr lang="en-US" sz="1100" b="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246 (87)</a:t>
                      </a:r>
                    </a:p>
                  </a:txBody>
                  <a:tcPr marL="67500" marR="67500" marT="13500" marB="13500" anchor="ctr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225 (80)</a:t>
                      </a:r>
                    </a:p>
                  </a:txBody>
                  <a:tcPr marL="67500" marR="67500" marT="13500" marB="13500" anchor="ctr"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4952203"/>
                  </a:ext>
                </a:extLst>
              </a:tr>
              <a:tr h="190650">
                <a:tc>
                  <a:txBody>
                    <a:bodyPr/>
                    <a:lstStyle/>
                    <a:p>
                      <a:pPr marL="26670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Nasopharyngitis</a:t>
                      </a:r>
                      <a:endParaRPr lang="en-US" sz="1100" b="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56 (20)</a:t>
                      </a:r>
                      <a:endParaRPr lang="en-US" sz="1100" b="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48 (17)</a:t>
                      </a:r>
                      <a:endParaRPr lang="en-US" sz="1100" b="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09567"/>
                  </a:ext>
                </a:extLst>
              </a:tr>
              <a:tr h="190650">
                <a:tc>
                  <a:txBody>
                    <a:bodyPr/>
                    <a:lstStyle/>
                    <a:p>
                      <a:pPr marL="26670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Headache </a:t>
                      </a:r>
                      <a:endParaRPr lang="en-US" sz="1100" b="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39 (14)</a:t>
                      </a:r>
                      <a:endParaRPr lang="en-US" sz="1100" b="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21 (7)</a:t>
                      </a:r>
                      <a:endParaRPr lang="en-US" sz="1100" b="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9461585"/>
                  </a:ext>
                </a:extLst>
              </a:tr>
              <a:tr h="190650">
                <a:tc>
                  <a:txBody>
                    <a:bodyPr/>
                    <a:lstStyle/>
                    <a:p>
                      <a:pPr marL="26670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Upper respiratory tract infection</a:t>
                      </a:r>
                      <a:endParaRPr lang="en-US" sz="1100" b="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38 (13)</a:t>
                      </a:r>
                      <a:endParaRPr lang="en-US" sz="1100" b="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28 (10)</a:t>
                      </a:r>
                      <a:endParaRPr lang="en-US" sz="1100" b="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6319685"/>
                  </a:ext>
                </a:extLst>
              </a:tr>
              <a:tr h="190650">
                <a:tc>
                  <a:txBody>
                    <a:bodyPr/>
                    <a:lstStyle/>
                    <a:p>
                      <a:pPr marL="26670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Diarrhea</a:t>
                      </a:r>
                      <a:endParaRPr lang="en-US" sz="1100" b="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32 (11)</a:t>
                      </a:r>
                      <a:endParaRPr lang="en-US" sz="1100" b="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25 (9)</a:t>
                      </a:r>
                      <a:endParaRPr lang="en-US" sz="1100" b="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4820269"/>
                  </a:ext>
                </a:extLst>
              </a:tr>
              <a:tr h="190650"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Drug-related AEs (</a:t>
                      </a:r>
                      <a:r>
                        <a:rPr lang="en-US" sz="1100" b="1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≥3</a:t>
                      </a:r>
                      <a:r>
                        <a:rPr lang="en-US" sz="11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%), n (%)</a:t>
                      </a:r>
                      <a:endParaRPr lang="en-US" sz="1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noProof="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noProof="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1992967"/>
                  </a:ext>
                </a:extLst>
              </a:tr>
              <a:tr h="190650">
                <a:tc>
                  <a:txBody>
                    <a:bodyPr/>
                    <a:lstStyle/>
                    <a:p>
                      <a:pPr marL="87313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Any event (per participant)</a:t>
                      </a:r>
                      <a:endParaRPr lang="en-US" sz="1100" b="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79 (28)</a:t>
                      </a:r>
                    </a:p>
                  </a:txBody>
                  <a:tcPr marL="51435" marR="51435" marT="0" marB="0" anchor="ctr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 (10)</a:t>
                      </a:r>
                    </a:p>
                  </a:txBody>
                  <a:tcPr marL="51435" marR="51435" marT="0" marB="0" anchor="ctr"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9282044"/>
                  </a:ext>
                </a:extLst>
              </a:tr>
              <a:tr h="190650">
                <a:tc>
                  <a:txBody>
                    <a:bodyPr/>
                    <a:lstStyle/>
                    <a:p>
                      <a:pPr marL="269875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Headache</a:t>
                      </a:r>
                      <a:endParaRPr lang="en-US" sz="1100" b="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14 (5)</a:t>
                      </a:r>
                      <a:endParaRPr lang="en-US" sz="1100" b="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 (1)</a:t>
                      </a:r>
                      <a:endParaRPr lang="en-US" sz="1100" b="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9422873"/>
                  </a:ext>
                </a:extLst>
              </a:tr>
              <a:tr h="190650">
                <a:tc>
                  <a:txBody>
                    <a:bodyPr/>
                    <a:lstStyle/>
                    <a:p>
                      <a:pPr marL="269875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Pyrexia</a:t>
                      </a:r>
                      <a:endParaRPr lang="en-US" sz="1100" b="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 (5)</a:t>
                      </a:r>
                      <a:endParaRPr lang="en-US" sz="1100" b="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544959"/>
                  </a:ext>
                </a:extLst>
              </a:tr>
              <a:tr h="19065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6213" algn="l"/>
                        </a:tabLst>
                      </a:pPr>
                      <a:r>
                        <a:rPr lang="en-US" sz="1100" b="1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All AEs leading to withdrawal</a:t>
                      </a:r>
                      <a:r>
                        <a:rPr lang="en-US" sz="1100" b="1" baseline="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 (3)</a:t>
                      </a: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 (1)</a:t>
                      </a: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29982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71753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156EEA8-71EF-4140-9BEA-D4274953C5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792" y="3618905"/>
            <a:ext cx="4277591" cy="430887"/>
          </a:xfrm>
        </p:spPr>
        <p:txBody>
          <a:bodyPr wrap="square">
            <a:spAutoFit/>
          </a:bodyPr>
          <a:lstStyle/>
          <a:p>
            <a:r>
              <a:rPr lang="en-US" sz="1400" dirty="0"/>
              <a:t>The majority (99%, 2189/2203) of ISRs were </a:t>
            </a:r>
            <a:br>
              <a:rPr lang="en-US" sz="1400" dirty="0"/>
            </a:br>
            <a:r>
              <a:rPr lang="en-US" sz="1400" dirty="0"/>
              <a:t>grade 1–2 and most (88%) resolved within ≤7 days </a:t>
            </a:r>
          </a:p>
        </p:txBody>
      </p:sp>
      <p:sp>
        <p:nvSpPr>
          <p:cNvPr id="22" name="Title 25">
            <a:extLst>
              <a:ext uri="{FF2B5EF4-FFF2-40B4-BE49-F238E27FC236}">
                <a16:creationId xmlns:a16="http://schemas.microsoft.com/office/drawing/2014/main" id="{F6DEFB2A-362A-457E-80AC-5A4252B03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FLAIR Injection Site Reactions</a:t>
            </a:r>
            <a:endParaRPr lang="en-US" altLang="en-US" dirty="0"/>
          </a:p>
        </p:txBody>
      </p:sp>
      <p:sp>
        <p:nvSpPr>
          <p:cNvPr id="27" name="Text Placeholder 29">
            <a:extLst>
              <a:ext uri="{FF2B5EF4-FFF2-40B4-BE49-F238E27FC236}">
                <a16:creationId xmlns:a16="http://schemas.microsoft.com/office/drawing/2014/main" id="{8EF4CEFF-87E5-42FD-BFC7-BF58FB387CE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Orkin C, </a:t>
            </a:r>
            <a:r>
              <a:rPr lang="en-US" altLang="en-US" dirty="0"/>
              <a:t>et al. CROI 2019; Seattle, WA. Abstract 3947.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B77D3E-3E34-44CE-B46A-AC41281FFF7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3400" y="4250802"/>
            <a:ext cx="8357616" cy="469788"/>
          </a:xfrm>
        </p:spPr>
        <p:txBody>
          <a:bodyPr/>
          <a:lstStyle/>
          <a:p>
            <a:r>
              <a:rPr lang="en-US" dirty="0"/>
              <a:t>CAB, cabotegravir; IM, intramuscular; ISR, injection site reaction; LA, long-acting; </a:t>
            </a:r>
            <a:r>
              <a:rPr lang="en-US" altLang="en-US" dirty="0"/>
              <a:t>RPV, rilpivirine</a:t>
            </a:r>
            <a:r>
              <a:rPr lang="en-US" dirty="0"/>
              <a:t>.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Bars represent incidence of onset ISRs relative to the most recent IM injection visit.</a:t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*Table shows data up to Week 72; </a:t>
            </a:r>
            <a:r>
              <a:rPr lang="en-US" baseline="30000" dirty="0">
                <a:solidFill>
                  <a:srgbClr val="000000"/>
                </a:solidFill>
              </a:rPr>
              <a:t>†</a:t>
            </a:r>
            <a:r>
              <a:rPr lang="en-US" dirty="0">
                <a:solidFill>
                  <a:srgbClr val="000000"/>
                </a:solidFill>
              </a:rPr>
              <a:t>No events worse than grade 3 were reported; </a:t>
            </a:r>
            <a:r>
              <a:rPr lang="en-US" baseline="30000" dirty="0">
                <a:solidFill>
                  <a:srgbClr val="000000"/>
                </a:solidFill>
              </a:rPr>
              <a:t>‡</a:t>
            </a:r>
            <a:r>
              <a:rPr lang="en-US" dirty="0">
                <a:solidFill>
                  <a:srgbClr val="000000"/>
                </a:solidFill>
              </a:rPr>
              <a:t>ISR leading to withdrawal: 2 due to ISR pain. Two additional participants withdrew due to </a:t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injection intolerability.</a:t>
            </a:r>
          </a:p>
        </p:txBody>
      </p:sp>
      <p:graphicFrame>
        <p:nvGraphicFramePr>
          <p:cNvPr id="26" name="Content Placeholder 7">
            <a:extLst>
              <a:ext uri="{FF2B5EF4-FFF2-40B4-BE49-F238E27FC236}">
                <a16:creationId xmlns:a16="http://schemas.microsoft.com/office/drawing/2014/main" id="{26F650FC-0FE4-4B63-8063-CE469E8D526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0218909"/>
              </p:ext>
            </p:extLst>
          </p:nvPr>
        </p:nvGraphicFramePr>
        <p:xfrm>
          <a:off x="4991100" y="984494"/>
          <a:ext cx="3903971" cy="3097512"/>
        </p:xfrm>
        <a:graphic>
          <a:graphicData uri="http://schemas.openxmlformats.org/drawingml/2006/table">
            <a:tbl>
              <a:tblPr firstRow="1" bandRow="1"/>
              <a:tblGrid>
                <a:gridCol w="23698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41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076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36513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Event</a:t>
                      </a:r>
                      <a:endParaRPr lang="en-US" sz="1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en-US" sz="1100" b="1" noProof="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CAB LA + RPV LA</a:t>
                      </a:r>
                      <a:br>
                        <a:rPr lang="en-US" sz="1100" noProof="0" dirty="0">
                          <a:effectLst/>
                          <a:latin typeface="+mn-lt"/>
                        </a:rPr>
                      </a:br>
                      <a:r>
                        <a:rPr lang="en-US" sz="1100" noProof="0" dirty="0">
                          <a:effectLst/>
                          <a:latin typeface="+mn-lt"/>
                        </a:rPr>
                        <a:t>N=283*</a:t>
                      </a:r>
                      <a:endParaRPr lang="en-US" sz="110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4" marR="38614" marT="0" marB="46800" anchor="b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77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62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0" noProof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Participants receiving injections, n</a:t>
                      </a:r>
                    </a:p>
                  </a:txBody>
                  <a:tcPr marL="38614" marR="38614" marT="0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FFFFFF"/>
                      </a:solidFill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noProof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278</a:t>
                      </a:r>
                    </a:p>
                  </a:txBody>
                  <a:tcPr marL="38614" marR="3861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2754884"/>
                  </a:ext>
                </a:extLst>
              </a:tr>
              <a:tr h="2262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0" noProof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Injections given, n</a:t>
                      </a:r>
                    </a:p>
                  </a:txBody>
                  <a:tcPr marL="38614" marR="38614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noProof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7704</a:t>
                      </a:r>
                    </a:p>
                  </a:txBody>
                  <a:tcPr marL="38614" marR="38614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8675983"/>
                  </a:ext>
                </a:extLst>
              </a:tr>
              <a:tr h="2262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0" noProof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ISR events, n (%)</a:t>
                      </a:r>
                    </a:p>
                  </a:txBody>
                  <a:tcPr marL="51485" marR="51485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noProof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2203 (28.6)</a:t>
                      </a:r>
                    </a:p>
                  </a:txBody>
                  <a:tcPr marL="51485" marR="51485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3774742"/>
                  </a:ext>
                </a:extLst>
              </a:tr>
              <a:tr h="22625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209550" indent="952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0" noProof="0" dirty="0">
                          <a:effectLst/>
                          <a:latin typeface="+mn-lt"/>
                        </a:rPr>
                        <a:t>Pain</a:t>
                      </a:r>
                      <a:endParaRPr lang="en-US" sz="1100" b="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85" marR="51485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715963" indent="0" algn="l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800100" algn="l"/>
                        </a:tabLst>
                      </a:pPr>
                      <a:r>
                        <a:rPr lang="en-US" sz="11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1879 (85.3)</a:t>
                      </a:r>
                    </a:p>
                  </a:txBody>
                  <a:tcPr marL="51485" marR="51485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8168540"/>
                  </a:ext>
                </a:extLst>
              </a:tr>
              <a:tr h="22625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212725" indent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0" noProof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Nodule</a:t>
                      </a:r>
                    </a:p>
                  </a:txBody>
                  <a:tcPr marL="51485" marR="51485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71755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>
                          <a:tab pos="741363" algn="r"/>
                          <a:tab pos="800100" algn="l"/>
                        </a:tabLst>
                        <a:defRPr/>
                      </a:pPr>
                      <a:r>
                        <a:rPr lang="en-US" sz="1100" noProof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86 (3.9)</a:t>
                      </a:r>
                    </a:p>
                  </a:txBody>
                  <a:tcPr marL="51485" marR="51485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2516818"/>
                  </a:ext>
                </a:extLst>
              </a:tr>
              <a:tr h="22625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206375" indent="952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0" noProof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Induration</a:t>
                      </a:r>
                    </a:p>
                  </a:txBody>
                  <a:tcPr marL="51485" marR="51485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71755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>
                          <a:tab pos="741363" algn="r"/>
                          <a:tab pos="800100" algn="l"/>
                        </a:tabLst>
                        <a:defRPr/>
                      </a:pPr>
                      <a:r>
                        <a:rPr lang="en-US" sz="1100" noProof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82 (3.7)</a:t>
                      </a:r>
                    </a:p>
                  </a:txBody>
                  <a:tcPr marL="51485" marR="51485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614729"/>
                  </a:ext>
                </a:extLst>
              </a:tr>
              <a:tr h="22625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212725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266700" algn="l"/>
                        </a:tabLst>
                      </a:pPr>
                      <a:r>
                        <a:rPr lang="en-US" sz="1100" b="0" noProof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Swelling</a:t>
                      </a:r>
                    </a:p>
                  </a:txBody>
                  <a:tcPr marL="51485" marR="51485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71755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>
                          <a:tab pos="741363" algn="r"/>
                          <a:tab pos="800100" algn="l"/>
                        </a:tabLst>
                        <a:defRPr/>
                      </a:pPr>
                      <a:r>
                        <a:rPr lang="en-US" sz="1100" noProof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 (1.7)</a:t>
                      </a:r>
                    </a:p>
                  </a:txBody>
                  <a:tcPr marL="51485" marR="51485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9115702"/>
                  </a:ext>
                </a:extLst>
              </a:tr>
              <a:tr h="226251">
                <a:tc>
                  <a:txBody>
                    <a:bodyPr/>
                    <a:lstStyle/>
                    <a:p>
                      <a:pPr marL="212725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266700" algn="l"/>
                        </a:tabLst>
                      </a:pPr>
                      <a:r>
                        <a:rPr lang="en-US" sz="1100" b="0" noProof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Warmth</a:t>
                      </a:r>
                    </a:p>
                  </a:txBody>
                  <a:tcPr marL="51485" marR="51485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71755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>
                          <a:tab pos="741363" algn="r"/>
                          <a:tab pos="800100" algn="l"/>
                        </a:tabLst>
                        <a:defRPr/>
                      </a:pPr>
                      <a:r>
                        <a:rPr lang="en-US" sz="1100" noProof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 (1.7) </a:t>
                      </a:r>
                    </a:p>
                  </a:txBody>
                  <a:tcPr marL="51485" marR="51485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4892754"/>
                  </a:ext>
                </a:extLst>
              </a:tr>
              <a:tr h="22625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indent="2286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0" noProof="0" dirty="0">
                          <a:effectLst/>
                          <a:latin typeface="+mn-lt"/>
                        </a:rPr>
                        <a:t>Grade 3 ISR pain</a:t>
                      </a:r>
                      <a:endParaRPr lang="en-US" sz="1100" b="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85" marR="51485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717550" indent="0" algn="l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741363" algn="r"/>
                          <a:tab pos="800100" algn="l"/>
                        </a:tabLst>
                      </a:pPr>
                      <a:r>
                        <a:rPr lang="en-US" sz="1100" baseline="0" noProof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 (&lt;1)</a:t>
                      </a:r>
                      <a:r>
                        <a:rPr lang="en-US" sz="1100" baseline="30000" noProof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†</a:t>
                      </a:r>
                    </a:p>
                  </a:txBody>
                  <a:tcPr marL="51485" marR="51485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0580135"/>
                  </a:ext>
                </a:extLst>
              </a:tr>
              <a:tr h="22625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0" noProof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Median duration of ISRs, days</a:t>
                      </a:r>
                    </a:p>
                  </a:txBody>
                  <a:tcPr marL="51485" marR="51485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noProof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 </a:t>
                      </a:r>
                    </a:p>
                  </a:txBody>
                  <a:tcPr marL="51485" marR="51485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2683453"/>
                  </a:ext>
                </a:extLst>
              </a:tr>
              <a:tr h="3942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0" noProof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Participants with ISR leading to withdrawal, </a:t>
                      </a:r>
                      <a:r>
                        <a:rPr lang="en-US" sz="1100" b="0" kern="1200" noProof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 (%)</a:t>
                      </a:r>
                      <a:endParaRPr lang="en-US" sz="1100" b="0" noProof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85" marR="51485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77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noProof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(&lt;1)</a:t>
                      </a:r>
                      <a:r>
                        <a:rPr lang="en-US" sz="1100" kern="1200" baseline="30000" noProof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‡</a:t>
                      </a:r>
                    </a:p>
                  </a:txBody>
                  <a:tcPr marL="51485" marR="51485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77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6958509"/>
                  </a:ext>
                </a:extLst>
              </a:tr>
            </a:tbl>
          </a:graphicData>
        </a:graphic>
      </p:graphicFrame>
      <p:graphicFrame>
        <p:nvGraphicFramePr>
          <p:cNvPr id="28" name="Chart 27">
            <a:extLst>
              <a:ext uri="{FF2B5EF4-FFF2-40B4-BE49-F238E27FC236}">
                <a16:creationId xmlns:a16="http://schemas.microsoft.com/office/drawing/2014/main" id="{97E13914-3EA1-4D05-8B8B-E423C0BCE2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54657081"/>
              </p:ext>
            </p:extLst>
          </p:nvPr>
        </p:nvGraphicFramePr>
        <p:xfrm>
          <a:off x="342900" y="986652"/>
          <a:ext cx="4468091" cy="26322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9" name="TextBox 28">
            <a:extLst>
              <a:ext uri="{FF2B5EF4-FFF2-40B4-BE49-F238E27FC236}">
                <a16:creationId xmlns:a16="http://schemas.microsoft.com/office/drawing/2014/main" id="{A4D3AFE2-EE02-420A-8F2D-A4C7AF03DB4B}"/>
              </a:ext>
            </a:extLst>
          </p:cNvPr>
          <p:cNvSpPr txBox="1"/>
          <p:nvPr/>
        </p:nvSpPr>
        <p:spPr>
          <a:xfrm>
            <a:off x="1749707" y="952574"/>
            <a:ext cx="1945982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dirty="0"/>
              <a:t>ISR Incidence by Week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37F60DF-F688-4D0B-A97F-52BA2A71E1C4}"/>
              </a:ext>
            </a:extLst>
          </p:cNvPr>
          <p:cNvSpPr/>
          <p:nvPr/>
        </p:nvSpPr>
        <p:spPr>
          <a:xfrm>
            <a:off x="4991100" y="3687190"/>
            <a:ext cx="3899916" cy="39481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Ins="90000" bIns="108000" rtlCol="0" anchor="ctr"/>
          <a:lstStyle/>
          <a:p>
            <a:pPr algn="ctr">
              <a:lnSpc>
                <a:spcPct val="110000"/>
              </a:lnSpc>
            </a:pPr>
            <a:endParaRPr lang="en-US" sz="1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92775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2FE77D8-F3EC-4B26-A5F6-390434CB6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  <a:tabLst>
                <a:tab pos="898525" algn="l"/>
              </a:tabLst>
            </a:pPr>
            <a:r>
              <a:rPr lang="en-US" dirty="0"/>
              <a:t>FLAIR: High Participant Satisfaction (HIVTSQc) and Preference for Injectable Therapy</a:t>
            </a:r>
          </a:p>
        </p:txBody>
      </p:sp>
      <p:sp>
        <p:nvSpPr>
          <p:cNvPr id="59" name="Text Placeholder 29">
            <a:extLst>
              <a:ext uri="{FF2B5EF4-FFF2-40B4-BE49-F238E27FC236}">
                <a16:creationId xmlns:a16="http://schemas.microsoft.com/office/drawing/2014/main" id="{90C4ABC5-FDF9-4632-B6D7-2CFC757C6E5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Orkin C, </a:t>
            </a:r>
            <a:r>
              <a:rPr lang="en-US" altLang="en-US" dirty="0"/>
              <a:t>et al. CROI 2019; Seattle, WA. Abstract 3947.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907409-CFBE-4645-9A10-F1C76611C90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3399" y="4148908"/>
            <a:ext cx="8376809" cy="571682"/>
          </a:xfrm>
        </p:spPr>
        <p:txBody>
          <a:bodyPr/>
          <a:lstStyle/>
          <a:p>
            <a:r>
              <a:rPr lang="en-US" altLang="en-US" dirty="0"/>
              <a:t>3TC, lamivudine; ABC, abacavir; </a:t>
            </a:r>
            <a:r>
              <a:rPr lang="en-US" dirty="0"/>
              <a:t>CAB, cabotegravir; CI, confidence interval; DTG, dolutegravir; HIVTSQc, HIV Treatment Satisfaction Questionnaire (change version); </a:t>
            </a:r>
            <a:br>
              <a:rPr lang="en-US" dirty="0"/>
            </a:br>
            <a:r>
              <a:rPr lang="en-US" dirty="0"/>
              <a:t>HIVTSQs, HIV Treatment Satisfaction Questionnaire (status version); ITT-E, intention-to-treat exposed; LA, long-acting; </a:t>
            </a:r>
            <a:r>
              <a:rPr lang="en-US" altLang="en-US" dirty="0"/>
              <a:t>RPV, rilpivirine; SE, standard error</a:t>
            </a:r>
            <a:r>
              <a:rPr lang="en-US" dirty="0"/>
              <a:t>.</a:t>
            </a:r>
          </a:p>
          <a:p>
            <a:r>
              <a:rPr lang="en-US" dirty="0"/>
              <a:t>*Adjusted for baseline HIV-1 RNA (&lt; vs ≥100,000 c/mL), sex, age, and race, ± SE. Based on observed dataset of participants who completed the questionnaire at Week 48 or early withdrawal; </a:t>
            </a:r>
            <a:r>
              <a:rPr lang="en-US" baseline="30000" dirty="0"/>
              <a:t>†</a:t>
            </a:r>
            <a:r>
              <a:rPr lang="en-US" altLang="en-US" dirty="0">
                <a:latin typeface="Arial" charset="0"/>
                <a:cs typeface="Arial" charset="0"/>
              </a:rPr>
              <a:t>Maintenance (Day 1) HIVTSQs baseline mean score comparable between both arms with the same mean value of 59 out of 66 points.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B8829DB-A53C-4A25-B5E4-12B6135BAC74}"/>
              </a:ext>
            </a:extLst>
          </p:cNvPr>
          <p:cNvSpPr/>
          <p:nvPr/>
        </p:nvSpPr>
        <p:spPr>
          <a:xfrm>
            <a:off x="551009" y="3024266"/>
            <a:ext cx="8359200" cy="252000"/>
          </a:xfrm>
          <a:prstGeom prst="rect">
            <a:avLst/>
          </a:prstGeom>
          <a:solidFill>
            <a:srgbClr val="002F5F"/>
          </a:solidFill>
          <a:ln>
            <a:solidFill>
              <a:srgbClr val="002F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Patient Preference Survey 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4814BE9-9E3C-4630-9B1F-94229CD7577F}"/>
              </a:ext>
            </a:extLst>
          </p:cNvPr>
          <p:cNvSpPr/>
          <p:nvPr/>
        </p:nvSpPr>
        <p:spPr>
          <a:xfrm>
            <a:off x="529991" y="965298"/>
            <a:ext cx="8357616" cy="252000"/>
          </a:xfrm>
          <a:prstGeom prst="rect">
            <a:avLst/>
          </a:prstGeom>
          <a:solidFill>
            <a:srgbClr val="002F5F"/>
          </a:solidFill>
          <a:ln>
            <a:solidFill>
              <a:srgbClr val="002F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7FEC0D5-4E46-4771-8371-D43DE4B2B12A}"/>
              </a:ext>
            </a:extLst>
          </p:cNvPr>
          <p:cNvSpPr txBox="1"/>
          <p:nvPr/>
        </p:nvSpPr>
        <p:spPr>
          <a:xfrm>
            <a:off x="4709774" y="994592"/>
            <a:ext cx="301598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0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3" name="Arrow: Right 32">
            <a:extLst>
              <a:ext uri="{FF2B5EF4-FFF2-40B4-BE49-F238E27FC236}">
                <a16:creationId xmlns:a16="http://schemas.microsoft.com/office/drawing/2014/main" id="{49522682-14F5-490C-8A01-7F63398EF3B8}"/>
              </a:ext>
            </a:extLst>
          </p:cNvPr>
          <p:cNvSpPr/>
          <p:nvPr/>
        </p:nvSpPr>
        <p:spPr>
          <a:xfrm>
            <a:off x="5136729" y="991632"/>
            <a:ext cx="2504130" cy="225666"/>
          </a:xfrm>
          <a:prstGeom prst="rightArrow">
            <a:avLst>
              <a:gd name="adj1" fmla="val 72511"/>
              <a:gd name="adj2" fmla="val 5000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Improvement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D3420FD-4D74-404F-85CB-EF06643F9F20}"/>
              </a:ext>
            </a:extLst>
          </p:cNvPr>
          <p:cNvSpPr txBox="1"/>
          <p:nvPr/>
        </p:nvSpPr>
        <p:spPr>
          <a:xfrm>
            <a:off x="551009" y="1009605"/>
            <a:ext cx="2836196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HIVTSQc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Mean </a:t>
            </a:r>
            <a:r>
              <a:rPr lang="en-US" sz="1200" b="1" dirty="0">
                <a:solidFill>
                  <a:srgbClr val="FFFFFF"/>
                </a:solidFill>
              </a:rPr>
              <a:t>T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otal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sz="1200" b="1" dirty="0">
                <a:solidFill>
                  <a:srgbClr val="FFFFFF"/>
                </a:solidFill>
              </a:rPr>
              <a:t>S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core*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20" name="Chart 19">
            <a:extLst>
              <a:ext uri="{FF2B5EF4-FFF2-40B4-BE49-F238E27FC236}">
                <a16:creationId xmlns:a16="http://schemas.microsoft.com/office/drawing/2014/main" id="{FA1F0D72-70D7-4308-B9C1-C5104F8D444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02410204"/>
              </p:ext>
            </p:extLst>
          </p:nvPr>
        </p:nvGraphicFramePr>
        <p:xfrm>
          <a:off x="1701810" y="1164987"/>
          <a:ext cx="6662668" cy="12546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6" name="Content Placeholder 1">
            <a:extLst>
              <a:ext uri="{FF2B5EF4-FFF2-40B4-BE49-F238E27FC236}">
                <a16:creationId xmlns:a16="http://schemas.microsoft.com/office/drawing/2014/main" id="{D0997EC8-5167-4854-89D3-C6D52B5E14E6}"/>
              </a:ext>
            </a:extLst>
          </p:cNvPr>
          <p:cNvSpPr txBox="1">
            <a:spLocks/>
          </p:cNvSpPr>
          <p:nvPr/>
        </p:nvSpPr>
        <p:spPr bwMode="auto">
          <a:xfrm>
            <a:off x="533400" y="3318510"/>
            <a:ext cx="8358188" cy="72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190500" indent="-190500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73075" indent="-257175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39763" indent="-158750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98513" indent="-142875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-"/>
              <a:def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22338" indent="-114300" algn="l" defTabSz="923925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668338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000">
                <a:solidFill>
                  <a:schemeClr val="bg2"/>
                </a:solidFill>
                <a:latin typeface="+mn-lt"/>
                <a:cs typeface="+mn-cs"/>
              </a:defRPr>
            </a:lvl6pPr>
            <a:lvl7pPr marL="14478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7pPr>
            <a:lvl8pPr marL="19050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8pPr>
            <a:lvl9pPr marL="23622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Single-item question on participants’ preference at Week 48: </a:t>
            </a:r>
          </a:p>
          <a:p>
            <a:pPr>
              <a:defRPr/>
            </a:pPr>
            <a:r>
              <a:rPr lang="en-US" sz="1400" dirty="0">
                <a:solidFill>
                  <a:srgbClr val="000000"/>
                </a:solidFill>
              </a:rPr>
              <a:t>ITT-E population: 91% (257/283) preferred LA; 1% (2/283) preferred daily oral therapy </a:t>
            </a:r>
          </a:p>
          <a:p>
            <a:pPr lvl="1"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Responding participants: </a:t>
            </a:r>
            <a:r>
              <a:rPr lang="en-US" sz="1400" b="1" dirty="0">
                <a:solidFill>
                  <a:srgbClr val="000000"/>
                </a:solidFill>
              </a:rPr>
              <a:t>99% (257/259)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preferred the LA regimen over previous oral therapy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CE2FC9E-B72A-476E-B812-82EB3703B317}"/>
              </a:ext>
            </a:extLst>
          </p:cNvPr>
          <p:cNvSpPr txBox="1"/>
          <p:nvPr/>
        </p:nvSpPr>
        <p:spPr>
          <a:xfrm>
            <a:off x="7718098" y="982754"/>
            <a:ext cx="301598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33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640360F-743D-4CF8-9D6D-D423B6541C0C}"/>
              </a:ext>
            </a:extLst>
          </p:cNvPr>
          <p:cNvSpPr txBox="1"/>
          <p:nvPr/>
        </p:nvSpPr>
        <p:spPr>
          <a:xfrm>
            <a:off x="2612766" y="988845"/>
            <a:ext cx="301598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-33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86D932B-CEA3-4D28-BE68-960E1B7D5D78}"/>
              </a:ext>
            </a:extLst>
          </p:cNvPr>
          <p:cNvSpPr txBox="1"/>
          <p:nvPr/>
        </p:nvSpPr>
        <p:spPr>
          <a:xfrm>
            <a:off x="7522730" y="1840650"/>
            <a:ext cx="1573646" cy="184666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marL="0" marR="0" lvl="0" indent="0" defTabSz="68578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0" dirty="0">
                <a:latin typeface="Arial"/>
              </a:rPr>
              <a:t>4.1</a:t>
            </a:r>
            <a:r>
              <a:rPr kumimoji="0" lang="en-US" sz="1200" b="0" i="0" u="none" strike="noStrike" kern="0" cap="none" spc="0" normalizeH="0" baseline="0" dirty="0">
                <a:ln>
                  <a:noFill/>
                </a:ln>
                <a:effectLst/>
                <a:uLnTx/>
                <a:uFillTx/>
                <a:latin typeface="Arial"/>
              </a:rPr>
              <a:t> (</a:t>
            </a:r>
            <a:r>
              <a:rPr lang="en-US" sz="1200" kern="0" dirty="0">
                <a:latin typeface="Arial"/>
              </a:rPr>
              <a:t>2.8–5.5</a:t>
            </a:r>
            <a:r>
              <a:rPr kumimoji="0" lang="en-US" sz="1200" b="0" i="0" u="none" strike="noStrike" kern="0" cap="none" spc="0" normalizeH="0" baseline="0" dirty="0">
                <a:ln>
                  <a:noFill/>
                </a:ln>
                <a:effectLst/>
                <a:uLnTx/>
                <a:uFillTx/>
                <a:latin typeface="Arial"/>
              </a:rPr>
              <a:t>), p&lt;0.001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F4317D9-DD2D-47A2-ABAB-071F8B7558AE}"/>
              </a:ext>
            </a:extLst>
          </p:cNvPr>
          <p:cNvSpPr txBox="1"/>
          <p:nvPr/>
        </p:nvSpPr>
        <p:spPr>
          <a:xfrm flipH="1">
            <a:off x="7593234" y="1660888"/>
            <a:ext cx="1444086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200" b="1" dirty="0"/>
              <a:t>Difference (95% CI)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537D720-A423-4C26-A154-52DC996816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991" y="2265085"/>
            <a:ext cx="8380217" cy="654025"/>
          </a:xfrm>
        </p:spPr>
        <p:txBody>
          <a:bodyPr wrap="square">
            <a:spAutoFit/>
          </a:bodyPr>
          <a:lstStyle/>
          <a:p>
            <a:r>
              <a:rPr lang="en-US" sz="1400" dirty="0"/>
              <a:t>Change in satisfaction with current treatment vs induction phase treatment was significantly higher for LA vs DTG/ABC/3TC</a:t>
            </a:r>
          </a:p>
          <a:p>
            <a:pPr lvl="1"/>
            <a:r>
              <a:rPr lang="en-US" sz="1200" dirty="0"/>
              <a:t>HIVTSQs exhibited a ceiling effect, with very high baseline satisfaction scores in both groups (data not shown)</a:t>
            </a:r>
            <a:r>
              <a:rPr lang="en-US" sz="1200" baseline="30000" dirty="0"/>
              <a:t>†</a:t>
            </a:r>
          </a:p>
        </p:txBody>
      </p:sp>
    </p:spTree>
    <p:extLst>
      <p:ext uri="{BB962C8B-B14F-4D97-AF65-F5344CB8AC3E}">
        <p14:creationId xmlns:p14="http://schemas.microsoft.com/office/powerpoint/2010/main" val="35247057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Content Placeholder 1">
            <a:extLst>
              <a:ext uri="{FF2B5EF4-FFF2-40B4-BE49-F238E27FC236}">
                <a16:creationId xmlns:a16="http://schemas.microsoft.com/office/drawing/2014/main" id="{DB1B5D73-421F-41A2-A041-DD6A52FE03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884682"/>
            <a:ext cx="8357616" cy="3561588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400"/>
              </a:spcAft>
            </a:pPr>
            <a:r>
              <a:rPr lang="en-US" dirty="0"/>
              <a:t>Monthly CAB LA + RPV LA was noninferior to continued oral DTG/ABC/3TC at Week 48 for maintaining suppression of HIV-1</a:t>
            </a:r>
          </a:p>
          <a:p>
            <a:pPr lvl="0">
              <a:spcBef>
                <a:spcPts val="300"/>
              </a:spcBef>
              <a:spcAft>
                <a:spcPts val="400"/>
              </a:spcAft>
            </a:pPr>
            <a:r>
              <a:rPr lang="en-US" noProof="1"/>
              <a:t>Low confirmed virologic failure rate across both treatment arms: 1.4% vs 1.1%</a:t>
            </a:r>
          </a:p>
          <a:p>
            <a:pPr lvl="1">
              <a:spcBef>
                <a:spcPts val="300"/>
              </a:spcBef>
              <a:spcAft>
                <a:spcPts val="400"/>
              </a:spcAft>
            </a:pPr>
            <a:r>
              <a:rPr lang="en-US" noProof="1"/>
              <a:t>Three participants on CAB LA + RPV LA had treatment-emergent resistance for NNRTI and INSTI at CVF. All harbored HIV-1 subtype A1, warranting further investigation</a:t>
            </a:r>
          </a:p>
          <a:p>
            <a:pPr>
              <a:spcBef>
                <a:spcPts val="300"/>
              </a:spcBef>
              <a:spcAft>
                <a:spcPts val="400"/>
              </a:spcAft>
            </a:pPr>
            <a:r>
              <a:rPr lang="en-US" altLang="en-US" dirty="0"/>
              <a:t>Injection site reactions in the LA arm were common but mainly grade 1 or 2, with few associated discontinuations</a:t>
            </a:r>
          </a:p>
          <a:p>
            <a:pPr>
              <a:spcBef>
                <a:spcPts val="300"/>
              </a:spcBef>
              <a:spcAft>
                <a:spcPts val="400"/>
              </a:spcAft>
            </a:pPr>
            <a:r>
              <a:rPr lang="en-US" dirty="0"/>
              <a:t>Highly positive treatment satisfaction and preference outcomes with LA regimen</a:t>
            </a:r>
          </a:p>
          <a:p>
            <a:pPr>
              <a:spcBef>
                <a:spcPts val="300"/>
              </a:spcBef>
              <a:spcAft>
                <a:spcPts val="400"/>
              </a:spcAft>
            </a:pPr>
            <a:r>
              <a:rPr lang="en-US" dirty="0"/>
              <a:t>Overall, these results support the therapeutic potential of monthly CAB LA + RPV LA for maintenance after oral induction in previously ART-naïve individuals</a:t>
            </a:r>
          </a:p>
        </p:txBody>
      </p:sp>
      <p:sp>
        <p:nvSpPr>
          <p:cNvPr id="17411" name="Title 25">
            <a:extLst>
              <a:ext uri="{FF2B5EF4-FFF2-40B4-BE49-F238E27FC236}">
                <a16:creationId xmlns:a16="http://schemas.microsoft.com/office/drawing/2014/main" id="{A4410772-4BD5-4A4B-9C9C-8FA340E1A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FLAIR Conclusions</a:t>
            </a:r>
            <a:endParaRPr lang="en-US" altLang="en-US" dirty="0"/>
          </a:p>
        </p:txBody>
      </p:sp>
      <p:sp>
        <p:nvSpPr>
          <p:cNvPr id="9" name="Text Placeholder 29">
            <a:extLst>
              <a:ext uri="{FF2B5EF4-FFF2-40B4-BE49-F238E27FC236}">
                <a16:creationId xmlns:a16="http://schemas.microsoft.com/office/drawing/2014/main" id="{176A0F2C-2F0B-4C9B-81FB-720704EA721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Orkin C, </a:t>
            </a:r>
            <a:r>
              <a:rPr lang="en-US" altLang="en-US" dirty="0"/>
              <a:t>et al. CROI 2019; Seattle, WA. Abstract 3947.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357D1A8-A3B2-4C4A-9604-51484158031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27050" y="4440555"/>
            <a:ext cx="8357616" cy="285750"/>
          </a:xfrm>
        </p:spPr>
        <p:txBody>
          <a:bodyPr/>
          <a:lstStyle/>
          <a:p>
            <a:r>
              <a:rPr lang="en-US" altLang="en-US" dirty="0"/>
              <a:t>3TC, lamivudine; ABC, abacavir; ART, antiretroviral therapy; </a:t>
            </a:r>
            <a:r>
              <a:rPr lang="en-US" dirty="0"/>
              <a:t>CAB, cabotegravir; CVF, confirmed virologic failure; DTG, dolutegravir; INSTI, </a:t>
            </a:r>
            <a:r>
              <a:rPr lang="en-US" altLang="en-US" dirty="0"/>
              <a:t>integrase strand transfer inhibitor</a:t>
            </a:r>
            <a:r>
              <a:rPr lang="en-US" dirty="0"/>
              <a:t>; </a:t>
            </a:r>
            <a:br>
              <a:rPr lang="en-US" dirty="0"/>
            </a:br>
            <a:r>
              <a:rPr lang="en-US" dirty="0"/>
              <a:t>LA, long-acting; NNRTI, non-nucleoside reverse transcriptase inhibitor; </a:t>
            </a:r>
            <a:r>
              <a:rPr lang="en-US" altLang="en-US" dirty="0"/>
              <a:t>RPV, rilpivirine.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49308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3">
            <a:extLst>
              <a:ext uri="{FF2B5EF4-FFF2-40B4-BE49-F238E27FC236}">
                <a16:creationId xmlns:a16="http://schemas.microsoft.com/office/drawing/2014/main" id="{15B8CC08-9EAB-4233-AD2C-5DB37C0017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7049" y="904750"/>
            <a:ext cx="8517891" cy="3953000"/>
          </a:xfrm>
        </p:spPr>
        <p:txBody>
          <a:bodyPr/>
          <a:lstStyle/>
          <a:p>
            <a:pPr lvl="0"/>
            <a:r>
              <a:rPr lang="en-US" altLang="en-US" sz="1600" dirty="0"/>
              <a:t>We thank everyone who has contributed to the success of the study</a:t>
            </a:r>
          </a:p>
          <a:p>
            <a:pPr lvl="1"/>
            <a:r>
              <a:rPr lang="en-US" altLang="en-US" sz="1400" dirty="0"/>
              <a:t>All study participants and their families</a:t>
            </a:r>
          </a:p>
          <a:p>
            <a:pPr lvl="1"/>
            <a:r>
              <a:rPr lang="en-US" altLang="en-US" sz="1400" dirty="0"/>
              <a:t>The FLAIR clinical investigators and their staff in Canada, France, Germany, Italy, Japan, the Netherlands, the Russian Federation, South Africa, Spain, the United Kingdom, and the United States</a:t>
            </a:r>
          </a:p>
          <a:p>
            <a:pPr marL="215900" lvl="1" indent="0">
              <a:buNone/>
            </a:pPr>
            <a:endParaRPr lang="en-US" altLang="en-US" sz="1400" dirty="0"/>
          </a:p>
          <a:p>
            <a:pPr lvl="1"/>
            <a:endParaRPr lang="en-US" altLang="en-US" sz="2400" dirty="0"/>
          </a:p>
          <a:p>
            <a:pPr lvl="1"/>
            <a:endParaRPr lang="en-US" altLang="en-US" sz="1400" dirty="0"/>
          </a:p>
          <a:p>
            <a:pPr lvl="1"/>
            <a:endParaRPr lang="en-US" altLang="en-US" sz="1400" dirty="0"/>
          </a:p>
          <a:p>
            <a:pPr lvl="1"/>
            <a:endParaRPr lang="en-US" altLang="en-US" sz="1400" dirty="0"/>
          </a:p>
          <a:p>
            <a:pPr lvl="1"/>
            <a:endParaRPr lang="en-US" altLang="en-US" sz="1400" dirty="0"/>
          </a:p>
          <a:p>
            <a:pPr lvl="1"/>
            <a:endParaRPr lang="en-US" altLang="en-US" sz="1400" dirty="0"/>
          </a:p>
          <a:p>
            <a:pPr lvl="1"/>
            <a:endParaRPr lang="en-US" altLang="en-US" sz="1400" dirty="0"/>
          </a:p>
          <a:p>
            <a:pPr lvl="1"/>
            <a:endParaRPr lang="en-US" altLang="en-US" sz="1400" dirty="0"/>
          </a:p>
          <a:p>
            <a:pPr lvl="1"/>
            <a:r>
              <a:rPr lang="en-US" altLang="en-US" sz="1400" dirty="0"/>
              <a:t>The ViiV Healthcare, GlaxoSmithKline, and Janssen study team members</a:t>
            </a:r>
          </a:p>
          <a:p>
            <a:pPr lvl="0"/>
            <a:r>
              <a:rPr lang="en-US" altLang="en-US" sz="1600" dirty="0"/>
              <a:t>FLAIR is funded by ViiV Healthcare and Janssen R&amp;D</a:t>
            </a:r>
          </a:p>
          <a:p>
            <a:endParaRPr lang="en-US" sz="1600" dirty="0"/>
          </a:p>
        </p:txBody>
      </p:sp>
      <p:sp>
        <p:nvSpPr>
          <p:cNvPr id="12" name="Title 25">
            <a:extLst>
              <a:ext uri="{FF2B5EF4-FFF2-40B4-BE49-F238E27FC236}">
                <a16:creationId xmlns:a16="http://schemas.microsoft.com/office/drawing/2014/main" id="{0CA51660-C807-4A96-8FD6-F149A1EEF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Acknowledgments</a:t>
            </a:r>
          </a:p>
        </p:txBody>
      </p:sp>
      <p:sp>
        <p:nvSpPr>
          <p:cNvPr id="16" name="Text Placeholder 29">
            <a:extLst>
              <a:ext uri="{FF2B5EF4-FFF2-40B4-BE49-F238E27FC236}">
                <a16:creationId xmlns:a16="http://schemas.microsoft.com/office/drawing/2014/main" id="{8EC60BBA-DBF4-45D5-B6E8-4DB2C1F8C53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Orkin C, </a:t>
            </a:r>
            <a:r>
              <a:rPr lang="en-US" altLang="en-US" dirty="0"/>
              <a:t>et al. CROI 2019; Seattle, WA. Abstract 3947.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6E3ADB8-842C-4FB4-B519-904432C781D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075779CF-B3F5-4B81-BB53-37959F3605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3198871"/>
              </p:ext>
            </p:extLst>
          </p:nvPr>
        </p:nvGraphicFramePr>
        <p:xfrm>
          <a:off x="633095" y="1982131"/>
          <a:ext cx="8157600" cy="2178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1600">
                  <a:extLst>
                    <a:ext uri="{9D8B030D-6E8A-4147-A177-3AD203B41FA5}">
                      <a16:colId xmlns:a16="http://schemas.microsoft.com/office/drawing/2014/main" val="4000906737"/>
                    </a:ext>
                  </a:extLst>
                </a:gridCol>
                <a:gridCol w="741600">
                  <a:extLst>
                    <a:ext uri="{9D8B030D-6E8A-4147-A177-3AD203B41FA5}">
                      <a16:colId xmlns:a16="http://schemas.microsoft.com/office/drawing/2014/main" val="324022212"/>
                    </a:ext>
                  </a:extLst>
                </a:gridCol>
                <a:gridCol w="741600">
                  <a:extLst>
                    <a:ext uri="{9D8B030D-6E8A-4147-A177-3AD203B41FA5}">
                      <a16:colId xmlns:a16="http://schemas.microsoft.com/office/drawing/2014/main" val="2010396029"/>
                    </a:ext>
                  </a:extLst>
                </a:gridCol>
                <a:gridCol w="607794">
                  <a:extLst>
                    <a:ext uri="{9D8B030D-6E8A-4147-A177-3AD203B41FA5}">
                      <a16:colId xmlns:a16="http://schemas.microsoft.com/office/drawing/2014/main" val="1652562414"/>
                    </a:ext>
                  </a:extLst>
                </a:gridCol>
                <a:gridCol w="750711">
                  <a:extLst>
                    <a:ext uri="{9D8B030D-6E8A-4147-A177-3AD203B41FA5}">
                      <a16:colId xmlns:a16="http://schemas.microsoft.com/office/drawing/2014/main" val="1831481482"/>
                    </a:ext>
                  </a:extLst>
                </a:gridCol>
                <a:gridCol w="866295">
                  <a:extLst>
                    <a:ext uri="{9D8B030D-6E8A-4147-A177-3AD203B41FA5}">
                      <a16:colId xmlns:a16="http://schemas.microsoft.com/office/drawing/2014/main" val="1381642820"/>
                    </a:ext>
                  </a:extLst>
                </a:gridCol>
                <a:gridCol w="873605">
                  <a:extLst>
                    <a:ext uri="{9D8B030D-6E8A-4147-A177-3AD203B41FA5}">
                      <a16:colId xmlns:a16="http://schemas.microsoft.com/office/drawing/2014/main" val="723616391"/>
                    </a:ext>
                  </a:extLst>
                </a:gridCol>
                <a:gridCol w="606546">
                  <a:extLst>
                    <a:ext uri="{9D8B030D-6E8A-4147-A177-3AD203B41FA5}">
                      <a16:colId xmlns:a16="http://schemas.microsoft.com/office/drawing/2014/main" val="1087583023"/>
                    </a:ext>
                  </a:extLst>
                </a:gridCol>
                <a:gridCol w="744649">
                  <a:extLst>
                    <a:ext uri="{9D8B030D-6E8A-4147-A177-3AD203B41FA5}">
                      <a16:colId xmlns:a16="http://schemas.microsoft.com/office/drawing/2014/main" val="199284006"/>
                    </a:ext>
                  </a:extLst>
                </a:gridCol>
                <a:gridCol w="741600">
                  <a:extLst>
                    <a:ext uri="{9D8B030D-6E8A-4147-A177-3AD203B41FA5}">
                      <a16:colId xmlns:a16="http://schemas.microsoft.com/office/drawing/2014/main" val="2689065409"/>
                    </a:ext>
                  </a:extLst>
                </a:gridCol>
                <a:gridCol w="741600">
                  <a:extLst>
                    <a:ext uri="{9D8B030D-6E8A-4147-A177-3AD203B41FA5}">
                      <a16:colId xmlns:a16="http://schemas.microsoft.com/office/drawing/2014/main" val="3320183176"/>
                    </a:ext>
                  </a:extLst>
                </a:gridCol>
              </a:tblGrid>
              <a:tr h="150500">
                <a:tc rowSpan="2">
                  <a:txBody>
                    <a:bodyPr/>
                    <a:lstStyle/>
                    <a:p>
                      <a:r>
                        <a:rPr lang="en-US" sz="750" dirty="0">
                          <a:solidFill>
                            <a:schemeClr val="tx1"/>
                          </a:solidFill>
                        </a:rPr>
                        <a:t>Canada</a:t>
                      </a:r>
                    </a:p>
                    <a:p>
                      <a:r>
                        <a:rPr lang="en-US" sz="750" b="0" dirty="0">
                          <a:solidFill>
                            <a:schemeClr val="tx1"/>
                          </a:solidFill>
                        </a:rPr>
                        <a:t>Angel</a:t>
                      </a:r>
                    </a:p>
                    <a:p>
                      <a:r>
                        <a:rPr lang="en-US" sz="750" b="0" dirty="0">
                          <a:solidFill>
                            <a:schemeClr val="tx1"/>
                          </a:solidFill>
                        </a:rPr>
                        <a:t>Conway</a:t>
                      </a:r>
                    </a:p>
                    <a:p>
                      <a:r>
                        <a:rPr lang="en-US" sz="750" b="0" dirty="0">
                          <a:solidFill>
                            <a:schemeClr val="tx1"/>
                          </a:solidFill>
                        </a:rPr>
                        <a:t>Smith</a:t>
                      </a:r>
                    </a:p>
                    <a:p>
                      <a:r>
                        <a:rPr lang="en-US" sz="750" b="0" dirty="0">
                          <a:solidFill>
                            <a:schemeClr val="tx1"/>
                          </a:solidFill>
                        </a:rPr>
                        <a:t>Szabo</a:t>
                      </a:r>
                    </a:p>
                    <a:p>
                      <a:r>
                        <a:rPr lang="en-US" sz="750" b="0" dirty="0">
                          <a:solidFill>
                            <a:schemeClr val="tx1"/>
                          </a:solidFill>
                        </a:rPr>
                        <a:t>Tan</a:t>
                      </a:r>
                    </a:p>
                    <a:p>
                      <a:r>
                        <a:rPr lang="en-US" sz="750" b="0" dirty="0">
                          <a:solidFill>
                            <a:schemeClr val="tx1"/>
                          </a:solidFill>
                        </a:rPr>
                        <a:t>Walmsley</a:t>
                      </a:r>
                    </a:p>
                    <a:p>
                      <a:endParaRPr lang="en-US" sz="750" b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50" dirty="0">
                          <a:solidFill>
                            <a:schemeClr val="tx1"/>
                          </a:solidFill>
                        </a:rPr>
                        <a:t>France</a:t>
                      </a:r>
                    </a:p>
                    <a:p>
                      <a:r>
                        <a:rPr lang="en-US" sz="750" b="0" dirty="0">
                          <a:solidFill>
                            <a:schemeClr val="tx1"/>
                          </a:solidFill>
                        </a:rPr>
                        <a:t>Bouchaud</a:t>
                      </a:r>
                    </a:p>
                    <a:p>
                      <a:r>
                        <a:rPr lang="en-US" sz="750" b="0" dirty="0">
                          <a:solidFill>
                            <a:schemeClr val="tx1"/>
                          </a:solidFill>
                        </a:rPr>
                        <a:t>Girard</a:t>
                      </a:r>
                    </a:p>
                    <a:p>
                      <a:r>
                        <a:rPr lang="en-US" sz="750" b="0" dirty="0">
                          <a:solidFill>
                            <a:schemeClr val="tx1"/>
                          </a:solidFill>
                        </a:rPr>
                        <a:t>Katlama</a:t>
                      </a:r>
                    </a:p>
                    <a:p>
                      <a:r>
                        <a:rPr lang="en-US" sz="750" b="0" dirty="0">
                          <a:solidFill>
                            <a:schemeClr val="tx1"/>
                          </a:solidFill>
                        </a:rPr>
                        <a:t>Livrozet</a:t>
                      </a:r>
                    </a:p>
                    <a:p>
                      <a:r>
                        <a:rPr lang="en-US" sz="750" b="0" dirty="0">
                          <a:solidFill>
                            <a:schemeClr val="tx1"/>
                          </a:solidFill>
                        </a:rPr>
                        <a:t>Molina</a:t>
                      </a:r>
                    </a:p>
                    <a:p>
                      <a:r>
                        <a:rPr lang="en-US" sz="750" b="0" dirty="0">
                          <a:solidFill>
                            <a:schemeClr val="tx1"/>
                          </a:solidFill>
                        </a:rPr>
                        <a:t>Philibert</a:t>
                      </a:r>
                    </a:p>
                    <a:p>
                      <a:r>
                        <a:rPr lang="en-US" sz="750" b="0" dirty="0">
                          <a:solidFill>
                            <a:schemeClr val="tx1"/>
                          </a:solidFill>
                        </a:rPr>
                        <a:t>Pialoux</a:t>
                      </a:r>
                    </a:p>
                    <a:p>
                      <a:r>
                        <a:rPr lang="en-US" sz="750" b="0" dirty="0">
                          <a:solidFill>
                            <a:schemeClr val="tx1"/>
                          </a:solidFill>
                        </a:rPr>
                        <a:t>Yazdanpanah</a:t>
                      </a:r>
                    </a:p>
                  </a:txBody>
                  <a:tcPr marL="3600" marR="3600" marT="3600" marB="36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750" b="1" dirty="0">
                          <a:solidFill>
                            <a:schemeClr val="tx1"/>
                          </a:solidFill>
                        </a:rPr>
                        <a:t>Germany</a:t>
                      </a:r>
                    </a:p>
                    <a:p>
                      <a:r>
                        <a:rPr lang="en-US" sz="750" b="0" dirty="0">
                          <a:solidFill>
                            <a:schemeClr val="tx1"/>
                          </a:solidFill>
                        </a:rPr>
                        <a:t>Arasteh</a:t>
                      </a:r>
                    </a:p>
                    <a:p>
                      <a:r>
                        <a:rPr lang="en-US" sz="750" b="0" dirty="0">
                          <a:solidFill>
                            <a:schemeClr val="tx1"/>
                          </a:solidFill>
                        </a:rPr>
                        <a:t>Baumgarten</a:t>
                      </a:r>
                    </a:p>
                    <a:p>
                      <a:r>
                        <a:rPr lang="en-US" sz="750" b="0" dirty="0">
                          <a:solidFill>
                            <a:schemeClr val="tx1"/>
                          </a:solidFill>
                        </a:rPr>
                        <a:t>Bogner</a:t>
                      </a:r>
                    </a:p>
                    <a:p>
                      <a:r>
                        <a:rPr lang="en-US" sz="750" b="0" dirty="0">
                          <a:solidFill>
                            <a:schemeClr val="tx1"/>
                          </a:solidFill>
                        </a:rPr>
                        <a:t>Degen</a:t>
                      </a:r>
                    </a:p>
                    <a:p>
                      <a:r>
                        <a:rPr lang="en-US" sz="750" b="0" dirty="0">
                          <a:solidFill>
                            <a:schemeClr val="tx1"/>
                          </a:solidFill>
                        </a:rPr>
                        <a:t>Esser</a:t>
                      </a:r>
                    </a:p>
                    <a:p>
                      <a:r>
                        <a:rPr lang="en-US" sz="750" b="0" dirty="0">
                          <a:solidFill>
                            <a:schemeClr val="tx1"/>
                          </a:solidFill>
                        </a:rPr>
                        <a:t>Jaeger</a:t>
                      </a:r>
                    </a:p>
                    <a:p>
                      <a:r>
                        <a:rPr lang="en-US" sz="750" b="0" dirty="0">
                          <a:solidFill>
                            <a:schemeClr val="tx1"/>
                          </a:solidFill>
                        </a:rPr>
                        <a:t>Lutz</a:t>
                      </a:r>
                    </a:p>
                    <a:p>
                      <a:r>
                        <a:rPr lang="en-US" sz="750" b="0" dirty="0">
                          <a:solidFill>
                            <a:schemeClr val="tx1"/>
                          </a:solidFill>
                        </a:rPr>
                        <a:t>Rockstroh</a:t>
                      </a:r>
                    </a:p>
                    <a:p>
                      <a:r>
                        <a:rPr lang="en-US" sz="750" b="0" dirty="0">
                          <a:solidFill>
                            <a:schemeClr val="tx1"/>
                          </a:solidFill>
                        </a:rPr>
                        <a:t>Stellbrink</a:t>
                      </a:r>
                    </a:p>
                    <a:p>
                      <a:r>
                        <a:rPr lang="en-US" sz="750" b="0" dirty="0">
                          <a:solidFill>
                            <a:schemeClr val="tx1"/>
                          </a:solidFill>
                        </a:rPr>
                        <a:t>Stephan</a:t>
                      </a:r>
                    </a:p>
                    <a:p>
                      <a:r>
                        <a:rPr lang="en-US" sz="750" b="0" dirty="0">
                          <a:solidFill>
                            <a:schemeClr val="tx1"/>
                          </a:solidFill>
                        </a:rPr>
                        <a:t>Stoll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5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750" dirty="0">
                          <a:solidFill>
                            <a:schemeClr val="tx1"/>
                          </a:solidFill>
                        </a:rPr>
                        <a:t>Italy</a:t>
                      </a:r>
                    </a:p>
                    <a:p>
                      <a:r>
                        <a:rPr lang="it-IT" sz="750" b="0" dirty="0">
                          <a:solidFill>
                            <a:schemeClr val="tx1"/>
                          </a:solidFill>
                        </a:rPr>
                        <a:t>Antinori</a:t>
                      </a:r>
                    </a:p>
                    <a:p>
                      <a:r>
                        <a:rPr lang="it-IT" sz="750" b="0" dirty="0">
                          <a:solidFill>
                            <a:schemeClr val="tx1"/>
                          </a:solidFill>
                        </a:rPr>
                        <a:t>Castelli</a:t>
                      </a:r>
                    </a:p>
                    <a:p>
                      <a:r>
                        <a:rPr lang="it-IT" sz="750" b="0" dirty="0">
                          <a:solidFill>
                            <a:schemeClr val="tx1"/>
                          </a:solidFill>
                        </a:rPr>
                        <a:t>Lazzarin</a:t>
                      </a:r>
                    </a:p>
                    <a:p>
                      <a:r>
                        <a:rPr lang="it-IT" sz="750" b="0" dirty="0">
                          <a:solidFill>
                            <a:schemeClr val="tx1"/>
                          </a:solidFill>
                        </a:rPr>
                        <a:t>Migliorino</a:t>
                      </a:r>
                    </a:p>
                    <a:p>
                      <a:r>
                        <a:rPr lang="it-IT" sz="750" b="0" dirty="0">
                          <a:solidFill>
                            <a:schemeClr val="tx1"/>
                          </a:solidFill>
                        </a:rPr>
                        <a:t>Rizzardini</a:t>
                      </a:r>
                    </a:p>
                  </a:txBody>
                  <a:tcPr marL="3600" marR="3600" marT="3600" marB="36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750" dirty="0">
                          <a:solidFill>
                            <a:schemeClr val="tx1"/>
                          </a:solidFill>
                        </a:rPr>
                        <a:t>Japan</a:t>
                      </a:r>
                    </a:p>
                    <a:p>
                      <a:r>
                        <a:rPr lang="en-US" sz="750" b="0" dirty="0">
                          <a:solidFill>
                            <a:schemeClr val="tx1"/>
                          </a:solidFill>
                        </a:rPr>
                        <a:t>Oka</a:t>
                      </a:r>
                    </a:p>
                    <a:p>
                      <a:r>
                        <a:rPr lang="en-US" sz="750" b="0" dirty="0">
                          <a:solidFill>
                            <a:schemeClr val="tx1"/>
                          </a:solidFill>
                        </a:rPr>
                        <a:t>Shirasaka</a:t>
                      </a:r>
                    </a:p>
                    <a:p>
                      <a:r>
                        <a:rPr lang="en-US" sz="750" b="0" dirty="0">
                          <a:solidFill>
                            <a:schemeClr val="tx1"/>
                          </a:solidFill>
                        </a:rPr>
                        <a:t>Yokomaku</a:t>
                      </a:r>
                    </a:p>
                    <a:p>
                      <a:endParaRPr lang="en-US" sz="75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750" b="1" dirty="0">
                          <a:solidFill>
                            <a:schemeClr val="tx1"/>
                          </a:solidFill>
                        </a:rPr>
                        <a:t>Netherlands</a:t>
                      </a:r>
                    </a:p>
                    <a:p>
                      <a:r>
                        <a:rPr lang="en-US" sz="750" b="0" dirty="0">
                          <a:solidFill>
                            <a:schemeClr val="tx1"/>
                          </a:solidFill>
                        </a:rPr>
                        <a:t>Bierman</a:t>
                      </a:r>
                    </a:p>
                    <a:p>
                      <a:r>
                        <a:rPr lang="en-US" sz="750" b="0" dirty="0">
                          <a:solidFill>
                            <a:schemeClr val="tx1"/>
                          </a:solidFill>
                        </a:rPr>
                        <a:t>Hoepelman</a:t>
                      </a:r>
                    </a:p>
                    <a:p>
                      <a:r>
                        <a:rPr lang="en-US" sz="750" b="0" dirty="0">
                          <a:solidFill>
                            <a:schemeClr val="tx1"/>
                          </a:solidFill>
                        </a:rPr>
                        <a:t>Hollander</a:t>
                      </a:r>
                    </a:p>
                    <a:p>
                      <a:r>
                        <a:rPr lang="en-US" sz="750" b="0" dirty="0">
                          <a:solidFill>
                            <a:schemeClr val="tx1"/>
                          </a:solidFill>
                        </a:rPr>
                        <a:t>Nellen</a:t>
                      </a:r>
                    </a:p>
                    <a:p>
                      <a:endParaRPr lang="en-US" sz="75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750" b="0" dirty="0">
                        <a:solidFill>
                          <a:schemeClr val="tx1"/>
                        </a:solidFill>
                      </a:endParaRPr>
                    </a:p>
                  </a:txBody>
                  <a:tcPr marL="3600" marR="3600" marT="3600" marB="36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750" b="1" dirty="0">
                          <a:solidFill>
                            <a:schemeClr val="tx1"/>
                          </a:solidFill>
                        </a:rPr>
                        <a:t>Russian Federation</a:t>
                      </a:r>
                    </a:p>
                    <a:p>
                      <a:r>
                        <a:rPr lang="en-US" sz="750" b="0" dirty="0">
                          <a:solidFill>
                            <a:schemeClr val="tx1"/>
                          </a:solidFill>
                        </a:rPr>
                        <a:t>Belonosova</a:t>
                      </a:r>
                    </a:p>
                    <a:p>
                      <a:r>
                        <a:rPr lang="en-US" sz="750" b="0" dirty="0">
                          <a:solidFill>
                            <a:schemeClr val="tx1"/>
                          </a:solidFill>
                        </a:rPr>
                        <a:t>Borodkina</a:t>
                      </a:r>
                    </a:p>
                    <a:p>
                      <a:r>
                        <a:rPr lang="en-US" sz="750" b="0" dirty="0">
                          <a:solidFill>
                            <a:schemeClr val="tx1"/>
                          </a:solidFill>
                        </a:rPr>
                        <a:t>Chernova</a:t>
                      </a:r>
                    </a:p>
                    <a:p>
                      <a:r>
                        <a:rPr lang="en-US" sz="750" b="0" dirty="0">
                          <a:solidFill>
                            <a:schemeClr val="tx1"/>
                          </a:solidFill>
                        </a:rPr>
                        <a:t>Gusev</a:t>
                      </a:r>
                    </a:p>
                    <a:p>
                      <a:r>
                        <a:rPr lang="en-US" sz="750" b="0" dirty="0">
                          <a:solidFill>
                            <a:schemeClr val="tx1"/>
                          </a:solidFill>
                        </a:rPr>
                        <a:t>Kulagin</a:t>
                      </a:r>
                    </a:p>
                    <a:p>
                      <a:r>
                        <a:rPr lang="en-US" sz="750" b="0" dirty="0">
                          <a:solidFill>
                            <a:schemeClr val="tx1"/>
                          </a:solidFill>
                        </a:rPr>
                        <a:t>Nagimova</a:t>
                      </a:r>
                    </a:p>
                    <a:p>
                      <a:r>
                        <a:rPr lang="en-US" sz="750" b="0" dirty="0">
                          <a:solidFill>
                            <a:schemeClr val="tx1"/>
                          </a:solidFill>
                        </a:rPr>
                        <a:t>Pokrovsky</a:t>
                      </a:r>
                    </a:p>
                    <a:p>
                      <a:r>
                        <a:rPr lang="en-US" sz="750" b="0" dirty="0">
                          <a:solidFill>
                            <a:schemeClr val="tx1"/>
                          </a:solidFill>
                        </a:rPr>
                        <a:t>Shuldyakov</a:t>
                      </a:r>
                    </a:p>
                    <a:p>
                      <a:r>
                        <a:rPr lang="en-US" sz="750" b="0" dirty="0">
                          <a:solidFill>
                            <a:schemeClr val="tx1"/>
                          </a:solidFill>
                        </a:rPr>
                        <a:t>Tonkikh</a:t>
                      </a:r>
                    </a:p>
                    <a:p>
                      <a:r>
                        <a:rPr lang="en-US" sz="750" b="0" dirty="0">
                          <a:solidFill>
                            <a:schemeClr val="tx1"/>
                          </a:solidFill>
                        </a:rPr>
                        <a:t>Tsybakova</a:t>
                      </a:r>
                    </a:p>
                    <a:p>
                      <a:r>
                        <a:rPr lang="en-US" sz="750" b="0" dirty="0">
                          <a:solidFill>
                            <a:schemeClr val="tx1"/>
                          </a:solidFill>
                        </a:rPr>
                        <a:t>Volkova</a:t>
                      </a:r>
                    </a:p>
                    <a:p>
                      <a:r>
                        <a:rPr lang="en-US" sz="750" b="0" dirty="0">
                          <a:solidFill>
                            <a:schemeClr val="tx1"/>
                          </a:solidFill>
                        </a:rPr>
                        <a:t>Voronin</a:t>
                      </a:r>
                    </a:p>
                    <a:p>
                      <a:r>
                        <a:rPr lang="en-US" sz="750" b="0" dirty="0">
                          <a:solidFill>
                            <a:schemeClr val="tx1"/>
                          </a:solidFill>
                        </a:rPr>
                        <a:t>Yakovlev</a:t>
                      </a:r>
                    </a:p>
                    <a:p>
                      <a:endParaRPr lang="en-US" sz="75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750" b="0" dirty="0">
                        <a:solidFill>
                          <a:schemeClr val="tx1"/>
                        </a:solidFill>
                      </a:endParaRPr>
                    </a:p>
                  </a:txBody>
                  <a:tcPr marL="3600" marR="3600" marT="3600" marB="36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750" b="1" dirty="0">
                          <a:solidFill>
                            <a:schemeClr val="tx1"/>
                          </a:solidFill>
                        </a:rPr>
                        <a:t>South Africa</a:t>
                      </a:r>
                    </a:p>
                    <a:p>
                      <a:r>
                        <a:rPr lang="en-US" sz="750" b="0" dirty="0">
                          <a:solidFill>
                            <a:schemeClr val="tx1"/>
                          </a:solidFill>
                        </a:rPr>
                        <a:t>Bassa</a:t>
                      </a:r>
                    </a:p>
                    <a:p>
                      <a:r>
                        <a:rPr lang="en-US" sz="750" b="0" dirty="0">
                          <a:solidFill>
                            <a:schemeClr val="tx1"/>
                          </a:solidFill>
                        </a:rPr>
                        <a:t>Latiff</a:t>
                      </a:r>
                    </a:p>
                    <a:p>
                      <a:r>
                        <a:rPr lang="en-US" sz="750" b="0" dirty="0">
                          <a:solidFill>
                            <a:schemeClr val="tx1"/>
                          </a:solidFill>
                        </a:rPr>
                        <a:t>Lombaard</a:t>
                      </a:r>
                    </a:p>
                    <a:p>
                      <a:r>
                        <a:rPr lang="en-US" sz="750" b="0" dirty="0">
                          <a:solidFill>
                            <a:schemeClr val="tx1"/>
                          </a:solidFill>
                        </a:rPr>
                        <a:t>Mitha</a:t>
                      </a:r>
                    </a:p>
                    <a:p>
                      <a:r>
                        <a:rPr lang="en-US" sz="750" b="0" dirty="0">
                          <a:solidFill>
                            <a:schemeClr val="tx1"/>
                          </a:solidFill>
                        </a:rPr>
                        <a:t>Mngqibisa</a:t>
                      </a:r>
                    </a:p>
                    <a:p>
                      <a:r>
                        <a:rPr lang="en-US" sz="750" b="0" dirty="0">
                          <a:solidFill>
                            <a:schemeClr val="tx1"/>
                          </a:solidFill>
                        </a:rPr>
                        <a:t>Nortje</a:t>
                      </a:r>
                    </a:p>
                    <a:p>
                      <a:r>
                        <a:rPr lang="en-US" sz="750" b="0" dirty="0">
                          <a:solidFill>
                            <a:schemeClr val="tx1"/>
                          </a:solidFill>
                        </a:rPr>
                        <a:t>Rassool</a:t>
                      </a:r>
                    </a:p>
                    <a:p>
                      <a:r>
                        <a:rPr lang="en-US" sz="750" b="0" dirty="0">
                          <a:solidFill>
                            <a:schemeClr val="tx1"/>
                          </a:solidFill>
                        </a:rPr>
                        <a:t>Singh</a:t>
                      </a:r>
                    </a:p>
                    <a:p>
                      <a:r>
                        <a:rPr lang="en-US" sz="750" b="0" dirty="0">
                          <a:solidFill>
                            <a:schemeClr val="tx1"/>
                          </a:solidFill>
                        </a:rPr>
                        <a:t>van Zyl</a:t>
                      </a:r>
                    </a:p>
                    <a:p>
                      <a:endParaRPr lang="en-US" sz="750" b="1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750" b="1" dirty="0">
                        <a:solidFill>
                          <a:schemeClr val="tx1"/>
                        </a:solidFill>
                      </a:endParaRPr>
                    </a:p>
                  </a:txBody>
                  <a:tcPr marL="3600" marR="3600" marT="3600" marB="36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50" b="1" dirty="0">
                          <a:solidFill>
                            <a:schemeClr val="tx1"/>
                          </a:solidFill>
                        </a:rPr>
                        <a:t>Spain</a:t>
                      </a:r>
                    </a:p>
                  </a:txBody>
                  <a:tcPr marL="3600" marR="3600" marT="3600" marB="36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" marR="3600" marT="3600" marB="36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750" b="1" dirty="0">
                          <a:solidFill>
                            <a:schemeClr val="tx1"/>
                          </a:solidFill>
                        </a:rPr>
                        <a:t>United Kingdom</a:t>
                      </a:r>
                    </a:p>
                    <a:p>
                      <a:r>
                        <a:rPr lang="en-GB" sz="750" b="0" dirty="0">
                          <a:solidFill>
                            <a:schemeClr val="tx1"/>
                          </a:solidFill>
                        </a:rPr>
                        <a:t>Allan</a:t>
                      </a:r>
                    </a:p>
                    <a:p>
                      <a:r>
                        <a:rPr lang="en-GB" sz="750" b="0" dirty="0">
                          <a:solidFill>
                            <a:schemeClr val="tx1"/>
                          </a:solidFill>
                        </a:rPr>
                        <a:t>Johnson</a:t>
                      </a:r>
                    </a:p>
                    <a:p>
                      <a:r>
                        <a:rPr lang="en-GB" sz="750" b="0" dirty="0">
                          <a:solidFill>
                            <a:schemeClr val="tx1"/>
                          </a:solidFill>
                        </a:rPr>
                        <a:t>Orkin</a:t>
                      </a:r>
                    </a:p>
                    <a:p>
                      <a:r>
                        <a:rPr lang="en-GB" sz="750" b="0" dirty="0">
                          <a:solidFill>
                            <a:schemeClr val="tx1"/>
                          </a:solidFill>
                        </a:rPr>
                        <a:t>Pett</a:t>
                      </a:r>
                    </a:p>
                    <a:p>
                      <a:r>
                        <a:rPr lang="en-GB" sz="750" b="0" dirty="0">
                          <a:solidFill>
                            <a:schemeClr val="tx1"/>
                          </a:solidFill>
                        </a:rPr>
                        <a:t>Ross</a:t>
                      </a:r>
                    </a:p>
                    <a:p>
                      <a:r>
                        <a:rPr lang="en-GB" sz="750" b="0" dirty="0">
                          <a:solidFill>
                            <a:schemeClr val="tx1"/>
                          </a:solidFill>
                        </a:rPr>
                        <a:t>Taylor</a:t>
                      </a:r>
                    </a:p>
                    <a:p>
                      <a:r>
                        <a:rPr lang="en-GB" sz="750" b="0" dirty="0">
                          <a:solidFill>
                            <a:schemeClr val="tx1"/>
                          </a:solidFill>
                        </a:rPr>
                        <a:t>Wilson</a:t>
                      </a:r>
                    </a:p>
                    <a:p>
                      <a:r>
                        <a:rPr lang="en-GB" sz="750" b="0" dirty="0">
                          <a:solidFill>
                            <a:schemeClr val="tx1"/>
                          </a:solidFill>
                        </a:rPr>
                        <a:t>Winston</a:t>
                      </a:r>
                    </a:p>
                    <a:p>
                      <a:endParaRPr lang="en-US" sz="750" b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50" b="1" dirty="0">
                        <a:solidFill>
                          <a:schemeClr val="tx1"/>
                        </a:solidFill>
                      </a:endParaRPr>
                    </a:p>
                  </a:txBody>
                  <a:tcPr marL="3600" marR="3600" marT="3600" marB="36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en-US" sz="750" dirty="0">
                          <a:solidFill>
                            <a:schemeClr val="tx1"/>
                          </a:solidFill>
                        </a:rPr>
                        <a:t>United States</a:t>
                      </a:r>
                    </a:p>
                  </a:txBody>
                  <a:tcPr marL="3600" marR="3600" marT="3600" marB="36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3600" marR="3600" marT="3600" marB="3600"/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3600" marR="3600" marT="3600" marB="3600"/>
                </a:tc>
                <a:extLst>
                  <a:ext uri="{0D108BD9-81ED-4DB2-BD59-A6C34878D82A}">
                    <a16:rowId xmlns:a16="http://schemas.microsoft.com/office/drawing/2014/main" val="4051370542"/>
                  </a:ext>
                </a:extLst>
              </a:tr>
              <a:tr h="140568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38100" cmpd="sng">
                      <a:noFill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38100" cmpd="sng">
                      <a:noFill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38100" cmpd="sng">
                      <a:noFill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38100" cmpd="sng">
                      <a:noFill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381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50" b="0" dirty="0">
                          <a:solidFill>
                            <a:schemeClr val="tx1"/>
                          </a:solidFill>
                        </a:rPr>
                        <a:t>Bernal Morell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50" b="0" dirty="0">
                          <a:solidFill>
                            <a:schemeClr val="tx1"/>
                          </a:solidFill>
                        </a:rPr>
                        <a:t>Castro Iglesias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50" b="0" dirty="0">
                          <a:solidFill>
                            <a:schemeClr val="tx1"/>
                          </a:solidFill>
                        </a:rPr>
                        <a:t>Fariñas Álvarez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50" b="0" dirty="0">
                          <a:solidFill>
                            <a:schemeClr val="tx1"/>
                          </a:solidFill>
                        </a:rPr>
                        <a:t>Galera Peñaranda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50" b="0" dirty="0">
                          <a:solidFill>
                            <a:schemeClr val="tx1"/>
                          </a:solidFill>
                        </a:rPr>
                        <a:t>García Gasalla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50" b="0" dirty="0">
                          <a:solidFill>
                            <a:schemeClr val="tx1"/>
                          </a:solidFill>
                        </a:rPr>
                        <a:t>Gomez Sirvent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50" b="0" dirty="0">
                          <a:solidFill>
                            <a:schemeClr val="tx1"/>
                          </a:solidFill>
                        </a:rPr>
                        <a:t>González García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50" b="0" dirty="0">
                          <a:solidFill>
                            <a:schemeClr val="tx1"/>
                          </a:solidFill>
                        </a:rPr>
                        <a:t>Górgolas Hernández-Mora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50" b="0" dirty="0">
                          <a:solidFill>
                            <a:schemeClr val="tx1"/>
                          </a:solidFill>
                        </a:rPr>
                        <a:t>Hernandez-Quero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50" b="0" dirty="0">
                          <a:solidFill>
                            <a:schemeClr val="tx1"/>
                          </a:solidFill>
                        </a:rPr>
                        <a:t>Ibarra Ugarte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50" b="0" dirty="0">
                          <a:solidFill>
                            <a:schemeClr val="tx1"/>
                          </a:solidFill>
                        </a:rPr>
                        <a:t>Marino Callejo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50" b="0" dirty="0" err="1">
                          <a:solidFill>
                            <a:schemeClr val="tx1"/>
                          </a:solidFill>
                        </a:rPr>
                        <a:t>Masiá</a:t>
                      </a:r>
                      <a:r>
                        <a:rPr lang="en-US" sz="75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750" b="0" dirty="0" err="1">
                          <a:solidFill>
                            <a:schemeClr val="tx1"/>
                          </a:solidFill>
                        </a:rPr>
                        <a:t>Canuto</a:t>
                      </a:r>
                      <a:endParaRPr lang="en-US" sz="750" b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50" b="0" dirty="0">
                          <a:solidFill>
                            <a:schemeClr val="tx1"/>
                          </a:solidFill>
                        </a:rPr>
                        <a:t>Mateo García</a:t>
                      </a:r>
                    </a:p>
                    <a:p>
                      <a:endParaRPr lang="en-US" sz="750" b="0" dirty="0">
                        <a:solidFill>
                          <a:schemeClr val="tx1"/>
                        </a:solidFill>
                      </a:endParaRPr>
                    </a:p>
                  </a:txBody>
                  <a:tcPr marL="3600" marR="3600" marT="3600" marB="360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750" b="0" dirty="0" err="1">
                          <a:solidFill>
                            <a:schemeClr val="tx1"/>
                          </a:solidFill>
                        </a:rPr>
                        <a:t>Miguelez</a:t>
                      </a:r>
                      <a:r>
                        <a:rPr lang="en-US" sz="750" b="0" dirty="0">
                          <a:solidFill>
                            <a:schemeClr val="tx1"/>
                          </a:solidFill>
                        </a:rPr>
                        <a:t> Morales</a:t>
                      </a:r>
                    </a:p>
                    <a:p>
                      <a:r>
                        <a:rPr lang="en-US" sz="750" b="0" dirty="0">
                          <a:solidFill>
                            <a:schemeClr val="tx1"/>
                          </a:solidFill>
                        </a:rPr>
                        <a:t>Podzamczer Palter</a:t>
                      </a:r>
                    </a:p>
                    <a:p>
                      <a:r>
                        <a:rPr lang="en-US" sz="750" b="0" dirty="0">
                          <a:solidFill>
                            <a:schemeClr val="tx1"/>
                          </a:solidFill>
                        </a:rPr>
                        <a:t>Pulido Ortega</a:t>
                      </a:r>
                    </a:p>
                    <a:p>
                      <a:r>
                        <a:rPr lang="en-US" sz="750" b="0" dirty="0">
                          <a:solidFill>
                            <a:schemeClr val="tx1"/>
                          </a:solidFill>
                        </a:rPr>
                        <a:t>Ribas del Blanco</a:t>
                      </a:r>
                    </a:p>
                    <a:p>
                      <a:r>
                        <a:rPr lang="en-US" sz="750" b="0" dirty="0">
                          <a:solidFill>
                            <a:schemeClr val="tx1"/>
                          </a:solidFill>
                        </a:rPr>
                        <a:t>Suárez García</a:t>
                      </a:r>
                    </a:p>
                    <a:p>
                      <a:endParaRPr lang="en-US" sz="750" b="0" dirty="0">
                        <a:solidFill>
                          <a:schemeClr val="tx1"/>
                        </a:solidFill>
                      </a:endParaRPr>
                    </a:p>
                  </a:txBody>
                  <a:tcPr marL="3600" marR="3600" marT="3600" marB="36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mpd="sng">
                      <a:noFill/>
                    </a:lnL>
                    <a:lnT w="381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750" dirty="0">
                          <a:solidFill>
                            <a:schemeClr val="tx1"/>
                          </a:solidFill>
                        </a:rPr>
                        <a:t>Aberg</a:t>
                      </a:r>
                    </a:p>
                    <a:p>
                      <a:r>
                        <a:rPr lang="en-US" sz="750" dirty="0">
                          <a:solidFill>
                            <a:schemeClr val="tx1"/>
                          </a:solidFill>
                        </a:rPr>
                        <a:t>Baxter</a:t>
                      </a:r>
                    </a:p>
                    <a:p>
                      <a:r>
                        <a:rPr lang="en-US" sz="750" dirty="0">
                          <a:solidFill>
                            <a:schemeClr val="tx1"/>
                          </a:solidFill>
                        </a:rPr>
                        <a:t>Bettacchi</a:t>
                      </a:r>
                    </a:p>
                    <a:p>
                      <a:r>
                        <a:rPr lang="en-US" sz="750" dirty="0">
                          <a:solidFill>
                            <a:schemeClr val="tx1"/>
                          </a:solidFill>
                        </a:rPr>
                        <a:t>Bredeek</a:t>
                      </a:r>
                    </a:p>
                    <a:p>
                      <a:r>
                        <a:rPr lang="en-US" sz="750" dirty="0">
                          <a:solidFill>
                            <a:schemeClr val="tx1"/>
                          </a:solidFill>
                        </a:rPr>
                        <a:t>Brennan</a:t>
                      </a:r>
                    </a:p>
                    <a:p>
                      <a:r>
                        <a:rPr lang="en-US" sz="750" dirty="0">
                          <a:solidFill>
                            <a:schemeClr val="tx1"/>
                          </a:solidFill>
                        </a:rPr>
                        <a:t>Brinson</a:t>
                      </a:r>
                    </a:p>
                    <a:p>
                      <a:r>
                        <a:rPr lang="en-US" sz="750" dirty="0">
                          <a:solidFill>
                            <a:schemeClr val="tx1"/>
                          </a:solidFill>
                        </a:rPr>
                        <a:t>Campbell</a:t>
                      </a:r>
                    </a:p>
                    <a:p>
                      <a:r>
                        <a:rPr lang="en-US" sz="750" dirty="0">
                          <a:solidFill>
                            <a:schemeClr val="tx1"/>
                          </a:solidFill>
                        </a:rPr>
                        <a:t>De Vente</a:t>
                      </a:r>
                    </a:p>
                    <a:p>
                      <a:r>
                        <a:rPr lang="en-US" sz="750" dirty="0">
                          <a:solidFill>
                            <a:schemeClr val="tx1"/>
                          </a:solidFill>
                        </a:rPr>
                        <a:t>Felizarta</a:t>
                      </a:r>
                    </a:p>
                    <a:p>
                      <a:r>
                        <a:rPr lang="en-US" sz="750" dirty="0">
                          <a:solidFill>
                            <a:schemeClr val="tx1"/>
                          </a:solidFill>
                        </a:rPr>
                        <a:t>Fife</a:t>
                      </a:r>
                    </a:p>
                  </a:txBody>
                  <a:tcPr marL="3600" marR="3600" marT="3600" marB="360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50" dirty="0">
                          <a:solidFill>
                            <a:schemeClr val="tx1"/>
                          </a:solidFill>
                        </a:rPr>
                        <a:t>Goldstein</a:t>
                      </a:r>
                    </a:p>
                    <a:p>
                      <a:r>
                        <a:rPr lang="en-US" sz="750" dirty="0">
                          <a:solidFill>
                            <a:schemeClr val="tx1"/>
                          </a:solidFill>
                        </a:rPr>
                        <a:t>Henry</a:t>
                      </a:r>
                    </a:p>
                    <a:p>
                      <a:r>
                        <a:rPr lang="en-US" sz="750" dirty="0" err="1">
                          <a:solidFill>
                            <a:schemeClr val="tx1"/>
                          </a:solidFill>
                        </a:rPr>
                        <a:t>Huhn</a:t>
                      </a:r>
                      <a:endParaRPr lang="en-US" sz="75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750" dirty="0" err="1">
                          <a:solidFill>
                            <a:schemeClr val="tx1"/>
                          </a:solidFill>
                        </a:rPr>
                        <a:t>Katner</a:t>
                      </a:r>
                      <a:endParaRPr lang="en-US" sz="75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750" dirty="0">
                          <a:solidFill>
                            <a:schemeClr val="tx1"/>
                          </a:solidFill>
                        </a:rPr>
                        <a:t>McDonald</a:t>
                      </a:r>
                    </a:p>
                    <a:p>
                      <a:r>
                        <a:rPr lang="en-US" sz="750" dirty="0">
                          <a:solidFill>
                            <a:schemeClr val="tx1"/>
                          </a:solidFill>
                        </a:rPr>
                        <a:t>Newman</a:t>
                      </a:r>
                    </a:p>
                    <a:p>
                      <a:r>
                        <a:rPr lang="en-US" sz="750" dirty="0">
                          <a:solidFill>
                            <a:schemeClr val="tx1"/>
                          </a:solidFill>
                        </a:rPr>
                        <a:t>Ortiz</a:t>
                      </a:r>
                    </a:p>
                    <a:p>
                      <a:r>
                        <a:rPr lang="en-US" sz="750" dirty="0">
                          <a:solidFill>
                            <a:schemeClr val="tx1"/>
                          </a:solidFill>
                        </a:rPr>
                        <a:t>Overton</a:t>
                      </a:r>
                    </a:p>
                  </a:txBody>
                  <a:tcPr marL="3600" marR="3600" marT="3600" marB="36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750" dirty="0">
                          <a:solidFill>
                            <a:schemeClr val="tx1"/>
                          </a:solidFill>
                        </a:rPr>
                        <a:t>Richmond</a:t>
                      </a:r>
                    </a:p>
                    <a:p>
                      <a:r>
                        <a:rPr lang="en-US" sz="750" dirty="0">
                          <a:solidFill>
                            <a:schemeClr val="tx1"/>
                          </a:solidFill>
                        </a:rPr>
                        <a:t>Ruane</a:t>
                      </a:r>
                    </a:p>
                    <a:p>
                      <a:r>
                        <a:rPr lang="en-US" sz="750" dirty="0" err="1">
                          <a:solidFill>
                            <a:schemeClr val="tx1"/>
                          </a:solidFill>
                        </a:rPr>
                        <a:t>Rybak</a:t>
                      </a:r>
                      <a:endParaRPr lang="en-US" sz="75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750" dirty="0">
                          <a:solidFill>
                            <a:schemeClr val="tx1"/>
                          </a:solidFill>
                        </a:rPr>
                        <a:t>Scribner</a:t>
                      </a:r>
                    </a:p>
                    <a:p>
                      <a:r>
                        <a:rPr lang="en-US" sz="750" dirty="0">
                          <a:solidFill>
                            <a:schemeClr val="tx1"/>
                          </a:solidFill>
                        </a:rPr>
                        <a:t>Sims III</a:t>
                      </a:r>
                    </a:p>
                    <a:p>
                      <a:r>
                        <a:rPr lang="en-US" sz="750" dirty="0">
                          <a:solidFill>
                            <a:schemeClr val="tx1"/>
                          </a:solidFill>
                        </a:rPr>
                        <a:t>Swindells</a:t>
                      </a:r>
                    </a:p>
                    <a:p>
                      <a:r>
                        <a:rPr lang="en-US" sz="750" dirty="0">
                          <a:solidFill>
                            <a:schemeClr val="tx1"/>
                          </a:solidFill>
                        </a:rPr>
                        <a:t>Thompson</a:t>
                      </a:r>
                    </a:p>
                    <a:p>
                      <a:r>
                        <a:rPr lang="en-US" sz="750" dirty="0">
                          <a:solidFill>
                            <a:schemeClr val="tx1"/>
                          </a:solidFill>
                        </a:rPr>
                        <a:t>Towner</a:t>
                      </a:r>
                    </a:p>
                  </a:txBody>
                  <a:tcPr marL="3600" marR="3600" marT="3600" marB="36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7754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1340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4">
            <a:extLst>
              <a:ext uri="{FF2B5EF4-FFF2-40B4-BE49-F238E27FC236}">
                <a16:creationId xmlns:a16="http://schemas.microsoft.com/office/drawing/2014/main" id="{E3DD819B-5F27-477C-8097-FEB1459581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US" sz="1400" dirty="0"/>
              <a:t>Approved therapies for HIV now include once-daily oral regimens containing 2 or 3 antiretrovirals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US" sz="1400" dirty="0"/>
              <a:t>Despite the success of daily oral therapy, considerable interest exists in LA treatment options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1400" dirty="0"/>
              <a:t>Cabotegravir (CAB) is an HIV-1 integrase strand transfer inhibitor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en-US" sz="1200" dirty="0"/>
              <a:t>Oral 30 mg tablet: t</a:t>
            </a:r>
            <a:r>
              <a:rPr lang="en-US" altLang="en-US" sz="1200" baseline="-25000" dirty="0"/>
              <a:t>½</a:t>
            </a:r>
            <a:r>
              <a:rPr lang="en-US" altLang="en-US" sz="1200" dirty="0"/>
              <a:t> ≈ 40 hours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en-US" sz="1200" dirty="0"/>
              <a:t>Long-acting IM injection, 200 mg/mL: t</a:t>
            </a:r>
            <a:r>
              <a:rPr lang="en-US" altLang="en-US" sz="1200" baseline="-25000" dirty="0"/>
              <a:t>½</a:t>
            </a:r>
            <a:r>
              <a:rPr lang="en-US" altLang="en-US" sz="1200" dirty="0"/>
              <a:t> ≈ 40 </a:t>
            </a:r>
            <a:r>
              <a:rPr lang="en-US" altLang="en-US" sz="1200" u="sng" dirty="0"/>
              <a:t>days</a:t>
            </a:r>
            <a:endParaRPr lang="en-US" altLang="en-US" sz="1200" dirty="0">
              <a:solidFill>
                <a:srgbClr val="FF0000"/>
              </a:solidFill>
              <a:highlight>
                <a:srgbClr val="FFFF00"/>
              </a:highlight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1400" dirty="0" err="1"/>
              <a:t>Rilpivirine</a:t>
            </a:r>
            <a:r>
              <a:rPr lang="en-US" altLang="en-US" sz="1400" dirty="0"/>
              <a:t> (RPV) is an HIV-1 non-nucleoside reverse transcriptase inhibitor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en-US" sz="1200" dirty="0"/>
              <a:t>Oral 25 mg tablet: t</a:t>
            </a:r>
            <a:r>
              <a:rPr lang="en-US" altLang="en-US" sz="1200" baseline="-25000" dirty="0"/>
              <a:t>½</a:t>
            </a:r>
            <a:r>
              <a:rPr lang="en-US" altLang="en-US" sz="1200" dirty="0"/>
              <a:t> ≈ 50 hours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en-US" sz="1200" dirty="0"/>
              <a:t>Long-acting IM injection, 300 mg/mL: t</a:t>
            </a:r>
            <a:r>
              <a:rPr lang="en-US" altLang="en-US" sz="1200" baseline="-25000" dirty="0"/>
              <a:t>½</a:t>
            </a:r>
            <a:r>
              <a:rPr lang="en-US" altLang="en-US" sz="1200" dirty="0"/>
              <a:t> ≈ 90 </a:t>
            </a:r>
            <a:r>
              <a:rPr lang="en-US" altLang="en-US" sz="1200" u="sng" dirty="0"/>
              <a:t>days</a:t>
            </a:r>
            <a:r>
              <a:rPr lang="en-US" altLang="en-US" sz="1200" dirty="0"/>
              <a:t> </a:t>
            </a:r>
            <a:endParaRPr lang="en-US" altLang="en-US" sz="1200" dirty="0">
              <a:solidFill>
                <a:srgbClr val="FF0000"/>
              </a:solidFill>
              <a:highlight>
                <a:srgbClr val="FFFF00"/>
              </a:highlight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400" dirty="0"/>
              <a:t>LATTE-2: CAB LA + RPV LA given every 4 or 8 weeks maintained HIV-1 RNA &lt;50 c/mL for &gt;3 years</a:t>
            </a:r>
            <a:r>
              <a:rPr lang="en-US" sz="1400" baseline="30000" dirty="0"/>
              <a:t>1</a:t>
            </a:r>
            <a:endParaRPr lang="en-US" altLang="en-US" sz="1400" baseline="300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1400" dirty="0"/>
              <a:t>Two pivotal phase 3 studies (ATLAS</a:t>
            </a:r>
            <a:r>
              <a:rPr lang="en-US" altLang="en-US" sz="1400" baseline="30000" dirty="0"/>
              <a:t>2</a:t>
            </a:r>
            <a:r>
              <a:rPr lang="en-US" altLang="en-US" sz="1400" dirty="0"/>
              <a:t> and FLAIR) have reached their primary endpoints at 48 weeks</a:t>
            </a:r>
          </a:p>
        </p:txBody>
      </p:sp>
      <p:sp>
        <p:nvSpPr>
          <p:cNvPr id="16" name="Title 25">
            <a:extLst>
              <a:ext uri="{FF2B5EF4-FFF2-40B4-BE49-F238E27FC236}">
                <a16:creationId xmlns:a16="http://schemas.microsoft.com/office/drawing/2014/main" id="{B1027C02-619B-4264-88EB-1B4EF64FE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FLAIR Background </a:t>
            </a:r>
            <a:endParaRPr lang="en-US" altLang="en-US" dirty="0"/>
          </a:p>
        </p:txBody>
      </p:sp>
      <p:sp>
        <p:nvSpPr>
          <p:cNvPr id="21" name="Text Placeholder 29">
            <a:extLst>
              <a:ext uri="{FF2B5EF4-FFF2-40B4-BE49-F238E27FC236}">
                <a16:creationId xmlns:a16="http://schemas.microsoft.com/office/drawing/2014/main" id="{E8BDE85D-BDCD-4092-8B9A-9126BD3128D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Orkin C, </a:t>
            </a:r>
            <a:r>
              <a:rPr lang="en-US" altLang="en-US" dirty="0"/>
              <a:t>et al. CROI 2019; Seattle, WA. Abstract 3947.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102F2EF-9FE6-4F31-A24F-DFFED79B7E5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3400" y="4441710"/>
            <a:ext cx="8357616" cy="274320"/>
          </a:xfrm>
        </p:spPr>
        <p:txBody>
          <a:bodyPr/>
          <a:lstStyle/>
          <a:p>
            <a:r>
              <a:rPr lang="en-US" dirty="0"/>
              <a:t>CAB, cabotegravir; IM, intramuscular; LA, long-acting; RPV, rilpivirine; t</a:t>
            </a:r>
            <a:r>
              <a:rPr lang="en-US" baseline="-25000" dirty="0"/>
              <a:t>½</a:t>
            </a:r>
            <a:r>
              <a:rPr lang="en-US" dirty="0"/>
              <a:t>, half-life.</a:t>
            </a:r>
          </a:p>
          <a:p>
            <a:r>
              <a:rPr lang="en-US" dirty="0"/>
              <a:t>1. Margolis D, et al. HIV Glasgow 2018</a:t>
            </a:r>
            <a:r>
              <a:rPr lang="en-US" i="1" dirty="0"/>
              <a:t>;</a:t>
            </a:r>
            <a:r>
              <a:rPr lang="en-US" dirty="0"/>
              <a:t> UK. Poster 118; 2. Swindells S, et al. CROI 2019; Seattle, WA, Abstract 1475.</a:t>
            </a:r>
          </a:p>
        </p:txBody>
      </p:sp>
      <p:grpSp>
        <p:nvGrpSpPr>
          <p:cNvPr id="17" name="Group 2">
            <a:extLst>
              <a:ext uri="{FF2B5EF4-FFF2-40B4-BE49-F238E27FC236}">
                <a16:creationId xmlns:a16="http://schemas.microsoft.com/office/drawing/2014/main" id="{9C7BDBE6-70ED-46E6-9F60-B653018129AE}"/>
              </a:ext>
            </a:extLst>
          </p:cNvPr>
          <p:cNvGrpSpPr>
            <a:grpSpLocks/>
          </p:cNvGrpSpPr>
          <p:nvPr/>
        </p:nvGrpSpPr>
        <p:grpSpPr bwMode="auto">
          <a:xfrm>
            <a:off x="6862916" y="1700951"/>
            <a:ext cx="2028100" cy="1550040"/>
            <a:chOff x="5186963" y="1874820"/>
            <a:chExt cx="2922653" cy="2253973"/>
          </a:xfrm>
        </p:grpSpPr>
        <p:pic>
          <p:nvPicPr>
            <p:cNvPr id="18" name="Picture 2" descr="C:\Users\rqb23532\Pictures\744\Prepared syringe (3mL) of Cabotegravir and prepared syringe (3mL) of TMC-278 LA.jpg">
              <a:extLst>
                <a:ext uri="{FF2B5EF4-FFF2-40B4-BE49-F238E27FC236}">
                  <a16:creationId xmlns:a16="http://schemas.microsoft.com/office/drawing/2014/main" id="{E5505EF1-E13F-4AB8-B823-C00894EC847B}"/>
                </a:ext>
              </a:extLst>
            </p:cNvPr>
            <p:cNvPicPr>
              <a:picLocks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362" t="27231" r="1999" b="15497"/>
            <a:stretch/>
          </p:blipFill>
          <p:spPr bwMode="auto">
            <a:xfrm>
              <a:off x="5186963" y="1874820"/>
              <a:ext cx="2922653" cy="127515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7" name="Picture 3" descr="C:\Users\rqb23532\Pictures\744\3mL vial of Cabotegravir LA and 1 3mL vial of TMC-278 LA.jpg">
              <a:extLst>
                <a:ext uri="{FF2B5EF4-FFF2-40B4-BE49-F238E27FC236}">
                  <a16:creationId xmlns:a16="http://schemas.microsoft.com/office/drawing/2014/main" id="{659EA14B-B847-4AC4-9211-C6E18ED83A7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631" b="2791"/>
            <a:stretch/>
          </p:blipFill>
          <p:spPr bwMode="auto">
            <a:xfrm>
              <a:off x="6801684" y="3245059"/>
              <a:ext cx="1307932" cy="88373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8" name="Picture 4" descr="C:\Users\rqb23532\Pictures\744\30mg tablet of Cabotegravir and 25mg tablet of rilpivirine.jpg">
              <a:extLst>
                <a:ext uri="{FF2B5EF4-FFF2-40B4-BE49-F238E27FC236}">
                  <a16:creationId xmlns:a16="http://schemas.microsoft.com/office/drawing/2014/main" id="{0756DF94-78C8-447E-BD30-DC9F7F867E54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771" t="19930" r="3035" b="11861"/>
            <a:stretch/>
          </p:blipFill>
          <p:spPr bwMode="auto">
            <a:xfrm>
              <a:off x="5186963" y="3245059"/>
              <a:ext cx="1502302" cy="88373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009187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itle 25">
            <a:extLst>
              <a:ext uri="{FF2B5EF4-FFF2-40B4-BE49-F238E27FC236}">
                <a16:creationId xmlns:a16="http://schemas.microsoft.com/office/drawing/2014/main" id="{586581EA-F20F-405A-BE92-908FFFA1D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FLAIR Study Design: Randomized, Multicenter, International, </a:t>
            </a:r>
            <a:br>
              <a:rPr lang="en-US" sz="1800" dirty="0"/>
            </a:br>
            <a:r>
              <a:rPr lang="en-US" sz="1800" dirty="0"/>
              <a:t>Open-Label, Noninferiority Study in ART-Naïve Adults (Ongoing) </a:t>
            </a:r>
            <a:endParaRPr lang="en-US" altLang="en-US" sz="1800" dirty="0"/>
          </a:p>
        </p:txBody>
      </p:sp>
      <p:sp>
        <p:nvSpPr>
          <p:cNvPr id="109" name="Text Placeholder 29">
            <a:extLst>
              <a:ext uri="{FF2B5EF4-FFF2-40B4-BE49-F238E27FC236}">
                <a16:creationId xmlns:a16="http://schemas.microsoft.com/office/drawing/2014/main" id="{BAC9E90E-F03A-42E9-9116-CF9A6CE7060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Orkin C, </a:t>
            </a:r>
            <a:r>
              <a:rPr lang="en-US" altLang="en-US" dirty="0"/>
              <a:t>et al. CROI 2019; Seattle, WA. Abstract 3947.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91B0629-A43B-4BEA-940A-D672B1C98E0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27050" y="3895430"/>
            <a:ext cx="8515349" cy="822819"/>
          </a:xfrm>
        </p:spPr>
        <p:txBody>
          <a:bodyPr/>
          <a:lstStyle/>
          <a:p>
            <a:r>
              <a:rPr lang="en-US" altLang="en-US" dirty="0"/>
              <a:t>3TC, lamivudine; ABC, abacavir; ART, antiretroviral therapy; CAB, cabotegravir; DTG, dolutegravir; IM, intramuscular; HBsAg, hepatitis B surface antigen; LA, long-acting; </a:t>
            </a:r>
            <a:br>
              <a:rPr lang="en-US" altLang="en-US" dirty="0"/>
            </a:br>
            <a:r>
              <a:rPr lang="en-US" altLang="en-US" dirty="0"/>
              <a:t>NNRTI, non-nucleoside reverse transcriptase inhibitor; NRTI, nucleoside reverse transcriptase inhibitor; RAM, resistance-associated mutation; </a:t>
            </a:r>
            <a:r>
              <a:rPr lang="en-US" dirty="0"/>
              <a:t>RPV, rilpivirine.</a:t>
            </a:r>
            <a:endParaRPr lang="en-US" altLang="en-US" dirty="0"/>
          </a:p>
          <a:p>
            <a:pPr>
              <a:spcAft>
                <a:spcPts val="600"/>
              </a:spcAft>
            </a:pPr>
            <a:r>
              <a:rPr lang="en-US" dirty="0"/>
              <a:t>*NNRTI RAMS but not K103N were exclusionary; </a:t>
            </a:r>
            <a:r>
              <a:rPr lang="en-US" baseline="30000" dirty="0"/>
              <a:t>†</a:t>
            </a:r>
            <a:r>
              <a:rPr lang="en-US" dirty="0"/>
              <a:t>DTG plus 2 alternative non-ABC NRTIs was permitted if participant was intolerant or HLA-B*5701-positive (n=30 as last regimen during induction: n=2 discontinued during induction, n=14 randomized to CAB LA + RPV LA, n=14 randomized to DTG/ABC/3TC arm and continued on DTG plus 2 alternative non-ABC NRTIs </a:t>
            </a:r>
            <a:br>
              <a:rPr lang="en-US" dirty="0"/>
            </a:br>
            <a:r>
              <a:rPr lang="en-US" dirty="0"/>
              <a:t>in Maintenance Phase); </a:t>
            </a:r>
            <a:r>
              <a:rPr lang="en-US" altLang="en-US" baseline="30000" dirty="0"/>
              <a:t>‡</a:t>
            </a:r>
            <a:r>
              <a:rPr lang="en-US" altLang="en-US" dirty="0"/>
              <a:t>Participants who withdraw/complete CAB LA + RPV LA enter 52-week long-term follow-up; </a:t>
            </a:r>
            <a:r>
              <a:rPr lang="en-US" altLang="en-US" baseline="30000" dirty="0"/>
              <a:t>§</a:t>
            </a:r>
            <a:r>
              <a:rPr lang="en-US" altLang="en-US" dirty="0"/>
              <a:t>Participants received initial loading doses of CAB LA 600 mg and </a:t>
            </a:r>
            <a:br>
              <a:rPr lang="en-US" altLang="en-US" dirty="0"/>
            </a:br>
            <a:r>
              <a:rPr lang="en-US" altLang="en-US" dirty="0"/>
              <a:t>RPV LA 900 mg at Week 4. Beginning Week 8, participants received CAB LA 400 mg + RPV LA 600 mg injections every 4 weeks.</a:t>
            </a:r>
          </a:p>
        </p:txBody>
      </p:sp>
      <p:sp>
        <p:nvSpPr>
          <p:cNvPr id="68" name="Rectangle 12">
            <a:extLst>
              <a:ext uri="{FF2B5EF4-FFF2-40B4-BE49-F238E27FC236}">
                <a16:creationId xmlns:a16="http://schemas.microsoft.com/office/drawing/2014/main" id="{8C1A2355-184F-4B0B-90A4-4EDDEEB659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5387" y="2987535"/>
            <a:ext cx="408766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effectLst/>
                <a:latin typeface="+mj-lt"/>
              </a:rPr>
              <a:t>Day 1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effectLst/>
              <a:latin typeface="+mj-lt"/>
            </a:endParaRPr>
          </a:p>
        </p:txBody>
      </p:sp>
      <p:sp>
        <p:nvSpPr>
          <p:cNvPr id="71" name="Rectangle 15">
            <a:extLst>
              <a:ext uri="{FF2B5EF4-FFF2-40B4-BE49-F238E27FC236}">
                <a16:creationId xmlns:a16="http://schemas.microsoft.com/office/drawing/2014/main" id="{1D870D5E-B26D-4A6F-824A-4FAFED77B9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50225" y="2982215"/>
            <a:ext cx="4862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effectLst/>
                <a:latin typeface="+mj-lt"/>
              </a:rPr>
              <a:t>100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effectLst/>
              <a:latin typeface="+mj-lt"/>
            </a:endParaRPr>
          </a:p>
        </p:txBody>
      </p:sp>
      <p:sp>
        <p:nvSpPr>
          <p:cNvPr id="72" name="Rectangle 24">
            <a:extLst>
              <a:ext uri="{FF2B5EF4-FFF2-40B4-BE49-F238E27FC236}">
                <a16:creationId xmlns:a16="http://schemas.microsoft.com/office/drawing/2014/main" id="{64BFC327-E16E-4B06-A227-404C732240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9154" y="2987218"/>
            <a:ext cx="40716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effectLst/>
                <a:latin typeface="+mj-lt"/>
              </a:rPr>
              <a:t>48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effectLst/>
              <a:latin typeface="+mj-lt"/>
            </a:endParaRPr>
          </a:p>
        </p:txBody>
      </p:sp>
      <p:sp>
        <p:nvSpPr>
          <p:cNvPr id="75" name="Rectangle 32">
            <a:extLst>
              <a:ext uri="{FF2B5EF4-FFF2-40B4-BE49-F238E27FC236}">
                <a16:creationId xmlns:a16="http://schemas.microsoft.com/office/drawing/2014/main" id="{A36C5B02-139C-419C-A36A-6B7E99F800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0767" y="2984625"/>
            <a:ext cx="41517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effectLst/>
                <a:latin typeface="+mj-lt"/>
              </a:rPr>
              <a:t>4</a:t>
            </a:r>
            <a:r>
              <a:rPr kumimoji="0" lang="en-US" altLang="en-US" sz="1200" b="1" i="0" u="none" strike="noStrike" cap="none" normalizeH="0" baseline="30000" dirty="0">
                <a:ln>
                  <a:noFill/>
                </a:ln>
                <a:effectLst/>
                <a:latin typeface="+mj-lt"/>
              </a:rPr>
              <a:t>§</a:t>
            </a:r>
            <a:endParaRPr kumimoji="0" lang="en-US" altLang="en-US" sz="1200" b="0" i="0" u="none" strike="noStrike" cap="none" normalizeH="0" baseline="30000" dirty="0">
              <a:ln>
                <a:noFill/>
              </a:ln>
              <a:effectLst/>
              <a:latin typeface="+mj-lt"/>
            </a:endParaRPr>
          </a:p>
        </p:txBody>
      </p:sp>
      <p:sp>
        <p:nvSpPr>
          <p:cNvPr id="77" name="Rectangle 44">
            <a:extLst>
              <a:ext uri="{FF2B5EF4-FFF2-40B4-BE49-F238E27FC236}">
                <a16:creationId xmlns:a16="http://schemas.microsoft.com/office/drawing/2014/main" id="{D3C20E31-3EEC-4BE9-9320-6E8230A9FB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9267" y="2985791"/>
            <a:ext cx="44563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200" b="1" dirty="0">
                <a:latin typeface="+mj-lt"/>
              </a:rPr>
              <a:t>96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effectLst/>
                <a:latin typeface="+mj-lt"/>
              </a:rPr>
              <a:t> 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effectLst/>
              <a:latin typeface="+mj-lt"/>
            </a:endParaRPr>
          </a:p>
        </p:txBody>
      </p:sp>
      <p:sp>
        <p:nvSpPr>
          <p:cNvPr id="78" name="Rectangle 50">
            <a:extLst>
              <a:ext uri="{FF2B5EF4-FFF2-40B4-BE49-F238E27FC236}">
                <a16:creationId xmlns:a16="http://schemas.microsoft.com/office/drawing/2014/main" id="{5B45AFBD-CF54-4328-835A-F4A20588D5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4229" y="963933"/>
            <a:ext cx="124505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Induction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Phase</a:t>
            </a:r>
            <a:endParaRPr kumimoji="0" lang="en-US" altLang="en-US" sz="1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79" name="Rectangle 51">
            <a:extLst>
              <a:ext uri="{FF2B5EF4-FFF2-40B4-BE49-F238E27FC236}">
                <a16:creationId xmlns:a16="http://schemas.microsoft.com/office/drawing/2014/main" id="{4E744B09-73CF-40B2-92D9-F5575956AB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7103" y="1163988"/>
            <a:ext cx="4207799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Maintenance Phase</a:t>
            </a:r>
            <a:endParaRPr kumimoji="0" lang="en-US" altLang="en-US" sz="1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80" name="Rectangle 52">
            <a:extLst>
              <a:ext uri="{FF2B5EF4-FFF2-40B4-BE49-F238E27FC236}">
                <a16:creationId xmlns:a16="http://schemas.microsoft.com/office/drawing/2014/main" id="{71387CA2-8FD7-4FA2-A566-BD14BA6383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73614" y="1163988"/>
            <a:ext cx="1345726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ctr"/>
            <a:r>
              <a:rPr kumimoji="0" lang="en-US" altLang="en-US" sz="13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Extension Phase</a:t>
            </a:r>
            <a:endParaRPr kumimoji="0" lang="en-US" altLang="en-US" sz="1300" b="0" i="0" u="none" strike="noStrike" cap="none" normalizeH="0" baseline="3000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83" name="Rectangle 65">
            <a:extLst>
              <a:ext uri="{FF2B5EF4-FFF2-40B4-BE49-F238E27FC236}">
                <a16:creationId xmlns:a16="http://schemas.microsoft.com/office/drawing/2014/main" id="{FA6F162B-AFA9-45FE-8AB5-7AE8A15D06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20052" y="1459610"/>
            <a:ext cx="6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85" name="Flowchart: Off-page Connector 3">
            <a:extLst>
              <a:ext uri="{FF2B5EF4-FFF2-40B4-BE49-F238E27FC236}">
                <a16:creationId xmlns:a16="http://schemas.microsoft.com/office/drawing/2014/main" id="{EE63C886-6F33-4D4C-80F8-8D4E5311EC6E}"/>
              </a:ext>
            </a:extLst>
          </p:cNvPr>
          <p:cNvSpPr/>
          <p:nvPr/>
        </p:nvSpPr>
        <p:spPr>
          <a:xfrm>
            <a:off x="7583716" y="2106262"/>
            <a:ext cx="1226257" cy="536624"/>
          </a:xfrm>
          <a:prstGeom prst="homePlate">
            <a:avLst>
              <a:gd name="adj" fmla="val 23723"/>
            </a:avLst>
          </a:prstGeom>
          <a:solidFill>
            <a:srgbClr val="FFFF47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Ins="90000" bIns="46800" rtlCol="0" anchor="ctr"/>
          <a:lstStyle/>
          <a:p>
            <a:pPr algn="ctr">
              <a:lnSpc>
                <a:spcPct val="110000"/>
              </a:lnSpc>
            </a:pPr>
            <a:r>
              <a:rPr lang="en-US" altLang="en-US" sz="1200" b="1" dirty="0">
                <a:solidFill>
                  <a:schemeClr val="tx1"/>
                </a:solidFill>
              </a:rPr>
              <a:t>Extension</a:t>
            </a:r>
          </a:p>
        </p:txBody>
      </p:sp>
      <p:sp>
        <p:nvSpPr>
          <p:cNvPr id="86" name="Flowchart: Off-page Connector 3">
            <a:extLst>
              <a:ext uri="{FF2B5EF4-FFF2-40B4-BE49-F238E27FC236}">
                <a16:creationId xmlns:a16="http://schemas.microsoft.com/office/drawing/2014/main" id="{EA9CEF27-985D-47AE-96DA-940BA0EDAF74}"/>
              </a:ext>
            </a:extLst>
          </p:cNvPr>
          <p:cNvSpPr/>
          <p:nvPr/>
        </p:nvSpPr>
        <p:spPr>
          <a:xfrm>
            <a:off x="3312329" y="1499454"/>
            <a:ext cx="4241579" cy="482425"/>
          </a:xfrm>
          <a:prstGeom prst="homePlate">
            <a:avLst>
              <a:gd name="adj" fmla="val 22314"/>
            </a:avLst>
          </a:prstGeom>
          <a:solidFill>
            <a:srgbClr val="9700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US" altLang="en-US" sz="1200" b="1" dirty="0">
                <a:solidFill>
                  <a:schemeClr val="bg1"/>
                </a:solidFill>
              </a:rPr>
              <a:t>DTG/ABC/3TC 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</a:rPr>
              <a:t>Oral daily </a:t>
            </a:r>
            <a:r>
              <a:rPr lang="en-US" altLang="en-US" sz="1200" b="1" dirty="0">
                <a:solidFill>
                  <a:schemeClr val="bg1"/>
                </a:solidFill>
              </a:rPr>
              <a:t>n=283</a:t>
            </a:r>
          </a:p>
        </p:txBody>
      </p:sp>
      <p:sp>
        <p:nvSpPr>
          <p:cNvPr id="89" name="Arrow: Pentagon 88">
            <a:extLst>
              <a:ext uri="{FF2B5EF4-FFF2-40B4-BE49-F238E27FC236}">
                <a16:creationId xmlns:a16="http://schemas.microsoft.com/office/drawing/2014/main" id="{6CC91BB7-CF18-463A-B90F-3BB80BC027CC}"/>
              </a:ext>
            </a:extLst>
          </p:cNvPr>
          <p:cNvSpPr/>
          <p:nvPr/>
        </p:nvSpPr>
        <p:spPr>
          <a:xfrm>
            <a:off x="2016134" y="1447472"/>
            <a:ext cx="1276430" cy="1197901"/>
          </a:xfrm>
          <a:prstGeom prst="homePlate">
            <a:avLst>
              <a:gd name="adj" fmla="val 2458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>
              <a:lnSpc>
                <a:spcPct val="110000"/>
              </a:lnSpc>
            </a:pPr>
            <a:r>
              <a:rPr lang="en-US" altLang="en-US" sz="1200" b="1" dirty="0">
                <a:solidFill>
                  <a:schemeClr val="bg1"/>
                </a:solidFill>
              </a:rPr>
              <a:t>N=629</a:t>
            </a:r>
          </a:p>
          <a:p>
            <a:pPr>
              <a:lnSpc>
                <a:spcPct val="110000"/>
              </a:lnSpc>
            </a:pPr>
            <a:r>
              <a:rPr lang="en-US" altLang="en-US" sz="1200" b="1" dirty="0">
                <a:solidFill>
                  <a:schemeClr val="bg1"/>
                </a:solidFill>
              </a:rPr>
              <a:t>DTG/ABC/3TC single-tablet regimen for </a:t>
            </a:r>
            <a:br>
              <a:rPr lang="en-US" altLang="en-US" sz="1200" b="1" dirty="0">
                <a:solidFill>
                  <a:schemeClr val="bg1"/>
                </a:solidFill>
              </a:rPr>
            </a:br>
            <a:r>
              <a:rPr lang="en-US" altLang="en-US" sz="1200" b="1" dirty="0">
                <a:solidFill>
                  <a:schemeClr val="bg1"/>
                </a:solidFill>
              </a:rPr>
              <a:t>20 weeks</a:t>
            </a:r>
            <a:r>
              <a:rPr lang="en-US" altLang="en-US" sz="1200" b="1" baseline="30000" dirty="0">
                <a:solidFill>
                  <a:schemeClr val="bg1"/>
                </a:solidFill>
              </a:rPr>
              <a:t>†</a:t>
            </a:r>
            <a:endParaRPr lang="en-US" altLang="en-US" sz="1200" baseline="30000" dirty="0">
              <a:solidFill>
                <a:schemeClr val="bg1"/>
              </a:solidFill>
            </a:endParaRPr>
          </a:p>
        </p:txBody>
      </p:sp>
      <p:sp>
        <p:nvSpPr>
          <p:cNvPr id="90" name="Rectangle 17">
            <a:extLst>
              <a:ext uri="{FF2B5EF4-FFF2-40B4-BE49-F238E27FC236}">
                <a16:creationId xmlns:a16="http://schemas.microsoft.com/office/drawing/2014/main" id="{FB541F3B-6A1F-4FB3-BE2D-E0E0B21698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5387" y="3431613"/>
            <a:ext cx="162723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Randomization (</a:t>
            </a:r>
            <a:r>
              <a:rPr lang="en-US" altLang="en-US" sz="1200" b="1" dirty="0">
                <a:latin typeface="+mn-lt"/>
              </a:rPr>
              <a:t>1:1)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 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effectLst/>
              <a:latin typeface="+mn-lt"/>
            </a:endParaRPr>
          </a:p>
        </p:txBody>
      </p:sp>
      <p:sp>
        <p:nvSpPr>
          <p:cNvPr id="91" name="Flowchart: Off-page Connector 3">
            <a:extLst>
              <a:ext uri="{FF2B5EF4-FFF2-40B4-BE49-F238E27FC236}">
                <a16:creationId xmlns:a16="http://schemas.microsoft.com/office/drawing/2014/main" id="{AD30A5A8-702A-4B68-8F0B-9F86CCCC0845}"/>
              </a:ext>
            </a:extLst>
          </p:cNvPr>
          <p:cNvSpPr/>
          <p:nvPr/>
        </p:nvSpPr>
        <p:spPr>
          <a:xfrm rot="16200000">
            <a:off x="3456876" y="1959253"/>
            <a:ext cx="532140" cy="835125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8000 h 10000"/>
              <a:gd name="connsiteX3" fmla="*/ 5000 w 10000"/>
              <a:gd name="connsiteY3" fmla="*/ 10000 h 10000"/>
              <a:gd name="connsiteX4" fmla="*/ 0 w 10000"/>
              <a:gd name="connsiteY4" fmla="*/ 8000 h 10000"/>
              <a:gd name="connsiteX5" fmla="*/ 0 w 10000"/>
              <a:gd name="connsiteY5" fmla="*/ 0 h 10000"/>
              <a:gd name="connsiteX0" fmla="*/ 0 w 10051"/>
              <a:gd name="connsiteY0" fmla="*/ 0 h 10000"/>
              <a:gd name="connsiteX1" fmla="*/ 10000 w 10051"/>
              <a:gd name="connsiteY1" fmla="*/ 0 h 10000"/>
              <a:gd name="connsiteX2" fmla="*/ 10051 w 10051"/>
              <a:gd name="connsiteY2" fmla="*/ 9260 h 10000"/>
              <a:gd name="connsiteX3" fmla="*/ 5000 w 10051"/>
              <a:gd name="connsiteY3" fmla="*/ 10000 h 10000"/>
              <a:gd name="connsiteX4" fmla="*/ 0 w 10051"/>
              <a:gd name="connsiteY4" fmla="*/ 8000 h 10000"/>
              <a:gd name="connsiteX5" fmla="*/ 0 w 10051"/>
              <a:gd name="connsiteY5" fmla="*/ 0 h 10000"/>
              <a:gd name="connsiteX0" fmla="*/ 0 w 10051"/>
              <a:gd name="connsiteY0" fmla="*/ 0 h 10000"/>
              <a:gd name="connsiteX1" fmla="*/ 10000 w 10051"/>
              <a:gd name="connsiteY1" fmla="*/ 0 h 10000"/>
              <a:gd name="connsiteX2" fmla="*/ 10051 w 10051"/>
              <a:gd name="connsiteY2" fmla="*/ 9260 h 10000"/>
              <a:gd name="connsiteX3" fmla="*/ 5000 w 10051"/>
              <a:gd name="connsiteY3" fmla="*/ 10000 h 10000"/>
              <a:gd name="connsiteX4" fmla="*/ 51 w 10051"/>
              <a:gd name="connsiteY4" fmla="*/ 9306 h 10000"/>
              <a:gd name="connsiteX5" fmla="*/ 0 w 10051"/>
              <a:gd name="connsiteY5" fmla="*/ 0 h 10000"/>
              <a:gd name="connsiteX0" fmla="*/ 0 w 10051"/>
              <a:gd name="connsiteY0" fmla="*/ 0 h 10000"/>
              <a:gd name="connsiteX1" fmla="*/ 10000 w 10051"/>
              <a:gd name="connsiteY1" fmla="*/ 0 h 10000"/>
              <a:gd name="connsiteX2" fmla="*/ 10051 w 10051"/>
              <a:gd name="connsiteY2" fmla="*/ 9660 h 10000"/>
              <a:gd name="connsiteX3" fmla="*/ 5000 w 10051"/>
              <a:gd name="connsiteY3" fmla="*/ 10000 h 10000"/>
              <a:gd name="connsiteX4" fmla="*/ 51 w 10051"/>
              <a:gd name="connsiteY4" fmla="*/ 9306 h 10000"/>
              <a:gd name="connsiteX5" fmla="*/ 0 w 10051"/>
              <a:gd name="connsiteY5" fmla="*/ 0 h 10000"/>
              <a:gd name="connsiteX0" fmla="*/ 0 w 10051"/>
              <a:gd name="connsiteY0" fmla="*/ 0 h 12132"/>
              <a:gd name="connsiteX1" fmla="*/ 10000 w 10051"/>
              <a:gd name="connsiteY1" fmla="*/ 0 h 12132"/>
              <a:gd name="connsiteX2" fmla="*/ 10051 w 10051"/>
              <a:gd name="connsiteY2" fmla="*/ 9660 h 12132"/>
              <a:gd name="connsiteX3" fmla="*/ 5000 w 10051"/>
              <a:gd name="connsiteY3" fmla="*/ 12132 h 12132"/>
              <a:gd name="connsiteX4" fmla="*/ 51 w 10051"/>
              <a:gd name="connsiteY4" fmla="*/ 9306 h 12132"/>
              <a:gd name="connsiteX5" fmla="*/ 0 w 10051"/>
              <a:gd name="connsiteY5" fmla="*/ 0 h 12132"/>
              <a:gd name="connsiteX0" fmla="*/ 0 w 10051"/>
              <a:gd name="connsiteY0" fmla="*/ 0 h 12132"/>
              <a:gd name="connsiteX1" fmla="*/ 10000 w 10051"/>
              <a:gd name="connsiteY1" fmla="*/ 0 h 12132"/>
              <a:gd name="connsiteX2" fmla="*/ 10051 w 10051"/>
              <a:gd name="connsiteY2" fmla="*/ 9660 h 12132"/>
              <a:gd name="connsiteX3" fmla="*/ 5000 w 10051"/>
              <a:gd name="connsiteY3" fmla="*/ 12132 h 12132"/>
              <a:gd name="connsiteX4" fmla="*/ 51 w 10051"/>
              <a:gd name="connsiteY4" fmla="*/ 9795 h 12132"/>
              <a:gd name="connsiteX5" fmla="*/ 0 w 10051"/>
              <a:gd name="connsiteY5" fmla="*/ 0 h 12132"/>
              <a:gd name="connsiteX0" fmla="*/ 0 w 10051"/>
              <a:gd name="connsiteY0" fmla="*/ 0 h 12132"/>
              <a:gd name="connsiteX1" fmla="*/ 10000 w 10051"/>
              <a:gd name="connsiteY1" fmla="*/ 0 h 12132"/>
              <a:gd name="connsiteX2" fmla="*/ 10051 w 10051"/>
              <a:gd name="connsiteY2" fmla="*/ 9660 h 12132"/>
              <a:gd name="connsiteX3" fmla="*/ 5000 w 10051"/>
              <a:gd name="connsiteY3" fmla="*/ 12132 h 12132"/>
              <a:gd name="connsiteX4" fmla="*/ 51 w 10051"/>
              <a:gd name="connsiteY4" fmla="*/ 9839 h 12132"/>
              <a:gd name="connsiteX5" fmla="*/ 0 w 10051"/>
              <a:gd name="connsiteY5" fmla="*/ 0 h 12132"/>
              <a:gd name="connsiteX0" fmla="*/ 0 w 10051"/>
              <a:gd name="connsiteY0" fmla="*/ 0 h 12132"/>
              <a:gd name="connsiteX1" fmla="*/ 10000 w 10051"/>
              <a:gd name="connsiteY1" fmla="*/ 0 h 12132"/>
              <a:gd name="connsiteX2" fmla="*/ 10051 w 10051"/>
              <a:gd name="connsiteY2" fmla="*/ 9660 h 12132"/>
              <a:gd name="connsiteX3" fmla="*/ 5000 w 10051"/>
              <a:gd name="connsiteY3" fmla="*/ 12132 h 12132"/>
              <a:gd name="connsiteX4" fmla="*/ 121 w 10051"/>
              <a:gd name="connsiteY4" fmla="*/ 9617 h 12132"/>
              <a:gd name="connsiteX5" fmla="*/ 0 w 10051"/>
              <a:gd name="connsiteY5" fmla="*/ 0 h 12132"/>
              <a:gd name="connsiteX0" fmla="*/ 23 w 10074"/>
              <a:gd name="connsiteY0" fmla="*/ 0 h 12132"/>
              <a:gd name="connsiteX1" fmla="*/ 10023 w 10074"/>
              <a:gd name="connsiteY1" fmla="*/ 0 h 12132"/>
              <a:gd name="connsiteX2" fmla="*/ 10074 w 10074"/>
              <a:gd name="connsiteY2" fmla="*/ 9660 h 12132"/>
              <a:gd name="connsiteX3" fmla="*/ 5023 w 10074"/>
              <a:gd name="connsiteY3" fmla="*/ 12132 h 12132"/>
              <a:gd name="connsiteX4" fmla="*/ 3 w 10074"/>
              <a:gd name="connsiteY4" fmla="*/ 9661 h 12132"/>
              <a:gd name="connsiteX5" fmla="*/ 23 w 10074"/>
              <a:gd name="connsiteY5" fmla="*/ 0 h 12132"/>
              <a:gd name="connsiteX0" fmla="*/ 23 w 10074"/>
              <a:gd name="connsiteY0" fmla="*/ 0 h 12132"/>
              <a:gd name="connsiteX1" fmla="*/ 10023 w 10074"/>
              <a:gd name="connsiteY1" fmla="*/ 0 h 12132"/>
              <a:gd name="connsiteX2" fmla="*/ 10074 w 10074"/>
              <a:gd name="connsiteY2" fmla="*/ 9660 h 12132"/>
              <a:gd name="connsiteX3" fmla="*/ 5023 w 10074"/>
              <a:gd name="connsiteY3" fmla="*/ 12132 h 12132"/>
              <a:gd name="connsiteX4" fmla="*/ 3 w 10074"/>
              <a:gd name="connsiteY4" fmla="*/ 9628 h 12132"/>
              <a:gd name="connsiteX5" fmla="*/ 23 w 10074"/>
              <a:gd name="connsiteY5" fmla="*/ 0 h 12132"/>
              <a:gd name="connsiteX0" fmla="*/ 74 w 10125"/>
              <a:gd name="connsiteY0" fmla="*/ 0 h 12132"/>
              <a:gd name="connsiteX1" fmla="*/ 10074 w 10125"/>
              <a:gd name="connsiteY1" fmla="*/ 0 h 12132"/>
              <a:gd name="connsiteX2" fmla="*/ 10125 w 10125"/>
              <a:gd name="connsiteY2" fmla="*/ 9660 h 12132"/>
              <a:gd name="connsiteX3" fmla="*/ 5074 w 10125"/>
              <a:gd name="connsiteY3" fmla="*/ 12132 h 12132"/>
              <a:gd name="connsiteX4" fmla="*/ 1 w 10125"/>
              <a:gd name="connsiteY4" fmla="*/ 9595 h 12132"/>
              <a:gd name="connsiteX5" fmla="*/ 74 w 10125"/>
              <a:gd name="connsiteY5" fmla="*/ 0 h 121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125" h="12132">
                <a:moveTo>
                  <a:pt x="74" y="0"/>
                </a:moveTo>
                <a:lnTo>
                  <a:pt x="10074" y="0"/>
                </a:lnTo>
                <a:cubicBezTo>
                  <a:pt x="10091" y="3087"/>
                  <a:pt x="10108" y="6573"/>
                  <a:pt x="10125" y="9660"/>
                </a:cubicBezTo>
                <a:lnTo>
                  <a:pt x="5074" y="12132"/>
                </a:lnTo>
                <a:lnTo>
                  <a:pt x="1" y="9595"/>
                </a:lnTo>
                <a:cubicBezTo>
                  <a:pt x="-16" y="6315"/>
                  <a:pt x="91" y="3280"/>
                  <a:pt x="74" y="0"/>
                </a:cubicBezTo>
                <a:close/>
              </a:path>
            </a:pathLst>
          </a:custGeom>
          <a:solidFill>
            <a:srgbClr val="0098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lIns="45720" tIns="46800" rIns="90000" bIns="46800" rtlCol="0" anchor="ctr"/>
          <a:lstStyle/>
          <a:p>
            <a:pPr>
              <a:lnSpc>
                <a:spcPct val="95000"/>
              </a:lnSpc>
            </a:pPr>
            <a:r>
              <a:rPr lang="en-US" altLang="en-US" sz="1200" b="1" spc="-20" dirty="0">
                <a:solidFill>
                  <a:schemeClr val="bg1"/>
                </a:solidFill>
              </a:rPr>
              <a:t>Oral CAB</a:t>
            </a:r>
            <a:br>
              <a:rPr lang="en-US" altLang="en-US" sz="1200" b="1" dirty="0">
                <a:solidFill>
                  <a:schemeClr val="bg1"/>
                </a:solidFill>
              </a:rPr>
            </a:br>
            <a:r>
              <a:rPr lang="en-US" altLang="en-US" sz="1200" b="1" dirty="0">
                <a:solidFill>
                  <a:schemeClr val="bg1"/>
                </a:solidFill>
              </a:rPr>
              <a:t>+ RPV n=283 </a:t>
            </a:r>
            <a:endParaRPr lang="en-US" altLang="en-US" sz="1200" dirty="0">
              <a:solidFill>
                <a:schemeClr val="bg1"/>
              </a:solidFill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08A793D9-C4BF-4916-AE42-81ABE7144372}"/>
              </a:ext>
            </a:extLst>
          </p:cNvPr>
          <p:cNvSpPr txBox="1"/>
          <p:nvPr/>
        </p:nvSpPr>
        <p:spPr>
          <a:xfrm>
            <a:off x="4831054" y="3431613"/>
            <a:ext cx="1794793" cy="184666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en-US" sz="1200" b="1" dirty="0">
                <a:solidFill>
                  <a:srgbClr val="E31836"/>
                </a:solidFill>
                <a:latin typeface="+mn-lt"/>
              </a:rPr>
              <a:t>Primary Endpoint</a:t>
            </a:r>
          </a:p>
        </p:txBody>
      </p:sp>
      <p:sp>
        <p:nvSpPr>
          <p:cNvPr id="93" name="Rectangle 50">
            <a:extLst>
              <a:ext uri="{FF2B5EF4-FFF2-40B4-BE49-F238E27FC236}">
                <a16:creationId xmlns:a16="http://schemas.microsoft.com/office/drawing/2014/main" id="{106F0A3C-4147-41F5-AF21-294944C62D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526" y="963933"/>
            <a:ext cx="122686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Screening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300" b="1" dirty="0">
                <a:solidFill>
                  <a:srgbClr val="000000"/>
                </a:solidFill>
                <a:latin typeface="+mn-lt"/>
              </a:rPr>
              <a:t>Phase</a:t>
            </a:r>
            <a:endParaRPr kumimoji="0" lang="en-US" altLang="en-US" sz="1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0A344C46-83EA-4F7D-8D57-84D05AD2388D}"/>
              </a:ext>
            </a:extLst>
          </p:cNvPr>
          <p:cNvSpPr/>
          <p:nvPr/>
        </p:nvSpPr>
        <p:spPr>
          <a:xfrm>
            <a:off x="304800" y="1447686"/>
            <a:ext cx="1645894" cy="1195199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0" rtlCol="0" anchor="ctr"/>
          <a:lstStyle/>
          <a:p>
            <a:r>
              <a:rPr lang="en-US" altLang="en-US" sz="1200" b="1" dirty="0">
                <a:solidFill>
                  <a:srgbClr val="000000"/>
                </a:solidFill>
              </a:rPr>
              <a:t>N=809</a:t>
            </a:r>
          </a:p>
          <a:p>
            <a:r>
              <a:rPr lang="en-US" altLang="en-US" sz="1200" b="1" dirty="0">
                <a:solidFill>
                  <a:srgbClr val="000000"/>
                </a:solidFill>
              </a:rPr>
              <a:t>ART-naïve</a:t>
            </a:r>
          </a:p>
          <a:p>
            <a:r>
              <a:rPr lang="en-US" altLang="en-US" sz="1200" b="1" dirty="0">
                <a:solidFill>
                  <a:srgbClr val="000000"/>
                </a:solidFill>
              </a:rPr>
              <a:t>HIV-1 RNA ≥1000</a:t>
            </a:r>
            <a:br>
              <a:rPr lang="en-US" altLang="en-US" sz="1200" b="1" dirty="0">
                <a:solidFill>
                  <a:srgbClr val="000000"/>
                </a:solidFill>
              </a:rPr>
            </a:br>
            <a:r>
              <a:rPr lang="en-US" altLang="en-US" sz="1200" b="1" dirty="0">
                <a:solidFill>
                  <a:srgbClr val="000000"/>
                </a:solidFill>
              </a:rPr>
              <a:t>Any CD4 count</a:t>
            </a:r>
          </a:p>
          <a:p>
            <a:r>
              <a:rPr lang="en-US" altLang="en-US" sz="1200" b="1" dirty="0">
                <a:solidFill>
                  <a:schemeClr val="tx1"/>
                </a:solidFill>
              </a:rPr>
              <a:t>HBsAg-negative</a:t>
            </a:r>
          </a:p>
          <a:p>
            <a:r>
              <a:rPr lang="en-US" altLang="en-US" sz="1100" b="1" dirty="0">
                <a:solidFill>
                  <a:schemeClr val="tx1"/>
                </a:solidFill>
              </a:rPr>
              <a:t>NNRTI RAMs excluded* </a:t>
            </a:r>
            <a:endParaRPr lang="en-US" altLang="en-US" sz="1100" dirty="0">
              <a:solidFill>
                <a:schemeClr val="tx1"/>
              </a:solidFill>
            </a:endParaRPr>
          </a:p>
        </p:txBody>
      </p:sp>
      <p:sp>
        <p:nvSpPr>
          <p:cNvPr id="96" name="Rectangle 12">
            <a:extLst>
              <a:ext uri="{FF2B5EF4-FFF2-40B4-BE49-F238E27FC236}">
                <a16:creationId xmlns:a16="http://schemas.microsoft.com/office/drawing/2014/main" id="{20890AD1-65AB-4881-94E6-66BAD6B2D3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4108" y="2977699"/>
            <a:ext cx="17472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effectLst/>
                <a:latin typeface="+mj-lt"/>
              </a:rPr>
              <a:t>−4</a:t>
            </a:r>
          </a:p>
        </p:txBody>
      </p:sp>
      <p:sp>
        <p:nvSpPr>
          <p:cNvPr id="98" name="Rectangle 12">
            <a:extLst>
              <a:ext uri="{FF2B5EF4-FFF2-40B4-BE49-F238E27FC236}">
                <a16:creationId xmlns:a16="http://schemas.microsoft.com/office/drawing/2014/main" id="{BAE86AAF-FF22-4AB1-9F47-71CFC7A83A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2119" y="3431613"/>
            <a:ext cx="139256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200" b="1" dirty="0">
                <a:latin typeface="+mn-lt"/>
              </a:rPr>
              <a:t>Confirm HIV-1 RNA</a:t>
            </a:r>
            <a:br>
              <a:rPr lang="en-US" altLang="en-US" sz="1200" b="1" dirty="0">
                <a:latin typeface="+mn-lt"/>
              </a:rPr>
            </a:br>
            <a:r>
              <a:rPr lang="en-US" altLang="en-US" sz="1200" b="1" dirty="0">
                <a:latin typeface="+mn-lt"/>
              </a:rPr>
              <a:t>&lt;50 copies/mL</a:t>
            </a:r>
            <a:endParaRPr kumimoji="0" lang="en-US" alt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99" name="Rectangle 12">
            <a:extLst>
              <a:ext uri="{FF2B5EF4-FFF2-40B4-BE49-F238E27FC236}">
                <a16:creationId xmlns:a16="http://schemas.microsoft.com/office/drawing/2014/main" id="{6A577D34-8FAA-4BF0-A72F-3F35A7C219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1603" y="2982273"/>
            <a:ext cx="259686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effectLst/>
                <a:latin typeface="+mj-lt"/>
              </a:rPr>
              <a:t>−20</a:t>
            </a:r>
          </a:p>
        </p:txBody>
      </p:sp>
      <p:sp>
        <p:nvSpPr>
          <p:cNvPr id="102" name="Flowchart: Off-page Connector 3">
            <a:extLst>
              <a:ext uri="{FF2B5EF4-FFF2-40B4-BE49-F238E27FC236}">
                <a16:creationId xmlns:a16="http://schemas.microsoft.com/office/drawing/2014/main" id="{C91EA241-3EAD-4A83-811C-C8225525B121}"/>
              </a:ext>
            </a:extLst>
          </p:cNvPr>
          <p:cNvSpPr/>
          <p:nvPr/>
        </p:nvSpPr>
        <p:spPr>
          <a:xfrm>
            <a:off x="4152533" y="2106936"/>
            <a:ext cx="3393214" cy="536624"/>
          </a:xfrm>
          <a:prstGeom prst="homePlate">
            <a:avLst>
              <a:gd name="adj" fmla="val 22314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0" rIns="0" rtlCol="0" anchor="ctr"/>
          <a:lstStyle/>
          <a:p>
            <a:pPr algn="ctr"/>
            <a:r>
              <a:rPr lang="en-US" altLang="en-US" sz="1200" b="1" dirty="0">
                <a:solidFill>
                  <a:schemeClr val="bg1"/>
                </a:solidFill>
              </a:rPr>
              <a:t>CAB LA (400 mg) + RPV LA (600 mg)</a:t>
            </a:r>
            <a:r>
              <a:rPr lang="en-US" altLang="en-US" sz="1200" b="1" baseline="30000" dirty="0">
                <a:solidFill>
                  <a:schemeClr val="bg1"/>
                </a:solidFill>
                <a:cs typeface="Arial" panose="020B0604020202020204" pitchFamily="34" charset="0"/>
              </a:rPr>
              <a:t>‡</a:t>
            </a:r>
            <a:r>
              <a:rPr lang="en-US" altLang="en-US" sz="1200" b="1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  <a:cs typeface="Arial" panose="020B0604020202020204" pitchFamily="34" charset="0"/>
              </a:rPr>
              <a:t>IM monthly </a:t>
            </a:r>
            <a:r>
              <a:rPr lang="en-US" altLang="en-US" sz="1200" b="1" dirty="0">
                <a:solidFill>
                  <a:schemeClr val="bg1"/>
                </a:solidFill>
                <a:cs typeface="Arial" panose="020B0604020202020204" pitchFamily="34" charset="0"/>
              </a:rPr>
              <a:t>n=</a:t>
            </a:r>
            <a:r>
              <a:rPr lang="en-US" altLang="en-US" sz="1100" b="1" dirty="0">
                <a:solidFill>
                  <a:schemeClr val="bg1"/>
                </a:solidFill>
                <a:cs typeface="Arial" panose="020B0604020202020204" pitchFamily="34" charset="0"/>
              </a:rPr>
              <a:t>278</a:t>
            </a:r>
            <a:endParaRPr lang="en-US" altLang="en-US" sz="12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cxnSp>
        <p:nvCxnSpPr>
          <p:cNvPr id="103" name="Connector: Elbow 102">
            <a:extLst>
              <a:ext uri="{FF2B5EF4-FFF2-40B4-BE49-F238E27FC236}">
                <a16:creationId xmlns:a16="http://schemas.microsoft.com/office/drawing/2014/main" id="{62F39769-18B8-4B04-9AE1-013C5A5BB5BA}"/>
              </a:ext>
            </a:extLst>
          </p:cNvPr>
          <p:cNvCxnSpPr>
            <a:cxnSpLocks/>
            <a:stCxn id="86" idx="3"/>
            <a:endCxn id="85" idx="0"/>
          </p:cNvCxnSpPr>
          <p:nvPr/>
        </p:nvCxnSpPr>
        <p:spPr>
          <a:xfrm>
            <a:off x="7553908" y="1740667"/>
            <a:ext cx="579285" cy="365595"/>
          </a:xfrm>
          <a:prstGeom prst="bentConnector2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extBox 103">
            <a:extLst>
              <a:ext uri="{FF2B5EF4-FFF2-40B4-BE49-F238E27FC236}">
                <a16:creationId xmlns:a16="http://schemas.microsoft.com/office/drawing/2014/main" id="{BF037749-8063-49DB-AD08-1C7C130DADAA}"/>
              </a:ext>
            </a:extLst>
          </p:cNvPr>
          <p:cNvSpPr txBox="1"/>
          <p:nvPr/>
        </p:nvSpPr>
        <p:spPr>
          <a:xfrm>
            <a:off x="812027" y="2968002"/>
            <a:ext cx="869277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b="1" dirty="0">
                <a:latin typeface="+mj-lt"/>
              </a:rPr>
              <a:t>Study Week</a:t>
            </a: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D7069B20-1975-4BC7-90CF-613CDDD5ABE8}"/>
              </a:ext>
            </a:extLst>
          </p:cNvPr>
          <p:cNvGrpSpPr/>
          <p:nvPr/>
        </p:nvGrpSpPr>
        <p:grpSpPr>
          <a:xfrm>
            <a:off x="1947856" y="2847748"/>
            <a:ext cx="7019360" cy="72000"/>
            <a:chOff x="1834124" y="2940794"/>
            <a:chExt cx="7019360" cy="72000"/>
          </a:xfrm>
        </p:grpSpPr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A8D57A08-69AD-4E1B-913A-9DC7DB7F25AD}"/>
                </a:ext>
              </a:extLst>
            </p:cNvPr>
            <p:cNvCxnSpPr>
              <a:cxnSpLocks/>
            </p:cNvCxnSpPr>
            <p:nvPr/>
          </p:nvCxnSpPr>
          <p:spPr>
            <a:xfrm>
              <a:off x="1834124" y="2940794"/>
              <a:ext cx="7019360" cy="0"/>
            </a:xfrm>
            <a:prstGeom prst="straightConnector1">
              <a:avLst/>
            </a:prstGeom>
            <a:ln w="12700" cap="sq">
              <a:miter lim="800000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2D1FE8A5-4E78-465B-8E6A-4006680BE9B1}"/>
                </a:ext>
              </a:extLst>
            </p:cNvPr>
            <p:cNvGrpSpPr/>
            <p:nvPr/>
          </p:nvGrpSpPr>
          <p:grpSpPr>
            <a:xfrm>
              <a:off x="1834124" y="2940794"/>
              <a:ext cx="5640983" cy="72000"/>
              <a:chOff x="1834124" y="2940794"/>
              <a:chExt cx="5640983" cy="72000"/>
            </a:xfrm>
          </p:grpSpPr>
          <p:cxnSp>
            <p:nvCxnSpPr>
              <p:cNvPr id="44" name="Straight Arrow Connector 43">
                <a:extLst>
                  <a:ext uri="{FF2B5EF4-FFF2-40B4-BE49-F238E27FC236}">
                    <a16:creationId xmlns:a16="http://schemas.microsoft.com/office/drawing/2014/main" id="{3420D743-5C36-4B7C-9286-B34DA6467768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1798124" y="2976794"/>
                <a:ext cx="72000" cy="0"/>
              </a:xfrm>
              <a:prstGeom prst="straightConnector1">
                <a:avLst/>
              </a:prstGeom>
              <a:ln w="12700" cap="sq">
                <a:miter lim="800000"/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5" name="Straight Arrow Connector 44">
                <a:extLst>
                  <a:ext uri="{FF2B5EF4-FFF2-40B4-BE49-F238E27FC236}">
                    <a16:creationId xmlns:a16="http://schemas.microsoft.com/office/drawing/2014/main" id="{5869AD39-EDF8-4DBC-9EC4-584283120606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2567232" y="2976794"/>
                <a:ext cx="72000" cy="0"/>
              </a:xfrm>
              <a:prstGeom prst="straightConnector1">
                <a:avLst/>
              </a:prstGeom>
              <a:ln w="12700" cap="sq">
                <a:miter lim="800000"/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6" name="Straight Arrow Connector 45">
                <a:extLst>
                  <a:ext uri="{FF2B5EF4-FFF2-40B4-BE49-F238E27FC236}">
                    <a16:creationId xmlns:a16="http://schemas.microsoft.com/office/drawing/2014/main" id="{57CE15B4-30C2-4E44-9107-06AE407CB338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5558495" y="2976794"/>
                <a:ext cx="72000" cy="0"/>
              </a:xfrm>
              <a:prstGeom prst="straightConnector1">
                <a:avLst/>
              </a:prstGeom>
              <a:ln w="12700" cap="sq">
                <a:miter lim="800000"/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7" name="Straight Arrow Connector 46">
                <a:extLst>
                  <a:ext uri="{FF2B5EF4-FFF2-40B4-BE49-F238E27FC236}">
                    <a16:creationId xmlns:a16="http://schemas.microsoft.com/office/drawing/2014/main" id="{E681B871-DF2A-4ACA-9F7F-2F717D2FB264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7439107" y="2976794"/>
                <a:ext cx="72000" cy="0"/>
              </a:xfrm>
              <a:prstGeom prst="straightConnector1">
                <a:avLst/>
              </a:prstGeom>
              <a:ln w="12700" cap="sq">
                <a:miter lim="800000"/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8" name="Straight Arrow Connector 47">
                <a:extLst>
                  <a:ext uri="{FF2B5EF4-FFF2-40B4-BE49-F238E27FC236}">
                    <a16:creationId xmlns:a16="http://schemas.microsoft.com/office/drawing/2014/main" id="{F6DE2E9B-6A03-41DF-BBDE-3D29BEB88104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3138324" y="2976794"/>
                <a:ext cx="72000" cy="0"/>
              </a:xfrm>
              <a:prstGeom prst="straightConnector1">
                <a:avLst/>
              </a:prstGeom>
              <a:ln w="12700" cap="sq">
                <a:miter lim="800000"/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9" name="Straight Arrow Connector 48">
                <a:extLst>
                  <a:ext uri="{FF2B5EF4-FFF2-40B4-BE49-F238E27FC236}">
                    <a16:creationId xmlns:a16="http://schemas.microsoft.com/office/drawing/2014/main" id="{418ED532-66CC-4213-ADA8-CA27FBF85A7F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4010317" y="2976794"/>
                <a:ext cx="72000" cy="0"/>
              </a:xfrm>
              <a:prstGeom prst="straightConnector1">
                <a:avLst/>
              </a:prstGeom>
              <a:ln w="12700" cap="sq">
                <a:miter lim="800000"/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90D5EC50-7FF4-4C44-9216-707DBCA3E4D6}"/>
              </a:ext>
            </a:extLst>
          </p:cNvPr>
          <p:cNvCxnSpPr>
            <a:cxnSpLocks/>
          </p:cNvCxnSpPr>
          <p:nvPr/>
        </p:nvCxnSpPr>
        <p:spPr>
          <a:xfrm rot="5400000">
            <a:off x="7267063" y="2883748"/>
            <a:ext cx="72000" cy="0"/>
          </a:xfrm>
          <a:prstGeom prst="straightConnector1">
            <a:avLst/>
          </a:prstGeom>
          <a:ln w="12700" cap="sq">
            <a:miter lim="800000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3B26C1CE-7823-4AA6-B187-F99796806D0B}"/>
              </a:ext>
            </a:extLst>
          </p:cNvPr>
          <p:cNvCxnSpPr>
            <a:cxnSpLocks/>
          </p:cNvCxnSpPr>
          <p:nvPr/>
        </p:nvCxnSpPr>
        <p:spPr>
          <a:xfrm flipV="1">
            <a:off x="3305383" y="3245495"/>
            <a:ext cx="0" cy="151974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52129774-3557-4B3F-84A0-00AF66F967E9}"/>
              </a:ext>
            </a:extLst>
          </p:cNvPr>
          <p:cNvCxnSpPr>
            <a:cxnSpLocks/>
          </p:cNvCxnSpPr>
          <p:nvPr/>
        </p:nvCxnSpPr>
        <p:spPr>
          <a:xfrm flipV="1">
            <a:off x="5723353" y="3245495"/>
            <a:ext cx="0" cy="151974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B367233F-934C-480E-8689-B848B59C955D}"/>
              </a:ext>
            </a:extLst>
          </p:cNvPr>
          <p:cNvCxnSpPr>
            <a:cxnSpLocks/>
          </p:cNvCxnSpPr>
          <p:nvPr/>
        </p:nvCxnSpPr>
        <p:spPr>
          <a:xfrm flipV="1">
            <a:off x="2721902" y="3245495"/>
            <a:ext cx="0" cy="151974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FB60491B-E103-4C9E-AFDC-FC8437CA0B24}"/>
              </a:ext>
            </a:extLst>
          </p:cNvPr>
          <p:cNvSpPr/>
          <p:nvPr/>
        </p:nvSpPr>
        <p:spPr>
          <a:xfrm>
            <a:off x="5509154" y="2956433"/>
            <a:ext cx="407155" cy="249725"/>
          </a:xfrm>
          <a:prstGeom prst="rect">
            <a:avLst/>
          </a:prstGeom>
          <a:noFill/>
          <a:ln w="28575">
            <a:solidFill>
              <a:srgbClr val="E3183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Ins="90000" bIns="108000" rtlCol="0" anchor="ctr"/>
          <a:lstStyle/>
          <a:p>
            <a:pPr algn="ctr">
              <a:lnSpc>
                <a:spcPct val="110000"/>
              </a:lnSpc>
            </a:pPr>
            <a:endParaRPr lang="en-US" sz="1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65177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4">
            <a:extLst>
              <a:ext uri="{FF2B5EF4-FFF2-40B4-BE49-F238E27FC236}">
                <a16:creationId xmlns:a16="http://schemas.microsoft.com/office/drawing/2014/main" id="{8B5CB118-57CE-4A82-9661-E593F994EA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947436"/>
            <a:ext cx="8497422" cy="3374136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en-US" sz="1500" b="1" dirty="0">
                <a:solidFill>
                  <a:srgbClr val="008A94"/>
                </a:solidFill>
                <a:latin typeface="Arial"/>
              </a:rPr>
              <a:t>Objective</a:t>
            </a:r>
            <a:endParaRPr lang="en-US" altLang="en-US" sz="1500" b="1" dirty="0">
              <a:solidFill>
                <a:srgbClr val="000000"/>
              </a:solidFill>
              <a:latin typeface="Arial"/>
            </a:endParaRPr>
          </a:p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en-US" altLang="en-US" sz="1400" dirty="0">
                <a:solidFill>
                  <a:srgbClr val="000000"/>
                </a:solidFill>
                <a:latin typeface="Arial"/>
              </a:rPr>
              <a:t>Establish noninferior antiviral activity of monthly IM CAB LA + RPV LA vs continuing DTG/ABC/3TC 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en-US" sz="1500" b="1" dirty="0">
                <a:solidFill>
                  <a:srgbClr val="008A94"/>
                </a:solidFill>
                <a:latin typeface="Arial"/>
              </a:rPr>
              <a:t>Primary endpoint </a:t>
            </a:r>
          </a:p>
          <a:p>
            <a:pPr marL="93654" indent="-214308">
              <a:spcBef>
                <a:spcPts val="0"/>
              </a:spcBef>
              <a:spcAft>
                <a:spcPts val="600"/>
              </a:spcAft>
            </a:pPr>
            <a:r>
              <a:rPr lang="en-US" sz="1400" dirty="0">
                <a:solidFill>
                  <a:srgbClr val="000000"/>
                </a:solidFill>
                <a:latin typeface="Arial"/>
              </a:rPr>
              <a:t>Proportion of participants with HIV-1 RNA ≥50 copies/mL at Week 48 using the FDA Snapshot algorithm</a:t>
            </a:r>
          </a:p>
          <a:p>
            <a:pPr marL="449263" lvl="1" indent="-228600">
              <a:spcBef>
                <a:spcPts val="0"/>
              </a:spcBef>
              <a:spcAft>
                <a:spcPts val="1000"/>
              </a:spcAft>
            </a:pPr>
            <a:r>
              <a:rPr lang="en-US" sz="1200" dirty="0">
                <a:solidFill>
                  <a:srgbClr val="000000"/>
                </a:solidFill>
                <a:latin typeface="Arial"/>
              </a:rPr>
              <a:t>6% noninferiority margin on difference between groups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en-US" sz="1500" b="1" dirty="0">
                <a:solidFill>
                  <a:srgbClr val="008A94"/>
                </a:solidFill>
                <a:latin typeface="Arial"/>
              </a:rPr>
              <a:t>Selected secondary endpoints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400" dirty="0">
                <a:solidFill>
                  <a:srgbClr val="000000"/>
                </a:solidFill>
                <a:latin typeface="Arial"/>
              </a:rPr>
              <a:t>HIV-1 RNA &lt;50 copies/mL at Week 48 (Snapshot)*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altLang="en-US" sz="1400" dirty="0">
                <a:latin typeface="Arial"/>
              </a:rPr>
              <a:t>Safety and tolerability</a:t>
            </a:r>
            <a:endParaRPr lang="en-US" altLang="en-US" sz="1400" b="1" dirty="0">
              <a:solidFill>
                <a:srgbClr val="008A94"/>
              </a:solidFill>
              <a:latin typeface="Arial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en-US" sz="1500" b="1" dirty="0">
                <a:solidFill>
                  <a:srgbClr val="008A94"/>
                </a:solidFill>
                <a:latin typeface="Arial"/>
              </a:rPr>
              <a:t>Selected exploratory endpoint</a:t>
            </a:r>
          </a:p>
          <a:p>
            <a:pPr marL="93654" indent="-214308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Arial"/>
                <a:cs typeface="Arial" charset="0"/>
              </a:rPr>
              <a:t>Participant-reported preferences of the LA regimen</a:t>
            </a:r>
            <a:r>
              <a:rPr lang="en-US" sz="1400" baseline="30000" dirty="0">
                <a:solidFill>
                  <a:srgbClr val="000000"/>
                </a:solidFill>
                <a:latin typeface="Arial"/>
                <a:cs typeface="Arial" charset="0"/>
              </a:rPr>
              <a:t>§</a:t>
            </a:r>
          </a:p>
        </p:txBody>
      </p:sp>
      <p:sp>
        <p:nvSpPr>
          <p:cNvPr id="17411" name="Title 25">
            <a:extLst>
              <a:ext uri="{FF2B5EF4-FFF2-40B4-BE49-F238E27FC236}">
                <a16:creationId xmlns:a16="http://schemas.microsoft.com/office/drawing/2014/main" id="{A4410772-4BD5-4A4B-9C9C-8FA340E1A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FLAIR Objectives and Endpoints</a:t>
            </a:r>
            <a:endParaRPr lang="en-US" altLang="en-US" dirty="0"/>
          </a:p>
        </p:txBody>
      </p:sp>
      <p:sp>
        <p:nvSpPr>
          <p:cNvPr id="11" name="Text Placeholder 29">
            <a:extLst>
              <a:ext uri="{FF2B5EF4-FFF2-40B4-BE49-F238E27FC236}">
                <a16:creationId xmlns:a16="http://schemas.microsoft.com/office/drawing/2014/main" id="{B1F3AD97-7BE0-46C8-A005-BFF664DDBBA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Orkin C, </a:t>
            </a:r>
            <a:r>
              <a:rPr lang="en-US" altLang="en-US" dirty="0"/>
              <a:t>et al. CROI 2019; Seattle, WA. Abstract 3947.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56CF22C-FED3-4D7E-8F9C-D6036B880F9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27050" y="4083223"/>
            <a:ext cx="8369300" cy="637367"/>
          </a:xfrm>
        </p:spPr>
        <p:txBody>
          <a:bodyPr/>
          <a:lstStyle/>
          <a:p>
            <a:r>
              <a:rPr lang="en-US" altLang="en-US" dirty="0"/>
              <a:t>3TC, lamivudine; ABC, abacavir; CAB, cabotegravir; </a:t>
            </a:r>
            <a:r>
              <a:rPr lang="en-US" dirty="0"/>
              <a:t>CVF, confirmed virologic failure; </a:t>
            </a:r>
            <a:r>
              <a:rPr lang="en-US" altLang="en-US" dirty="0"/>
              <a:t>DTG, dolutegravir; </a:t>
            </a:r>
            <a:r>
              <a:rPr lang="en-US" dirty="0"/>
              <a:t>FDA, Food and Drug Administration; </a:t>
            </a:r>
            <a:r>
              <a:rPr lang="en-US" altLang="en-US" dirty="0"/>
              <a:t>IM, intramuscular; LA, long-acting; </a:t>
            </a:r>
            <a:br>
              <a:rPr lang="en-US" altLang="en-US" dirty="0"/>
            </a:br>
            <a:r>
              <a:rPr lang="en-US" altLang="en-US" dirty="0"/>
              <a:t>RPV, </a:t>
            </a:r>
            <a:r>
              <a:rPr lang="en-US" altLang="en-US" dirty="0" err="1"/>
              <a:t>rilpivirine</a:t>
            </a:r>
            <a:r>
              <a:rPr lang="en-US" dirty="0"/>
              <a:t>. </a:t>
            </a:r>
          </a:p>
          <a:p>
            <a:r>
              <a:rPr lang="en-US" dirty="0"/>
              <a:t>*Predefined key secondary endpoint; </a:t>
            </a:r>
            <a:r>
              <a:rPr lang="en-US" baseline="30000" dirty="0"/>
              <a:t>†</a:t>
            </a:r>
            <a:r>
              <a:rPr lang="en-US" dirty="0"/>
              <a:t>Defined as 2 consecutive HIV-1 RNA measurements ≥200 copies/mL; </a:t>
            </a:r>
            <a:r>
              <a:rPr lang="en-US" altLang="en-US" baseline="30000" dirty="0"/>
              <a:t>‡</a:t>
            </a:r>
            <a:r>
              <a:rPr lang="en-US" altLang="en-US" dirty="0" err="1"/>
              <a:t>HIVTSQc</a:t>
            </a:r>
            <a:r>
              <a:rPr lang="en-US" altLang="en-US" dirty="0"/>
              <a:t>, HIV Treatment Satisfaction Questionnaire (Change version); </a:t>
            </a:r>
            <a:br>
              <a:rPr lang="en-US" altLang="en-US" dirty="0"/>
            </a:br>
            <a:r>
              <a:rPr lang="en-US" baseline="30000" dirty="0">
                <a:solidFill>
                  <a:srgbClr val="000000"/>
                </a:solidFill>
                <a:latin typeface="Arial"/>
                <a:cs typeface="Arial" charset="0"/>
              </a:rPr>
              <a:t>§</a:t>
            </a:r>
            <a:r>
              <a:rPr lang="en-US" altLang="en-US" dirty="0"/>
              <a:t>Single-item question for participant-reported preference on the LA and daily oral regimen.</a:t>
            </a:r>
            <a:endParaRPr lang="en-US" dirty="0"/>
          </a:p>
        </p:txBody>
      </p:sp>
      <p:graphicFrame>
        <p:nvGraphicFramePr>
          <p:cNvPr id="3" name="Table 17">
            <a:extLst>
              <a:ext uri="{FF2B5EF4-FFF2-40B4-BE49-F238E27FC236}">
                <a16:creationId xmlns:a16="http://schemas.microsoft.com/office/drawing/2014/main" id="{5CA498D8-395A-4180-8E0F-5D604AE13D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8796464"/>
              </p:ext>
            </p:extLst>
          </p:nvPr>
        </p:nvGraphicFramePr>
        <p:xfrm>
          <a:off x="5354261" y="2744838"/>
          <a:ext cx="3655540" cy="6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5540">
                  <a:extLst>
                    <a:ext uri="{9D8B030D-6E8A-4147-A177-3AD203B41FA5}">
                      <a16:colId xmlns:a16="http://schemas.microsoft.com/office/drawing/2014/main" val="2096901446"/>
                    </a:ext>
                  </a:extLst>
                </a:gridCol>
              </a:tblGrid>
              <a:tr h="309600">
                <a:tc>
                  <a:txBody>
                    <a:bodyPr/>
                    <a:lstStyle/>
                    <a:p>
                      <a:pPr marL="266700" marR="0" lvl="1" indent="-212725" algn="l" defTabSz="914400" rtl="0" eaLnBrk="0" fontAlgn="base" latinLnBrk="0" hangingPunct="0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E31836"/>
                        </a:buClr>
                        <a:buSzPct val="1150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cs typeface="Arial" charset="0"/>
                        </a:rPr>
                        <a:t>Viral resistance associated with </a:t>
                      </a:r>
                      <a:r>
                        <a:rPr kumimoji="0" lang="en-US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lt"/>
                          <a:cs typeface="Arial" charset="0"/>
                        </a:rPr>
                        <a:t>CVF</a:t>
                      </a:r>
                      <a:r>
                        <a:rPr kumimoji="0" lang="en-US" sz="1400" b="0" i="0" u="none" strike="noStrike" kern="0" cap="none" spc="0" normalizeH="0" baseline="3000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lt"/>
                          <a:cs typeface="Arial" charset="0"/>
                        </a:rPr>
                        <a:t>†</a:t>
                      </a:r>
                    </a:p>
                  </a:txBody>
                  <a:tcPr marL="3600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1075576"/>
                  </a:ext>
                </a:extLst>
              </a:tr>
              <a:tr h="309600">
                <a:tc>
                  <a:txBody>
                    <a:bodyPr/>
                    <a:lstStyle/>
                    <a:p>
                      <a:pPr marL="266700" marR="0" lvl="1" indent="-212725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>
                          <a:srgbClr val="E31836"/>
                        </a:buClr>
                        <a:buSzPct val="1150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lt"/>
                          <a:cs typeface="Arial" charset="0"/>
                        </a:rPr>
                        <a:t>Patient-reported outcomes</a:t>
                      </a:r>
                      <a:r>
                        <a:rPr lang="en-US" altLang="en-US" sz="1400" baseline="30000" dirty="0"/>
                        <a:t>‡</a:t>
                      </a:r>
                      <a:endParaRPr kumimoji="0" 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j-lt"/>
                        <a:cs typeface="Arial" charset="0"/>
                      </a:endParaRPr>
                    </a:p>
                  </a:txBody>
                  <a:tcPr marL="3600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79690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0429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B356D47-1680-4CFC-A88B-66215FAE30C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27050" y="4312092"/>
            <a:ext cx="8473828" cy="411480"/>
          </a:xfrm>
        </p:spPr>
        <p:txBody>
          <a:bodyPr/>
          <a:lstStyle/>
          <a:p>
            <a:r>
              <a:rPr lang="en-US" altLang="en-US" dirty="0"/>
              <a:t>3TC, lamivudine; ABC, abacavir; </a:t>
            </a:r>
            <a:r>
              <a:rPr lang="en-US" dirty="0"/>
              <a:t>CAB, cabotegravir; DTG, dolutegravir; HCV, hepatitis C virus; IQR, interquartile range; ITT-E, intention-to-treat exposed; LA, long-acting; </a:t>
            </a:r>
            <a:r>
              <a:rPr lang="en-US" altLang="en-US" dirty="0"/>
              <a:t>RPV, </a:t>
            </a:r>
            <a:r>
              <a:rPr lang="en-US" altLang="en-US" dirty="0" err="1"/>
              <a:t>rilpivirine</a:t>
            </a:r>
            <a:r>
              <a:rPr lang="en-US" altLang="en-US" dirty="0"/>
              <a:t>. </a:t>
            </a:r>
            <a:br>
              <a:rPr lang="en-US" altLang="en-US" dirty="0"/>
            </a:br>
            <a:r>
              <a:rPr lang="en-US" dirty="0"/>
              <a:t>*Baseline was Week −20 .</a:t>
            </a:r>
          </a:p>
        </p:txBody>
      </p:sp>
      <p:sp>
        <p:nvSpPr>
          <p:cNvPr id="17411" name="Title 25">
            <a:extLst>
              <a:ext uri="{FF2B5EF4-FFF2-40B4-BE49-F238E27FC236}">
                <a16:creationId xmlns:a16="http://schemas.microsoft.com/office/drawing/2014/main" id="{A4410772-4BD5-4A4B-9C9C-8FA340E1A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FLAIR Baseline* Characteristics: ITT-E Population</a:t>
            </a:r>
            <a:endParaRPr lang="en-US" altLang="en-US" dirty="0"/>
          </a:p>
        </p:txBody>
      </p:sp>
      <p:sp>
        <p:nvSpPr>
          <p:cNvPr id="9" name="Text Placeholder 29">
            <a:extLst>
              <a:ext uri="{FF2B5EF4-FFF2-40B4-BE49-F238E27FC236}">
                <a16:creationId xmlns:a16="http://schemas.microsoft.com/office/drawing/2014/main" id="{9208D1E6-8914-42CE-A8F7-C668FFAEF04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Orkin C, </a:t>
            </a:r>
            <a:r>
              <a:rPr lang="en-US" altLang="en-US" dirty="0"/>
              <a:t>et al. CROI 2019; Seattle, WA. Abstract 3947.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16460EE2-FDB8-427E-8C58-A10E0D79A78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4530427"/>
              </p:ext>
            </p:extLst>
          </p:nvPr>
        </p:nvGraphicFramePr>
        <p:xfrm>
          <a:off x="527050" y="921550"/>
          <a:ext cx="8369300" cy="3490109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3717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06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06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06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33875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noProof="0" dirty="0">
                          <a:solidFill>
                            <a:schemeClr val="tx1"/>
                          </a:solidFill>
                        </a:rPr>
                        <a:t>Parameter</a:t>
                      </a:r>
                      <a:endParaRPr lang="en-US" sz="12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45" marR="7145" marT="0" marB="2054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effectLst/>
                        </a:rPr>
                        <a:t>CAB LA + RPV LA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effectLst/>
                        </a:rPr>
                        <a:t>N=283</a:t>
                      </a:r>
                      <a:endParaRPr lang="en-US" sz="1200" noProof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96" marR="44396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77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effectLst/>
                        </a:rPr>
                        <a:t>DTG/ABC/3TC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effectLst/>
                        </a:rPr>
                        <a:t>N=283</a:t>
                      </a:r>
                      <a:endParaRPr lang="en-US" sz="1200" noProof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96" marR="44396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effectLst/>
                        </a:rPr>
                        <a:t>Total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effectLst/>
                        </a:rPr>
                        <a:t>N=566</a:t>
                      </a:r>
                      <a:endParaRPr lang="en-US" sz="120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96" marR="44396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99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effectLst/>
                        </a:rPr>
                        <a:t>Median age (range) – year</a:t>
                      </a:r>
                      <a:endParaRPr lang="en-US" sz="120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00" marR="44396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noProof="0" dirty="0">
                          <a:effectLst/>
                        </a:rPr>
                        <a:t>34 (19–68)</a:t>
                      </a:r>
                      <a:endParaRPr lang="en-US" sz="120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00" marR="44396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noProof="0" dirty="0">
                          <a:effectLst/>
                        </a:rPr>
                        <a:t>34 (18–68)</a:t>
                      </a:r>
                      <a:endParaRPr lang="en-US" sz="120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00" marR="44396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noProof="0" dirty="0">
                          <a:effectLst/>
                        </a:rPr>
                        <a:t>34 (18–68)</a:t>
                      </a:r>
                      <a:endParaRPr lang="en-US" sz="120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00" marR="44396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9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noProof="0" dirty="0">
                          <a:effectLst/>
                          <a:latin typeface="+mn-lt"/>
                        </a:rPr>
                        <a:t>Age ≥50 years </a:t>
                      </a:r>
                      <a:r>
                        <a:rPr lang="en-US" sz="1200" noProof="0" dirty="0">
                          <a:effectLst/>
                        </a:rPr>
                        <a:t>– n (%)</a:t>
                      </a:r>
                      <a:endParaRPr lang="en-US" sz="120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00" marR="44396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 (12)</a:t>
                      </a:r>
                    </a:p>
                  </a:txBody>
                  <a:tcPr marL="43200" marR="44396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 (10)</a:t>
                      </a:r>
                    </a:p>
                  </a:txBody>
                  <a:tcPr marL="43200" marR="44396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 (11)</a:t>
                      </a:r>
                    </a:p>
                  </a:txBody>
                  <a:tcPr marL="43200" marR="44396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1863442"/>
                  </a:ext>
                </a:extLst>
              </a:tr>
              <a:tr h="20099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effectLst/>
                        </a:rPr>
                        <a:t>Female – n (%)</a:t>
                      </a:r>
                      <a:endParaRPr lang="en-US" sz="120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00" marR="44396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effectLst/>
                        </a:rPr>
                        <a:t>63 (22)</a:t>
                      </a:r>
                      <a:endParaRPr lang="en-US" sz="120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00" marR="44396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effectLst/>
                        </a:rPr>
                        <a:t>64 (23)</a:t>
                      </a:r>
                      <a:endParaRPr lang="en-US" sz="120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00" marR="44396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effectLst/>
                        </a:rPr>
                        <a:t>127 (22)</a:t>
                      </a:r>
                      <a:endParaRPr lang="en-US" sz="120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00" marR="44396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099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effectLst/>
                        </a:rPr>
                        <a:t>Race – n (%)</a:t>
                      </a:r>
                      <a:endParaRPr lang="en-US" sz="120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00" marR="44396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effectLst/>
                        </a:rPr>
                        <a:t> </a:t>
                      </a:r>
                      <a:endParaRPr lang="en-US" sz="120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00" marR="44396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effectLst/>
                        </a:rPr>
                        <a:t> </a:t>
                      </a:r>
                      <a:endParaRPr lang="en-US" sz="120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00" marR="44396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effectLst/>
                        </a:rPr>
                        <a:t> </a:t>
                      </a:r>
                      <a:endParaRPr lang="en-US" sz="120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00" marR="44396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0998">
                <a:tc>
                  <a:txBody>
                    <a:bodyPr/>
                    <a:lstStyle/>
                    <a:p>
                      <a:pPr marL="1555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effectLst/>
                        </a:rPr>
                        <a:t>White</a:t>
                      </a:r>
                      <a:endParaRPr lang="en-US" sz="120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00" marR="44396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effectLst/>
                        </a:rPr>
                        <a:t>216 (76)</a:t>
                      </a:r>
                      <a:endParaRPr lang="en-US" sz="120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00" marR="44396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effectLst/>
                        </a:rPr>
                        <a:t>201 (71)</a:t>
                      </a:r>
                      <a:endParaRPr lang="en-US" sz="120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00" marR="44396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effectLst/>
                        </a:rPr>
                        <a:t>417 (74)</a:t>
                      </a:r>
                      <a:endParaRPr lang="en-US" sz="120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00" marR="44396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0998">
                <a:tc>
                  <a:txBody>
                    <a:bodyPr/>
                    <a:lstStyle/>
                    <a:p>
                      <a:pPr marL="1555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effectLst/>
                        </a:rPr>
                        <a:t>Black or African American</a:t>
                      </a:r>
                      <a:endParaRPr lang="en-US" sz="120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00" marR="44396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effectLst/>
                        </a:rPr>
                        <a:t>47 (17)</a:t>
                      </a:r>
                      <a:endParaRPr lang="en-US" sz="120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00" marR="44396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effectLst/>
                        </a:rPr>
                        <a:t>56 (20)</a:t>
                      </a:r>
                      <a:endParaRPr lang="en-US" sz="120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00" marR="44396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effectLst/>
                        </a:rPr>
                        <a:t>103 (18)</a:t>
                      </a:r>
                      <a:endParaRPr lang="en-US" sz="120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00" marR="44396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0998">
                <a:tc>
                  <a:txBody>
                    <a:bodyPr/>
                    <a:lstStyle/>
                    <a:p>
                      <a:pPr marL="1555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effectLst/>
                        </a:rPr>
                        <a:t>Other or missing</a:t>
                      </a:r>
                      <a:endParaRPr lang="en-US" sz="120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00" marR="44396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solidFill>
                            <a:schemeClr val="tx1"/>
                          </a:solidFill>
                          <a:effectLst/>
                        </a:rPr>
                        <a:t>20 (7)</a:t>
                      </a:r>
                      <a:endParaRPr lang="en-US" sz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00" marR="44396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effectLst/>
                        </a:rPr>
                        <a:t>26 (9)</a:t>
                      </a:r>
                      <a:endParaRPr lang="en-US" sz="120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00" marR="44396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effectLst/>
                        </a:rPr>
                        <a:t>46 (8)</a:t>
                      </a:r>
                      <a:endParaRPr lang="en-US" sz="120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00" marR="44396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1210028"/>
                  </a:ext>
                </a:extLst>
              </a:tr>
              <a:tr h="20099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effectLst/>
                        </a:rPr>
                        <a:t>Median body mass index (range) – kg/m</a:t>
                      </a:r>
                      <a:r>
                        <a:rPr lang="en-US" sz="1200" baseline="30000" noProof="0" dirty="0">
                          <a:effectLst/>
                        </a:rPr>
                        <a:t>2</a:t>
                      </a:r>
                      <a:endParaRPr lang="en-US" sz="120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00" marR="44396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noProof="0" dirty="0">
                          <a:effectLst/>
                        </a:rPr>
                        <a:t>24 (17–45)</a:t>
                      </a:r>
                      <a:endParaRPr lang="en-US" sz="120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00" marR="44396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noProof="0" dirty="0">
                          <a:effectLst/>
                        </a:rPr>
                        <a:t>24 (13–47)</a:t>
                      </a:r>
                      <a:endParaRPr lang="en-US" sz="120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00" marR="44396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noProof="0" dirty="0">
                          <a:effectLst/>
                        </a:rPr>
                        <a:t>24 (13–47)</a:t>
                      </a:r>
                      <a:endParaRPr lang="en-US" sz="120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00" marR="44396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815041"/>
                  </a:ext>
                </a:extLst>
              </a:tr>
              <a:tr h="200998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HIV-1 RNA, copies/mL – n (%)</a:t>
                      </a:r>
                    </a:p>
                  </a:txBody>
                  <a:tcPr marL="43200" marR="44396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20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00" marR="44396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20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00" marR="44396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20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00" marR="44396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3256648"/>
                  </a:ext>
                </a:extLst>
              </a:tr>
              <a:tr h="200998">
                <a:tc>
                  <a:txBody>
                    <a:bodyPr/>
                    <a:lstStyle/>
                    <a:p>
                      <a:pPr marL="1555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&lt;100,000</a:t>
                      </a:r>
                    </a:p>
                  </a:txBody>
                  <a:tcPr marL="43200" marR="44396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227 (80)</a:t>
                      </a:r>
                    </a:p>
                  </a:txBody>
                  <a:tcPr marL="43200" marR="44396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227 (80)</a:t>
                      </a:r>
                    </a:p>
                  </a:txBody>
                  <a:tcPr marL="43200" marR="44396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454 (80)</a:t>
                      </a:r>
                    </a:p>
                  </a:txBody>
                  <a:tcPr marL="43200" marR="44396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3552403"/>
                  </a:ext>
                </a:extLst>
              </a:tr>
              <a:tr h="200998">
                <a:tc>
                  <a:txBody>
                    <a:bodyPr/>
                    <a:lstStyle/>
                    <a:p>
                      <a:pPr marL="1555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≥100,000</a:t>
                      </a:r>
                    </a:p>
                  </a:txBody>
                  <a:tcPr marL="43200" marR="44396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 (20)</a:t>
                      </a:r>
                    </a:p>
                  </a:txBody>
                  <a:tcPr marL="43200" marR="44396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 (20)</a:t>
                      </a:r>
                    </a:p>
                  </a:txBody>
                  <a:tcPr marL="43200" marR="44396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112 (20)</a:t>
                      </a:r>
                    </a:p>
                  </a:txBody>
                  <a:tcPr marL="43200" marR="44396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699542"/>
                  </a:ext>
                </a:extLst>
              </a:tr>
              <a:tr h="2009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noProof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Median baseline CD4+ cell count (IQR) – </a:t>
                      </a:r>
                      <a:r>
                        <a:rPr lang="en-GB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cells/mm</a:t>
                      </a:r>
                      <a:r>
                        <a:rPr lang="en-GB" sz="1200" baseline="30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aseline="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00" marR="44396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437 (314, 609)</a:t>
                      </a:r>
                    </a:p>
                  </a:txBody>
                  <a:tcPr marL="43200" marR="44396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452 (321, 604)</a:t>
                      </a:r>
                    </a:p>
                  </a:txBody>
                  <a:tcPr marL="43200" marR="44396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444 (320, 604)</a:t>
                      </a:r>
                    </a:p>
                  </a:txBody>
                  <a:tcPr marL="43200" marR="44396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0395002"/>
                  </a:ext>
                </a:extLst>
              </a:tr>
              <a:tr h="2009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noProof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&lt;200 cells/mm</a:t>
                      </a:r>
                      <a:r>
                        <a:rPr lang="en-US" sz="1200" baseline="30000" noProof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</a:t>
                      </a:r>
                      <a:r>
                        <a:rPr lang="en-US" sz="1200" noProof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 n (%)</a:t>
                      </a:r>
                      <a:endParaRPr lang="en-US" sz="1200" baseline="3000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00" marR="44396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 (6)</a:t>
                      </a:r>
                    </a:p>
                  </a:txBody>
                  <a:tcPr marL="43200" marR="44396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 (8)</a:t>
                      </a:r>
                    </a:p>
                  </a:txBody>
                  <a:tcPr marL="43200" marR="44396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 (7)</a:t>
                      </a:r>
                    </a:p>
                  </a:txBody>
                  <a:tcPr marL="43200" marR="44396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0700522"/>
                  </a:ext>
                </a:extLst>
              </a:tr>
              <a:tr h="242262"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Median Day 1 CD4+ cell count (IQR) – cells/mm</a:t>
                      </a:r>
                      <a:r>
                        <a:rPr lang="en-GB" sz="1200" baseline="30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44396" marR="44396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624 (473, 839)</a:t>
                      </a:r>
                    </a:p>
                  </a:txBody>
                  <a:tcPr marL="44396" marR="44396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625 (472, 799)</a:t>
                      </a:r>
                    </a:p>
                  </a:txBody>
                  <a:tcPr marL="44396" marR="44396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625 (473, 818)</a:t>
                      </a:r>
                    </a:p>
                  </a:txBody>
                  <a:tcPr marL="44396" marR="44396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1243228"/>
                  </a:ext>
                </a:extLst>
              </a:tr>
              <a:tr h="200998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HIV-1–HCV co-infection </a:t>
                      </a:r>
                      <a:r>
                        <a:rPr lang="en-US" sz="1200" noProof="0" dirty="0">
                          <a:effectLst/>
                        </a:rPr>
                        <a:t>– n (%)</a:t>
                      </a:r>
                      <a:endParaRPr lang="en-US" sz="120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00" marR="44396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 (7)</a:t>
                      </a:r>
                    </a:p>
                  </a:txBody>
                  <a:tcPr marL="43200" marR="44396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 (3)</a:t>
                      </a:r>
                    </a:p>
                  </a:txBody>
                  <a:tcPr marL="43200" marR="44396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 (5)</a:t>
                      </a:r>
                    </a:p>
                  </a:txBody>
                  <a:tcPr marL="43200" marR="44396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1591134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F2F38935-903F-4489-B019-69EB45494536}"/>
              </a:ext>
            </a:extLst>
          </p:cNvPr>
          <p:cNvSpPr/>
          <p:nvPr/>
        </p:nvSpPr>
        <p:spPr>
          <a:xfrm>
            <a:off x="533400" y="1557321"/>
            <a:ext cx="8369301" cy="408190"/>
          </a:xfrm>
          <a:prstGeom prst="rect">
            <a:avLst/>
          </a:prstGeom>
          <a:noFill/>
          <a:ln w="28575">
            <a:solidFill>
              <a:srgbClr val="E3183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Ins="90000" bIns="108000" rtlCol="0" anchor="ctr"/>
          <a:lstStyle/>
          <a:p>
            <a:pPr algn="ctr">
              <a:lnSpc>
                <a:spcPct val="110000"/>
              </a:lnSpc>
            </a:pPr>
            <a:endParaRPr lang="en-US" sz="1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8431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2" y="83821"/>
            <a:ext cx="8138158" cy="62865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200" dirty="0"/>
              <a:t>FLAIR Virologic Snapshot Outcomes at Week 48 for ITT-E:</a:t>
            </a:r>
            <a:br>
              <a:rPr lang="en-US" dirty="0"/>
            </a:br>
            <a:r>
              <a:rPr lang="en-US" sz="1800" dirty="0"/>
              <a:t>Noninferiority Achieved for Primary and Secondary Endpoints</a:t>
            </a:r>
          </a:p>
        </p:txBody>
      </p:sp>
      <p:sp>
        <p:nvSpPr>
          <p:cNvPr id="55" name="Text Placeholder 29">
            <a:extLst>
              <a:ext uri="{FF2B5EF4-FFF2-40B4-BE49-F238E27FC236}">
                <a16:creationId xmlns:a16="http://schemas.microsoft.com/office/drawing/2014/main" id="{1B839426-52B4-4F99-8080-7D00A7BD474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Orkin C, </a:t>
            </a:r>
            <a:r>
              <a:rPr lang="en-US" altLang="en-US" dirty="0"/>
              <a:t>et al. CROI 2019; Seattle, WA. Abstract 3947.</a:t>
            </a:r>
          </a:p>
        </p:txBody>
      </p:sp>
      <p:sp>
        <p:nvSpPr>
          <p:cNvPr id="24" name="Rectangle 23"/>
          <p:cNvSpPr/>
          <p:nvPr/>
        </p:nvSpPr>
        <p:spPr>
          <a:xfrm>
            <a:off x="527050" y="864240"/>
            <a:ext cx="4033174" cy="252000"/>
          </a:xfrm>
          <a:prstGeom prst="rect">
            <a:avLst/>
          </a:prstGeom>
          <a:solidFill>
            <a:srgbClr val="002F5F"/>
          </a:solidFill>
          <a:ln w="25400" cap="flat" cmpd="sng" algn="ctr">
            <a:noFill/>
            <a:prstDash val="solid"/>
          </a:ln>
          <a:effectLst/>
        </p:spPr>
        <p:txBody>
          <a:bodyPr tIns="67500" bIns="67500" anchor="ctr"/>
          <a:lstStyle/>
          <a:p>
            <a:pPr marL="0" lvl="1" algn="ctr">
              <a:defRPr/>
            </a:pPr>
            <a:r>
              <a:rPr lang="en-US" sz="1200" b="1" kern="0" dirty="0">
                <a:solidFill>
                  <a:prstClr val="white"/>
                </a:solidFill>
              </a:rPr>
              <a:t>Virologic Outcomes 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8EA0D77A-D93F-4D06-B2D2-0D60BDF7340C}"/>
              </a:ext>
            </a:extLst>
          </p:cNvPr>
          <p:cNvGrpSpPr/>
          <p:nvPr/>
        </p:nvGrpSpPr>
        <p:grpSpPr>
          <a:xfrm>
            <a:off x="4864350" y="864240"/>
            <a:ext cx="4078592" cy="1949503"/>
            <a:chOff x="4864350" y="864240"/>
            <a:chExt cx="4078592" cy="1949503"/>
          </a:xfrm>
        </p:grpSpPr>
        <p:sp>
          <p:nvSpPr>
            <p:cNvPr id="34" name="Content Placeholder 1">
              <a:extLst>
                <a:ext uri="{FF2B5EF4-FFF2-40B4-BE49-F238E27FC236}">
                  <a16:creationId xmlns:a16="http://schemas.microsoft.com/office/drawing/2014/main" id="{A2539A8C-EFC0-45EA-8EE6-FC9DA90AED4A}"/>
                </a:ext>
              </a:extLst>
            </p:cNvPr>
            <p:cNvSpPr txBox="1">
              <a:spLocks/>
            </p:cNvSpPr>
            <p:nvPr/>
          </p:nvSpPr>
          <p:spPr>
            <a:xfrm>
              <a:off x="7546140" y="1354901"/>
              <a:ext cx="1396802" cy="803494"/>
            </a:xfrm>
            <a:prstGeom prst="rect">
              <a:avLst/>
            </a:prstGeom>
            <a:ln w="19050">
              <a:noFill/>
            </a:ln>
          </p:spPr>
          <p:txBody>
            <a:bodyPr bIns="108000"/>
            <a:lstStyle>
              <a:lvl1pPr marL="190500" indent="-190500" algn="l" rtl="0" eaLnBrk="0" fontAlgn="base" hangingPunct="0">
                <a:spcBef>
                  <a:spcPct val="0"/>
                </a:spcBef>
                <a:spcAft>
                  <a:spcPts val="500"/>
                </a:spcAft>
                <a:buClr>
                  <a:srgbClr val="E31836"/>
                </a:buClr>
                <a:buSzPct val="115000"/>
                <a:buFont typeface="Arial" charset="0"/>
                <a:buChar char="•"/>
                <a:defRPr sz="2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73075" indent="-257175" algn="l" rtl="0" eaLnBrk="0" fontAlgn="base" hangingPunct="0">
                <a:spcBef>
                  <a:spcPct val="0"/>
                </a:spcBef>
                <a:spcAft>
                  <a:spcPts val="300"/>
                </a:spcAft>
                <a:buClr>
                  <a:srgbClr val="E31836"/>
                </a:buClr>
                <a:buSzPct val="115000"/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639763" indent="-158750" algn="l" rtl="0" eaLnBrk="0" fontAlgn="base" hangingPunct="0">
                <a:spcBef>
                  <a:spcPct val="0"/>
                </a:spcBef>
                <a:spcAft>
                  <a:spcPts val="300"/>
                </a:spcAft>
                <a:buClr>
                  <a:srgbClr val="E31836"/>
                </a:buClr>
                <a:buSzPct val="115000"/>
                <a:buFont typeface="Arial" charset="0"/>
                <a:buChar char="•"/>
                <a:defRPr lang="en-US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798513" indent="-142875" algn="l" rtl="0" eaLnBrk="0" fontAlgn="base" hangingPunct="0">
                <a:spcBef>
                  <a:spcPct val="0"/>
                </a:spcBef>
                <a:spcAft>
                  <a:spcPts val="300"/>
                </a:spcAft>
                <a:buClr>
                  <a:srgbClr val="E31836"/>
                </a:buClr>
                <a:buSzPct val="115000"/>
                <a:buFont typeface="Arial" charset="0"/>
                <a:buChar char="-"/>
                <a:defRPr lang="en-US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922338" indent="-114300" algn="l" defTabSz="923925" rtl="0" eaLnBrk="0" fontAlgn="base" hangingPunct="0">
                <a:spcBef>
                  <a:spcPct val="0"/>
                </a:spcBef>
                <a:spcAft>
                  <a:spcPts val="300"/>
                </a:spcAft>
                <a:buClr>
                  <a:srgbClr val="E31836"/>
                </a:buClr>
                <a:buSzPct val="115000"/>
                <a:buFont typeface="Arial" charset="0"/>
                <a:buChar char="•"/>
                <a:defRPr lang="en-GB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668338" indent="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rgbClr val="B61229"/>
                </a:buClr>
                <a:buSzPct val="115000"/>
                <a:buFont typeface="Arial" charset="0"/>
                <a:buNone/>
                <a:defRPr sz="1000">
                  <a:solidFill>
                    <a:schemeClr val="bg2"/>
                  </a:solidFill>
                  <a:latin typeface="+mn-lt"/>
                  <a:cs typeface="+mn-cs"/>
                </a:defRPr>
              </a:lvl6pPr>
              <a:lvl7pPr marL="1447800" indent="-188913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rgbClr val="B61229"/>
                </a:buClr>
                <a:buSzPct val="115000"/>
                <a:buFont typeface="Arial" charset="0"/>
                <a:buChar char="•"/>
                <a:defRPr sz="1000">
                  <a:solidFill>
                    <a:schemeClr val="bg2"/>
                  </a:solidFill>
                  <a:latin typeface="+mn-lt"/>
                  <a:cs typeface="+mn-cs"/>
                </a:defRPr>
              </a:lvl7pPr>
              <a:lvl8pPr marL="1905000" indent="-188913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rgbClr val="B61229"/>
                </a:buClr>
                <a:buSzPct val="115000"/>
                <a:buFont typeface="Arial" charset="0"/>
                <a:buChar char="•"/>
                <a:defRPr sz="1000">
                  <a:solidFill>
                    <a:schemeClr val="bg2"/>
                  </a:solidFill>
                  <a:latin typeface="+mn-lt"/>
                  <a:cs typeface="+mn-cs"/>
                </a:defRPr>
              </a:lvl8pPr>
              <a:lvl9pPr marL="2362200" indent="-188913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rgbClr val="B61229"/>
                </a:buClr>
                <a:buSzPct val="115000"/>
                <a:buFont typeface="Arial" charset="0"/>
                <a:buChar char="•"/>
                <a:defRPr sz="1000">
                  <a:solidFill>
                    <a:schemeClr val="bg2"/>
                  </a:solidFill>
                  <a:latin typeface="+mn-lt"/>
                  <a:cs typeface="+mn-cs"/>
                </a:defRPr>
              </a:lvl9pPr>
            </a:lstStyle>
            <a:p>
              <a:pPr marL="0" indent="0">
                <a:buClr>
                  <a:srgbClr val="C00000"/>
                </a:buClr>
                <a:buNone/>
              </a:pPr>
              <a:r>
                <a:rPr lang="en-US" sz="1100" b="1" kern="0" dirty="0"/>
                <a:t>Primary endpoint:</a:t>
              </a:r>
            </a:p>
            <a:p>
              <a:pPr marL="0" indent="0">
                <a:buClr>
                  <a:srgbClr val="C00000"/>
                </a:buClr>
                <a:buNone/>
              </a:pPr>
              <a:r>
                <a:rPr lang="en-US" sz="1100" b="1" kern="0" dirty="0"/>
                <a:t>LA noninferior to DTG/ABC/3TC </a:t>
              </a:r>
              <a:br>
                <a:rPr lang="en-US" sz="1100" b="1" kern="0" dirty="0"/>
              </a:br>
              <a:r>
                <a:rPr lang="en-US" sz="1100" b="1" kern="0" dirty="0"/>
                <a:t>(≥50 c/mL) at Week 48</a:t>
              </a:r>
              <a:endParaRPr lang="en-US" sz="1100" b="1" kern="0" baseline="30000" dirty="0"/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9BD52AFB-AC12-4629-A6FB-4DE1040F5DC6}"/>
                </a:ext>
              </a:extLst>
            </p:cNvPr>
            <p:cNvGrpSpPr/>
            <p:nvPr/>
          </p:nvGrpSpPr>
          <p:grpSpPr>
            <a:xfrm>
              <a:off x="4923153" y="1123271"/>
              <a:ext cx="2642867" cy="1690472"/>
              <a:chOff x="4982200" y="1207091"/>
              <a:chExt cx="2825088" cy="1690472"/>
            </a:xfrm>
          </p:grpSpPr>
          <p:sp>
            <p:nvSpPr>
              <p:cNvPr id="32" name="Content Placeholder 1">
                <a:extLst>
                  <a:ext uri="{FF2B5EF4-FFF2-40B4-BE49-F238E27FC236}">
                    <a16:creationId xmlns:a16="http://schemas.microsoft.com/office/drawing/2014/main" id="{4BCD8F3E-52CD-4F79-B28D-9485F8B1018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253436" y="2638375"/>
                <a:ext cx="2316209" cy="259188"/>
              </a:xfrm>
              <a:prstGeom prst="rect">
                <a:avLst/>
              </a:prstGeom>
            </p:spPr>
            <p:txBody>
              <a:bodyPr/>
              <a:lstStyle>
                <a:lvl1pPr marL="190500" indent="-190500" algn="l" rtl="0" eaLnBrk="0" fontAlgn="base" hangingPunct="0">
                  <a:spcBef>
                    <a:spcPct val="0"/>
                  </a:spcBef>
                  <a:spcAft>
                    <a:spcPts val="500"/>
                  </a:spcAft>
                  <a:buClr>
                    <a:srgbClr val="E31836"/>
                  </a:buClr>
                  <a:buSzPct val="115000"/>
                  <a:buFont typeface="Arial" charset="0"/>
                  <a:buChar char="•"/>
                  <a:defRPr sz="2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73075" indent="-257175" algn="l" rtl="0" eaLnBrk="0" fontAlgn="base" hangingPunct="0">
                  <a:spcBef>
                    <a:spcPct val="0"/>
                  </a:spcBef>
                  <a:spcAft>
                    <a:spcPts val="300"/>
                  </a:spcAft>
                  <a:buClr>
                    <a:srgbClr val="E31836"/>
                  </a:buClr>
                  <a:buSzPct val="115000"/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639763" indent="-158750" algn="l" rtl="0" eaLnBrk="0" fontAlgn="base" hangingPunct="0">
                  <a:spcBef>
                    <a:spcPct val="0"/>
                  </a:spcBef>
                  <a:spcAft>
                    <a:spcPts val="300"/>
                  </a:spcAft>
                  <a:buClr>
                    <a:srgbClr val="E31836"/>
                  </a:buClr>
                  <a:buSzPct val="115000"/>
                  <a:buFont typeface="Arial" charset="0"/>
                  <a:buChar char="•"/>
                  <a:defRPr lang="en-US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798513" indent="-142875" algn="l" rtl="0" eaLnBrk="0" fontAlgn="base" hangingPunct="0">
                  <a:spcBef>
                    <a:spcPct val="0"/>
                  </a:spcBef>
                  <a:spcAft>
                    <a:spcPts val="300"/>
                  </a:spcAft>
                  <a:buClr>
                    <a:srgbClr val="E31836"/>
                  </a:buClr>
                  <a:buSzPct val="115000"/>
                  <a:buFont typeface="Arial" charset="0"/>
                  <a:buChar char="-"/>
                  <a:defRPr lang="en-US" sz="1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922338" indent="-114300" algn="l" defTabSz="923925" rtl="0" eaLnBrk="0" fontAlgn="base" hangingPunct="0">
                  <a:spcBef>
                    <a:spcPct val="0"/>
                  </a:spcBef>
                  <a:spcAft>
                    <a:spcPts val="300"/>
                  </a:spcAft>
                  <a:buClr>
                    <a:srgbClr val="E31836"/>
                  </a:buClr>
                  <a:buSzPct val="115000"/>
                  <a:buFont typeface="Arial" charset="0"/>
                  <a:buChar char="•"/>
                  <a:defRPr lang="en-GB" sz="1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668338" indent="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rgbClr val="B61229"/>
                  </a:buClr>
                  <a:buSzPct val="115000"/>
                  <a:buFont typeface="Arial" charset="0"/>
                  <a:buNone/>
                  <a:defRPr sz="1000">
                    <a:solidFill>
                      <a:schemeClr val="bg2"/>
                    </a:solidFill>
                    <a:latin typeface="+mn-lt"/>
                    <a:cs typeface="+mn-cs"/>
                  </a:defRPr>
                </a:lvl6pPr>
                <a:lvl7pPr marL="1447800" indent="-188913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rgbClr val="B61229"/>
                  </a:buClr>
                  <a:buSzPct val="115000"/>
                  <a:buFont typeface="Arial" charset="0"/>
                  <a:buChar char="•"/>
                  <a:defRPr sz="1000">
                    <a:solidFill>
                      <a:schemeClr val="bg2"/>
                    </a:solidFill>
                    <a:latin typeface="+mn-lt"/>
                    <a:cs typeface="+mn-cs"/>
                  </a:defRPr>
                </a:lvl7pPr>
                <a:lvl8pPr marL="1905000" indent="-188913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rgbClr val="B61229"/>
                  </a:buClr>
                  <a:buSzPct val="115000"/>
                  <a:buFont typeface="Arial" charset="0"/>
                  <a:buChar char="•"/>
                  <a:defRPr sz="1000">
                    <a:solidFill>
                      <a:schemeClr val="bg2"/>
                    </a:solidFill>
                    <a:latin typeface="+mn-lt"/>
                    <a:cs typeface="+mn-cs"/>
                  </a:defRPr>
                </a:lvl8pPr>
                <a:lvl9pPr marL="2362200" indent="-188913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rgbClr val="B61229"/>
                  </a:buClr>
                  <a:buSzPct val="115000"/>
                  <a:buFont typeface="Arial" charset="0"/>
                  <a:buChar char="•"/>
                  <a:defRPr sz="1000">
                    <a:solidFill>
                      <a:schemeClr val="bg2"/>
                    </a:solidFill>
                    <a:latin typeface="+mn-lt"/>
                    <a:cs typeface="+mn-cs"/>
                  </a:defRPr>
                </a:lvl9pPr>
              </a:lstStyle>
              <a:p>
                <a:pPr marL="0" indent="0" algn="ctr">
                  <a:buClr>
                    <a:srgbClr val="C00000"/>
                  </a:buClr>
                  <a:buNone/>
                </a:pPr>
                <a:r>
                  <a:rPr lang="en-US" sz="1000" b="1" kern="0" dirty="0"/>
                  <a:t>Difference (%)</a:t>
                </a:r>
              </a:p>
            </p:txBody>
          </p:sp>
          <p:graphicFrame>
            <p:nvGraphicFramePr>
              <p:cNvPr id="54" name="Chart 17">
                <a:extLst>
                  <a:ext uri="{FF2B5EF4-FFF2-40B4-BE49-F238E27FC236}">
                    <a16:creationId xmlns:a16="http://schemas.microsoft.com/office/drawing/2014/main" id="{B9A3CB8C-4B65-4B39-BD9B-34DA27F4D1CA}"/>
                  </a:ext>
                </a:extLst>
              </p:cNvPr>
              <p:cNvGraphicFramePr>
                <a:graphicFrameLocks/>
              </p:cNvGraphicFramePr>
              <p:nvPr>
                <p:extLst/>
              </p:nvPr>
            </p:nvGraphicFramePr>
            <p:xfrm>
              <a:off x="4982200" y="1446663"/>
              <a:ext cx="2825088" cy="1210772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B74D8B65-C547-4346-B8D0-2D6B7504E0F2}"/>
                  </a:ext>
                </a:extLst>
              </p:cNvPr>
              <p:cNvSpPr txBox="1"/>
              <p:nvPr/>
            </p:nvSpPr>
            <p:spPr>
              <a:xfrm>
                <a:off x="5755512" y="1974198"/>
                <a:ext cx="349845" cy="16158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>
                  <a:buNone/>
                </a:pPr>
                <a:r>
                  <a:rPr lang="en-US" sz="1050" dirty="0"/>
                  <a:t>-2.8</a:t>
                </a:r>
              </a:p>
            </p:txBody>
          </p:sp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B3C38527-B64C-4C8A-B4B0-A994A38CB447}"/>
                  </a:ext>
                </a:extLst>
              </p:cNvPr>
              <p:cNvSpPr txBox="1"/>
              <p:nvPr/>
            </p:nvSpPr>
            <p:spPr>
              <a:xfrm>
                <a:off x="6524011" y="1974198"/>
                <a:ext cx="349845" cy="16158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>
                  <a:buNone/>
                </a:pPr>
                <a:r>
                  <a:rPr lang="en-US" sz="1050" dirty="0"/>
                  <a:t>2.1</a:t>
                </a:r>
              </a:p>
            </p:txBody>
          </p:sp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F0D88E7C-A4DB-4F7F-904E-4A08EBCE2ACD}"/>
                  </a:ext>
                </a:extLst>
              </p:cNvPr>
              <p:cNvSpPr txBox="1"/>
              <p:nvPr/>
            </p:nvSpPr>
            <p:spPr>
              <a:xfrm>
                <a:off x="6090965" y="1691357"/>
                <a:ext cx="248462" cy="1615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buNone/>
                </a:pPr>
                <a:r>
                  <a:rPr lang="en-US" sz="1050" dirty="0">
                    <a:latin typeface="+mn-lt"/>
                  </a:rPr>
                  <a:t>-0.4</a:t>
                </a:r>
              </a:p>
            </p:txBody>
          </p:sp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963F73EC-A6B0-466B-A994-57BCB0916BB2}"/>
                  </a:ext>
                </a:extLst>
              </p:cNvPr>
              <p:cNvCxnSpPr/>
              <p:nvPr/>
            </p:nvCxnSpPr>
            <p:spPr>
              <a:xfrm>
                <a:off x="7146819" y="1479780"/>
                <a:ext cx="0" cy="921238"/>
              </a:xfrm>
              <a:prstGeom prst="line">
                <a:avLst/>
              </a:prstGeom>
              <a:noFill/>
              <a:ln w="19050" cap="flat" cmpd="sng" algn="ctr">
                <a:solidFill>
                  <a:srgbClr val="002F5F"/>
                </a:solidFill>
                <a:prstDash val="sysDash"/>
              </a:ln>
              <a:effectLst/>
            </p:spPr>
          </p:cxnSp>
          <p:grpSp>
            <p:nvGrpSpPr>
              <p:cNvPr id="4" name="Group 3">
                <a:extLst>
                  <a:ext uri="{FF2B5EF4-FFF2-40B4-BE49-F238E27FC236}">
                    <a16:creationId xmlns:a16="http://schemas.microsoft.com/office/drawing/2014/main" id="{57E089F3-48A6-40F1-BA8A-48C6160258A4}"/>
                  </a:ext>
                </a:extLst>
              </p:cNvPr>
              <p:cNvGrpSpPr/>
              <p:nvPr/>
            </p:nvGrpSpPr>
            <p:grpSpPr>
              <a:xfrm>
                <a:off x="5146084" y="1207091"/>
                <a:ext cx="2528016" cy="388560"/>
                <a:chOff x="5775241" y="1111247"/>
                <a:chExt cx="2528016" cy="333385"/>
              </a:xfrm>
            </p:grpSpPr>
            <p:sp>
              <p:nvSpPr>
                <p:cNvPr id="40" name="Down Arrow 10">
                  <a:extLst>
                    <a:ext uri="{FF2B5EF4-FFF2-40B4-BE49-F238E27FC236}">
                      <a16:creationId xmlns:a16="http://schemas.microsoft.com/office/drawing/2014/main" id="{1FB73E1D-E5C4-4EF9-B315-82FE5BC386F3}"/>
                    </a:ext>
                  </a:extLst>
                </p:cNvPr>
                <p:cNvSpPr/>
                <p:nvPr/>
              </p:nvSpPr>
              <p:spPr>
                <a:xfrm rot="16200000">
                  <a:off x="7501817" y="643187"/>
                  <a:ext cx="333379" cy="1269500"/>
                </a:xfrm>
                <a:prstGeom prst="downArrow">
                  <a:avLst/>
                </a:prstGeom>
                <a:solidFill>
                  <a:srgbClr val="990099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anchor="ctr"/>
                <a:lstStyle/>
                <a:p>
                  <a:pPr algn="ctr">
                    <a:defRPr/>
                  </a:pPr>
                  <a:endParaRPr lang="en-US" sz="938" kern="0" dirty="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43" name="TextBox 26">
                  <a:extLst>
                    <a:ext uri="{FF2B5EF4-FFF2-40B4-BE49-F238E27FC236}">
                      <a16:creationId xmlns:a16="http://schemas.microsoft.com/office/drawing/2014/main" id="{08B807F4-6CCB-4EC7-81CC-3759E234712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997879" y="1180617"/>
                  <a:ext cx="1225983" cy="1980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>
                    <a:buNone/>
                    <a:defRPr/>
                  </a:pPr>
                  <a:r>
                    <a:rPr lang="en-US" altLang="en-US" sz="900" b="1" kern="0" dirty="0">
                      <a:solidFill>
                        <a:prstClr val="white"/>
                      </a:solidFill>
                      <a:latin typeface="Arial" panose="020B0604020202020204" pitchFamily="34" charset="0"/>
                    </a:rPr>
                    <a:t>DTG/ABC/3TC</a:t>
                  </a:r>
                </a:p>
              </p:txBody>
            </p:sp>
            <p:sp>
              <p:nvSpPr>
                <p:cNvPr id="36" name="Down Arrow 11">
                  <a:extLst>
                    <a:ext uri="{FF2B5EF4-FFF2-40B4-BE49-F238E27FC236}">
                      <a16:creationId xmlns:a16="http://schemas.microsoft.com/office/drawing/2014/main" id="{979E287F-8245-4088-B103-0F79659C8FBC}"/>
                    </a:ext>
                  </a:extLst>
                </p:cNvPr>
                <p:cNvSpPr/>
                <p:nvPr/>
              </p:nvSpPr>
              <p:spPr>
                <a:xfrm rot="5400000">
                  <a:off x="6237809" y="648684"/>
                  <a:ext cx="333380" cy="1258515"/>
                </a:xfrm>
                <a:prstGeom prst="downArrow">
                  <a:avLst/>
                </a:prstGeom>
                <a:solidFill>
                  <a:srgbClr val="13AC82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anchor="ctr"/>
                <a:lstStyle/>
                <a:p>
                  <a:pPr algn="ctr">
                    <a:defRPr/>
                  </a:pPr>
                  <a:endParaRPr lang="en-US" sz="938" kern="0" dirty="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42" name="TextBox 24">
                  <a:extLst>
                    <a:ext uri="{FF2B5EF4-FFF2-40B4-BE49-F238E27FC236}">
                      <a16:creationId xmlns:a16="http://schemas.microsoft.com/office/drawing/2014/main" id="{511ABBDE-CA67-4BDF-B928-3C0C3F1575F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778377" y="1180618"/>
                  <a:ext cx="1302971" cy="1980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>
                    <a:spcAft>
                      <a:spcPts val="0"/>
                    </a:spcAft>
                  </a:pPr>
                  <a:r>
                    <a:rPr lang="en-US" sz="900" b="1" dirty="0">
                      <a:solidFill>
                        <a:schemeClr val="bg1"/>
                      </a:solidFill>
                      <a:latin typeface="Arial" panose="020B0604020202020204" pitchFamily="34" charset="0"/>
                    </a:rPr>
                    <a:t>CAB LA + RPV LA</a:t>
                  </a:r>
                </a:p>
              </p:txBody>
            </p:sp>
          </p:grpSp>
        </p:grpSp>
        <p:sp>
          <p:nvSpPr>
            <p:cNvPr id="25" name="Rectangle 24"/>
            <p:cNvSpPr/>
            <p:nvPr/>
          </p:nvSpPr>
          <p:spPr>
            <a:xfrm>
              <a:off x="4864350" y="864240"/>
              <a:ext cx="4032000" cy="252000"/>
            </a:xfrm>
            <a:prstGeom prst="rect">
              <a:avLst/>
            </a:prstGeom>
            <a:solidFill>
              <a:srgbClr val="002F5F"/>
            </a:solidFill>
            <a:ln w="25400" cap="flat" cmpd="sng" algn="ctr">
              <a:noFill/>
              <a:prstDash val="solid"/>
            </a:ln>
            <a:effectLst/>
          </p:spPr>
          <p:txBody>
            <a:bodyPr tIns="67500" bIns="67500" anchor="ctr"/>
            <a:lstStyle/>
            <a:p>
              <a:pPr marL="0" lvl="1" algn="ctr">
                <a:defRPr/>
              </a:pPr>
              <a:r>
                <a:rPr lang="en-US" sz="1200" b="1" kern="0" dirty="0">
                  <a:solidFill>
                    <a:prstClr val="white"/>
                  </a:solidFill>
                </a:rPr>
                <a:t>Adjusted Treatment Difference (95% CI)*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F06FAA6C-02C2-4B83-8371-6550F12A40B7}"/>
                </a:ext>
              </a:extLst>
            </p:cNvPr>
            <p:cNvSpPr txBox="1"/>
            <p:nvPr/>
          </p:nvSpPr>
          <p:spPr>
            <a:xfrm>
              <a:off x="7001072" y="2016200"/>
              <a:ext cx="378742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900" dirty="0">
                  <a:solidFill>
                    <a:srgbClr val="002F5F"/>
                  </a:solidFill>
                </a:rPr>
                <a:t>6% NI</a:t>
              </a:r>
              <a:br>
                <a:rPr lang="en-US" sz="900" dirty="0">
                  <a:solidFill>
                    <a:srgbClr val="002F5F"/>
                  </a:solidFill>
                </a:rPr>
              </a:br>
              <a:r>
                <a:rPr lang="en-US" sz="900" dirty="0">
                  <a:solidFill>
                    <a:srgbClr val="002F5F"/>
                  </a:solidFill>
                </a:rPr>
                <a:t>margin</a:t>
              </a: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CD3F4DE4-17F0-44FF-95DF-8474FD0BB58C}"/>
              </a:ext>
            </a:extLst>
          </p:cNvPr>
          <p:cNvGrpSpPr/>
          <p:nvPr/>
        </p:nvGrpSpPr>
        <p:grpSpPr>
          <a:xfrm>
            <a:off x="570631" y="1086916"/>
            <a:ext cx="4033173" cy="3416416"/>
            <a:chOff x="570631" y="1086916"/>
            <a:chExt cx="4033173" cy="3416416"/>
          </a:xfrm>
        </p:grpSpPr>
        <p:graphicFrame>
          <p:nvGraphicFramePr>
            <p:cNvPr id="31" name="Chart 30">
              <a:extLst>
                <a:ext uri="{FF2B5EF4-FFF2-40B4-BE49-F238E27FC236}">
                  <a16:creationId xmlns:a16="http://schemas.microsoft.com/office/drawing/2014/main" id="{D9098F75-1BA9-441E-860A-185583397D06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3216896671"/>
                </p:ext>
              </p:extLst>
            </p:nvPr>
          </p:nvGraphicFramePr>
          <p:xfrm>
            <a:off x="570631" y="1086916"/>
            <a:ext cx="4033173" cy="341641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4488B6B3-4A30-4F3B-82D7-A9791C2B1442}"/>
                </a:ext>
              </a:extLst>
            </p:cNvPr>
            <p:cNvSpPr txBox="1"/>
            <p:nvPr/>
          </p:nvSpPr>
          <p:spPr>
            <a:xfrm>
              <a:off x="1300645" y="3837469"/>
              <a:ext cx="914400" cy="50783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100" b="1" dirty="0"/>
                <a:t>Virologic nonresponse (≥50 c/mL)</a:t>
              </a:r>
            </a:p>
          </p:txBody>
        </p:sp>
      </p:grpSp>
      <p:sp>
        <p:nvSpPr>
          <p:cNvPr id="33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538734" y="4439914"/>
            <a:ext cx="8357616" cy="284693"/>
          </a:xfrm>
        </p:spPr>
        <p:txBody>
          <a:bodyPr wrap="square">
            <a:spAutoFit/>
          </a:bodyPr>
          <a:lstStyle/>
          <a:p>
            <a:r>
              <a:rPr lang="en-US" altLang="en-US" dirty="0"/>
              <a:t>3TC, lamivudine; ABC, abacavir; </a:t>
            </a:r>
            <a:r>
              <a:rPr lang="en-US" dirty="0"/>
              <a:t>CAB, cabotegravir; CI, confidence interval; DTG, dolutegravir; ITT-E, intention-to-treat exposed; LA, long-acting; </a:t>
            </a:r>
            <a:r>
              <a:rPr lang="en-US" altLang="ja-JP" dirty="0"/>
              <a:t>NI, noninferiority; </a:t>
            </a:r>
            <a:r>
              <a:rPr lang="en-US" altLang="en-US" dirty="0"/>
              <a:t>RPV, rilpivirine.</a:t>
            </a:r>
            <a:r>
              <a:rPr lang="en-US" dirty="0"/>
              <a:t> </a:t>
            </a:r>
            <a:endParaRPr lang="en-US" altLang="ja-JP" dirty="0"/>
          </a:p>
          <a:p>
            <a:r>
              <a:rPr lang="en-US" altLang="ja-JP" dirty="0"/>
              <a:t>*</a:t>
            </a:r>
            <a:r>
              <a:rPr lang="en-US" dirty="0"/>
              <a:t>Adjusted for sex and baseline HIV-1 RNA (&lt; vs ≥100,000 c/mL).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4551493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9BD52AFB-AC12-4629-A6FB-4DE1040F5DC6}"/>
              </a:ext>
            </a:extLst>
          </p:cNvPr>
          <p:cNvGrpSpPr/>
          <p:nvPr/>
        </p:nvGrpSpPr>
        <p:grpSpPr>
          <a:xfrm>
            <a:off x="4923153" y="1123272"/>
            <a:ext cx="2642867" cy="1690471"/>
            <a:chOff x="4982200" y="1207092"/>
            <a:chExt cx="2825088" cy="1690471"/>
          </a:xfrm>
        </p:grpSpPr>
        <p:sp>
          <p:nvSpPr>
            <p:cNvPr id="32" name="Content Placeholder 1">
              <a:extLst>
                <a:ext uri="{FF2B5EF4-FFF2-40B4-BE49-F238E27FC236}">
                  <a16:creationId xmlns:a16="http://schemas.microsoft.com/office/drawing/2014/main" id="{4BCD8F3E-52CD-4F79-B28D-9485F8B10181}"/>
                </a:ext>
              </a:extLst>
            </p:cNvPr>
            <p:cNvSpPr txBox="1">
              <a:spLocks/>
            </p:cNvSpPr>
            <p:nvPr/>
          </p:nvSpPr>
          <p:spPr>
            <a:xfrm>
              <a:off x="5253436" y="2638375"/>
              <a:ext cx="2316209" cy="259188"/>
            </a:xfrm>
            <a:prstGeom prst="rect">
              <a:avLst/>
            </a:prstGeom>
          </p:spPr>
          <p:txBody>
            <a:bodyPr/>
            <a:lstStyle>
              <a:lvl1pPr marL="190500" indent="-190500" algn="l" rtl="0" eaLnBrk="0" fontAlgn="base" hangingPunct="0">
                <a:spcBef>
                  <a:spcPct val="0"/>
                </a:spcBef>
                <a:spcAft>
                  <a:spcPts val="500"/>
                </a:spcAft>
                <a:buClr>
                  <a:srgbClr val="E31836"/>
                </a:buClr>
                <a:buSzPct val="115000"/>
                <a:buFont typeface="Arial" charset="0"/>
                <a:buChar char="•"/>
                <a:defRPr sz="2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73075" indent="-257175" algn="l" rtl="0" eaLnBrk="0" fontAlgn="base" hangingPunct="0">
                <a:spcBef>
                  <a:spcPct val="0"/>
                </a:spcBef>
                <a:spcAft>
                  <a:spcPts val="300"/>
                </a:spcAft>
                <a:buClr>
                  <a:srgbClr val="E31836"/>
                </a:buClr>
                <a:buSzPct val="115000"/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639763" indent="-158750" algn="l" rtl="0" eaLnBrk="0" fontAlgn="base" hangingPunct="0">
                <a:spcBef>
                  <a:spcPct val="0"/>
                </a:spcBef>
                <a:spcAft>
                  <a:spcPts val="300"/>
                </a:spcAft>
                <a:buClr>
                  <a:srgbClr val="E31836"/>
                </a:buClr>
                <a:buSzPct val="115000"/>
                <a:buFont typeface="Arial" charset="0"/>
                <a:buChar char="•"/>
                <a:defRPr lang="en-US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798513" indent="-142875" algn="l" rtl="0" eaLnBrk="0" fontAlgn="base" hangingPunct="0">
                <a:spcBef>
                  <a:spcPct val="0"/>
                </a:spcBef>
                <a:spcAft>
                  <a:spcPts val="300"/>
                </a:spcAft>
                <a:buClr>
                  <a:srgbClr val="E31836"/>
                </a:buClr>
                <a:buSzPct val="115000"/>
                <a:buFont typeface="Arial" charset="0"/>
                <a:buChar char="-"/>
                <a:defRPr lang="en-US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922338" indent="-114300" algn="l" defTabSz="923925" rtl="0" eaLnBrk="0" fontAlgn="base" hangingPunct="0">
                <a:spcBef>
                  <a:spcPct val="0"/>
                </a:spcBef>
                <a:spcAft>
                  <a:spcPts val="300"/>
                </a:spcAft>
                <a:buClr>
                  <a:srgbClr val="E31836"/>
                </a:buClr>
                <a:buSzPct val="115000"/>
                <a:buFont typeface="Arial" charset="0"/>
                <a:buChar char="•"/>
                <a:defRPr lang="en-GB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668338" indent="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rgbClr val="B61229"/>
                </a:buClr>
                <a:buSzPct val="115000"/>
                <a:buFont typeface="Arial" charset="0"/>
                <a:buNone/>
                <a:defRPr sz="1000">
                  <a:solidFill>
                    <a:schemeClr val="bg2"/>
                  </a:solidFill>
                  <a:latin typeface="+mn-lt"/>
                  <a:cs typeface="+mn-cs"/>
                </a:defRPr>
              </a:lvl6pPr>
              <a:lvl7pPr marL="1447800" indent="-188913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rgbClr val="B61229"/>
                </a:buClr>
                <a:buSzPct val="115000"/>
                <a:buFont typeface="Arial" charset="0"/>
                <a:buChar char="•"/>
                <a:defRPr sz="1000">
                  <a:solidFill>
                    <a:schemeClr val="bg2"/>
                  </a:solidFill>
                  <a:latin typeface="+mn-lt"/>
                  <a:cs typeface="+mn-cs"/>
                </a:defRPr>
              </a:lvl7pPr>
              <a:lvl8pPr marL="1905000" indent="-188913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rgbClr val="B61229"/>
                </a:buClr>
                <a:buSzPct val="115000"/>
                <a:buFont typeface="Arial" charset="0"/>
                <a:buChar char="•"/>
                <a:defRPr sz="1000">
                  <a:solidFill>
                    <a:schemeClr val="bg2"/>
                  </a:solidFill>
                  <a:latin typeface="+mn-lt"/>
                  <a:cs typeface="+mn-cs"/>
                </a:defRPr>
              </a:lvl8pPr>
              <a:lvl9pPr marL="2362200" indent="-188913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rgbClr val="B61229"/>
                </a:buClr>
                <a:buSzPct val="115000"/>
                <a:buFont typeface="Arial" charset="0"/>
                <a:buChar char="•"/>
                <a:defRPr sz="1000">
                  <a:solidFill>
                    <a:schemeClr val="bg2"/>
                  </a:solidFill>
                  <a:latin typeface="+mn-lt"/>
                  <a:cs typeface="+mn-cs"/>
                </a:defRPr>
              </a:lvl9pPr>
            </a:lstStyle>
            <a:p>
              <a:pPr marL="0" indent="0" algn="ctr">
                <a:buClr>
                  <a:srgbClr val="C00000"/>
                </a:buClr>
                <a:buNone/>
              </a:pPr>
              <a:r>
                <a:rPr lang="en-US" sz="1000" b="1" kern="0" dirty="0">
                  <a:solidFill>
                    <a:schemeClr val="bg1">
                      <a:lumMod val="65000"/>
                    </a:schemeClr>
                  </a:solidFill>
                </a:rPr>
                <a:t>Difference (%)</a:t>
              </a:r>
            </a:p>
          </p:txBody>
        </p:sp>
        <p:graphicFrame>
          <p:nvGraphicFramePr>
            <p:cNvPr id="54" name="Chart 17">
              <a:extLst>
                <a:ext uri="{FF2B5EF4-FFF2-40B4-BE49-F238E27FC236}">
                  <a16:creationId xmlns:a16="http://schemas.microsoft.com/office/drawing/2014/main" id="{B9A3CB8C-4B65-4B39-BD9B-34DA27F4D1CA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519490444"/>
                </p:ext>
              </p:extLst>
            </p:nvPr>
          </p:nvGraphicFramePr>
          <p:xfrm>
            <a:off x="4982200" y="1446663"/>
            <a:ext cx="2825088" cy="121077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B74D8B65-C547-4346-B8D0-2D6B7504E0F2}"/>
                </a:ext>
              </a:extLst>
            </p:cNvPr>
            <p:cNvSpPr txBox="1"/>
            <p:nvPr/>
          </p:nvSpPr>
          <p:spPr>
            <a:xfrm>
              <a:off x="5755514" y="1974198"/>
              <a:ext cx="349845" cy="16158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>
                <a:buNone/>
              </a:pPr>
              <a:r>
                <a:rPr lang="en-US" sz="1050" dirty="0">
                  <a:solidFill>
                    <a:schemeClr val="bg1">
                      <a:lumMod val="50000"/>
                    </a:schemeClr>
                  </a:solidFill>
                </a:rPr>
                <a:t>-2.8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B3C38527-B64C-4C8A-B4B0-A994A38CB447}"/>
                </a:ext>
              </a:extLst>
            </p:cNvPr>
            <p:cNvSpPr txBox="1"/>
            <p:nvPr/>
          </p:nvSpPr>
          <p:spPr>
            <a:xfrm>
              <a:off x="6524013" y="1974198"/>
              <a:ext cx="349845" cy="16158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>
                <a:buNone/>
              </a:pPr>
              <a:r>
                <a:rPr lang="en-US" sz="1050" dirty="0">
                  <a:solidFill>
                    <a:schemeClr val="bg1">
                      <a:lumMod val="50000"/>
                    </a:schemeClr>
                  </a:solidFill>
                </a:rPr>
                <a:t>2.1</a:t>
              </a: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F0D88E7C-A4DB-4F7F-904E-4A08EBCE2ACD}"/>
                </a:ext>
              </a:extLst>
            </p:cNvPr>
            <p:cNvSpPr txBox="1"/>
            <p:nvPr/>
          </p:nvSpPr>
          <p:spPr>
            <a:xfrm>
              <a:off x="6090966" y="1690733"/>
              <a:ext cx="248462" cy="161583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buNone/>
              </a:pPr>
              <a:r>
                <a:rPr lang="en-US" sz="1050" dirty="0">
                  <a:solidFill>
                    <a:schemeClr val="bg1">
                      <a:lumMod val="50000"/>
                    </a:schemeClr>
                  </a:solidFill>
                  <a:latin typeface="+mn-lt"/>
                </a:rPr>
                <a:t>-0.4</a:t>
              </a:r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963F73EC-A6B0-466B-A994-57BCB0916BB2}"/>
                </a:ext>
              </a:extLst>
            </p:cNvPr>
            <p:cNvCxnSpPr>
              <a:cxnSpLocks/>
            </p:cNvCxnSpPr>
            <p:nvPr/>
          </p:nvCxnSpPr>
          <p:spPr>
            <a:xfrm>
              <a:off x="7146821" y="1500390"/>
              <a:ext cx="0" cy="900628"/>
            </a:xfrm>
            <a:prstGeom prst="line">
              <a:avLst/>
            </a:prstGeom>
            <a:noFill/>
            <a:ln w="19050" cap="flat" cmpd="sng" algn="ctr">
              <a:solidFill>
                <a:srgbClr val="002F5F">
                  <a:alpha val="43137"/>
                </a:srgbClr>
              </a:solidFill>
              <a:prstDash val="sysDash"/>
            </a:ln>
            <a:effectLst/>
          </p:spPr>
        </p:cxn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57E089F3-48A6-40F1-BA8A-48C6160258A4}"/>
                </a:ext>
              </a:extLst>
            </p:cNvPr>
            <p:cNvGrpSpPr/>
            <p:nvPr/>
          </p:nvGrpSpPr>
          <p:grpSpPr>
            <a:xfrm>
              <a:off x="5146084" y="1207092"/>
              <a:ext cx="2528016" cy="388560"/>
              <a:chOff x="5775241" y="1111247"/>
              <a:chExt cx="2528016" cy="333385"/>
            </a:xfrm>
          </p:grpSpPr>
          <p:sp>
            <p:nvSpPr>
              <p:cNvPr id="40" name="Down Arrow 10">
                <a:extLst>
                  <a:ext uri="{FF2B5EF4-FFF2-40B4-BE49-F238E27FC236}">
                    <a16:creationId xmlns:a16="http://schemas.microsoft.com/office/drawing/2014/main" id="{1FB73E1D-E5C4-4EF9-B315-82FE5BC386F3}"/>
                  </a:ext>
                </a:extLst>
              </p:cNvPr>
              <p:cNvSpPr/>
              <p:nvPr/>
            </p:nvSpPr>
            <p:spPr>
              <a:xfrm rot="16200000">
                <a:off x="7501475" y="642845"/>
                <a:ext cx="333379" cy="1270184"/>
              </a:xfrm>
              <a:prstGeom prst="downArrow">
                <a:avLst/>
              </a:prstGeom>
              <a:solidFill>
                <a:srgbClr val="D9A1D9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en-US" sz="938" kern="0" dirty="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43" name="TextBox 26">
                <a:extLst>
                  <a:ext uri="{FF2B5EF4-FFF2-40B4-BE49-F238E27FC236}">
                    <a16:creationId xmlns:a16="http://schemas.microsoft.com/office/drawing/2014/main" id="{08B807F4-6CCB-4EC7-81CC-3759E234712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97879" y="1180617"/>
                <a:ext cx="1225983" cy="1980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>
                  <a:buNone/>
                  <a:defRPr/>
                </a:pPr>
                <a:r>
                  <a:rPr lang="en-US" altLang="en-US" sz="900" b="1" kern="0" dirty="0">
                    <a:solidFill>
                      <a:prstClr val="white"/>
                    </a:solidFill>
                    <a:latin typeface="Arial" panose="020B0604020202020204" pitchFamily="34" charset="0"/>
                  </a:rPr>
                  <a:t>DTG/ABC/3TC</a:t>
                </a:r>
              </a:p>
            </p:txBody>
          </p:sp>
          <p:sp>
            <p:nvSpPr>
              <p:cNvPr id="36" name="Down Arrow 11">
                <a:extLst>
                  <a:ext uri="{FF2B5EF4-FFF2-40B4-BE49-F238E27FC236}">
                    <a16:creationId xmlns:a16="http://schemas.microsoft.com/office/drawing/2014/main" id="{979E287F-8245-4088-B103-0F79659C8FBC}"/>
                  </a:ext>
                </a:extLst>
              </p:cNvPr>
              <p:cNvSpPr/>
              <p:nvPr/>
            </p:nvSpPr>
            <p:spPr>
              <a:xfrm rot="5400000">
                <a:off x="6238738" y="647755"/>
                <a:ext cx="333380" cy="1260374"/>
              </a:xfrm>
              <a:prstGeom prst="downArrow">
                <a:avLst/>
              </a:prstGeom>
              <a:solidFill>
                <a:srgbClr val="99DBC9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en-US" sz="938" kern="0" dirty="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42" name="TextBox 24">
                <a:extLst>
                  <a:ext uri="{FF2B5EF4-FFF2-40B4-BE49-F238E27FC236}">
                    <a16:creationId xmlns:a16="http://schemas.microsoft.com/office/drawing/2014/main" id="{511ABBDE-CA67-4BDF-B928-3C0C3F1575F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78377" y="1180617"/>
                <a:ext cx="1302971" cy="1980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>
                  <a:spcAft>
                    <a:spcPts val="0"/>
                  </a:spcAft>
                </a:pPr>
                <a:r>
                  <a:rPr lang="en-US" sz="900" b="1" dirty="0">
                    <a:solidFill>
                      <a:schemeClr val="bg1"/>
                    </a:solidFill>
                    <a:latin typeface="Arial" panose="020B0604020202020204" pitchFamily="34" charset="0"/>
                  </a:rPr>
                  <a:t>CAB LA + RPV LA</a:t>
                </a:r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2" y="83821"/>
            <a:ext cx="8138158" cy="62865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200" dirty="0"/>
              <a:t>FLAIR Virologic Snapshot Outcomes at Week 48 for ITT-E:</a:t>
            </a:r>
            <a:br>
              <a:rPr lang="en-US" dirty="0"/>
            </a:br>
            <a:r>
              <a:rPr lang="en-US" sz="1800" dirty="0"/>
              <a:t>Noninferiority Achieved for Primary and Secondary Endpoints</a:t>
            </a:r>
          </a:p>
        </p:txBody>
      </p:sp>
      <p:sp>
        <p:nvSpPr>
          <p:cNvPr id="55" name="Text Placeholder 29">
            <a:extLst>
              <a:ext uri="{FF2B5EF4-FFF2-40B4-BE49-F238E27FC236}">
                <a16:creationId xmlns:a16="http://schemas.microsoft.com/office/drawing/2014/main" id="{1B839426-52B4-4F99-8080-7D00A7BD474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Orkin C, </a:t>
            </a:r>
            <a:r>
              <a:rPr lang="en-US" altLang="en-US" dirty="0"/>
              <a:t>et al. CROI 2019; Seattle, WA. Abstract 3947.</a:t>
            </a:r>
          </a:p>
        </p:txBody>
      </p:sp>
      <p:sp>
        <p:nvSpPr>
          <p:cNvPr id="33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533400" y="4441058"/>
            <a:ext cx="8357616" cy="284693"/>
          </a:xfrm>
        </p:spPr>
        <p:txBody>
          <a:bodyPr wrap="square">
            <a:spAutoFit/>
          </a:bodyPr>
          <a:lstStyle/>
          <a:p>
            <a:r>
              <a:rPr lang="en-US" altLang="en-US" dirty="0"/>
              <a:t>3TC, lamivudine; ABC, abacavir; </a:t>
            </a:r>
            <a:r>
              <a:rPr lang="en-US" dirty="0"/>
              <a:t>CAB, cabotegravir; CI, confidence interval; DTG, dolutegravir; ITT-E, intention-to-treat exposed; LA, long-acting; </a:t>
            </a:r>
            <a:r>
              <a:rPr lang="en-US" altLang="ja-JP" dirty="0"/>
              <a:t>NI, noninferiority; </a:t>
            </a:r>
            <a:r>
              <a:rPr lang="en-US" altLang="en-US" dirty="0"/>
              <a:t>RPV, rilpivirine.</a:t>
            </a:r>
            <a:r>
              <a:rPr lang="en-US" dirty="0"/>
              <a:t> </a:t>
            </a:r>
            <a:endParaRPr lang="en-US" altLang="ja-JP" dirty="0"/>
          </a:p>
          <a:p>
            <a:r>
              <a:rPr lang="en-US" altLang="ja-JP" dirty="0"/>
              <a:t>*</a:t>
            </a:r>
            <a:r>
              <a:rPr lang="en-US" dirty="0"/>
              <a:t>Adjusted for sex and baseline HIV-1 RNA (&lt; vs ≥100,000 c/mL).</a:t>
            </a:r>
            <a:endParaRPr lang="en-US" altLang="ja-JP" dirty="0"/>
          </a:p>
        </p:txBody>
      </p:sp>
      <p:sp>
        <p:nvSpPr>
          <p:cNvPr id="24" name="Rectangle 23"/>
          <p:cNvSpPr/>
          <p:nvPr/>
        </p:nvSpPr>
        <p:spPr>
          <a:xfrm>
            <a:off x="527050" y="864240"/>
            <a:ext cx="4033174" cy="252000"/>
          </a:xfrm>
          <a:prstGeom prst="rect">
            <a:avLst/>
          </a:prstGeom>
          <a:solidFill>
            <a:srgbClr val="002F5F"/>
          </a:solidFill>
          <a:ln w="25400" cap="flat" cmpd="sng" algn="ctr">
            <a:noFill/>
            <a:prstDash val="solid"/>
          </a:ln>
          <a:effectLst/>
        </p:spPr>
        <p:txBody>
          <a:bodyPr tIns="67500" bIns="67500" anchor="ctr"/>
          <a:lstStyle/>
          <a:p>
            <a:pPr marL="0" lvl="1" algn="ctr">
              <a:defRPr/>
            </a:pPr>
            <a:r>
              <a:rPr lang="en-US" sz="1200" b="1" kern="0" dirty="0">
                <a:solidFill>
                  <a:prstClr val="white"/>
                </a:solidFill>
              </a:rPr>
              <a:t>Virologic Outcomes </a:t>
            </a:r>
          </a:p>
        </p:txBody>
      </p:sp>
      <p:graphicFrame>
        <p:nvGraphicFramePr>
          <p:cNvPr id="31" name="Chart 30">
            <a:extLst>
              <a:ext uri="{FF2B5EF4-FFF2-40B4-BE49-F238E27FC236}">
                <a16:creationId xmlns:a16="http://schemas.microsoft.com/office/drawing/2014/main" id="{D9098F75-1BA9-441E-860A-185583397D0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71256421"/>
              </p:ext>
            </p:extLst>
          </p:nvPr>
        </p:nvGraphicFramePr>
        <p:xfrm>
          <a:off x="570631" y="1086916"/>
          <a:ext cx="4033173" cy="3416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4" name="Content Placeholder 1">
            <a:extLst>
              <a:ext uri="{FF2B5EF4-FFF2-40B4-BE49-F238E27FC236}">
                <a16:creationId xmlns:a16="http://schemas.microsoft.com/office/drawing/2014/main" id="{A2539A8C-EFC0-45EA-8EE6-FC9DA90AED4A}"/>
              </a:ext>
            </a:extLst>
          </p:cNvPr>
          <p:cNvSpPr txBox="1">
            <a:spLocks/>
          </p:cNvSpPr>
          <p:nvPr/>
        </p:nvSpPr>
        <p:spPr>
          <a:xfrm>
            <a:off x="7546140" y="1354901"/>
            <a:ext cx="1396802" cy="803494"/>
          </a:xfrm>
          <a:prstGeom prst="rect">
            <a:avLst/>
          </a:prstGeom>
          <a:ln w="19050">
            <a:noFill/>
          </a:ln>
        </p:spPr>
        <p:txBody>
          <a:bodyPr bIns="108000"/>
          <a:lstStyle>
            <a:lvl1pPr marL="190500" indent="-190500" algn="l" rtl="0" eaLnBrk="0" fontAlgn="base" hangingPunct="0">
              <a:spcBef>
                <a:spcPct val="0"/>
              </a:spcBef>
              <a:spcAft>
                <a:spcPts val="500"/>
              </a:spcAft>
              <a:buClr>
                <a:srgbClr val="E31836"/>
              </a:buClr>
              <a:buSzPct val="115000"/>
              <a:buFont typeface="Arial" charset="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73075" indent="-257175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39763" indent="-158750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•"/>
              <a:def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98513" indent="-142875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-"/>
              <a:def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22338" indent="-114300" algn="l" defTabSz="923925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•"/>
              <a:def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668338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000">
                <a:solidFill>
                  <a:schemeClr val="bg2"/>
                </a:solidFill>
                <a:latin typeface="+mn-lt"/>
                <a:cs typeface="+mn-cs"/>
              </a:defRPr>
            </a:lvl6pPr>
            <a:lvl7pPr marL="14478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7pPr>
            <a:lvl8pPr marL="19050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8pPr>
            <a:lvl9pPr marL="23622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pPr marL="0" indent="0">
              <a:buClr>
                <a:srgbClr val="C00000"/>
              </a:buClr>
              <a:buNone/>
            </a:pPr>
            <a:r>
              <a:rPr lang="en-US" sz="1100" b="1" kern="0" dirty="0">
                <a:solidFill>
                  <a:schemeClr val="bg1">
                    <a:lumMod val="65000"/>
                  </a:schemeClr>
                </a:solidFill>
              </a:rPr>
              <a:t>Primary endpoint:</a:t>
            </a:r>
          </a:p>
          <a:p>
            <a:pPr marL="0" indent="0">
              <a:buClr>
                <a:srgbClr val="C00000"/>
              </a:buClr>
              <a:buNone/>
            </a:pPr>
            <a:r>
              <a:rPr lang="en-US" sz="1100" b="1" kern="0" dirty="0">
                <a:solidFill>
                  <a:schemeClr val="bg1">
                    <a:lumMod val="65000"/>
                  </a:schemeClr>
                </a:solidFill>
              </a:rPr>
              <a:t>LA noninferior to DTG/ABC/3TC </a:t>
            </a:r>
            <a:br>
              <a:rPr lang="en-US" sz="1100" b="1" kern="0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1100" b="1" kern="0" dirty="0">
                <a:solidFill>
                  <a:schemeClr val="bg1">
                    <a:lumMod val="65000"/>
                  </a:schemeClr>
                </a:solidFill>
              </a:rPr>
              <a:t>(≥50 c/mL) at Week 48</a:t>
            </a:r>
            <a:endParaRPr lang="en-US" sz="1100" b="1" kern="0" baseline="30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864350" y="864240"/>
            <a:ext cx="4032000" cy="252000"/>
          </a:xfrm>
          <a:prstGeom prst="rect">
            <a:avLst/>
          </a:prstGeom>
          <a:solidFill>
            <a:srgbClr val="002F5F"/>
          </a:solidFill>
          <a:ln w="25400" cap="flat" cmpd="sng" algn="ctr">
            <a:noFill/>
            <a:prstDash val="solid"/>
          </a:ln>
          <a:effectLst/>
        </p:spPr>
        <p:txBody>
          <a:bodyPr tIns="67500" bIns="67500" anchor="ctr"/>
          <a:lstStyle/>
          <a:p>
            <a:pPr marL="0" lvl="1" algn="ctr">
              <a:defRPr/>
            </a:pPr>
            <a:r>
              <a:rPr lang="en-US" sz="1200" b="1" kern="0" dirty="0">
                <a:solidFill>
                  <a:prstClr val="white"/>
                </a:solidFill>
              </a:rPr>
              <a:t>Adjusted Treatment Difference (95% CI)*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F06FAA6C-02C2-4B83-8371-6550F12A40B7}"/>
              </a:ext>
            </a:extLst>
          </p:cNvPr>
          <p:cNvSpPr txBox="1"/>
          <p:nvPr/>
        </p:nvSpPr>
        <p:spPr>
          <a:xfrm>
            <a:off x="7001072" y="2016200"/>
            <a:ext cx="378742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6% NI</a:t>
            </a:r>
            <a:br>
              <a:rPr lang="en-US" sz="900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margin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4864C7D6-9011-418D-ACCC-B9A315822210}"/>
              </a:ext>
            </a:extLst>
          </p:cNvPr>
          <p:cNvGrpSpPr/>
          <p:nvPr/>
        </p:nvGrpSpPr>
        <p:grpSpPr>
          <a:xfrm>
            <a:off x="4571301" y="2782733"/>
            <a:ext cx="4418261" cy="1633735"/>
            <a:chOff x="4630078" y="3022667"/>
            <a:chExt cx="4418261" cy="1633735"/>
          </a:xfrm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7AC485C9-5EA1-47B3-A71B-04931EA192B7}"/>
                </a:ext>
              </a:extLst>
            </p:cNvPr>
            <p:cNvGrpSpPr/>
            <p:nvPr/>
          </p:nvGrpSpPr>
          <p:grpSpPr>
            <a:xfrm>
              <a:off x="4983869" y="3022667"/>
              <a:ext cx="4064470" cy="1633735"/>
              <a:chOff x="4983869" y="3022667"/>
              <a:chExt cx="4064470" cy="1633735"/>
            </a:xfrm>
          </p:grpSpPr>
          <p:sp>
            <p:nvSpPr>
              <p:cNvPr id="27" name="Content Placeholder 1">
                <a:extLst>
                  <a:ext uri="{FF2B5EF4-FFF2-40B4-BE49-F238E27FC236}">
                    <a16:creationId xmlns:a16="http://schemas.microsoft.com/office/drawing/2014/main" id="{86B46336-98A5-4990-860E-1396A6FAB6A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602111" y="3192154"/>
                <a:ext cx="1446228" cy="1042042"/>
              </a:xfrm>
              <a:prstGeom prst="rect">
                <a:avLst/>
              </a:prstGeom>
            </p:spPr>
            <p:txBody>
              <a:bodyPr/>
              <a:lstStyle>
                <a:lvl1pPr marL="190500" indent="-190500" algn="l" rtl="0" eaLnBrk="0" fontAlgn="base" hangingPunct="0">
                  <a:spcBef>
                    <a:spcPct val="0"/>
                  </a:spcBef>
                  <a:spcAft>
                    <a:spcPts val="500"/>
                  </a:spcAft>
                  <a:buClr>
                    <a:srgbClr val="E31836"/>
                  </a:buClr>
                  <a:buSzPct val="115000"/>
                  <a:buFont typeface="Arial" charset="0"/>
                  <a:buChar char="•"/>
                  <a:defRPr sz="2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73075" indent="-257175" algn="l" rtl="0" eaLnBrk="0" fontAlgn="base" hangingPunct="0">
                  <a:spcBef>
                    <a:spcPct val="0"/>
                  </a:spcBef>
                  <a:spcAft>
                    <a:spcPts val="300"/>
                  </a:spcAft>
                  <a:buClr>
                    <a:srgbClr val="E31836"/>
                  </a:buClr>
                  <a:buSzPct val="115000"/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639763" indent="-158750" algn="l" rtl="0" eaLnBrk="0" fontAlgn="base" hangingPunct="0">
                  <a:spcBef>
                    <a:spcPct val="0"/>
                  </a:spcBef>
                  <a:spcAft>
                    <a:spcPts val="300"/>
                  </a:spcAft>
                  <a:buClr>
                    <a:srgbClr val="E31836"/>
                  </a:buClr>
                  <a:buSzPct val="115000"/>
                  <a:buFont typeface="Arial" charset="0"/>
                  <a:buChar char="•"/>
                  <a:defRPr lang="en-US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798513" indent="-142875" algn="l" rtl="0" eaLnBrk="0" fontAlgn="base" hangingPunct="0">
                  <a:spcBef>
                    <a:spcPct val="0"/>
                  </a:spcBef>
                  <a:spcAft>
                    <a:spcPts val="300"/>
                  </a:spcAft>
                  <a:buClr>
                    <a:srgbClr val="E31836"/>
                  </a:buClr>
                  <a:buSzPct val="115000"/>
                  <a:buFont typeface="Arial" charset="0"/>
                  <a:buChar char="-"/>
                  <a:defRPr lang="en-US" sz="1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922338" indent="-114300" algn="l" defTabSz="923925" rtl="0" eaLnBrk="0" fontAlgn="base" hangingPunct="0">
                  <a:spcBef>
                    <a:spcPct val="0"/>
                  </a:spcBef>
                  <a:spcAft>
                    <a:spcPts val="300"/>
                  </a:spcAft>
                  <a:buClr>
                    <a:srgbClr val="E31836"/>
                  </a:buClr>
                  <a:buSzPct val="115000"/>
                  <a:buFont typeface="Arial" charset="0"/>
                  <a:buChar char="•"/>
                  <a:defRPr lang="en-GB" sz="1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668338" indent="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rgbClr val="B61229"/>
                  </a:buClr>
                  <a:buSzPct val="115000"/>
                  <a:buFont typeface="Arial" charset="0"/>
                  <a:buNone/>
                  <a:defRPr sz="1000">
                    <a:solidFill>
                      <a:schemeClr val="bg2"/>
                    </a:solidFill>
                    <a:latin typeface="+mn-lt"/>
                    <a:cs typeface="+mn-cs"/>
                  </a:defRPr>
                </a:lvl6pPr>
                <a:lvl7pPr marL="1447800" indent="-188913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rgbClr val="B61229"/>
                  </a:buClr>
                  <a:buSzPct val="115000"/>
                  <a:buFont typeface="Arial" charset="0"/>
                  <a:buChar char="•"/>
                  <a:defRPr sz="1000">
                    <a:solidFill>
                      <a:schemeClr val="bg2"/>
                    </a:solidFill>
                    <a:latin typeface="+mn-lt"/>
                    <a:cs typeface="+mn-cs"/>
                  </a:defRPr>
                </a:lvl7pPr>
                <a:lvl8pPr marL="1905000" indent="-188913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rgbClr val="B61229"/>
                  </a:buClr>
                  <a:buSzPct val="115000"/>
                  <a:buFont typeface="Arial" charset="0"/>
                  <a:buChar char="•"/>
                  <a:defRPr sz="1000">
                    <a:solidFill>
                      <a:schemeClr val="bg2"/>
                    </a:solidFill>
                    <a:latin typeface="+mn-lt"/>
                    <a:cs typeface="+mn-cs"/>
                  </a:defRPr>
                </a:lvl8pPr>
                <a:lvl9pPr marL="2362200" indent="-188913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rgbClr val="B61229"/>
                  </a:buClr>
                  <a:buSzPct val="115000"/>
                  <a:buFont typeface="Arial" charset="0"/>
                  <a:buChar char="•"/>
                  <a:defRPr sz="1000">
                    <a:solidFill>
                      <a:schemeClr val="bg2"/>
                    </a:solidFill>
                    <a:latin typeface="+mn-lt"/>
                    <a:cs typeface="+mn-cs"/>
                  </a:defRPr>
                </a:lvl9pPr>
              </a:lstStyle>
              <a:p>
                <a:pPr marL="0" indent="0">
                  <a:buClr>
                    <a:srgbClr val="C00000"/>
                  </a:buClr>
                  <a:buNone/>
                </a:pPr>
                <a:r>
                  <a:rPr lang="en-US" sz="1100" b="1" kern="0" dirty="0"/>
                  <a:t>Key secondary endpoint: </a:t>
                </a:r>
              </a:p>
              <a:p>
                <a:pPr marL="0" indent="0">
                  <a:buClr>
                    <a:srgbClr val="C00000"/>
                  </a:buClr>
                  <a:buNone/>
                </a:pPr>
                <a:r>
                  <a:rPr lang="en-US" sz="1100" b="1" kern="0" dirty="0"/>
                  <a:t>LA noninferior to DTG/ABC/3TC </a:t>
                </a:r>
                <a:br>
                  <a:rPr lang="en-US" sz="1100" b="1" kern="0" dirty="0"/>
                </a:br>
                <a:r>
                  <a:rPr lang="en-US" sz="1100" b="1" kern="0" dirty="0"/>
                  <a:t>(&lt;50 c/mL) at Week 48</a:t>
                </a:r>
              </a:p>
            </p:txBody>
          </p:sp>
          <p:grpSp>
            <p:nvGrpSpPr>
              <p:cNvPr id="28" name="Group 27">
                <a:extLst>
                  <a:ext uri="{FF2B5EF4-FFF2-40B4-BE49-F238E27FC236}">
                    <a16:creationId xmlns:a16="http://schemas.microsoft.com/office/drawing/2014/main" id="{77D7CF21-287C-4558-AB90-7AA8C0D7ACE8}"/>
                  </a:ext>
                </a:extLst>
              </p:cNvPr>
              <p:cNvGrpSpPr/>
              <p:nvPr/>
            </p:nvGrpSpPr>
            <p:grpSpPr>
              <a:xfrm>
                <a:off x="4983869" y="3022667"/>
                <a:ext cx="2642309" cy="1633735"/>
                <a:chOff x="4850705" y="3040424"/>
                <a:chExt cx="2824492" cy="1633735"/>
              </a:xfrm>
            </p:grpSpPr>
            <p:sp>
              <p:nvSpPr>
                <p:cNvPr id="29" name="Content Placeholder 1">
                  <a:extLst>
                    <a:ext uri="{FF2B5EF4-FFF2-40B4-BE49-F238E27FC236}">
                      <a16:creationId xmlns:a16="http://schemas.microsoft.com/office/drawing/2014/main" id="{FBABD967-BC8E-4B1D-A702-7D553CC82F36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5076178" y="4430170"/>
                  <a:ext cx="2457472" cy="243989"/>
                </a:xfrm>
                <a:prstGeom prst="rect">
                  <a:avLst/>
                </a:prstGeom>
              </p:spPr>
              <p:txBody>
                <a:bodyPr/>
                <a:lstStyle>
                  <a:lvl1pPr marL="190500" indent="-190500" algn="l" rtl="0" eaLnBrk="0" fontAlgn="base" hangingPunct="0">
                    <a:spcBef>
                      <a:spcPct val="0"/>
                    </a:spcBef>
                    <a:spcAft>
                      <a:spcPts val="500"/>
                    </a:spcAft>
                    <a:buClr>
                      <a:srgbClr val="E31836"/>
                    </a:buClr>
                    <a:buSzPct val="115000"/>
                    <a:buFont typeface="Arial" charset="0"/>
                    <a:buChar char="•"/>
                    <a:defRPr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1pPr>
                  <a:lvl2pPr marL="473075" indent="-257175" algn="l" rtl="0" eaLnBrk="0" fontAlgn="base" hangingPunct="0">
                    <a:spcBef>
                      <a:spcPct val="0"/>
                    </a:spcBef>
                    <a:spcAft>
                      <a:spcPts val="300"/>
                    </a:spcAft>
                    <a:buClr>
                      <a:srgbClr val="E31836"/>
                    </a:buClr>
                    <a:buSzPct val="115000"/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639763" indent="-158750" algn="l" rtl="0" eaLnBrk="0" fontAlgn="base" hangingPunct="0">
                    <a:spcBef>
                      <a:spcPct val="0"/>
                    </a:spcBef>
                    <a:spcAft>
                      <a:spcPts val="300"/>
                    </a:spcAft>
                    <a:buClr>
                      <a:srgbClr val="E31836"/>
                    </a:buClr>
                    <a:buSzPct val="115000"/>
                    <a:buFont typeface="Arial" charset="0"/>
                    <a:buChar char="•"/>
                    <a:defRPr lang="en-US" dirty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798513" indent="-142875" algn="l" rtl="0" eaLnBrk="0" fontAlgn="base" hangingPunct="0">
                    <a:spcBef>
                      <a:spcPct val="0"/>
                    </a:spcBef>
                    <a:spcAft>
                      <a:spcPts val="300"/>
                    </a:spcAft>
                    <a:buClr>
                      <a:srgbClr val="E31836"/>
                    </a:buClr>
                    <a:buSzPct val="115000"/>
                    <a:buFont typeface="Arial" charset="0"/>
                    <a:buChar char="-"/>
                    <a:defRPr lang="en-US" sz="1600" dirty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922338" indent="-114300" algn="l" defTabSz="923925" rtl="0" eaLnBrk="0" fontAlgn="base" hangingPunct="0">
                    <a:spcBef>
                      <a:spcPct val="0"/>
                    </a:spcBef>
                    <a:spcAft>
                      <a:spcPts val="300"/>
                    </a:spcAft>
                    <a:buClr>
                      <a:srgbClr val="E31836"/>
                    </a:buClr>
                    <a:buSzPct val="115000"/>
                    <a:buFont typeface="Arial" charset="0"/>
                    <a:buChar char="•"/>
                    <a:defRPr lang="en-GB" sz="1400" dirty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668338" indent="0" algn="l" rtl="0" eaLnBrk="1" fontAlgn="base" hangingPunct="1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61229"/>
                    </a:buClr>
                    <a:buSzPct val="115000"/>
                    <a:buFont typeface="Arial" charset="0"/>
                    <a:buNone/>
                    <a:defRPr sz="1000">
                      <a:solidFill>
                        <a:schemeClr val="bg2"/>
                      </a:solidFill>
                      <a:latin typeface="+mn-lt"/>
                      <a:cs typeface="+mn-cs"/>
                    </a:defRPr>
                  </a:lvl6pPr>
                  <a:lvl7pPr marL="1447800" indent="-188913" algn="l" rtl="0" eaLnBrk="1" fontAlgn="base" hangingPunct="1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61229"/>
                    </a:buClr>
                    <a:buSzPct val="115000"/>
                    <a:buFont typeface="Arial" charset="0"/>
                    <a:buChar char="•"/>
                    <a:defRPr sz="1000">
                      <a:solidFill>
                        <a:schemeClr val="bg2"/>
                      </a:solidFill>
                      <a:latin typeface="+mn-lt"/>
                      <a:cs typeface="+mn-cs"/>
                    </a:defRPr>
                  </a:lvl7pPr>
                  <a:lvl8pPr marL="1905000" indent="-188913" algn="l" rtl="0" eaLnBrk="1" fontAlgn="base" hangingPunct="1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61229"/>
                    </a:buClr>
                    <a:buSzPct val="115000"/>
                    <a:buFont typeface="Arial" charset="0"/>
                    <a:buChar char="•"/>
                    <a:defRPr sz="1000">
                      <a:solidFill>
                        <a:schemeClr val="bg2"/>
                      </a:solidFill>
                      <a:latin typeface="+mn-lt"/>
                      <a:cs typeface="+mn-cs"/>
                    </a:defRPr>
                  </a:lvl8pPr>
                  <a:lvl9pPr marL="2362200" indent="-188913" algn="l" rtl="0" eaLnBrk="1" fontAlgn="base" hangingPunct="1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61229"/>
                    </a:buClr>
                    <a:buSzPct val="115000"/>
                    <a:buFont typeface="Arial" charset="0"/>
                    <a:buChar char="•"/>
                    <a:defRPr sz="1000">
                      <a:solidFill>
                        <a:schemeClr val="bg2"/>
                      </a:solidFill>
                      <a:latin typeface="+mn-lt"/>
                      <a:cs typeface="+mn-cs"/>
                    </a:defRPr>
                  </a:lvl9pPr>
                </a:lstStyle>
                <a:p>
                  <a:pPr marL="0" indent="0" algn="ctr">
                    <a:buClr>
                      <a:srgbClr val="C00000"/>
                    </a:buClr>
                    <a:buNone/>
                  </a:pPr>
                  <a:r>
                    <a:rPr lang="en-US" sz="1000" b="1" kern="0" dirty="0"/>
                    <a:t>Difference (%)</a:t>
                  </a:r>
                </a:p>
              </p:txBody>
            </p:sp>
            <p:grpSp>
              <p:nvGrpSpPr>
                <p:cNvPr id="30" name="Group 29">
                  <a:extLst>
                    <a:ext uri="{FF2B5EF4-FFF2-40B4-BE49-F238E27FC236}">
                      <a16:creationId xmlns:a16="http://schemas.microsoft.com/office/drawing/2014/main" id="{A055A2EB-0F3C-4FB9-936B-4FBC6BEE5EBA}"/>
                    </a:ext>
                  </a:extLst>
                </p:cNvPr>
                <p:cNvGrpSpPr/>
                <p:nvPr/>
              </p:nvGrpSpPr>
              <p:grpSpPr>
                <a:xfrm>
                  <a:off x="4850705" y="3040424"/>
                  <a:ext cx="2824492" cy="1434055"/>
                  <a:chOff x="7118096" y="1561593"/>
                  <a:chExt cx="4673945" cy="3159644"/>
                </a:xfrm>
              </p:grpSpPr>
              <p:sp>
                <p:nvSpPr>
                  <p:cNvPr id="35" name="Down Arrow 11">
                    <a:extLst>
                      <a:ext uri="{FF2B5EF4-FFF2-40B4-BE49-F238E27FC236}">
                        <a16:creationId xmlns:a16="http://schemas.microsoft.com/office/drawing/2014/main" id="{18E9E889-1E63-455B-A260-8016EF42B76E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7984289" y="960450"/>
                    <a:ext cx="888641" cy="2090942"/>
                  </a:xfrm>
                  <a:prstGeom prst="downArrow">
                    <a:avLst/>
                  </a:prstGeom>
                  <a:solidFill>
                    <a:srgbClr val="990099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anchor="ctr"/>
                  <a:lstStyle/>
                  <a:p>
                    <a:pPr algn="ctr">
                      <a:defRPr/>
                    </a:pPr>
                    <a:endParaRPr lang="en-US" sz="938" kern="0" dirty="0">
                      <a:solidFill>
                        <a:srgbClr val="E31836"/>
                      </a:solidFill>
                      <a:latin typeface="Calibri"/>
                    </a:endParaRPr>
                  </a:p>
                </p:txBody>
              </p:sp>
              <p:sp>
                <p:nvSpPr>
                  <p:cNvPr id="37" name="Down Arrow 10">
                    <a:extLst>
                      <a:ext uri="{FF2B5EF4-FFF2-40B4-BE49-F238E27FC236}">
                        <a16:creationId xmlns:a16="http://schemas.microsoft.com/office/drawing/2014/main" id="{8CF123FB-4738-44C0-8D62-570124A7EF6B}"/>
                      </a:ext>
                    </a:extLst>
                  </p:cNvPr>
                  <p:cNvSpPr/>
                  <p:nvPr/>
                </p:nvSpPr>
                <p:spPr>
                  <a:xfrm rot="16200000">
                    <a:off x="10074303" y="966725"/>
                    <a:ext cx="888639" cy="2078375"/>
                  </a:xfrm>
                  <a:prstGeom prst="downArrow">
                    <a:avLst/>
                  </a:prstGeom>
                  <a:solidFill>
                    <a:srgbClr val="13AC82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anchor="ctr"/>
                  <a:lstStyle/>
                  <a:p>
                    <a:pPr algn="ctr">
                      <a:defRPr/>
                    </a:pPr>
                    <a:endParaRPr lang="en-US" sz="938" kern="0" dirty="0">
                      <a:solidFill>
                        <a:srgbClr val="E31836"/>
                      </a:solidFill>
                      <a:latin typeface="Calibri"/>
                    </a:endParaRPr>
                  </a:p>
                </p:txBody>
              </p:sp>
              <p:sp>
                <p:nvSpPr>
                  <p:cNvPr id="38" name="TextBox 26">
                    <a:extLst>
                      <a:ext uri="{FF2B5EF4-FFF2-40B4-BE49-F238E27FC236}">
                        <a16:creationId xmlns:a16="http://schemas.microsoft.com/office/drawing/2014/main" id="{9C31FE3C-41BC-46A2-9D77-B40D6123B613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9406315" y="1747941"/>
                    <a:ext cx="2106420" cy="50859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square"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pPr algn="ctr">
                      <a:buNone/>
                      <a:defRPr/>
                    </a:pPr>
                    <a:r>
                      <a:rPr lang="en-US" altLang="en-US" sz="900" b="1" kern="0" dirty="0">
                        <a:solidFill>
                          <a:schemeClr val="bg1"/>
                        </a:solidFill>
                        <a:latin typeface="Arial" panose="020B0604020202020204" pitchFamily="34" charset="0"/>
                      </a:rPr>
                      <a:t>CAB LA + RPV LA</a:t>
                    </a:r>
                  </a:p>
                </p:txBody>
              </p:sp>
              <p:grpSp>
                <p:nvGrpSpPr>
                  <p:cNvPr id="39" name="Group 38">
                    <a:extLst>
                      <a:ext uri="{FF2B5EF4-FFF2-40B4-BE49-F238E27FC236}">
                        <a16:creationId xmlns:a16="http://schemas.microsoft.com/office/drawing/2014/main" id="{6D78BD2B-6A18-477F-B4C6-69ED3DA6B604}"/>
                      </a:ext>
                    </a:extLst>
                  </p:cNvPr>
                  <p:cNvGrpSpPr/>
                  <p:nvPr/>
                </p:nvGrpSpPr>
                <p:grpSpPr>
                  <a:xfrm>
                    <a:off x="7118096" y="2222311"/>
                    <a:ext cx="4673945" cy="2498926"/>
                    <a:chOff x="5011775" y="2492896"/>
                    <a:chExt cx="4075037" cy="1621904"/>
                  </a:xfrm>
                </p:grpSpPr>
                <p:graphicFrame>
                  <p:nvGraphicFramePr>
                    <p:cNvPr id="48" name="Chart 17">
                      <a:extLst>
                        <a:ext uri="{FF2B5EF4-FFF2-40B4-BE49-F238E27FC236}">
                          <a16:creationId xmlns:a16="http://schemas.microsoft.com/office/drawing/2014/main" id="{7E107DA3-7A70-4595-95C1-94A37C3AEBB6}"/>
                        </a:ext>
                      </a:extLst>
                    </p:cNvPr>
                    <p:cNvGraphicFramePr>
                      <a:graphicFrameLocks/>
                    </p:cNvGraphicFramePr>
                    <p:nvPr>
                      <p:extLst/>
                    </p:nvPr>
                  </p:nvGraphicFramePr>
                  <p:xfrm>
                    <a:off x="5011775" y="2492896"/>
                    <a:ext cx="4075037" cy="1621904"/>
                  </p:xfrm>
                  <a:graphic>
                    <a:graphicData uri="http://schemas.openxmlformats.org/drawingml/2006/chart">
                      <c:chart xmlns:c="http://schemas.openxmlformats.org/drawingml/2006/chart" xmlns:r="http://schemas.openxmlformats.org/officeDocument/2006/relationships" r:id="rId5"/>
                    </a:graphicData>
                  </a:graphic>
                </p:graphicFrame>
                <p:cxnSp>
                  <p:nvCxnSpPr>
                    <p:cNvPr id="51" name="Straight Connector 50">
                      <a:extLst>
                        <a:ext uri="{FF2B5EF4-FFF2-40B4-BE49-F238E27FC236}">
                          <a16:creationId xmlns:a16="http://schemas.microsoft.com/office/drawing/2014/main" id="{80B51349-B20B-44DF-BDD3-C4FAAC408486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 bwMode="auto">
                    <a:xfrm>
                      <a:off x="5279417" y="2515107"/>
                      <a:ext cx="0" cy="1231181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002F5F"/>
                      </a:solidFill>
                      <a:prstDash val="sysDash"/>
                    </a:ln>
                    <a:effectLst/>
                  </p:spPr>
                </p:cxnSp>
              </p:grpSp>
              <p:sp>
                <p:nvSpPr>
                  <p:cNvPr id="41" name="TextBox 40">
                    <a:extLst>
                      <a:ext uri="{FF2B5EF4-FFF2-40B4-BE49-F238E27FC236}">
                        <a16:creationId xmlns:a16="http://schemas.microsoft.com/office/drawing/2014/main" id="{42DEDEF3-577F-4364-963D-7DEB04B50895}"/>
                      </a:ext>
                    </a:extLst>
                  </p:cNvPr>
                  <p:cNvSpPr txBox="1"/>
                  <p:nvPr/>
                </p:nvSpPr>
                <p:spPr>
                  <a:xfrm>
                    <a:off x="8302896" y="3284450"/>
                    <a:ext cx="660727" cy="356015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pPr algn="ctr">
                      <a:buNone/>
                    </a:pPr>
                    <a:r>
                      <a:rPr lang="en-US" sz="1050" dirty="0"/>
                      <a:t>-3.7</a:t>
                    </a:r>
                  </a:p>
                </p:txBody>
              </p:sp>
              <p:sp>
                <p:nvSpPr>
                  <p:cNvPr id="45" name="TextBox 44">
                    <a:extLst>
                      <a:ext uri="{FF2B5EF4-FFF2-40B4-BE49-F238E27FC236}">
                        <a16:creationId xmlns:a16="http://schemas.microsoft.com/office/drawing/2014/main" id="{2A7CF7BD-EB16-4930-94BD-5EF141BD8281}"/>
                      </a:ext>
                    </a:extLst>
                  </p:cNvPr>
                  <p:cNvSpPr txBox="1"/>
                  <p:nvPr/>
                </p:nvSpPr>
                <p:spPr>
                  <a:xfrm>
                    <a:off x="10071086" y="3297193"/>
                    <a:ext cx="660727" cy="356015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pPr algn="ctr">
                      <a:buNone/>
                    </a:pPr>
                    <a:r>
                      <a:rPr lang="en-US" sz="1050" dirty="0"/>
                      <a:t>4.5</a:t>
                    </a:r>
                  </a:p>
                </p:txBody>
              </p:sp>
              <p:sp>
                <p:nvSpPr>
                  <p:cNvPr id="46" name="TextBox 45">
                    <a:extLst>
                      <a:ext uri="{FF2B5EF4-FFF2-40B4-BE49-F238E27FC236}">
                        <a16:creationId xmlns:a16="http://schemas.microsoft.com/office/drawing/2014/main" id="{4F036A3D-918B-4ABD-9C6C-39AB8049BF6C}"/>
                      </a:ext>
                    </a:extLst>
                  </p:cNvPr>
                  <p:cNvSpPr txBox="1"/>
                  <p:nvPr/>
                </p:nvSpPr>
                <p:spPr>
                  <a:xfrm>
                    <a:off x="9543749" y="2500934"/>
                    <a:ext cx="354216" cy="356015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pPr>
                      <a:buNone/>
                    </a:pPr>
                    <a:r>
                      <a:rPr lang="en-US" sz="1050" dirty="0">
                        <a:latin typeface="+mn-lt"/>
                      </a:rPr>
                      <a:t>0.4</a:t>
                    </a:r>
                  </a:p>
                </p:txBody>
              </p:sp>
              <p:sp>
                <p:nvSpPr>
                  <p:cNvPr id="47" name="TextBox 24">
                    <a:extLst>
                      <a:ext uri="{FF2B5EF4-FFF2-40B4-BE49-F238E27FC236}">
                        <a16:creationId xmlns:a16="http://schemas.microsoft.com/office/drawing/2014/main" id="{3D9B3F64-EDAB-4AAA-8004-7F5FCFFA68FF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446132" y="1747940"/>
                    <a:ext cx="2033302" cy="50859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square"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pPr algn="ctr">
                      <a:spcAft>
                        <a:spcPts val="0"/>
                      </a:spcAft>
                    </a:pPr>
                    <a:r>
                      <a:rPr lang="en-US" sz="9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</a:rPr>
                      <a:t>DTG/ABC/3TC </a:t>
                    </a:r>
                  </a:p>
                </p:txBody>
              </p:sp>
            </p:grpSp>
          </p:grpSp>
        </p:grp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328F5C84-CD82-4D90-AFC8-6841859E7748}"/>
                </a:ext>
              </a:extLst>
            </p:cNvPr>
            <p:cNvSpPr txBox="1"/>
            <p:nvPr/>
          </p:nvSpPr>
          <p:spPr>
            <a:xfrm>
              <a:off x="4630078" y="3873492"/>
              <a:ext cx="484352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900" dirty="0">
                  <a:solidFill>
                    <a:srgbClr val="002F5F"/>
                  </a:solidFill>
                </a:rPr>
                <a:t>-10% NI</a:t>
              </a:r>
            </a:p>
            <a:p>
              <a:pPr algn="r"/>
              <a:r>
                <a:rPr lang="en-US" sz="900" dirty="0">
                  <a:solidFill>
                    <a:srgbClr val="002F5F"/>
                  </a:solidFill>
                </a:rPr>
                <a:t>margin</a:t>
              </a: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09DE76DD-16A1-4989-9C15-9F1C5E554E38}"/>
              </a:ext>
            </a:extLst>
          </p:cNvPr>
          <p:cNvGrpSpPr/>
          <p:nvPr/>
        </p:nvGrpSpPr>
        <p:grpSpPr>
          <a:xfrm>
            <a:off x="1300645" y="3837468"/>
            <a:ext cx="3140766" cy="507832"/>
            <a:chOff x="1300645" y="3837468"/>
            <a:chExt cx="3140766" cy="507832"/>
          </a:xfrm>
        </p:grpSpPr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35E2FA55-644F-4EBA-898C-6F1F6CE0297B}"/>
                </a:ext>
              </a:extLst>
            </p:cNvPr>
            <p:cNvSpPr txBox="1"/>
            <p:nvPr/>
          </p:nvSpPr>
          <p:spPr>
            <a:xfrm>
              <a:off x="1300645" y="3837469"/>
              <a:ext cx="914400" cy="50783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100" b="1" dirty="0">
                  <a:solidFill>
                    <a:schemeClr val="bg1">
                      <a:lumMod val="65000"/>
                    </a:schemeClr>
                  </a:solidFill>
                </a:rPr>
                <a:t>Virologic nonresponse (≥50 c/mL)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2E23063F-33AB-463B-B374-BDDC2543431E}"/>
                </a:ext>
              </a:extLst>
            </p:cNvPr>
            <p:cNvSpPr txBox="1"/>
            <p:nvPr/>
          </p:nvSpPr>
          <p:spPr>
            <a:xfrm>
              <a:off x="2413827" y="3837468"/>
              <a:ext cx="914400" cy="50783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100" b="1" dirty="0"/>
                <a:t>Virologic success </a:t>
              </a:r>
              <a:br>
                <a:rPr lang="en-US" sz="1100" b="1" dirty="0"/>
              </a:br>
              <a:r>
                <a:rPr lang="en-US" sz="1100" b="1" dirty="0"/>
                <a:t>(&lt;50 c/mL)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D0C9681C-6F31-4A7E-B3AD-4D87E2024AB4}"/>
                </a:ext>
              </a:extLst>
            </p:cNvPr>
            <p:cNvSpPr txBox="1"/>
            <p:nvPr/>
          </p:nvSpPr>
          <p:spPr>
            <a:xfrm>
              <a:off x="3527011" y="3837468"/>
              <a:ext cx="914400" cy="33855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100" b="1" dirty="0"/>
                <a:t>No virologic data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321487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25">
            <a:extLst>
              <a:ext uri="{FF2B5EF4-FFF2-40B4-BE49-F238E27FC236}">
                <a16:creationId xmlns:a16="http://schemas.microsoft.com/office/drawing/2014/main" id="{E6E96BD4-9FAD-42B3-9F9D-9DD4B9BA47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2" y="99061"/>
            <a:ext cx="7543799" cy="628650"/>
          </a:xfrm>
        </p:spPr>
        <p:txBody>
          <a:bodyPr/>
          <a:lstStyle/>
          <a:p>
            <a:pPr>
              <a:lnSpc>
                <a:spcPct val="100000"/>
              </a:lnSpc>
            </a:pPr>
            <a:br>
              <a:rPr lang="en-US" dirty="0"/>
            </a:br>
            <a:r>
              <a:rPr lang="en-US" dirty="0"/>
              <a:t>FLAIR Snapshot Outcomes at Week 48 for ITT-E</a:t>
            </a:r>
            <a:endParaRPr lang="en-US" altLang="en-US" dirty="0">
              <a:latin typeface="+mn-lt"/>
            </a:endParaRPr>
          </a:p>
        </p:txBody>
      </p:sp>
      <p:sp>
        <p:nvSpPr>
          <p:cNvPr id="17" name="Text Placeholder 29">
            <a:extLst>
              <a:ext uri="{FF2B5EF4-FFF2-40B4-BE49-F238E27FC236}">
                <a16:creationId xmlns:a16="http://schemas.microsoft.com/office/drawing/2014/main" id="{DC64256A-7CF5-41CD-A0A2-C37C3960C5B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Orkin C, </a:t>
            </a:r>
            <a:r>
              <a:rPr lang="en-US" altLang="en-US" dirty="0"/>
              <a:t>et al. CROI 2019; Seattle, WA. Abstract 3947.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FF30D36-9649-408F-A5D9-2D5225C1556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3400" y="3994251"/>
            <a:ext cx="8362950" cy="726339"/>
          </a:xfrm>
        </p:spPr>
        <p:txBody>
          <a:bodyPr/>
          <a:lstStyle/>
          <a:p>
            <a:r>
              <a:rPr lang="en-US" altLang="en-US" dirty="0"/>
              <a:t>3TC, lamivudine; ABC, abacavir; AE, adverse event; </a:t>
            </a:r>
            <a:r>
              <a:rPr lang="en-US" dirty="0"/>
              <a:t>CAB, cabotegravir; DTG, dolutegravir; ITT-E, intention-to-treat exposed; LA, long-acting; </a:t>
            </a:r>
            <a:r>
              <a:rPr lang="en-US" altLang="en-US" dirty="0"/>
              <a:t>RPV, rilpivirine.</a:t>
            </a:r>
            <a:r>
              <a:rPr lang="en-US" dirty="0"/>
              <a:t> </a:t>
            </a:r>
          </a:p>
          <a:p>
            <a:r>
              <a:rPr lang="en-US" dirty="0"/>
              <a:t>*Relocation (1), lost to follow-up (1); </a:t>
            </a:r>
            <a:r>
              <a:rPr lang="en-US" baseline="30000" dirty="0"/>
              <a:t>†</a:t>
            </a:r>
            <a:r>
              <a:rPr lang="en-US" u="sng" dirty="0"/>
              <a:t>LA arm</a:t>
            </a:r>
            <a:r>
              <a:rPr lang="en-US" dirty="0"/>
              <a:t>: hepatitis A (1), acute hepatitis B (1), acute hepatitis C (1), transaminases increase (1), hepatitis A/secondary syphilis (1), </a:t>
            </a:r>
            <a:br>
              <a:rPr lang="en-US" dirty="0"/>
            </a:br>
            <a:r>
              <a:rPr lang="en-US" dirty="0"/>
              <a:t>injection site pain (1), injection site pain/discomfort/diarrhea/vomiting (1), adenocarcinoma of colon (1). </a:t>
            </a:r>
            <a:r>
              <a:rPr lang="en-US" u="sng" dirty="0"/>
              <a:t>DTG/ABC/3TC arm</a:t>
            </a:r>
            <a:r>
              <a:rPr lang="en-US" dirty="0"/>
              <a:t>: renal failure (1), suicide attempt (1); </a:t>
            </a:r>
            <a:br>
              <a:rPr lang="en-US" dirty="0"/>
            </a:br>
            <a:r>
              <a:rPr lang="en-US" baseline="30000" dirty="0"/>
              <a:t>‡</a:t>
            </a:r>
            <a:r>
              <a:rPr lang="en-US" u="sng" dirty="0"/>
              <a:t> LA arm</a:t>
            </a:r>
            <a:r>
              <a:rPr lang="en-US" dirty="0"/>
              <a:t>: Tolerability of injections (1), incarceration (1), lost to follow up (2). </a:t>
            </a:r>
            <a:r>
              <a:rPr lang="en-US" u="sng" dirty="0"/>
              <a:t>DTG/ABC/3TC arm</a:t>
            </a:r>
            <a:r>
              <a:rPr lang="en-US" dirty="0"/>
              <a:t>: frequency of visits (participant decision [4]), noncompliance with study treatment and protocol procedures (2), relocation (1), participant decision to stop treatment (1), late to attend visits (1), lost to follow up (1).</a:t>
            </a:r>
          </a:p>
        </p:txBody>
      </p:sp>
      <p:graphicFrame>
        <p:nvGraphicFramePr>
          <p:cNvPr id="15" name="Content Placeholder 7">
            <a:extLst>
              <a:ext uri="{FF2B5EF4-FFF2-40B4-BE49-F238E27FC236}">
                <a16:creationId xmlns:a16="http://schemas.microsoft.com/office/drawing/2014/main" id="{F1C31EBF-6AFE-4F06-ACC8-1ECC0AC3187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3863355"/>
              </p:ext>
            </p:extLst>
          </p:nvPr>
        </p:nvGraphicFramePr>
        <p:xfrm>
          <a:off x="1371600" y="925200"/>
          <a:ext cx="6400800" cy="2931888"/>
        </p:xfrm>
        <a:graphic>
          <a:graphicData uri="http://schemas.openxmlformats.org/drawingml/2006/table">
            <a:tbl>
              <a:tblPr firstRow="1" bandRow="1"/>
              <a:tblGrid>
                <a:gridCol w="29691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76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40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86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 (%)</a:t>
                      </a:r>
                    </a:p>
                  </a:txBody>
                  <a:tcPr marL="25488" marR="25488" marT="18000" marB="18000" anchor="b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CAB LA + RPV LA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N=283</a:t>
                      </a:r>
                      <a:endParaRPr lang="en-US" sz="1200" noProof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95" marR="59195" marT="18000" marB="1800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77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DTG/ABC/3TC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N=283</a:t>
                      </a:r>
                      <a:endParaRPr lang="en-US" sz="1200" noProof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95" marR="59195" marT="18000" marB="1800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00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32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b="1" noProof="0" dirty="0">
                          <a:effectLst/>
                          <a:latin typeface="+mn-lt"/>
                        </a:rPr>
                        <a:t>HIV-1 RNA &lt;50 copies/mL</a:t>
                      </a:r>
                      <a:endParaRPr lang="en-US" sz="1200" b="1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88" marR="25488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b="1" noProof="0" dirty="0">
                          <a:effectLst/>
                          <a:latin typeface="+mn-lt"/>
                        </a:rPr>
                        <a:t>265 (93.6)</a:t>
                      </a:r>
                      <a:endParaRPr lang="en-US" sz="1200" b="1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88" marR="25488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b="1" noProof="0" dirty="0">
                          <a:effectLst/>
                          <a:latin typeface="+mn-lt"/>
                        </a:rPr>
                        <a:t>264 (93.3)</a:t>
                      </a:r>
                      <a:endParaRPr lang="en-US" sz="1200" b="1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88" marR="25488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6568012"/>
                  </a:ext>
                </a:extLst>
              </a:tr>
              <a:tr h="29232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b="1" noProof="0" dirty="0">
                          <a:effectLst/>
                          <a:latin typeface="+mn-lt"/>
                        </a:rPr>
                        <a:t>HIV-1 RNA ≥50 copies/mL</a:t>
                      </a:r>
                      <a:endParaRPr lang="en-US" sz="120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88" marR="25488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b="1" noProof="0" dirty="0">
                          <a:effectLst/>
                          <a:latin typeface="+mn-lt"/>
                        </a:rPr>
                        <a:t>6 (2.1)</a:t>
                      </a:r>
                      <a:endParaRPr lang="en-US" sz="1200" b="1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88" marR="25488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b="1" noProof="0" dirty="0">
                          <a:effectLst/>
                          <a:latin typeface="+mn-lt"/>
                        </a:rPr>
                        <a:t>7 (2.5)</a:t>
                      </a:r>
                      <a:endParaRPr lang="en-US" sz="1200" b="1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88" marR="25488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232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1905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effectLst/>
                          <a:latin typeface="+mn-lt"/>
                        </a:rPr>
                        <a:t>Data in window not below threshold</a:t>
                      </a:r>
                      <a:endParaRPr lang="en-US" sz="120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88" marR="25488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200" noProof="0" dirty="0">
                          <a:effectLst/>
                          <a:latin typeface="+mn-lt"/>
                        </a:rPr>
                        <a:t>2 (0.7)</a:t>
                      </a:r>
                      <a:endParaRPr lang="en-US" sz="120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88" marR="25488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effectLst/>
                          <a:latin typeface="+mn-lt"/>
                        </a:rPr>
                        <a:t>2 (0.7)</a:t>
                      </a:r>
                      <a:endParaRPr lang="en-US" sz="120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88" marR="25488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232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1905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effectLst/>
                          <a:latin typeface="+mn-lt"/>
                        </a:rPr>
                        <a:t>Discontinued for lack of efficacy</a:t>
                      </a:r>
                      <a:endParaRPr lang="en-US" sz="120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88" marR="25488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effectLst/>
                          <a:latin typeface="+mn-lt"/>
                        </a:rPr>
                        <a:t>4 (1.4)</a:t>
                      </a:r>
                      <a:endParaRPr lang="en-US" sz="120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88" marR="25488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28650" algn="l"/>
                        </a:tabLst>
                      </a:pPr>
                      <a:r>
                        <a:rPr lang="en-US" sz="1200" noProof="0" dirty="0">
                          <a:effectLst/>
                          <a:latin typeface="+mn-lt"/>
                        </a:rPr>
                        <a:t>3 (1.1)</a:t>
                      </a:r>
                      <a:endParaRPr lang="en-US" sz="120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88" marR="25488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698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1905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effectLst/>
                          <a:latin typeface="+mn-lt"/>
                        </a:rPr>
                        <a:t>Discontinued for other reason while </a:t>
                      </a:r>
                      <a:br>
                        <a:rPr lang="en-US" sz="1200" noProof="0" dirty="0">
                          <a:effectLst/>
                          <a:latin typeface="+mn-lt"/>
                        </a:rPr>
                      </a:br>
                      <a:r>
                        <a:rPr lang="en-US" sz="1200" noProof="0" dirty="0">
                          <a:effectLst/>
                          <a:latin typeface="+mn-lt"/>
                        </a:rPr>
                        <a:t>not below threshold</a:t>
                      </a:r>
                      <a:endParaRPr lang="en-US" sz="120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88" marR="25488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effectLst/>
                          <a:latin typeface="+mn-lt"/>
                        </a:rPr>
                        <a:t>0</a:t>
                      </a:r>
                      <a:endParaRPr lang="en-US" sz="120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88" marR="25488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effectLst/>
                          <a:latin typeface="+mn-lt"/>
                        </a:rPr>
                        <a:t>2 (0.7</a:t>
                      </a:r>
                      <a:r>
                        <a:rPr lang="en-US" sz="1200" baseline="0" noProof="0" dirty="0">
                          <a:effectLst/>
                          <a:latin typeface="+mn-lt"/>
                        </a:rPr>
                        <a:t>)*</a:t>
                      </a:r>
                      <a:endParaRPr lang="en-US" sz="1200" baseline="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88" marR="25488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232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b="1" noProof="0" dirty="0">
                          <a:effectLst/>
                          <a:latin typeface="+mn-lt"/>
                        </a:rPr>
                        <a:t>No virologic data</a:t>
                      </a:r>
                      <a:endParaRPr lang="en-US" sz="1200" b="1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88" marR="25488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b="1" noProof="0" dirty="0">
                          <a:effectLst/>
                          <a:latin typeface="+mn-lt"/>
                        </a:rPr>
                        <a:t>12 (4.2)</a:t>
                      </a:r>
                      <a:endParaRPr lang="en-US" sz="1200" b="1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88" marR="25488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b="1" noProof="0" dirty="0">
                          <a:effectLst/>
                          <a:latin typeface="+mn-lt"/>
                        </a:rPr>
                        <a:t>12 (4.2)</a:t>
                      </a:r>
                      <a:endParaRPr lang="en-US" sz="1200" b="1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88" marR="25488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232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1905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effectLst/>
                          <a:latin typeface="+mn-lt"/>
                        </a:rPr>
                        <a:t>Discontinued due to AE</a:t>
                      </a:r>
                      <a:r>
                        <a:rPr lang="en-US" sz="1200" baseline="30000" noProof="0" dirty="0">
                          <a:effectLst/>
                          <a:latin typeface="+mn-lt"/>
                        </a:rPr>
                        <a:t>†</a:t>
                      </a:r>
                      <a:endParaRPr lang="en-US" sz="1200" baseline="3000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88" marR="25488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effectLst/>
                          <a:latin typeface="+mn-lt"/>
                        </a:rPr>
                        <a:t>8 (2.8)</a:t>
                      </a:r>
                      <a:endParaRPr lang="en-US" sz="120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88" marR="25488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en-US" sz="1200" noProof="0" dirty="0">
                          <a:effectLst/>
                          <a:latin typeface="+mn-lt"/>
                        </a:rPr>
                        <a:t>2 (0.7)</a:t>
                      </a:r>
                      <a:endParaRPr lang="en-US" sz="120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88" marR="25488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232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1905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effectLst/>
                          <a:latin typeface="+mn-lt"/>
                        </a:rPr>
                        <a:t>Discontinued for other reasons</a:t>
                      </a:r>
                      <a:r>
                        <a:rPr lang="en-US" sz="1200" baseline="30000" noProof="0" dirty="0">
                          <a:effectLst/>
                          <a:latin typeface="+mn-lt"/>
                        </a:rPr>
                        <a:t>‡</a:t>
                      </a:r>
                      <a:endParaRPr lang="en-US" sz="1200" baseline="3000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88" marR="25488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effectLst/>
                          <a:latin typeface="+mn-lt"/>
                        </a:rPr>
                        <a:t>4 (1.4)</a:t>
                      </a:r>
                      <a:endParaRPr lang="en-US" sz="1200" baseline="3000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88" marR="25488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effectLst/>
                          <a:latin typeface="+mn-lt"/>
                        </a:rPr>
                        <a:t>10 (3.5)</a:t>
                      </a:r>
                      <a:endParaRPr lang="en-US" sz="1200" baseline="3000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88" marR="25488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82718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02054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CBF6FC-E265-47C8-911B-A01426452E5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27050" y="4187190"/>
            <a:ext cx="8357617" cy="647700"/>
          </a:xfrm>
        </p:spPr>
        <p:txBody>
          <a:bodyPr/>
          <a:lstStyle/>
          <a:p>
            <a:pPr defTabSz="914378">
              <a:spcAft>
                <a:spcPts val="0"/>
              </a:spcAft>
            </a:pPr>
            <a:r>
              <a:rPr lang="en-US" altLang="en-US" dirty="0"/>
              <a:t>3TC, lamivudine; ABC, abacavir; </a:t>
            </a:r>
            <a:r>
              <a:rPr lang="en-US" dirty="0"/>
              <a:t>CAB, cabotegravir; CVF, confirmed virologic failure; </a:t>
            </a:r>
            <a:r>
              <a:rPr lang="en-US" altLang="en-US" dirty="0"/>
              <a:t>DTG, dolutegravir; INSTI, integrase strand transfer inhibitor; </a:t>
            </a:r>
            <a:r>
              <a:rPr lang="en-US" dirty="0"/>
              <a:t>LA, long-acting; </a:t>
            </a:r>
            <a:br>
              <a:rPr lang="en-US" dirty="0"/>
            </a:br>
            <a:r>
              <a:rPr lang="en-US" altLang="en-US" dirty="0"/>
              <a:t>NNRTI, non-nucleoside reverse transcriptase inhibitor; </a:t>
            </a:r>
            <a:r>
              <a:rPr lang="en-US" dirty="0"/>
              <a:t>RAM, resistance-associated mutation; </a:t>
            </a:r>
            <a:r>
              <a:rPr lang="en-US" altLang="en-US" dirty="0"/>
              <a:t>RPV, rilpivirine; SVF, suspected virologic failure; VF, virologic failure</a:t>
            </a:r>
            <a:r>
              <a:rPr lang="en-US" dirty="0"/>
              <a:t>. </a:t>
            </a:r>
            <a:br>
              <a:rPr lang="en-US" dirty="0"/>
            </a:br>
            <a:r>
              <a:rPr lang="en-US" dirty="0"/>
              <a:t>*L74I is not considered an INSTI RAM by IAS-US guidelines and has no impact on CAB activity; </a:t>
            </a:r>
            <a:r>
              <a:rPr lang="en-US" baseline="30000" dirty="0"/>
              <a:t>†</a:t>
            </a:r>
            <a:r>
              <a:rPr lang="en-US" dirty="0"/>
              <a:t>Monogram biological /clinical cutoffs are: RPV=2.0, CAB=2.5, and DTG=4.0.</a:t>
            </a:r>
            <a:br>
              <a:rPr lang="en-US" dirty="0">
                <a:solidFill>
                  <a:srgbClr val="000000"/>
                </a:solidFill>
              </a:rPr>
            </a:b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0FCFAA9-2930-41C8-9C34-39BC400D7B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45" y="3386768"/>
            <a:ext cx="8646355" cy="923330"/>
          </a:xfrm>
        </p:spPr>
        <p:txBody>
          <a:bodyPr wrap="square">
            <a:spAutoFit/>
          </a:bodyPr>
          <a:lstStyle/>
          <a:p>
            <a:r>
              <a:rPr lang="en-US" sz="1100" dirty="0"/>
              <a:t>Plasma CAB and RPV concentrations at the time of failure were below the population means but within the range for the large majority </a:t>
            </a:r>
            <a:br>
              <a:rPr lang="en-US" sz="1100" dirty="0"/>
            </a:br>
            <a:r>
              <a:rPr lang="en-US" sz="1100" dirty="0"/>
              <a:t>of individuals who maintained virologic suppression</a:t>
            </a:r>
          </a:p>
          <a:p>
            <a:r>
              <a:rPr lang="en-US" sz="1100" dirty="0"/>
              <a:t>One additional participant had oral CAB/RPV dosing interrupted due to a false-positive pregnancy test and upon re-initiation of oral therapy had suspected VF that was confirmed</a:t>
            </a:r>
          </a:p>
          <a:p>
            <a:r>
              <a:rPr lang="en-US" sz="1100" dirty="0"/>
              <a:t>Three participants in the DTG/ABC/3TC arm had CVF at Weeks 8, 12, and 16, respectively; no drug resistance mutations were selected</a:t>
            </a:r>
          </a:p>
        </p:txBody>
      </p:sp>
      <p:sp>
        <p:nvSpPr>
          <p:cNvPr id="19" name="Title 2">
            <a:extLst>
              <a:ext uri="{FF2B5EF4-FFF2-40B4-BE49-F238E27FC236}">
                <a16:creationId xmlns:a16="http://schemas.microsoft.com/office/drawing/2014/main" id="{3611F81E-037A-4DD7-BD42-6086BDA0B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FLAIR Confirmed Virologic Failures: </a:t>
            </a:r>
            <a:br>
              <a:rPr lang="en-US" dirty="0"/>
            </a:br>
            <a:r>
              <a:rPr lang="en-US" dirty="0"/>
              <a:t>CAB LA + RPV LA Arm</a:t>
            </a:r>
            <a:endParaRPr lang="en-US" b="0" dirty="0"/>
          </a:p>
        </p:txBody>
      </p:sp>
      <p:sp>
        <p:nvSpPr>
          <p:cNvPr id="22" name="Text Placeholder 29">
            <a:extLst>
              <a:ext uri="{FF2B5EF4-FFF2-40B4-BE49-F238E27FC236}">
                <a16:creationId xmlns:a16="http://schemas.microsoft.com/office/drawing/2014/main" id="{DA2A900D-D777-4A03-A4DD-84AE59B0647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35831" y="4720590"/>
            <a:ext cx="8357616" cy="137160"/>
          </a:xfrm>
        </p:spPr>
        <p:txBody>
          <a:bodyPr/>
          <a:lstStyle/>
          <a:p>
            <a:r>
              <a:rPr lang="en-US" dirty="0"/>
              <a:t>Orkin C, </a:t>
            </a:r>
            <a:r>
              <a:rPr lang="en-US" altLang="en-US" dirty="0"/>
              <a:t>et al. CROI 2019; Seattle, WA. Abstract 3947.</a:t>
            </a:r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139A1392-648B-4AAB-B9EB-FCEB29D73281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07256" y="844166"/>
          <a:ext cx="8398997" cy="2462040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1458704">
                  <a:extLst>
                    <a:ext uri="{9D8B030D-6E8A-4147-A177-3AD203B41FA5}">
                      <a16:colId xmlns:a16="http://schemas.microsoft.com/office/drawing/2014/main" val="3958656629"/>
                    </a:ext>
                  </a:extLst>
                </a:gridCol>
                <a:gridCol w="739140">
                  <a:extLst>
                    <a:ext uri="{9D8B030D-6E8A-4147-A177-3AD203B41FA5}">
                      <a16:colId xmlns:a16="http://schemas.microsoft.com/office/drawing/2014/main" val="2036632653"/>
                    </a:ext>
                  </a:extLst>
                </a:gridCol>
                <a:gridCol w="739140">
                  <a:extLst>
                    <a:ext uri="{9D8B030D-6E8A-4147-A177-3AD203B41FA5}">
                      <a16:colId xmlns:a16="http://schemas.microsoft.com/office/drawing/2014/main" val="1095555059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314351438"/>
                    </a:ext>
                  </a:extLst>
                </a:gridCol>
                <a:gridCol w="1287780">
                  <a:extLst>
                    <a:ext uri="{9D8B030D-6E8A-4147-A177-3AD203B41FA5}">
                      <a16:colId xmlns:a16="http://schemas.microsoft.com/office/drawing/2014/main" val="2444346275"/>
                    </a:ext>
                  </a:extLst>
                </a:gridCol>
                <a:gridCol w="983035">
                  <a:extLst>
                    <a:ext uri="{9D8B030D-6E8A-4147-A177-3AD203B41FA5}">
                      <a16:colId xmlns:a16="http://schemas.microsoft.com/office/drawing/2014/main" val="4239881617"/>
                    </a:ext>
                  </a:extLst>
                </a:gridCol>
                <a:gridCol w="834636">
                  <a:extLst>
                    <a:ext uri="{9D8B030D-6E8A-4147-A177-3AD203B41FA5}">
                      <a16:colId xmlns:a16="http://schemas.microsoft.com/office/drawing/2014/main" val="2447188427"/>
                    </a:ext>
                  </a:extLst>
                </a:gridCol>
                <a:gridCol w="1350722">
                  <a:extLst>
                    <a:ext uri="{9D8B030D-6E8A-4147-A177-3AD203B41FA5}">
                      <a16:colId xmlns:a16="http://schemas.microsoft.com/office/drawing/2014/main" val="1866122265"/>
                    </a:ext>
                  </a:extLst>
                </a:gridCol>
              </a:tblGrid>
              <a:tr h="415664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 Narrow" panose="020B0606020202030204" pitchFamily="34" charset="0"/>
                        </a:rPr>
                        <a:t>Sex, Country,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 Narrow" panose="020B0606020202030204" pitchFamily="34" charset="0"/>
                        </a:rPr>
                        <a:t>HIV-1 Subtype,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 Narrow" panose="020B0606020202030204" pitchFamily="34" charset="0"/>
                        </a:rPr>
                        <a:t>Virologic Load (Baseline)</a:t>
                      </a:r>
                      <a:endParaRPr lang="en-US" sz="1200" baseline="30000" noProof="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6020202030204" pitchFamily="34" charset="0"/>
                      </a:endParaRPr>
                    </a:p>
                  </a:txBody>
                  <a:tcPr marL="0" marR="0" marT="18000" marB="18000" anchor="ctr">
                    <a:lnL w="9525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noProof="0" dirty="0">
                          <a:solidFill>
                            <a:schemeClr val="bg1"/>
                          </a:solidFill>
                          <a:latin typeface="+mn-lt"/>
                        </a:rPr>
                        <a:t>Baseline RAMs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noProof="0" dirty="0">
                          <a:solidFill>
                            <a:schemeClr val="bg1"/>
                          </a:solidFill>
                          <a:latin typeface="+mn-lt"/>
                        </a:rPr>
                        <a:t>(HIV-1 RNA)</a:t>
                      </a:r>
                    </a:p>
                  </a:txBody>
                  <a:tcPr marT="18000" marB="18000" anchor="ctr">
                    <a:lnL w="9525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SVF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Timepoint</a:t>
                      </a:r>
                      <a:endParaRPr lang="en-US" sz="1200" noProof="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6020202030204" pitchFamily="34" charset="0"/>
                      </a:endParaRPr>
                    </a:p>
                  </a:txBody>
                  <a:tcPr marL="27000" marR="27000" marT="18000" marB="18000" anchor="ctr">
                    <a:lnL w="9525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 Narrow" panose="020B0606020202030204" pitchFamily="34" charset="0"/>
                        </a:rPr>
                        <a:t>Viral Load at SVF/CVF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 Narrow" panose="020B0606020202030204" pitchFamily="34" charset="0"/>
                        </a:rPr>
                        <a:t>(c/mL)</a:t>
                      </a:r>
                    </a:p>
                  </a:txBody>
                  <a:tcPr marL="27000" marR="27000" marT="18000" marB="18000" anchor="ctr">
                    <a:lnL w="9525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noProof="0" dirty="0">
                          <a:solidFill>
                            <a:schemeClr val="bg1"/>
                          </a:solidFill>
                          <a:latin typeface="+mn-lt"/>
                        </a:rPr>
                        <a:t>SVF Timepoint RAMs </a:t>
                      </a:r>
                    </a:p>
                    <a:p>
                      <a:pPr algn="ctr"/>
                      <a:r>
                        <a:rPr lang="en-US" sz="1200" noProof="0" dirty="0">
                          <a:solidFill>
                            <a:schemeClr val="bg1"/>
                          </a:solidFill>
                          <a:latin typeface="+mn-lt"/>
                        </a:rPr>
                        <a:t>(HIV-1 RNA)</a:t>
                      </a:r>
                    </a:p>
                  </a:txBody>
                  <a:tcPr marT="18000" marB="1800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77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noProof="0" dirty="0">
                          <a:solidFill>
                            <a:schemeClr val="bg1"/>
                          </a:solidFill>
                          <a:latin typeface="+mn-lt"/>
                        </a:rPr>
                        <a:t>Drug Sensitivity at SVF</a:t>
                      </a:r>
                      <a:r>
                        <a:rPr lang="en-US" sz="1200" baseline="30000" noProof="0" dirty="0">
                          <a:solidFill>
                            <a:schemeClr val="bg1"/>
                          </a:solidFill>
                          <a:latin typeface="+mn-lt"/>
                        </a:rPr>
                        <a:t>†</a:t>
                      </a:r>
                      <a:r>
                        <a:rPr lang="en-US" sz="1200" noProof="0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</a:p>
                    <a:p>
                      <a:pPr algn="ctr"/>
                      <a:r>
                        <a:rPr lang="en-US" sz="1200" noProof="0" dirty="0">
                          <a:solidFill>
                            <a:schemeClr val="bg1"/>
                          </a:solidFill>
                          <a:latin typeface="+mn-lt"/>
                        </a:rPr>
                        <a:t>(Fold Change) </a:t>
                      </a:r>
                    </a:p>
                  </a:txBody>
                  <a:tcPr marT="18000" marB="1800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77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457476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baseline="30000" noProof="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6020202030204" pitchFamily="34" charset="0"/>
                      </a:endParaRPr>
                    </a:p>
                  </a:txBody>
                  <a:tcPr marL="27000" marR="27000" marT="8100" anchor="b">
                    <a:lnL w="9525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1200" noProof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NNRTI</a:t>
                      </a:r>
                      <a:endParaRPr lang="en-US" noProof="0" dirty="0">
                        <a:solidFill>
                          <a:schemeClr val="bg1"/>
                        </a:solidFill>
                      </a:endParaRPr>
                    </a:p>
                  </a:txBody>
                  <a:tcPr marL="27000" marR="27000" marT="18000" marB="18000" anchor="ctr">
                    <a:lnL w="9525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1200" noProof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INSTI*</a:t>
                      </a:r>
                      <a:endParaRPr lang="en-US" baseline="30000" noProof="0" dirty="0">
                        <a:solidFill>
                          <a:schemeClr val="bg1"/>
                        </a:solidFill>
                      </a:endParaRPr>
                    </a:p>
                  </a:txBody>
                  <a:tcPr marL="27000" marR="27000" marT="18000" marB="18000" anchor="ctr">
                    <a:lnL w="9525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noProof="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6020202030204" pitchFamily="34" charset="0"/>
                      </a:endParaRPr>
                    </a:p>
                  </a:txBody>
                  <a:tcPr marL="27000" marR="27000" marT="8100" anchor="b">
                    <a:lnL w="9525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noProof="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6020202030204" pitchFamily="34" charset="0"/>
                      </a:endParaRPr>
                    </a:p>
                  </a:txBody>
                  <a:tcPr marL="27000" marR="27000" marT="8100" anchor="b">
                    <a:lnL w="9525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1200" noProof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NNRTI</a:t>
                      </a:r>
                      <a:endParaRPr lang="en-US" noProof="0" dirty="0">
                        <a:solidFill>
                          <a:schemeClr val="bg1"/>
                        </a:solidFill>
                      </a:endParaRPr>
                    </a:p>
                  </a:txBody>
                  <a:tcPr marL="27000" marR="27000" marT="18000" marB="1800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77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1200" noProof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INSTI*</a:t>
                      </a:r>
                      <a:endParaRPr lang="en-US" noProof="0" dirty="0">
                        <a:solidFill>
                          <a:schemeClr val="bg1"/>
                        </a:solidFill>
                      </a:endParaRPr>
                    </a:p>
                  </a:txBody>
                  <a:tcPr marL="27000" marR="27000" marT="18000" marB="1800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77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noProof="0" dirty="0">
                        <a:solidFill>
                          <a:schemeClr val="bg1"/>
                        </a:solidFill>
                      </a:endParaRPr>
                    </a:p>
                  </a:txBody>
                  <a:tcPr marL="27000" marR="27000" marT="8100" anchor="b">
                    <a:solidFill>
                      <a:srgbClr val="00A77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5771912"/>
                  </a:ext>
                </a:extLst>
              </a:tr>
              <a:tr h="5135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F, </a:t>
                      </a:r>
                      <a:r>
                        <a:rPr lang="en-US" sz="1200" b="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 Narrow" panose="020B0606020202030204" pitchFamily="34" charset="0"/>
                        </a:rPr>
                        <a:t>Russia,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A1, 54K</a:t>
                      </a:r>
                      <a:endParaRPr lang="en-US" sz="1200" b="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6020202030204" pitchFamily="34" charset="0"/>
                      </a:endParaRPr>
                    </a:p>
                  </a:txBody>
                  <a:tcPr marL="27000" marR="27000" marT="8100" marB="81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None</a:t>
                      </a:r>
                    </a:p>
                  </a:txBody>
                  <a:tcPr marL="27000" marR="27000" marT="8100" marB="81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100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 Narrow" panose="020B0606020202030204" pitchFamily="34" charset="0"/>
                        </a:rPr>
                        <a:t>L74I</a:t>
                      </a:r>
                    </a:p>
                  </a:txBody>
                  <a:tcPr marL="27000" marR="27000" marT="8100" marB="81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 Narrow" panose="020B0606020202030204" pitchFamily="34" charset="0"/>
                        </a:rPr>
                        <a:t>Week 20</a:t>
                      </a:r>
                    </a:p>
                  </a:txBody>
                  <a:tcPr marL="27000" marR="27000" marT="8100" marB="81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 Narrow" panose="020B0606020202030204" pitchFamily="34" charset="0"/>
                        </a:rPr>
                        <a:t>373 / 456</a:t>
                      </a:r>
                    </a:p>
                  </a:txBody>
                  <a:tcPr marL="27000" marR="27000" marT="8100" marB="81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 Narrow" panose="020B0606020202030204" pitchFamily="34" charset="0"/>
                        </a:rPr>
                        <a:t>E138E/A/K/T</a:t>
                      </a:r>
                    </a:p>
                  </a:txBody>
                  <a:tcPr marL="27000" marR="27000" marT="8100" marB="81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 Narrow" panose="020B0606020202030204" pitchFamily="34" charset="0"/>
                        </a:rPr>
                        <a:t>L74I, Q148R</a:t>
                      </a:r>
                    </a:p>
                  </a:txBody>
                  <a:tcPr marL="27000" marR="27000" marT="8100" marB="81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RPV (7.1)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CAB (5.2)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DTG (1.0)</a:t>
                      </a:r>
                      <a:endParaRPr lang="en-US" sz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6020202030204" pitchFamily="34" charset="0"/>
                      </a:endParaRPr>
                    </a:p>
                  </a:txBody>
                  <a:tcPr marL="27000" marR="27000" marT="8100" marB="81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7413185"/>
                  </a:ext>
                </a:extLst>
              </a:tr>
              <a:tr h="5135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 Narrow" panose="020B0606020202030204" pitchFamily="34" charset="0"/>
                        </a:rPr>
                        <a:t>M, Russia,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 Narrow" panose="020B0606020202030204" pitchFamily="34" charset="0"/>
                        </a:rPr>
                        <a:t>A1, 23K </a:t>
                      </a:r>
                    </a:p>
                  </a:txBody>
                  <a:tcPr marL="27000" marR="27000" marT="8100" marB="81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None</a:t>
                      </a:r>
                    </a:p>
                  </a:txBody>
                  <a:tcPr marL="27000" marR="27000" marT="8100" marB="81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100" strike="noStrike" kern="1200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 Narrow" panose="020B0606020202030204" pitchFamily="34" charset="0"/>
                        </a:rPr>
                        <a:t>L74I</a:t>
                      </a:r>
                    </a:p>
                  </a:txBody>
                  <a:tcPr marL="27000" marR="27000" marT="8100" marB="81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 Narrow" panose="020B0606020202030204" pitchFamily="34" charset="0"/>
                        </a:rPr>
                        <a:t>Week 28</a:t>
                      </a:r>
                      <a:endParaRPr lang="en-US" sz="1200" baseline="300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6020202030204" pitchFamily="34" charset="0"/>
                      </a:endParaRPr>
                    </a:p>
                  </a:txBody>
                  <a:tcPr marL="27000" marR="27000" marT="8100" marB="81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aseline="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 Narrow" panose="020B0606020202030204" pitchFamily="34" charset="0"/>
                        </a:rPr>
                        <a:t>287 / 299</a:t>
                      </a:r>
                    </a:p>
                  </a:txBody>
                  <a:tcPr marL="27000" marR="27000" marT="8100" marB="81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 Narrow" panose="020B0606020202030204" pitchFamily="34" charset="0"/>
                        </a:rPr>
                        <a:t>K101E</a:t>
                      </a:r>
                      <a:endParaRPr lang="en-US" sz="1200" kern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6020202030204" pitchFamily="34" charset="0"/>
                      </a:endParaRPr>
                    </a:p>
                  </a:txBody>
                  <a:tcPr marL="27000" marR="27000" marT="8100" marB="81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L74I, G140R</a:t>
                      </a:r>
                      <a:endParaRPr lang="en-US" sz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6020202030204" pitchFamily="34" charset="0"/>
                      </a:endParaRPr>
                    </a:p>
                  </a:txBody>
                  <a:tcPr marL="27000" marR="27000" marT="8100" marB="81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RPV (2.6)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CAB (6.7)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DTG (2.2)</a:t>
                      </a:r>
                      <a:endParaRPr lang="en-US" sz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6020202030204" pitchFamily="34" charset="0"/>
                      </a:endParaRPr>
                    </a:p>
                  </a:txBody>
                  <a:tcPr marL="27000" marR="27000" marT="8100" marB="81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2360246"/>
                  </a:ext>
                </a:extLst>
              </a:tr>
              <a:tr h="5135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F, Russia,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A1, 20K</a:t>
                      </a:r>
                      <a:endParaRPr lang="en-US" sz="1200" b="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6020202030204" pitchFamily="34" charset="0"/>
                      </a:endParaRPr>
                    </a:p>
                  </a:txBody>
                  <a:tcPr marL="27000" marR="27000" marT="8100" marB="81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None</a:t>
                      </a:r>
                    </a:p>
                  </a:txBody>
                  <a:tcPr marL="27000" marR="27000" marT="8100" marB="81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100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 Narrow" panose="020B0606020202030204" pitchFamily="34" charset="0"/>
                        </a:rPr>
                        <a:t>L74I</a:t>
                      </a:r>
                    </a:p>
                  </a:txBody>
                  <a:tcPr marL="27000" marR="27000" marT="8100" marB="81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 Narrow" panose="020B0606020202030204" pitchFamily="34" charset="0"/>
                        </a:rPr>
                        <a:t>Week 48</a:t>
                      </a:r>
                    </a:p>
                  </a:txBody>
                  <a:tcPr marL="27000" marR="27000" marT="8100" marB="81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 Narrow" panose="020B0606020202030204" pitchFamily="34" charset="0"/>
                        </a:rPr>
                        <a:t>488 / 440</a:t>
                      </a:r>
                    </a:p>
                  </a:txBody>
                  <a:tcPr marL="27000" marR="27000" marT="8100" marB="81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E138K</a:t>
                      </a:r>
                    </a:p>
                  </a:txBody>
                  <a:tcPr marL="27000" marR="27000" marT="8100" marB="81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 Narrow" panose="020B0606020202030204" pitchFamily="34" charset="0"/>
                        </a:rPr>
                        <a:t>L74I, Q148R</a:t>
                      </a:r>
                    </a:p>
                  </a:txBody>
                  <a:tcPr marL="27000" marR="27000" marT="8100" marB="81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RPV (1.0)</a:t>
                      </a:r>
                    </a:p>
                    <a:p>
                      <a:pPr algn="ctr"/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CAB (9.4)</a:t>
                      </a:r>
                    </a:p>
                    <a:p>
                      <a:pPr algn="ctr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DTG (1.1)</a:t>
                      </a:r>
                      <a:endParaRPr lang="en-US" sz="1200" kern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6020202030204" pitchFamily="34" charset="0"/>
                      </a:endParaRPr>
                    </a:p>
                  </a:txBody>
                  <a:tcPr marL="27000" marR="27000" marT="8100" marB="81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42346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8879793"/>
      </p:ext>
    </p:extLst>
  </p:cSld>
  <p:clrMapOvr>
    <a:masterClrMapping/>
  </p:clrMapOvr>
</p:sld>
</file>

<file path=ppt/theme/theme1.xml><?xml version="1.0" encoding="utf-8"?>
<a:theme xmlns:a="http://schemas.openxmlformats.org/drawingml/2006/main" name="ViiV Global Template 2015 With Logo">
  <a:themeElements>
    <a:clrScheme name="ViiV CAB Theme Colors 2016">
      <a:dk1>
        <a:srgbClr val="000000"/>
      </a:dk1>
      <a:lt1>
        <a:srgbClr val="FFFFFF"/>
      </a:lt1>
      <a:dk2>
        <a:srgbClr val="A30234"/>
      </a:dk2>
      <a:lt2>
        <a:srgbClr val="808080"/>
      </a:lt2>
      <a:accent1>
        <a:srgbClr val="00A779"/>
      </a:accent1>
      <a:accent2>
        <a:srgbClr val="970096"/>
      </a:accent2>
      <a:accent3>
        <a:srgbClr val="F05A05"/>
      </a:accent3>
      <a:accent4>
        <a:srgbClr val="0098DB"/>
      </a:accent4>
      <a:accent5>
        <a:srgbClr val="8DD927"/>
      </a:accent5>
      <a:accent6>
        <a:srgbClr val="FF3399"/>
      </a:accent6>
      <a:hlink>
        <a:srgbClr val="97CBFF"/>
      </a:hlink>
      <a:folHlink>
        <a:srgbClr val="DC001E"/>
      </a:folHlink>
    </a:clrScheme>
    <a:fontScheme name="ViiV Corporate Font 2015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00"/>
        </a:solidFill>
        <a:ln w="28575">
          <a:solidFill>
            <a:srgbClr val="E3DE00"/>
          </a:solidFill>
        </a:ln>
      </a:spPr>
      <a:bodyPr vert="vert" rIns="90000" bIns="108000" rtlCol="0" anchor="ctr"/>
      <a:lstStyle>
        <a:defPPr algn="ctr">
          <a:lnSpc>
            <a:spcPct val="110000"/>
          </a:lnSpc>
          <a:defRPr sz="1200" b="1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>
          <a:defRPr dirty="0" smtClean="0"/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19100</TotalTime>
  <Words>2948</Words>
  <Application>Microsoft Office PowerPoint</Application>
  <PresentationFormat>On-screen Show (16:9)</PresentationFormat>
  <Paragraphs>568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Arial Narrow</vt:lpstr>
      <vt:lpstr>Calibri</vt:lpstr>
      <vt:lpstr>Century Gothic</vt:lpstr>
      <vt:lpstr>Times New Roman</vt:lpstr>
      <vt:lpstr>ViiV Global Template 2015 With Logo</vt:lpstr>
      <vt:lpstr>LONG-ACTING CABOTEGRAVIR + RILPIVIRINE FOR HIV MAINTENANCE:  FLAIR WEEK 48 RESULTS</vt:lpstr>
      <vt:lpstr>FLAIR Background </vt:lpstr>
      <vt:lpstr>FLAIR Study Design: Randomized, Multicenter, International,  Open-Label, Noninferiority Study in ART-Naïve Adults (Ongoing) </vt:lpstr>
      <vt:lpstr>FLAIR Objectives and Endpoints</vt:lpstr>
      <vt:lpstr>FLAIR Baseline* Characteristics: ITT-E Population</vt:lpstr>
      <vt:lpstr>FLAIR Virologic Snapshot Outcomes at Week 48 for ITT-E: Noninferiority Achieved for Primary and Secondary Endpoints</vt:lpstr>
      <vt:lpstr>FLAIR Virologic Snapshot Outcomes at Week 48 for ITT-E: Noninferiority Achieved for Primary and Secondary Endpoints</vt:lpstr>
      <vt:lpstr> FLAIR Snapshot Outcomes at Week 48 for ITT-E</vt:lpstr>
      <vt:lpstr>FLAIR Confirmed Virologic Failures:  CAB LA + RPV LA Arm</vt:lpstr>
      <vt:lpstr>FLAIR Plasma CAB and RPV Trough Concentrations by Visit Following CAB LA and RPV LA</vt:lpstr>
      <vt:lpstr>FLAIR Adverse Events (Excluding ISRs)</vt:lpstr>
      <vt:lpstr>FLAIR Injection Site Reactions</vt:lpstr>
      <vt:lpstr>FLAIR: High Participant Satisfaction (HIVTSQc) and Preference for Injectable Therapy</vt:lpstr>
      <vt:lpstr>FLAIR Conclusions</vt:lpstr>
      <vt:lpstr>Acknowledgments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2013 ViiV Slide Template</dc:title>
  <dc:creator>ViiV Healthcare and MedThink SciCom</dc:creator>
  <cp:lastModifiedBy>Joseph Polli</cp:lastModifiedBy>
  <cp:revision>1739</cp:revision>
  <cp:lastPrinted>2019-02-22T12:07:06Z</cp:lastPrinted>
  <dcterms:created xsi:type="dcterms:W3CDTF">2013-03-06T21:22:39Z</dcterms:created>
  <dcterms:modified xsi:type="dcterms:W3CDTF">2019-03-06T18:04:36Z</dcterms:modified>
</cp:coreProperties>
</file>